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ECF0-944A-499F-A853-563A8D3E0FE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89E8193-296E-4A6C-AEF2-531B15C8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2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ECF0-944A-499F-A853-563A8D3E0FE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9E8193-296E-4A6C-AEF2-531B15C8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1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ECF0-944A-499F-A853-563A8D3E0FE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9E8193-296E-4A6C-AEF2-531B15C8E5E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8483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ECF0-944A-499F-A853-563A8D3E0FE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9E8193-296E-4A6C-AEF2-531B15C8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13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ECF0-944A-499F-A853-563A8D3E0FE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9E8193-296E-4A6C-AEF2-531B15C8E5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9556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ECF0-944A-499F-A853-563A8D3E0FE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9E8193-296E-4A6C-AEF2-531B15C8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13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ECF0-944A-499F-A853-563A8D3E0FE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8193-296E-4A6C-AEF2-531B15C8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57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ECF0-944A-499F-A853-563A8D3E0FE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8193-296E-4A6C-AEF2-531B15C8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2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ECF0-944A-499F-A853-563A8D3E0FE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8193-296E-4A6C-AEF2-531B15C8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ECF0-944A-499F-A853-563A8D3E0FE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9E8193-296E-4A6C-AEF2-531B15C8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0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ECF0-944A-499F-A853-563A8D3E0FE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9E8193-296E-4A6C-AEF2-531B15C8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5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ECF0-944A-499F-A853-563A8D3E0FE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9E8193-296E-4A6C-AEF2-531B15C8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3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ECF0-944A-499F-A853-563A8D3E0FE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8193-296E-4A6C-AEF2-531B15C8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0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ECF0-944A-499F-A853-563A8D3E0FE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8193-296E-4A6C-AEF2-531B15C8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2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ECF0-944A-499F-A853-563A8D3E0FE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8193-296E-4A6C-AEF2-531B15C8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6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ECF0-944A-499F-A853-563A8D3E0FE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9E8193-296E-4A6C-AEF2-531B15C8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5ECF0-944A-499F-A853-563A8D3E0FE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89E8193-296E-4A6C-AEF2-531B15C8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8775" y="1291107"/>
            <a:ext cx="9353840" cy="2894527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Speech and Oral Communication</a:t>
            </a:r>
            <a:endParaRPr lang="en-US" sz="88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5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047885" y="1129632"/>
            <a:ext cx="10868851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en-US" sz="4000" dirty="0" smtClean="0">
                <a:solidFill>
                  <a:srgbClr val="002060"/>
                </a:solidFill>
              </a:rPr>
              <a:t>Language is a system of communication, a medium for thought and a social interaction</a:t>
            </a:r>
            <a:r>
              <a:rPr lang="en-US" sz="3600" dirty="0">
                <a:solidFill>
                  <a:srgbClr val="002060"/>
                </a:solidFill>
              </a:rPr>
              <a:t/>
            </a:r>
            <a:br>
              <a:rPr lang="en-US" sz="3600" dirty="0">
                <a:solidFill>
                  <a:srgbClr val="002060"/>
                </a:solidFill>
              </a:rPr>
            </a:br>
            <a:r>
              <a:rPr lang="en-US" sz="3600" dirty="0" smtClean="0">
                <a:solidFill>
                  <a:srgbClr val="002060"/>
                </a:solidFill>
              </a:rPr>
              <a:t>-It is a capacity for thinking and communicating through the manipulation o symbols.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41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168603" y="576229"/>
            <a:ext cx="10868851" cy="4570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Characteristics of Language</a:t>
            </a:r>
            <a:r>
              <a:rPr lang="en-US" sz="3200" dirty="0" smtClean="0">
                <a:solidFill>
                  <a:srgbClr val="002060"/>
                </a:solidFill>
              </a:rPr>
              <a:t/>
            </a:r>
            <a:br>
              <a:rPr lang="en-US" sz="3200" dirty="0" smtClean="0">
                <a:solidFill>
                  <a:srgbClr val="002060"/>
                </a:solidFill>
              </a:rPr>
            </a:br>
            <a:r>
              <a:rPr lang="en-US" sz="3200" u="sng" dirty="0" smtClean="0">
                <a:solidFill>
                  <a:srgbClr val="002060"/>
                </a:solidFill>
              </a:rPr>
              <a:t>1. Productivity/Creativity</a:t>
            </a:r>
            <a:r>
              <a:rPr lang="en-US" sz="3200" dirty="0" smtClean="0">
                <a:solidFill>
                  <a:srgbClr val="002060"/>
                </a:solidFill>
              </a:rPr>
              <a:t/>
            </a:r>
            <a:br>
              <a:rPr lang="en-US" sz="3200" dirty="0" smtClean="0">
                <a:solidFill>
                  <a:srgbClr val="002060"/>
                </a:solidFill>
              </a:rPr>
            </a:br>
            <a:r>
              <a:rPr lang="en-US" sz="3200" dirty="0" smtClean="0"/>
              <a:t>-Whatever we speak or create is </a:t>
            </a:r>
            <a:r>
              <a:rPr lang="en-US" sz="3200" dirty="0" smtClean="0"/>
              <a:t>productivity</a:t>
            </a:r>
            <a:br>
              <a:rPr lang="en-US" sz="3200" dirty="0" smtClean="0"/>
            </a:br>
            <a:r>
              <a:rPr lang="en-US" sz="3200" dirty="0" smtClean="0"/>
              <a:t>-Speaking itself is productivity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alt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/>
            </a:r>
            <a:br>
              <a:rPr lang="en-US" alt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34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323149" y="1616848"/>
            <a:ext cx="1086885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en-US" sz="3200" u="sng" dirty="0" smtClean="0">
                <a:solidFill>
                  <a:srgbClr val="002060"/>
                </a:solidFill>
              </a:rPr>
              <a:t>2. Cultural Transmission</a:t>
            </a:r>
            <a:r>
              <a:rPr lang="en-US" sz="3200" dirty="0" smtClean="0">
                <a:solidFill>
                  <a:srgbClr val="002060"/>
                </a:solidFill>
              </a:rPr>
              <a:t/>
            </a:r>
            <a:br>
              <a:rPr lang="en-US" sz="3200" dirty="0" smtClean="0">
                <a:solidFill>
                  <a:srgbClr val="002060"/>
                </a:solidFill>
              </a:rPr>
            </a:br>
            <a:r>
              <a:rPr lang="en-US" sz="3200" dirty="0" smtClean="0"/>
              <a:t>-Language can be culturally transmitted or thought</a:t>
            </a:r>
            <a:br>
              <a:rPr lang="en-US" sz="3200" dirty="0" smtClean="0"/>
            </a:br>
            <a:r>
              <a:rPr lang="en-US" sz="3200" dirty="0" smtClean="0"/>
              <a:t>-It cannot be transmitted through hereditary</a:t>
            </a:r>
            <a:br>
              <a:rPr lang="en-US" sz="3200" dirty="0" smtClean="0"/>
            </a:br>
            <a:r>
              <a:rPr lang="en-US" sz="3200" dirty="0" smtClean="0"/>
              <a:t>-What language the baby is going to speak is determined by the culture the baby is born into.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587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323149" y="2045226"/>
            <a:ext cx="10868851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en-US" sz="3200" u="sng" dirty="0">
                <a:solidFill>
                  <a:srgbClr val="002060"/>
                </a:solidFill>
              </a:rPr>
              <a:t>3</a:t>
            </a:r>
            <a:r>
              <a:rPr lang="en-US" sz="3200" u="sng" dirty="0" smtClean="0">
                <a:solidFill>
                  <a:srgbClr val="002060"/>
                </a:solidFill>
              </a:rPr>
              <a:t>. Displacement</a:t>
            </a:r>
            <a:r>
              <a:rPr lang="en-US" sz="3200" dirty="0" smtClean="0">
                <a:solidFill>
                  <a:srgbClr val="002060"/>
                </a:solidFill>
              </a:rPr>
              <a:t/>
            </a:r>
            <a:br>
              <a:rPr lang="en-US" sz="3200" dirty="0" smtClean="0">
                <a:solidFill>
                  <a:srgbClr val="002060"/>
                </a:solidFill>
              </a:rPr>
            </a:br>
            <a:r>
              <a:rPr lang="en-US" sz="3200" dirty="0"/>
              <a:t>-</a:t>
            </a:r>
            <a:r>
              <a:rPr lang="en-US" sz="3200" dirty="0" smtClean="0"/>
              <a:t>refer to the things and events that are not present, intangible, non existence and non visible.</a:t>
            </a:r>
            <a:br>
              <a:rPr lang="en-US" sz="3200" dirty="0" smtClean="0"/>
            </a:br>
            <a:endParaRPr kumimoji="0" lang="en-US" altLang="en-US" sz="28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943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323149" y="508855"/>
            <a:ext cx="10868851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en-US" sz="3600" u="sng" dirty="0" smtClean="0">
                <a:solidFill>
                  <a:srgbClr val="002060"/>
                </a:solidFill>
              </a:rPr>
              <a:t>4. Arbitrariness</a:t>
            </a:r>
            <a:r>
              <a:rPr lang="en-US" sz="3200" dirty="0" smtClean="0">
                <a:solidFill>
                  <a:srgbClr val="002060"/>
                </a:solidFill>
              </a:rPr>
              <a:t/>
            </a:r>
            <a:br>
              <a:rPr lang="en-US" sz="3200" dirty="0" smtClean="0">
                <a:solidFill>
                  <a:srgbClr val="002060"/>
                </a:solidFill>
              </a:rPr>
            </a:br>
            <a:r>
              <a:rPr lang="en-US" sz="4000" dirty="0" smtClean="0"/>
              <a:t>-</a:t>
            </a:r>
            <a:r>
              <a:rPr lang="en-US" sz="3600" dirty="0"/>
              <a:t>It means that human linguistic signs do not have any natural connection between its form and meaning.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-It is acquired without external instruction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For example: There is nothing in the world “bird’ that connects it to the concept of a bird.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741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323149" y="1663016"/>
            <a:ext cx="1086885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en-US" sz="3600" u="sng" dirty="0">
                <a:solidFill>
                  <a:srgbClr val="002060"/>
                </a:solidFill>
              </a:rPr>
              <a:t>5</a:t>
            </a:r>
            <a:r>
              <a:rPr lang="en-US" sz="3600" u="sng" dirty="0" smtClean="0">
                <a:solidFill>
                  <a:srgbClr val="002060"/>
                </a:solidFill>
              </a:rPr>
              <a:t>. Duality/Double Articulation</a:t>
            </a:r>
            <a:r>
              <a:rPr lang="en-US" sz="3200" dirty="0" smtClean="0">
                <a:solidFill>
                  <a:srgbClr val="002060"/>
                </a:solidFill>
              </a:rPr>
              <a:t/>
            </a:r>
            <a:br>
              <a:rPr lang="en-US" sz="3200" dirty="0" smtClean="0">
                <a:solidFill>
                  <a:srgbClr val="002060"/>
                </a:solidFill>
              </a:rPr>
            </a:br>
            <a:r>
              <a:rPr lang="en-US" sz="4000" dirty="0" smtClean="0"/>
              <a:t>-refers to human language both signed and spoken to form discrete meaningful </a:t>
            </a:r>
            <a:r>
              <a:rPr lang="en-US" sz="4000" dirty="0" smtClean="0"/>
              <a:t>units</a:t>
            </a:r>
            <a:br>
              <a:rPr lang="en-US" sz="4000" dirty="0" smtClean="0"/>
            </a:br>
            <a:r>
              <a:rPr lang="en-US" sz="4000" dirty="0" smtClean="0"/>
              <a:t>-It relays sounds or gestures to meanings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040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323149" y="370358"/>
            <a:ext cx="10868851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en-US" sz="3600" u="sng" dirty="0">
                <a:solidFill>
                  <a:srgbClr val="002060"/>
                </a:solidFill>
              </a:rPr>
              <a:t>5</a:t>
            </a:r>
            <a:r>
              <a:rPr lang="en-US" sz="3600" u="sng" dirty="0" smtClean="0">
                <a:solidFill>
                  <a:srgbClr val="002060"/>
                </a:solidFill>
              </a:rPr>
              <a:t>. Discreteness</a:t>
            </a:r>
            <a:r>
              <a:rPr lang="en-US" sz="3200" dirty="0" smtClean="0">
                <a:solidFill>
                  <a:srgbClr val="002060"/>
                </a:solidFill>
              </a:rPr>
              <a:t/>
            </a:r>
            <a:br>
              <a:rPr lang="en-US" sz="3200" dirty="0" smtClean="0">
                <a:solidFill>
                  <a:srgbClr val="002060"/>
                </a:solidFill>
              </a:rPr>
            </a:br>
            <a:r>
              <a:rPr lang="en-US" sz="4000" dirty="0" smtClean="0"/>
              <a:t>-the pronunciation of the word formation is meaningfully </a:t>
            </a:r>
            <a:r>
              <a:rPr lang="en-US" sz="4000" dirty="0" smtClean="0"/>
              <a:t>distinct.</a:t>
            </a:r>
            <a:br>
              <a:rPr lang="en-US" sz="4000" dirty="0" smtClean="0"/>
            </a:br>
            <a:r>
              <a:rPr lang="en-US" sz="4000" dirty="0" smtClean="0"/>
              <a:t>-Human Language are different, they separate from one another.</a:t>
            </a:r>
            <a:br>
              <a:rPr lang="en-US" sz="4000" dirty="0" smtClean="0"/>
            </a:br>
            <a:r>
              <a:rPr lang="en-US" sz="4000" dirty="0" smtClean="0"/>
              <a:t>-It has symbols that have discrete meaning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kumimoji="0" lang="en-US" altLang="en-US" sz="32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41489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908</TotalTime>
  <Words>39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</vt:lpstr>
      <vt:lpstr>Century Gothic</vt:lpstr>
      <vt:lpstr>Times New Roman</vt:lpstr>
      <vt:lpstr>Wingdings 3</vt:lpstr>
      <vt:lpstr>Wisp</vt:lpstr>
      <vt:lpstr>Speech and Oral Communication</vt:lpstr>
      <vt:lpstr>Language is a system of communication, a medium for thought and a social interaction -It is a capacity for thinking and communicating through the manipulation o symbols.</vt:lpstr>
      <vt:lpstr>Characteristics of Language 1. Productivity/Creativity -Whatever we speak or create is productivity -Speaking itself is productivity  </vt:lpstr>
      <vt:lpstr>2. Cultural Transmission -Language can be culturally transmitted or thought -It cannot be transmitted through hereditary -What language the baby is going to speak is determined by the culture the baby is born into.</vt:lpstr>
      <vt:lpstr>3. Displacement -refer to the things and events that are not present, intangible, non existence and non visible. </vt:lpstr>
      <vt:lpstr>4. Arbitrariness -It means that human linguistic signs do not have any natural connection between its form and meaning.  -It is acquired without external instruction For example: There is nothing in the world “bird’ that connects it to the concept of a bird.</vt:lpstr>
      <vt:lpstr>5. Duality/Double Articulation -refers to human language both signed and spoken to form discrete meaningful units -It relays sounds or gestures to meanings</vt:lpstr>
      <vt:lpstr>5. Discreteness -the pronunciation of the word formation is meaningfully distinct. -Human Language are different, they separate from one another. -It has symbols that have discrete meaning 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and Oral Communication</dc:title>
  <dc:creator>jongki song</dc:creator>
  <cp:lastModifiedBy>jongki song</cp:lastModifiedBy>
  <cp:revision>28</cp:revision>
  <dcterms:created xsi:type="dcterms:W3CDTF">2018-11-05T02:06:38Z</dcterms:created>
  <dcterms:modified xsi:type="dcterms:W3CDTF">2018-11-07T04:56:39Z</dcterms:modified>
</cp:coreProperties>
</file>