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57" r:id="rId4"/>
    <p:sldId id="258" r:id="rId5"/>
    <p:sldId id="259" r:id="rId6"/>
    <p:sldId id="264" r:id="rId7"/>
    <p:sldId id="265" r:id="rId8"/>
    <p:sldId id="266" r:id="rId9"/>
    <p:sldId id="261" r:id="rId10"/>
    <p:sldId id="262"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6CFD48C-A7D7-49A9-8730-6477F74FA24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9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16B443-392F-4E2B-9A12-2BE0E7D1A4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99345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85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186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22595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47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89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887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49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72080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16B443-392F-4E2B-9A12-2BE0E7D1A4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FD48C-A7D7-49A9-8730-6477F74FA24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71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16B443-392F-4E2B-9A12-2BE0E7D1A4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400750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16B443-392F-4E2B-9A12-2BE0E7D1A4C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CFD48C-A7D7-49A9-8730-6477F74FA24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72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16B443-392F-4E2B-9A12-2BE0E7D1A4C4}"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CFD48C-A7D7-49A9-8730-6477F74FA24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22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B443-392F-4E2B-9A12-2BE0E7D1A4C4}"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417643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16B443-392F-4E2B-9A12-2BE0E7D1A4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FD48C-A7D7-49A9-8730-6477F74FA24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64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16B443-392F-4E2B-9A12-2BE0E7D1A4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FD48C-A7D7-49A9-8730-6477F74FA247}" type="slidenum">
              <a:rPr lang="en-US" smtClean="0"/>
              <a:t>‹#›</a:t>
            </a:fld>
            <a:endParaRPr lang="en-US"/>
          </a:p>
        </p:txBody>
      </p:sp>
    </p:spTree>
    <p:extLst>
      <p:ext uri="{BB962C8B-B14F-4D97-AF65-F5344CB8AC3E}">
        <p14:creationId xmlns:p14="http://schemas.microsoft.com/office/powerpoint/2010/main" val="273245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6B443-392F-4E2B-9A12-2BE0E7D1A4C4}" type="datetimeFigureOut">
              <a:rPr lang="en-US" smtClean="0"/>
              <a:t>12/6/2018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CFD48C-A7D7-49A9-8730-6477F74FA247}" type="slidenum">
              <a:rPr lang="en-US" smtClean="0"/>
              <a:t>‹#›</a:t>
            </a:fld>
            <a:endParaRPr lang="en-US"/>
          </a:p>
        </p:txBody>
      </p:sp>
    </p:spTree>
    <p:extLst>
      <p:ext uri="{BB962C8B-B14F-4D97-AF65-F5344CB8AC3E}">
        <p14:creationId xmlns:p14="http://schemas.microsoft.com/office/powerpoint/2010/main" val="37409809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verywellmind.com/understand-body-language-and-facial-expressions-414722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verywellmind.com/attitudes-how-they-form-change-shape-behavior-279589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verywellmind.com/what-are-emotions-279517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9 Type of Nonverbal communication</a:t>
            </a:r>
            <a:endParaRPr lang="en-US" dirty="0"/>
          </a:p>
        </p:txBody>
      </p:sp>
    </p:spTree>
    <p:extLst>
      <p:ext uri="{BB962C8B-B14F-4D97-AF65-F5344CB8AC3E}">
        <p14:creationId xmlns:p14="http://schemas.microsoft.com/office/powerpoint/2010/main" val="86418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4292" y="591670"/>
            <a:ext cx="4961965" cy="1015663"/>
          </a:xfrm>
          <a:prstGeom prst="rect">
            <a:avLst/>
          </a:prstGeom>
          <a:noFill/>
        </p:spPr>
        <p:txBody>
          <a:bodyPr wrap="square" rtlCol="0">
            <a:spAutoFit/>
          </a:bodyPr>
          <a:lstStyle/>
          <a:p>
            <a:r>
              <a:rPr lang="en-US" sz="6000" b="1" u="sng" dirty="0" smtClean="0"/>
              <a:t>8. Appearance</a:t>
            </a:r>
            <a:endParaRPr lang="en-US" sz="60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257" y="1669167"/>
            <a:ext cx="4491319" cy="4031316"/>
          </a:xfrm>
          <a:prstGeom prst="rect">
            <a:avLst/>
          </a:prstGeom>
          <a:ln>
            <a:noFill/>
          </a:ln>
          <a:effectLst>
            <a:softEdge rad="112500"/>
          </a:effectLst>
        </p:spPr>
      </p:pic>
      <p:sp>
        <p:nvSpPr>
          <p:cNvPr id="6" name="TextBox 5"/>
          <p:cNvSpPr txBox="1"/>
          <p:nvPr/>
        </p:nvSpPr>
        <p:spPr>
          <a:xfrm>
            <a:off x="981635" y="1607333"/>
            <a:ext cx="6199094" cy="4154984"/>
          </a:xfrm>
          <a:prstGeom prst="rect">
            <a:avLst/>
          </a:prstGeom>
          <a:noFill/>
        </p:spPr>
        <p:txBody>
          <a:bodyPr wrap="square" rtlCol="0" anchor="ctr">
            <a:spAutoFit/>
          </a:bodyPr>
          <a:lstStyle/>
          <a:p>
            <a:pPr algn="just"/>
            <a:r>
              <a:rPr lang="en-US" sz="2200" dirty="0" smtClean="0"/>
              <a:t>.</a:t>
            </a:r>
            <a:r>
              <a:rPr lang="en-US" sz="2200" dirty="0"/>
              <a:t> Our choice of color, clothing, hairstyles, and other factors affecting appearance are also considered a means of nonverbal communication.  </a:t>
            </a:r>
            <a:r>
              <a:rPr lang="en-US" sz="2200" dirty="0" smtClean="0"/>
              <a:t>Appearance </a:t>
            </a:r>
            <a:r>
              <a:rPr lang="en-US" sz="2200" dirty="0"/>
              <a:t>can also alter physiological reactions, judgments, and interpretations</a:t>
            </a:r>
            <a:r>
              <a:rPr lang="en-US" sz="2200" dirty="0" smtClean="0"/>
              <a:t>.</a:t>
            </a:r>
            <a:r>
              <a:rPr lang="en-US" sz="2200" dirty="0"/>
              <a:t>  These first impressions are important, which is why experts suggest that job seekers dress appropriately for interviews with potential employers</a:t>
            </a:r>
            <a:r>
              <a:rPr lang="en-US" sz="2200" dirty="0" smtClean="0"/>
              <a:t>.</a:t>
            </a:r>
          </a:p>
          <a:p>
            <a:pPr algn="just"/>
            <a:r>
              <a:rPr lang="en-US" sz="2200" dirty="0" smtClean="0"/>
              <a:t> </a:t>
            </a:r>
            <a:r>
              <a:rPr lang="en-US" sz="2200" dirty="0"/>
              <a:t> Culture </a:t>
            </a:r>
            <a:r>
              <a:rPr lang="en-US" sz="2200" dirty="0" smtClean="0"/>
              <a:t>is also </a:t>
            </a:r>
            <a:r>
              <a:rPr lang="en-US" sz="2200" dirty="0"/>
              <a:t>an important influence on how appearances are judged. While thinness tends to be valued in Western cultures, some African cultures relate full-figured bodies to better health, wealth, and social status</a:t>
            </a:r>
            <a:r>
              <a:rPr lang="en-US" sz="2200" dirty="0" smtClean="0"/>
              <a:t>. </a:t>
            </a:r>
            <a:endParaRPr lang="en-US" sz="2200" dirty="0"/>
          </a:p>
        </p:txBody>
      </p:sp>
    </p:spTree>
    <p:extLst>
      <p:ext uri="{BB962C8B-B14F-4D97-AF65-F5344CB8AC3E}">
        <p14:creationId xmlns:p14="http://schemas.microsoft.com/office/powerpoint/2010/main" val="188230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83" y="484094"/>
            <a:ext cx="3751730" cy="1015663"/>
          </a:xfrm>
          <a:prstGeom prst="rect">
            <a:avLst/>
          </a:prstGeom>
          <a:noFill/>
        </p:spPr>
        <p:txBody>
          <a:bodyPr wrap="square" rtlCol="0">
            <a:spAutoFit/>
          </a:bodyPr>
          <a:lstStyle/>
          <a:p>
            <a:r>
              <a:rPr lang="en-US" sz="6000" b="1" u="sng" dirty="0" smtClean="0"/>
              <a:t>9. Artifacts</a:t>
            </a:r>
            <a:endParaRPr lang="en-US" sz="60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342" y="1499757"/>
            <a:ext cx="4622426" cy="2991885"/>
          </a:xfrm>
          <a:prstGeom prst="rect">
            <a:avLst/>
          </a:prstGeom>
        </p:spPr>
      </p:pic>
      <p:sp>
        <p:nvSpPr>
          <p:cNvPr id="4" name="TextBox 3"/>
          <p:cNvSpPr txBox="1"/>
          <p:nvPr/>
        </p:nvSpPr>
        <p:spPr>
          <a:xfrm>
            <a:off x="806824" y="1383099"/>
            <a:ext cx="6091518" cy="3108543"/>
          </a:xfrm>
          <a:prstGeom prst="rect">
            <a:avLst/>
          </a:prstGeom>
          <a:noFill/>
        </p:spPr>
        <p:txBody>
          <a:bodyPr wrap="square" rtlCol="0">
            <a:spAutoFit/>
          </a:bodyPr>
          <a:lstStyle/>
          <a:p>
            <a:pPr algn="just"/>
            <a:r>
              <a:rPr lang="en-US" sz="2800" dirty="0"/>
              <a:t>Objects and images are also tools that can </a:t>
            </a:r>
            <a:r>
              <a:rPr lang="en-US" sz="2800" dirty="0" smtClean="0"/>
              <a:t>be used </a:t>
            </a:r>
            <a:r>
              <a:rPr lang="en-US" sz="2800" dirty="0"/>
              <a:t>to communicate nonverbally</a:t>
            </a:r>
            <a:r>
              <a:rPr lang="en-US" sz="2800" dirty="0" smtClean="0"/>
              <a:t>.</a:t>
            </a:r>
            <a:r>
              <a:rPr lang="en-US" sz="2800" dirty="0"/>
              <a:t>  People often spend a great deal of time developing a particular image and surrounding themselves with objects designed to convey information about the things that are important to them. </a:t>
            </a:r>
          </a:p>
        </p:txBody>
      </p:sp>
      <p:sp>
        <p:nvSpPr>
          <p:cNvPr id="5" name="TextBox 4"/>
          <p:cNvSpPr txBox="1"/>
          <p:nvPr/>
        </p:nvSpPr>
        <p:spPr>
          <a:xfrm>
            <a:off x="820271" y="4474154"/>
            <a:ext cx="10596283" cy="1815882"/>
          </a:xfrm>
          <a:prstGeom prst="rect">
            <a:avLst/>
          </a:prstGeom>
          <a:noFill/>
        </p:spPr>
        <p:txBody>
          <a:bodyPr wrap="square" rtlCol="0">
            <a:spAutoFit/>
          </a:bodyPr>
          <a:lstStyle/>
          <a:p>
            <a:r>
              <a:rPr lang="en-US" sz="2800" dirty="0" smtClean="0"/>
              <a:t>For example, Uniforms</a:t>
            </a:r>
            <a:r>
              <a:rPr lang="en-US" sz="2800" dirty="0"/>
              <a:t> can be used to transmit a tremendous amount of information about a person. A soldier will don fatigues, a police offers will wear a uniform, and a doctor will wear a white lab coat. At a mere glance, these outfits tell people what a person does for a living.</a:t>
            </a:r>
          </a:p>
        </p:txBody>
      </p:sp>
    </p:spTree>
    <p:extLst>
      <p:ext uri="{BB962C8B-B14F-4D97-AF65-F5344CB8AC3E}">
        <p14:creationId xmlns:p14="http://schemas.microsoft.com/office/powerpoint/2010/main" val="130369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paying attention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283" y="2557463"/>
            <a:ext cx="7274858" cy="3317875"/>
          </a:xfrm>
        </p:spPr>
      </p:pic>
    </p:spTree>
    <p:extLst>
      <p:ext uri="{BB962C8B-B14F-4D97-AF65-F5344CB8AC3E}">
        <p14:creationId xmlns:p14="http://schemas.microsoft.com/office/powerpoint/2010/main" val="268056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652" y="653145"/>
            <a:ext cx="10276114" cy="6340197"/>
          </a:xfrm>
          <a:prstGeom prst="rect">
            <a:avLst/>
          </a:prstGeom>
          <a:noFill/>
        </p:spPr>
        <p:txBody>
          <a:bodyPr wrap="square" rtlCol="0">
            <a:spAutoFit/>
          </a:bodyPr>
          <a:lstStyle/>
          <a:p>
            <a:pPr algn="ctr"/>
            <a:r>
              <a:rPr lang="en-US" sz="3200" b="1" u="sng" dirty="0" smtClean="0"/>
              <a:t>9 types of non-verbal communication</a:t>
            </a:r>
          </a:p>
          <a:p>
            <a:pPr algn="ctr"/>
            <a:endParaRPr lang="en-US" sz="3200" dirty="0"/>
          </a:p>
          <a:p>
            <a:pPr marL="342900" indent="-342900">
              <a:buFont typeface="+mj-lt"/>
              <a:buAutoNum type="arabicPeriod"/>
            </a:pPr>
            <a:r>
              <a:rPr lang="en-US" sz="3200" dirty="0" smtClean="0"/>
              <a:t>Facial Expression</a:t>
            </a:r>
          </a:p>
          <a:p>
            <a:pPr marL="342900" indent="-342900">
              <a:buFont typeface="+mj-lt"/>
              <a:buAutoNum type="arabicPeriod"/>
            </a:pPr>
            <a:r>
              <a:rPr lang="en-US" sz="3200" dirty="0" smtClean="0"/>
              <a:t>Gestures</a:t>
            </a:r>
          </a:p>
          <a:p>
            <a:pPr marL="342900" indent="-342900">
              <a:buFont typeface="+mj-lt"/>
              <a:buAutoNum type="arabicPeriod"/>
            </a:pPr>
            <a:r>
              <a:rPr lang="en-US" sz="3200" dirty="0" smtClean="0"/>
              <a:t>Paralinguistic</a:t>
            </a:r>
          </a:p>
          <a:p>
            <a:pPr marL="342900" indent="-342900">
              <a:buFont typeface="+mj-lt"/>
              <a:buAutoNum type="arabicPeriod"/>
            </a:pPr>
            <a:r>
              <a:rPr lang="en-US" sz="3200" dirty="0" smtClean="0"/>
              <a:t>Body language and Posture</a:t>
            </a:r>
          </a:p>
          <a:p>
            <a:pPr marL="342900" indent="-342900">
              <a:buFont typeface="+mj-lt"/>
              <a:buAutoNum type="arabicPeriod"/>
            </a:pPr>
            <a:r>
              <a:rPr lang="en-US" sz="3200" dirty="0" smtClean="0"/>
              <a:t>Proxemics</a:t>
            </a:r>
          </a:p>
          <a:p>
            <a:pPr marL="342900" indent="-342900">
              <a:buFont typeface="+mj-lt"/>
              <a:buAutoNum type="arabicPeriod"/>
            </a:pPr>
            <a:r>
              <a:rPr lang="en-US" sz="3200" dirty="0" smtClean="0"/>
              <a:t>Eye Gaze</a:t>
            </a:r>
          </a:p>
          <a:p>
            <a:pPr marL="342900" indent="-342900">
              <a:buFont typeface="+mj-lt"/>
              <a:buAutoNum type="arabicPeriod"/>
            </a:pPr>
            <a:r>
              <a:rPr lang="en-US" sz="3200" dirty="0" smtClean="0"/>
              <a:t>Haptics</a:t>
            </a:r>
          </a:p>
          <a:p>
            <a:pPr marL="342900" indent="-342900">
              <a:buFont typeface="+mj-lt"/>
              <a:buAutoNum type="arabicPeriod"/>
            </a:pPr>
            <a:r>
              <a:rPr lang="en-US" sz="3200" dirty="0" smtClean="0"/>
              <a:t>Appearance</a:t>
            </a:r>
          </a:p>
          <a:p>
            <a:pPr marL="342900" indent="-342900">
              <a:buFont typeface="+mj-lt"/>
              <a:buAutoNum type="arabicPeriod"/>
            </a:pPr>
            <a:r>
              <a:rPr lang="en-US" sz="3200" dirty="0" smtClean="0"/>
              <a:t>Artifacts</a:t>
            </a:r>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spTree>
    <p:extLst>
      <p:ext uri="{BB962C8B-B14F-4D97-AF65-F5344CB8AC3E}">
        <p14:creationId xmlns:p14="http://schemas.microsoft.com/office/powerpoint/2010/main" val="355992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Autofit/>
          </a:bodyPr>
          <a:lstStyle/>
          <a:p>
            <a:r>
              <a:rPr lang="en-US" sz="6600" b="1" dirty="0"/>
              <a:t>1. </a:t>
            </a:r>
            <a:r>
              <a:rPr lang="en-US" sz="6600" b="1" dirty="0" smtClean="0"/>
              <a:t>Facial Expressions</a:t>
            </a:r>
            <a:r>
              <a:rPr lang="en-US" sz="6600" b="1" dirty="0"/>
              <a:t/>
            </a:r>
            <a:br>
              <a:rPr lang="en-US" sz="6600" b="1" dirty="0"/>
            </a:br>
            <a:endParaRPr lang="en-US" sz="6600" dirty="0"/>
          </a:p>
        </p:txBody>
      </p:sp>
      <p:sp>
        <p:nvSpPr>
          <p:cNvPr id="3" name="Content Placeholder 2"/>
          <p:cNvSpPr>
            <a:spLocks noGrp="1"/>
          </p:cNvSpPr>
          <p:nvPr>
            <p:ph idx="1"/>
          </p:nvPr>
        </p:nvSpPr>
        <p:spPr>
          <a:xfrm>
            <a:off x="1295401" y="2556932"/>
            <a:ext cx="4600302" cy="3318936"/>
          </a:xfrm>
        </p:spPr>
        <p:txBody>
          <a:bodyPr>
            <a:normAutofit lnSpcReduction="10000"/>
          </a:bodyPr>
          <a:lstStyle/>
          <a:p>
            <a:r>
              <a:rPr lang="en-US" dirty="0">
                <a:hlinkClick r:id="rId2"/>
              </a:rPr>
              <a:t>Facial expressions</a:t>
            </a:r>
            <a:r>
              <a:rPr lang="en-US" dirty="0"/>
              <a:t> are responsible for a huge proportion of nonverbal communication. Consider how much information can be conveyed with a smile or a frown. The look on a person's face is often the first thing we see, even before we hear what they have to say.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667" y="2635704"/>
            <a:ext cx="4624253" cy="2650399"/>
          </a:xfrm>
          <a:prstGeom prst="rect">
            <a:avLst/>
          </a:prstGeom>
        </p:spPr>
      </p:pic>
    </p:spTree>
    <p:extLst>
      <p:ext uri="{BB962C8B-B14F-4D97-AF65-F5344CB8AC3E}">
        <p14:creationId xmlns:p14="http://schemas.microsoft.com/office/powerpoint/2010/main" val="332103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2. Gestures </a:t>
            </a:r>
          </a:p>
        </p:txBody>
      </p:sp>
      <p:sp>
        <p:nvSpPr>
          <p:cNvPr id="3" name="Content Placeholder 2"/>
          <p:cNvSpPr>
            <a:spLocks noGrp="1"/>
          </p:cNvSpPr>
          <p:nvPr>
            <p:ph idx="1"/>
          </p:nvPr>
        </p:nvSpPr>
        <p:spPr>
          <a:xfrm>
            <a:off x="1295401" y="2556932"/>
            <a:ext cx="4521925" cy="3318936"/>
          </a:xfrm>
        </p:spPr>
        <p:txBody>
          <a:bodyPr/>
          <a:lstStyle/>
          <a:p>
            <a:r>
              <a:rPr lang="en-US" dirty="0"/>
              <a:t>Deliberate movements and signals are an important way to communicate meaning without words. Common gestures include waving, pointing, and using fingers to indicate numeric amounts. Other gestures are arbitrary and related to culture.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3" y="2666274"/>
            <a:ext cx="3274423" cy="3100251"/>
          </a:xfrm>
          <a:prstGeom prst="rect">
            <a:avLst/>
          </a:prstGeom>
        </p:spPr>
      </p:pic>
    </p:spTree>
    <p:extLst>
      <p:ext uri="{BB962C8B-B14F-4D97-AF65-F5344CB8AC3E}">
        <p14:creationId xmlns:p14="http://schemas.microsoft.com/office/powerpoint/2010/main" val="118912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b="1" dirty="0"/>
              <a:t>3. </a:t>
            </a:r>
            <a:r>
              <a:rPr lang="en-US" sz="6600" b="1" dirty="0" smtClean="0"/>
              <a:t>Paralinguistic</a:t>
            </a:r>
            <a:r>
              <a:rPr lang="en-US" sz="6600" b="1" dirty="0"/>
              <a:t/>
            </a:r>
            <a:br>
              <a:rPr lang="en-US" sz="6600" b="1" dirty="0"/>
            </a:br>
            <a:endParaRPr lang="en-US" sz="6600" dirty="0"/>
          </a:p>
        </p:txBody>
      </p:sp>
      <p:sp>
        <p:nvSpPr>
          <p:cNvPr id="3" name="Content Placeholder 2"/>
          <p:cNvSpPr>
            <a:spLocks noGrp="1"/>
          </p:cNvSpPr>
          <p:nvPr>
            <p:ph idx="1"/>
          </p:nvPr>
        </p:nvSpPr>
        <p:spPr>
          <a:xfrm>
            <a:off x="1295401" y="2556932"/>
            <a:ext cx="5619205" cy="3318936"/>
          </a:xfrm>
        </p:spPr>
        <p:txBody>
          <a:bodyPr>
            <a:normAutofit fontScale="92500" lnSpcReduction="10000"/>
          </a:bodyPr>
          <a:lstStyle/>
          <a:p>
            <a:r>
              <a:rPr lang="en-US" dirty="0" smtClean="0"/>
              <a:t>Paralinguistic </a:t>
            </a:r>
            <a:r>
              <a:rPr lang="en-US" dirty="0"/>
              <a:t>refers to vocal communication that is separate from actual language. This includes factors such as tone of voice, loudness, inflection, and pitch. Consider the powerful effect that tone of voice can have on the meaning of a sentence. When said in a strong tone of voice, listeners might interpret approval and enthusiasm. The same words said in a hesitant tone of voice might convey disapproval and a lack of interest.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285999"/>
            <a:ext cx="4380411" cy="3589869"/>
          </a:xfrm>
          <a:prstGeom prst="rect">
            <a:avLst/>
          </a:prstGeom>
        </p:spPr>
      </p:pic>
    </p:spTree>
    <p:extLst>
      <p:ext uri="{BB962C8B-B14F-4D97-AF65-F5344CB8AC3E}">
        <p14:creationId xmlns:p14="http://schemas.microsoft.com/office/powerpoint/2010/main" val="26420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79929"/>
            <a:ext cx="9601196" cy="1777003"/>
          </a:xfrm>
        </p:spPr>
        <p:txBody>
          <a:bodyPr>
            <a:noAutofit/>
          </a:bodyPr>
          <a:lstStyle/>
          <a:p>
            <a:r>
              <a:rPr lang="en-US" sz="5400" b="1" dirty="0"/>
              <a:t>4. Body Language and Posture </a:t>
            </a:r>
            <a:endParaRPr lang="en-US" sz="5400" dirty="0"/>
          </a:p>
        </p:txBody>
      </p:sp>
      <p:sp>
        <p:nvSpPr>
          <p:cNvPr id="3" name="Content Placeholder 2"/>
          <p:cNvSpPr>
            <a:spLocks noGrp="1"/>
          </p:cNvSpPr>
          <p:nvPr>
            <p:ph idx="1"/>
          </p:nvPr>
        </p:nvSpPr>
        <p:spPr>
          <a:xfrm>
            <a:off x="1295401" y="2556932"/>
            <a:ext cx="4298575" cy="3318936"/>
          </a:xfrm>
        </p:spPr>
        <p:txBody>
          <a:bodyPr>
            <a:normAutofit lnSpcReduction="10000"/>
          </a:bodyPr>
          <a:lstStyle/>
          <a:p>
            <a:r>
              <a:rPr lang="en-US" dirty="0"/>
              <a:t>Posture and movement can also convey a great deal of information. While these nonverbal behaviors can indicate feelings and </a:t>
            </a:r>
            <a:r>
              <a:rPr lang="en-US" dirty="0">
                <a:solidFill>
                  <a:schemeClr val="tx1"/>
                </a:solidFill>
                <a:hlinkClick r:id="rId2"/>
              </a:rPr>
              <a:t>attitudes</a:t>
            </a:r>
            <a:r>
              <a:rPr lang="en-US" dirty="0"/>
              <a:t>, research suggests that body language is far more subtle and less definitive than previously believed.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976" y="2556932"/>
            <a:ext cx="5302621" cy="3318935"/>
          </a:xfrm>
          <a:prstGeom prst="rect">
            <a:avLst/>
          </a:prstGeom>
        </p:spPr>
      </p:pic>
    </p:spTree>
    <p:extLst>
      <p:ext uri="{BB962C8B-B14F-4D97-AF65-F5344CB8AC3E}">
        <p14:creationId xmlns:p14="http://schemas.microsoft.com/office/powerpoint/2010/main" val="342759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5. Proxemics </a:t>
            </a:r>
            <a:endParaRPr lang="en-US" sz="6000" dirty="0"/>
          </a:p>
        </p:txBody>
      </p:sp>
      <p:sp>
        <p:nvSpPr>
          <p:cNvPr id="3" name="Content Placeholder 2"/>
          <p:cNvSpPr>
            <a:spLocks noGrp="1"/>
          </p:cNvSpPr>
          <p:nvPr>
            <p:ph idx="1"/>
          </p:nvPr>
        </p:nvSpPr>
        <p:spPr>
          <a:xfrm>
            <a:off x="1295401" y="2556932"/>
            <a:ext cx="4728881" cy="3318936"/>
          </a:xfrm>
        </p:spPr>
        <p:txBody>
          <a:bodyPr>
            <a:normAutofit lnSpcReduction="10000"/>
          </a:bodyPr>
          <a:lstStyle/>
          <a:p>
            <a:r>
              <a:rPr lang="en-US" dirty="0"/>
              <a:t>People often refer to their need for "personal space," which is also an important type of nonverbal </a:t>
            </a:r>
            <a:r>
              <a:rPr lang="en-US" dirty="0" smtClean="0"/>
              <a:t>communication, aka Proxemics</a:t>
            </a:r>
            <a:r>
              <a:rPr lang="en-US" dirty="0"/>
              <a:t>, influenced by a number of factors including social norms, cultural expectations, situational factors, personality characteristics, and level of familiarity.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82" y="2556932"/>
            <a:ext cx="4872315" cy="3318936"/>
          </a:xfrm>
          <a:prstGeom prst="rect">
            <a:avLst/>
          </a:prstGeom>
        </p:spPr>
      </p:pic>
    </p:spTree>
    <p:extLst>
      <p:ext uri="{BB962C8B-B14F-4D97-AF65-F5344CB8AC3E}">
        <p14:creationId xmlns:p14="http://schemas.microsoft.com/office/powerpoint/2010/main" val="160540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6. Eye </a:t>
            </a:r>
            <a:r>
              <a:rPr lang="en-US" sz="6600" b="1" dirty="0" smtClean="0"/>
              <a:t>Gaze</a:t>
            </a:r>
            <a:endParaRPr lang="en-US" sz="6600" dirty="0"/>
          </a:p>
        </p:txBody>
      </p:sp>
      <p:sp>
        <p:nvSpPr>
          <p:cNvPr id="3" name="Content Placeholder 2"/>
          <p:cNvSpPr>
            <a:spLocks noGrp="1"/>
          </p:cNvSpPr>
          <p:nvPr>
            <p:ph idx="1"/>
          </p:nvPr>
        </p:nvSpPr>
        <p:spPr>
          <a:xfrm>
            <a:off x="1295402" y="2556932"/>
            <a:ext cx="4406152" cy="3318936"/>
          </a:xfrm>
        </p:spPr>
        <p:txBody>
          <a:bodyPr>
            <a:normAutofit lnSpcReduction="10000"/>
          </a:bodyPr>
          <a:lstStyle/>
          <a:p>
            <a:r>
              <a:rPr lang="en-US" dirty="0" smtClean="0"/>
              <a:t>Looking</a:t>
            </a:r>
            <a:r>
              <a:rPr lang="en-US" dirty="0"/>
              <a:t>, staring and blinking are </a:t>
            </a:r>
            <a:r>
              <a:rPr lang="en-US" dirty="0" smtClean="0"/>
              <a:t>the common </a:t>
            </a:r>
            <a:r>
              <a:rPr lang="en-US" dirty="0"/>
              <a:t>nonverbal behaviors. Looking at another person can indicate a range of emotions including hostility, interest, and attraction. steady </a:t>
            </a:r>
            <a:r>
              <a:rPr lang="en-US" dirty="0" smtClean="0"/>
              <a:t>eyes contact are a sign for telling </a:t>
            </a:r>
            <a:r>
              <a:rPr lang="en-US" dirty="0"/>
              <a:t>the truth and </a:t>
            </a:r>
            <a:r>
              <a:rPr lang="en-US" dirty="0" smtClean="0"/>
              <a:t>shifty eyes are </a:t>
            </a:r>
            <a:r>
              <a:rPr lang="en-US" dirty="0"/>
              <a:t>seen </a:t>
            </a:r>
            <a:r>
              <a:rPr lang="en-US" dirty="0" smtClean="0"/>
              <a:t>as lying.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553" y="2556932"/>
            <a:ext cx="5195045" cy="3318936"/>
          </a:xfrm>
          <a:prstGeom prst="rect">
            <a:avLst/>
          </a:prstGeom>
        </p:spPr>
      </p:pic>
    </p:spTree>
    <p:extLst>
      <p:ext uri="{BB962C8B-B14F-4D97-AF65-F5344CB8AC3E}">
        <p14:creationId xmlns:p14="http://schemas.microsoft.com/office/powerpoint/2010/main" val="163459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72096" y="1271564"/>
            <a:ext cx="6816725" cy="631825"/>
          </a:xfrm>
        </p:spPr>
        <p:txBody>
          <a:bodyPr>
            <a:noAutofit/>
          </a:bodyPr>
          <a:lstStyle/>
          <a:p>
            <a:r>
              <a:rPr lang="en-US" sz="6000" b="1" u="sng" dirty="0" smtClean="0"/>
              <a:t>7.Haptics</a:t>
            </a:r>
            <a:endParaRPr lang="en-US" sz="6000" b="1" u="sng" dirty="0"/>
          </a:p>
        </p:txBody>
      </p:sp>
      <p:sp>
        <p:nvSpPr>
          <p:cNvPr id="3" name="Subtitle 2"/>
          <p:cNvSpPr>
            <a:spLocks noGrp="1"/>
          </p:cNvSpPr>
          <p:nvPr>
            <p:ph type="subTitle" idx="4294967295"/>
          </p:nvPr>
        </p:nvSpPr>
        <p:spPr>
          <a:xfrm>
            <a:off x="753035" y="2165350"/>
            <a:ext cx="6254849" cy="4046537"/>
          </a:xfrm>
        </p:spPr>
        <p:txBody>
          <a:bodyPr numCol="1" anchor="ctr">
            <a:normAutofit/>
          </a:bodyPr>
          <a:lstStyle/>
          <a:p>
            <a:pPr algn="just"/>
            <a:r>
              <a:rPr lang="en-US" dirty="0" smtClean="0"/>
              <a:t> .Communicating </a:t>
            </a:r>
            <a:r>
              <a:rPr lang="en-US" dirty="0"/>
              <a:t>through touch is another important nonverbal </a:t>
            </a:r>
            <a:r>
              <a:rPr lang="en-US" dirty="0" smtClean="0"/>
              <a:t>behavior. Touch </a:t>
            </a:r>
            <a:r>
              <a:rPr lang="en-US" dirty="0"/>
              <a:t>can be used to communicate affection, familiarity, sympathy, and other </a:t>
            </a:r>
            <a:r>
              <a:rPr lang="en-US" dirty="0">
                <a:hlinkClick r:id="rId2"/>
              </a:rPr>
              <a:t>emotions</a:t>
            </a:r>
            <a:r>
              <a:rPr lang="en-US" dirty="0" smtClean="0"/>
              <a:t>. “</a:t>
            </a:r>
            <a:r>
              <a:rPr lang="en-US" dirty="0"/>
              <a:t>Women tend to use touch to convey care, concern, and nurturance. Men, on the other hand, are more likely to use touch to assert power or control over others</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884" y="2689271"/>
            <a:ext cx="4475904" cy="3522616"/>
          </a:xfrm>
          <a:prstGeom prst="rect">
            <a:avLst/>
          </a:prstGeom>
          <a:ln>
            <a:noFill/>
          </a:ln>
          <a:effectLst>
            <a:softEdge rad="112500"/>
          </a:effectLst>
        </p:spPr>
      </p:pic>
    </p:spTree>
    <p:extLst>
      <p:ext uri="{BB962C8B-B14F-4D97-AF65-F5344CB8AC3E}">
        <p14:creationId xmlns:p14="http://schemas.microsoft.com/office/powerpoint/2010/main" val="24186455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TotalTime>
  <Words>426</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9 Type of Nonverbal communication</vt:lpstr>
      <vt:lpstr>PowerPoint Presentation</vt:lpstr>
      <vt:lpstr>1. Facial Expressions </vt:lpstr>
      <vt:lpstr>2. Gestures </vt:lpstr>
      <vt:lpstr>3. Paralinguistic </vt:lpstr>
      <vt:lpstr>4. Body Language and Posture </vt:lpstr>
      <vt:lpstr>5. Proxemics </vt:lpstr>
      <vt:lpstr>6. Eye Gaze</vt:lpstr>
      <vt:lpstr>7.Haptics</vt:lpstr>
      <vt:lpstr>PowerPoint Presentation</vt:lpstr>
      <vt:lpstr>PowerPoint Presentation</vt:lpstr>
      <vt:lpstr>Thanks for paying attention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Type of Nonverbal communication</dc:title>
  <dc:creator>ASUS</dc:creator>
  <cp:lastModifiedBy>Sovichea Nhim</cp:lastModifiedBy>
  <cp:revision>14</cp:revision>
  <dcterms:created xsi:type="dcterms:W3CDTF">2018-12-05T08:03:24Z</dcterms:created>
  <dcterms:modified xsi:type="dcterms:W3CDTF">2018-12-06T02:00:53Z</dcterms:modified>
</cp:coreProperties>
</file>