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81" r:id="rId4"/>
    <p:sldId id="282" r:id="rId5"/>
    <p:sldId id="257" r:id="rId6"/>
    <p:sldId id="258" r:id="rId7"/>
    <p:sldId id="259" r:id="rId8"/>
    <p:sldId id="260" r:id="rId9"/>
    <p:sldId id="261" r:id="rId10"/>
    <p:sldId id="262" r:id="rId11"/>
    <p:sldId id="265" r:id="rId12"/>
    <p:sldId id="263" r:id="rId13"/>
    <p:sldId id="264"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532BF0-185E-4A33-A88E-EDFB20B71F73}"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9827479-B3CC-45DD-8990-A80155110579}" type="slidenum">
              <a:rPr lang="en-US" smtClean="0"/>
              <a:t>‹#›</a:t>
            </a:fld>
            <a:endParaRPr lang="en-US"/>
          </a:p>
        </p:txBody>
      </p:sp>
    </p:spTree>
    <p:extLst>
      <p:ext uri="{BB962C8B-B14F-4D97-AF65-F5344CB8AC3E}">
        <p14:creationId xmlns:p14="http://schemas.microsoft.com/office/powerpoint/2010/main" val="382751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532BF0-185E-4A33-A88E-EDFB20B71F73}"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827479-B3CC-45DD-8990-A80155110579}" type="slidenum">
              <a:rPr lang="en-US" smtClean="0"/>
              <a:t>‹#›</a:t>
            </a:fld>
            <a:endParaRPr lang="en-US"/>
          </a:p>
        </p:txBody>
      </p:sp>
    </p:spTree>
    <p:extLst>
      <p:ext uri="{BB962C8B-B14F-4D97-AF65-F5344CB8AC3E}">
        <p14:creationId xmlns:p14="http://schemas.microsoft.com/office/powerpoint/2010/main" val="157462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532BF0-185E-4A33-A88E-EDFB20B71F73}"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827479-B3CC-45DD-8990-A8015511057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6705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A532BF0-185E-4A33-A88E-EDFB20B71F73}"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827479-B3CC-45DD-8990-A80155110579}" type="slidenum">
              <a:rPr lang="en-US" smtClean="0"/>
              <a:t>‹#›</a:t>
            </a:fld>
            <a:endParaRPr lang="en-US"/>
          </a:p>
        </p:txBody>
      </p:sp>
    </p:spTree>
    <p:extLst>
      <p:ext uri="{BB962C8B-B14F-4D97-AF65-F5344CB8AC3E}">
        <p14:creationId xmlns:p14="http://schemas.microsoft.com/office/powerpoint/2010/main" val="3091161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A532BF0-185E-4A33-A88E-EDFB20B71F73}"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827479-B3CC-45DD-8990-A8015511057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3737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A532BF0-185E-4A33-A88E-EDFB20B71F73}"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827479-B3CC-45DD-8990-A80155110579}" type="slidenum">
              <a:rPr lang="en-US" smtClean="0"/>
              <a:t>‹#›</a:t>
            </a:fld>
            <a:endParaRPr lang="en-US"/>
          </a:p>
        </p:txBody>
      </p:sp>
    </p:spTree>
    <p:extLst>
      <p:ext uri="{BB962C8B-B14F-4D97-AF65-F5344CB8AC3E}">
        <p14:creationId xmlns:p14="http://schemas.microsoft.com/office/powerpoint/2010/main" val="4215185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532BF0-185E-4A33-A88E-EDFB20B71F73}"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827479-B3CC-45DD-8990-A80155110579}" type="slidenum">
              <a:rPr lang="en-US" smtClean="0"/>
              <a:t>‹#›</a:t>
            </a:fld>
            <a:endParaRPr lang="en-US"/>
          </a:p>
        </p:txBody>
      </p:sp>
    </p:spTree>
    <p:extLst>
      <p:ext uri="{BB962C8B-B14F-4D97-AF65-F5344CB8AC3E}">
        <p14:creationId xmlns:p14="http://schemas.microsoft.com/office/powerpoint/2010/main" val="3604050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532BF0-185E-4A33-A88E-EDFB20B71F73}"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827479-B3CC-45DD-8990-A80155110579}" type="slidenum">
              <a:rPr lang="en-US" smtClean="0"/>
              <a:t>‹#›</a:t>
            </a:fld>
            <a:endParaRPr lang="en-US"/>
          </a:p>
        </p:txBody>
      </p:sp>
    </p:spTree>
    <p:extLst>
      <p:ext uri="{BB962C8B-B14F-4D97-AF65-F5344CB8AC3E}">
        <p14:creationId xmlns:p14="http://schemas.microsoft.com/office/powerpoint/2010/main" val="3019626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532BF0-185E-4A33-A88E-EDFB20B71F73}"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827479-B3CC-45DD-8990-A80155110579}" type="slidenum">
              <a:rPr lang="en-US" smtClean="0"/>
              <a:t>‹#›</a:t>
            </a:fld>
            <a:endParaRPr lang="en-US"/>
          </a:p>
        </p:txBody>
      </p:sp>
    </p:spTree>
    <p:extLst>
      <p:ext uri="{BB962C8B-B14F-4D97-AF65-F5344CB8AC3E}">
        <p14:creationId xmlns:p14="http://schemas.microsoft.com/office/powerpoint/2010/main" val="379880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532BF0-185E-4A33-A88E-EDFB20B71F73}"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827479-B3CC-45DD-8990-A80155110579}" type="slidenum">
              <a:rPr lang="en-US" smtClean="0"/>
              <a:t>‹#›</a:t>
            </a:fld>
            <a:endParaRPr lang="en-US"/>
          </a:p>
        </p:txBody>
      </p:sp>
    </p:spTree>
    <p:extLst>
      <p:ext uri="{BB962C8B-B14F-4D97-AF65-F5344CB8AC3E}">
        <p14:creationId xmlns:p14="http://schemas.microsoft.com/office/powerpoint/2010/main" val="28438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532BF0-185E-4A33-A88E-EDFB20B71F73}"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9827479-B3CC-45DD-8990-A80155110579}" type="slidenum">
              <a:rPr lang="en-US" smtClean="0"/>
              <a:t>‹#›</a:t>
            </a:fld>
            <a:endParaRPr lang="en-US"/>
          </a:p>
        </p:txBody>
      </p:sp>
    </p:spTree>
    <p:extLst>
      <p:ext uri="{BB962C8B-B14F-4D97-AF65-F5344CB8AC3E}">
        <p14:creationId xmlns:p14="http://schemas.microsoft.com/office/powerpoint/2010/main" val="347553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532BF0-185E-4A33-A88E-EDFB20B71F73}"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9827479-B3CC-45DD-8990-A80155110579}" type="slidenum">
              <a:rPr lang="en-US" smtClean="0"/>
              <a:t>‹#›</a:t>
            </a:fld>
            <a:endParaRPr lang="en-US"/>
          </a:p>
        </p:txBody>
      </p:sp>
    </p:spTree>
    <p:extLst>
      <p:ext uri="{BB962C8B-B14F-4D97-AF65-F5344CB8AC3E}">
        <p14:creationId xmlns:p14="http://schemas.microsoft.com/office/powerpoint/2010/main" val="52513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532BF0-185E-4A33-A88E-EDFB20B71F73}"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9827479-B3CC-45DD-8990-A80155110579}" type="slidenum">
              <a:rPr lang="en-US" smtClean="0"/>
              <a:t>‹#›</a:t>
            </a:fld>
            <a:endParaRPr lang="en-US"/>
          </a:p>
        </p:txBody>
      </p:sp>
    </p:spTree>
    <p:extLst>
      <p:ext uri="{BB962C8B-B14F-4D97-AF65-F5344CB8AC3E}">
        <p14:creationId xmlns:p14="http://schemas.microsoft.com/office/powerpoint/2010/main" val="713593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32BF0-185E-4A33-A88E-EDFB20B71F73}"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9827479-B3CC-45DD-8990-A80155110579}" type="slidenum">
              <a:rPr lang="en-US" smtClean="0"/>
              <a:t>‹#›</a:t>
            </a:fld>
            <a:endParaRPr lang="en-US"/>
          </a:p>
        </p:txBody>
      </p:sp>
    </p:spTree>
    <p:extLst>
      <p:ext uri="{BB962C8B-B14F-4D97-AF65-F5344CB8AC3E}">
        <p14:creationId xmlns:p14="http://schemas.microsoft.com/office/powerpoint/2010/main" val="187103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32BF0-185E-4A33-A88E-EDFB20B71F73}"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9827479-B3CC-45DD-8990-A80155110579}" type="slidenum">
              <a:rPr lang="en-US" smtClean="0"/>
              <a:t>‹#›</a:t>
            </a:fld>
            <a:endParaRPr lang="en-US"/>
          </a:p>
        </p:txBody>
      </p:sp>
    </p:spTree>
    <p:extLst>
      <p:ext uri="{BB962C8B-B14F-4D97-AF65-F5344CB8AC3E}">
        <p14:creationId xmlns:p14="http://schemas.microsoft.com/office/powerpoint/2010/main" val="314521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32BF0-185E-4A33-A88E-EDFB20B71F73}"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827479-B3CC-45DD-8990-A80155110579}" type="slidenum">
              <a:rPr lang="en-US" smtClean="0"/>
              <a:t>‹#›</a:t>
            </a:fld>
            <a:endParaRPr lang="en-US"/>
          </a:p>
        </p:txBody>
      </p:sp>
    </p:spTree>
    <p:extLst>
      <p:ext uri="{BB962C8B-B14F-4D97-AF65-F5344CB8AC3E}">
        <p14:creationId xmlns:p14="http://schemas.microsoft.com/office/powerpoint/2010/main" val="240450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A532BF0-185E-4A33-A88E-EDFB20B71F73}" type="datetimeFigureOut">
              <a:rPr lang="en-US" smtClean="0"/>
              <a:t>12/2/2018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9827479-B3CC-45DD-8990-A80155110579}" type="slidenum">
              <a:rPr lang="en-US" smtClean="0"/>
              <a:t>‹#›</a:t>
            </a:fld>
            <a:endParaRPr lang="en-US"/>
          </a:p>
        </p:txBody>
      </p:sp>
    </p:spTree>
    <p:extLst>
      <p:ext uri="{BB962C8B-B14F-4D97-AF65-F5344CB8AC3E}">
        <p14:creationId xmlns:p14="http://schemas.microsoft.com/office/powerpoint/2010/main" val="162311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home.cc.umanitoba.ca/~krussll/phonetics/transcription/english-symbols/eng.html"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home.cc.umanitoba.ca/~krussll/phonetics/transcription/english-symbols/ezh.html" TargetMode="External"/><Relationship Id="rId2" Type="http://schemas.openxmlformats.org/officeDocument/2006/relationships/hyperlink" Target="https://home.cc.umanitoba.ca/~krussll/phonetics/transcription/english-symbols/z.html" TargetMode="External"/><Relationship Id="rId1" Type="http://schemas.openxmlformats.org/officeDocument/2006/relationships/slideLayout" Target="../slideLayouts/slideLayout6.xml"/><Relationship Id="rId4" Type="http://schemas.openxmlformats.org/officeDocument/2006/relationships/hyperlink" Target="https://home.cc.umanitoba.ca/~krussll/phonetics/transcription/english-symbols/esh.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home.cc.umanitoba.ca/~krussll/phonetics/transcription/english-symbols/theta.html"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home.cc.umanitoba.ca/~krussll/phonetics/transcription/english-symbols/f.htm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home.cc.umanitoba.ca/~krussll/phonetics/transcription/english-symbols/esh.html" TargetMode="External"/><Relationship Id="rId2" Type="http://schemas.openxmlformats.org/officeDocument/2006/relationships/image" Target="../media/image1.gif"/><Relationship Id="rId1" Type="http://schemas.openxmlformats.org/officeDocument/2006/relationships/slideLayout" Target="../slideLayouts/slideLayout6.xml"/><Relationship Id="rId6" Type="http://schemas.openxmlformats.org/officeDocument/2006/relationships/hyperlink" Target="https://home.cc.umanitoba.ca/~krussll/phonetics/transcription/english-symbols/edh.html" TargetMode="External"/><Relationship Id="rId5" Type="http://schemas.openxmlformats.org/officeDocument/2006/relationships/hyperlink" Target="https://home.cc.umanitoba.ca/~krussll/phonetics/transcription/english-symbols/theta.html" TargetMode="External"/><Relationship Id="rId4" Type="http://schemas.openxmlformats.org/officeDocument/2006/relationships/hyperlink" Target="https://home.cc.umanitoba.ca/~krussll/phonetics/transcription/english-symbols/t-esh.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01251" y="572595"/>
            <a:ext cx="10388980" cy="1280890"/>
          </a:xfrm>
        </p:spPr>
        <p:txBody>
          <a:bodyPr>
            <a:normAutofit fontScale="90000"/>
          </a:bodyPr>
          <a:lstStyle/>
          <a:p>
            <a:r>
              <a:rPr lang="en-US" sz="5400" b="1" dirty="0" smtClean="0"/>
              <a:t>International </a:t>
            </a:r>
            <a:r>
              <a:rPr lang="en-US" sz="5400" b="1" dirty="0"/>
              <a:t>Phonetic Alphabet </a:t>
            </a:r>
            <a:r>
              <a:rPr lang="en-US" sz="5400" b="1" dirty="0" smtClean="0"/>
              <a:t>            </a:t>
            </a:r>
            <a:br>
              <a:rPr lang="en-US" sz="5400" b="1" dirty="0" smtClean="0"/>
            </a:br>
            <a:r>
              <a:rPr lang="en-US" sz="5400" b="1" dirty="0"/>
              <a:t> </a:t>
            </a:r>
            <a:r>
              <a:rPr lang="en-US" sz="5400" b="1" dirty="0" smtClean="0"/>
              <a:t>                      (</a:t>
            </a:r>
            <a:r>
              <a:rPr lang="en-US" sz="5400" b="1" dirty="0"/>
              <a:t>IPA</a:t>
            </a:r>
            <a:r>
              <a:rPr lang="en-US" sz="5400" b="1" dirty="0" smtClean="0"/>
              <a:t>)</a:t>
            </a:r>
            <a:br>
              <a:rPr lang="en-US" sz="5400" b="1" dirty="0" smtClean="0"/>
            </a:br>
            <a:r>
              <a:rPr lang="en-US" sz="5400" b="1" dirty="0" smtClean="0"/>
              <a:t/>
            </a:r>
            <a:br>
              <a:rPr lang="en-US" sz="5400" b="1" dirty="0" smtClean="0"/>
            </a:br>
            <a:r>
              <a:rPr lang="en-US" sz="4000" dirty="0" smtClean="0"/>
              <a:t>- </a:t>
            </a:r>
            <a:r>
              <a:rPr lang="en-US" sz="3100" dirty="0"/>
              <a:t>In 1888 the International Phonetic Alphabet (IPA) was invented in order to have a system in which there was a </a:t>
            </a:r>
            <a:r>
              <a:rPr lang="en-US" sz="3100" dirty="0" smtClean="0"/>
              <a:t>one to-one </a:t>
            </a:r>
            <a:r>
              <a:rPr lang="en-US" sz="3100" dirty="0"/>
              <a:t>correspondence between each sound in language and each phonetic symbol </a:t>
            </a:r>
            <a:endParaRPr lang="en-US" sz="4000" dirty="0"/>
          </a:p>
        </p:txBody>
      </p:sp>
    </p:spTree>
    <p:extLst>
      <p:ext uri="{BB962C8B-B14F-4D97-AF65-F5344CB8AC3E}">
        <p14:creationId xmlns:p14="http://schemas.microsoft.com/office/powerpoint/2010/main" val="2124346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161" y="508200"/>
            <a:ext cx="8911687" cy="1280890"/>
          </a:xfrm>
        </p:spPr>
        <p:txBody>
          <a:bodyPr>
            <a:normAutofit/>
          </a:bodyPr>
          <a:lstStyle/>
          <a:p>
            <a:r>
              <a:rPr lang="en-US" sz="5400" b="1" dirty="0"/>
              <a:t>[n]</a:t>
            </a:r>
          </a:p>
        </p:txBody>
      </p:sp>
      <p:graphicFrame>
        <p:nvGraphicFramePr>
          <p:cNvPr id="3" name="Table 2"/>
          <p:cNvGraphicFramePr>
            <a:graphicFrameLocks noGrp="1"/>
          </p:cNvGraphicFramePr>
          <p:nvPr>
            <p:extLst>
              <p:ext uri="{D42A27DB-BD31-4B8C-83A1-F6EECF244321}">
                <p14:modId xmlns:p14="http://schemas.microsoft.com/office/powerpoint/2010/main" val="3479712696"/>
              </p:ext>
            </p:extLst>
          </p:nvPr>
        </p:nvGraphicFramePr>
        <p:xfrm>
          <a:off x="-244139" y="1789090"/>
          <a:ext cx="8915400" cy="112776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3200">
                          <a:solidFill>
                            <a:srgbClr val="0000FF"/>
                          </a:solidFill>
                          <a:effectLst/>
                          <a:latin typeface="Gentium"/>
                        </a:rPr>
                        <a:t>[wɛ</a:t>
                      </a:r>
                      <a:r>
                        <a:rPr lang="en-US" sz="3200">
                          <a:solidFill>
                            <a:srgbClr val="FF0000"/>
                          </a:solidFill>
                          <a:effectLst/>
                          <a:latin typeface="Gentium"/>
                        </a:rPr>
                        <a:t>n</a:t>
                      </a:r>
                      <a:r>
                        <a:rPr lang="en-US" sz="320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3200" dirty="0"/>
                        <a:t>when </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3200">
                          <a:solidFill>
                            <a:srgbClr val="0000FF"/>
                          </a:solidFill>
                          <a:effectLst/>
                          <a:latin typeface="Gentium"/>
                        </a:rPr>
                        <a:t>[</a:t>
                      </a:r>
                      <a:r>
                        <a:rPr lang="en-US" sz="3200">
                          <a:solidFill>
                            <a:srgbClr val="FF0000"/>
                          </a:solidFill>
                          <a:effectLst/>
                          <a:latin typeface="Gentium"/>
                        </a:rPr>
                        <a:t>n</a:t>
                      </a:r>
                      <a:r>
                        <a:rPr lang="en-US" sz="3200">
                          <a:solidFill>
                            <a:srgbClr val="0000FF"/>
                          </a:solidFill>
                          <a:effectLst/>
                          <a:latin typeface="Gentium"/>
                        </a:rPr>
                        <a:t>oz]    </a:t>
                      </a:r>
                    </a:p>
                  </a:txBody>
                  <a:tcPr marL="38100" marR="38100" marT="38100" marB="38100" anchor="ctr">
                    <a:lnL>
                      <a:noFill/>
                    </a:lnL>
                    <a:lnR>
                      <a:noFill/>
                    </a:lnR>
                    <a:lnT>
                      <a:noFill/>
                    </a:lnT>
                    <a:lnB>
                      <a:noFill/>
                    </a:lnB>
                  </a:tcPr>
                </a:tc>
                <a:tc>
                  <a:txBody>
                    <a:bodyPr/>
                    <a:lstStyle/>
                    <a:p>
                      <a:pPr algn="ctr"/>
                      <a:r>
                        <a:rPr lang="en-US" sz="3200" dirty="0"/>
                        <a:t>nose, knows</a:t>
                      </a:r>
                    </a:p>
                  </a:txBody>
                  <a:tcPr marL="38100" marR="38100" marT="38100" marB="38100" anchor="ctr">
                    <a:lnL>
                      <a:noFill/>
                    </a:lnL>
                    <a:lnR>
                      <a:noFill/>
                    </a:lnR>
                    <a:lnT>
                      <a:noFill/>
                    </a:lnT>
                    <a:lnB>
                      <a:noFill/>
                    </a:lnB>
                  </a:tcPr>
                </a:tc>
              </a:tr>
            </a:tbl>
          </a:graphicData>
        </a:graphic>
      </p:graphicFrame>
      <p:sp>
        <p:nvSpPr>
          <p:cNvPr id="4" name="Rectangle 3"/>
          <p:cNvSpPr/>
          <p:nvPr/>
        </p:nvSpPr>
        <p:spPr>
          <a:xfrm>
            <a:off x="1408067" y="4074918"/>
            <a:ext cx="10350344" cy="1384995"/>
          </a:xfrm>
          <a:prstGeom prst="rect">
            <a:avLst/>
          </a:prstGeom>
        </p:spPr>
        <p:txBody>
          <a:bodyPr wrap="square">
            <a:spAutoFit/>
          </a:bodyPr>
          <a:lstStyle/>
          <a:p>
            <a:r>
              <a:rPr lang="en-US" sz="2800" b="0" i="0" dirty="0" smtClean="0">
                <a:solidFill>
                  <a:srgbClr val="000000"/>
                </a:solidFill>
                <a:effectLst/>
                <a:latin typeface="Georgia" panose="02040502050405020303" pitchFamily="18" charset="0"/>
              </a:rPr>
              <a:t>Things to watch out for:</a:t>
            </a:r>
          </a:p>
          <a:p>
            <a:pPr>
              <a:buFont typeface="Arial" panose="020B0604020202020204" pitchFamily="34" charset="0"/>
              <a:buChar char="•"/>
            </a:pPr>
            <a:r>
              <a:rPr lang="en-US" sz="2800" b="0" i="0" dirty="0" smtClean="0">
                <a:solidFill>
                  <a:srgbClr val="000000"/>
                </a:solidFill>
                <a:effectLst/>
                <a:latin typeface="Georgia" panose="02040502050405020303" pitchFamily="18" charset="0"/>
              </a:rPr>
              <a:t>In the combinations </a:t>
            </a:r>
            <a:r>
              <a:rPr lang="en-US" sz="2800" b="0" i="1" dirty="0" smtClean="0">
                <a:solidFill>
                  <a:srgbClr val="000000"/>
                </a:solidFill>
                <a:effectLst/>
                <a:latin typeface="Georgia" panose="02040502050405020303" pitchFamily="18" charset="0"/>
              </a:rPr>
              <a:t>ng</a:t>
            </a:r>
            <a:r>
              <a:rPr lang="en-US" sz="2800" b="0" i="0" dirty="0" smtClean="0">
                <a:solidFill>
                  <a:srgbClr val="000000"/>
                </a:solidFill>
                <a:effectLst/>
                <a:latin typeface="Georgia" panose="02040502050405020303" pitchFamily="18" charset="0"/>
              </a:rPr>
              <a:t> and </a:t>
            </a:r>
            <a:r>
              <a:rPr lang="en-US" sz="2800" b="0" i="1" dirty="0" err="1" smtClean="0">
                <a:solidFill>
                  <a:srgbClr val="000000"/>
                </a:solidFill>
                <a:effectLst/>
                <a:latin typeface="Georgia" panose="02040502050405020303" pitchFamily="18" charset="0"/>
              </a:rPr>
              <a:t>nk</a:t>
            </a:r>
            <a:r>
              <a:rPr lang="en-US" sz="2800" b="0" i="0" dirty="0" smtClean="0">
                <a:solidFill>
                  <a:srgbClr val="000000"/>
                </a:solidFill>
                <a:effectLst/>
                <a:latin typeface="Georgia" panose="02040502050405020303" pitchFamily="18" charset="0"/>
              </a:rPr>
              <a:t>, the English letter </a:t>
            </a:r>
            <a:r>
              <a:rPr lang="en-US" sz="2800" b="0" i="1" dirty="0" smtClean="0">
                <a:solidFill>
                  <a:srgbClr val="000000"/>
                </a:solidFill>
                <a:effectLst/>
                <a:latin typeface="Georgia" panose="02040502050405020303" pitchFamily="18" charset="0"/>
              </a:rPr>
              <a:t>n</a:t>
            </a:r>
            <a:r>
              <a:rPr lang="en-US" sz="2800" b="0" i="0" dirty="0" smtClean="0">
                <a:solidFill>
                  <a:srgbClr val="000000"/>
                </a:solidFill>
                <a:effectLst/>
                <a:latin typeface="Georgia" panose="02040502050405020303" pitchFamily="18" charset="0"/>
              </a:rPr>
              <a:t> does not represent the </a:t>
            </a:r>
            <a:r>
              <a:rPr lang="en-US" sz="2800" b="0" i="0" dirty="0" smtClean="0">
                <a:solidFill>
                  <a:srgbClr val="0000FF"/>
                </a:solidFill>
                <a:effectLst/>
                <a:latin typeface="Gentium"/>
              </a:rPr>
              <a:t>[n]</a:t>
            </a:r>
            <a:r>
              <a:rPr lang="en-US" sz="2800" b="0" i="0" dirty="0" smtClean="0">
                <a:solidFill>
                  <a:srgbClr val="000000"/>
                </a:solidFill>
                <a:effectLst/>
                <a:latin typeface="Georgia" panose="02040502050405020303" pitchFamily="18" charset="0"/>
              </a:rPr>
              <a:t> sound, but </a:t>
            </a:r>
            <a:r>
              <a:rPr lang="en-US" sz="2800" b="0" i="0" dirty="0" smtClean="0">
                <a:solidFill>
                  <a:srgbClr val="000000"/>
                </a:solidFill>
                <a:effectLst/>
                <a:latin typeface="Georgia" panose="02040502050405020303" pitchFamily="18" charset="0"/>
                <a:hlinkClick r:id="rId2"/>
              </a:rPr>
              <a:t>the </a:t>
            </a:r>
            <a:r>
              <a:rPr lang="en-US" sz="2800" b="0" i="0" dirty="0" smtClean="0">
                <a:solidFill>
                  <a:srgbClr val="0000FF"/>
                </a:solidFill>
                <a:effectLst/>
                <a:latin typeface="Gentium"/>
                <a:hlinkClick r:id="rId2"/>
              </a:rPr>
              <a:t>[ŋ]</a:t>
            </a:r>
            <a:r>
              <a:rPr lang="en-US" sz="2800" b="0" i="0" dirty="0" smtClean="0">
                <a:solidFill>
                  <a:srgbClr val="000000"/>
                </a:solidFill>
                <a:effectLst/>
                <a:latin typeface="Georgia" panose="02040502050405020303" pitchFamily="18" charset="0"/>
                <a:hlinkClick r:id="rId2"/>
              </a:rPr>
              <a:t> sound</a:t>
            </a:r>
            <a:r>
              <a:rPr lang="en-US" sz="2800" b="0" i="0" dirty="0" smtClean="0">
                <a:solidFill>
                  <a:srgbClr val="000000"/>
                </a:solidFill>
                <a:effectLst/>
                <a:latin typeface="Georgia" panose="02040502050405020303" pitchFamily="18" charset="0"/>
              </a:rPr>
              <a:t>.</a:t>
            </a:r>
            <a:endParaRPr lang="en-US" sz="2800"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2352209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281" y="405169"/>
            <a:ext cx="8911687" cy="1280890"/>
          </a:xfrm>
        </p:spPr>
        <p:txBody>
          <a:bodyPr>
            <a:normAutofit/>
          </a:bodyPr>
          <a:lstStyle/>
          <a:p>
            <a:r>
              <a:rPr lang="en-US" sz="6000" b="1" dirty="0"/>
              <a:t>[ŋ]</a:t>
            </a:r>
          </a:p>
        </p:txBody>
      </p:sp>
      <p:graphicFrame>
        <p:nvGraphicFramePr>
          <p:cNvPr id="3" name="Table 2"/>
          <p:cNvGraphicFramePr>
            <a:graphicFrameLocks noGrp="1"/>
          </p:cNvGraphicFramePr>
          <p:nvPr>
            <p:extLst>
              <p:ext uri="{D42A27DB-BD31-4B8C-83A1-F6EECF244321}">
                <p14:modId xmlns:p14="http://schemas.microsoft.com/office/powerpoint/2010/main" val="234076539"/>
              </p:ext>
            </p:extLst>
          </p:nvPr>
        </p:nvGraphicFramePr>
        <p:xfrm>
          <a:off x="580109" y="1686059"/>
          <a:ext cx="8915400" cy="225552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3200">
                          <a:solidFill>
                            <a:srgbClr val="0000FF"/>
                          </a:solidFill>
                          <a:effectLst/>
                          <a:latin typeface="Gentium"/>
                        </a:rPr>
                        <a:t>[sɑ</a:t>
                      </a:r>
                      <a:r>
                        <a:rPr lang="en-US" sz="3200">
                          <a:solidFill>
                            <a:srgbClr val="FF0000"/>
                          </a:solidFill>
                          <a:effectLst/>
                          <a:latin typeface="Gentium"/>
                        </a:rPr>
                        <a:t>ŋ</a:t>
                      </a:r>
                      <a:r>
                        <a:rPr lang="en-US" sz="320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3200"/>
                        <a:t>song</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3200" dirty="0">
                          <a:solidFill>
                            <a:srgbClr val="0000FF"/>
                          </a:solidFill>
                          <a:effectLst/>
                          <a:latin typeface="Gentium"/>
                        </a:rPr>
                        <a:t>[ˈ</a:t>
                      </a:r>
                      <a:r>
                        <a:rPr lang="en-US" sz="3200" dirty="0" err="1">
                          <a:solidFill>
                            <a:srgbClr val="0000FF"/>
                          </a:solidFill>
                          <a:effectLst/>
                          <a:latin typeface="Gentium"/>
                        </a:rPr>
                        <a:t>sɪ</a:t>
                      </a:r>
                      <a:r>
                        <a:rPr lang="en-US" sz="3200" dirty="0" err="1">
                          <a:solidFill>
                            <a:srgbClr val="FF0000"/>
                          </a:solidFill>
                          <a:effectLst/>
                          <a:latin typeface="Gentium"/>
                        </a:rPr>
                        <a:t>ŋ</a:t>
                      </a:r>
                      <a:r>
                        <a:rPr lang="en-US" sz="3200" dirty="0" err="1">
                          <a:solidFill>
                            <a:srgbClr val="0000FF"/>
                          </a:solidFill>
                          <a:effectLst/>
                          <a:latin typeface="Gentium"/>
                        </a:rPr>
                        <a:t>ɹ</a:t>
                      </a:r>
                      <a:r>
                        <a:rPr lang="en-US" sz="3200" dirty="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3200"/>
                        <a:t>singer</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3200">
                          <a:solidFill>
                            <a:srgbClr val="0000FF"/>
                          </a:solidFill>
                          <a:effectLst/>
                          <a:latin typeface="Gentium"/>
                        </a:rPr>
                        <a:t>[ˈfɪ</a:t>
                      </a:r>
                      <a:r>
                        <a:rPr lang="en-US" sz="3200">
                          <a:solidFill>
                            <a:srgbClr val="FF0000"/>
                          </a:solidFill>
                          <a:effectLst/>
                          <a:latin typeface="Gentium"/>
                        </a:rPr>
                        <a:t>ŋ</a:t>
                      </a:r>
                      <a:r>
                        <a:rPr lang="en-US" sz="3200">
                          <a:solidFill>
                            <a:srgbClr val="0000FF"/>
                          </a:solidFill>
                          <a:effectLst/>
                          <a:latin typeface="Gentium"/>
                        </a:rPr>
                        <a:t>ɡɹ̩]    </a:t>
                      </a:r>
                    </a:p>
                  </a:txBody>
                  <a:tcPr marL="38100" marR="38100" marT="38100" marB="38100" anchor="ctr">
                    <a:lnL>
                      <a:noFill/>
                    </a:lnL>
                    <a:lnR>
                      <a:noFill/>
                    </a:lnR>
                    <a:lnT>
                      <a:noFill/>
                    </a:lnT>
                    <a:lnB>
                      <a:noFill/>
                    </a:lnB>
                  </a:tcPr>
                </a:tc>
                <a:tc>
                  <a:txBody>
                    <a:bodyPr/>
                    <a:lstStyle/>
                    <a:p>
                      <a:pPr algn="ctr"/>
                      <a:r>
                        <a:rPr lang="en-US" sz="3200"/>
                        <a:t>finger</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3200">
                          <a:solidFill>
                            <a:srgbClr val="0000FF"/>
                          </a:solidFill>
                          <a:effectLst/>
                          <a:latin typeface="Gentium"/>
                        </a:rPr>
                        <a:t>[bæ</a:t>
                      </a:r>
                      <a:r>
                        <a:rPr lang="en-US" sz="3200">
                          <a:solidFill>
                            <a:srgbClr val="FF0000"/>
                          </a:solidFill>
                          <a:effectLst/>
                          <a:latin typeface="Gentium"/>
                        </a:rPr>
                        <a:t>ŋ</a:t>
                      </a:r>
                      <a:r>
                        <a:rPr lang="en-US" sz="3200">
                          <a:solidFill>
                            <a:srgbClr val="0000FF"/>
                          </a:solidFill>
                          <a:effectLst/>
                          <a:latin typeface="Gentium"/>
                        </a:rPr>
                        <a:t>k]    </a:t>
                      </a:r>
                    </a:p>
                  </a:txBody>
                  <a:tcPr marL="38100" marR="38100" marT="38100" marB="38100" anchor="ctr">
                    <a:lnL>
                      <a:noFill/>
                    </a:lnL>
                    <a:lnR>
                      <a:noFill/>
                    </a:lnR>
                    <a:lnT>
                      <a:noFill/>
                    </a:lnT>
                    <a:lnB>
                      <a:noFill/>
                    </a:lnB>
                  </a:tcPr>
                </a:tc>
                <a:tc>
                  <a:txBody>
                    <a:bodyPr/>
                    <a:lstStyle/>
                    <a:p>
                      <a:pPr algn="ctr"/>
                      <a:r>
                        <a:rPr lang="en-US" sz="3200" dirty="0"/>
                        <a:t>bank</a:t>
                      </a:r>
                    </a:p>
                  </a:txBody>
                  <a:tcPr marL="38100" marR="38100" marT="38100" marB="38100" anchor="ctr">
                    <a:lnL>
                      <a:noFill/>
                    </a:lnL>
                    <a:lnR>
                      <a:noFill/>
                    </a:lnR>
                    <a:lnT>
                      <a:noFill/>
                    </a:lnT>
                    <a:lnB>
                      <a:noFill/>
                    </a:lnB>
                  </a:tcPr>
                </a:tc>
              </a:tr>
            </a:tbl>
          </a:graphicData>
        </a:graphic>
      </p:graphicFrame>
      <p:sp>
        <p:nvSpPr>
          <p:cNvPr id="4" name="Rectangle 3"/>
          <p:cNvSpPr/>
          <p:nvPr/>
        </p:nvSpPr>
        <p:spPr>
          <a:xfrm>
            <a:off x="1459581" y="4351435"/>
            <a:ext cx="10388981" cy="2031325"/>
          </a:xfrm>
          <a:prstGeom prst="rect">
            <a:avLst/>
          </a:prstGeom>
        </p:spPr>
        <p:txBody>
          <a:bodyPr wrap="square">
            <a:spAutoFit/>
          </a:bodyPr>
          <a:lstStyle/>
          <a:p>
            <a:r>
              <a:rPr lang="en-US" b="0" i="0" dirty="0" smtClean="0">
                <a:solidFill>
                  <a:srgbClr val="000000"/>
                </a:solidFill>
                <a:effectLst/>
                <a:latin typeface="Georgia" panose="02040502050405020303" pitchFamily="18" charset="0"/>
              </a:rPr>
              <a:t>The symbol </a:t>
            </a:r>
            <a:r>
              <a:rPr lang="en-US" b="0" i="0" dirty="0" smtClean="0">
                <a:solidFill>
                  <a:srgbClr val="0000FF"/>
                </a:solidFill>
                <a:effectLst/>
                <a:latin typeface="Gentium"/>
              </a:rPr>
              <a:t>[ŋ]</a:t>
            </a:r>
            <a:r>
              <a:rPr lang="en-US" b="0" i="0" dirty="0" smtClean="0">
                <a:solidFill>
                  <a:srgbClr val="000000"/>
                </a:solidFill>
                <a:effectLst/>
                <a:latin typeface="Georgia" panose="02040502050405020303" pitchFamily="18" charset="0"/>
              </a:rPr>
              <a:t> is usually called "</a:t>
            </a:r>
            <a:r>
              <a:rPr lang="en-US" b="0" i="0" dirty="0" err="1" smtClean="0">
                <a:solidFill>
                  <a:srgbClr val="000000"/>
                </a:solidFill>
                <a:effectLst/>
                <a:latin typeface="Georgia" panose="02040502050405020303" pitchFamily="18" charset="0"/>
              </a:rPr>
              <a:t>eng</a:t>
            </a:r>
            <a:r>
              <a:rPr lang="en-US" b="0" i="0" dirty="0" smtClean="0">
                <a:solidFill>
                  <a:srgbClr val="000000"/>
                </a:solidFill>
                <a:effectLst/>
                <a:latin typeface="Georgia" panose="02040502050405020303" pitchFamily="18" charset="0"/>
              </a:rPr>
              <a:t>" </a:t>
            </a:r>
            <a:r>
              <a:rPr lang="en-US" b="0" i="0" dirty="0" smtClean="0">
                <a:solidFill>
                  <a:srgbClr val="0000FF"/>
                </a:solidFill>
                <a:effectLst/>
                <a:latin typeface="Gentium"/>
              </a:rPr>
              <a:t>[</a:t>
            </a:r>
            <a:r>
              <a:rPr lang="en-US" b="0" i="0" dirty="0" err="1" smtClean="0">
                <a:solidFill>
                  <a:srgbClr val="0000FF"/>
                </a:solidFill>
                <a:effectLst/>
                <a:latin typeface="Gentium"/>
              </a:rPr>
              <a:t>ɛŋ</a:t>
            </a:r>
            <a:r>
              <a:rPr lang="en-US" b="0" i="0" dirty="0" smtClean="0">
                <a:solidFill>
                  <a:srgbClr val="0000FF"/>
                </a:solidFill>
                <a:effectLst/>
                <a:latin typeface="Gentium"/>
              </a:rPr>
              <a:t>]</a:t>
            </a:r>
            <a:r>
              <a:rPr lang="en-US" b="0" i="0" dirty="0" smtClean="0">
                <a:solidFill>
                  <a:srgbClr val="000000"/>
                </a:solidFill>
                <a:effectLst/>
                <a:latin typeface="Georgia" panose="02040502050405020303" pitchFamily="18" charset="0"/>
              </a:rPr>
              <a:t> . It is like an </a:t>
            </a:r>
            <a:r>
              <a:rPr lang="en-US" b="0" i="0" dirty="0" smtClean="0">
                <a:solidFill>
                  <a:srgbClr val="0000FF"/>
                </a:solidFill>
                <a:effectLst/>
                <a:latin typeface="Gentium"/>
              </a:rPr>
              <a:t>[n]</a:t>
            </a:r>
            <a:r>
              <a:rPr lang="en-US" b="0" i="0" dirty="0" smtClean="0">
                <a:solidFill>
                  <a:srgbClr val="000000"/>
                </a:solidFill>
                <a:effectLst/>
                <a:latin typeface="Georgia" panose="02040502050405020303" pitchFamily="18" charset="0"/>
              </a:rPr>
              <a:t> with the tail of a </a:t>
            </a:r>
            <a:r>
              <a:rPr lang="en-US" b="0" i="0" dirty="0" smtClean="0">
                <a:solidFill>
                  <a:srgbClr val="0000FF"/>
                </a:solidFill>
                <a:effectLst/>
                <a:latin typeface="Gentium"/>
              </a:rPr>
              <a:t>[ɡ]</a:t>
            </a:r>
            <a:r>
              <a:rPr lang="en-US" b="0" i="0" dirty="0" smtClean="0">
                <a:solidFill>
                  <a:srgbClr val="000000"/>
                </a:solidFill>
                <a:effectLst/>
                <a:latin typeface="Georgia" panose="02040502050405020303" pitchFamily="18" charset="0"/>
              </a:rPr>
              <a:t>.</a:t>
            </a:r>
          </a:p>
          <a:p>
            <a:r>
              <a:rPr lang="en-US" b="0" i="0" dirty="0" smtClean="0">
                <a:solidFill>
                  <a:srgbClr val="000000"/>
                </a:solidFill>
                <a:effectLst/>
                <a:latin typeface="Georgia" panose="02040502050405020303" pitchFamily="18" charset="0"/>
              </a:rPr>
              <a:t>Things to look out for:</a:t>
            </a:r>
          </a:p>
          <a:p>
            <a:pPr>
              <a:buFont typeface="Arial" panose="020B0604020202020204" pitchFamily="34" charset="0"/>
              <a:buChar char="•"/>
            </a:pPr>
            <a:r>
              <a:rPr lang="en-US" b="0" i="0" dirty="0" smtClean="0">
                <a:solidFill>
                  <a:srgbClr val="000000"/>
                </a:solidFill>
                <a:effectLst/>
                <a:latin typeface="Georgia" panose="02040502050405020303" pitchFamily="18" charset="0"/>
              </a:rPr>
              <a:t>In spelling, the letter combination </a:t>
            </a:r>
            <a:r>
              <a:rPr lang="en-US" b="0" i="1" dirty="0" smtClean="0">
                <a:solidFill>
                  <a:srgbClr val="000000"/>
                </a:solidFill>
                <a:effectLst/>
                <a:latin typeface="Georgia" panose="02040502050405020303" pitchFamily="18" charset="0"/>
              </a:rPr>
              <a:t>ng</a:t>
            </a:r>
            <a:r>
              <a:rPr lang="en-US" b="0" i="0" dirty="0" smtClean="0">
                <a:solidFill>
                  <a:srgbClr val="000000"/>
                </a:solidFill>
                <a:effectLst/>
                <a:latin typeface="Georgia" panose="02040502050405020303" pitchFamily="18" charset="0"/>
              </a:rPr>
              <a:t> is usually just the single sound </a:t>
            </a:r>
            <a:r>
              <a:rPr lang="en-US" b="0" i="0" dirty="0" smtClean="0">
                <a:solidFill>
                  <a:srgbClr val="0000FF"/>
                </a:solidFill>
                <a:effectLst/>
                <a:latin typeface="Gentium"/>
              </a:rPr>
              <a:t>[ŋ]</a:t>
            </a:r>
            <a:r>
              <a:rPr lang="en-US" b="0" i="0" dirty="0" smtClean="0">
                <a:solidFill>
                  <a:srgbClr val="000000"/>
                </a:solidFill>
                <a:effectLst/>
                <a:latin typeface="Georgia" panose="02040502050405020303" pitchFamily="18" charset="0"/>
              </a:rPr>
              <a:t>, but occasionally there really is a </a:t>
            </a:r>
            <a:r>
              <a:rPr lang="en-US" b="0" i="0" dirty="0" smtClean="0">
                <a:solidFill>
                  <a:srgbClr val="0000FF"/>
                </a:solidFill>
                <a:effectLst/>
                <a:latin typeface="Gentium"/>
              </a:rPr>
              <a:t>[ɡ]</a:t>
            </a:r>
            <a:r>
              <a:rPr lang="en-US" b="0" i="0" dirty="0" smtClean="0">
                <a:solidFill>
                  <a:srgbClr val="000000"/>
                </a:solidFill>
                <a:effectLst/>
                <a:latin typeface="Georgia" panose="02040502050405020303" pitchFamily="18" charset="0"/>
              </a:rPr>
              <a:t> sound too. Compare </a:t>
            </a:r>
            <a:r>
              <a:rPr lang="en-US" b="0" i="1" dirty="0" smtClean="0">
                <a:solidFill>
                  <a:srgbClr val="000000"/>
                </a:solidFill>
                <a:effectLst/>
                <a:latin typeface="Georgia" panose="02040502050405020303" pitchFamily="18" charset="0"/>
              </a:rPr>
              <a:t>singer</a:t>
            </a:r>
            <a:r>
              <a:rPr lang="en-US" b="0" i="0" dirty="0" smtClean="0">
                <a:solidFill>
                  <a:srgbClr val="0000FF"/>
                </a:solidFill>
                <a:effectLst/>
                <a:latin typeface="Gentium"/>
              </a:rPr>
              <a:t>[ˈ</a:t>
            </a:r>
            <a:r>
              <a:rPr lang="en-US" b="0" i="0" dirty="0" err="1" smtClean="0">
                <a:solidFill>
                  <a:srgbClr val="0000FF"/>
                </a:solidFill>
                <a:effectLst/>
                <a:latin typeface="Gentium"/>
              </a:rPr>
              <a:t>sɪŋɹ</a:t>
            </a:r>
            <a:r>
              <a:rPr lang="en-US" b="0" i="0" dirty="0" smtClean="0">
                <a:solidFill>
                  <a:srgbClr val="0000FF"/>
                </a:solidFill>
                <a:effectLst/>
                <a:latin typeface="Gentium"/>
              </a:rPr>
              <a:t>̩]</a:t>
            </a:r>
            <a:r>
              <a:rPr lang="en-US" b="0" i="0" dirty="0" smtClean="0">
                <a:solidFill>
                  <a:srgbClr val="000000"/>
                </a:solidFill>
                <a:effectLst/>
                <a:latin typeface="Georgia" panose="02040502050405020303" pitchFamily="18" charset="0"/>
              </a:rPr>
              <a:t> (no </a:t>
            </a:r>
            <a:r>
              <a:rPr lang="en-US" b="0" i="0" dirty="0" smtClean="0">
                <a:solidFill>
                  <a:srgbClr val="0000FF"/>
                </a:solidFill>
                <a:effectLst/>
                <a:latin typeface="Gentium"/>
              </a:rPr>
              <a:t>[ɡ]</a:t>
            </a:r>
            <a:r>
              <a:rPr lang="en-US" b="0" i="0" dirty="0" smtClean="0">
                <a:solidFill>
                  <a:srgbClr val="000000"/>
                </a:solidFill>
                <a:effectLst/>
                <a:latin typeface="Georgia" panose="02040502050405020303" pitchFamily="18" charset="0"/>
              </a:rPr>
              <a:t>) with </a:t>
            </a:r>
            <a:r>
              <a:rPr lang="en-US" b="0" i="1" dirty="0" smtClean="0">
                <a:solidFill>
                  <a:srgbClr val="000000"/>
                </a:solidFill>
                <a:effectLst/>
                <a:latin typeface="Georgia" panose="02040502050405020303" pitchFamily="18" charset="0"/>
              </a:rPr>
              <a:t>finger</a:t>
            </a:r>
            <a:r>
              <a:rPr lang="en-US" b="0" i="0" dirty="0" smtClean="0">
                <a:solidFill>
                  <a:srgbClr val="000000"/>
                </a:solidFill>
                <a:effectLst/>
                <a:latin typeface="Georgia" panose="02040502050405020303" pitchFamily="18" charset="0"/>
              </a:rPr>
              <a:t> </a:t>
            </a:r>
            <a:r>
              <a:rPr lang="en-US" b="0" i="0" dirty="0" smtClean="0">
                <a:solidFill>
                  <a:srgbClr val="0000FF"/>
                </a:solidFill>
                <a:effectLst/>
                <a:latin typeface="Gentium"/>
              </a:rPr>
              <a:t>[ˈ</a:t>
            </a:r>
            <a:r>
              <a:rPr lang="en-US" b="0" i="0" dirty="0" err="1" smtClean="0">
                <a:solidFill>
                  <a:srgbClr val="0000FF"/>
                </a:solidFill>
                <a:effectLst/>
                <a:latin typeface="Gentium"/>
              </a:rPr>
              <a:t>fɪŋɡɹ</a:t>
            </a:r>
            <a:r>
              <a:rPr lang="en-US" b="0" i="0" dirty="0" smtClean="0">
                <a:solidFill>
                  <a:srgbClr val="0000FF"/>
                </a:solidFill>
                <a:effectLst/>
                <a:latin typeface="Gentium"/>
              </a:rPr>
              <a:t>̩]</a:t>
            </a:r>
            <a:r>
              <a:rPr lang="en-US" b="0" i="0" dirty="0" smtClean="0">
                <a:solidFill>
                  <a:srgbClr val="000000"/>
                </a:solidFill>
                <a:effectLst/>
                <a:latin typeface="Georgia" panose="02040502050405020303" pitchFamily="18" charset="0"/>
              </a:rPr>
              <a:t>.</a:t>
            </a:r>
          </a:p>
          <a:p>
            <a:pPr>
              <a:buFont typeface="Arial" panose="020B0604020202020204" pitchFamily="34" charset="0"/>
              <a:buChar char="•"/>
            </a:pPr>
            <a:r>
              <a:rPr lang="en-US" b="0" i="0" dirty="0" smtClean="0">
                <a:solidFill>
                  <a:srgbClr val="000000"/>
                </a:solidFill>
                <a:effectLst/>
                <a:latin typeface="Georgia" panose="02040502050405020303" pitchFamily="18" charset="0"/>
              </a:rPr>
              <a:t>The </a:t>
            </a:r>
            <a:r>
              <a:rPr lang="en-US" b="0" i="0" dirty="0" smtClean="0">
                <a:solidFill>
                  <a:srgbClr val="0000FF"/>
                </a:solidFill>
                <a:effectLst/>
                <a:latin typeface="Gentium"/>
              </a:rPr>
              <a:t>[ŋ]</a:t>
            </a:r>
            <a:r>
              <a:rPr lang="en-US" b="0" i="0" dirty="0" smtClean="0">
                <a:solidFill>
                  <a:srgbClr val="000000"/>
                </a:solidFill>
                <a:effectLst/>
                <a:latin typeface="Georgia" panose="02040502050405020303" pitchFamily="18" charset="0"/>
              </a:rPr>
              <a:t> sound also occurs in the combinations usually spelled </a:t>
            </a:r>
            <a:r>
              <a:rPr lang="en-US" b="0" i="1" dirty="0" err="1" smtClean="0">
                <a:solidFill>
                  <a:srgbClr val="000000"/>
                </a:solidFill>
                <a:effectLst/>
                <a:latin typeface="Georgia" panose="02040502050405020303" pitchFamily="18" charset="0"/>
              </a:rPr>
              <a:t>nk</a:t>
            </a:r>
            <a:r>
              <a:rPr lang="en-US" b="0" i="0" dirty="0" smtClean="0">
                <a:solidFill>
                  <a:srgbClr val="000000"/>
                </a:solidFill>
                <a:effectLst/>
                <a:latin typeface="Georgia" panose="02040502050405020303" pitchFamily="18" charset="0"/>
              </a:rPr>
              <a:t> or </a:t>
            </a:r>
            <a:r>
              <a:rPr lang="en-US" b="0" i="1" dirty="0" err="1" smtClean="0">
                <a:solidFill>
                  <a:srgbClr val="000000"/>
                </a:solidFill>
                <a:effectLst/>
                <a:latin typeface="Georgia" panose="02040502050405020303" pitchFamily="18" charset="0"/>
              </a:rPr>
              <a:t>nc</a:t>
            </a:r>
            <a:r>
              <a:rPr lang="en-US" b="0" i="0" dirty="0" smtClean="0">
                <a:solidFill>
                  <a:srgbClr val="000000"/>
                </a:solidFill>
                <a:effectLst/>
                <a:latin typeface="Georgia" panose="02040502050405020303" pitchFamily="18" charset="0"/>
              </a:rPr>
              <a:t>, as in </a:t>
            </a:r>
            <a:r>
              <a:rPr lang="en-US" b="0" i="1" dirty="0" smtClean="0">
                <a:solidFill>
                  <a:srgbClr val="000000"/>
                </a:solidFill>
                <a:effectLst/>
                <a:latin typeface="Georgia" panose="02040502050405020303" pitchFamily="18" charset="0"/>
              </a:rPr>
              <a:t>blank</a:t>
            </a:r>
            <a:r>
              <a:rPr lang="en-US" b="0" i="0" dirty="0" smtClean="0">
                <a:solidFill>
                  <a:srgbClr val="000000"/>
                </a:solidFill>
                <a:effectLst/>
                <a:latin typeface="Georgia" panose="02040502050405020303" pitchFamily="18" charset="0"/>
              </a:rPr>
              <a:t> </a:t>
            </a:r>
            <a:r>
              <a:rPr lang="en-US" b="0" i="0" dirty="0" smtClean="0">
                <a:solidFill>
                  <a:srgbClr val="0000FF"/>
                </a:solidFill>
                <a:effectLst/>
                <a:latin typeface="Gentium"/>
              </a:rPr>
              <a:t>[</a:t>
            </a:r>
            <a:r>
              <a:rPr lang="en-US" b="0" i="0" dirty="0" err="1" smtClean="0">
                <a:solidFill>
                  <a:srgbClr val="0000FF"/>
                </a:solidFill>
                <a:effectLst/>
                <a:latin typeface="Gentium"/>
              </a:rPr>
              <a:t>blæŋk</a:t>
            </a:r>
            <a:r>
              <a:rPr lang="en-US" b="0" i="0" dirty="0" smtClean="0">
                <a:solidFill>
                  <a:srgbClr val="0000FF"/>
                </a:solidFill>
                <a:effectLst/>
                <a:latin typeface="Gentium"/>
              </a:rPr>
              <a:t>]</a:t>
            </a:r>
            <a:r>
              <a:rPr lang="en-US" b="0" i="0" dirty="0" smtClean="0">
                <a:solidFill>
                  <a:srgbClr val="000000"/>
                </a:solidFill>
                <a:effectLst/>
                <a:latin typeface="Georgia" panose="02040502050405020303" pitchFamily="18" charset="0"/>
              </a:rPr>
              <a:t>. If you're ever tempted to use </a:t>
            </a:r>
            <a:r>
              <a:rPr lang="en-US" b="0" i="0" dirty="0" smtClean="0">
                <a:solidFill>
                  <a:srgbClr val="0000FF"/>
                </a:solidFill>
                <a:effectLst/>
                <a:latin typeface="Gentium"/>
              </a:rPr>
              <a:t>[</a:t>
            </a:r>
            <a:r>
              <a:rPr lang="en-US" b="0" i="0" dirty="0" err="1" smtClean="0">
                <a:solidFill>
                  <a:srgbClr val="0000FF"/>
                </a:solidFill>
                <a:effectLst/>
                <a:latin typeface="Gentium"/>
              </a:rPr>
              <a:t>nk</a:t>
            </a:r>
            <a:r>
              <a:rPr lang="en-US" b="0" i="0" dirty="0" smtClean="0">
                <a:solidFill>
                  <a:srgbClr val="0000FF"/>
                </a:solidFill>
                <a:effectLst/>
                <a:latin typeface="Gentium"/>
              </a:rPr>
              <a:t>]</a:t>
            </a:r>
            <a:r>
              <a:rPr lang="en-US" b="0" i="0" dirty="0" smtClean="0">
                <a:solidFill>
                  <a:srgbClr val="000000"/>
                </a:solidFill>
                <a:effectLst/>
                <a:latin typeface="Georgia" panose="02040502050405020303" pitchFamily="18" charset="0"/>
              </a:rPr>
              <a:t> in a transcription, double-check to make sure it's really an </a:t>
            </a:r>
            <a:r>
              <a:rPr lang="en-US" b="0" i="0" dirty="0" smtClean="0">
                <a:solidFill>
                  <a:srgbClr val="0000FF"/>
                </a:solidFill>
                <a:effectLst/>
                <a:latin typeface="Gentium"/>
              </a:rPr>
              <a:t>[n]</a:t>
            </a:r>
            <a:r>
              <a:rPr lang="en-US" b="0" i="0" dirty="0" smtClean="0">
                <a:solidFill>
                  <a:srgbClr val="000000"/>
                </a:solidFill>
                <a:effectLst/>
                <a:latin typeface="Georgia" panose="02040502050405020303" pitchFamily="18" charset="0"/>
              </a:rPr>
              <a:t> instead of an </a:t>
            </a:r>
            <a:r>
              <a:rPr lang="en-US" b="0" i="0" dirty="0" smtClean="0">
                <a:solidFill>
                  <a:srgbClr val="0000FF"/>
                </a:solidFill>
                <a:effectLst/>
                <a:latin typeface="Gentium"/>
              </a:rPr>
              <a:t>[ŋ]</a:t>
            </a:r>
            <a:r>
              <a:rPr lang="en-US" b="0" i="0" dirty="0" smtClean="0">
                <a:solidFill>
                  <a:srgbClr val="000000"/>
                </a:solidFill>
                <a:effectLst/>
                <a:latin typeface="Georgia" panose="02040502050405020303" pitchFamily="18" charset="0"/>
              </a:rPr>
              <a:t> -- and it usually won't be. Compare </a:t>
            </a:r>
            <a:r>
              <a:rPr lang="en-US" b="0" i="1" dirty="0" smtClean="0">
                <a:solidFill>
                  <a:srgbClr val="000000"/>
                </a:solidFill>
                <a:effectLst/>
                <a:latin typeface="Georgia" panose="02040502050405020303" pitchFamily="18" charset="0"/>
              </a:rPr>
              <a:t>uncool </a:t>
            </a:r>
            <a:r>
              <a:rPr lang="en-US" b="0" i="0" dirty="0" smtClean="0">
                <a:solidFill>
                  <a:srgbClr val="0000FF"/>
                </a:solidFill>
                <a:effectLst/>
                <a:latin typeface="Gentium"/>
              </a:rPr>
              <a:t>[</a:t>
            </a:r>
            <a:r>
              <a:rPr lang="en-US" b="0" i="0" dirty="0" err="1" smtClean="0">
                <a:solidFill>
                  <a:srgbClr val="0000FF"/>
                </a:solidFill>
                <a:effectLst/>
                <a:latin typeface="Gentium"/>
              </a:rPr>
              <a:t>ʌnˈkul</a:t>
            </a:r>
            <a:r>
              <a:rPr lang="en-US" b="0" i="0" dirty="0" smtClean="0">
                <a:solidFill>
                  <a:srgbClr val="0000FF"/>
                </a:solidFill>
                <a:effectLst/>
                <a:latin typeface="Gentium"/>
              </a:rPr>
              <a:t>]</a:t>
            </a:r>
            <a:r>
              <a:rPr lang="en-US" b="0" i="0" dirty="0" smtClean="0">
                <a:solidFill>
                  <a:srgbClr val="000000"/>
                </a:solidFill>
                <a:effectLst/>
                <a:latin typeface="Georgia" panose="02040502050405020303" pitchFamily="18" charset="0"/>
              </a:rPr>
              <a:t> with </a:t>
            </a:r>
            <a:r>
              <a:rPr lang="en-US" b="0" i="1" dirty="0" smtClean="0">
                <a:solidFill>
                  <a:srgbClr val="000000"/>
                </a:solidFill>
                <a:effectLst/>
                <a:latin typeface="Georgia" panose="02040502050405020303" pitchFamily="18" charset="0"/>
              </a:rPr>
              <a:t>uncle</a:t>
            </a:r>
            <a:r>
              <a:rPr lang="en-US" b="0" i="0" dirty="0" smtClean="0">
                <a:solidFill>
                  <a:srgbClr val="000000"/>
                </a:solidFill>
                <a:effectLst/>
                <a:latin typeface="Georgia" panose="02040502050405020303" pitchFamily="18" charset="0"/>
              </a:rPr>
              <a:t> </a:t>
            </a:r>
            <a:r>
              <a:rPr lang="en-US" b="0" i="0" dirty="0" smtClean="0">
                <a:solidFill>
                  <a:srgbClr val="0000FF"/>
                </a:solidFill>
                <a:effectLst/>
                <a:latin typeface="Gentium"/>
              </a:rPr>
              <a:t>[ˈ</a:t>
            </a:r>
            <a:r>
              <a:rPr lang="en-US" b="0" i="0" dirty="0" err="1" smtClean="0">
                <a:solidFill>
                  <a:srgbClr val="0000FF"/>
                </a:solidFill>
                <a:effectLst/>
                <a:latin typeface="Gentium"/>
              </a:rPr>
              <a:t>ʌŋkl</a:t>
            </a:r>
            <a:r>
              <a:rPr lang="en-US" b="0" i="0" dirty="0" smtClean="0">
                <a:solidFill>
                  <a:srgbClr val="0000FF"/>
                </a:solidFill>
                <a:effectLst/>
                <a:latin typeface="Gentium"/>
              </a:rPr>
              <a:t>̩]</a:t>
            </a:r>
            <a:r>
              <a:rPr lang="en-US" b="0" i="0" dirty="0" smtClean="0">
                <a:solidFill>
                  <a:srgbClr val="000000"/>
                </a:solidFill>
                <a:effectLst/>
                <a:latin typeface="Georgia" panose="02040502050405020303" pitchFamily="18" charset="0"/>
              </a:rPr>
              <a:t>.</a:t>
            </a: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894755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7313" y="508200"/>
            <a:ext cx="8911687" cy="1280890"/>
          </a:xfrm>
        </p:spPr>
        <p:txBody>
          <a:bodyPr>
            <a:normAutofit/>
          </a:bodyPr>
          <a:lstStyle/>
          <a:p>
            <a:r>
              <a:rPr lang="en-US" sz="6000" b="1" dirty="0"/>
              <a:t>[k]</a:t>
            </a:r>
          </a:p>
        </p:txBody>
      </p:sp>
      <p:graphicFrame>
        <p:nvGraphicFramePr>
          <p:cNvPr id="3" name="Table 2"/>
          <p:cNvGraphicFramePr>
            <a:graphicFrameLocks noGrp="1"/>
          </p:cNvGraphicFramePr>
          <p:nvPr>
            <p:extLst>
              <p:ext uri="{D42A27DB-BD31-4B8C-83A1-F6EECF244321}">
                <p14:modId xmlns:p14="http://schemas.microsoft.com/office/powerpoint/2010/main" val="3681944178"/>
              </p:ext>
            </p:extLst>
          </p:nvPr>
        </p:nvGraphicFramePr>
        <p:xfrm>
          <a:off x="-153987" y="1789090"/>
          <a:ext cx="8915400" cy="169164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3200" dirty="0">
                          <a:solidFill>
                            <a:srgbClr val="0000FF"/>
                          </a:solidFill>
                          <a:effectLst/>
                          <a:latin typeface="Gentium"/>
                        </a:rPr>
                        <a:t>[</a:t>
                      </a:r>
                      <a:r>
                        <a:rPr lang="en-US" sz="3200" dirty="0" err="1" smtClean="0">
                          <a:solidFill>
                            <a:srgbClr val="FF0000"/>
                          </a:solidFill>
                          <a:effectLst/>
                          <a:latin typeface="Gentium"/>
                        </a:rPr>
                        <a:t>k</a:t>
                      </a:r>
                      <a:r>
                        <a:rPr lang="en-US" sz="3200" dirty="0" err="1" smtClean="0">
                          <a:solidFill>
                            <a:srgbClr val="0000FF"/>
                          </a:solidFill>
                          <a:effectLst/>
                          <a:latin typeface="Gentium"/>
                        </a:rPr>
                        <a:t>eɪ</a:t>
                      </a:r>
                      <a:r>
                        <a:rPr lang="en-US" sz="3200" dirty="0" err="1" smtClean="0">
                          <a:solidFill>
                            <a:srgbClr val="FF0000"/>
                          </a:solidFill>
                          <a:effectLst/>
                          <a:latin typeface="Gentium"/>
                        </a:rPr>
                        <a:t>k</a:t>
                      </a:r>
                      <a:r>
                        <a:rPr lang="en-US" sz="3200" dirty="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3200"/>
                        <a:t>cake</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3200">
                          <a:solidFill>
                            <a:srgbClr val="0000FF"/>
                          </a:solidFill>
                          <a:effectLst/>
                          <a:latin typeface="Gentium"/>
                        </a:rPr>
                        <a:t>[</a:t>
                      </a:r>
                      <a:r>
                        <a:rPr lang="en-US" sz="3200">
                          <a:solidFill>
                            <a:srgbClr val="FF0000"/>
                          </a:solidFill>
                          <a:effectLst/>
                          <a:latin typeface="Gentium"/>
                        </a:rPr>
                        <a:t>k</a:t>
                      </a:r>
                      <a:r>
                        <a:rPr lang="en-US" sz="3200">
                          <a:solidFill>
                            <a:srgbClr val="0000FF"/>
                          </a:solidFill>
                          <a:effectLst/>
                          <a:latin typeface="Gentium"/>
                        </a:rPr>
                        <a:t>ɹæ</a:t>
                      </a:r>
                      <a:r>
                        <a:rPr lang="en-US" sz="3200">
                          <a:solidFill>
                            <a:srgbClr val="FF0000"/>
                          </a:solidFill>
                          <a:effectLst/>
                          <a:latin typeface="Gentium"/>
                        </a:rPr>
                        <a:t>k</a:t>
                      </a:r>
                      <a:r>
                        <a:rPr lang="en-US" sz="320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3200"/>
                        <a:t>crack</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3200" dirty="0">
                          <a:solidFill>
                            <a:srgbClr val="0000FF"/>
                          </a:solidFill>
                          <a:effectLst/>
                          <a:latin typeface="Gentium"/>
                        </a:rPr>
                        <a:t>[</a:t>
                      </a:r>
                      <a:r>
                        <a:rPr lang="en-US" sz="3200" dirty="0" err="1">
                          <a:solidFill>
                            <a:srgbClr val="FF0000"/>
                          </a:solidFill>
                          <a:effectLst/>
                          <a:latin typeface="Gentium"/>
                        </a:rPr>
                        <a:t>k</a:t>
                      </a:r>
                      <a:r>
                        <a:rPr lang="en-US" sz="3200" dirty="0" err="1">
                          <a:solidFill>
                            <a:srgbClr val="0000FF"/>
                          </a:solidFill>
                          <a:effectLst/>
                          <a:latin typeface="Gentium"/>
                        </a:rPr>
                        <a:t>wɪ</a:t>
                      </a:r>
                      <a:r>
                        <a:rPr lang="en-US" sz="3200" dirty="0" err="1">
                          <a:solidFill>
                            <a:srgbClr val="FF0000"/>
                          </a:solidFill>
                          <a:effectLst/>
                          <a:latin typeface="Gentium"/>
                        </a:rPr>
                        <a:t>k</a:t>
                      </a:r>
                      <a:r>
                        <a:rPr lang="en-US" sz="3200" dirty="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3200" dirty="0"/>
                        <a:t>quick</a:t>
                      </a:r>
                    </a:p>
                  </a:txBody>
                  <a:tcPr marL="38100" marR="38100" marT="38100" marB="38100" anchor="ctr">
                    <a:lnL>
                      <a:noFill/>
                    </a:lnL>
                    <a:lnR>
                      <a:noFill/>
                    </a:lnR>
                    <a:lnT>
                      <a:noFill/>
                    </a:lnT>
                    <a:lnB>
                      <a:noFill/>
                    </a:lnB>
                  </a:tcPr>
                </a:tc>
              </a:tr>
            </a:tbl>
          </a:graphicData>
        </a:graphic>
      </p:graphicFrame>
      <p:sp>
        <p:nvSpPr>
          <p:cNvPr id="4" name="Rectangle 3"/>
          <p:cNvSpPr/>
          <p:nvPr/>
        </p:nvSpPr>
        <p:spPr>
          <a:xfrm>
            <a:off x="1255713" y="3775123"/>
            <a:ext cx="10373910" cy="1754326"/>
          </a:xfrm>
          <a:prstGeom prst="rect">
            <a:avLst/>
          </a:prstGeom>
        </p:spPr>
        <p:txBody>
          <a:bodyPr wrap="square">
            <a:spAutoFit/>
          </a:bodyPr>
          <a:lstStyle/>
          <a:p>
            <a:r>
              <a:rPr lang="en-US" b="0" i="0" dirty="0" smtClean="0">
                <a:solidFill>
                  <a:srgbClr val="000000"/>
                </a:solidFill>
                <a:effectLst/>
                <a:latin typeface="Georgia" panose="02040502050405020303" pitchFamily="18" charset="0"/>
              </a:rPr>
              <a:t>Things to watch out for:</a:t>
            </a:r>
          </a:p>
          <a:p>
            <a:pPr>
              <a:buFont typeface="Arial" panose="020B0604020202020204" pitchFamily="34" charset="0"/>
              <a:buChar char="•"/>
            </a:pPr>
            <a:r>
              <a:rPr lang="en-US" b="0" i="0" dirty="0" smtClean="0">
                <a:solidFill>
                  <a:srgbClr val="000000"/>
                </a:solidFill>
                <a:effectLst/>
                <a:latin typeface="Georgia" panose="02040502050405020303" pitchFamily="18" charset="0"/>
              </a:rPr>
              <a:t>The </a:t>
            </a:r>
            <a:r>
              <a:rPr lang="en-US" b="0" i="0" dirty="0" smtClean="0">
                <a:solidFill>
                  <a:srgbClr val="0000FF"/>
                </a:solidFill>
                <a:effectLst/>
                <a:latin typeface="Gentium"/>
              </a:rPr>
              <a:t>[k]</a:t>
            </a:r>
            <a:r>
              <a:rPr lang="en-US" b="0" i="0" dirty="0" smtClean="0">
                <a:solidFill>
                  <a:srgbClr val="000000"/>
                </a:solidFill>
                <a:effectLst/>
                <a:latin typeface="Georgia" panose="02040502050405020303" pitchFamily="18" charset="0"/>
              </a:rPr>
              <a:t> sound is represented by a number of different English letters and letter combinations, including </a:t>
            </a:r>
            <a:r>
              <a:rPr lang="en-US" b="0" i="1" dirty="0" smtClean="0">
                <a:solidFill>
                  <a:srgbClr val="000000"/>
                </a:solidFill>
                <a:effectLst/>
                <a:latin typeface="Georgia" panose="02040502050405020303" pitchFamily="18" charset="0"/>
              </a:rPr>
              <a:t>c</a:t>
            </a:r>
            <a:r>
              <a:rPr lang="en-US" b="0" i="0" dirty="0" smtClean="0">
                <a:solidFill>
                  <a:srgbClr val="000000"/>
                </a:solidFill>
                <a:effectLst/>
                <a:latin typeface="Georgia" panose="02040502050405020303" pitchFamily="18" charset="0"/>
              </a:rPr>
              <a:t> (which also often represents </a:t>
            </a:r>
            <a:r>
              <a:rPr lang="en-US" b="0" i="0" dirty="0" smtClean="0">
                <a:solidFill>
                  <a:srgbClr val="0000FF"/>
                </a:solidFill>
                <a:effectLst/>
                <a:latin typeface="Gentium"/>
              </a:rPr>
              <a:t>[s]</a:t>
            </a:r>
            <a:r>
              <a:rPr lang="en-US" b="0" i="0" dirty="0" smtClean="0">
                <a:solidFill>
                  <a:srgbClr val="000000"/>
                </a:solidFill>
                <a:effectLst/>
                <a:latin typeface="Georgia" panose="02040502050405020303" pitchFamily="18" charset="0"/>
              </a:rPr>
              <a:t>), </a:t>
            </a:r>
            <a:r>
              <a:rPr lang="en-US" b="0" i="1" dirty="0" smtClean="0">
                <a:solidFill>
                  <a:srgbClr val="000000"/>
                </a:solidFill>
                <a:effectLst/>
                <a:latin typeface="Georgia" panose="02040502050405020303" pitchFamily="18" charset="0"/>
              </a:rPr>
              <a:t>k</a:t>
            </a:r>
            <a:r>
              <a:rPr lang="en-US" b="0" i="0" dirty="0" smtClean="0">
                <a:solidFill>
                  <a:srgbClr val="000000"/>
                </a:solidFill>
                <a:effectLst/>
                <a:latin typeface="Georgia" panose="02040502050405020303" pitchFamily="18" charset="0"/>
              </a:rPr>
              <a:t>, </a:t>
            </a:r>
            <a:r>
              <a:rPr lang="en-US" b="0" i="1" dirty="0" err="1" smtClean="0">
                <a:solidFill>
                  <a:srgbClr val="000000"/>
                </a:solidFill>
                <a:effectLst/>
                <a:latin typeface="Georgia" panose="02040502050405020303" pitchFamily="18" charset="0"/>
              </a:rPr>
              <a:t>ck</a:t>
            </a:r>
            <a:r>
              <a:rPr lang="en-US" b="0" i="0" dirty="0" smtClean="0">
                <a:solidFill>
                  <a:srgbClr val="000000"/>
                </a:solidFill>
                <a:effectLst/>
                <a:latin typeface="Georgia" panose="02040502050405020303" pitchFamily="18" charset="0"/>
              </a:rPr>
              <a:t>, </a:t>
            </a:r>
            <a:r>
              <a:rPr lang="en-US" b="0" i="1" dirty="0" smtClean="0">
                <a:solidFill>
                  <a:srgbClr val="000000"/>
                </a:solidFill>
                <a:effectLst/>
                <a:latin typeface="Georgia" panose="02040502050405020303" pitchFamily="18" charset="0"/>
              </a:rPr>
              <a:t>q</a:t>
            </a:r>
            <a:r>
              <a:rPr lang="en-US" b="0" i="0" dirty="0" smtClean="0">
                <a:solidFill>
                  <a:srgbClr val="000000"/>
                </a:solidFill>
                <a:effectLst/>
                <a:latin typeface="Georgia" panose="02040502050405020303" pitchFamily="18" charset="0"/>
              </a:rPr>
              <a:t>, and </a:t>
            </a:r>
            <a:r>
              <a:rPr lang="en-US" b="0" i="1" dirty="0" smtClean="0">
                <a:solidFill>
                  <a:srgbClr val="000000"/>
                </a:solidFill>
                <a:effectLst/>
                <a:latin typeface="Georgia" panose="02040502050405020303" pitchFamily="18" charset="0"/>
              </a:rPr>
              <a:t>qu</a:t>
            </a:r>
            <a:r>
              <a:rPr lang="en-US" b="0" i="0" dirty="0" smtClean="0">
                <a:solidFill>
                  <a:srgbClr val="000000"/>
                </a:solidFill>
                <a:effectLst/>
                <a:latin typeface="Georgia" panose="02040502050405020303" pitchFamily="18" charset="0"/>
              </a:rPr>
              <a:t>. (</a:t>
            </a:r>
            <a:r>
              <a:rPr lang="en-US" b="0" i="1" dirty="0" smtClean="0">
                <a:solidFill>
                  <a:srgbClr val="000000"/>
                </a:solidFill>
                <a:effectLst/>
                <a:latin typeface="Georgia" panose="02040502050405020303" pitchFamily="18" charset="0"/>
              </a:rPr>
              <a:t>Qu</a:t>
            </a:r>
            <a:r>
              <a:rPr lang="en-US" b="0" i="0" dirty="0" smtClean="0">
                <a:solidFill>
                  <a:srgbClr val="000000"/>
                </a:solidFill>
                <a:effectLst/>
                <a:latin typeface="Georgia" panose="02040502050405020303" pitchFamily="18" charset="0"/>
              </a:rPr>
              <a:t> usually represents the sequences of sounds </a:t>
            </a:r>
            <a:r>
              <a:rPr lang="en-US" b="0" i="0" dirty="0" smtClean="0">
                <a:solidFill>
                  <a:srgbClr val="0000FF"/>
                </a:solidFill>
                <a:effectLst/>
                <a:latin typeface="Gentium"/>
              </a:rPr>
              <a:t>[kw]</a:t>
            </a:r>
            <a:r>
              <a:rPr lang="en-US" b="0" i="0" dirty="0" smtClean="0">
                <a:solidFill>
                  <a:srgbClr val="000000"/>
                </a:solidFill>
                <a:effectLst/>
                <a:latin typeface="Georgia" panose="02040502050405020303" pitchFamily="18" charset="0"/>
              </a:rPr>
              <a:t>, but sometimes just </a:t>
            </a:r>
            <a:r>
              <a:rPr lang="en-US" b="0" i="0" dirty="0" smtClean="0">
                <a:solidFill>
                  <a:srgbClr val="0000FF"/>
                </a:solidFill>
                <a:effectLst/>
                <a:latin typeface="Gentium"/>
              </a:rPr>
              <a:t>[k]</a:t>
            </a:r>
            <a:r>
              <a:rPr lang="en-US" b="0" i="0" dirty="0" smtClean="0">
                <a:solidFill>
                  <a:srgbClr val="000000"/>
                </a:solidFill>
                <a:effectLst/>
                <a:latin typeface="Georgia" panose="02040502050405020303" pitchFamily="18" charset="0"/>
              </a:rPr>
              <a:t>.)</a:t>
            </a:r>
          </a:p>
          <a:p>
            <a:pPr>
              <a:buFont typeface="Arial" panose="020B0604020202020204" pitchFamily="34" charset="0"/>
              <a:buChar char="•"/>
            </a:pPr>
            <a:r>
              <a:rPr lang="en-US" b="0" i="0" dirty="0" smtClean="0">
                <a:solidFill>
                  <a:srgbClr val="000000"/>
                </a:solidFill>
                <a:effectLst/>
                <a:latin typeface="Georgia" panose="02040502050405020303" pitchFamily="18" charset="0"/>
              </a:rPr>
              <a:t>The English letter </a:t>
            </a:r>
            <a:r>
              <a:rPr lang="en-US" b="0" i="1" dirty="0" smtClean="0">
                <a:solidFill>
                  <a:srgbClr val="000000"/>
                </a:solidFill>
                <a:effectLst/>
                <a:latin typeface="Georgia" panose="02040502050405020303" pitchFamily="18" charset="0"/>
              </a:rPr>
              <a:t>k</a:t>
            </a:r>
            <a:r>
              <a:rPr lang="en-US" b="0" i="0" dirty="0" smtClean="0">
                <a:solidFill>
                  <a:srgbClr val="000000"/>
                </a:solidFill>
                <a:effectLst/>
                <a:latin typeface="Georgia" panose="02040502050405020303" pitchFamily="18" charset="0"/>
              </a:rPr>
              <a:t> usually </a:t>
            </a:r>
            <a:r>
              <a:rPr lang="en-US" b="0" i="1" dirty="0" smtClean="0">
                <a:solidFill>
                  <a:srgbClr val="000000"/>
                </a:solidFill>
                <a:effectLst/>
                <a:latin typeface="Georgia" panose="02040502050405020303" pitchFamily="18" charset="0"/>
              </a:rPr>
              <a:t>does</a:t>
            </a:r>
            <a:r>
              <a:rPr lang="en-US" b="0" i="0" dirty="0" smtClean="0">
                <a:solidFill>
                  <a:srgbClr val="000000"/>
                </a:solidFill>
                <a:effectLst/>
                <a:latin typeface="Georgia" panose="02040502050405020303" pitchFamily="18" charset="0"/>
              </a:rPr>
              <a:t> represent the </a:t>
            </a:r>
            <a:r>
              <a:rPr lang="en-US" b="0" i="0" dirty="0" smtClean="0">
                <a:solidFill>
                  <a:srgbClr val="0000FF"/>
                </a:solidFill>
                <a:effectLst/>
                <a:latin typeface="Gentium"/>
              </a:rPr>
              <a:t>[k]</a:t>
            </a:r>
            <a:r>
              <a:rPr lang="en-US" b="0" i="0" dirty="0" smtClean="0">
                <a:solidFill>
                  <a:srgbClr val="000000"/>
                </a:solidFill>
                <a:effectLst/>
                <a:latin typeface="Georgia" panose="02040502050405020303" pitchFamily="18" charset="0"/>
              </a:rPr>
              <a:t> sound, but is sometimes silent, as in </a:t>
            </a:r>
            <a:r>
              <a:rPr lang="en-US" b="0" i="1" dirty="0" smtClean="0">
                <a:solidFill>
                  <a:srgbClr val="000000"/>
                </a:solidFill>
                <a:effectLst/>
                <a:latin typeface="Georgia" panose="02040502050405020303" pitchFamily="18" charset="0"/>
              </a:rPr>
              <a:t>know</a:t>
            </a:r>
            <a:r>
              <a:rPr lang="en-US" dirty="0" smtClean="0">
                <a:solidFill>
                  <a:srgbClr val="000000"/>
                </a:solidFill>
                <a:latin typeface="Georgia" panose="02040502050405020303" pitchFamily="18" charset="0"/>
              </a:rPr>
              <a:t>, </a:t>
            </a:r>
            <a:r>
              <a:rPr lang="en-US" i="1" dirty="0" smtClean="0">
                <a:solidFill>
                  <a:srgbClr val="000000"/>
                </a:solidFill>
                <a:latin typeface="Georgia" panose="02040502050405020303" pitchFamily="18" charset="0"/>
              </a:rPr>
              <a:t>knock, knowledge</a:t>
            </a:r>
            <a:endParaRPr lang="en-US" b="0" i="1"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131808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887" y="533958"/>
            <a:ext cx="8911687" cy="1280890"/>
          </a:xfrm>
        </p:spPr>
        <p:txBody>
          <a:bodyPr>
            <a:normAutofit fontScale="90000"/>
          </a:bodyPr>
          <a:lstStyle/>
          <a:p>
            <a:r>
              <a:rPr lang="en-US" sz="6700" b="1" dirty="0"/>
              <a:t>[ɡ]</a:t>
            </a:r>
            <a:r>
              <a:rPr lang="en-US" b="1" dirty="0"/>
              <a:t/>
            </a:r>
            <a:br>
              <a:rPr lang="en-US" b="1"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6629579"/>
              </p:ext>
            </p:extLst>
          </p:nvPr>
        </p:nvGraphicFramePr>
        <p:xfrm>
          <a:off x="502836" y="1814848"/>
          <a:ext cx="8915400" cy="1554480"/>
        </p:xfrm>
        <a:graphic>
          <a:graphicData uri="http://schemas.openxmlformats.org/drawingml/2006/table">
            <a:tbl>
              <a:tblPr/>
              <a:tblGrid>
                <a:gridCol w="2971800"/>
                <a:gridCol w="2971800"/>
                <a:gridCol w="2971800"/>
              </a:tblGrid>
              <a:tr h="0">
                <a:tc>
                  <a:txBody>
                    <a:bodyPr/>
                    <a:lstStyle/>
                    <a:p>
                      <a:endParaRPr lang="en-US" dirty="0"/>
                    </a:p>
                  </a:txBody>
                  <a:tcPr anchor="ctr">
                    <a:lnL>
                      <a:noFill/>
                    </a:lnL>
                    <a:lnR>
                      <a:noFill/>
                    </a:lnR>
                    <a:lnT>
                      <a:noFill/>
                    </a:lnT>
                    <a:lnB>
                      <a:noFill/>
                    </a:lnB>
                  </a:tcPr>
                </a:tc>
                <a:tc>
                  <a:txBody>
                    <a:bodyPr/>
                    <a:lstStyle/>
                    <a:p>
                      <a:r>
                        <a:rPr lang="en-US" sz="2800">
                          <a:solidFill>
                            <a:srgbClr val="0000FF"/>
                          </a:solidFill>
                          <a:effectLst/>
                          <a:latin typeface="Gentium"/>
                        </a:rPr>
                        <a:t>[</a:t>
                      </a:r>
                      <a:r>
                        <a:rPr lang="en-US" sz="2800">
                          <a:solidFill>
                            <a:srgbClr val="FF0000"/>
                          </a:solidFill>
                          <a:effectLst/>
                          <a:latin typeface="Gentium"/>
                        </a:rPr>
                        <a:t>ɡ</a:t>
                      </a:r>
                      <a:r>
                        <a:rPr lang="en-US" sz="2800">
                          <a:solidFill>
                            <a:srgbClr val="0000FF"/>
                          </a:solidFill>
                          <a:effectLst/>
                          <a:latin typeface="Gentium"/>
                        </a:rPr>
                        <a:t>ɛt]    </a:t>
                      </a:r>
                    </a:p>
                  </a:txBody>
                  <a:tcPr anchor="ctr">
                    <a:lnL>
                      <a:noFill/>
                    </a:lnL>
                    <a:lnR>
                      <a:noFill/>
                    </a:lnR>
                    <a:lnT>
                      <a:noFill/>
                    </a:lnT>
                    <a:lnB>
                      <a:noFill/>
                    </a:lnB>
                  </a:tcPr>
                </a:tc>
                <a:tc>
                  <a:txBody>
                    <a:bodyPr/>
                    <a:lstStyle/>
                    <a:p>
                      <a:r>
                        <a:rPr lang="en-US" sz="2800"/>
                        <a:t>get</a:t>
                      </a:r>
                    </a:p>
                  </a:txBody>
                  <a:tcPr anchor="ctr">
                    <a:lnL>
                      <a:noFill/>
                    </a:lnL>
                    <a:lnR>
                      <a:noFill/>
                    </a:lnR>
                    <a:lnT>
                      <a:noFill/>
                    </a:lnT>
                    <a:lnB>
                      <a:noFill/>
                    </a:lnB>
                  </a:tcPr>
                </a:tc>
              </a:tr>
              <a:tr h="0">
                <a:tc>
                  <a:txBody>
                    <a:bodyPr/>
                    <a:lstStyle/>
                    <a:p>
                      <a:endParaRPr lang="en-US"/>
                    </a:p>
                  </a:txBody>
                  <a:tcPr anchor="ctr">
                    <a:lnL>
                      <a:noFill/>
                    </a:lnL>
                    <a:lnR>
                      <a:noFill/>
                    </a:lnR>
                    <a:lnT>
                      <a:noFill/>
                    </a:lnT>
                    <a:lnB>
                      <a:noFill/>
                    </a:lnB>
                  </a:tcPr>
                </a:tc>
                <a:tc>
                  <a:txBody>
                    <a:bodyPr/>
                    <a:lstStyle/>
                    <a:p>
                      <a:r>
                        <a:rPr lang="en-US" sz="2800">
                          <a:solidFill>
                            <a:srgbClr val="0000FF"/>
                          </a:solidFill>
                          <a:effectLst/>
                          <a:latin typeface="Gentium"/>
                        </a:rPr>
                        <a:t>[</a:t>
                      </a:r>
                      <a:r>
                        <a:rPr lang="en-US" sz="2800">
                          <a:solidFill>
                            <a:srgbClr val="FF0000"/>
                          </a:solidFill>
                          <a:effectLst/>
                          <a:latin typeface="Gentium"/>
                        </a:rPr>
                        <a:t>ɡ</a:t>
                      </a:r>
                      <a:r>
                        <a:rPr lang="en-US" sz="2800">
                          <a:solidFill>
                            <a:srgbClr val="0000FF"/>
                          </a:solidFill>
                          <a:effectLst/>
                          <a:latin typeface="Gentium"/>
                        </a:rPr>
                        <a:t>ɪv]    </a:t>
                      </a:r>
                    </a:p>
                  </a:txBody>
                  <a:tcPr anchor="ctr">
                    <a:lnL>
                      <a:noFill/>
                    </a:lnL>
                    <a:lnR>
                      <a:noFill/>
                    </a:lnR>
                    <a:lnT>
                      <a:noFill/>
                    </a:lnT>
                    <a:lnB>
                      <a:noFill/>
                    </a:lnB>
                  </a:tcPr>
                </a:tc>
                <a:tc>
                  <a:txBody>
                    <a:bodyPr/>
                    <a:lstStyle/>
                    <a:p>
                      <a:r>
                        <a:rPr lang="en-US" sz="2800"/>
                        <a:t>give</a:t>
                      </a:r>
                    </a:p>
                  </a:txBody>
                  <a:tcPr anchor="ctr">
                    <a:lnL>
                      <a:noFill/>
                    </a:lnL>
                    <a:lnR>
                      <a:noFill/>
                    </a:lnR>
                    <a:lnT>
                      <a:noFill/>
                    </a:lnT>
                    <a:lnB>
                      <a:noFill/>
                    </a:lnB>
                  </a:tcPr>
                </a:tc>
              </a:tr>
              <a:tr h="0">
                <a:tc>
                  <a:txBody>
                    <a:bodyPr/>
                    <a:lstStyle/>
                    <a:p>
                      <a:endParaRPr lang="en-US"/>
                    </a:p>
                  </a:txBody>
                  <a:tcPr anchor="ctr">
                    <a:lnL>
                      <a:noFill/>
                    </a:lnL>
                    <a:lnR>
                      <a:noFill/>
                    </a:lnR>
                    <a:lnT>
                      <a:noFill/>
                    </a:lnT>
                    <a:lnB>
                      <a:noFill/>
                    </a:lnB>
                  </a:tcPr>
                </a:tc>
                <a:tc>
                  <a:txBody>
                    <a:bodyPr/>
                    <a:lstStyle/>
                    <a:p>
                      <a:r>
                        <a:rPr lang="en-US" sz="2800">
                          <a:solidFill>
                            <a:srgbClr val="0000FF"/>
                          </a:solidFill>
                          <a:effectLst/>
                          <a:latin typeface="Gentium"/>
                        </a:rPr>
                        <a:t>[ɹo</a:t>
                      </a:r>
                      <a:r>
                        <a:rPr lang="en-US" sz="2800">
                          <a:solidFill>
                            <a:srgbClr val="FF0000"/>
                          </a:solidFill>
                          <a:effectLst/>
                          <a:latin typeface="Gentium"/>
                        </a:rPr>
                        <a:t>ɡ</a:t>
                      </a:r>
                      <a:r>
                        <a:rPr lang="en-US" sz="2800">
                          <a:solidFill>
                            <a:srgbClr val="0000FF"/>
                          </a:solidFill>
                          <a:effectLst/>
                          <a:latin typeface="Gentium"/>
                        </a:rPr>
                        <a:t>]    </a:t>
                      </a:r>
                    </a:p>
                  </a:txBody>
                  <a:tcPr anchor="ctr">
                    <a:lnL>
                      <a:noFill/>
                    </a:lnL>
                    <a:lnR>
                      <a:noFill/>
                    </a:lnR>
                    <a:lnT>
                      <a:noFill/>
                    </a:lnT>
                    <a:lnB>
                      <a:noFill/>
                    </a:lnB>
                  </a:tcPr>
                </a:tc>
                <a:tc>
                  <a:txBody>
                    <a:bodyPr/>
                    <a:lstStyle/>
                    <a:p>
                      <a:r>
                        <a:rPr lang="en-US" sz="2800" dirty="0"/>
                        <a:t>rogue</a:t>
                      </a:r>
                    </a:p>
                  </a:txBody>
                  <a:tcPr anchor="ctr">
                    <a:lnL>
                      <a:noFill/>
                    </a:lnL>
                    <a:lnR>
                      <a:noFill/>
                    </a:lnR>
                    <a:lnT>
                      <a:noFill/>
                    </a:lnT>
                    <a:lnB>
                      <a:noFill/>
                    </a:lnB>
                  </a:tcPr>
                </a:tc>
              </a:tr>
            </a:tbl>
          </a:graphicData>
        </a:graphic>
      </p:graphicFrame>
      <p:sp>
        <p:nvSpPr>
          <p:cNvPr id="4" name="Rectangle 3"/>
          <p:cNvSpPr/>
          <p:nvPr/>
        </p:nvSpPr>
        <p:spPr>
          <a:xfrm>
            <a:off x="1811627" y="3881530"/>
            <a:ext cx="10255877" cy="1569660"/>
          </a:xfrm>
          <a:prstGeom prst="rect">
            <a:avLst/>
          </a:prstGeom>
        </p:spPr>
        <p:txBody>
          <a:bodyPr wrap="square">
            <a:spAutoFit/>
          </a:bodyPr>
          <a:lstStyle/>
          <a:p>
            <a:r>
              <a:rPr lang="en-US" sz="2400" b="0" i="0" dirty="0" smtClean="0">
                <a:solidFill>
                  <a:srgbClr val="000000"/>
                </a:solidFill>
                <a:effectLst/>
                <a:latin typeface="Georgia" panose="02040502050405020303" pitchFamily="18" charset="0"/>
              </a:rPr>
              <a:t>Things to look out for:</a:t>
            </a:r>
          </a:p>
          <a:p>
            <a:pPr>
              <a:buFont typeface="Arial" panose="020B0604020202020204" pitchFamily="34" charset="0"/>
              <a:buChar char="•"/>
            </a:pPr>
            <a:r>
              <a:rPr lang="en-US" sz="2400" b="0" i="0" dirty="0" smtClean="0">
                <a:solidFill>
                  <a:srgbClr val="000000"/>
                </a:solidFill>
                <a:effectLst/>
                <a:latin typeface="Georgia" panose="02040502050405020303" pitchFamily="18" charset="0"/>
              </a:rPr>
              <a:t>While English seldom spells the </a:t>
            </a:r>
            <a:r>
              <a:rPr lang="en-US" sz="2400" b="0" i="0" dirty="0" smtClean="0">
                <a:solidFill>
                  <a:srgbClr val="0000FF"/>
                </a:solidFill>
                <a:effectLst/>
                <a:latin typeface="Gentium"/>
              </a:rPr>
              <a:t>[ɡ]</a:t>
            </a:r>
            <a:r>
              <a:rPr lang="en-US" sz="2400" b="0" i="0" dirty="0" smtClean="0">
                <a:solidFill>
                  <a:srgbClr val="000000"/>
                </a:solidFill>
                <a:effectLst/>
                <a:latin typeface="Georgia" panose="02040502050405020303" pitchFamily="18" charset="0"/>
              </a:rPr>
              <a:t> sound with anything but the letter </a:t>
            </a:r>
            <a:r>
              <a:rPr lang="en-US" sz="2400" b="0" i="1" dirty="0" smtClean="0">
                <a:solidFill>
                  <a:srgbClr val="000000"/>
                </a:solidFill>
                <a:effectLst/>
                <a:latin typeface="Georgia" panose="02040502050405020303" pitchFamily="18" charset="0"/>
              </a:rPr>
              <a:t>g</a:t>
            </a:r>
            <a:r>
              <a:rPr lang="en-US" sz="2400" b="0" i="0" dirty="0" smtClean="0">
                <a:solidFill>
                  <a:srgbClr val="000000"/>
                </a:solidFill>
                <a:effectLst/>
                <a:latin typeface="Georgia" panose="02040502050405020303" pitchFamily="18" charset="0"/>
              </a:rPr>
              <a:t>, the letter </a:t>
            </a:r>
            <a:r>
              <a:rPr lang="en-US" sz="2400" b="0" i="1" dirty="0" smtClean="0">
                <a:solidFill>
                  <a:srgbClr val="000000"/>
                </a:solidFill>
                <a:effectLst/>
                <a:latin typeface="Georgia" panose="02040502050405020303" pitchFamily="18" charset="0"/>
              </a:rPr>
              <a:t>g</a:t>
            </a:r>
            <a:r>
              <a:rPr lang="en-US" sz="2400" b="0" i="0" dirty="0" smtClean="0">
                <a:solidFill>
                  <a:srgbClr val="000000"/>
                </a:solidFill>
                <a:effectLst/>
                <a:latin typeface="Georgia" panose="02040502050405020303" pitchFamily="18" charset="0"/>
              </a:rPr>
              <a:t> very often represents a different sound, such as </a:t>
            </a:r>
            <a:r>
              <a:rPr lang="en-US" sz="2400" b="0" i="0" dirty="0" smtClean="0">
                <a:solidFill>
                  <a:srgbClr val="0000FF"/>
                </a:solidFill>
                <a:effectLst/>
                <a:latin typeface="Gentium"/>
              </a:rPr>
              <a:t>[</a:t>
            </a:r>
            <a:r>
              <a:rPr lang="en-US" sz="2400" b="0" i="0" dirty="0" err="1" smtClean="0">
                <a:solidFill>
                  <a:srgbClr val="0000FF"/>
                </a:solidFill>
                <a:effectLst/>
                <a:latin typeface="Gentium"/>
              </a:rPr>
              <a:t>dʒ</a:t>
            </a:r>
            <a:r>
              <a:rPr lang="en-US" sz="2400" b="0" i="0" dirty="0" smtClean="0">
                <a:solidFill>
                  <a:srgbClr val="0000FF"/>
                </a:solidFill>
                <a:effectLst/>
                <a:latin typeface="Gentium"/>
              </a:rPr>
              <a:t>]</a:t>
            </a:r>
            <a:r>
              <a:rPr lang="en-US" sz="2400" dirty="0">
                <a:solidFill>
                  <a:srgbClr val="000000"/>
                </a:solidFill>
                <a:latin typeface="Georgia" panose="02040502050405020303" pitchFamily="18" charset="0"/>
              </a:rPr>
              <a:t> </a:t>
            </a:r>
            <a:r>
              <a:rPr lang="en-US" sz="2400" i="1" dirty="0" smtClean="0">
                <a:solidFill>
                  <a:srgbClr val="000000"/>
                </a:solidFill>
                <a:latin typeface="Georgia" panose="02040502050405020303" pitchFamily="18" charset="0"/>
              </a:rPr>
              <a:t>giraffe </a:t>
            </a:r>
            <a:r>
              <a:rPr lang="en-US" sz="2400" b="0" i="0" dirty="0" smtClean="0">
                <a:solidFill>
                  <a:srgbClr val="000000"/>
                </a:solidFill>
                <a:effectLst/>
                <a:latin typeface="Georgia" panose="02040502050405020303" pitchFamily="18" charset="0"/>
              </a:rPr>
              <a:t>or (in the combination </a:t>
            </a:r>
            <a:r>
              <a:rPr lang="en-US" sz="2400" b="0" i="1" dirty="0" smtClean="0">
                <a:solidFill>
                  <a:srgbClr val="000000"/>
                </a:solidFill>
                <a:effectLst/>
                <a:latin typeface="Georgia" panose="02040502050405020303" pitchFamily="18" charset="0"/>
              </a:rPr>
              <a:t>ng</a:t>
            </a:r>
            <a:r>
              <a:rPr lang="en-US" sz="2400" b="0" i="0" dirty="0" smtClean="0">
                <a:solidFill>
                  <a:srgbClr val="000000"/>
                </a:solidFill>
                <a:effectLst/>
                <a:latin typeface="Georgia" panose="02040502050405020303" pitchFamily="18" charset="0"/>
              </a:rPr>
              <a:t>) </a:t>
            </a:r>
            <a:r>
              <a:rPr lang="en-US" sz="2400" b="0" i="0" dirty="0" smtClean="0">
                <a:solidFill>
                  <a:srgbClr val="0000FF"/>
                </a:solidFill>
                <a:effectLst/>
                <a:latin typeface="Gentium"/>
              </a:rPr>
              <a:t>[ŋ]</a:t>
            </a:r>
            <a:r>
              <a:rPr lang="en-US" sz="2400" b="0" i="0" dirty="0" smtClean="0">
                <a:solidFill>
                  <a:srgbClr val="000000"/>
                </a:solidFill>
                <a:effectLst/>
                <a:latin typeface="Georgia" panose="02040502050405020303" pitchFamily="18" charset="0"/>
              </a:rPr>
              <a:t>.</a:t>
            </a:r>
            <a:endParaRPr lang="en-US" sz="2400"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974675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039" y="418048"/>
            <a:ext cx="8911687" cy="1280890"/>
          </a:xfrm>
        </p:spPr>
        <p:txBody>
          <a:bodyPr>
            <a:noAutofit/>
          </a:bodyPr>
          <a:lstStyle/>
          <a:p>
            <a:r>
              <a:rPr lang="en-US" sz="7200" b="1" dirty="0"/>
              <a:t>[f]</a:t>
            </a:r>
            <a:r>
              <a:rPr lang="en-US" b="1" dirty="0"/>
              <a:t/>
            </a:r>
            <a:br>
              <a:rPr lang="en-US" b="1"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96303151"/>
              </p:ext>
            </p:extLst>
          </p:nvPr>
        </p:nvGraphicFramePr>
        <p:xfrm>
          <a:off x="193742" y="1698938"/>
          <a:ext cx="8915400" cy="1920240"/>
        </p:xfrm>
        <a:graphic>
          <a:graphicData uri="http://schemas.openxmlformats.org/drawingml/2006/table">
            <a:tbl>
              <a:tblPr/>
              <a:tblGrid>
                <a:gridCol w="2971800"/>
                <a:gridCol w="2971800"/>
                <a:gridCol w="2971800"/>
              </a:tblGrid>
              <a:tr h="0">
                <a:tc>
                  <a:txBody>
                    <a:bodyPr/>
                    <a:lstStyle/>
                    <a:p>
                      <a:endParaRPr lang="en-US" dirty="0"/>
                    </a:p>
                  </a:txBody>
                  <a:tcPr anchor="ctr">
                    <a:lnL>
                      <a:noFill/>
                    </a:lnL>
                    <a:lnR>
                      <a:noFill/>
                    </a:lnR>
                    <a:lnT>
                      <a:noFill/>
                    </a:lnT>
                    <a:lnB>
                      <a:noFill/>
                    </a:lnB>
                  </a:tcPr>
                </a:tc>
                <a:tc>
                  <a:txBody>
                    <a:bodyPr/>
                    <a:lstStyle/>
                    <a:p>
                      <a:r>
                        <a:rPr lang="en-US" sz="3600">
                          <a:solidFill>
                            <a:srgbClr val="0000FF"/>
                          </a:solidFill>
                          <a:effectLst/>
                          <a:latin typeface="Gentium"/>
                        </a:rPr>
                        <a:t>[</a:t>
                      </a:r>
                      <a:r>
                        <a:rPr lang="en-US" sz="3600">
                          <a:solidFill>
                            <a:srgbClr val="FF0000"/>
                          </a:solidFill>
                          <a:effectLst/>
                          <a:latin typeface="Gentium"/>
                        </a:rPr>
                        <a:t>f</a:t>
                      </a:r>
                      <a:r>
                        <a:rPr lang="en-US" sz="3600">
                          <a:solidFill>
                            <a:srgbClr val="0000FF"/>
                          </a:solidFill>
                          <a:effectLst/>
                          <a:latin typeface="Gentium"/>
                        </a:rPr>
                        <a:t>lʌ</a:t>
                      </a:r>
                      <a:r>
                        <a:rPr lang="en-US" sz="3600">
                          <a:solidFill>
                            <a:srgbClr val="FF0000"/>
                          </a:solidFill>
                          <a:effectLst/>
                          <a:latin typeface="Gentium"/>
                        </a:rPr>
                        <a:t>f</a:t>
                      </a:r>
                      <a:r>
                        <a:rPr lang="en-US" sz="3600">
                          <a:solidFill>
                            <a:srgbClr val="0000FF"/>
                          </a:solidFill>
                          <a:effectLst/>
                          <a:latin typeface="Gentium"/>
                        </a:rPr>
                        <a:t>]    </a:t>
                      </a:r>
                    </a:p>
                  </a:txBody>
                  <a:tcPr anchor="ctr">
                    <a:lnL>
                      <a:noFill/>
                    </a:lnL>
                    <a:lnR>
                      <a:noFill/>
                    </a:lnR>
                    <a:lnT>
                      <a:noFill/>
                    </a:lnT>
                    <a:lnB>
                      <a:noFill/>
                    </a:lnB>
                  </a:tcPr>
                </a:tc>
                <a:tc>
                  <a:txBody>
                    <a:bodyPr/>
                    <a:lstStyle/>
                    <a:p>
                      <a:r>
                        <a:rPr lang="en-US" sz="3600"/>
                        <a:t>fluff</a:t>
                      </a:r>
                    </a:p>
                  </a:txBody>
                  <a:tcPr anchor="ctr">
                    <a:lnL>
                      <a:noFill/>
                    </a:lnL>
                    <a:lnR>
                      <a:noFill/>
                    </a:lnR>
                    <a:lnT>
                      <a:noFill/>
                    </a:lnT>
                    <a:lnB>
                      <a:noFill/>
                    </a:lnB>
                  </a:tcPr>
                </a:tc>
              </a:tr>
              <a:tr h="0">
                <a:tc>
                  <a:txBody>
                    <a:bodyPr/>
                    <a:lstStyle/>
                    <a:p>
                      <a:endParaRPr lang="en-US"/>
                    </a:p>
                  </a:txBody>
                  <a:tcPr anchor="ctr">
                    <a:lnL>
                      <a:noFill/>
                    </a:lnL>
                    <a:lnR>
                      <a:noFill/>
                    </a:lnR>
                    <a:lnT>
                      <a:noFill/>
                    </a:lnT>
                    <a:lnB>
                      <a:noFill/>
                    </a:lnB>
                  </a:tcPr>
                </a:tc>
                <a:tc>
                  <a:txBody>
                    <a:bodyPr/>
                    <a:lstStyle/>
                    <a:p>
                      <a:r>
                        <a:rPr lang="en-US" sz="3600">
                          <a:solidFill>
                            <a:srgbClr val="0000FF"/>
                          </a:solidFill>
                          <a:effectLst/>
                          <a:latin typeface="Gentium"/>
                        </a:rPr>
                        <a:t>[læ</a:t>
                      </a:r>
                      <a:r>
                        <a:rPr lang="en-US" sz="3600">
                          <a:solidFill>
                            <a:srgbClr val="FF0000"/>
                          </a:solidFill>
                          <a:effectLst/>
                          <a:latin typeface="Gentium"/>
                        </a:rPr>
                        <a:t>f</a:t>
                      </a:r>
                      <a:r>
                        <a:rPr lang="en-US" sz="3600">
                          <a:solidFill>
                            <a:srgbClr val="0000FF"/>
                          </a:solidFill>
                          <a:effectLst/>
                          <a:latin typeface="Gentium"/>
                        </a:rPr>
                        <a:t>tɹ̩]    </a:t>
                      </a:r>
                    </a:p>
                  </a:txBody>
                  <a:tcPr anchor="ctr">
                    <a:lnL>
                      <a:noFill/>
                    </a:lnL>
                    <a:lnR>
                      <a:noFill/>
                    </a:lnR>
                    <a:lnT>
                      <a:noFill/>
                    </a:lnT>
                    <a:lnB>
                      <a:noFill/>
                    </a:lnB>
                  </a:tcPr>
                </a:tc>
                <a:tc>
                  <a:txBody>
                    <a:bodyPr/>
                    <a:lstStyle/>
                    <a:p>
                      <a:r>
                        <a:rPr lang="en-US" sz="3600"/>
                        <a:t>laughter</a:t>
                      </a:r>
                    </a:p>
                  </a:txBody>
                  <a:tcPr anchor="ctr">
                    <a:lnL>
                      <a:noFill/>
                    </a:lnL>
                    <a:lnR>
                      <a:noFill/>
                    </a:lnR>
                    <a:lnT>
                      <a:noFill/>
                    </a:lnT>
                    <a:lnB>
                      <a:noFill/>
                    </a:lnB>
                  </a:tcPr>
                </a:tc>
              </a:tr>
              <a:tr h="0">
                <a:tc>
                  <a:txBody>
                    <a:bodyPr/>
                    <a:lstStyle/>
                    <a:p>
                      <a:endParaRPr lang="en-US"/>
                    </a:p>
                  </a:txBody>
                  <a:tcPr anchor="ctr">
                    <a:lnL>
                      <a:noFill/>
                    </a:lnL>
                    <a:lnR>
                      <a:noFill/>
                    </a:lnR>
                    <a:lnT>
                      <a:noFill/>
                    </a:lnT>
                    <a:lnB>
                      <a:noFill/>
                    </a:lnB>
                  </a:tcPr>
                </a:tc>
                <a:tc>
                  <a:txBody>
                    <a:bodyPr/>
                    <a:lstStyle/>
                    <a:p>
                      <a:r>
                        <a:rPr lang="en-US" sz="3600">
                          <a:solidFill>
                            <a:srgbClr val="0000FF"/>
                          </a:solidFill>
                          <a:effectLst/>
                          <a:latin typeface="Gentium"/>
                        </a:rPr>
                        <a:t>[ˈ</a:t>
                      </a:r>
                      <a:r>
                        <a:rPr lang="en-US" sz="3600">
                          <a:solidFill>
                            <a:srgbClr val="FF0000"/>
                          </a:solidFill>
                          <a:effectLst/>
                          <a:latin typeface="Gentium"/>
                        </a:rPr>
                        <a:t>f</a:t>
                      </a:r>
                      <a:r>
                        <a:rPr lang="en-US" sz="3600">
                          <a:solidFill>
                            <a:srgbClr val="0000FF"/>
                          </a:solidFill>
                          <a:effectLst/>
                          <a:latin typeface="Gentium"/>
                        </a:rPr>
                        <a:t>otəˌɡɹæ</a:t>
                      </a:r>
                      <a:r>
                        <a:rPr lang="en-US" sz="3600">
                          <a:solidFill>
                            <a:srgbClr val="FF0000"/>
                          </a:solidFill>
                          <a:effectLst/>
                          <a:latin typeface="Gentium"/>
                        </a:rPr>
                        <a:t>f</a:t>
                      </a:r>
                      <a:r>
                        <a:rPr lang="en-US" sz="3600">
                          <a:solidFill>
                            <a:srgbClr val="0000FF"/>
                          </a:solidFill>
                          <a:effectLst/>
                          <a:latin typeface="Gentium"/>
                        </a:rPr>
                        <a:t>]    </a:t>
                      </a:r>
                    </a:p>
                  </a:txBody>
                  <a:tcPr anchor="ctr">
                    <a:lnL>
                      <a:noFill/>
                    </a:lnL>
                    <a:lnR>
                      <a:noFill/>
                    </a:lnR>
                    <a:lnT>
                      <a:noFill/>
                    </a:lnT>
                    <a:lnB>
                      <a:noFill/>
                    </a:lnB>
                  </a:tcPr>
                </a:tc>
                <a:tc>
                  <a:txBody>
                    <a:bodyPr/>
                    <a:lstStyle/>
                    <a:p>
                      <a:r>
                        <a:rPr lang="en-US" sz="3600" dirty="0"/>
                        <a:t>photograph</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559337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039" y="430927"/>
            <a:ext cx="8911687" cy="1280890"/>
          </a:xfrm>
        </p:spPr>
        <p:txBody>
          <a:bodyPr>
            <a:normAutofit fontScale="90000"/>
          </a:bodyPr>
          <a:lstStyle/>
          <a:p>
            <a:r>
              <a:rPr lang="en-US" sz="6700" b="1" dirty="0"/>
              <a:t>[v]</a:t>
            </a:r>
            <a:r>
              <a:rPr lang="en-US" b="1" dirty="0"/>
              <a:t/>
            </a:r>
            <a:br>
              <a:rPr lang="en-US" b="1"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54020576"/>
              </p:ext>
            </p:extLst>
          </p:nvPr>
        </p:nvGraphicFramePr>
        <p:xfrm>
          <a:off x="1211174" y="2124263"/>
          <a:ext cx="8915400" cy="2103120"/>
        </p:xfrm>
        <a:graphic>
          <a:graphicData uri="http://schemas.openxmlformats.org/drawingml/2006/table">
            <a:tbl>
              <a:tblPr/>
              <a:tblGrid>
                <a:gridCol w="2971800"/>
                <a:gridCol w="2971800"/>
                <a:gridCol w="2971800"/>
              </a:tblGrid>
              <a:tr h="0">
                <a:tc>
                  <a:txBody>
                    <a:bodyPr/>
                    <a:lstStyle/>
                    <a:p>
                      <a:endParaRPr lang="en-US" dirty="0"/>
                    </a:p>
                  </a:txBody>
                  <a:tcPr anchor="ctr">
                    <a:lnL>
                      <a:noFill/>
                    </a:lnL>
                    <a:lnR>
                      <a:noFill/>
                    </a:lnR>
                    <a:lnT>
                      <a:noFill/>
                    </a:lnT>
                    <a:lnB>
                      <a:noFill/>
                    </a:lnB>
                  </a:tcPr>
                </a:tc>
                <a:tc>
                  <a:txBody>
                    <a:bodyPr/>
                    <a:lstStyle/>
                    <a:p>
                      <a:r>
                        <a:rPr lang="en-US" sz="4000">
                          <a:solidFill>
                            <a:srgbClr val="0000FF"/>
                          </a:solidFill>
                          <a:effectLst/>
                          <a:latin typeface="Gentium"/>
                        </a:rPr>
                        <a:t>[</a:t>
                      </a:r>
                      <a:r>
                        <a:rPr lang="en-US" sz="4000">
                          <a:solidFill>
                            <a:srgbClr val="FF0000"/>
                          </a:solidFill>
                          <a:effectLst/>
                          <a:latin typeface="Gentium"/>
                        </a:rPr>
                        <a:t>v</a:t>
                      </a:r>
                      <a:r>
                        <a:rPr lang="en-US" sz="4000">
                          <a:solidFill>
                            <a:srgbClr val="0000FF"/>
                          </a:solidFill>
                          <a:effectLst/>
                          <a:latin typeface="Gentium"/>
                        </a:rPr>
                        <a:t>ot]    </a:t>
                      </a:r>
                    </a:p>
                  </a:txBody>
                  <a:tcPr anchor="ctr">
                    <a:lnL>
                      <a:noFill/>
                    </a:lnL>
                    <a:lnR>
                      <a:noFill/>
                    </a:lnR>
                    <a:lnT>
                      <a:noFill/>
                    </a:lnT>
                    <a:lnB>
                      <a:noFill/>
                    </a:lnB>
                  </a:tcPr>
                </a:tc>
                <a:tc>
                  <a:txBody>
                    <a:bodyPr/>
                    <a:lstStyle/>
                    <a:p>
                      <a:r>
                        <a:rPr lang="en-US" sz="4000"/>
                        <a:t>vote</a:t>
                      </a:r>
                    </a:p>
                  </a:txBody>
                  <a:tcPr anchor="ctr">
                    <a:lnL>
                      <a:noFill/>
                    </a:lnL>
                    <a:lnR>
                      <a:noFill/>
                    </a:lnR>
                    <a:lnT>
                      <a:noFill/>
                    </a:lnT>
                    <a:lnB>
                      <a:noFill/>
                    </a:lnB>
                  </a:tcPr>
                </a:tc>
              </a:tr>
              <a:tr h="0">
                <a:tc>
                  <a:txBody>
                    <a:bodyPr/>
                    <a:lstStyle/>
                    <a:p>
                      <a:endParaRPr lang="en-US"/>
                    </a:p>
                  </a:txBody>
                  <a:tcPr anchor="ctr">
                    <a:lnL>
                      <a:noFill/>
                    </a:lnL>
                    <a:lnR>
                      <a:noFill/>
                    </a:lnR>
                    <a:lnT>
                      <a:noFill/>
                    </a:lnT>
                    <a:lnB>
                      <a:noFill/>
                    </a:lnB>
                  </a:tcPr>
                </a:tc>
                <a:tc>
                  <a:txBody>
                    <a:bodyPr/>
                    <a:lstStyle/>
                    <a:p>
                      <a:r>
                        <a:rPr lang="en-US" sz="4000">
                          <a:solidFill>
                            <a:srgbClr val="0000FF"/>
                          </a:solidFill>
                          <a:effectLst/>
                          <a:latin typeface="Gentium"/>
                        </a:rPr>
                        <a:t>[li</a:t>
                      </a:r>
                      <a:r>
                        <a:rPr lang="en-US" sz="4000">
                          <a:solidFill>
                            <a:srgbClr val="FF0000"/>
                          </a:solidFill>
                          <a:effectLst/>
                          <a:latin typeface="Gentium"/>
                        </a:rPr>
                        <a:t>v</a:t>
                      </a:r>
                      <a:r>
                        <a:rPr lang="en-US" sz="4000">
                          <a:solidFill>
                            <a:srgbClr val="0000FF"/>
                          </a:solidFill>
                          <a:effectLst/>
                          <a:latin typeface="Gentium"/>
                        </a:rPr>
                        <a:t>]    </a:t>
                      </a:r>
                    </a:p>
                  </a:txBody>
                  <a:tcPr anchor="ctr">
                    <a:lnL>
                      <a:noFill/>
                    </a:lnL>
                    <a:lnR>
                      <a:noFill/>
                    </a:lnR>
                    <a:lnT>
                      <a:noFill/>
                    </a:lnT>
                    <a:lnB>
                      <a:noFill/>
                    </a:lnB>
                  </a:tcPr>
                </a:tc>
                <a:tc>
                  <a:txBody>
                    <a:bodyPr/>
                    <a:lstStyle/>
                    <a:p>
                      <a:r>
                        <a:rPr lang="en-US" sz="4000"/>
                        <a:t>leave</a:t>
                      </a:r>
                    </a:p>
                  </a:txBody>
                  <a:tcPr anchor="ctr">
                    <a:lnL>
                      <a:noFill/>
                    </a:lnL>
                    <a:lnR>
                      <a:noFill/>
                    </a:lnR>
                    <a:lnT>
                      <a:noFill/>
                    </a:lnT>
                    <a:lnB>
                      <a:noFill/>
                    </a:lnB>
                  </a:tcPr>
                </a:tc>
              </a:tr>
              <a:tr h="0">
                <a:tc>
                  <a:txBody>
                    <a:bodyPr/>
                    <a:lstStyle/>
                    <a:p>
                      <a:endParaRPr lang="en-US"/>
                    </a:p>
                  </a:txBody>
                  <a:tcPr anchor="ctr">
                    <a:lnL>
                      <a:noFill/>
                    </a:lnL>
                    <a:lnR>
                      <a:noFill/>
                    </a:lnR>
                    <a:lnT>
                      <a:noFill/>
                    </a:lnT>
                    <a:lnB>
                      <a:noFill/>
                    </a:lnB>
                  </a:tcPr>
                </a:tc>
                <a:tc>
                  <a:txBody>
                    <a:bodyPr/>
                    <a:lstStyle/>
                    <a:p>
                      <a:r>
                        <a:rPr lang="en-US" sz="4000">
                          <a:solidFill>
                            <a:srgbClr val="0000FF"/>
                          </a:solidFill>
                          <a:effectLst/>
                          <a:latin typeface="Gentium"/>
                        </a:rPr>
                        <a:t>[nɹ̩</a:t>
                      </a:r>
                      <a:r>
                        <a:rPr lang="en-US" sz="4000">
                          <a:solidFill>
                            <a:srgbClr val="FF0000"/>
                          </a:solidFill>
                          <a:effectLst/>
                          <a:latin typeface="Gentium"/>
                        </a:rPr>
                        <a:t>v</a:t>
                      </a:r>
                      <a:r>
                        <a:rPr lang="en-US" sz="4000">
                          <a:solidFill>
                            <a:srgbClr val="0000FF"/>
                          </a:solidFill>
                          <a:effectLst/>
                          <a:latin typeface="Gentium"/>
                        </a:rPr>
                        <a:t>]    </a:t>
                      </a:r>
                    </a:p>
                  </a:txBody>
                  <a:tcPr anchor="ctr">
                    <a:lnL>
                      <a:noFill/>
                    </a:lnL>
                    <a:lnR>
                      <a:noFill/>
                    </a:lnR>
                    <a:lnT>
                      <a:noFill/>
                    </a:lnT>
                    <a:lnB>
                      <a:noFill/>
                    </a:lnB>
                  </a:tcPr>
                </a:tc>
                <a:tc>
                  <a:txBody>
                    <a:bodyPr/>
                    <a:lstStyle/>
                    <a:p>
                      <a:r>
                        <a:rPr lang="en-US" sz="4000" dirty="0"/>
                        <a:t>nerve</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303134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4" y="469563"/>
            <a:ext cx="8911687" cy="1280890"/>
          </a:xfrm>
        </p:spPr>
        <p:txBody>
          <a:bodyPr>
            <a:normAutofit/>
          </a:bodyPr>
          <a:lstStyle/>
          <a:p>
            <a:r>
              <a:rPr lang="en-US" sz="5400" b="1" dirty="0"/>
              <a:t>[s]</a:t>
            </a:r>
          </a:p>
        </p:txBody>
      </p:sp>
      <p:graphicFrame>
        <p:nvGraphicFramePr>
          <p:cNvPr id="3" name="Table 2"/>
          <p:cNvGraphicFramePr>
            <a:graphicFrameLocks noGrp="1"/>
          </p:cNvGraphicFramePr>
          <p:nvPr>
            <p:extLst>
              <p:ext uri="{D42A27DB-BD31-4B8C-83A1-F6EECF244321}">
                <p14:modId xmlns:p14="http://schemas.microsoft.com/office/powerpoint/2010/main" val="2099086928"/>
              </p:ext>
            </p:extLst>
          </p:nvPr>
        </p:nvGraphicFramePr>
        <p:xfrm>
          <a:off x="464199" y="1750453"/>
          <a:ext cx="8915400" cy="176784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2400">
                          <a:solidFill>
                            <a:srgbClr val="0000FF"/>
                          </a:solidFill>
                          <a:effectLst/>
                          <a:latin typeface="Gentium"/>
                        </a:rPr>
                        <a:t>[</a:t>
                      </a:r>
                      <a:r>
                        <a:rPr lang="en-US" sz="2400">
                          <a:solidFill>
                            <a:srgbClr val="FF0000"/>
                          </a:solidFill>
                          <a:effectLst/>
                          <a:latin typeface="Gentium"/>
                        </a:rPr>
                        <a:t>s</a:t>
                      </a:r>
                      <a:r>
                        <a:rPr lang="en-US" sz="2400">
                          <a:solidFill>
                            <a:srgbClr val="0000FF"/>
                          </a:solidFill>
                          <a:effectLst/>
                          <a:latin typeface="Gentium"/>
                        </a:rPr>
                        <a:t>ek]    </a:t>
                      </a:r>
                    </a:p>
                  </a:txBody>
                  <a:tcPr marL="38100" marR="38100" marT="38100" marB="38100" anchor="ctr">
                    <a:lnL>
                      <a:noFill/>
                    </a:lnL>
                    <a:lnR>
                      <a:noFill/>
                    </a:lnR>
                    <a:lnT>
                      <a:noFill/>
                    </a:lnT>
                    <a:lnB>
                      <a:noFill/>
                    </a:lnB>
                  </a:tcPr>
                </a:tc>
                <a:tc>
                  <a:txBody>
                    <a:bodyPr/>
                    <a:lstStyle/>
                    <a:p>
                      <a:pPr algn="ctr"/>
                      <a:r>
                        <a:rPr lang="en-US" sz="2400"/>
                        <a:t>sake</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400">
                          <a:solidFill>
                            <a:srgbClr val="0000FF"/>
                          </a:solidFill>
                          <a:effectLst/>
                          <a:latin typeface="Gentium"/>
                        </a:rPr>
                        <a:t>[pi</a:t>
                      </a:r>
                      <a:r>
                        <a:rPr lang="en-US" sz="2400">
                          <a:solidFill>
                            <a:srgbClr val="FF0000"/>
                          </a:solidFill>
                          <a:effectLst/>
                          <a:latin typeface="Gentium"/>
                        </a:rPr>
                        <a:t>s</a:t>
                      </a:r>
                      <a:r>
                        <a:rPr lang="en-US" sz="240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2400"/>
                        <a:t>peace, piece</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400">
                          <a:solidFill>
                            <a:srgbClr val="0000FF"/>
                          </a:solidFill>
                          <a:effectLst/>
                          <a:latin typeface="Gentium"/>
                        </a:rPr>
                        <a:t>[</a:t>
                      </a:r>
                      <a:r>
                        <a:rPr lang="en-US" sz="2400">
                          <a:solidFill>
                            <a:srgbClr val="FF0000"/>
                          </a:solidFill>
                          <a:effectLst/>
                          <a:latin typeface="Gentium"/>
                        </a:rPr>
                        <a:t>s</a:t>
                      </a:r>
                      <a:r>
                        <a:rPr lang="en-US" sz="2400">
                          <a:solidFill>
                            <a:srgbClr val="0000FF"/>
                          </a:solidFill>
                          <a:effectLst/>
                          <a:latin typeface="Gentium"/>
                        </a:rPr>
                        <a:t>ɛl]    </a:t>
                      </a:r>
                    </a:p>
                  </a:txBody>
                  <a:tcPr marL="38100" marR="38100" marT="38100" marB="38100" anchor="ctr">
                    <a:lnL>
                      <a:noFill/>
                    </a:lnL>
                    <a:lnR>
                      <a:noFill/>
                    </a:lnR>
                    <a:lnT>
                      <a:noFill/>
                    </a:lnT>
                    <a:lnB>
                      <a:noFill/>
                    </a:lnB>
                  </a:tcPr>
                </a:tc>
                <a:tc>
                  <a:txBody>
                    <a:bodyPr/>
                    <a:lstStyle/>
                    <a:p>
                      <a:pPr algn="ctr"/>
                      <a:r>
                        <a:rPr lang="en-US" sz="2400"/>
                        <a:t>sell, cell</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400">
                          <a:solidFill>
                            <a:srgbClr val="0000FF"/>
                          </a:solidFill>
                          <a:effectLst/>
                          <a:latin typeface="Gentium"/>
                        </a:rPr>
                        <a:t>[tæk</a:t>
                      </a:r>
                      <a:r>
                        <a:rPr lang="en-US" sz="2400">
                          <a:solidFill>
                            <a:srgbClr val="FF0000"/>
                          </a:solidFill>
                          <a:effectLst/>
                          <a:latin typeface="Gentium"/>
                        </a:rPr>
                        <a:t>s</a:t>
                      </a:r>
                      <a:r>
                        <a:rPr lang="en-US" sz="240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2400" dirty="0"/>
                        <a:t>tax, tacks</a:t>
                      </a:r>
                    </a:p>
                  </a:txBody>
                  <a:tcPr marL="38100" marR="38100" marT="38100" marB="38100" anchor="ctr">
                    <a:lnL>
                      <a:noFill/>
                    </a:lnL>
                    <a:lnR>
                      <a:noFill/>
                    </a:lnR>
                    <a:lnT>
                      <a:noFill/>
                    </a:lnT>
                    <a:lnB>
                      <a:noFill/>
                    </a:lnB>
                  </a:tcPr>
                </a:tc>
              </a:tr>
            </a:tbl>
          </a:graphicData>
        </a:graphic>
      </p:graphicFrame>
      <p:sp>
        <p:nvSpPr>
          <p:cNvPr id="4" name="Rectangle 3"/>
          <p:cNvSpPr/>
          <p:nvPr/>
        </p:nvSpPr>
        <p:spPr>
          <a:xfrm>
            <a:off x="1425262" y="3829687"/>
            <a:ext cx="10174309" cy="1938992"/>
          </a:xfrm>
          <a:prstGeom prst="rect">
            <a:avLst/>
          </a:prstGeom>
        </p:spPr>
        <p:txBody>
          <a:bodyPr wrap="square">
            <a:spAutoFit/>
          </a:bodyPr>
          <a:lstStyle/>
          <a:p>
            <a:r>
              <a:rPr lang="en-US" sz="2000" b="0" i="0" dirty="0" smtClean="0">
                <a:solidFill>
                  <a:srgbClr val="000000"/>
                </a:solidFill>
                <a:effectLst/>
                <a:latin typeface="Georgia" panose="02040502050405020303" pitchFamily="18" charset="0"/>
              </a:rPr>
              <a:t>Things to look out for:</a:t>
            </a:r>
          </a:p>
          <a:p>
            <a:pPr>
              <a:buFont typeface="Arial" panose="020B0604020202020204" pitchFamily="34" charset="0"/>
              <a:buChar char="•"/>
            </a:pPr>
            <a:r>
              <a:rPr lang="en-US" sz="2000" b="0" i="0" dirty="0" smtClean="0">
                <a:solidFill>
                  <a:srgbClr val="000000"/>
                </a:solidFill>
                <a:effectLst/>
                <a:latin typeface="Georgia" panose="02040502050405020303" pitchFamily="18" charset="0"/>
              </a:rPr>
              <a:t>In English spelling, the </a:t>
            </a:r>
            <a:r>
              <a:rPr lang="en-US" sz="2000" b="0" i="0" dirty="0" smtClean="0">
                <a:solidFill>
                  <a:srgbClr val="0000FF"/>
                </a:solidFill>
                <a:effectLst/>
                <a:latin typeface="Gentium"/>
              </a:rPr>
              <a:t>[s]</a:t>
            </a:r>
            <a:r>
              <a:rPr lang="en-US" sz="2000" b="0" i="0" dirty="0" smtClean="0">
                <a:solidFill>
                  <a:srgbClr val="000000"/>
                </a:solidFill>
                <a:effectLst/>
                <a:latin typeface="Georgia" panose="02040502050405020303" pitchFamily="18" charset="0"/>
              </a:rPr>
              <a:t> sound can be represented by a number of letters: </a:t>
            </a:r>
            <a:r>
              <a:rPr lang="en-US" sz="2000" b="0" i="1" dirty="0" smtClean="0">
                <a:solidFill>
                  <a:srgbClr val="000000"/>
                </a:solidFill>
                <a:effectLst/>
                <a:latin typeface="Georgia" panose="02040502050405020303" pitchFamily="18" charset="0"/>
              </a:rPr>
              <a:t>s</a:t>
            </a:r>
            <a:r>
              <a:rPr lang="en-US" sz="2000" b="0" i="0" dirty="0" smtClean="0">
                <a:solidFill>
                  <a:srgbClr val="000000"/>
                </a:solidFill>
                <a:effectLst/>
                <a:latin typeface="Georgia" panose="02040502050405020303" pitchFamily="18" charset="0"/>
              </a:rPr>
              <a:t>, </a:t>
            </a:r>
            <a:r>
              <a:rPr lang="en-US" sz="2000" b="0" i="1" dirty="0" smtClean="0">
                <a:solidFill>
                  <a:srgbClr val="000000"/>
                </a:solidFill>
                <a:effectLst/>
                <a:latin typeface="Georgia" panose="02040502050405020303" pitchFamily="18" charset="0"/>
              </a:rPr>
              <a:t>c</a:t>
            </a:r>
            <a:r>
              <a:rPr lang="en-US" sz="2000" b="0" i="0" dirty="0" smtClean="0">
                <a:solidFill>
                  <a:srgbClr val="000000"/>
                </a:solidFill>
                <a:effectLst/>
                <a:latin typeface="Georgia" panose="02040502050405020303" pitchFamily="18" charset="0"/>
              </a:rPr>
              <a:t>, and sometimes even </a:t>
            </a:r>
            <a:r>
              <a:rPr lang="en-US" sz="2000" b="0" i="1" dirty="0" smtClean="0">
                <a:solidFill>
                  <a:srgbClr val="000000"/>
                </a:solidFill>
                <a:effectLst/>
                <a:latin typeface="Georgia" panose="02040502050405020303" pitchFamily="18" charset="0"/>
              </a:rPr>
              <a:t>t</a:t>
            </a:r>
            <a:r>
              <a:rPr lang="en-US" sz="2000" b="0" i="0" dirty="0" smtClean="0">
                <a:solidFill>
                  <a:srgbClr val="000000"/>
                </a:solidFill>
                <a:effectLst/>
                <a:latin typeface="Georgia" panose="02040502050405020303" pitchFamily="18" charset="0"/>
              </a:rPr>
              <a:t>, </a:t>
            </a:r>
            <a:r>
              <a:rPr lang="en-US" sz="2000" b="0" i="1" dirty="0" smtClean="0">
                <a:solidFill>
                  <a:srgbClr val="000000"/>
                </a:solidFill>
                <a:effectLst/>
                <a:latin typeface="Georgia" panose="02040502050405020303" pitchFamily="18" charset="0"/>
              </a:rPr>
              <a:t>z</a:t>
            </a:r>
            <a:r>
              <a:rPr lang="en-US" sz="2000" b="0" i="0" dirty="0" smtClean="0">
                <a:solidFill>
                  <a:srgbClr val="000000"/>
                </a:solidFill>
                <a:effectLst/>
                <a:latin typeface="Georgia" panose="02040502050405020303" pitchFamily="18" charset="0"/>
              </a:rPr>
              <a:t>, and (part of) </a:t>
            </a:r>
            <a:r>
              <a:rPr lang="en-US" sz="2000" b="0" i="1" dirty="0" smtClean="0">
                <a:solidFill>
                  <a:srgbClr val="000000"/>
                </a:solidFill>
                <a:effectLst/>
                <a:latin typeface="Georgia" panose="02040502050405020303" pitchFamily="18" charset="0"/>
              </a:rPr>
              <a:t>x</a:t>
            </a:r>
            <a:r>
              <a:rPr lang="en-US" sz="2000" b="0" i="0" dirty="0" smtClean="0">
                <a:solidFill>
                  <a:srgbClr val="000000"/>
                </a:solidFill>
                <a:effectLst/>
                <a:latin typeface="Georgia" panose="02040502050405020303" pitchFamily="18" charset="0"/>
              </a:rPr>
              <a:t>.</a:t>
            </a:r>
          </a:p>
          <a:p>
            <a:pPr>
              <a:buFont typeface="Arial" panose="020B0604020202020204" pitchFamily="34" charset="0"/>
              <a:buChar char="•"/>
            </a:pPr>
            <a:r>
              <a:rPr lang="en-US" sz="2000" b="0" i="0" dirty="0" smtClean="0">
                <a:solidFill>
                  <a:srgbClr val="000000"/>
                </a:solidFill>
                <a:effectLst/>
                <a:latin typeface="Georgia" panose="02040502050405020303" pitchFamily="18" charset="0"/>
              </a:rPr>
              <a:t>The English letter </a:t>
            </a:r>
            <a:r>
              <a:rPr lang="en-US" sz="2000" b="0" i="1" dirty="0" smtClean="0">
                <a:solidFill>
                  <a:srgbClr val="000000"/>
                </a:solidFill>
                <a:effectLst/>
                <a:latin typeface="Georgia" panose="02040502050405020303" pitchFamily="18" charset="0"/>
              </a:rPr>
              <a:t>s</a:t>
            </a:r>
            <a:r>
              <a:rPr lang="en-US" sz="2000" b="0" i="0" dirty="0" smtClean="0">
                <a:solidFill>
                  <a:srgbClr val="000000"/>
                </a:solidFill>
                <a:effectLst/>
                <a:latin typeface="Georgia" panose="02040502050405020303" pitchFamily="18" charset="0"/>
              </a:rPr>
              <a:t> often represents a number sounds besides </a:t>
            </a:r>
            <a:r>
              <a:rPr lang="en-US" sz="2000" b="0" i="0" dirty="0" smtClean="0">
                <a:solidFill>
                  <a:srgbClr val="0000FF"/>
                </a:solidFill>
                <a:effectLst/>
                <a:latin typeface="Gentium"/>
              </a:rPr>
              <a:t>[s]</a:t>
            </a:r>
            <a:r>
              <a:rPr lang="en-US" sz="2000" b="0" i="0" dirty="0" smtClean="0">
                <a:solidFill>
                  <a:srgbClr val="000000"/>
                </a:solidFill>
                <a:effectLst/>
                <a:latin typeface="Georgia" panose="02040502050405020303" pitchFamily="18" charset="0"/>
              </a:rPr>
              <a:t>, including </a:t>
            </a:r>
            <a:r>
              <a:rPr lang="en-US" sz="2000" b="0" i="0" dirty="0" smtClean="0">
                <a:solidFill>
                  <a:srgbClr val="000000"/>
                </a:solidFill>
                <a:effectLst/>
                <a:latin typeface="Georgia" panose="02040502050405020303" pitchFamily="18" charset="0"/>
                <a:hlinkClick r:id="rId2"/>
              </a:rPr>
              <a:t>the </a:t>
            </a:r>
            <a:r>
              <a:rPr lang="en-US" sz="2000" b="0" i="0" dirty="0" smtClean="0">
                <a:solidFill>
                  <a:srgbClr val="0000FF"/>
                </a:solidFill>
                <a:effectLst/>
                <a:latin typeface="Gentium"/>
                <a:hlinkClick r:id="rId2"/>
              </a:rPr>
              <a:t>[z]</a:t>
            </a:r>
            <a:r>
              <a:rPr lang="en-US" sz="2000" b="0" i="0" dirty="0" smtClean="0">
                <a:solidFill>
                  <a:srgbClr val="000000"/>
                </a:solidFill>
                <a:effectLst/>
                <a:latin typeface="Georgia" panose="02040502050405020303" pitchFamily="18" charset="0"/>
                <a:hlinkClick r:id="rId2"/>
              </a:rPr>
              <a:t> sound</a:t>
            </a:r>
            <a:r>
              <a:rPr lang="en-US" sz="2000" b="0" i="0" dirty="0" smtClean="0">
                <a:solidFill>
                  <a:srgbClr val="000000"/>
                </a:solidFill>
                <a:effectLst/>
                <a:latin typeface="Georgia" panose="02040502050405020303" pitchFamily="18" charset="0"/>
              </a:rPr>
              <a:t>, </a:t>
            </a:r>
            <a:r>
              <a:rPr lang="en-US" sz="2000" b="0" i="0" dirty="0" smtClean="0">
                <a:solidFill>
                  <a:srgbClr val="000000"/>
                </a:solidFill>
                <a:effectLst/>
                <a:latin typeface="Georgia" panose="02040502050405020303" pitchFamily="18" charset="0"/>
                <a:hlinkClick r:id="rId3"/>
              </a:rPr>
              <a:t>the </a:t>
            </a:r>
            <a:r>
              <a:rPr lang="en-US" sz="2000" b="0" i="0" dirty="0" smtClean="0">
                <a:solidFill>
                  <a:srgbClr val="0000FF"/>
                </a:solidFill>
                <a:effectLst/>
                <a:latin typeface="Gentium"/>
                <a:hlinkClick r:id="rId3"/>
              </a:rPr>
              <a:t>[ʒ]</a:t>
            </a:r>
            <a:r>
              <a:rPr lang="en-US" sz="2000" b="0" i="0" dirty="0" smtClean="0">
                <a:solidFill>
                  <a:srgbClr val="000000"/>
                </a:solidFill>
                <a:effectLst/>
                <a:latin typeface="Georgia" panose="02040502050405020303" pitchFamily="18" charset="0"/>
                <a:hlinkClick r:id="rId3"/>
              </a:rPr>
              <a:t> sound</a:t>
            </a:r>
            <a:r>
              <a:rPr lang="en-US" sz="2000" b="0" i="0" dirty="0" smtClean="0">
                <a:solidFill>
                  <a:srgbClr val="000000"/>
                </a:solidFill>
                <a:effectLst/>
                <a:latin typeface="Georgia" panose="02040502050405020303" pitchFamily="18" charset="0"/>
              </a:rPr>
              <a:t>, and (especially in combination with </a:t>
            </a:r>
            <a:r>
              <a:rPr lang="en-US" sz="2000" b="0" i="1" dirty="0" smtClean="0">
                <a:solidFill>
                  <a:srgbClr val="000000"/>
                </a:solidFill>
                <a:effectLst/>
                <a:latin typeface="Georgia" panose="02040502050405020303" pitchFamily="18" charset="0"/>
              </a:rPr>
              <a:t>h</a:t>
            </a:r>
            <a:r>
              <a:rPr lang="en-US" sz="2000" b="0" i="0" dirty="0" smtClean="0">
                <a:solidFill>
                  <a:srgbClr val="000000"/>
                </a:solidFill>
                <a:effectLst/>
                <a:latin typeface="Georgia" panose="02040502050405020303" pitchFamily="18" charset="0"/>
              </a:rPr>
              <a:t>) </a:t>
            </a:r>
            <a:r>
              <a:rPr lang="en-US" sz="2000" b="0" i="0" dirty="0" smtClean="0">
                <a:solidFill>
                  <a:srgbClr val="000000"/>
                </a:solidFill>
                <a:effectLst/>
                <a:latin typeface="Georgia" panose="02040502050405020303" pitchFamily="18" charset="0"/>
                <a:hlinkClick r:id="rId4"/>
              </a:rPr>
              <a:t>the </a:t>
            </a:r>
            <a:r>
              <a:rPr lang="en-US" sz="2000" b="0" i="0" dirty="0" smtClean="0">
                <a:solidFill>
                  <a:srgbClr val="0000FF"/>
                </a:solidFill>
                <a:effectLst/>
                <a:latin typeface="Gentium"/>
                <a:hlinkClick r:id="rId4"/>
              </a:rPr>
              <a:t>[ʃ]</a:t>
            </a:r>
            <a:r>
              <a:rPr lang="en-US" sz="2000" b="0" i="0" dirty="0" smtClean="0">
                <a:solidFill>
                  <a:srgbClr val="000000"/>
                </a:solidFill>
                <a:effectLst/>
                <a:latin typeface="Georgia" panose="02040502050405020303" pitchFamily="18" charset="0"/>
                <a:hlinkClick r:id="rId4"/>
              </a:rPr>
              <a:t> sound</a:t>
            </a:r>
            <a:r>
              <a:rPr lang="en-US" sz="2000" b="0" i="0" dirty="0" smtClean="0">
                <a:solidFill>
                  <a:srgbClr val="000000"/>
                </a:solidFill>
                <a:effectLst/>
                <a:latin typeface="Georgia" panose="02040502050405020303" pitchFamily="18" charset="0"/>
              </a:rPr>
              <a:t>.</a:t>
            </a:r>
            <a:endParaRPr lang="en-US" sz="2000"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4000179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191" y="379411"/>
            <a:ext cx="8911687" cy="1280890"/>
          </a:xfrm>
        </p:spPr>
        <p:txBody>
          <a:bodyPr>
            <a:normAutofit fontScale="90000"/>
          </a:bodyPr>
          <a:lstStyle/>
          <a:p>
            <a:r>
              <a:rPr lang="en-US" sz="7300" b="1" dirty="0"/>
              <a:t>[z]</a:t>
            </a:r>
            <a:r>
              <a:rPr lang="en-US" b="1" dirty="0"/>
              <a:t/>
            </a:r>
            <a:br>
              <a:rPr lang="en-US" b="1"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17446337"/>
              </p:ext>
            </p:extLst>
          </p:nvPr>
        </p:nvGraphicFramePr>
        <p:xfrm>
          <a:off x="219500" y="1817317"/>
          <a:ext cx="8915400" cy="176784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2400">
                          <a:solidFill>
                            <a:srgbClr val="0000FF"/>
                          </a:solidFill>
                          <a:effectLst/>
                          <a:latin typeface="Gentium"/>
                        </a:rPr>
                        <a:t>[</a:t>
                      </a:r>
                      <a:r>
                        <a:rPr lang="en-US" sz="2400">
                          <a:solidFill>
                            <a:srgbClr val="FF0000"/>
                          </a:solidFill>
                          <a:effectLst/>
                          <a:latin typeface="Gentium"/>
                        </a:rPr>
                        <a:t>z</a:t>
                      </a:r>
                      <a:r>
                        <a:rPr lang="en-US" sz="2400">
                          <a:solidFill>
                            <a:srgbClr val="0000FF"/>
                          </a:solidFill>
                          <a:effectLst/>
                          <a:latin typeface="Gentium"/>
                        </a:rPr>
                        <a:t>on]    </a:t>
                      </a:r>
                    </a:p>
                  </a:txBody>
                  <a:tcPr marL="38100" marR="38100" marT="38100" marB="38100" anchor="ctr">
                    <a:lnL>
                      <a:noFill/>
                    </a:lnL>
                    <a:lnR>
                      <a:noFill/>
                    </a:lnR>
                    <a:lnT>
                      <a:noFill/>
                    </a:lnT>
                    <a:lnB>
                      <a:noFill/>
                    </a:lnB>
                  </a:tcPr>
                </a:tc>
                <a:tc>
                  <a:txBody>
                    <a:bodyPr/>
                    <a:lstStyle/>
                    <a:p>
                      <a:pPr algn="ctr"/>
                      <a:r>
                        <a:rPr lang="en-US" sz="2400"/>
                        <a:t>zone</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400">
                          <a:solidFill>
                            <a:srgbClr val="0000FF"/>
                          </a:solidFill>
                          <a:effectLst/>
                          <a:latin typeface="Gentium"/>
                        </a:rPr>
                        <a:t>[ˈle</a:t>
                      </a:r>
                      <a:r>
                        <a:rPr lang="en-US" sz="2400">
                          <a:solidFill>
                            <a:srgbClr val="FF0000"/>
                          </a:solidFill>
                          <a:effectLst/>
                          <a:latin typeface="Gentium"/>
                        </a:rPr>
                        <a:t>z</a:t>
                      </a:r>
                      <a:r>
                        <a:rPr lang="en-US" sz="2400">
                          <a:solidFill>
                            <a:srgbClr val="0000FF"/>
                          </a:solidFill>
                          <a:effectLst/>
                          <a:latin typeface="Gentium"/>
                        </a:rPr>
                        <a:t>i]    </a:t>
                      </a:r>
                    </a:p>
                  </a:txBody>
                  <a:tcPr marL="38100" marR="38100" marT="38100" marB="38100" anchor="ctr">
                    <a:lnL>
                      <a:noFill/>
                    </a:lnL>
                    <a:lnR>
                      <a:noFill/>
                    </a:lnR>
                    <a:lnT>
                      <a:noFill/>
                    </a:lnT>
                    <a:lnB>
                      <a:noFill/>
                    </a:lnB>
                  </a:tcPr>
                </a:tc>
                <a:tc>
                  <a:txBody>
                    <a:bodyPr/>
                    <a:lstStyle/>
                    <a:p>
                      <a:pPr algn="ctr"/>
                      <a:r>
                        <a:rPr lang="en-US" sz="2400"/>
                        <a:t>lazy</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400">
                          <a:solidFill>
                            <a:srgbClr val="0000FF"/>
                          </a:solidFill>
                          <a:effectLst/>
                          <a:latin typeface="Gentium"/>
                        </a:rPr>
                        <a:t>[no</a:t>
                      </a:r>
                      <a:r>
                        <a:rPr lang="en-US" sz="2400">
                          <a:solidFill>
                            <a:srgbClr val="FF0000"/>
                          </a:solidFill>
                          <a:effectLst/>
                          <a:latin typeface="Gentium"/>
                        </a:rPr>
                        <a:t>z</a:t>
                      </a:r>
                      <a:r>
                        <a:rPr lang="en-US" sz="240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2400"/>
                        <a:t>nose, knows</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400">
                          <a:solidFill>
                            <a:srgbClr val="0000FF"/>
                          </a:solidFill>
                          <a:effectLst/>
                          <a:latin typeface="Gentium"/>
                        </a:rPr>
                        <a:t>[fe</a:t>
                      </a:r>
                      <a:r>
                        <a:rPr lang="en-US" sz="2400">
                          <a:solidFill>
                            <a:srgbClr val="FF0000"/>
                          </a:solidFill>
                          <a:effectLst/>
                          <a:latin typeface="Gentium"/>
                        </a:rPr>
                        <a:t>z</a:t>
                      </a:r>
                      <a:r>
                        <a:rPr lang="en-US" sz="240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2400" dirty="0"/>
                        <a:t>phase, faze</a:t>
                      </a:r>
                    </a:p>
                  </a:txBody>
                  <a:tcPr marL="38100" marR="38100" marT="38100" marB="38100" anchor="ctr">
                    <a:lnL>
                      <a:noFill/>
                    </a:lnL>
                    <a:lnR>
                      <a:noFill/>
                    </a:lnR>
                    <a:lnT>
                      <a:noFill/>
                    </a:lnT>
                    <a:lnB>
                      <a:noFill/>
                    </a:lnB>
                  </a:tcPr>
                </a:tc>
              </a:tr>
            </a:tbl>
          </a:graphicData>
        </a:graphic>
      </p:graphicFrame>
      <p:sp>
        <p:nvSpPr>
          <p:cNvPr id="5" name="Rectangle 4"/>
          <p:cNvSpPr/>
          <p:nvPr/>
        </p:nvSpPr>
        <p:spPr>
          <a:xfrm>
            <a:off x="1820191" y="4248680"/>
            <a:ext cx="9341476" cy="1384995"/>
          </a:xfrm>
          <a:prstGeom prst="rect">
            <a:avLst/>
          </a:prstGeom>
        </p:spPr>
        <p:txBody>
          <a:bodyPr wrap="square">
            <a:spAutoFit/>
          </a:bodyPr>
          <a:lstStyle/>
          <a:p>
            <a:r>
              <a:rPr lang="en-US" sz="2800" b="0" i="0" dirty="0" smtClean="0">
                <a:solidFill>
                  <a:srgbClr val="000000"/>
                </a:solidFill>
                <a:effectLst/>
                <a:latin typeface="Georgia" panose="02040502050405020303" pitchFamily="18" charset="0"/>
              </a:rPr>
              <a:t>Things to look out for:</a:t>
            </a:r>
          </a:p>
          <a:p>
            <a:pPr>
              <a:buFont typeface="Arial" panose="020B0604020202020204" pitchFamily="34" charset="0"/>
              <a:buChar char="•"/>
            </a:pPr>
            <a:r>
              <a:rPr lang="en-US" sz="2800" b="0" i="0" dirty="0" smtClean="0">
                <a:solidFill>
                  <a:srgbClr val="000000"/>
                </a:solidFill>
                <a:effectLst/>
                <a:latin typeface="Georgia" panose="02040502050405020303" pitchFamily="18" charset="0"/>
              </a:rPr>
              <a:t>In English spelling, the </a:t>
            </a:r>
            <a:r>
              <a:rPr lang="en-US" sz="2800" b="0" i="0" dirty="0" smtClean="0">
                <a:solidFill>
                  <a:srgbClr val="0000FF"/>
                </a:solidFill>
                <a:effectLst/>
                <a:latin typeface="Gentium"/>
              </a:rPr>
              <a:t>[z]</a:t>
            </a:r>
            <a:r>
              <a:rPr lang="en-US" sz="2800" b="0" i="0" dirty="0" smtClean="0">
                <a:solidFill>
                  <a:srgbClr val="000000"/>
                </a:solidFill>
                <a:effectLst/>
                <a:latin typeface="Georgia" panose="02040502050405020303" pitchFamily="18" charset="0"/>
              </a:rPr>
              <a:t> sound is represented by the letter </a:t>
            </a:r>
            <a:r>
              <a:rPr lang="en-US" sz="2800" b="0" i="1" dirty="0" smtClean="0">
                <a:solidFill>
                  <a:srgbClr val="000000"/>
                </a:solidFill>
                <a:effectLst/>
                <a:latin typeface="Georgia" panose="02040502050405020303" pitchFamily="18" charset="0"/>
              </a:rPr>
              <a:t>s</a:t>
            </a:r>
            <a:r>
              <a:rPr lang="en-US" sz="2800" b="0" i="0" dirty="0" smtClean="0">
                <a:solidFill>
                  <a:srgbClr val="000000"/>
                </a:solidFill>
                <a:effectLst/>
                <a:latin typeface="Georgia" panose="02040502050405020303" pitchFamily="18" charset="0"/>
              </a:rPr>
              <a:t> even more often than by the letter </a:t>
            </a:r>
            <a:r>
              <a:rPr lang="en-US" sz="2800" b="0" i="1" dirty="0" smtClean="0">
                <a:solidFill>
                  <a:srgbClr val="000000"/>
                </a:solidFill>
                <a:effectLst/>
                <a:latin typeface="Georgia" panose="02040502050405020303" pitchFamily="18" charset="0"/>
              </a:rPr>
              <a:t>z</a:t>
            </a:r>
            <a:r>
              <a:rPr lang="en-US" sz="2800" b="0" i="0" dirty="0" smtClean="0">
                <a:solidFill>
                  <a:srgbClr val="000000"/>
                </a:solidFill>
                <a:effectLst/>
                <a:latin typeface="Georgia" panose="02040502050405020303" pitchFamily="18" charset="0"/>
              </a:rPr>
              <a:t>.</a:t>
            </a:r>
            <a:endParaRPr lang="en-US" sz="2800"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633555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888" y="495321"/>
            <a:ext cx="10427616" cy="1280890"/>
          </a:xfrm>
        </p:spPr>
        <p:txBody>
          <a:bodyPr>
            <a:normAutofit fontScale="90000"/>
          </a:bodyPr>
          <a:lstStyle/>
          <a:p>
            <a:r>
              <a:rPr lang="en-US" sz="6700" b="1" dirty="0"/>
              <a:t>[θ]</a:t>
            </a:r>
            <a:r>
              <a:rPr lang="en-US" b="1" dirty="0"/>
              <a:t/>
            </a:r>
            <a:br>
              <a:rPr lang="en-US" b="1" dirty="0"/>
            </a:br>
            <a:r>
              <a:rPr lang="en-US" dirty="0"/>
              <a:t/>
            </a:r>
            <a:br>
              <a:rPr lang="en-US" dirty="0"/>
            </a:br>
            <a:r>
              <a:rPr lang="en-US" dirty="0"/>
              <a:t>The [θ] sound is one of the two sounds usually represented by the English letter combination </a:t>
            </a:r>
            <a:r>
              <a:rPr lang="en-US" i="1" dirty="0" err="1"/>
              <a:t>th</a:t>
            </a:r>
            <a:r>
              <a:rPr lang="en-US" dirty="0" err="1"/>
              <a:t>.</a:t>
            </a:r>
            <a:r>
              <a:rPr lang="en-US" dirty="0"/>
              <a:t> </a:t>
            </a:r>
            <a:br>
              <a:rPr lang="en-US"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31405246"/>
              </p:ext>
            </p:extLst>
          </p:nvPr>
        </p:nvGraphicFramePr>
        <p:xfrm>
          <a:off x="219501" y="3125917"/>
          <a:ext cx="8915400" cy="169164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l-GR" sz="3200">
                          <a:solidFill>
                            <a:srgbClr val="0000FF"/>
                          </a:solidFill>
                          <a:effectLst/>
                          <a:latin typeface="Gentium"/>
                        </a:rPr>
                        <a:t>[</a:t>
                      </a:r>
                      <a:r>
                        <a:rPr lang="el-GR" sz="3200">
                          <a:solidFill>
                            <a:srgbClr val="FF0000"/>
                          </a:solidFill>
                          <a:effectLst/>
                          <a:latin typeface="Gentium"/>
                        </a:rPr>
                        <a:t>θ</a:t>
                      </a:r>
                      <a:r>
                        <a:rPr lang="en-US" sz="3200">
                          <a:solidFill>
                            <a:srgbClr val="0000FF"/>
                          </a:solidFill>
                          <a:effectLst/>
                          <a:latin typeface="Gentium"/>
                        </a:rPr>
                        <a:t>ɪk]    </a:t>
                      </a:r>
                    </a:p>
                  </a:txBody>
                  <a:tcPr marL="38100" marR="38100" marT="38100" marB="38100" anchor="ctr">
                    <a:lnL>
                      <a:noFill/>
                    </a:lnL>
                    <a:lnR>
                      <a:noFill/>
                    </a:lnR>
                    <a:lnT>
                      <a:noFill/>
                    </a:lnT>
                    <a:lnB>
                      <a:noFill/>
                    </a:lnB>
                  </a:tcPr>
                </a:tc>
                <a:tc>
                  <a:txBody>
                    <a:bodyPr/>
                    <a:lstStyle/>
                    <a:p>
                      <a:pPr algn="ctr"/>
                      <a:r>
                        <a:rPr lang="en-US" sz="3200"/>
                        <a:t>thick</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l-GR" sz="3200">
                          <a:solidFill>
                            <a:srgbClr val="0000FF"/>
                          </a:solidFill>
                          <a:effectLst/>
                          <a:latin typeface="Gentium"/>
                        </a:rPr>
                        <a:t>[</a:t>
                      </a:r>
                      <a:r>
                        <a:rPr lang="el-GR" sz="3200">
                          <a:solidFill>
                            <a:srgbClr val="FF0000"/>
                          </a:solidFill>
                          <a:effectLst/>
                          <a:latin typeface="Gentium"/>
                        </a:rPr>
                        <a:t>θ</a:t>
                      </a:r>
                      <a:r>
                        <a:rPr lang="en-US" sz="3200">
                          <a:solidFill>
                            <a:srgbClr val="0000FF"/>
                          </a:solidFill>
                          <a:effectLst/>
                          <a:latin typeface="Gentium"/>
                        </a:rPr>
                        <a:t>ɑt]    </a:t>
                      </a:r>
                    </a:p>
                  </a:txBody>
                  <a:tcPr marL="38100" marR="38100" marT="38100" marB="38100" anchor="ctr">
                    <a:lnL>
                      <a:noFill/>
                    </a:lnL>
                    <a:lnR>
                      <a:noFill/>
                    </a:lnR>
                    <a:lnT>
                      <a:noFill/>
                    </a:lnT>
                    <a:lnB>
                      <a:noFill/>
                    </a:lnB>
                  </a:tcPr>
                </a:tc>
                <a:tc>
                  <a:txBody>
                    <a:bodyPr/>
                    <a:lstStyle/>
                    <a:p>
                      <a:pPr algn="ctr"/>
                      <a:r>
                        <a:rPr lang="en-US" sz="3200"/>
                        <a:t>thought</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3200">
                          <a:solidFill>
                            <a:srgbClr val="0000FF"/>
                          </a:solidFill>
                          <a:effectLst/>
                          <a:latin typeface="Gentium"/>
                        </a:rPr>
                        <a:t>[bæ</a:t>
                      </a:r>
                      <a:r>
                        <a:rPr lang="el-GR" sz="3200">
                          <a:solidFill>
                            <a:srgbClr val="FF0000"/>
                          </a:solidFill>
                          <a:effectLst/>
                          <a:latin typeface="Gentium"/>
                        </a:rPr>
                        <a:t>θ</a:t>
                      </a:r>
                      <a:r>
                        <a:rPr lang="el-GR" sz="320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3200" dirty="0"/>
                        <a:t>bath</a:t>
                      </a:r>
                    </a:p>
                  </a:txBody>
                  <a:tcPr marL="38100" marR="38100" marT="38100" marB="38100" anchor="ctr">
                    <a:lnL>
                      <a:noFill/>
                    </a:lnL>
                    <a:lnR>
                      <a:noFill/>
                    </a:lnR>
                    <a:lnT>
                      <a:noFill/>
                    </a:lnT>
                    <a:lnB>
                      <a:noFill/>
                    </a:lnB>
                  </a:tcPr>
                </a:tc>
              </a:tr>
            </a:tbl>
          </a:graphicData>
        </a:graphic>
      </p:graphicFrame>
      <p:sp>
        <p:nvSpPr>
          <p:cNvPr id="4" name="Rectangle 3"/>
          <p:cNvSpPr/>
          <p:nvPr/>
        </p:nvSpPr>
        <p:spPr>
          <a:xfrm>
            <a:off x="1438141" y="5321001"/>
            <a:ext cx="10255876" cy="954107"/>
          </a:xfrm>
          <a:prstGeom prst="rect">
            <a:avLst/>
          </a:prstGeom>
        </p:spPr>
        <p:txBody>
          <a:bodyPr wrap="square">
            <a:spAutoFit/>
          </a:bodyPr>
          <a:lstStyle/>
          <a:p>
            <a:r>
              <a:rPr lang="en-US" sz="2800" b="0" i="0" dirty="0" smtClean="0">
                <a:solidFill>
                  <a:srgbClr val="000000"/>
                </a:solidFill>
                <a:effectLst/>
                <a:latin typeface="Georgia" panose="02040502050405020303" pitchFamily="18" charset="0"/>
              </a:rPr>
              <a:t>This symbol was borrowed from the Greek alphabet and is called by the name of the Greek letter: </a:t>
            </a:r>
            <a:r>
              <a:rPr lang="en-US" sz="2800" b="0" i="1" dirty="0" smtClean="0">
                <a:solidFill>
                  <a:srgbClr val="000000"/>
                </a:solidFill>
                <a:effectLst/>
                <a:latin typeface="Georgia" panose="02040502050405020303" pitchFamily="18" charset="0"/>
              </a:rPr>
              <a:t>theta</a:t>
            </a:r>
            <a:r>
              <a:rPr lang="en-US" sz="2800" b="0" i="0" dirty="0" smtClean="0">
                <a:solidFill>
                  <a:srgbClr val="000000"/>
                </a:solidFill>
                <a:effectLst/>
                <a:latin typeface="Georgia" panose="02040502050405020303" pitchFamily="18" charset="0"/>
              </a:rPr>
              <a:t> </a:t>
            </a:r>
            <a:r>
              <a:rPr lang="en-US" sz="2800" b="0" i="0" dirty="0" smtClean="0">
                <a:solidFill>
                  <a:srgbClr val="0000FF"/>
                </a:solidFill>
                <a:effectLst/>
                <a:latin typeface="Gentium"/>
              </a:rPr>
              <a:t>[ˈ</a:t>
            </a:r>
            <a:r>
              <a:rPr lang="en-US" sz="2800" b="0" i="0" dirty="0" err="1" smtClean="0">
                <a:solidFill>
                  <a:srgbClr val="0000FF"/>
                </a:solidFill>
                <a:effectLst/>
                <a:latin typeface="Gentium"/>
              </a:rPr>
              <a:t>θetə</a:t>
            </a:r>
            <a:r>
              <a:rPr lang="en-US" sz="2800" b="0" i="0" dirty="0" smtClean="0">
                <a:solidFill>
                  <a:srgbClr val="0000FF"/>
                </a:solidFill>
                <a:effectLst/>
                <a:latin typeface="Gentium"/>
              </a:rPr>
              <a:t>]</a:t>
            </a:r>
            <a:r>
              <a:rPr lang="en-US" sz="2800" b="0" i="0" dirty="0" smtClean="0">
                <a:solidFill>
                  <a:srgbClr val="000000"/>
                </a:solidFill>
                <a:effectLst/>
                <a:latin typeface="Georgia" panose="02040502050405020303" pitchFamily="18" charset="0"/>
              </a:rPr>
              <a:t>.</a:t>
            </a:r>
            <a:endParaRPr lang="en-US" sz="2800" dirty="0"/>
          </a:p>
        </p:txBody>
      </p:sp>
    </p:spTree>
    <p:extLst>
      <p:ext uri="{BB962C8B-B14F-4D97-AF65-F5344CB8AC3E}">
        <p14:creationId xmlns:p14="http://schemas.microsoft.com/office/powerpoint/2010/main" val="2545617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3" y="327896"/>
            <a:ext cx="8911687" cy="1280890"/>
          </a:xfrm>
        </p:spPr>
        <p:txBody>
          <a:bodyPr>
            <a:normAutofit fontScale="90000"/>
          </a:bodyPr>
          <a:lstStyle/>
          <a:p>
            <a:r>
              <a:rPr lang="en-US" sz="8900" b="1" dirty="0"/>
              <a:t>[ð]</a:t>
            </a:r>
            <a:r>
              <a:rPr lang="en-US" b="1" dirty="0"/>
              <a:t/>
            </a:r>
            <a:br>
              <a:rPr lang="en-US" b="1" dirty="0"/>
            </a:br>
            <a:endParaRPr lang="en-US" dirty="0"/>
          </a:p>
        </p:txBody>
      </p:sp>
      <p:sp>
        <p:nvSpPr>
          <p:cNvPr id="3" name="Rectangle 2"/>
          <p:cNvSpPr/>
          <p:nvPr/>
        </p:nvSpPr>
        <p:spPr>
          <a:xfrm>
            <a:off x="716923" y="1814848"/>
            <a:ext cx="11105881" cy="830997"/>
          </a:xfrm>
          <a:prstGeom prst="rect">
            <a:avLst/>
          </a:prstGeom>
        </p:spPr>
        <p:txBody>
          <a:bodyPr wrap="square">
            <a:spAutoFit/>
          </a:bodyPr>
          <a:lstStyle/>
          <a:p>
            <a:r>
              <a:rPr lang="en-US" sz="2400" b="0" i="0" dirty="0" smtClean="0">
                <a:solidFill>
                  <a:srgbClr val="000000"/>
                </a:solidFill>
                <a:effectLst/>
                <a:latin typeface="Georgia" panose="02040502050405020303" pitchFamily="18" charset="0"/>
              </a:rPr>
              <a:t>The </a:t>
            </a:r>
            <a:r>
              <a:rPr lang="en-US" sz="2400" b="0" i="0" dirty="0" smtClean="0">
                <a:solidFill>
                  <a:srgbClr val="0000FF"/>
                </a:solidFill>
                <a:effectLst/>
                <a:latin typeface="Gentium"/>
              </a:rPr>
              <a:t>[ð]</a:t>
            </a:r>
            <a:r>
              <a:rPr lang="en-US" sz="2400" b="0" i="0" dirty="0" smtClean="0">
                <a:solidFill>
                  <a:srgbClr val="000000"/>
                </a:solidFill>
                <a:effectLst/>
                <a:latin typeface="Georgia" panose="02040502050405020303" pitchFamily="18" charset="0"/>
              </a:rPr>
              <a:t> sound is one of the two sounds usually represented by the English letter combination </a:t>
            </a:r>
            <a:r>
              <a:rPr lang="en-US" sz="2400" b="0" i="1" dirty="0" err="1" smtClean="0">
                <a:solidFill>
                  <a:srgbClr val="000000"/>
                </a:solidFill>
                <a:effectLst/>
                <a:latin typeface="Georgia" panose="02040502050405020303" pitchFamily="18" charset="0"/>
              </a:rPr>
              <a:t>th</a:t>
            </a:r>
            <a:r>
              <a:rPr lang="en-US" sz="2400" b="0" i="0" dirty="0" err="1" smtClean="0">
                <a:solidFill>
                  <a:srgbClr val="000000"/>
                </a:solidFill>
                <a:effectLst/>
                <a:latin typeface="Georgia" panose="02040502050405020303" pitchFamily="18" charset="0"/>
              </a:rPr>
              <a:t>.</a:t>
            </a:r>
            <a:r>
              <a:rPr lang="en-US" sz="2400" b="0" i="0" dirty="0" smtClean="0">
                <a:solidFill>
                  <a:srgbClr val="000000"/>
                </a:solidFill>
                <a:effectLst/>
                <a:latin typeface="Georgia" panose="02040502050405020303" pitchFamily="18" charset="0"/>
              </a:rPr>
              <a:t> (The other is </a:t>
            </a:r>
            <a:r>
              <a:rPr lang="en-US" sz="2400" b="0" i="0" dirty="0" smtClean="0">
                <a:effectLst/>
                <a:latin typeface="Georgia" panose="02040502050405020303" pitchFamily="18" charset="0"/>
                <a:hlinkClick r:id="rId2"/>
              </a:rPr>
              <a:t>the </a:t>
            </a:r>
            <a:r>
              <a:rPr lang="en-US" sz="2400" b="0" i="0" dirty="0" smtClean="0">
                <a:solidFill>
                  <a:srgbClr val="0000FF"/>
                </a:solidFill>
                <a:effectLst/>
                <a:latin typeface="Gentium"/>
                <a:hlinkClick r:id="rId2"/>
              </a:rPr>
              <a:t>[θ]</a:t>
            </a:r>
            <a:r>
              <a:rPr lang="en-US" sz="2400" b="0" i="0" dirty="0" smtClean="0">
                <a:effectLst/>
                <a:latin typeface="Georgia" panose="02040502050405020303" pitchFamily="18" charset="0"/>
                <a:hlinkClick r:id="rId2"/>
              </a:rPr>
              <a:t> sound</a:t>
            </a:r>
            <a:r>
              <a:rPr lang="en-US" sz="2400" b="0" i="0" dirty="0" smtClean="0">
                <a:solidFill>
                  <a:srgbClr val="000000"/>
                </a:solidFill>
                <a:effectLst/>
                <a:latin typeface="Georgia" panose="02040502050405020303" pitchFamily="18" charset="0"/>
              </a:rPr>
              <a:t>.)</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335384385"/>
              </p:ext>
            </p:extLst>
          </p:nvPr>
        </p:nvGraphicFramePr>
        <p:xfrm>
          <a:off x="335411" y="2857583"/>
          <a:ext cx="8915400" cy="150876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a:t>
                      </a:r>
                      <a:r>
                        <a:rPr lang="en-US" sz="2800">
                          <a:solidFill>
                            <a:srgbClr val="FF0000"/>
                          </a:solidFill>
                          <a:effectLst/>
                          <a:latin typeface="Gentium"/>
                        </a:rPr>
                        <a:t>ð</a:t>
                      </a:r>
                      <a:r>
                        <a:rPr lang="en-US" sz="2800">
                          <a:solidFill>
                            <a:srgbClr val="0000FF"/>
                          </a:solidFill>
                          <a:effectLst/>
                          <a:latin typeface="Gentium"/>
                        </a:rPr>
                        <a:t>ɪs]    </a:t>
                      </a:r>
                    </a:p>
                  </a:txBody>
                  <a:tcPr marL="38100" marR="38100" marT="38100" marB="38100" anchor="ctr">
                    <a:lnL>
                      <a:noFill/>
                    </a:lnL>
                    <a:lnR>
                      <a:noFill/>
                    </a:lnR>
                    <a:lnT>
                      <a:noFill/>
                    </a:lnT>
                    <a:lnB>
                      <a:noFill/>
                    </a:lnB>
                  </a:tcPr>
                </a:tc>
                <a:tc>
                  <a:txBody>
                    <a:bodyPr/>
                    <a:lstStyle/>
                    <a:p>
                      <a:pPr algn="ctr"/>
                      <a:r>
                        <a:rPr lang="en-US" sz="2800"/>
                        <a:t>this</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dirty="0">
                          <a:solidFill>
                            <a:srgbClr val="0000FF"/>
                          </a:solidFill>
                          <a:effectLst/>
                          <a:latin typeface="Gentium"/>
                        </a:rPr>
                        <a:t>[ˈ</a:t>
                      </a:r>
                      <a:r>
                        <a:rPr lang="en-US" sz="2800" dirty="0" err="1">
                          <a:solidFill>
                            <a:srgbClr val="0000FF"/>
                          </a:solidFill>
                          <a:effectLst/>
                          <a:latin typeface="Gentium"/>
                        </a:rPr>
                        <a:t>mʌ</a:t>
                      </a:r>
                      <a:r>
                        <a:rPr lang="en-US" sz="2800" dirty="0" err="1">
                          <a:solidFill>
                            <a:srgbClr val="FF0000"/>
                          </a:solidFill>
                          <a:effectLst/>
                          <a:latin typeface="Gentium"/>
                        </a:rPr>
                        <a:t>ð</a:t>
                      </a:r>
                      <a:r>
                        <a:rPr lang="en-US" sz="2800" dirty="0" err="1">
                          <a:solidFill>
                            <a:srgbClr val="0000FF"/>
                          </a:solidFill>
                          <a:effectLst/>
                          <a:latin typeface="Gentium"/>
                        </a:rPr>
                        <a:t>ɹ</a:t>
                      </a:r>
                      <a:r>
                        <a:rPr lang="en-US" sz="2800" dirty="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2800"/>
                        <a:t>mother</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dirty="0">
                          <a:solidFill>
                            <a:srgbClr val="0000FF"/>
                          </a:solidFill>
                          <a:effectLst/>
                          <a:latin typeface="Gentium"/>
                        </a:rPr>
                        <a:t>[</a:t>
                      </a:r>
                      <a:r>
                        <a:rPr lang="en-US" sz="2800" dirty="0" err="1">
                          <a:solidFill>
                            <a:srgbClr val="0000FF"/>
                          </a:solidFill>
                          <a:effectLst/>
                          <a:latin typeface="Gentium"/>
                        </a:rPr>
                        <a:t>be</a:t>
                      </a:r>
                      <a:r>
                        <a:rPr lang="en-US" sz="2800" dirty="0" err="1">
                          <a:solidFill>
                            <a:srgbClr val="FF0000"/>
                          </a:solidFill>
                          <a:effectLst/>
                          <a:latin typeface="Gentium"/>
                        </a:rPr>
                        <a:t>ð</a:t>
                      </a:r>
                      <a:r>
                        <a:rPr lang="en-US" sz="2800" dirty="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2800" dirty="0"/>
                        <a:t>bathe</a:t>
                      </a:r>
                    </a:p>
                  </a:txBody>
                  <a:tcPr marL="38100" marR="38100" marT="38100" marB="38100" anchor="ctr">
                    <a:lnL>
                      <a:noFill/>
                    </a:lnL>
                    <a:lnR>
                      <a:noFill/>
                    </a:lnR>
                    <a:lnT>
                      <a:noFill/>
                    </a:lnT>
                    <a:lnB>
                      <a:noFill/>
                    </a:lnB>
                  </a:tcPr>
                </a:tc>
              </a:tr>
            </a:tbl>
          </a:graphicData>
        </a:graphic>
      </p:graphicFrame>
      <p:sp>
        <p:nvSpPr>
          <p:cNvPr id="5" name="Rectangle 4"/>
          <p:cNvSpPr/>
          <p:nvPr/>
        </p:nvSpPr>
        <p:spPr>
          <a:xfrm>
            <a:off x="1147958" y="5086013"/>
            <a:ext cx="9260869" cy="523220"/>
          </a:xfrm>
          <a:prstGeom prst="rect">
            <a:avLst/>
          </a:prstGeom>
        </p:spPr>
        <p:txBody>
          <a:bodyPr wrap="none">
            <a:spAutoFit/>
          </a:bodyPr>
          <a:lstStyle/>
          <a:p>
            <a:r>
              <a:rPr lang="en-US" sz="2800" b="0" i="0" dirty="0" smtClean="0">
                <a:solidFill>
                  <a:srgbClr val="000000"/>
                </a:solidFill>
                <a:effectLst/>
                <a:latin typeface="Georgia" panose="02040502050405020303" pitchFamily="18" charset="0"/>
              </a:rPr>
              <a:t>The name of the symbol is usually pronounced "edh" </a:t>
            </a:r>
            <a:r>
              <a:rPr lang="en-US" sz="2800" b="0" i="0" dirty="0" smtClean="0">
                <a:solidFill>
                  <a:srgbClr val="0000FF"/>
                </a:solidFill>
                <a:effectLst/>
                <a:latin typeface="Gentium"/>
              </a:rPr>
              <a:t>[</a:t>
            </a:r>
            <a:r>
              <a:rPr lang="en-US" sz="2800" b="0" i="0" dirty="0" err="1" smtClean="0">
                <a:solidFill>
                  <a:srgbClr val="0000FF"/>
                </a:solidFill>
                <a:effectLst/>
                <a:latin typeface="Gentium"/>
              </a:rPr>
              <a:t>ɛð</a:t>
            </a:r>
            <a:r>
              <a:rPr lang="en-US" sz="2800" b="0" i="0" dirty="0" smtClean="0">
                <a:solidFill>
                  <a:srgbClr val="0000FF"/>
                </a:solidFill>
                <a:effectLst/>
                <a:latin typeface="Gentium"/>
              </a:rPr>
              <a:t>]</a:t>
            </a:r>
            <a:r>
              <a:rPr lang="en-US" sz="2800" b="0" i="0" dirty="0" smtClean="0">
                <a:solidFill>
                  <a:srgbClr val="000000"/>
                </a:solidFill>
                <a:effectLst/>
                <a:latin typeface="Georgia" panose="02040502050405020303" pitchFamily="18" charset="0"/>
              </a:rPr>
              <a:t>.</a:t>
            </a:r>
            <a:endParaRPr lang="en-US" sz="2800" dirty="0"/>
          </a:p>
        </p:txBody>
      </p:sp>
    </p:spTree>
    <p:extLst>
      <p:ext uri="{BB962C8B-B14F-4D97-AF65-F5344CB8AC3E}">
        <p14:creationId xmlns:p14="http://schemas.microsoft.com/office/powerpoint/2010/main" val="3099984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645" y="598352"/>
            <a:ext cx="9783673" cy="1280890"/>
          </a:xfrm>
        </p:spPr>
        <p:txBody>
          <a:bodyPr>
            <a:noAutofit/>
          </a:bodyPr>
          <a:lstStyle/>
          <a:p>
            <a:r>
              <a:rPr lang="en-US" dirty="0"/>
              <a:t>- a symbol to represent, understand, analyze the pronunciation  of the words in variety of languages.</a:t>
            </a:r>
          </a:p>
        </p:txBody>
      </p:sp>
      <p:sp>
        <p:nvSpPr>
          <p:cNvPr id="3" name="Rectangle 2"/>
          <p:cNvSpPr/>
          <p:nvPr/>
        </p:nvSpPr>
        <p:spPr>
          <a:xfrm>
            <a:off x="2006059" y="2973878"/>
            <a:ext cx="6175088" cy="2123658"/>
          </a:xfrm>
          <a:prstGeom prst="rect">
            <a:avLst/>
          </a:prstGeom>
        </p:spPr>
        <p:txBody>
          <a:bodyPr wrap="none">
            <a:spAutoFit/>
          </a:bodyPr>
          <a:lstStyle/>
          <a:p>
            <a:pPr>
              <a:lnSpc>
                <a:spcPct val="150000"/>
              </a:lnSpc>
            </a:pPr>
            <a:r>
              <a:rPr lang="pt-BR" sz="4400" dirty="0" smtClean="0"/>
              <a:t>[θ] [ð] [t] [d] [n] [s] [z] </a:t>
            </a:r>
          </a:p>
          <a:p>
            <a:pPr>
              <a:lnSpc>
                <a:spcPct val="150000"/>
              </a:lnSpc>
            </a:pPr>
            <a:r>
              <a:rPr lang="pt-BR" sz="4400" dirty="0" smtClean="0"/>
              <a:t>[ʃ] [ʒ] [ʧ][ʤ] [l] [r] [b]</a:t>
            </a:r>
            <a:endParaRPr lang="en-US" sz="4400" dirty="0"/>
          </a:p>
        </p:txBody>
      </p:sp>
    </p:spTree>
    <p:extLst>
      <p:ext uri="{BB962C8B-B14F-4D97-AF65-F5344CB8AC3E}">
        <p14:creationId xmlns:p14="http://schemas.microsoft.com/office/powerpoint/2010/main" val="26117975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949" y="366532"/>
            <a:ext cx="8911687" cy="1280890"/>
          </a:xfrm>
        </p:spPr>
        <p:txBody>
          <a:bodyPr>
            <a:normAutofit fontScale="90000"/>
          </a:bodyPr>
          <a:lstStyle/>
          <a:p>
            <a:r>
              <a:rPr lang="en-US" sz="7300" b="1" dirty="0"/>
              <a:t>[ʃ]</a:t>
            </a:r>
            <a:r>
              <a:rPr lang="en-US" b="1" dirty="0"/>
              <a:t/>
            </a:r>
            <a:br>
              <a:rPr lang="en-US" b="1"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33512234"/>
              </p:ext>
            </p:extLst>
          </p:nvPr>
        </p:nvGraphicFramePr>
        <p:xfrm>
          <a:off x="708897" y="1868832"/>
          <a:ext cx="8915400" cy="201168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a:t>
                      </a:r>
                      <a:r>
                        <a:rPr lang="en-US" sz="2800">
                          <a:solidFill>
                            <a:srgbClr val="FF0000"/>
                          </a:solidFill>
                          <a:effectLst/>
                          <a:latin typeface="Gentium"/>
                        </a:rPr>
                        <a:t>ʃ</a:t>
                      </a:r>
                      <a:r>
                        <a:rPr lang="en-US" sz="2800">
                          <a:solidFill>
                            <a:srgbClr val="0000FF"/>
                          </a:solidFill>
                          <a:effectLst/>
                          <a:latin typeface="Gentium"/>
                        </a:rPr>
                        <a:t>o]    </a:t>
                      </a:r>
                    </a:p>
                  </a:txBody>
                  <a:tcPr marL="38100" marR="38100" marT="38100" marB="38100" anchor="ctr">
                    <a:lnL>
                      <a:noFill/>
                    </a:lnL>
                    <a:lnR>
                      <a:noFill/>
                    </a:lnR>
                    <a:lnT>
                      <a:noFill/>
                    </a:lnT>
                    <a:lnB>
                      <a:noFill/>
                    </a:lnB>
                  </a:tcPr>
                </a:tc>
                <a:tc>
                  <a:txBody>
                    <a:bodyPr/>
                    <a:lstStyle/>
                    <a:p>
                      <a:pPr algn="ctr"/>
                      <a:r>
                        <a:rPr lang="en-US" sz="2800"/>
                        <a:t>show</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[ˈ</a:t>
                      </a:r>
                      <a:r>
                        <a:rPr lang="en-US" sz="2800">
                          <a:solidFill>
                            <a:srgbClr val="FF0000"/>
                          </a:solidFill>
                          <a:effectLst/>
                          <a:latin typeface="Gentium"/>
                        </a:rPr>
                        <a:t>ʃ</a:t>
                      </a:r>
                      <a:r>
                        <a:rPr lang="en-US" sz="2800">
                          <a:solidFill>
                            <a:srgbClr val="0000FF"/>
                          </a:solidFill>
                          <a:effectLst/>
                          <a:latin typeface="Gentium"/>
                        </a:rPr>
                        <a:t>ʊɡɹ̩]    </a:t>
                      </a:r>
                    </a:p>
                  </a:txBody>
                  <a:tcPr marL="38100" marR="38100" marT="38100" marB="38100" anchor="ctr">
                    <a:lnL>
                      <a:noFill/>
                    </a:lnL>
                    <a:lnR>
                      <a:noFill/>
                    </a:lnR>
                    <a:lnT>
                      <a:noFill/>
                    </a:lnT>
                    <a:lnB>
                      <a:noFill/>
                    </a:lnB>
                  </a:tcPr>
                </a:tc>
                <a:tc>
                  <a:txBody>
                    <a:bodyPr/>
                    <a:lstStyle/>
                    <a:p>
                      <a:pPr algn="ctr"/>
                      <a:r>
                        <a:rPr lang="en-US" sz="2800"/>
                        <a:t>sugar</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[məˈ</a:t>
                      </a:r>
                      <a:r>
                        <a:rPr lang="en-US" sz="2800">
                          <a:solidFill>
                            <a:srgbClr val="FF0000"/>
                          </a:solidFill>
                          <a:effectLst/>
                          <a:latin typeface="Gentium"/>
                        </a:rPr>
                        <a:t>ʃ</a:t>
                      </a:r>
                      <a:r>
                        <a:rPr lang="en-US" sz="2800">
                          <a:solidFill>
                            <a:srgbClr val="0000FF"/>
                          </a:solidFill>
                          <a:effectLst/>
                          <a:latin typeface="Gentium"/>
                        </a:rPr>
                        <a:t>in]    </a:t>
                      </a:r>
                    </a:p>
                  </a:txBody>
                  <a:tcPr marL="38100" marR="38100" marT="38100" marB="38100" anchor="ctr">
                    <a:lnL>
                      <a:noFill/>
                    </a:lnL>
                    <a:lnR>
                      <a:noFill/>
                    </a:lnR>
                    <a:lnT>
                      <a:noFill/>
                    </a:lnT>
                    <a:lnB>
                      <a:noFill/>
                    </a:lnB>
                  </a:tcPr>
                </a:tc>
                <a:tc>
                  <a:txBody>
                    <a:bodyPr/>
                    <a:lstStyle/>
                    <a:p>
                      <a:pPr algn="ctr"/>
                      <a:r>
                        <a:rPr lang="en-US" sz="2800"/>
                        <a:t>machine</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[ˈne</a:t>
                      </a:r>
                      <a:r>
                        <a:rPr lang="en-US" sz="2800">
                          <a:solidFill>
                            <a:srgbClr val="FF0000"/>
                          </a:solidFill>
                          <a:effectLst/>
                          <a:latin typeface="Gentium"/>
                        </a:rPr>
                        <a:t>ʃ</a:t>
                      </a:r>
                      <a:r>
                        <a:rPr lang="en-US" sz="2800">
                          <a:solidFill>
                            <a:srgbClr val="0000FF"/>
                          </a:solidFill>
                          <a:effectLst/>
                          <a:latin typeface="Gentium"/>
                        </a:rPr>
                        <a:t>n̩]    </a:t>
                      </a:r>
                    </a:p>
                  </a:txBody>
                  <a:tcPr marL="38100" marR="38100" marT="38100" marB="38100" anchor="ctr">
                    <a:lnL>
                      <a:noFill/>
                    </a:lnL>
                    <a:lnR>
                      <a:noFill/>
                    </a:lnR>
                    <a:lnT>
                      <a:noFill/>
                    </a:lnT>
                    <a:lnB>
                      <a:noFill/>
                    </a:lnB>
                  </a:tcPr>
                </a:tc>
                <a:tc>
                  <a:txBody>
                    <a:bodyPr/>
                    <a:lstStyle/>
                    <a:p>
                      <a:pPr algn="ctr"/>
                      <a:r>
                        <a:rPr lang="en-US" sz="2800" dirty="0"/>
                        <a:t>nation</a:t>
                      </a:r>
                    </a:p>
                  </a:txBody>
                  <a:tcPr marL="38100" marR="38100" marT="38100" marB="38100" anchor="ctr">
                    <a:lnL>
                      <a:noFill/>
                    </a:lnL>
                    <a:lnR>
                      <a:noFill/>
                    </a:lnR>
                    <a:lnT>
                      <a:noFill/>
                    </a:lnT>
                    <a:lnB>
                      <a:noFill/>
                    </a:lnB>
                  </a:tcPr>
                </a:tc>
              </a:tr>
            </a:tbl>
          </a:graphicData>
        </a:graphic>
      </p:graphicFrame>
      <p:sp>
        <p:nvSpPr>
          <p:cNvPr id="4" name="Rectangle 3"/>
          <p:cNvSpPr/>
          <p:nvPr/>
        </p:nvSpPr>
        <p:spPr>
          <a:xfrm>
            <a:off x="1579808" y="4297027"/>
            <a:ext cx="10612191" cy="1569660"/>
          </a:xfrm>
          <a:prstGeom prst="rect">
            <a:avLst/>
          </a:prstGeom>
        </p:spPr>
        <p:txBody>
          <a:bodyPr wrap="square">
            <a:spAutoFit/>
          </a:bodyPr>
          <a:lstStyle/>
          <a:p>
            <a:r>
              <a:rPr lang="en-US" sz="2400" b="0" i="0" dirty="0" smtClean="0">
                <a:solidFill>
                  <a:srgbClr val="000000"/>
                </a:solidFill>
                <a:effectLst/>
                <a:latin typeface="Georgia" panose="02040502050405020303" pitchFamily="18" charset="0"/>
              </a:rPr>
              <a:t>Things to look out for:</a:t>
            </a:r>
          </a:p>
          <a:p>
            <a:pPr>
              <a:buFont typeface="Arial" panose="020B0604020202020204" pitchFamily="34" charset="0"/>
              <a:buChar char="•"/>
            </a:pPr>
            <a:r>
              <a:rPr lang="en-US" sz="2400" b="0" i="0" dirty="0" smtClean="0">
                <a:solidFill>
                  <a:srgbClr val="000000"/>
                </a:solidFill>
                <a:effectLst/>
                <a:latin typeface="Georgia" panose="02040502050405020303" pitchFamily="18" charset="0"/>
              </a:rPr>
              <a:t>The </a:t>
            </a:r>
            <a:r>
              <a:rPr lang="en-US" sz="2400" b="0" i="0" dirty="0" smtClean="0">
                <a:solidFill>
                  <a:srgbClr val="0000FF"/>
                </a:solidFill>
                <a:effectLst/>
                <a:latin typeface="Gentium"/>
              </a:rPr>
              <a:t>[ʃ]</a:t>
            </a:r>
            <a:r>
              <a:rPr lang="en-US" sz="2400" b="0" i="0" dirty="0" smtClean="0">
                <a:solidFill>
                  <a:srgbClr val="000000"/>
                </a:solidFill>
                <a:effectLst/>
                <a:latin typeface="Georgia" panose="02040502050405020303" pitchFamily="18" charset="0"/>
              </a:rPr>
              <a:t> sound is usually spelled with the letter combination </a:t>
            </a:r>
            <a:r>
              <a:rPr lang="en-US" sz="2400" b="0" i="1" dirty="0" err="1" smtClean="0">
                <a:solidFill>
                  <a:srgbClr val="000000"/>
                </a:solidFill>
                <a:effectLst/>
                <a:latin typeface="Georgia" panose="02040502050405020303" pitchFamily="18" charset="0"/>
              </a:rPr>
              <a:t>sh</a:t>
            </a:r>
            <a:r>
              <a:rPr lang="en-US" sz="2400" b="0" i="0" dirty="0" smtClean="0">
                <a:solidFill>
                  <a:srgbClr val="000000"/>
                </a:solidFill>
                <a:effectLst/>
                <a:latin typeface="Georgia" panose="02040502050405020303" pitchFamily="18" charset="0"/>
              </a:rPr>
              <a:t>, but sometimes it is spelled with a </a:t>
            </a:r>
            <a:r>
              <a:rPr lang="en-US" sz="2400" b="0" i="1" dirty="0" smtClean="0">
                <a:solidFill>
                  <a:srgbClr val="000000"/>
                </a:solidFill>
                <a:effectLst/>
                <a:latin typeface="Georgia" panose="02040502050405020303" pitchFamily="18" charset="0"/>
              </a:rPr>
              <a:t>t</a:t>
            </a:r>
            <a:r>
              <a:rPr lang="en-US" sz="2400" b="0" i="0" dirty="0" smtClean="0">
                <a:solidFill>
                  <a:srgbClr val="000000"/>
                </a:solidFill>
                <a:effectLst/>
                <a:latin typeface="Georgia" panose="02040502050405020303" pitchFamily="18" charset="0"/>
              </a:rPr>
              <a:t> (as in </a:t>
            </a:r>
            <a:r>
              <a:rPr lang="en-US" sz="2400" b="0" i="1" dirty="0" smtClean="0">
                <a:solidFill>
                  <a:srgbClr val="000000"/>
                </a:solidFill>
                <a:effectLst/>
                <a:latin typeface="Georgia" panose="02040502050405020303" pitchFamily="18" charset="0"/>
              </a:rPr>
              <a:t>nation</a:t>
            </a:r>
            <a:r>
              <a:rPr lang="en-US" sz="2400" b="0" i="0" dirty="0" smtClean="0">
                <a:solidFill>
                  <a:srgbClr val="000000"/>
                </a:solidFill>
                <a:effectLst/>
                <a:latin typeface="Georgia" panose="02040502050405020303" pitchFamily="18" charset="0"/>
              </a:rPr>
              <a:t>), </a:t>
            </a:r>
            <a:r>
              <a:rPr lang="en-US" sz="2400" b="0" i="1" dirty="0" smtClean="0">
                <a:solidFill>
                  <a:srgbClr val="000000"/>
                </a:solidFill>
                <a:effectLst/>
                <a:latin typeface="Georgia" panose="02040502050405020303" pitchFamily="18" charset="0"/>
              </a:rPr>
              <a:t>s</a:t>
            </a:r>
            <a:r>
              <a:rPr lang="en-US" sz="2400" b="0" i="0" dirty="0" smtClean="0">
                <a:solidFill>
                  <a:srgbClr val="000000"/>
                </a:solidFill>
                <a:effectLst/>
                <a:latin typeface="Georgia" panose="02040502050405020303" pitchFamily="18" charset="0"/>
              </a:rPr>
              <a:t> (as in </a:t>
            </a:r>
            <a:r>
              <a:rPr lang="en-US" sz="2400" b="0" i="1" dirty="0" smtClean="0">
                <a:solidFill>
                  <a:srgbClr val="000000"/>
                </a:solidFill>
                <a:effectLst/>
                <a:latin typeface="Georgia" panose="02040502050405020303" pitchFamily="18" charset="0"/>
              </a:rPr>
              <a:t>sugar</a:t>
            </a:r>
            <a:r>
              <a:rPr lang="en-US" sz="2400" b="0" i="0" dirty="0" smtClean="0">
                <a:solidFill>
                  <a:srgbClr val="000000"/>
                </a:solidFill>
                <a:effectLst/>
                <a:latin typeface="Georgia" panose="02040502050405020303" pitchFamily="18" charset="0"/>
              </a:rPr>
              <a:t>), or </a:t>
            </a:r>
            <a:r>
              <a:rPr lang="en-US" sz="2400" b="0" i="1" dirty="0" err="1" smtClean="0">
                <a:solidFill>
                  <a:srgbClr val="000000"/>
                </a:solidFill>
                <a:effectLst/>
                <a:latin typeface="Georgia" panose="02040502050405020303" pitchFamily="18" charset="0"/>
              </a:rPr>
              <a:t>ch</a:t>
            </a:r>
            <a:r>
              <a:rPr lang="en-US" sz="2400" b="0" i="0" dirty="0" smtClean="0">
                <a:solidFill>
                  <a:srgbClr val="000000"/>
                </a:solidFill>
                <a:effectLst/>
                <a:latin typeface="Georgia" panose="02040502050405020303" pitchFamily="18" charset="0"/>
              </a:rPr>
              <a:t> (as in </a:t>
            </a:r>
            <a:r>
              <a:rPr lang="en-US" sz="2400" b="0" i="1" dirty="0" smtClean="0">
                <a:solidFill>
                  <a:srgbClr val="000000"/>
                </a:solidFill>
                <a:effectLst/>
                <a:latin typeface="Georgia" panose="02040502050405020303" pitchFamily="18" charset="0"/>
              </a:rPr>
              <a:t>machine</a:t>
            </a:r>
            <a:r>
              <a:rPr lang="en-US" sz="2400" b="0" i="0" dirty="0" smtClean="0">
                <a:solidFill>
                  <a:srgbClr val="000000"/>
                </a:solidFill>
                <a:effectLst/>
                <a:latin typeface="Georgia" panose="02040502050405020303" pitchFamily="18" charset="0"/>
              </a:rPr>
              <a:t>).</a:t>
            </a:r>
            <a:endParaRPr lang="en-US" sz="2400"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2189945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4" y="456684"/>
            <a:ext cx="8911687" cy="1280890"/>
          </a:xfrm>
        </p:spPr>
        <p:txBody>
          <a:bodyPr>
            <a:normAutofit fontScale="90000"/>
          </a:bodyPr>
          <a:lstStyle/>
          <a:p>
            <a:r>
              <a:rPr lang="en-US" sz="6700" b="1" dirty="0"/>
              <a:t>[ʒ]</a:t>
            </a:r>
            <a:r>
              <a:rPr lang="en-US" b="1" dirty="0"/>
              <a:t/>
            </a:r>
            <a:br>
              <a:rPr lang="en-US" b="1"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8678412"/>
              </p:ext>
            </p:extLst>
          </p:nvPr>
        </p:nvGraphicFramePr>
        <p:xfrm>
          <a:off x="374046" y="1737574"/>
          <a:ext cx="8915400" cy="201168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[ˈplɛ</a:t>
                      </a:r>
                      <a:r>
                        <a:rPr lang="en-US" sz="2800">
                          <a:solidFill>
                            <a:srgbClr val="FF0000"/>
                          </a:solidFill>
                          <a:effectLst/>
                          <a:latin typeface="Gentium"/>
                        </a:rPr>
                        <a:t>ʒ</a:t>
                      </a:r>
                      <a:r>
                        <a:rPr lang="en-US" sz="2800">
                          <a:solidFill>
                            <a:srgbClr val="0000FF"/>
                          </a:solidFill>
                          <a:effectLst/>
                          <a:latin typeface="Gentium"/>
                        </a:rPr>
                        <a:t>ɹ̩]    </a:t>
                      </a:r>
                    </a:p>
                  </a:txBody>
                  <a:tcPr marL="38100" marR="38100" marT="38100" marB="38100" anchor="ctr">
                    <a:lnL>
                      <a:noFill/>
                    </a:lnL>
                    <a:lnR>
                      <a:noFill/>
                    </a:lnR>
                    <a:lnT>
                      <a:noFill/>
                    </a:lnT>
                    <a:lnB>
                      <a:noFill/>
                    </a:lnB>
                  </a:tcPr>
                </a:tc>
                <a:tc>
                  <a:txBody>
                    <a:bodyPr/>
                    <a:lstStyle/>
                    <a:p>
                      <a:pPr algn="ctr"/>
                      <a:r>
                        <a:rPr lang="en-US" sz="2800"/>
                        <a:t>pleasure</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[ɹu</a:t>
                      </a:r>
                      <a:r>
                        <a:rPr lang="en-US" sz="2800">
                          <a:solidFill>
                            <a:srgbClr val="FF0000"/>
                          </a:solidFill>
                          <a:effectLst/>
                          <a:latin typeface="Gentium"/>
                        </a:rPr>
                        <a:t>ʒ</a:t>
                      </a:r>
                      <a:r>
                        <a:rPr lang="en-US" sz="280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2800"/>
                        <a:t>rouge</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[ˈli</a:t>
                      </a:r>
                      <a:r>
                        <a:rPr lang="en-US" sz="2800">
                          <a:solidFill>
                            <a:srgbClr val="FF0000"/>
                          </a:solidFill>
                          <a:effectLst/>
                          <a:latin typeface="Gentium"/>
                        </a:rPr>
                        <a:t>ʒ</a:t>
                      </a:r>
                      <a:r>
                        <a:rPr lang="en-US" sz="2800">
                          <a:solidFill>
                            <a:srgbClr val="0000FF"/>
                          </a:solidFill>
                          <a:effectLst/>
                          <a:latin typeface="Gentium"/>
                        </a:rPr>
                        <a:t>n̩]    </a:t>
                      </a:r>
                    </a:p>
                  </a:txBody>
                  <a:tcPr marL="38100" marR="38100" marT="38100" marB="38100" anchor="ctr">
                    <a:lnL>
                      <a:noFill/>
                    </a:lnL>
                    <a:lnR>
                      <a:noFill/>
                    </a:lnR>
                    <a:lnT>
                      <a:noFill/>
                    </a:lnT>
                    <a:lnB>
                      <a:noFill/>
                    </a:lnB>
                  </a:tcPr>
                </a:tc>
                <a:tc>
                  <a:txBody>
                    <a:bodyPr/>
                    <a:lstStyle/>
                    <a:p>
                      <a:pPr algn="ctr"/>
                      <a:r>
                        <a:rPr lang="en-US" sz="2800"/>
                        <a:t>lesion</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[ɡəˈɹæ</a:t>
                      </a:r>
                      <a:r>
                        <a:rPr lang="en-US" sz="2800">
                          <a:solidFill>
                            <a:srgbClr val="FF0000"/>
                          </a:solidFill>
                          <a:effectLst/>
                          <a:latin typeface="Gentium"/>
                        </a:rPr>
                        <a:t>ʒ</a:t>
                      </a:r>
                      <a:r>
                        <a:rPr lang="en-US" sz="280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2800" dirty="0" smtClean="0"/>
                        <a:t>garage</a:t>
                      </a:r>
                      <a:endParaRPr lang="en-US" sz="2800" dirty="0"/>
                    </a:p>
                  </a:txBody>
                  <a:tcPr marL="38100" marR="38100" marT="38100" marB="38100" anchor="ctr">
                    <a:lnL>
                      <a:noFill/>
                    </a:lnL>
                    <a:lnR>
                      <a:noFill/>
                    </a:lnR>
                    <a:lnT>
                      <a:noFill/>
                    </a:lnT>
                    <a:lnB>
                      <a:noFill/>
                    </a:lnB>
                  </a:tcPr>
                </a:tc>
              </a:tr>
            </a:tbl>
          </a:graphicData>
        </a:graphic>
      </p:graphicFrame>
      <p:sp>
        <p:nvSpPr>
          <p:cNvPr id="4" name="Rectangle 3"/>
          <p:cNvSpPr/>
          <p:nvPr/>
        </p:nvSpPr>
        <p:spPr>
          <a:xfrm>
            <a:off x="1566929" y="4383813"/>
            <a:ext cx="9392991" cy="1077218"/>
          </a:xfrm>
          <a:prstGeom prst="rect">
            <a:avLst/>
          </a:prstGeom>
        </p:spPr>
        <p:txBody>
          <a:bodyPr wrap="square">
            <a:spAutoFit/>
          </a:bodyPr>
          <a:lstStyle/>
          <a:p>
            <a:r>
              <a:rPr lang="en-US" sz="3200" b="0" i="0" dirty="0" smtClean="0">
                <a:solidFill>
                  <a:srgbClr val="000000"/>
                </a:solidFill>
                <a:effectLst/>
                <a:latin typeface="Georgia" panose="02040502050405020303" pitchFamily="18" charset="0"/>
              </a:rPr>
              <a:t>The symbol </a:t>
            </a:r>
            <a:r>
              <a:rPr lang="en-US" sz="3200" b="0" i="0" dirty="0" smtClean="0">
                <a:solidFill>
                  <a:srgbClr val="0000FF"/>
                </a:solidFill>
                <a:effectLst/>
                <a:latin typeface="Gentium"/>
              </a:rPr>
              <a:t>[ʒ]</a:t>
            </a:r>
            <a:r>
              <a:rPr lang="en-US" sz="3200" b="0" i="0" dirty="0" smtClean="0">
                <a:solidFill>
                  <a:srgbClr val="000000"/>
                </a:solidFill>
                <a:effectLst/>
                <a:latin typeface="Georgia" panose="02040502050405020303" pitchFamily="18" charset="0"/>
              </a:rPr>
              <a:t> is usually called "</a:t>
            </a:r>
            <a:r>
              <a:rPr lang="en-US" sz="3200" b="0" i="0" dirty="0" err="1" smtClean="0">
                <a:solidFill>
                  <a:srgbClr val="000000"/>
                </a:solidFill>
                <a:effectLst/>
                <a:latin typeface="Georgia" panose="02040502050405020303" pitchFamily="18" charset="0"/>
              </a:rPr>
              <a:t>ezh</a:t>
            </a:r>
            <a:r>
              <a:rPr lang="en-US" sz="3200" b="0" i="0" dirty="0" smtClean="0">
                <a:solidFill>
                  <a:srgbClr val="000000"/>
                </a:solidFill>
                <a:effectLst/>
                <a:latin typeface="Georgia" panose="02040502050405020303" pitchFamily="18" charset="0"/>
              </a:rPr>
              <a:t>" </a:t>
            </a:r>
            <a:r>
              <a:rPr lang="en-US" sz="3200" b="0" i="0" dirty="0" smtClean="0">
                <a:solidFill>
                  <a:srgbClr val="0000FF"/>
                </a:solidFill>
                <a:effectLst/>
                <a:latin typeface="Gentium"/>
              </a:rPr>
              <a:t>[</a:t>
            </a:r>
            <a:r>
              <a:rPr lang="en-US" sz="3200" b="0" i="0" dirty="0" err="1" smtClean="0">
                <a:solidFill>
                  <a:srgbClr val="0000FF"/>
                </a:solidFill>
                <a:effectLst/>
                <a:latin typeface="Gentium"/>
              </a:rPr>
              <a:t>ɛʒ</a:t>
            </a:r>
            <a:r>
              <a:rPr lang="en-US" sz="3200" b="0" i="0" dirty="0" smtClean="0">
                <a:solidFill>
                  <a:srgbClr val="0000FF"/>
                </a:solidFill>
                <a:effectLst/>
                <a:latin typeface="Gentium"/>
              </a:rPr>
              <a:t>]</a:t>
            </a:r>
            <a:r>
              <a:rPr lang="en-US" sz="3200" b="0" i="0" dirty="0" smtClean="0">
                <a:solidFill>
                  <a:srgbClr val="000000"/>
                </a:solidFill>
                <a:effectLst/>
                <a:latin typeface="Georgia" panose="02040502050405020303" pitchFamily="18" charset="0"/>
              </a:rPr>
              <a:t> (but also sometimes "yogh").</a:t>
            </a:r>
            <a:r>
              <a:rPr lang="en-US" b="0" i="0" dirty="0" smtClean="0">
                <a:solidFill>
                  <a:srgbClr val="000000"/>
                </a:solidFill>
                <a:effectLst/>
                <a:latin typeface="Georgia" panose="02040502050405020303" pitchFamily="18" charset="0"/>
              </a:rPr>
              <a:t> </a:t>
            </a:r>
            <a:endParaRPr lang="en-US" dirty="0"/>
          </a:p>
        </p:txBody>
      </p:sp>
    </p:spTree>
    <p:extLst>
      <p:ext uri="{BB962C8B-B14F-4D97-AF65-F5344CB8AC3E}">
        <p14:creationId xmlns:p14="http://schemas.microsoft.com/office/powerpoint/2010/main" val="706109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434" y="443806"/>
            <a:ext cx="8911687" cy="1280890"/>
          </a:xfrm>
        </p:spPr>
        <p:txBody>
          <a:bodyPr>
            <a:normAutofit fontScale="90000"/>
          </a:bodyPr>
          <a:lstStyle/>
          <a:p>
            <a:r>
              <a:rPr lang="en-US" sz="7300" b="1" dirty="0"/>
              <a:t>[</a:t>
            </a:r>
            <a:r>
              <a:rPr lang="en-US" sz="7300" b="1" dirty="0" err="1"/>
              <a:t>tʃ</a:t>
            </a:r>
            <a:r>
              <a:rPr lang="en-US" sz="7300" b="1" dirty="0"/>
              <a:t>]</a:t>
            </a:r>
            <a:r>
              <a:rPr lang="en-US" b="1" dirty="0"/>
              <a:t/>
            </a:r>
            <a:br>
              <a:rPr lang="en-US" b="1"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25203610"/>
              </p:ext>
            </p:extLst>
          </p:nvPr>
        </p:nvGraphicFramePr>
        <p:xfrm>
          <a:off x="399805" y="1850909"/>
          <a:ext cx="8915400" cy="150876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[ˈ</a:t>
                      </a:r>
                      <a:r>
                        <a:rPr lang="en-US" sz="2800">
                          <a:solidFill>
                            <a:srgbClr val="FF0000"/>
                          </a:solidFill>
                          <a:effectLst/>
                          <a:latin typeface="Gentium"/>
                        </a:rPr>
                        <a:t>tʃ</a:t>
                      </a:r>
                      <a:r>
                        <a:rPr lang="en-US" sz="2800">
                          <a:solidFill>
                            <a:srgbClr val="0000FF"/>
                          </a:solidFill>
                          <a:effectLst/>
                          <a:latin typeface="Gentium"/>
                        </a:rPr>
                        <a:t>ɪkn̩]    </a:t>
                      </a:r>
                    </a:p>
                  </a:txBody>
                  <a:tcPr marL="38100" marR="38100" marT="38100" marB="38100" anchor="ctr">
                    <a:lnL>
                      <a:noFill/>
                    </a:lnL>
                    <a:lnR>
                      <a:noFill/>
                    </a:lnR>
                    <a:lnT>
                      <a:noFill/>
                    </a:lnT>
                    <a:lnB>
                      <a:noFill/>
                    </a:lnB>
                  </a:tcPr>
                </a:tc>
                <a:tc>
                  <a:txBody>
                    <a:bodyPr/>
                    <a:lstStyle/>
                    <a:p>
                      <a:pPr algn="ctr"/>
                      <a:r>
                        <a:rPr lang="en-US" sz="2800"/>
                        <a:t>chicken</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[ˈne</a:t>
                      </a:r>
                      <a:r>
                        <a:rPr lang="en-US" sz="2800">
                          <a:solidFill>
                            <a:srgbClr val="FF0000"/>
                          </a:solidFill>
                          <a:effectLst/>
                          <a:latin typeface="Gentium"/>
                        </a:rPr>
                        <a:t>tʃ</a:t>
                      </a:r>
                      <a:r>
                        <a:rPr lang="en-US" sz="2800">
                          <a:solidFill>
                            <a:srgbClr val="0000FF"/>
                          </a:solidFill>
                          <a:effectLst/>
                          <a:latin typeface="Gentium"/>
                        </a:rPr>
                        <a:t>ɹ̩]    </a:t>
                      </a:r>
                    </a:p>
                  </a:txBody>
                  <a:tcPr marL="38100" marR="38100" marT="38100" marB="38100" anchor="ctr">
                    <a:lnL>
                      <a:noFill/>
                    </a:lnL>
                    <a:lnR>
                      <a:noFill/>
                    </a:lnR>
                    <a:lnT>
                      <a:noFill/>
                    </a:lnT>
                    <a:lnB>
                      <a:noFill/>
                    </a:lnB>
                  </a:tcPr>
                </a:tc>
                <a:tc>
                  <a:txBody>
                    <a:bodyPr/>
                    <a:lstStyle/>
                    <a:p>
                      <a:pPr algn="ctr"/>
                      <a:r>
                        <a:rPr lang="en-US" sz="2800"/>
                        <a:t>nature</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[wɪ</a:t>
                      </a:r>
                      <a:r>
                        <a:rPr lang="en-US" sz="2800">
                          <a:solidFill>
                            <a:srgbClr val="FF0000"/>
                          </a:solidFill>
                          <a:effectLst/>
                          <a:latin typeface="Gentium"/>
                        </a:rPr>
                        <a:t>tʃ</a:t>
                      </a:r>
                      <a:r>
                        <a:rPr lang="en-US" sz="280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2800" dirty="0"/>
                        <a:t>which</a:t>
                      </a:r>
                    </a:p>
                  </a:txBody>
                  <a:tcPr marL="38100" marR="38100" marT="38100" marB="38100" anchor="ctr">
                    <a:lnL>
                      <a:noFill/>
                    </a:lnL>
                    <a:lnR>
                      <a:noFill/>
                    </a:lnR>
                    <a:lnT>
                      <a:noFill/>
                    </a:lnT>
                    <a:lnB>
                      <a:noFill/>
                    </a:lnB>
                  </a:tcPr>
                </a:tc>
              </a:tr>
            </a:tbl>
          </a:graphicData>
        </a:graphic>
      </p:graphicFrame>
    </p:spTree>
    <p:extLst>
      <p:ext uri="{BB962C8B-B14F-4D97-AF65-F5344CB8AC3E}">
        <p14:creationId xmlns:p14="http://schemas.microsoft.com/office/powerpoint/2010/main" val="2523892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344" y="482442"/>
            <a:ext cx="8911687" cy="1280890"/>
          </a:xfrm>
        </p:spPr>
        <p:txBody>
          <a:bodyPr>
            <a:noAutofit/>
          </a:bodyPr>
          <a:lstStyle/>
          <a:p>
            <a:r>
              <a:rPr lang="en-US" sz="6000" b="1" dirty="0"/>
              <a:t>[</a:t>
            </a:r>
            <a:r>
              <a:rPr lang="en-US" sz="6000" b="1" dirty="0" err="1"/>
              <a:t>dʒ</a:t>
            </a:r>
            <a:r>
              <a:rPr lang="en-US" sz="6000" b="1" dirty="0"/>
              <a:t>]</a:t>
            </a:r>
            <a:r>
              <a:rPr lang="en-US" sz="4000" b="1" dirty="0"/>
              <a:t/>
            </a:r>
            <a:br>
              <a:rPr lang="en-US" sz="4000" b="1" dirty="0"/>
            </a:br>
            <a:endParaRPr lang="en-US" sz="4000" dirty="0"/>
          </a:p>
        </p:txBody>
      </p:sp>
      <p:graphicFrame>
        <p:nvGraphicFramePr>
          <p:cNvPr id="3" name="Table 2"/>
          <p:cNvGraphicFramePr>
            <a:graphicFrameLocks noGrp="1"/>
          </p:cNvGraphicFramePr>
          <p:nvPr>
            <p:extLst>
              <p:ext uri="{D42A27DB-BD31-4B8C-83A1-F6EECF244321}">
                <p14:modId xmlns:p14="http://schemas.microsoft.com/office/powerpoint/2010/main" val="1975634371"/>
              </p:ext>
            </p:extLst>
          </p:nvPr>
        </p:nvGraphicFramePr>
        <p:xfrm>
          <a:off x="708897" y="1876666"/>
          <a:ext cx="8915400" cy="150876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a:t>
                      </a:r>
                      <a:r>
                        <a:rPr lang="en-US" sz="2800">
                          <a:solidFill>
                            <a:srgbClr val="FF0000"/>
                          </a:solidFill>
                          <a:effectLst/>
                          <a:latin typeface="Gentium"/>
                        </a:rPr>
                        <a:t>dʒ</a:t>
                      </a:r>
                      <a:r>
                        <a:rPr lang="en-US" sz="2800">
                          <a:solidFill>
                            <a:srgbClr val="0000FF"/>
                          </a:solidFill>
                          <a:effectLst/>
                          <a:latin typeface="Gentium"/>
                        </a:rPr>
                        <a:t>ʌ</a:t>
                      </a:r>
                      <a:r>
                        <a:rPr lang="en-US" sz="2800">
                          <a:solidFill>
                            <a:srgbClr val="FF0000"/>
                          </a:solidFill>
                          <a:effectLst/>
                          <a:latin typeface="Gentium"/>
                        </a:rPr>
                        <a:t>dʒ</a:t>
                      </a:r>
                      <a:r>
                        <a:rPr lang="en-US" sz="280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2800"/>
                        <a:t>judge</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a:t>
                      </a:r>
                      <a:r>
                        <a:rPr lang="en-US" sz="2800">
                          <a:solidFill>
                            <a:srgbClr val="FF0000"/>
                          </a:solidFill>
                          <a:effectLst/>
                          <a:latin typeface="Gentium"/>
                        </a:rPr>
                        <a:t>dʒ</a:t>
                      </a:r>
                      <a:r>
                        <a:rPr lang="en-US" sz="2800">
                          <a:solidFill>
                            <a:srgbClr val="0000FF"/>
                          </a:solidFill>
                          <a:effectLst/>
                          <a:latin typeface="Gentium"/>
                        </a:rPr>
                        <a:t>ɪm]    </a:t>
                      </a:r>
                    </a:p>
                  </a:txBody>
                  <a:tcPr marL="38100" marR="38100" marT="38100" marB="38100" anchor="ctr">
                    <a:lnL>
                      <a:noFill/>
                    </a:lnL>
                    <a:lnR>
                      <a:noFill/>
                    </a:lnR>
                    <a:lnT>
                      <a:noFill/>
                    </a:lnT>
                    <a:lnB>
                      <a:noFill/>
                    </a:lnB>
                  </a:tcPr>
                </a:tc>
                <a:tc>
                  <a:txBody>
                    <a:bodyPr/>
                    <a:lstStyle/>
                    <a:p>
                      <a:pPr algn="ctr"/>
                      <a:r>
                        <a:rPr lang="en-US" sz="2800"/>
                        <a:t>gym, Jim</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a:t>
                      </a:r>
                      <a:r>
                        <a:rPr lang="en-US" sz="2800">
                          <a:solidFill>
                            <a:srgbClr val="FF0000"/>
                          </a:solidFill>
                          <a:effectLst/>
                          <a:latin typeface="Gentium"/>
                        </a:rPr>
                        <a:t>dʒ</a:t>
                      </a:r>
                      <a:r>
                        <a:rPr lang="en-US" sz="2800">
                          <a:solidFill>
                            <a:srgbClr val="0000FF"/>
                          </a:solidFill>
                          <a:effectLst/>
                          <a:latin typeface="Gentium"/>
                        </a:rPr>
                        <a:t>ɛm]    </a:t>
                      </a:r>
                    </a:p>
                  </a:txBody>
                  <a:tcPr marL="38100" marR="38100" marT="38100" marB="38100" anchor="ctr">
                    <a:lnL>
                      <a:noFill/>
                    </a:lnL>
                    <a:lnR>
                      <a:noFill/>
                    </a:lnR>
                    <a:lnT>
                      <a:noFill/>
                    </a:lnT>
                    <a:lnB>
                      <a:noFill/>
                    </a:lnB>
                  </a:tcPr>
                </a:tc>
                <a:tc>
                  <a:txBody>
                    <a:bodyPr/>
                    <a:lstStyle/>
                    <a:p>
                      <a:pPr algn="ctr"/>
                      <a:r>
                        <a:rPr lang="en-US" sz="2800" dirty="0"/>
                        <a:t>gem</a:t>
                      </a:r>
                    </a:p>
                  </a:txBody>
                  <a:tcPr marL="38100" marR="38100" marT="38100" marB="38100" anchor="ctr">
                    <a:lnL>
                      <a:noFill/>
                    </a:lnL>
                    <a:lnR>
                      <a:noFill/>
                    </a:lnR>
                    <a:lnT>
                      <a:noFill/>
                    </a:lnT>
                    <a:lnB>
                      <a:noFill/>
                    </a:lnB>
                  </a:tcPr>
                </a:tc>
              </a:tr>
            </a:tbl>
          </a:graphicData>
        </a:graphic>
      </p:graphicFrame>
    </p:spTree>
    <p:extLst>
      <p:ext uri="{BB962C8B-B14F-4D97-AF65-F5344CB8AC3E}">
        <p14:creationId xmlns:p14="http://schemas.microsoft.com/office/powerpoint/2010/main" val="1622405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465" y="456685"/>
            <a:ext cx="8911687" cy="1280890"/>
          </a:xfrm>
        </p:spPr>
        <p:txBody>
          <a:bodyPr>
            <a:noAutofit/>
          </a:bodyPr>
          <a:lstStyle/>
          <a:p>
            <a:r>
              <a:rPr lang="en-US" sz="7200" b="1" dirty="0"/>
              <a:t>[l]</a:t>
            </a:r>
            <a:r>
              <a:rPr lang="en-US" b="1" dirty="0"/>
              <a:t/>
            </a:r>
            <a:br>
              <a:rPr lang="en-US" b="1"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15537846"/>
              </p:ext>
            </p:extLst>
          </p:nvPr>
        </p:nvGraphicFramePr>
        <p:xfrm>
          <a:off x="142227" y="2185760"/>
          <a:ext cx="8915400" cy="169164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3200">
                          <a:solidFill>
                            <a:srgbClr val="0000FF"/>
                          </a:solidFill>
                          <a:effectLst/>
                          <a:latin typeface="Gentium"/>
                        </a:rPr>
                        <a:t>[</a:t>
                      </a:r>
                      <a:r>
                        <a:rPr lang="en-US" sz="3200">
                          <a:solidFill>
                            <a:srgbClr val="FF0000"/>
                          </a:solidFill>
                          <a:effectLst/>
                          <a:latin typeface="Gentium"/>
                        </a:rPr>
                        <a:t>l</a:t>
                      </a:r>
                      <a:r>
                        <a:rPr lang="en-US" sz="3200">
                          <a:solidFill>
                            <a:srgbClr val="0000FF"/>
                          </a:solidFill>
                          <a:effectLst/>
                          <a:latin typeface="Gentium"/>
                        </a:rPr>
                        <a:t>iv]    </a:t>
                      </a:r>
                    </a:p>
                  </a:txBody>
                  <a:tcPr marL="38100" marR="38100" marT="38100" marB="38100" anchor="ctr">
                    <a:lnL>
                      <a:noFill/>
                    </a:lnL>
                    <a:lnR>
                      <a:noFill/>
                    </a:lnR>
                    <a:lnT>
                      <a:noFill/>
                    </a:lnT>
                    <a:lnB>
                      <a:noFill/>
                    </a:lnB>
                  </a:tcPr>
                </a:tc>
                <a:tc>
                  <a:txBody>
                    <a:bodyPr/>
                    <a:lstStyle/>
                    <a:p>
                      <a:pPr algn="ctr"/>
                      <a:r>
                        <a:rPr lang="en-US" sz="3200" dirty="0"/>
                        <a:t>leave</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3200">
                          <a:solidFill>
                            <a:srgbClr val="0000FF"/>
                          </a:solidFill>
                          <a:effectLst/>
                          <a:latin typeface="Gentium"/>
                        </a:rPr>
                        <a:t>[sɛ</a:t>
                      </a:r>
                      <a:r>
                        <a:rPr lang="en-US" sz="3200">
                          <a:solidFill>
                            <a:srgbClr val="FF0000"/>
                          </a:solidFill>
                          <a:effectLst/>
                          <a:latin typeface="Gentium"/>
                        </a:rPr>
                        <a:t>l</a:t>
                      </a:r>
                      <a:r>
                        <a:rPr lang="en-US" sz="320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3200"/>
                        <a:t>sell, cell</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3200">
                          <a:solidFill>
                            <a:srgbClr val="0000FF"/>
                          </a:solidFill>
                          <a:effectLst/>
                          <a:latin typeface="Gentium"/>
                        </a:rPr>
                        <a:t>[b</a:t>
                      </a:r>
                      <a:r>
                        <a:rPr lang="en-US" sz="3200">
                          <a:solidFill>
                            <a:srgbClr val="FF0000"/>
                          </a:solidFill>
                          <a:effectLst/>
                          <a:latin typeface="Gentium"/>
                        </a:rPr>
                        <a:t>l</a:t>
                      </a:r>
                      <a:r>
                        <a:rPr lang="en-US" sz="3200">
                          <a:solidFill>
                            <a:srgbClr val="0000FF"/>
                          </a:solidFill>
                          <a:effectLst/>
                          <a:latin typeface="Gentium"/>
                        </a:rPr>
                        <a:t>ɑk]    </a:t>
                      </a:r>
                    </a:p>
                  </a:txBody>
                  <a:tcPr marL="38100" marR="38100" marT="38100" marB="38100" anchor="ctr">
                    <a:lnL>
                      <a:noFill/>
                    </a:lnL>
                    <a:lnR>
                      <a:noFill/>
                    </a:lnR>
                    <a:lnT>
                      <a:noFill/>
                    </a:lnT>
                    <a:lnB>
                      <a:noFill/>
                    </a:lnB>
                  </a:tcPr>
                </a:tc>
                <a:tc>
                  <a:txBody>
                    <a:bodyPr/>
                    <a:lstStyle/>
                    <a:p>
                      <a:pPr algn="ctr"/>
                      <a:r>
                        <a:rPr lang="en-US" sz="3200" dirty="0"/>
                        <a:t>block</a:t>
                      </a:r>
                    </a:p>
                  </a:txBody>
                  <a:tcPr marL="38100" marR="38100" marT="38100" marB="38100" anchor="ctr">
                    <a:lnL>
                      <a:noFill/>
                    </a:lnL>
                    <a:lnR>
                      <a:noFill/>
                    </a:lnR>
                    <a:lnT>
                      <a:noFill/>
                    </a:lnT>
                    <a:lnB>
                      <a:noFill/>
                    </a:lnB>
                  </a:tcPr>
                </a:tc>
              </a:tr>
            </a:tbl>
          </a:graphicData>
        </a:graphic>
      </p:graphicFrame>
    </p:spTree>
    <p:extLst>
      <p:ext uri="{BB962C8B-B14F-4D97-AF65-F5344CB8AC3E}">
        <p14:creationId xmlns:p14="http://schemas.microsoft.com/office/powerpoint/2010/main" val="3880748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586" y="456685"/>
            <a:ext cx="8911687" cy="1280890"/>
          </a:xfrm>
        </p:spPr>
        <p:txBody>
          <a:bodyPr>
            <a:normAutofit/>
          </a:bodyPr>
          <a:lstStyle/>
          <a:p>
            <a:r>
              <a:rPr lang="en-US" sz="6000" b="1" dirty="0"/>
              <a:t>[ɹ]</a:t>
            </a:r>
          </a:p>
        </p:txBody>
      </p:sp>
      <p:graphicFrame>
        <p:nvGraphicFramePr>
          <p:cNvPr id="3" name="Table 2"/>
          <p:cNvGraphicFramePr>
            <a:graphicFrameLocks noGrp="1"/>
          </p:cNvGraphicFramePr>
          <p:nvPr>
            <p:extLst>
              <p:ext uri="{D42A27DB-BD31-4B8C-83A1-F6EECF244321}">
                <p14:modId xmlns:p14="http://schemas.microsoft.com/office/powerpoint/2010/main" val="301703128"/>
              </p:ext>
            </p:extLst>
          </p:nvPr>
        </p:nvGraphicFramePr>
        <p:xfrm>
          <a:off x="979354" y="2085626"/>
          <a:ext cx="8915400" cy="1554480"/>
        </p:xfrm>
        <a:graphic>
          <a:graphicData uri="http://schemas.openxmlformats.org/drawingml/2006/table">
            <a:tbl>
              <a:tblPr/>
              <a:tblGrid>
                <a:gridCol w="2971800"/>
                <a:gridCol w="2971800"/>
                <a:gridCol w="2971800"/>
              </a:tblGrid>
              <a:tr h="0">
                <a:tc>
                  <a:txBody>
                    <a:bodyPr/>
                    <a:lstStyle/>
                    <a:p>
                      <a:endParaRPr lang="en-US" dirty="0"/>
                    </a:p>
                  </a:txBody>
                  <a:tcPr anchor="ctr">
                    <a:lnL>
                      <a:noFill/>
                    </a:lnL>
                    <a:lnR>
                      <a:noFill/>
                    </a:lnR>
                    <a:lnT>
                      <a:noFill/>
                    </a:lnT>
                    <a:lnB>
                      <a:noFill/>
                    </a:lnB>
                  </a:tcPr>
                </a:tc>
                <a:tc>
                  <a:txBody>
                    <a:bodyPr/>
                    <a:lstStyle/>
                    <a:p>
                      <a:r>
                        <a:rPr lang="en-US" sz="2800">
                          <a:solidFill>
                            <a:srgbClr val="0000FF"/>
                          </a:solidFill>
                          <a:effectLst/>
                          <a:latin typeface="Gentium"/>
                        </a:rPr>
                        <a:t>[</a:t>
                      </a:r>
                      <a:r>
                        <a:rPr lang="en-US" sz="2800">
                          <a:solidFill>
                            <a:srgbClr val="FF0000"/>
                          </a:solidFill>
                          <a:effectLst/>
                          <a:latin typeface="Gentium"/>
                        </a:rPr>
                        <a:t>ɹ</a:t>
                      </a:r>
                      <a:r>
                        <a:rPr lang="en-US" sz="2800">
                          <a:solidFill>
                            <a:srgbClr val="0000FF"/>
                          </a:solidFill>
                          <a:effectLst/>
                          <a:latin typeface="Gentium"/>
                        </a:rPr>
                        <a:t>il]    </a:t>
                      </a:r>
                    </a:p>
                  </a:txBody>
                  <a:tcPr anchor="ctr">
                    <a:lnL>
                      <a:noFill/>
                    </a:lnL>
                    <a:lnR>
                      <a:noFill/>
                    </a:lnR>
                    <a:lnT>
                      <a:noFill/>
                    </a:lnT>
                    <a:lnB>
                      <a:noFill/>
                    </a:lnB>
                  </a:tcPr>
                </a:tc>
                <a:tc>
                  <a:txBody>
                    <a:bodyPr/>
                    <a:lstStyle/>
                    <a:p>
                      <a:r>
                        <a:rPr lang="en-US" sz="2800"/>
                        <a:t>real</a:t>
                      </a:r>
                    </a:p>
                  </a:txBody>
                  <a:tcPr anchor="ctr">
                    <a:lnL>
                      <a:noFill/>
                    </a:lnL>
                    <a:lnR>
                      <a:noFill/>
                    </a:lnR>
                    <a:lnT>
                      <a:noFill/>
                    </a:lnT>
                    <a:lnB>
                      <a:noFill/>
                    </a:lnB>
                  </a:tcPr>
                </a:tc>
              </a:tr>
              <a:tr h="0">
                <a:tc>
                  <a:txBody>
                    <a:bodyPr/>
                    <a:lstStyle/>
                    <a:p>
                      <a:endParaRPr lang="en-US"/>
                    </a:p>
                  </a:txBody>
                  <a:tcPr anchor="ctr">
                    <a:lnL>
                      <a:noFill/>
                    </a:lnL>
                    <a:lnR>
                      <a:noFill/>
                    </a:lnR>
                    <a:lnT>
                      <a:noFill/>
                    </a:lnT>
                    <a:lnB>
                      <a:noFill/>
                    </a:lnB>
                  </a:tcPr>
                </a:tc>
                <a:tc>
                  <a:txBody>
                    <a:bodyPr/>
                    <a:lstStyle/>
                    <a:p>
                      <a:r>
                        <a:rPr lang="en-US" sz="2800">
                          <a:solidFill>
                            <a:srgbClr val="0000FF"/>
                          </a:solidFill>
                          <a:effectLst/>
                          <a:latin typeface="Gentium"/>
                        </a:rPr>
                        <a:t>[ɡ</a:t>
                      </a:r>
                      <a:r>
                        <a:rPr lang="en-US" sz="2800">
                          <a:solidFill>
                            <a:srgbClr val="FF0000"/>
                          </a:solidFill>
                          <a:effectLst/>
                          <a:latin typeface="Gentium"/>
                        </a:rPr>
                        <a:t>ɹ</a:t>
                      </a:r>
                      <a:r>
                        <a:rPr lang="en-US" sz="2800">
                          <a:solidFill>
                            <a:srgbClr val="0000FF"/>
                          </a:solidFill>
                          <a:effectLst/>
                          <a:latin typeface="Gentium"/>
                        </a:rPr>
                        <a:t>o]    </a:t>
                      </a:r>
                    </a:p>
                  </a:txBody>
                  <a:tcPr anchor="ctr">
                    <a:lnL>
                      <a:noFill/>
                    </a:lnL>
                    <a:lnR>
                      <a:noFill/>
                    </a:lnR>
                    <a:lnT>
                      <a:noFill/>
                    </a:lnT>
                    <a:lnB>
                      <a:noFill/>
                    </a:lnB>
                  </a:tcPr>
                </a:tc>
                <a:tc>
                  <a:txBody>
                    <a:bodyPr/>
                    <a:lstStyle/>
                    <a:p>
                      <a:r>
                        <a:rPr lang="en-US" sz="2800"/>
                        <a:t>grow</a:t>
                      </a:r>
                    </a:p>
                  </a:txBody>
                  <a:tcPr anchor="ctr">
                    <a:lnL>
                      <a:noFill/>
                    </a:lnL>
                    <a:lnR>
                      <a:noFill/>
                    </a:lnR>
                    <a:lnT>
                      <a:noFill/>
                    </a:lnT>
                    <a:lnB>
                      <a:noFill/>
                    </a:lnB>
                  </a:tcPr>
                </a:tc>
              </a:tr>
              <a:tr h="0">
                <a:tc>
                  <a:txBody>
                    <a:bodyPr/>
                    <a:lstStyle/>
                    <a:p>
                      <a:endParaRPr lang="en-US"/>
                    </a:p>
                  </a:txBody>
                  <a:tcPr anchor="ctr">
                    <a:lnL>
                      <a:noFill/>
                    </a:lnL>
                    <a:lnR>
                      <a:noFill/>
                    </a:lnR>
                    <a:lnT>
                      <a:noFill/>
                    </a:lnT>
                    <a:lnB>
                      <a:noFill/>
                    </a:lnB>
                  </a:tcPr>
                </a:tc>
                <a:tc>
                  <a:txBody>
                    <a:bodyPr/>
                    <a:lstStyle/>
                    <a:p>
                      <a:r>
                        <a:rPr lang="en-US" sz="2800">
                          <a:solidFill>
                            <a:srgbClr val="0000FF"/>
                          </a:solidFill>
                          <a:effectLst/>
                          <a:latin typeface="Gentium"/>
                        </a:rPr>
                        <a:t>[fɑ</a:t>
                      </a:r>
                      <a:r>
                        <a:rPr lang="en-US" sz="2800">
                          <a:solidFill>
                            <a:srgbClr val="FF0000"/>
                          </a:solidFill>
                          <a:effectLst/>
                          <a:latin typeface="Gentium"/>
                        </a:rPr>
                        <a:t>ɹ</a:t>
                      </a:r>
                      <a:r>
                        <a:rPr lang="en-US" sz="2800">
                          <a:solidFill>
                            <a:srgbClr val="0000FF"/>
                          </a:solidFill>
                          <a:effectLst/>
                          <a:latin typeface="Gentium"/>
                        </a:rPr>
                        <a:t>]    </a:t>
                      </a:r>
                    </a:p>
                  </a:txBody>
                  <a:tcPr anchor="ctr">
                    <a:lnL>
                      <a:noFill/>
                    </a:lnL>
                    <a:lnR>
                      <a:noFill/>
                    </a:lnR>
                    <a:lnT>
                      <a:noFill/>
                    </a:lnT>
                    <a:lnB>
                      <a:noFill/>
                    </a:lnB>
                  </a:tcPr>
                </a:tc>
                <a:tc>
                  <a:txBody>
                    <a:bodyPr/>
                    <a:lstStyle/>
                    <a:p>
                      <a:r>
                        <a:rPr lang="en-US" sz="2800" dirty="0"/>
                        <a:t>far </a:t>
                      </a:r>
                    </a:p>
                  </a:txBody>
                  <a:tcPr anchor="ctr">
                    <a:lnL>
                      <a:noFill/>
                    </a:lnL>
                    <a:lnR>
                      <a:noFill/>
                    </a:lnR>
                    <a:lnT>
                      <a:noFill/>
                    </a:lnT>
                    <a:lnB>
                      <a:noFill/>
                    </a:lnB>
                  </a:tcPr>
                </a:tc>
              </a:tr>
            </a:tbl>
          </a:graphicData>
        </a:graphic>
      </p:graphicFrame>
      <p:pic>
        <p:nvPicPr>
          <p:cNvPr id="21505" name="Picture 1" descr="https://home.cc.umanitoba.ca/~krussll/phonetics/img/sou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354" y="2084991"/>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descr="https://home.cc.umanitoba.ca/~krussll/phonetics/img/sou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354" y="2084991"/>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1507" name="Picture 3" descr="https://home.cc.umanitoba.ca/~krussll/phonetics/img/sou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354" y="2084991"/>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945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4" y="418048"/>
            <a:ext cx="8911687" cy="1280890"/>
          </a:xfrm>
        </p:spPr>
        <p:txBody>
          <a:bodyPr>
            <a:normAutofit fontScale="90000"/>
          </a:bodyPr>
          <a:lstStyle/>
          <a:p>
            <a:r>
              <a:rPr lang="en-US" sz="7300" b="1" dirty="0"/>
              <a:t>[j]</a:t>
            </a:r>
            <a:r>
              <a:rPr lang="en-US" b="1" dirty="0"/>
              <a:t/>
            </a:r>
            <a:br>
              <a:rPr lang="en-US" b="1" dirty="0"/>
            </a:br>
            <a:r>
              <a:rPr lang="en-US" dirty="0"/>
              <a:t/>
            </a:r>
            <a:br>
              <a:rPr lang="en-US"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50173809"/>
              </p:ext>
            </p:extLst>
          </p:nvPr>
        </p:nvGraphicFramePr>
        <p:xfrm>
          <a:off x="0" y="1889546"/>
          <a:ext cx="8915400" cy="150876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a:t>
                      </a:r>
                      <a:r>
                        <a:rPr lang="en-US" sz="2800">
                          <a:solidFill>
                            <a:srgbClr val="FF0000"/>
                          </a:solidFill>
                          <a:effectLst/>
                          <a:latin typeface="Gentium"/>
                        </a:rPr>
                        <a:t>j</a:t>
                      </a:r>
                      <a:r>
                        <a:rPr lang="en-US" sz="2800">
                          <a:solidFill>
                            <a:srgbClr val="0000FF"/>
                          </a:solidFill>
                          <a:effectLst/>
                          <a:latin typeface="Gentium"/>
                        </a:rPr>
                        <a:t>ɛs]    </a:t>
                      </a:r>
                    </a:p>
                  </a:txBody>
                  <a:tcPr marL="38100" marR="38100" marT="38100" marB="38100" anchor="ctr">
                    <a:lnL>
                      <a:noFill/>
                    </a:lnL>
                    <a:lnR>
                      <a:noFill/>
                    </a:lnR>
                    <a:lnT>
                      <a:noFill/>
                    </a:lnT>
                    <a:lnB>
                      <a:noFill/>
                    </a:lnB>
                  </a:tcPr>
                </a:tc>
                <a:tc>
                  <a:txBody>
                    <a:bodyPr/>
                    <a:lstStyle/>
                    <a:p>
                      <a:pPr algn="ctr"/>
                      <a:r>
                        <a:rPr lang="en-US" sz="2800"/>
                        <a:t>yes</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[ˈ</a:t>
                      </a:r>
                      <a:r>
                        <a:rPr lang="en-US" sz="2800">
                          <a:solidFill>
                            <a:srgbClr val="FF0000"/>
                          </a:solidFill>
                          <a:effectLst/>
                          <a:latin typeface="Gentium"/>
                        </a:rPr>
                        <a:t>j</a:t>
                      </a:r>
                      <a:r>
                        <a:rPr lang="en-US" sz="2800">
                          <a:solidFill>
                            <a:srgbClr val="0000FF"/>
                          </a:solidFill>
                          <a:effectLst/>
                          <a:latin typeface="Gentium"/>
                        </a:rPr>
                        <a:t>ɛlo]    </a:t>
                      </a:r>
                    </a:p>
                  </a:txBody>
                  <a:tcPr marL="38100" marR="38100" marT="38100" marB="38100" anchor="ctr">
                    <a:lnL>
                      <a:noFill/>
                    </a:lnL>
                    <a:lnR>
                      <a:noFill/>
                    </a:lnR>
                    <a:lnT>
                      <a:noFill/>
                    </a:lnT>
                    <a:lnB>
                      <a:noFill/>
                    </a:lnB>
                  </a:tcPr>
                </a:tc>
                <a:tc>
                  <a:txBody>
                    <a:bodyPr/>
                    <a:lstStyle/>
                    <a:p>
                      <a:pPr algn="ctr"/>
                      <a:r>
                        <a:rPr lang="en-US" sz="2800"/>
                        <a:t>yellow</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[k</a:t>
                      </a:r>
                      <a:r>
                        <a:rPr lang="en-US" sz="2800">
                          <a:solidFill>
                            <a:srgbClr val="FF0000"/>
                          </a:solidFill>
                          <a:effectLst/>
                          <a:latin typeface="Gentium"/>
                        </a:rPr>
                        <a:t>j</a:t>
                      </a:r>
                      <a:r>
                        <a:rPr lang="en-US" sz="2800">
                          <a:solidFill>
                            <a:srgbClr val="0000FF"/>
                          </a:solidFill>
                          <a:effectLst/>
                          <a:latin typeface="Gentium"/>
                        </a:rPr>
                        <a:t>ut]    </a:t>
                      </a:r>
                    </a:p>
                  </a:txBody>
                  <a:tcPr marL="38100" marR="38100" marT="38100" marB="38100" anchor="ctr">
                    <a:lnL>
                      <a:noFill/>
                    </a:lnL>
                    <a:lnR>
                      <a:noFill/>
                    </a:lnR>
                    <a:lnT>
                      <a:noFill/>
                    </a:lnT>
                    <a:lnB>
                      <a:noFill/>
                    </a:lnB>
                  </a:tcPr>
                </a:tc>
                <a:tc>
                  <a:txBody>
                    <a:bodyPr/>
                    <a:lstStyle/>
                    <a:p>
                      <a:pPr algn="ctr"/>
                      <a:r>
                        <a:rPr lang="en-US" sz="2800" dirty="0"/>
                        <a:t>cute</a:t>
                      </a:r>
                    </a:p>
                  </a:txBody>
                  <a:tcPr marL="38100" marR="38100" marT="38100" marB="38100" anchor="ctr">
                    <a:lnL>
                      <a:noFill/>
                    </a:lnL>
                    <a:lnR>
                      <a:noFill/>
                    </a:lnR>
                    <a:lnT>
                      <a:noFill/>
                    </a:lnT>
                    <a:lnB>
                      <a:noFill/>
                    </a:lnB>
                  </a:tcPr>
                </a:tc>
              </a:tr>
            </a:tbl>
          </a:graphicData>
        </a:graphic>
      </p:graphicFrame>
      <p:sp>
        <p:nvSpPr>
          <p:cNvPr id="4" name="Rectangle 3"/>
          <p:cNvSpPr/>
          <p:nvPr/>
        </p:nvSpPr>
        <p:spPr>
          <a:xfrm>
            <a:off x="1678524" y="4532221"/>
            <a:ext cx="6763390" cy="523220"/>
          </a:xfrm>
          <a:prstGeom prst="rect">
            <a:avLst/>
          </a:prstGeom>
        </p:spPr>
        <p:txBody>
          <a:bodyPr wrap="none">
            <a:spAutoFit/>
          </a:bodyPr>
          <a:lstStyle/>
          <a:p>
            <a:r>
              <a:rPr lang="en-US" sz="2800" b="0" i="0" dirty="0" smtClean="0">
                <a:solidFill>
                  <a:srgbClr val="000000"/>
                </a:solidFill>
                <a:effectLst/>
                <a:latin typeface="Georgia" panose="02040502050405020303" pitchFamily="18" charset="0"/>
              </a:rPr>
              <a:t>The IPA </a:t>
            </a:r>
            <a:r>
              <a:rPr lang="en-US" sz="2800" b="0" i="0" dirty="0" smtClean="0">
                <a:solidFill>
                  <a:srgbClr val="0000FF"/>
                </a:solidFill>
                <a:effectLst/>
                <a:latin typeface="Gentium"/>
              </a:rPr>
              <a:t>[j]</a:t>
            </a:r>
            <a:r>
              <a:rPr lang="en-US" sz="2800" b="0" i="0" dirty="0" smtClean="0">
                <a:solidFill>
                  <a:srgbClr val="000000"/>
                </a:solidFill>
                <a:effectLst/>
                <a:latin typeface="Georgia" panose="02040502050405020303" pitchFamily="18" charset="0"/>
              </a:rPr>
              <a:t> symbol represents the </a:t>
            </a:r>
            <a:r>
              <a:rPr lang="en-US" sz="2800" b="0" i="1" dirty="0" smtClean="0">
                <a:solidFill>
                  <a:srgbClr val="000000"/>
                </a:solidFill>
                <a:effectLst/>
                <a:latin typeface="Georgia" panose="02040502050405020303" pitchFamily="18" charset="0"/>
              </a:rPr>
              <a:t>y</a:t>
            </a:r>
            <a:r>
              <a:rPr lang="en-US" sz="2800" b="0" i="0" dirty="0" smtClean="0">
                <a:solidFill>
                  <a:srgbClr val="000000"/>
                </a:solidFill>
                <a:effectLst/>
                <a:latin typeface="Georgia" panose="02040502050405020303" pitchFamily="18" charset="0"/>
              </a:rPr>
              <a:t> sound</a:t>
            </a:r>
            <a:endParaRPr lang="en-US" sz="2800" dirty="0"/>
          </a:p>
        </p:txBody>
      </p:sp>
    </p:spTree>
    <p:extLst>
      <p:ext uri="{BB962C8B-B14F-4D97-AF65-F5344CB8AC3E}">
        <p14:creationId xmlns:p14="http://schemas.microsoft.com/office/powerpoint/2010/main" val="30767394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918" y="418048"/>
            <a:ext cx="8911687" cy="1280890"/>
          </a:xfrm>
        </p:spPr>
        <p:txBody>
          <a:bodyPr>
            <a:normAutofit/>
          </a:bodyPr>
          <a:lstStyle/>
          <a:p>
            <a:r>
              <a:rPr lang="en-US" sz="6000" b="1" dirty="0"/>
              <a:t>[w]</a:t>
            </a:r>
          </a:p>
        </p:txBody>
      </p:sp>
      <p:graphicFrame>
        <p:nvGraphicFramePr>
          <p:cNvPr id="3" name="Table 2"/>
          <p:cNvGraphicFramePr>
            <a:graphicFrameLocks noGrp="1"/>
          </p:cNvGraphicFramePr>
          <p:nvPr>
            <p:extLst>
              <p:ext uri="{D42A27DB-BD31-4B8C-83A1-F6EECF244321}">
                <p14:modId xmlns:p14="http://schemas.microsoft.com/office/powerpoint/2010/main" val="3171246298"/>
              </p:ext>
            </p:extLst>
          </p:nvPr>
        </p:nvGraphicFramePr>
        <p:xfrm>
          <a:off x="193743" y="1850909"/>
          <a:ext cx="8915400" cy="132588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2400">
                          <a:solidFill>
                            <a:srgbClr val="0000FF"/>
                          </a:solidFill>
                          <a:effectLst/>
                          <a:latin typeface="Gentium"/>
                        </a:rPr>
                        <a:t>[</a:t>
                      </a:r>
                      <a:r>
                        <a:rPr lang="en-US" sz="2400">
                          <a:solidFill>
                            <a:srgbClr val="FF0000"/>
                          </a:solidFill>
                          <a:effectLst/>
                          <a:latin typeface="Gentium"/>
                        </a:rPr>
                        <a:t>w</a:t>
                      </a:r>
                      <a:r>
                        <a:rPr lang="en-US" sz="2400">
                          <a:solidFill>
                            <a:srgbClr val="0000FF"/>
                          </a:solidFill>
                          <a:effectLst/>
                          <a:latin typeface="Gentium"/>
                        </a:rPr>
                        <a:t>iv]    </a:t>
                      </a:r>
                    </a:p>
                  </a:txBody>
                  <a:tcPr marL="38100" marR="38100" marT="38100" marB="38100" anchor="ctr">
                    <a:lnL>
                      <a:noFill/>
                    </a:lnL>
                    <a:lnR>
                      <a:noFill/>
                    </a:lnR>
                    <a:lnT>
                      <a:noFill/>
                    </a:lnT>
                    <a:lnB>
                      <a:noFill/>
                    </a:lnB>
                  </a:tcPr>
                </a:tc>
                <a:tc>
                  <a:txBody>
                    <a:bodyPr/>
                    <a:lstStyle/>
                    <a:p>
                      <a:pPr algn="ctr"/>
                      <a:r>
                        <a:rPr lang="en-US" sz="2400"/>
                        <a:t>weave, we've</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400">
                          <a:solidFill>
                            <a:srgbClr val="0000FF"/>
                          </a:solidFill>
                          <a:effectLst/>
                          <a:latin typeface="Gentium"/>
                        </a:rPr>
                        <a:t>[</a:t>
                      </a:r>
                      <a:r>
                        <a:rPr lang="en-US" sz="2400">
                          <a:solidFill>
                            <a:srgbClr val="FF0000"/>
                          </a:solidFill>
                          <a:effectLst/>
                          <a:latin typeface="Gentium"/>
                        </a:rPr>
                        <a:t>w</a:t>
                      </a:r>
                      <a:r>
                        <a:rPr lang="en-US" sz="2400">
                          <a:solidFill>
                            <a:srgbClr val="0000FF"/>
                          </a:solidFill>
                          <a:effectLst/>
                          <a:latin typeface="Gentium"/>
                        </a:rPr>
                        <a:t>ɛn]    </a:t>
                      </a:r>
                    </a:p>
                  </a:txBody>
                  <a:tcPr marL="38100" marR="38100" marT="38100" marB="38100" anchor="ctr">
                    <a:lnL>
                      <a:noFill/>
                    </a:lnL>
                    <a:lnR>
                      <a:noFill/>
                    </a:lnR>
                    <a:lnT>
                      <a:noFill/>
                    </a:lnT>
                    <a:lnB>
                      <a:noFill/>
                    </a:lnB>
                  </a:tcPr>
                </a:tc>
                <a:tc>
                  <a:txBody>
                    <a:bodyPr/>
                    <a:lstStyle/>
                    <a:p>
                      <a:pPr algn="ctr"/>
                      <a:r>
                        <a:rPr lang="en-US" sz="2400" dirty="0"/>
                        <a:t>when </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400">
                          <a:solidFill>
                            <a:srgbClr val="0000FF"/>
                          </a:solidFill>
                          <a:effectLst/>
                          <a:latin typeface="Gentium"/>
                        </a:rPr>
                        <a:t>[k</a:t>
                      </a:r>
                      <a:r>
                        <a:rPr lang="en-US" sz="2400">
                          <a:solidFill>
                            <a:srgbClr val="FF0000"/>
                          </a:solidFill>
                          <a:effectLst/>
                          <a:latin typeface="Gentium"/>
                        </a:rPr>
                        <a:t>w</a:t>
                      </a:r>
                      <a:r>
                        <a:rPr lang="en-US" sz="2400">
                          <a:solidFill>
                            <a:srgbClr val="0000FF"/>
                          </a:solidFill>
                          <a:effectLst/>
                          <a:latin typeface="Gentium"/>
                        </a:rPr>
                        <a:t>in]    </a:t>
                      </a:r>
                    </a:p>
                  </a:txBody>
                  <a:tcPr marL="38100" marR="38100" marT="38100" marB="38100" anchor="ctr">
                    <a:lnL>
                      <a:noFill/>
                    </a:lnL>
                    <a:lnR>
                      <a:noFill/>
                    </a:lnR>
                    <a:lnT>
                      <a:noFill/>
                    </a:lnT>
                    <a:lnB>
                      <a:noFill/>
                    </a:lnB>
                  </a:tcPr>
                </a:tc>
                <a:tc>
                  <a:txBody>
                    <a:bodyPr/>
                    <a:lstStyle/>
                    <a:p>
                      <a:pPr algn="ctr"/>
                      <a:r>
                        <a:rPr lang="en-US" sz="2400" dirty="0"/>
                        <a:t>queen</a:t>
                      </a:r>
                    </a:p>
                  </a:txBody>
                  <a:tcPr marL="38100" marR="38100" marT="38100" marB="38100" anchor="ctr">
                    <a:lnL>
                      <a:noFill/>
                    </a:lnL>
                    <a:lnR>
                      <a:noFill/>
                    </a:lnR>
                    <a:lnT>
                      <a:noFill/>
                    </a:lnT>
                    <a:lnB>
                      <a:noFill/>
                    </a:lnB>
                  </a:tcPr>
                </a:tc>
              </a:tr>
            </a:tbl>
          </a:graphicData>
        </a:graphic>
      </p:graphicFrame>
    </p:spTree>
    <p:extLst>
      <p:ext uri="{BB962C8B-B14F-4D97-AF65-F5344CB8AC3E}">
        <p14:creationId xmlns:p14="http://schemas.microsoft.com/office/powerpoint/2010/main" val="26490488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282" y="495321"/>
            <a:ext cx="8911687" cy="1280890"/>
          </a:xfrm>
        </p:spPr>
        <p:txBody>
          <a:bodyPr>
            <a:normAutofit fontScale="90000"/>
          </a:bodyPr>
          <a:lstStyle/>
          <a:p>
            <a:r>
              <a:rPr lang="en-US" sz="6700" b="1" dirty="0"/>
              <a:t>[h]</a:t>
            </a:r>
            <a:r>
              <a:rPr lang="en-US" b="1" dirty="0"/>
              <a:t/>
            </a:r>
            <a:br>
              <a:rPr lang="en-US" b="1"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37619951"/>
              </p:ext>
            </p:extLst>
          </p:nvPr>
        </p:nvGraphicFramePr>
        <p:xfrm>
          <a:off x="180864" y="1776211"/>
          <a:ext cx="8915400" cy="150876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[ˈ</a:t>
                      </a:r>
                      <a:r>
                        <a:rPr lang="en-US" sz="2800">
                          <a:solidFill>
                            <a:srgbClr val="FF0000"/>
                          </a:solidFill>
                          <a:effectLst/>
                          <a:latin typeface="Gentium"/>
                        </a:rPr>
                        <a:t>h</a:t>
                      </a:r>
                      <a:r>
                        <a:rPr lang="en-US" sz="2800">
                          <a:solidFill>
                            <a:srgbClr val="0000FF"/>
                          </a:solidFill>
                          <a:effectLst/>
                          <a:latin typeface="Gentium"/>
                        </a:rPr>
                        <a:t>æpi]    </a:t>
                      </a:r>
                    </a:p>
                  </a:txBody>
                  <a:tcPr marL="38100" marR="38100" marT="38100" marB="38100" anchor="ctr">
                    <a:lnL>
                      <a:noFill/>
                    </a:lnL>
                    <a:lnR>
                      <a:noFill/>
                    </a:lnR>
                    <a:lnT>
                      <a:noFill/>
                    </a:lnT>
                    <a:lnB>
                      <a:noFill/>
                    </a:lnB>
                  </a:tcPr>
                </a:tc>
                <a:tc>
                  <a:txBody>
                    <a:bodyPr/>
                    <a:lstStyle/>
                    <a:p>
                      <a:pPr algn="ctr"/>
                      <a:r>
                        <a:rPr lang="en-US" sz="2800"/>
                        <a:t>happy</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a:t>
                      </a:r>
                      <a:r>
                        <a:rPr lang="en-US" sz="2800">
                          <a:solidFill>
                            <a:srgbClr val="FF0000"/>
                          </a:solidFill>
                          <a:effectLst/>
                          <a:latin typeface="Gentium"/>
                        </a:rPr>
                        <a:t>h</a:t>
                      </a:r>
                      <a:r>
                        <a:rPr lang="en-US" sz="2800">
                          <a:solidFill>
                            <a:srgbClr val="0000FF"/>
                          </a:solidFill>
                          <a:effectLst/>
                          <a:latin typeface="Gentium"/>
                        </a:rPr>
                        <a:t>u]    </a:t>
                      </a:r>
                    </a:p>
                  </a:txBody>
                  <a:tcPr marL="38100" marR="38100" marT="38100" marB="38100" anchor="ctr">
                    <a:lnL>
                      <a:noFill/>
                    </a:lnL>
                    <a:lnR>
                      <a:noFill/>
                    </a:lnR>
                    <a:lnT>
                      <a:noFill/>
                    </a:lnT>
                    <a:lnB>
                      <a:noFill/>
                    </a:lnB>
                  </a:tcPr>
                </a:tc>
                <a:tc>
                  <a:txBody>
                    <a:bodyPr/>
                    <a:lstStyle/>
                    <a:p>
                      <a:pPr algn="ctr"/>
                      <a:r>
                        <a:rPr lang="en-US" sz="2800"/>
                        <a:t>who</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[əˈ</a:t>
                      </a:r>
                      <a:r>
                        <a:rPr lang="en-US" sz="2800">
                          <a:solidFill>
                            <a:srgbClr val="FF0000"/>
                          </a:solidFill>
                          <a:effectLst/>
                          <a:latin typeface="Gentium"/>
                        </a:rPr>
                        <a:t>h</a:t>
                      </a:r>
                      <a:r>
                        <a:rPr lang="en-US" sz="2800">
                          <a:solidFill>
                            <a:srgbClr val="0000FF"/>
                          </a:solidFill>
                          <a:effectLst/>
                          <a:latin typeface="Gentium"/>
                        </a:rPr>
                        <a:t>ɛd]    </a:t>
                      </a:r>
                    </a:p>
                  </a:txBody>
                  <a:tcPr marL="38100" marR="38100" marT="38100" marB="38100" anchor="ctr">
                    <a:lnL>
                      <a:noFill/>
                    </a:lnL>
                    <a:lnR>
                      <a:noFill/>
                    </a:lnR>
                    <a:lnT>
                      <a:noFill/>
                    </a:lnT>
                    <a:lnB>
                      <a:noFill/>
                    </a:lnB>
                  </a:tcPr>
                </a:tc>
                <a:tc>
                  <a:txBody>
                    <a:bodyPr/>
                    <a:lstStyle/>
                    <a:p>
                      <a:pPr algn="ctr"/>
                      <a:r>
                        <a:rPr lang="en-US" sz="2800" dirty="0"/>
                        <a:t>ahead</a:t>
                      </a:r>
                    </a:p>
                  </a:txBody>
                  <a:tcPr marL="38100" marR="38100" marT="38100" marB="38100" anchor="ctr">
                    <a:lnL>
                      <a:noFill/>
                    </a:lnL>
                    <a:lnR>
                      <a:noFill/>
                    </a:lnR>
                    <a:lnT>
                      <a:noFill/>
                    </a:lnT>
                    <a:lnB>
                      <a:noFill/>
                    </a:lnB>
                  </a:tcPr>
                </a:tc>
              </a:tr>
            </a:tbl>
          </a:graphicData>
        </a:graphic>
      </p:graphicFrame>
      <p:sp>
        <p:nvSpPr>
          <p:cNvPr id="4" name="Rectangle 3"/>
          <p:cNvSpPr/>
          <p:nvPr/>
        </p:nvSpPr>
        <p:spPr>
          <a:xfrm>
            <a:off x="1590563" y="4116723"/>
            <a:ext cx="10348151" cy="1200329"/>
          </a:xfrm>
          <a:prstGeom prst="rect">
            <a:avLst/>
          </a:prstGeom>
        </p:spPr>
        <p:txBody>
          <a:bodyPr wrap="square">
            <a:spAutoFit/>
          </a:bodyPr>
          <a:lstStyle/>
          <a:p>
            <a:r>
              <a:rPr lang="en-US" sz="2400" b="0" i="0" dirty="0" smtClean="0">
                <a:solidFill>
                  <a:srgbClr val="000000"/>
                </a:solidFill>
                <a:effectLst/>
                <a:latin typeface="Georgia" panose="02040502050405020303" pitchFamily="18" charset="0"/>
              </a:rPr>
              <a:t>Things to look out for:</a:t>
            </a:r>
          </a:p>
          <a:p>
            <a:pPr>
              <a:buFont typeface="Arial" panose="020B0604020202020204" pitchFamily="34" charset="0"/>
              <a:buChar char="•"/>
            </a:pPr>
            <a:r>
              <a:rPr lang="en-US" sz="2400" b="0" i="0" dirty="0" smtClean="0">
                <a:solidFill>
                  <a:srgbClr val="000000"/>
                </a:solidFill>
                <a:effectLst/>
                <a:latin typeface="Georgia" panose="02040502050405020303" pitchFamily="18" charset="0"/>
              </a:rPr>
              <a:t>Very many instances of the letter </a:t>
            </a:r>
            <a:r>
              <a:rPr lang="en-US" sz="2400" b="0" i="1" dirty="0" smtClean="0">
                <a:solidFill>
                  <a:srgbClr val="000000"/>
                </a:solidFill>
                <a:effectLst/>
                <a:latin typeface="Georgia" panose="02040502050405020303" pitchFamily="18" charset="0"/>
              </a:rPr>
              <a:t>h</a:t>
            </a:r>
            <a:r>
              <a:rPr lang="en-US" sz="2400" b="0" i="0" dirty="0" smtClean="0">
                <a:solidFill>
                  <a:srgbClr val="000000"/>
                </a:solidFill>
                <a:effectLst/>
                <a:latin typeface="Georgia" panose="02040502050405020303" pitchFamily="18" charset="0"/>
              </a:rPr>
              <a:t> do not represent the sound </a:t>
            </a:r>
            <a:r>
              <a:rPr lang="en-US" sz="2400" b="0" i="0" dirty="0" smtClean="0">
                <a:solidFill>
                  <a:srgbClr val="0000FF"/>
                </a:solidFill>
                <a:effectLst/>
                <a:latin typeface="Gentium"/>
              </a:rPr>
              <a:t>[h]</a:t>
            </a:r>
            <a:r>
              <a:rPr lang="en-US" sz="2400" b="0" i="0" dirty="0" smtClean="0">
                <a:solidFill>
                  <a:srgbClr val="000000"/>
                </a:solidFill>
                <a:effectLst/>
                <a:latin typeface="Georgia" panose="02040502050405020303" pitchFamily="18" charset="0"/>
              </a:rPr>
              <a:t>. Instead, they're silent, as in </a:t>
            </a:r>
            <a:r>
              <a:rPr lang="en-US" sz="2400" b="0" i="1" dirty="0" smtClean="0">
                <a:solidFill>
                  <a:srgbClr val="000000"/>
                </a:solidFill>
                <a:effectLst/>
                <a:latin typeface="Georgia" panose="02040502050405020303" pitchFamily="18" charset="0"/>
              </a:rPr>
              <a:t>oh</a:t>
            </a:r>
            <a:r>
              <a:rPr lang="en-US" sz="2400" b="0" i="0" dirty="0" smtClean="0">
                <a:solidFill>
                  <a:srgbClr val="000000"/>
                </a:solidFill>
                <a:effectLst/>
                <a:latin typeface="Georgia" panose="02040502050405020303" pitchFamily="18" charset="0"/>
              </a:rPr>
              <a:t> or </a:t>
            </a:r>
            <a:r>
              <a:rPr lang="en-US" sz="2400" b="0" i="1" dirty="0" smtClean="0">
                <a:solidFill>
                  <a:srgbClr val="000000"/>
                </a:solidFill>
                <a:effectLst/>
                <a:latin typeface="Georgia" panose="02040502050405020303" pitchFamily="18" charset="0"/>
              </a:rPr>
              <a:t>eight</a:t>
            </a:r>
            <a:r>
              <a:rPr lang="en-US" sz="2400" b="0" i="0" dirty="0" smtClean="0">
                <a:solidFill>
                  <a:srgbClr val="000000"/>
                </a:solidFill>
                <a:effectLst/>
                <a:latin typeface="Georgia" panose="02040502050405020303" pitchFamily="18" charset="0"/>
              </a:rPr>
              <a:t>, or part of combinations like </a:t>
            </a:r>
            <a:r>
              <a:rPr lang="en-US" sz="2400" b="0" i="1" dirty="0" err="1" smtClean="0">
                <a:solidFill>
                  <a:srgbClr val="000000"/>
                </a:solidFill>
                <a:effectLst/>
                <a:latin typeface="Georgia" panose="02040502050405020303" pitchFamily="18" charset="0"/>
              </a:rPr>
              <a:t>ch</a:t>
            </a:r>
            <a:r>
              <a:rPr lang="en-US" sz="2400" b="0" i="1" dirty="0" smtClean="0">
                <a:solidFill>
                  <a:srgbClr val="000000"/>
                </a:solidFill>
                <a:effectLst/>
                <a:latin typeface="Georgia" panose="02040502050405020303" pitchFamily="18" charset="0"/>
              </a:rPr>
              <a:t>, </a:t>
            </a:r>
            <a:r>
              <a:rPr lang="en-US" sz="2400" b="0" i="1" dirty="0" err="1" smtClean="0">
                <a:solidFill>
                  <a:srgbClr val="000000"/>
                </a:solidFill>
                <a:effectLst/>
                <a:latin typeface="Georgia" panose="02040502050405020303" pitchFamily="18" charset="0"/>
              </a:rPr>
              <a:t>th</a:t>
            </a:r>
            <a:r>
              <a:rPr lang="en-US" sz="2400" b="0" i="1" dirty="0" smtClean="0">
                <a:solidFill>
                  <a:srgbClr val="000000"/>
                </a:solidFill>
                <a:effectLst/>
                <a:latin typeface="Georgia" panose="02040502050405020303" pitchFamily="18" charset="0"/>
              </a:rPr>
              <a:t>, sh</a:t>
            </a:r>
            <a:r>
              <a:rPr lang="en-US" sz="2400" b="0" i="0" dirty="0" smtClean="0">
                <a:solidFill>
                  <a:srgbClr val="000000"/>
                </a:solidFill>
                <a:effectLst/>
                <a:latin typeface="Georgia" panose="02040502050405020303" pitchFamily="18" charset="0"/>
              </a:rPr>
              <a:t>.</a:t>
            </a:r>
            <a:endParaRPr lang="en-US" sz="2400"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31950390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78" y="353654"/>
            <a:ext cx="8911687" cy="1280890"/>
          </a:xfrm>
        </p:spPr>
        <p:txBody>
          <a:bodyPr>
            <a:noAutofit/>
          </a:bodyPr>
          <a:lstStyle/>
          <a:p>
            <a:r>
              <a:rPr lang="en-US" sz="4000" dirty="0"/>
              <a:t>1</a:t>
            </a:r>
            <a:r>
              <a:rPr lang="en-US" sz="4000" dirty="0" smtClean="0"/>
              <a:t>. /</a:t>
            </a:r>
            <a:r>
              <a:rPr lang="en-US" sz="4000" b="1" dirty="0" err="1" smtClean="0"/>
              <a:t>dʒ</a:t>
            </a:r>
            <a:r>
              <a:rPr lang="en-US" sz="4000" dirty="0" err="1" smtClean="0"/>
              <a:t>am</a:t>
            </a:r>
            <a:r>
              <a:rPr lang="en-US" sz="4000" dirty="0" smtClean="0"/>
              <a:t>/</a:t>
            </a:r>
            <a:br>
              <a:rPr lang="en-US" sz="4000" dirty="0" smtClean="0"/>
            </a:br>
            <a:r>
              <a:rPr lang="en-US" sz="4000" dirty="0" smtClean="0"/>
              <a:t>2.</a:t>
            </a:r>
            <a:r>
              <a:rPr lang="en-US" sz="4000" dirty="0"/>
              <a:t> /</a:t>
            </a:r>
            <a:r>
              <a:rPr lang="en-US" sz="4000" b="1" dirty="0" smtClean="0"/>
              <a:t>p</a:t>
            </a:r>
            <a:r>
              <a:rPr lang="en-US" sz="4000" dirty="0" smtClean="0"/>
              <a:t>ie/</a:t>
            </a:r>
            <a:br>
              <a:rPr lang="en-US" sz="4000" dirty="0" smtClean="0"/>
            </a:br>
            <a:r>
              <a:rPr lang="en-US" sz="4000" dirty="0" smtClean="0"/>
              <a:t>3. </a:t>
            </a:r>
            <a:r>
              <a:rPr lang="en-US" sz="4000" dirty="0"/>
              <a:t>/ˈ</a:t>
            </a:r>
            <a:r>
              <a:rPr lang="en-US" sz="4000" dirty="0" err="1" smtClean="0"/>
              <a:t>nor</a:t>
            </a:r>
            <a:r>
              <a:rPr lang="en-US" sz="4000" b="1" dirty="0" err="1" smtClean="0"/>
              <a:t>ð</a:t>
            </a:r>
            <a:r>
              <a:rPr lang="en-US" sz="4000" dirty="0" err="1" smtClean="0"/>
              <a:t>ern</a:t>
            </a:r>
            <a:r>
              <a:rPr lang="en-US" sz="4000" dirty="0" smtClean="0"/>
              <a:t>/</a:t>
            </a:r>
            <a:r>
              <a:rPr lang="en-US" sz="4000" dirty="0"/>
              <a:t/>
            </a:r>
            <a:br>
              <a:rPr lang="en-US" sz="4000" dirty="0"/>
            </a:br>
            <a:r>
              <a:rPr lang="en-US" sz="4000" dirty="0" smtClean="0"/>
              <a:t>4. </a:t>
            </a:r>
            <a:r>
              <a:rPr lang="en-US" sz="4000" dirty="0"/>
              <a:t>/</a:t>
            </a:r>
            <a:r>
              <a:rPr lang="en-US" sz="4000" dirty="0" err="1" smtClean="0"/>
              <a:t>ki</a:t>
            </a:r>
            <a:r>
              <a:rPr lang="en-US" sz="4000" b="1" dirty="0" err="1" smtClean="0"/>
              <a:t>tʃ</a:t>
            </a:r>
            <a:r>
              <a:rPr lang="en-US" sz="4000" dirty="0" err="1" smtClean="0"/>
              <a:t>en</a:t>
            </a:r>
            <a:r>
              <a:rPr lang="en-US" sz="4000" dirty="0" smtClean="0"/>
              <a:t>/</a:t>
            </a:r>
            <a:br>
              <a:rPr lang="en-US" sz="4000" dirty="0" smtClean="0"/>
            </a:br>
            <a:r>
              <a:rPr lang="en-US" sz="4000" dirty="0" smtClean="0"/>
              <a:t>5. /</a:t>
            </a:r>
            <a:r>
              <a:rPr lang="en-US" sz="4000" b="1" dirty="0" err="1"/>
              <a:t>t</a:t>
            </a:r>
            <a:r>
              <a:rPr lang="en-US" sz="4000" b="1" dirty="0" err="1" smtClean="0"/>
              <a:t>ʃ</a:t>
            </a:r>
            <a:r>
              <a:rPr lang="en-US" sz="4000" dirty="0" err="1" smtClean="0"/>
              <a:t>arge</a:t>
            </a:r>
            <a:r>
              <a:rPr lang="en-US" sz="4000" dirty="0" smtClean="0"/>
              <a:t>/</a:t>
            </a:r>
            <a:br>
              <a:rPr lang="en-US" sz="4000" dirty="0" smtClean="0"/>
            </a:br>
            <a:r>
              <a:rPr lang="en-US" sz="4000" dirty="0" smtClean="0"/>
              <a:t>6. </a:t>
            </a:r>
            <a:r>
              <a:rPr lang="en-US" sz="4000" dirty="0"/>
              <a:t>/</a:t>
            </a:r>
            <a:r>
              <a:rPr lang="en-US" sz="4000" dirty="0" err="1" smtClean="0"/>
              <a:t>maˈ</a:t>
            </a:r>
            <a:r>
              <a:rPr lang="en-US" sz="4000" b="1" dirty="0" err="1" smtClean="0"/>
              <a:t>ʃ</a:t>
            </a:r>
            <a:r>
              <a:rPr lang="en-US" sz="4000" dirty="0" err="1" smtClean="0"/>
              <a:t>inery</a:t>
            </a:r>
            <a:r>
              <a:rPr lang="en-US" sz="4000" dirty="0" smtClean="0"/>
              <a:t>/</a:t>
            </a:r>
            <a:br>
              <a:rPr lang="en-US" sz="4000" dirty="0" smtClean="0"/>
            </a:br>
            <a:r>
              <a:rPr lang="en-US" sz="4000" dirty="0" smtClean="0"/>
              <a:t>7. /</a:t>
            </a:r>
            <a:r>
              <a:rPr lang="en-US" sz="4000" dirty="0" err="1" smtClean="0"/>
              <a:t>spe</a:t>
            </a:r>
            <a:r>
              <a:rPr lang="en-US" sz="4000" b="1" dirty="0" err="1" smtClean="0"/>
              <a:t>ʃ</a:t>
            </a:r>
            <a:r>
              <a:rPr lang="en-US" sz="4000" dirty="0" err="1" smtClean="0"/>
              <a:t>al</a:t>
            </a:r>
            <a:r>
              <a:rPr lang="en-US" sz="4000" dirty="0" smtClean="0"/>
              <a:t>/</a:t>
            </a:r>
            <a:br>
              <a:rPr lang="en-US" sz="4000" dirty="0" smtClean="0"/>
            </a:br>
            <a:r>
              <a:rPr lang="en-US" sz="4000" dirty="0" smtClean="0"/>
              <a:t>8. </a:t>
            </a:r>
            <a:r>
              <a:rPr lang="el-GR" sz="4000" dirty="0" smtClean="0"/>
              <a:t>/</a:t>
            </a:r>
            <a:r>
              <a:rPr lang="el-GR" sz="4000" dirty="0"/>
              <a:t>ˈ</a:t>
            </a:r>
            <a:r>
              <a:rPr lang="el-GR" sz="4000" b="1" dirty="0" smtClean="0"/>
              <a:t>θ</a:t>
            </a:r>
            <a:r>
              <a:rPr lang="en-US" sz="4000" dirty="0" err="1" smtClean="0"/>
              <a:t>eory</a:t>
            </a:r>
            <a:r>
              <a:rPr lang="en-US" sz="4000" dirty="0" smtClean="0"/>
              <a:t>/</a:t>
            </a:r>
            <a:br>
              <a:rPr lang="en-US" sz="4000" dirty="0" smtClean="0"/>
            </a:br>
            <a:r>
              <a:rPr lang="en-US" sz="4000" dirty="0" smtClean="0"/>
              <a:t>9. </a:t>
            </a:r>
            <a:r>
              <a:rPr lang="en-US" sz="4000" dirty="0"/>
              <a:t>/</a:t>
            </a:r>
            <a:r>
              <a:rPr lang="en-US" sz="4000" b="1" dirty="0" err="1" smtClean="0"/>
              <a:t>ð</a:t>
            </a:r>
            <a:r>
              <a:rPr lang="en-US" sz="4000" dirty="0" err="1" smtClean="0"/>
              <a:t>e</a:t>
            </a:r>
            <a:r>
              <a:rPr lang="en-US" sz="4000" b="1" dirty="0" err="1" smtClean="0"/>
              <a:t>j</a:t>
            </a:r>
            <a:r>
              <a:rPr lang="en-US" sz="4000" dirty="0" smtClean="0"/>
              <a:t>/</a:t>
            </a:r>
            <a:br>
              <a:rPr lang="en-US" sz="4000" dirty="0" smtClean="0"/>
            </a:br>
            <a:r>
              <a:rPr lang="en-US" sz="4000" dirty="0" smtClean="0"/>
              <a:t>10. </a:t>
            </a:r>
            <a:r>
              <a:rPr lang="en-US" sz="4000" dirty="0"/>
              <a:t>/</a:t>
            </a:r>
            <a:r>
              <a:rPr lang="en-US" sz="4000" dirty="0" err="1" smtClean="0"/>
              <a:t>so</a:t>
            </a:r>
            <a:r>
              <a:rPr lang="en-US" sz="4000" b="1" dirty="0" err="1" smtClean="0"/>
              <a:t>ŋ</a:t>
            </a:r>
            <a:r>
              <a:rPr lang="en-US" sz="4000" dirty="0"/>
              <a:t>/</a:t>
            </a:r>
            <a:endParaRPr lang="en-US" sz="4000" dirty="0"/>
          </a:p>
        </p:txBody>
      </p:sp>
    </p:spTree>
    <p:extLst>
      <p:ext uri="{BB962C8B-B14F-4D97-AF65-F5344CB8AC3E}">
        <p14:creationId xmlns:p14="http://schemas.microsoft.com/office/powerpoint/2010/main" val="1369154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645" y="649868"/>
            <a:ext cx="8911687" cy="1280890"/>
          </a:xfrm>
        </p:spPr>
        <p:txBody>
          <a:bodyPr>
            <a:normAutofit fontScale="90000"/>
          </a:bodyPr>
          <a:lstStyle/>
          <a:p>
            <a:r>
              <a:rPr lang="en-US" b="1" dirty="0" smtClean="0"/>
              <a:t>Consonant Manner of Articulation</a:t>
            </a:r>
            <a:br>
              <a:rPr lang="en-US" b="1" dirty="0" smtClean="0"/>
            </a:br>
            <a:r>
              <a:rPr lang="en-US" b="1" dirty="0"/>
              <a:t/>
            </a:r>
            <a:br>
              <a:rPr lang="en-US" b="1" dirty="0"/>
            </a:br>
            <a:r>
              <a:rPr lang="en-US" b="1" dirty="0" smtClean="0"/>
              <a:t>Voiceless </a:t>
            </a:r>
            <a:r>
              <a:rPr lang="en-US" b="1" dirty="0"/>
              <a:t>sounds </a:t>
            </a:r>
            <a:r>
              <a:rPr lang="en-US" dirty="0"/>
              <a:t>are those produced with the vocal cords apart so the air flows freely through the glottis </a:t>
            </a:r>
            <a:r>
              <a:rPr lang="en-US" dirty="0" smtClean="0"/>
              <a:t/>
            </a:r>
            <a:br>
              <a:rPr lang="en-US" dirty="0" smtClean="0"/>
            </a:br>
            <a:r>
              <a:rPr lang="en-US" dirty="0"/>
              <a:t/>
            </a:r>
            <a:br>
              <a:rPr lang="en-US" dirty="0"/>
            </a:br>
            <a:r>
              <a:rPr lang="en-US" b="1" dirty="0" smtClean="0"/>
              <a:t>Voiced </a:t>
            </a:r>
            <a:r>
              <a:rPr lang="en-US" b="1" dirty="0"/>
              <a:t>sounds </a:t>
            </a:r>
            <a:r>
              <a:rPr lang="en-US" dirty="0"/>
              <a:t>are those produced when the vocal cords are together and vibrate as air passes through </a:t>
            </a:r>
          </a:p>
        </p:txBody>
      </p:sp>
    </p:spTree>
    <p:extLst>
      <p:ext uri="{BB962C8B-B14F-4D97-AF65-F5344CB8AC3E}">
        <p14:creationId xmlns:p14="http://schemas.microsoft.com/office/powerpoint/2010/main" val="36117475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191" y="740020"/>
            <a:ext cx="8911687" cy="1280890"/>
          </a:xfrm>
        </p:spPr>
        <p:txBody>
          <a:bodyPr>
            <a:normAutofit fontScale="90000"/>
          </a:bodyPr>
          <a:lstStyle/>
          <a:p>
            <a:r>
              <a:rPr lang="en-US" sz="4400" dirty="0" smtClean="0"/>
              <a:t>1. </a:t>
            </a:r>
            <a:r>
              <a:rPr lang="en-US" sz="4400" b="1" dirty="0" smtClean="0"/>
              <a:t>Sh</a:t>
            </a:r>
            <a:r>
              <a:rPr lang="en-US" sz="4400" dirty="0" smtClean="0"/>
              <a:t>el</a:t>
            </a:r>
            <a:r>
              <a:rPr lang="en-US" sz="4400" b="1" dirty="0" smtClean="0"/>
              <a:t>t</a:t>
            </a:r>
            <a:r>
              <a:rPr lang="en-US" sz="4400" dirty="0" smtClean="0"/>
              <a:t>er</a:t>
            </a:r>
            <a:br>
              <a:rPr lang="en-US" sz="4400" dirty="0" smtClean="0"/>
            </a:br>
            <a:r>
              <a:rPr lang="en-US" sz="4400" dirty="0" smtClean="0"/>
              <a:t>2. </a:t>
            </a:r>
            <a:r>
              <a:rPr lang="en-US" sz="4400" b="1" dirty="0" smtClean="0"/>
              <a:t>Y</a:t>
            </a:r>
            <a:r>
              <a:rPr lang="en-US" sz="4400" dirty="0" smtClean="0"/>
              <a:t>ie</a:t>
            </a:r>
            <a:r>
              <a:rPr lang="en-US" sz="4400" b="1" dirty="0" smtClean="0"/>
              <a:t>ld</a:t>
            </a:r>
            <a:r>
              <a:rPr lang="en-US" sz="4400" dirty="0" smtClean="0"/>
              <a:t/>
            </a:r>
            <a:br>
              <a:rPr lang="en-US" sz="4400" dirty="0" smtClean="0"/>
            </a:br>
            <a:r>
              <a:rPr lang="en-US" sz="4400" dirty="0" smtClean="0"/>
              <a:t>3. </a:t>
            </a:r>
            <a:r>
              <a:rPr lang="en-US" sz="4400" b="1" dirty="0" smtClean="0"/>
              <a:t>J</a:t>
            </a:r>
            <a:r>
              <a:rPr lang="en-US" sz="4400" dirty="0" smtClean="0"/>
              <a:t>ustify</a:t>
            </a:r>
            <a:br>
              <a:rPr lang="en-US" sz="4400" dirty="0" smtClean="0"/>
            </a:br>
            <a:r>
              <a:rPr lang="en-US" sz="4400" dirty="0" smtClean="0"/>
              <a:t>4. </a:t>
            </a:r>
            <a:r>
              <a:rPr lang="en-US" sz="4400" b="1" dirty="0" smtClean="0"/>
              <a:t>Th</a:t>
            </a:r>
            <a:r>
              <a:rPr lang="en-US" sz="4400" dirty="0" smtClean="0"/>
              <a:t>ou</a:t>
            </a:r>
            <a:r>
              <a:rPr lang="en-US" sz="4400" b="1" dirty="0" smtClean="0"/>
              <a:t>ght</a:t>
            </a:r>
            <a:r>
              <a:rPr lang="en-US" sz="4400" dirty="0" smtClean="0"/>
              <a:t/>
            </a:r>
            <a:br>
              <a:rPr lang="en-US" sz="4400" dirty="0" smtClean="0"/>
            </a:br>
            <a:r>
              <a:rPr lang="en-US" sz="4400" dirty="0" smtClean="0"/>
              <a:t>5. Mo</a:t>
            </a:r>
            <a:r>
              <a:rPr lang="en-US" sz="4400" b="1" dirty="0" smtClean="0"/>
              <a:t>th</a:t>
            </a:r>
            <a:r>
              <a:rPr lang="en-US" sz="4400" dirty="0" smtClean="0"/>
              <a:t>er</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4127208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919" y="714262"/>
            <a:ext cx="8911687" cy="1280890"/>
          </a:xfrm>
        </p:spPr>
        <p:txBody>
          <a:bodyPr>
            <a:normAutofit fontScale="90000"/>
          </a:bodyPr>
          <a:lstStyle/>
          <a:p>
            <a:r>
              <a:rPr lang="en-US" dirty="0"/>
              <a:t>These are the </a:t>
            </a:r>
            <a:r>
              <a:rPr lang="en-US" b="1" dirty="0"/>
              <a:t>voiced</a:t>
            </a:r>
            <a:r>
              <a:rPr lang="en-US" dirty="0"/>
              <a:t> </a:t>
            </a:r>
            <a:r>
              <a:rPr lang="en-US" b="1" dirty="0"/>
              <a:t>consonants</a:t>
            </a:r>
            <a:r>
              <a:rPr lang="en-US" dirty="0"/>
              <a:t>: B, D, G, J, L, M, N, Ng, R, </a:t>
            </a:r>
            <a:r>
              <a:rPr lang="en-US" dirty="0" err="1"/>
              <a:t>Sz</a:t>
            </a:r>
            <a:r>
              <a:rPr lang="en-US" dirty="0"/>
              <a:t>, </a:t>
            </a:r>
            <a:r>
              <a:rPr lang="en-US" dirty="0" err="1"/>
              <a:t>Th</a:t>
            </a:r>
            <a:r>
              <a:rPr lang="en-US" dirty="0"/>
              <a:t> (as in the word "then"), V, W, Y, and Z. </a:t>
            </a:r>
            <a:r>
              <a:rPr lang="en-US" dirty="0" smtClean="0"/>
              <a:t/>
            </a:r>
            <a:br>
              <a:rPr lang="en-US" dirty="0" smtClean="0"/>
            </a:br>
            <a:r>
              <a:rPr lang="en-US" dirty="0"/>
              <a:t/>
            </a:r>
            <a:br>
              <a:rPr lang="en-US" dirty="0"/>
            </a:br>
            <a:r>
              <a:rPr lang="en-US" dirty="0"/>
              <a:t>These are the </a:t>
            </a:r>
            <a:r>
              <a:rPr lang="en-US" b="1" dirty="0"/>
              <a:t>voiceless consonants</a:t>
            </a:r>
            <a:r>
              <a:rPr lang="en-US" dirty="0"/>
              <a:t>: </a:t>
            </a:r>
            <a:r>
              <a:rPr lang="en-US" dirty="0" err="1"/>
              <a:t>Ch</a:t>
            </a:r>
            <a:r>
              <a:rPr lang="en-US" dirty="0"/>
              <a:t>, F, K, P, S, </a:t>
            </a:r>
            <a:r>
              <a:rPr lang="en-US" dirty="0" err="1"/>
              <a:t>Sh</a:t>
            </a:r>
            <a:r>
              <a:rPr lang="en-US" dirty="0"/>
              <a:t>, T, and </a:t>
            </a:r>
            <a:r>
              <a:rPr lang="en-US" dirty="0" err="1"/>
              <a:t>Th</a:t>
            </a:r>
            <a:r>
              <a:rPr lang="en-US" dirty="0"/>
              <a:t> (as in "thing"). </a:t>
            </a:r>
          </a:p>
        </p:txBody>
      </p:sp>
    </p:spTree>
    <p:extLst>
      <p:ext uri="{BB962C8B-B14F-4D97-AF65-F5344CB8AC3E}">
        <p14:creationId xmlns:p14="http://schemas.microsoft.com/office/powerpoint/2010/main" val="2356975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768" y="257237"/>
            <a:ext cx="8911687" cy="1280890"/>
          </a:xfrm>
        </p:spPr>
        <p:txBody>
          <a:bodyPr>
            <a:noAutofit/>
          </a:bodyPr>
          <a:lstStyle/>
          <a:p>
            <a:r>
              <a:rPr lang="en-US" sz="7200" b="1" dirty="0"/>
              <a:t>[p]</a:t>
            </a:r>
            <a:br>
              <a:rPr lang="en-US" sz="7200" b="1" dirty="0"/>
            </a:br>
            <a:endParaRPr lang="en-US" sz="7200" dirty="0"/>
          </a:p>
        </p:txBody>
      </p:sp>
      <p:graphicFrame>
        <p:nvGraphicFramePr>
          <p:cNvPr id="3" name="Table 2"/>
          <p:cNvGraphicFramePr>
            <a:graphicFrameLocks noGrp="1"/>
          </p:cNvGraphicFramePr>
          <p:nvPr>
            <p:extLst>
              <p:ext uri="{D42A27DB-BD31-4B8C-83A1-F6EECF244321}">
                <p14:modId xmlns:p14="http://schemas.microsoft.com/office/powerpoint/2010/main" val="1703539114"/>
              </p:ext>
            </p:extLst>
          </p:nvPr>
        </p:nvGraphicFramePr>
        <p:xfrm>
          <a:off x="-1055134" y="1666130"/>
          <a:ext cx="8915400" cy="201168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2800" dirty="0">
                          <a:solidFill>
                            <a:srgbClr val="0000FF"/>
                          </a:solidFill>
                          <a:effectLst/>
                          <a:latin typeface="Gentium"/>
                        </a:rPr>
                        <a:t>[</a:t>
                      </a:r>
                      <a:r>
                        <a:rPr lang="en-US" sz="2800" dirty="0" err="1">
                          <a:solidFill>
                            <a:srgbClr val="FF0000"/>
                          </a:solidFill>
                          <a:effectLst/>
                          <a:latin typeface="Gentium"/>
                        </a:rPr>
                        <a:t>p</a:t>
                      </a:r>
                      <a:r>
                        <a:rPr lang="en-US" sz="2800" dirty="0" err="1">
                          <a:solidFill>
                            <a:srgbClr val="0000FF"/>
                          </a:solidFill>
                          <a:effectLst/>
                          <a:latin typeface="Gentium"/>
                        </a:rPr>
                        <a:t>ok</a:t>
                      </a:r>
                      <a:r>
                        <a:rPr lang="en-US" sz="2800" dirty="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2800" b="1"/>
                        <a:t>p</a:t>
                      </a:r>
                      <a:r>
                        <a:rPr lang="en-US" sz="2800"/>
                        <a:t>oke</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[stɑ</a:t>
                      </a:r>
                      <a:r>
                        <a:rPr lang="en-US" sz="2800">
                          <a:solidFill>
                            <a:srgbClr val="FF0000"/>
                          </a:solidFill>
                          <a:effectLst/>
                          <a:latin typeface="Gentium"/>
                        </a:rPr>
                        <a:t>p</a:t>
                      </a:r>
                      <a:r>
                        <a:rPr lang="en-US" sz="280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2800"/>
                        <a:t>sto</a:t>
                      </a:r>
                      <a:r>
                        <a:rPr lang="en-US" sz="2800" b="1"/>
                        <a:t>p</a:t>
                      </a:r>
                      <a:endParaRPr lang="en-US" sz="2800"/>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[ˈhæ</a:t>
                      </a:r>
                      <a:r>
                        <a:rPr lang="en-US" sz="2800">
                          <a:solidFill>
                            <a:srgbClr val="FF0000"/>
                          </a:solidFill>
                          <a:effectLst/>
                          <a:latin typeface="Gentium"/>
                        </a:rPr>
                        <a:t>p</a:t>
                      </a:r>
                      <a:r>
                        <a:rPr lang="en-US" sz="2800">
                          <a:solidFill>
                            <a:srgbClr val="0000FF"/>
                          </a:solidFill>
                          <a:effectLst/>
                          <a:latin typeface="Gentium"/>
                        </a:rPr>
                        <a:t>i]    </a:t>
                      </a:r>
                    </a:p>
                  </a:txBody>
                  <a:tcPr marL="38100" marR="38100" marT="38100" marB="38100" anchor="ctr">
                    <a:lnL>
                      <a:noFill/>
                    </a:lnL>
                    <a:lnR>
                      <a:noFill/>
                    </a:lnR>
                    <a:lnT>
                      <a:noFill/>
                    </a:lnT>
                    <a:lnB>
                      <a:noFill/>
                    </a:lnB>
                  </a:tcPr>
                </a:tc>
                <a:tc>
                  <a:txBody>
                    <a:bodyPr/>
                    <a:lstStyle/>
                    <a:p>
                      <a:pPr algn="ctr"/>
                      <a:r>
                        <a:rPr lang="en-US" sz="2800"/>
                        <a:t>ha</a:t>
                      </a:r>
                      <a:r>
                        <a:rPr lang="en-US" sz="2800" b="1"/>
                        <a:t>pp</a:t>
                      </a:r>
                      <a:r>
                        <a:rPr lang="en-US" sz="2800"/>
                        <a:t>y</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solidFill>
                            <a:srgbClr val="0000FF"/>
                          </a:solidFill>
                          <a:effectLst/>
                          <a:latin typeface="Gentium"/>
                        </a:rPr>
                        <a:t>[ˈ</a:t>
                      </a:r>
                      <a:r>
                        <a:rPr lang="en-US" sz="2800">
                          <a:solidFill>
                            <a:srgbClr val="FF0000"/>
                          </a:solidFill>
                          <a:effectLst/>
                          <a:latin typeface="Gentium"/>
                        </a:rPr>
                        <a:t>p</a:t>
                      </a:r>
                      <a:r>
                        <a:rPr lang="en-US" sz="2800">
                          <a:solidFill>
                            <a:srgbClr val="0000FF"/>
                          </a:solidFill>
                          <a:effectLst/>
                          <a:latin typeface="Gentium"/>
                        </a:rPr>
                        <a:t>ɛ</a:t>
                      </a:r>
                      <a:r>
                        <a:rPr lang="en-US" sz="2800">
                          <a:solidFill>
                            <a:srgbClr val="FF0000"/>
                          </a:solidFill>
                          <a:effectLst/>
                          <a:latin typeface="Gentium"/>
                        </a:rPr>
                        <a:t>p</a:t>
                      </a:r>
                      <a:r>
                        <a:rPr lang="en-US" sz="2800">
                          <a:solidFill>
                            <a:srgbClr val="0000FF"/>
                          </a:solidFill>
                          <a:effectLst/>
                          <a:latin typeface="Gentium"/>
                        </a:rPr>
                        <a:t>ɹ̩]    </a:t>
                      </a:r>
                    </a:p>
                  </a:txBody>
                  <a:tcPr marL="38100" marR="38100" marT="38100" marB="38100" anchor="ctr">
                    <a:lnL>
                      <a:noFill/>
                    </a:lnL>
                    <a:lnR>
                      <a:noFill/>
                    </a:lnR>
                    <a:lnT>
                      <a:noFill/>
                    </a:lnT>
                    <a:lnB>
                      <a:noFill/>
                    </a:lnB>
                  </a:tcPr>
                </a:tc>
                <a:tc>
                  <a:txBody>
                    <a:bodyPr/>
                    <a:lstStyle/>
                    <a:p>
                      <a:pPr algn="ctr"/>
                      <a:r>
                        <a:rPr lang="en-US" sz="2800" b="1" dirty="0"/>
                        <a:t>p</a:t>
                      </a:r>
                      <a:r>
                        <a:rPr lang="en-US" sz="2800" dirty="0"/>
                        <a:t>e</a:t>
                      </a:r>
                      <a:r>
                        <a:rPr lang="en-US" sz="2800" b="1" dirty="0"/>
                        <a:t>pp</a:t>
                      </a:r>
                      <a:r>
                        <a:rPr lang="en-US" sz="2800" dirty="0"/>
                        <a:t>er</a:t>
                      </a:r>
                    </a:p>
                  </a:txBody>
                  <a:tcPr marL="38100" marR="38100" marT="38100" marB="38100" anchor="ctr">
                    <a:lnL>
                      <a:noFill/>
                    </a:lnL>
                    <a:lnR>
                      <a:noFill/>
                    </a:lnR>
                    <a:lnT>
                      <a:noFill/>
                    </a:lnT>
                    <a:lnB>
                      <a:noFill/>
                    </a:lnB>
                  </a:tcPr>
                </a:tc>
              </a:tr>
            </a:tbl>
          </a:graphicData>
        </a:graphic>
      </p:graphicFrame>
      <p:sp>
        <p:nvSpPr>
          <p:cNvPr id="4" name="Rectangle 1"/>
          <p:cNvSpPr>
            <a:spLocks noChangeArrowheads="1"/>
          </p:cNvSpPr>
          <p:nvPr/>
        </p:nvSpPr>
        <p:spPr bwMode="auto">
          <a:xfrm>
            <a:off x="1059612" y="3925082"/>
            <a:ext cx="10717999" cy="221599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Georgia" panose="02040502050405020303" pitchFamily="18" charset="0"/>
              </a:rPr>
              <a:t>In English spelling, the </a:t>
            </a:r>
            <a:r>
              <a:rPr kumimoji="0" lang="en-US" altLang="en-US" sz="2400" b="0" i="0" u="none" strike="noStrike" cap="none" normalizeH="0" baseline="0" dirty="0" smtClean="0">
                <a:ln>
                  <a:noFill/>
                </a:ln>
                <a:solidFill>
                  <a:srgbClr val="0000FF"/>
                </a:solidFill>
                <a:effectLst/>
                <a:latin typeface="Georgia" panose="02040502050405020303" pitchFamily="18" charset="0"/>
                <a:ea typeface="Gentium"/>
              </a:rPr>
              <a:t>[p]</a:t>
            </a:r>
            <a:r>
              <a:rPr kumimoji="0" lang="en-US" altLang="en-US" sz="2400" b="0" i="0" u="none" strike="noStrike" cap="none" normalizeH="0" baseline="0" dirty="0" smtClean="0">
                <a:ln>
                  <a:noFill/>
                </a:ln>
                <a:solidFill>
                  <a:srgbClr val="000000"/>
                </a:solidFill>
                <a:effectLst/>
                <a:latin typeface="Georgia" panose="02040502050405020303" pitchFamily="18" charset="0"/>
              </a:rPr>
              <a:t> sound is almost always represented by the letter </a:t>
            </a:r>
            <a:r>
              <a:rPr kumimoji="0" lang="en-US" altLang="en-US" sz="2400" b="0" i="1" u="none" strike="noStrike" cap="none" normalizeH="0" baseline="0" dirty="0" smtClean="0">
                <a:ln>
                  <a:noFill/>
                </a:ln>
                <a:solidFill>
                  <a:srgbClr val="000000"/>
                </a:solidFill>
                <a:effectLst/>
                <a:latin typeface="Georgia" panose="02040502050405020303" pitchFamily="18" charset="0"/>
              </a:rPr>
              <a:t>p</a:t>
            </a:r>
            <a:r>
              <a:rPr kumimoji="0" lang="en-US" altLang="en-US" sz="2400" b="0" i="0" u="none" strike="noStrike" cap="none" normalizeH="0" baseline="0" dirty="0" smtClean="0">
                <a:ln>
                  <a:noFill/>
                </a:ln>
                <a:solidFill>
                  <a:srgbClr val="000000"/>
                </a:solidFill>
                <a:effectLst/>
                <a:latin typeface="Georgia" panose="02040502050405020303" pitchFamily="18" charset="0"/>
              </a:rPr>
              <a: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Georgia" panose="02040502050405020303" pitchFamily="18" charset="0"/>
              </a:rPr>
              <a:t>Things to watch out for:</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000000"/>
                </a:solidFill>
                <a:effectLst/>
                <a:latin typeface="Georgia" panose="02040502050405020303" pitchFamily="18" charset="0"/>
              </a:rPr>
              <a:t>The English letter combination </a:t>
            </a:r>
            <a:r>
              <a:rPr kumimoji="0" lang="en-US" altLang="en-US" sz="2400" b="0" i="1" u="none" strike="noStrike" cap="none" normalizeH="0" baseline="0" dirty="0" err="1" smtClean="0">
                <a:ln>
                  <a:noFill/>
                </a:ln>
                <a:solidFill>
                  <a:srgbClr val="000000"/>
                </a:solidFill>
                <a:effectLst/>
                <a:latin typeface="Georgia" panose="02040502050405020303" pitchFamily="18" charset="0"/>
              </a:rPr>
              <a:t>ph</a:t>
            </a:r>
            <a:r>
              <a:rPr kumimoji="0" lang="en-US" altLang="en-US" sz="2400" b="0" i="0" u="none" strike="noStrike" cap="none" normalizeH="0" baseline="0" dirty="0" smtClean="0">
                <a:ln>
                  <a:noFill/>
                </a:ln>
                <a:solidFill>
                  <a:srgbClr val="000000"/>
                </a:solidFill>
                <a:effectLst/>
                <a:latin typeface="Georgia" panose="02040502050405020303" pitchFamily="18" charset="0"/>
              </a:rPr>
              <a:t> usually represents </a:t>
            </a:r>
            <a:r>
              <a:rPr kumimoji="0" lang="en-US" altLang="en-US" sz="2400" b="0" i="0" u="none" strike="noStrike" cap="none" normalizeH="0" baseline="0" dirty="0" smtClean="0">
                <a:ln>
                  <a:noFill/>
                </a:ln>
                <a:solidFill>
                  <a:srgbClr val="000000"/>
                </a:solidFill>
                <a:effectLst/>
                <a:latin typeface="Georgia" panose="02040502050405020303" pitchFamily="18" charset="0"/>
                <a:hlinkClick r:id="rId2"/>
              </a:rPr>
              <a:t>the </a:t>
            </a:r>
            <a:r>
              <a:rPr kumimoji="0" lang="en-US" altLang="en-US" sz="2400" b="0" i="0" u="none" strike="noStrike" cap="none" normalizeH="0" baseline="0" dirty="0" smtClean="0">
                <a:ln>
                  <a:noFill/>
                </a:ln>
                <a:solidFill>
                  <a:srgbClr val="0000FF"/>
                </a:solidFill>
                <a:effectLst/>
                <a:latin typeface="Georgia" panose="02040502050405020303" pitchFamily="18" charset="0"/>
                <a:ea typeface="Gentium"/>
                <a:hlinkClick r:id="rId2"/>
              </a:rPr>
              <a:t>[f]</a:t>
            </a:r>
            <a:r>
              <a:rPr kumimoji="0" lang="en-US" altLang="en-US" sz="2400" b="0" i="0" u="none" strike="noStrike" cap="none" normalizeH="0" baseline="0" dirty="0" smtClean="0">
                <a:ln>
                  <a:noFill/>
                </a:ln>
                <a:solidFill>
                  <a:srgbClr val="000000"/>
                </a:solidFill>
                <a:effectLst/>
                <a:latin typeface="Georgia" panose="02040502050405020303" pitchFamily="18" charset="0"/>
                <a:hlinkClick r:id="rId2"/>
              </a:rPr>
              <a:t> sound</a:t>
            </a:r>
            <a:r>
              <a:rPr kumimoji="0" lang="en-US" altLang="en-US" sz="2400" b="0" i="0" u="none" strike="noStrike" cap="none" normalizeH="0" baseline="0" dirty="0" smtClean="0">
                <a:ln>
                  <a:noFill/>
                </a:ln>
                <a:solidFill>
                  <a:srgbClr val="000000"/>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rgbClr val="000000"/>
                </a:solidFill>
                <a:effectLst/>
                <a:latin typeface="Georgia" panose="02040502050405020303" pitchFamily="18" charset="0"/>
              </a:rPr>
              <a:t>not the </a:t>
            </a:r>
            <a:r>
              <a:rPr kumimoji="0" lang="en-US" altLang="en-US" sz="2400" b="0" i="0" u="none" strike="noStrike" cap="none" normalizeH="0" baseline="0" dirty="0" smtClean="0">
                <a:ln>
                  <a:noFill/>
                </a:ln>
                <a:solidFill>
                  <a:srgbClr val="0000FF"/>
                </a:solidFill>
                <a:effectLst/>
                <a:latin typeface="Georgia" panose="02040502050405020303" pitchFamily="18" charset="0"/>
                <a:ea typeface="Gentium"/>
              </a:rPr>
              <a:t>[p]</a:t>
            </a:r>
            <a:r>
              <a:rPr kumimoji="0" lang="en-US" altLang="en-US" sz="2400" b="0" i="0" u="none" strike="noStrike" cap="none" normalizeH="0" baseline="0" dirty="0" smtClean="0">
                <a:ln>
                  <a:noFill/>
                </a:ln>
                <a:solidFill>
                  <a:srgbClr val="000000"/>
                </a:solidFill>
                <a:effectLst/>
                <a:latin typeface="Georgia" panose="02040502050405020303" pitchFamily="18" charset="0"/>
              </a:rPr>
              <a:t> sound.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000000"/>
                </a:solidFill>
                <a:effectLst/>
                <a:latin typeface="Georgia" panose="02040502050405020303" pitchFamily="18" charset="0"/>
              </a:rPr>
              <a:t>Occasionally the English letter </a:t>
            </a:r>
            <a:r>
              <a:rPr kumimoji="0" lang="en-US" altLang="en-US" sz="2400" b="0" i="1" u="none" strike="noStrike" cap="none" normalizeH="0" baseline="0" dirty="0" smtClean="0">
                <a:ln>
                  <a:noFill/>
                </a:ln>
                <a:solidFill>
                  <a:srgbClr val="000000"/>
                </a:solidFill>
                <a:effectLst/>
                <a:latin typeface="Georgia" panose="02040502050405020303" pitchFamily="18" charset="0"/>
              </a:rPr>
              <a:t>p</a:t>
            </a:r>
            <a:r>
              <a:rPr kumimoji="0" lang="en-US" altLang="en-US" sz="2400" b="0" i="0" u="none" strike="noStrike" cap="none" normalizeH="0" baseline="0" dirty="0" smtClean="0">
                <a:ln>
                  <a:noFill/>
                </a:ln>
                <a:solidFill>
                  <a:srgbClr val="000000"/>
                </a:solidFill>
                <a:effectLst/>
                <a:latin typeface="Georgia" panose="02040502050405020303" pitchFamily="18" charset="0"/>
              </a:rPr>
              <a:t> is silent, as in </a:t>
            </a:r>
            <a:r>
              <a:rPr kumimoji="0" lang="en-US" altLang="en-US" sz="2400" b="0" i="1" u="none" strike="noStrike" cap="none" normalizeH="0" baseline="0" dirty="0" smtClean="0">
                <a:ln>
                  <a:noFill/>
                </a:ln>
                <a:solidFill>
                  <a:srgbClr val="000000"/>
                </a:solidFill>
                <a:effectLst/>
                <a:latin typeface="Georgia" panose="02040502050405020303" pitchFamily="18" charset="0"/>
              </a:rPr>
              <a:t>psychology</a:t>
            </a:r>
            <a:r>
              <a:rPr kumimoji="0" lang="en-US" altLang="en-US" sz="2400" b="0" i="0" u="none" strike="noStrike" cap="none" normalizeH="0" baseline="0" dirty="0" smtClean="0">
                <a:ln>
                  <a:noFill/>
                </a:ln>
                <a:solidFill>
                  <a:srgbClr val="000000"/>
                </a:solidFill>
                <a:effectLst/>
                <a:latin typeface="Georgia" panose="02040502050405020303" pitchFamily="18" charset="0"/>
              </a:rPr>
              <a:t> or </a:t>
            </a:r>
            <a:r>
              <a:rPr kumimoji="0" lang="en-US" altLang="en-US" sz="2400" b="0" i="1" u="none" strike="noStrike" cap="none" normalizeH="0" baseline="0" dirty="0" smtClean="0">
                <a:ln>
                  <a:noFill/>
                </a:ln>
                <a:solidFill>
                  <a:srgbClr val="000000"/>
                </a:solidFill>
                <a:effectLst/>
                <a:latin typeface="Georgia" panose="02040502050405020303" pitchFamily="18" charset="0"/>
              </a:rPr>
              <a:t>pneumonia</a:t>
            </a:r>
            <a:r>
              <a:rPr kumimoji="0" lang="en-US" altLang="en-US" sz="2400" b="0" i="0" u="none" strike="noStrike" cap="none" normalizeH="0" baseline="0" dirty="0" smtClean="0">
                <a:ln>
                  <a:noFill/>
                </a:ln>
                <a:solidFill>
                  <a:srgbClr val="000000"/>
                </a:solidFill>
                <a:effectLst/>
                <a:latin typeface="Georgia" panose="02040502050405020303"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4120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4" y="425327"/>
            <a:ext cx="8911687" cy="1280890"/>
          </a:xfrm>
        </p:spPr>
        <p:txBody>
          <a:bodyPr>
            <a:normAutofit fontScale="90000"/>
          </a:bodyPr>
          <a:lstStyle/>
          <a:p>
            <a:r>
              <a:rPr lang="en-US" sz="7300" b="1" dirty="0"/>
              <a:t>[b]</a:t>
            </a:r>
            <a:r>
              <a:rPr lang="en-US" b="1" dirty="0"/>
              <a:t/>
            </a:r>
            <a:br>
              <a:rPr lang="en-US" b="1"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19048489"/>
              </p:ext>
            </p:extLst>
          </p:nvPr>
        </p:nvGraphicFramePr>
        <p:xfrm>
          <a:off x="-100978" y="1881146"/>
          <a:ext cx="8915400" cy="187452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3600">
                          <a:solidFill>
                            <a:srgbClr val="0000FF"/>
                          </a:solidFill>
                          <a:effectLst/>
                          <a:latin typeface="Gentium"/>
                        </a:rPr>
                        <a:t>[ˈ</a:t>
                      </a:r>
                      <a:r>
                        <a:rPr lang="en-US" sz="3600">
                          <a:solidFill>
                            <a:srgbClr val="FF0000"/>
                          </a:solidFill>
                          <a:effectLst/>
                          <a:latin typeface="Gentium"/>
                        </a:rPr>
                        <a:t>b</a:t>
                      </a:r>
                      <a:r>
                        <a:rPr lang="en-US" sz="3600">
                          <a:solidFill>
                            <a:srgbClr val="0000FF"/>
                          </a:solidFill>
                          <a:effectLst/>
                          <a:latin typeface="Gentium"/>
                        </a:rPr>
                        <a:t>e</a:t>
                      </a:r>
                      <a:r>
                        <a:rPr lang="en-US" sz="3600">
                          <a:solidFill>
                            <a:srgbClr val="FF0000"/>
                          </a:solidFill>
                          <a:effectLst/>
                          <a:latin typeface="Gentium"/>
                        </a:rPr>
                        <a:t>b</a:t>
                      </a:r>
                      <a:r>
                        <a:rPr lang="en-US" sz="3600">
                          <a:solidFill>
                            <a:srgbClr val="0000FF"/>
                          </a:solidFill>
                          <a:effectLst/>
                          <a:latin typeface="Gentium"/>
                        </a:rPr>
                        <a:t>i]    </a:t>
                      </a:r>
                    </a:p>
                  </a:txBody>
                  <a:tcPr marL="38100" marR="38100" marT="38100" marB="38100" anchor="ctr">
                    <a:lnL>
                      <a:noFill/>
                    </a:lnL>
                    <a:lnR>
                      <a:noFill/>
                    </a:lnR>
                    <a:lnT>
                      <a:noFill/>
                    </a:lnT>
                    <a:lnB>
                      <a:noFill/>
                    </a:lnB>
                  </a:tcPr>
                </a:tc>
                <a:tc>
                  <a:txBody>
                    <a:bodyPr/>
                    <a:lstStyle/>
                    <a:p>
                      <a:pPr algn="ctr"/>
                      <a:r>
                        <a:rPr lang="en-US" sz="3600" b="1"/>
                        <a:t>b</a:t>
                      </a:r>
                      <a:r>
                        <a:rPr lang="en-US" sz="3600"/>
                        <a:t>a</a:t>
                      </a:r>
                      <a:r>
                        <a:rPr lang="en-US" sz="3600" b="1"/>
                        <a:t>b</a:t>
                      </a:r>
                      <a:r>
                        <a:rPr lang="en-US" sz="3600"/>
                        <a:t>y</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3600">
                          <a:solidFill>
                            <a:srgbClr val="0000FF"/>
                          </a:solidFill>
                          <a:effectLst/>
                          <a:latin typeface="Gentium"/>
                        </a:rPr>
                        <a:t>[</a:t>
                      </a:r>
                      <a:r>
                        <a:rPr lang="en-US" sz="3600">
                          <a:solidFill>
                            <a:srgbClr val="FF0000"/>
                          </a:solidFill>
                          <a:effectLst/>
                          <a:latin typeface="Gentium"/>
                        </a:rPr>
                        <a:t>b</a:t>
                      </a:r>
                      <a:r>
                        <a:rPr lang="en-US" sz="3600">
                          <a:solidFill>
                            <a:srgbClr val="0000FF"/>
                          </a:solidFill>
                          <a:effectLst/>
                          <a:latin typeface="Gentium"/>
                        </a:rPr>
                        <a:t>ɑm]    </a:t>
                      </a:r>
                    </a:p>
                  </a:txBody>
                  <a:tcPr marL="38100" marR="38100" marT="38100" marB="38100" anchor="ctr">
                    <a:lnL>
                      <a:noFill/>
                    </a:lnL>
                    <a:lnR>
                      <a:noFill/>
                    </a:lnR>
                    <a:lnT>
                      <a:noFill/>
                    </a:lnT>
                    <a:lnB>
                      <a:noFill/>
                    </a:lnB>
                  </a:tcPr>
                </a:tc>
                <a:tc>
                  <a:txBody>
                    <a:bodyPr/>
                    <a:lstStyle/>
                    <a:p>
                      <a:pPr algn="ctr"/>
                      <a:r>
                        <a:rPr lang="en-US" sz="3600" b="1"/>
                        <a:t>b</a:t>
                      </a:r>
                      <a:r>
                        <a:rPr lang="en-US" sz="3600"/>
                        <a:t>omb</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3600">
                          <a:solidFill>
                            <a:srgbClr val="0000FF"/>
                          </a:solidFill>
                          <a:effectLst/>
                          <a:latin typeface="Gentium"/>
                        </a:rPr>
                        <a:t>[bl</a:t>
                      </a:r>
                      <a:r>
                        <a:rPr lang="en-US" sz="3600">
                          <a:solidFill>
                            <a:srgbClr val="FF0000"/>
                          </a:solidFill>
                          <a:effectLst/>
                          <a:latin typeface="Gentium"/>
                        </a:rPr>
                        <a:t>æ</a:t>
                      </a:r>
                      <a:r>
                        <a:rPr lang="en-US" sz="3600">
                          <a:solidFill>
                            <a:srgbClr val="0000FF"/>
                          </a:solidFill>
                          <a:effectLst/>
                          <a:latin typeface="Gentium"/>
                        </a:rPr>
                        <a:t>k]    </a:t>
                      </a:r>
                    </a:p>
                  </a:txBody>
                  <a:tcPr marL="38100" marR="38100" marT="38100" marB="38100" anchor="ctr">
                    <a:lnL>
                      <a:noFill/>
                    </a:lnL>
                    <a:lnR>
                      <a:noFill/>
                    </a:lnR>
                    <a:lnT>
                      <a:noFill/>
                    </a:lnT>
                    <a:lnB>
                      <a:noFill/>
                    </a:lnB>
                  </a:tcPr>
                </a:tc>
                <a:tc>
                  <a:txBody>
                    <a:bodyPr/>
                    <a:lstStyle/>
                    <a:p>
                      <a:pPr algn="ctr"/>
                      <a:r>
                        <a:rPr lang="en-US" sz="3600" b="1" dirty="0"/>
                        <a:t>b</a:t>
                      </a:r>
                      <a:r>
                        <a:rPr lang="en-US" sz="3600" dirty="0"/>
                        <a:t>lack</a:t>
                      </a:r>
                    </a:p>
                  </a:txBody>
                  <a:tcPr marL="38100" marR="38100" marT="38100" marB="38100" anchor="ctr">
                    <a:lnL>
                      <a:noFill/>
                    </a:lnL>
                    <a:lnR>
                      <a:noFill/>
                    </a:lnR>
                    <a:lnT>
                      <a:noFill/>
                    </a:lnT>
                    <a:lnB>
                      <a:noFill/>
                    </a:lnB>
                  </a:tcPr>
                </a:tc>
              </a:tr>
            </a:tbl>
          </a:graphicData>
        </a:graphic>
      </p:graphicFrame>
      <p:pic>
        <p:nvPicPr>
          <p:cNvPr id="2051" name="Picture 3" descr="https://home.cc.umanitoba.ca/~krussll/phonetics/img/sou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78" y="1881464"/>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home.cc.umanitoba.ca/~krussll/phonetics/img/sou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78" y="1881464"/>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08722" y="4392593"/>
            <a:ext cx="9491800" cy="1384995"/>
          </a:xfrm>
          <a:prstGeom prst="rect">
            <a:avLst/>
          </a:prstGeom>
        </p:spPr>
        <p:txBody>
          <a:bodyPr wrap="square">
            <a:spAutoFit/>
          </a:bodyPr>
          <a:lstStyle/>
          <a:p>
            <a:r>
              <a:rPr lang="en-US" sz="2800" b="0" i="0" dirty="0" smtClean="0">
                <a:solidFill>
                  <a:srgbClr val="000000"/>
                </a:solidFill>
                <a:effectLst/>
                <a:latin typeface="Georgia" panose="02040502050405020303" pitchFamily="18" charset="0"/>
              </a:rPr>
              <a:t>Things to watch out for:</a:t>
            </a:r>
          </a:p>
          <a:p>
            <a:pPr>
              <a:buFont typeface="Arial" panose="020B0604020202020204" pitchFamily="34" charset="0"/>
              <a:buChar char="•"/>
            </a:pPr>
            <a:r>
              <a:rPr lang="en-US" sz="2800" b="0" i="0" dirty="0" smtClean="0">
                <a:solidFill>
                  <a:srgbClr val="000000"/>
                </a:solidFill>
                <a:effectLst/>
                <a:latin typeface="Georgia" panose="02040502050405020303" pitchFamily="18" charset="0"/>
              </a:rPr>
              <a:t>The English letter </a:t>
            </a:r>
            <a:r>
              <a:rPr lang="en-US" sz="2800" b="0" i="1" dirty="0" smtClean="0">
                <a:solidFill>
                  <a:srgbClr val="000000"/>
                </a:solidFill>
                <a:effectLst/>
                <a:latin typeface="Georgia" panose="02040502050405020303" pitchFamily="18" charset="0"/>
              </a:rPr>
              <a:t>b</a:t>
            </a:r>
            <a:r>
              <a:rPr lang="en-US" sz="2800" b="0" i="0" dirty="0" smtClean="0">
                <a:solidFill>
                  <a:srgbClr val="000000"/>
                </a:solidFill>
                <a:effectLst/>
                <a:latin typeface="Georgia" panose="02040502050405020303" pitchFamily="18" charset="0"/>
              </a:rPr>
              <a:t> is often silent, as in </a:t>
            </a:r>
            <a:r>
              <a:rPr lang="en-US" sz="2800" b="0" i="1" dirty="0" smtClean="0">
                <a:solidFill>
                  <a:srgbClr val="000000"/>
                </a:solidFill>
                <a:effectLst/>
                <a:latin typeface="Georgia" panose="02040502050405020303" pitchFamily="18" charset="0"/>
              </a:rPr>
              <a:t>thumb</a:t>
            </a:r>
            <a:r>
              <a:rPr lang="en-US" sz="2800" dirty="0" smtClean="0">
                <a:solidFill>
                  <a:srgbClr val="000000"/>
                </a:solidFill>
                <a:latin typeface="Georgia" panose="02040502050405020303" pitchFamily="18" charset="0"/>
              </a:rPr>
              <a:t>, </a:t>
            </a:r>
            <a:r>
              <a:rPr lang="en-US" sz="2800" i="1" dirty="0" smtClean="0">
                <a:solidFill>
                  <a:srgbClr val="000000"/>
                </a:solidFill>
                <a:latin typeface="Georgia" panose="02040502050405020303" pitchFamily="18" charset="0"/>
              </a:rPr>
              <a:t>bomb, lamb, comb, tomb</a:t>
            </a:r>
            <a:endParaRPr lang="en-US" sz="2800" b="0" i="1"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642276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8281" y="478336"/>
            <a:ext cx="8911687" cy="1280890"/>
          </a:xfrm>
        </p:spPr>
        <p:txBody>
          <a:bodyPr>
            <a:normAutofit fontScale="90000"/>
          </a:bodyPr>
          <a:lstStyle/>
          <a:p>
            <a:r>
              <a:rPr lang="en-US" sz="6700" b="1" dirty="0"/>
              <a:t>[m]</a:t>
            </a:r>
            <a:r>
              <a:rPr lang="en-US" b="1" dirty="0"/>
              <a:t/>
            </a:r>
            <a:br>
              <a:rPr lang="en-US" b="1"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9756904"/>
              </p:ext>
            </p:extLst>
          </p:nvPr>
        </p:nvGraphicFramePr>
        <p:xfrm>
          <a:off x="535125" y="1947407"/>
          <a:ext cx="8915400" cy="187452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3600">
                          <a:solidFill>
                            <a:srgbClr val="0000FF"/>
                          </a:solidFill>
                          <a:effectLst/>
                          <a:latin typeface="Gentium"/>
                        </a:rPr>
                        <a:t>[</a:t>
                      </a:r>
                      <a:r>
                        <a:rPr lang="en-US" sz="3600">
                          <a:solidFill>
                            <a:srgbClr val="FF0000"/>
                          </a:solidFill>
                          <a:effectLst/>
                          <a:latin typeface="Gentium"/>
                        </a:rPr>
                        <a:t>m</a:t>
                      </a:r>
                      <a:r>
                        <a:rPr lang="en-US" sz="3600">
                          <a:solidFill>
                            <a:srgbClr val="0000FF"/>
                          </a:solidFill>
                          <a:effectLst/>
                          <a:latin typeface="Gentium"/>
                        </a:rPr>
                        <a:t>ɪs]    </a:t>
                      </a:r>
                    </a:p>
                  </a:txBody>
                  <a:tcPr marL="38100" marR="38100" marT="38100" marB="38100" anchor="ctr">
                    <a:lnL>
                      <a:noFill/>
                    </a:lnL>
                    <a:lnR>
                      <a:noFill/>
                    </a:lnR>
                    <a:lnT>
                      <a:noFill/>
                    </a:lnT>
                    <a:lnB>
                      <a:noFill/>
                    </a:lnB>
                  </a:tcPr>
                </a:tc>
                <a:tc>
                  <a:txBody>
                    <a:bodyPr/>
                    <a:lstStyle/>
                    <a:p>
                      <a:pPr algn="ctr"/>
                      <a:r>
                        <a:rPr lang="en-US" sz="3600"/>
                        <a:t>miss</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3600">
                          <a:solidFill>
                            <a:srgbClr val="0000FF"/>
                          </a:solidFill>
                          <a:effectLst/>
                          <a:latin typeface="Gentium"/>
                        </a:rPr>
                        <a:t>[ˈsɪ</a:t>
                      </a:r>
                      <a:r>
                        <a:rPr lang="en-US" sz="3600">
                          <a:solidFill>
                            <a:srgbClr val="FF0000"/>
                          </a:solidFill>
                          <a:effectLst/>
                          <a:latin typeface="Gentium"/>
                        </a:rPr>
                        <a:t>m</a:t>
                      </a:r>
                      <a:r>
                        <a:rPr lang="en-US" sz="3600">
                          <a:solidFill>
                            <a:srgbClr val="0000FF"/>
                          </a:solidFill>
                          <a:effectLst/>
                          <a:latin typeface="Gentium"/>
                        </a:rPr>
                        <a:t>ɹ̩]    </a:t>
                      </a:r>
                    </a:p>
                  </a:txBody>
                  <a:tcPr marL="38100" marR="38100" marT="38100" marB="38100" anchor="ctr">
                    <a:lnL>
                      <a:noFill/>
                    </a:lnL>
                    <a:lnR>
                      <a:noFill/>
                    </a:lnR>
                    <a:lnT>
                      <a:noFill/>
                    </a:lnT>
                    <a:lnB>
                      <a:noFill/>
                    </a:lnB>
                  </a:tcPr>
                </a:tc>
                <a:tc>
                  <a:txBody>
                    <a:bodyPr/>
                    <a:lstStyle/>
                    <a:p>
                      <a:pPr algn="ctr"/>
                      <a:r>
                        <a:rPr lang="en-US" sz="3600"/>
                        <a:t>simmer</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3600">
                          <a:solidFill>
                            <a:srgbClr val="0000FF"/>
                          </a:solidFill>
                          <a:effectLst/>
                          <a:latin typeface="Gentium"/>
                        </a:rPr>
                        <a:t>[bɑ</a:t>
                      </a:r>
                      <a:r>
                        <a:rPr lang="en-US" sz="3600">
                          <a:solidFill>
                            <a:srgbClr val="FF0000"/>
                          </a:solidFill>
                          <a:effectLst/>
                          <a:latin typeface="Gentium"/>
                        </a:rPr>
                        <a:t>m</a:t>
                      </a:r>
                      <a:r>
                        <a:rPr lang="en-US" sz="360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3600" dirty="0"/>
                        <a:t>bomb</a:t>
                      </a:r>
                    </a:p>
                  </a:txBody>
                  <a:tcPr marL="38100" marR="38100" marT="38100" marB="38100" anchor="ctr">
                    <a:lnL>
                      <a:noFill/>
                    </a:lnL>
                    <a:lnR>
                      <a:noFill/>
                    </a:lnR>
                    <a:lnT>
                      <a:noFill/>
                    </a:lnT>
                    <a:lnB>
                      <a:noFill/>
                    </a:lnB>
                  </a:tcPr>
                </a:tc>
              </a:tr>
            </a:tbl>
          </a:graphicData>
        </a:graphic>
      </p:graphicFrame>
      <p:pic>
        <p:nvPicPr>
          <p:cNvPr id="3073" name="Picture 1" descr="https://home.cc.umanitoba.ca/~krussll/phonetics/img/sou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125" y="1947725"/>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771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434" y="379412"/>
            <a:ext cx="8911687" cy="1280890"/>
          </a:xfrm>
        </p:spPr>
        <p:txBody>
          <a:bodyPr>
            <a:normAutofit fontScale="90000"/>
          </a:bodyPr>
          <a:lstStyle/>
          <a:p>
            <a:r>
              <a:rPr lang="en-US" sz="8000" b="1" dirty="0"/>
              <a:t>[t]</a:t>
            </a:r>
            <a:r>
              <a:rPr lang="en-US" b="1" dirty="0"/>
              <a:t/>
            </a:r>
            <a:br>
              <a:rPr lang="en-US" b="1"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24414799"/>
              </p:ext>
            </p:extLst>
          </p:nvPr>
        </p:nvGraphicFramePr>
        <p:xfrm>
          <a:off x="-141108" y="1817316"/>
          <a:ext cx="8915400" cy="201168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2800"/>
                        <a:t>[ti]    </a:t>
                      </a:r>
                    </a:p>
                  </a:txBody>
                  <a:tcPr marL="38100" marR="38100" marT="38100" marB="38100" anchor="ctr">
                    <a:lnL>
                      <a:noFill/>
                    </a:lnL>
                    <a:lnR>
                      <a:noFill/>
                    </a:lnR>
                    <a:lnT>
                      <a:noFill/>
                    </a:lnT>
                    <a:lnB>
                      <a:noFill/>
                    </a:lnB>
                  </a:tcPr>
                </a:tc>
                <a:tc>
                  <a:txBody>
                    <a:bodyPr/>
                    <a:lstStyle/>
                    <a:p>
                      <a:pPr algn="ctr"/>
                      <a:r>
                        <a:rPr lang="en-US" sz="2800"/>
                        <a:t>tea</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t>[mɪt]    </a:t>
                      </a:r>
                    </a:p>
                  </a:txBody>
                  <a:tcPr marL="38100" marR="38100" marT="38100" marB="38100" anchor="ctr">
                    <a:lnL>
                      <a:noFill/>
                    </a:lnL>
                    <a:lnR>
                      <a:noFill/>
                    </a:lnR>
                    <a:lnT>
                      <a:noFill/>
                    </a:lnT>
                    <a:lnB>
                      <a:noFill/>
                    </a:lnB>
                  </a:tcPr>
                </a:tc>
                <a:tc>
                  <a:txBody>
                    <a:bodyPr/>
                    <a:lstStyle/>
                    <a:p>
                      <a:pPr algn="ctr"/>
                      <a:r>
                        <a:rPr lang="en-US" sz="2800"/>
                        <a:t>mitt</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t>[ˈsɪti]    </a:t>
                      </a:r>
                    </a:p>
                  </a:txBody>
                  <a:tcPr marL="38100" marR="38100" marT="38100" marB="38100" anchor="ctr">
                    <a:lnL>
                      <a:noFill/>
                    </a:lnL>
                    <a:lnR>
                      <a:noFill/>
                    </a:lnR>
                    <a:lnT>
                      <a:noFill/>
                    </a:lnT>
                    <a:lnB>
                      <a:noFill/>
                    </a:lnB>
                  </a:tcPr>
                </a:tc>
                <a:tc>
                  <a:txBody>
                    <a:bodyPr/>
                    <a:lstStyle/>
                    <a:p>
                      <a:pPr algn="ctr"/>
                      <a:r>
                        <a:rPr lang="en-US" sz="2800"/>
                        <a:t>city</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2800"/>
                        <a:t>[tɹi]    </a:t>
                      </a:r>
                    </a:p>
                  </a:txBody>
                  <a:tcPr marL="38100" marR="38100" marT="38100" marB="38100" anchor="ctr">
                    <a:lnL>
                      <a:noFill/>
                    </a:lnL>
                    <a:lnR>
                      <a:noFill/>
                    </a:lnR>
                    <a:lnT>
                      <a:noFill/>
                    </a:lnT>
                    <a:lnB>
                      <a:noFill/>
                    </a:lnB>
                  </a:tcPr>
                </a:tc>
                <a:tc>
                  <a:txBody>
                    <a:bodyPr/>
                    <a:lstStyle/>
                    <a:p>
                      <a:pPr algn="ctr"/>
                      <a:r>
                        <a:rPr lang="en-US" sz="2800" dirty="0"/>
                        <a:t>tree</a:t>
                      </a:r>
                    </a:p>
                  </a:txBody>
                  <a:tcPr marL="38100" marR="38100" marT="38100" marB="38100" anchor="ctr">
                    <a:lnL>
                      <a:noFill/>
                    </a:lnL>
                    <a:lnR>
                      <a:noFill/>
                    </a:lnR>
                    <a:lnT>
                      <a:noFill/>
                    </a:lnT>
                    <a:lnB>
                      <a:noFill/>
                    </a:lnB>
                  </a:tcPr>
                </a:tc>
              </a:tr>
            </a:tbl>
          </a:graphicData>
        </a:graphic>
      </p:graphicFrame>
      <p:pic>
        <p:nvPicPr>
          <p:cNvPr id="4097" name="Picture 1" descr="https://home.cc.umanitoba.ca/~krussll/phonetics/img/sou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08" y="1816681"/>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home.cc.umanitoba.ca/~krussll/phonetics/img/sou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08" y="1816681"/>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15414" y="4403227"/>
            <a:ext cx="10423301" cy="1938992"/>
          </a:xfrm>
          <a:prstGeom prst="rect">
            <a:avLst/>
          </a:prstGeom>
        </p:spPr>
        <p:txBody>
          <a:bodyPr wrap="square">
            <a:spAutoFit/>
          </a:bodyPr>
          <a:lstStyle/>
          <a:p>
            <a:r>
              <a:rPr lang="en-US" sz="2400" b="0" i="0" dirty="0" smtClean="0">
                <a:solidFill>
                  <a:srgbClr val="000000"/>
                </a:solidFill>
                <a:effectLst/>
                <a:latin typeface="Arial Narrow" panose="020B0606020202030204" pitchFamily="34" charset="0"/>
              </a:rPr>
              <a:t>Things to look out for:</a:t>
            </a:r>
          </a:p>
          <a:p>
            <a:pPr>
              <a:buFont typeface="Arial" panose="020B0604020202020204" pitchFamily="34" charset="0"/>
              <a:buChar char="•"/>
            </a:pPr>
            <a:r>
              <a:rPr lang="en-US" sz="2400" b="0" i="0" dirty="0" smtClean="0">
                <a:solidFill>
                  <a:srgbClr val="000000"/>
                </a:solidFill>
                <a:effectLst/>
                <a:latin typeface="Arial Narrow" panose="020B0606020202030204" pitchFamily="34" charset="0"/>
              </a:rPr>
              <a:t>The English letter </a:t>
            </a:r>
            <a:r>
              <a:rPr lang="en-US" sz="2400" b="0" i="1" dirty="0" smtClean="0">
                <a:solidFill>
                  <a:srgbClr val="000000"/>
                </a:solidFill>
                <a:effectLst/>
                <a:latin typeface="Arial Narrow" panose="020B0606020202030204" pitchFamily="34" charset="0"/>
              </a:rPr>
              <a:t>t</a:t>
            </a:r>
            <a:r>
              <a:rPr lang="en-US" sz="2400" b="0" i="0" dirty="0" smtClean="0">
                <a:solidFill>
                  <a:srgbClr val="000000"/>
                </a:solidFill>
                <a:effectLst/>
                <a:latin typeface="Arial Narrow" panose="020B0606020202030204" pitchFamily="34" charset="0"/>
              </a:rPr>
              <a:t> sometimes represents </a:t>
            </a:r>
            <a:r>
              <a:rPr lang="en-US" sz="2400" b="0" i="0" dirty="0" smtClean="0">
                <a:solidFill>
                  <a:srgbClr val="000000"/>
                </a:solidFill>
                <a:effectLst/>
                <a:latin typeface="Arial Narrow" panose="020B0606020202030204" pitchFamily="34" charset="0"/>
                <a:hlinkClick r:id="rId3"/>
              </a:rPr>
              <a:t>the [ʃ] sound</a:t>
            </a:r>
            <a:r>
              <a:rPr lang="en-US" sz="2400" b="0" i="0" dirty="0" smtClean="0">
                <a:solidFill>
                  <a:srgbClr val="000000"/>
                </a:solidFill>
                <a:effectLst/>
                <a:latin typeface="Arial Narrow" panose="020B0606020202030204" pitchFamily="34" charset="0"/>
              </a:rPr>
              <a:t>, as in </a:t>
            </a:r>
            <a:r>
              <a:rPr lang="en-US" sz="2400" b="0" i="1" dirty="0" smtClean="0">
                <a:solidFill>
                  <a:srgbClr val="000000"/>
                </a:solidFill>
                <a:effectLst/>
                <a:latin typeface="Arial Narrow" panose="020B0606020202030204" pitchFamily="34" charset="0"/>
              </a:rPr>
              <a:t>nation</a:t>
            </a:r>
            <a:r>
              <a:rPr lang="en-US" sz="2400" b="0" i="0" dirty="0" smtClean="0">
                <a:solidFill>
                  <a:srgbClr val="000000"/>
                </a:solidFill>
                <a:effectLst/>
                <a:latin typeface="Arial Narrow" panose="020B0606020202030204" pitchFamily="34" charset="0"/>
              </a:rPr>
              <a:t>, or </a:t>
            </a:r>
            <a:r>
              <a:rPr lang="en-US" sz="2400" b="0" i="0" dirty="0" smtClean="0">
                <a:solidFill>
                  <a:srgbClr val="000000"/>
                </a:solidFill>
                <a:effectLst/>
                <a:latin typeface="Arial Narrow" panose="020B0606020202030204" pitchFamily="34" charset="0"/>
                <a:hlinkClick r:id="rId4"/>
              </a:rPr>
              <a:t>the [</a:t>
            </a:r>
            <a:r>
              <a:rPr lang="en-US" sz="2400" b="0" i="0" dirty="0" err="1" smtClean="0">
                <a:solidFill>
                  <a:srgbClr val="000000"/>
                </a:solidFill>
                <a:effectLst/>
                <a:latin typeface="Arial Narrow" panose="020B0606020202030204" pitchFamily="34" charset="0"/>
                <a:hlinkClick r:id="rId4"/>
              </a:rPr>
              <a:t>tʃ</a:t>
            </a:r>
            <a:r>
              <a:rPr lang="en-US" sz="2400" b="0" i="0" dirty="0" smtClean="0">
                <a:solidFill>
                  <a:srgbClr val="000000"/>
                </a:solidFill>
                <a:effectLst/>
                <a:latin typeface="Arial Narrow" panose="020B0606020202030204" pitchFamily="34" charset="0"/>
                <a:hlinkClick r:id="rId4"/>
              </a:rPr>
              <a:t>] sound</a:t>
            </a:r>
            <a:r>
              <a:rPr lang="en-US" sz="2400" b="0" i="0" dirty="0" smtClean="0">
                <a:solidFill>
                  <a:srgbClr val="000000"/>
                </a:solidFill>
                <a:effectLst/>
                <a:latin typeface="Arial Narrow" panose="020B0606020202030204" pitchFamily="34" charset="0"/>
              </a:rPr>
              <a:t>, as in </a:t>
            </a:r>
            <a:r>
              <a:rPr lang="en-US" sz="2400" b="0" i="1" dirty="0" smtClean="0">
                <a:solidFill>
                  <a:srgbClr val="000000"/>
                </a:solidFill>
                <a:effectLst/>
                <a:latin typeface="Arial Narrow" panose="020B0606020202030204" pitchFamily="34" charset="0"/>
              </a:rPr>
              <a:t>nature</a:t>
            </a:r>
            <a:r>
              <a:rPr lang="en-US" sz="2400" b="0" i="0" dirty="0" smtClean="0">
                <a:solidFill>
                  <a:srgbClr val="000000"/>
                </a:solidFill>
                <a:effectLst/>
                <a:latin typeface="Arial Narrow" panose="020B0606020202030204" pitchFamily="34" charset="0"/>
              </a:rPr>
              <a:t>.</a:t>
            </a:r>
          </a:p>
          <a:p>
            <a:pPr>
              <a:buFont typeface="Arial" panose="020B0604020202020204" pitchFamily="34" charset="0"/>
              <a:buChar char="•"/>
            </a:pPr>
            <a:r>
              <a:rPr lang="en-US" sz="2400" b="0" i="0" dirty="0" smtClean="0">
                <a:solidFill>
                  <a:srgbClr val="000000"/>
                </a:solidFill>
                <a:effectLst/>
                <a:latin typeface="Arial Narrow" panose="020B0606020202030204" pitchFamily="34" charset="0"/>
              </a:rPr>
              <a:t>The letter combination </a:t>
            </a:r>
            <a:r>
              <a:rPr lang="en-US" sz="2400" b="0" i="1" dirty="0" err="1" smtClean="0">
                <a:solidFill>
                  <a:srgbClr val="000000"/>
                </a:solidFill>
                <a:effectLst/>
                <a:latin typeface="Arial Narrow" panose="020B0606020202030204" pitchFamily="34" charset="0"/>
              </a:rPr>
              <a:t>th</a:t>
            </a:r>
            <a:r>
              <a:rPr lang="en-US" sz="2400" b="0" i="0" dirty="0" smtClean="0">
                <a:solidFill>
                  <a:srgbClr val="000000"/>
                </a:solidFill>
                <a:effectLst/>
                <a:latin typeface="Arial Narrow" panose="020B0606020202030204" pitchFamily="34" charset="0"/>
              </a:rPr>
              <a:t> usually represents </a:t>
            </a:r>
            <a:r>
              <a:rPr lang="en-US" sz="2400" b="0" i="0" dirty="0" smtClean="0">
                <a:solidFill>
                  <a:srgbClr val="000000"/>
                </a:solidFill>
                <a:effectLst/>
                <a:latin typeface="Arial Narrow" panose="020B0606020202030204" pitchFamily="34" charset="0"/>
                <a:hlinkClick r:id="rId5"/>
              </a:rPr>
              <a:t>the [θ] sound</a:t>
            </a:r>
            <a:r>
              <a:rPr lang="en-US" sz="2400" b="0" i="0" dirty="0" smtClean="0">
                <a:solidFill>
                  <a:srgbClr val="000000"/>
                </a:solidFill>
                <a:effectLst/>
                <a:latin typeface="Arial Narrow" panose="020B0606020202030204" pitchFamily="34" charset="0"/>
              </a:rPr>
              <a:t> or </a:t>
            </a:r>
            <a:r>
              <a:rPr lang="en-US" sz="2400" b="0" i="0" dirty="0" smtClean="0">
                <a:solidFill>
                  <a:srgbClr val="000000"/>
                </a:solidFill>
                <a:effectLst/>
                <a:latin typeface="Arial Narrow" panose="020B0606020202030204" pitchFamily="34" charset="0"/>
                <a:hlinkClick r:id="rId6"/>
              </a:rPr>
              <a:t>the [ð] sound</a:t>
            </a:r>
            <a:r>
              <a:rPr lang="en-US" sz="2400" dirty="0" smtClean="0">
                <a:solidFill>
                  <a:srgbClr val="000000"/>
                </a:solidFill>
                <a:latin typeface="Arial Narrow" panose="020B0606020202030204" pitchFamily="34" charset="0"/>
              </a:rPr>
              <a:t>. Example: thing, </a:t>
            </a:r>
            <a:r>
              <a:rPr lang="en-US" sz="2400" dirty="0">
                <a:latin typeface="Arial Narrow" panose="020B0606020202030204" pitchFamily="34" charset="0"/>
              </a:rPr>
              <a:t>thunder</a:t>
            </a:r>
            <a:endParaRPr lang="en-US" sz="2400" b="0" i="0" dirty="0">
              <a:solidFill>
                <a:srgbClr val="000000"/>
              </a:solidFill>
              <a:effectLst/>
              <a:latin typeface="Arial Narrow" panose="020B0606020202030204" pitchFamily="34" charset="0"/>
            </a:endParaRPr>
          </a:p>
        </p:txBody>
      </p:sp>
    </p:spTree>
    <p:extLst>
      <p:ext uri="{BB962C8B-B14F-4D97-AF65-F5344CB8AC3E}">
        <p14:creationId xmlns:p14="http://schemas.microsoft.com/office/powerpoint/2010/main" val="1405672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129" y="456685"/>
            <a:ext cx="8911687" cy="1280890"/>
          </a:xfrm>
        </p:spPr>
        <p:txBody>
          <a:bodyPr>
            <a:normAutofit/>
          </a:bodyPr>
          <a:lstStyle/>
          <a:p>
            <a:r>
              <a:rPr lang="en-US" sz="6600" b="1" dirty="0"/>
              <a:t>[d]</a:t>
            </a:r>
          </a:p>
        </p:txBody>
      </p:sp>
      <p:graphicFrame>
        <p:nvGraphicFramePr>
          <p:cNvPr id="4" name="Table 3"/>
          <p:cNvGraphicFramePr>
            <a:graphicFrameLocks noGrp="1"/>
          </p:cNvGraphicFramePr>
          <p:nvPr>
            <p:extLst>
              <p:ext uri="{D42A27DB-BD31-4B8C-83A1-F6EECF244321}">
                <p14:modId xmlns:p14="http://schemas.microsoft.com/office/powerpoint/2010/main" val="162325437"/>
              </p:ext>
            </p:extLst>
          </p:nvPr>
        </p:nvGraphicFramePr>
        <p:xfrm>
          <a:off x="-115350" y="2005456"/>
          <a:ext cx="8915400" cy="1874520"/>
        </p:xfrm>
        <a:graphic>
          <a:graphicData uri="http://schemas.openxmlformats.org/drawingml/2006/table">
            <a:tbl>
              <a:tblPr/>
              <a:tblGrid>
                <a:gridCol w="2971800"/>
                <a:gridCol w="2971800"/>
                <a:gridCol w="2971800"/>
              </a:tblGrid>
              <a:tr h="0">
                <a:tc>
                  <a:txBody>
                    <a:bodyPr/>
                    <a:lstStyle/>
                    <a:p>
                      <a:pPr algn="ctr"/>
                      <a:endParaRPr lang="en-US" dirty="0"/>
                    </a:p>
                  </a:txBody>
                  <a:tcPr marL="38100" marR="38100" marT="38100" marB="38100" anchor="ctr">
                    <a:lnL>
                      <a:noFill/>
                    </a:lnL>
                    <a:lnR>
                      <a:noFill/>
                    </a:lnR>
                    <a:lnT>
                      <a:noFill/>
                    </a:lnT>
                    <a:lnB>
                      <a:noFill/>
                    </a:lnB>
                  </a:tcPr>
                </a:tc>
                <a:tc>
                  <a:txBody>
                    <a:bodyPr/>
                    <a:lstStyle/>
                    <a:p>
                      <a:pPr algn="ctr"/>
                      <a:r>
                        <a:rPr lang="en-US" sz="3600">
                          <a:solidFill>
                            <a:srgbClr val="0000FF"/>
                          </a:solidFill>
                          <a:effectLst/>
                          <a:latin typeface="Gentium"/>
                        </a:rPr>
                        <a:t>[</a:t>
                      </a:r>
                      <a:r>
                        <a:rPr lang="en-US" sz="3600">
                          <a:solidFill>
                            <a:srgbClr val="FF0000"/>
                          </a:solidFill>
                          <a:effectLst/>
                          <a:latin typeface="Gentium"/>
                        </a:rPr>
                        <a:t>d</a:t>
                      </a:r>
                      <a:r>
                        <a:rPr lang="en-US" sz="3600">
                          <a:solidFill>
                            <a:srgbClr val="0000FF"/>
                          </a:solidFill>
                          <a:effectLst/>
                          <a:latin typeface="Gentium"/>
                        </a:rPr>
                        <a:t>u]    </a:t>
                      </a:r>
                    </a:p>
                  </a:txBody>
                  <a:tcPr marL="38100" marR="38100" marT="38100" marB="38100" anchor="ctr">
                    <a:lnL>
                      <a:noFill/>
                    </a:lnL>
                    <a:lnR>
                      <a:noFill/>
                    </a:lnR>
                    <a:lnT>
                      <a:noFill/>
                    </a:lnT>
                    <a:lnB>
                      <a:noFill/>
                    </a:lnB>
                  </a:tcPr>
                </a:tc>
                <a:tc>
                  <a:txBody>
                    <a:bodyPr/>
                    <a:lstStyle/>
                    <a:p>
                      <a:pPr algn="ctr"/>
                      <a:r>
                        <a:rPr lang="en-US" sz="3600"/>
                        <a:t>do</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3600">
                          <a:solidFill>
                            <a:srgbClr val="0000FF"/>
                          </a:solidFill>
                          <a:effectLst/>
                          <a:latin typeface="Gentium"/>
                        </a:rPr>
                        <a:t>[</a:t>
                      </a:r>
                      <a:r>
                        <a:rPr lang="en-US" sz="3600">
                          <a:solidFill>
                            <a:srgbClr val="FF0000"/>
                          </a:solidFill>
                          <a:effectLst/>
                          <a:latin typeface="Gentium"/>
                        </a:rPr>
                        <a:t>d</a:t>
                      </a:r>
                      <a:r>
                        <a:rPr lang="en-US" sz="3600">
                          <a:solidFill>
                            <a:srgbClr val="0000FF"/>
                          </a:solidFill>
                          <a:effectLst/>
                          <a:latin typeface="Gentium"/>
                        </a:rPr>
                        <a:t>ɛ</a:t>
                      </a:r>
                      <a:r>
                        <a:rPr lang="en-US" sz="3600">
                          <a:solidFill>
                            <a:srgbClr val="FF0000"/>
                          </a:solidFill>
                          <a:effectLst/>
                          <a:latin typeface="Gentium"/>
                        </a:rPr>
                        <a:t>d</a:t>
                      </a:r>
                      <a:r>
                        <a:rPr lang="en-US" sz="3600">
                          <a:solidFill>
                            <a:srgbClr val="0000FF"/>
                          </a:solidFill>
                          <a:effectLst/>
                          <a:latin typeface="Gentium"/>
                        </a:rPr>
                        <a:t>]    </a:t>
                      </a:r>
                    </a:p>
                  </a:txBody>
                  <a:tcPr marL="38100" marR="38100" marT="38100" marB="38100" anchor="ctr">
                    <a:lnL>
                      <a:noFill/>
                    </a:lnL>
                    <a:lnR>
                      <a:noFill/>
                    </a:lnR>
                    <a:lnT>
                      <a:noFill/>
                    </a:lnT>
                    <a:lnB>
                      <a:noFill/>
                    </a:lnB>
                  </a:tcPr>
                </a:tc>
                <a:tc>
                  <a:txBody>
                    <a:bodyPr/>
                    <a:lstStyle/>
                    <a:p>
                      <a:pPr algn="ctr"/>
                      <a:r>
                        <a:rPr lang="en-US" sz="3600"/>
                        <a:t>dead</a:t>
                      </a:r>
                    </a:p>
                  </a:txBody>
                  <a:tcPr marL="38100" marR="38100" marT="38100" marB="38100" anchor="ctr">
                    <a:lnL>
                      <a:noFill/>
                    </a:lnL>
                    <a:lnR>
                      <a:noFill/>
                    </a:lnR>
                    <a:lnT>
                      <a:noFill/>
                    </a:lnT>
                    <a:lnB>
                      <a:noFill/>
                    </a:lnB>
                  </a:tcPr>
                </a:tc>
              </a:tr>
              <a:tr h="0">
                <a:tc>
                  <a:txBody>
                    <a:bodyPr/>
                    <a:lstStyle/>
                    <a:p>
                      <a:pPr algn="ctr"/>
                      <a:endParaRPr lang="en-US"/>
                    </a:p>
                  </a:txBody>
                  <a:tcPr marL="38100" marR="38100" marT="38100" marB="38100" anchor="ctr">
                    <a:lnL>
                      <a:noFill/>
                    </a:lnL>
                    <a:lnR>
                      <a:noFill/>
                    </a:lnR>
                    <a:lnT>
                      <a:noFill/>
                    </a:lnT>
                    <a:lnB>
                      <a:noFill/>
                    </a:lnB>
                  </a:tcPr>
                </a:tc>
                <a:tc>
                  <a:txBody>
                    <a:bodyPr/>
                    <a:lstStyle/>
                    <a:p>
                      <a:pPr algn="ctr"/>
                      <a:r>
                        <a:rPr lang="en-US" sz="3600">
                          <a:solidFill>
                            <a:srgbClr val="0000FF"/>
                          </a:solidFill>
                          <a:effectLst/>
                          <a:latin typeface="Gentium"/>
                        </a:rPr>
                        <a:t>[ˈmæ</a:t>
                      </a:r>
                      <a:r>
                        <a:rPr lang="en-US" sz="3600">
                          <a:solidFill>
                            <a:srgbClr val="FF0000"/>
                          </a:solidFill>
                          <a:effectLst/>
                          <a:latin typeface="Gentium"/>
                        </a:rPr>
                        <a:t>d</a:t>
                      </a:r>
                      <a:r>
                        <a:rPr lang="en-US" sz="3600">
                          <a:solidFill>
                            <a:srgbClr val="0000FF"/>
                          </a:solidFill>
                          <a:effectLst/>
                          <a:latin typeface="Gentium"/>
                        </a:rPr>
                        <a:t>li]    </a:t>
                      </a:r>
                    </a:p>
                  </a:txBody>
                  <a:tcPr marL="38100" marR="38100" marT="38100" marB="38100" anchor="ctr">
                    <a:lnL>
                      <a:noFill/>
                    </a:lnL>
                    <a:lnR>
                      <a:noFill/>
                    </a:lnR>
                    <a:lnT>
                      <a:noFill/>
                    </a:lnT>
                    <a:lnB>
                      <a:noFill/>
                    </a:lnB>
                  </a:tcPr>
                </a:tc>
                <a:tc>
                  <a:txBody>
                    <a:bodyPr/>
                    <a:lstStyle/>
                    <a:p>
                      <a:pPr algn="ctr"/>
                      <a:r>
                        <a:rPr lang="en-US" sz="3600" dirty="0"/>
                        <a:t>madly</a:t>
                      </a:r>
                    </a:p>
                  </a:txBody>
                  <a:tcPr marL="38100" marR="38100" marT="38100" marB="38100" anchor="ctr">
                    <a:lnL>
                      <a:noFill/>
                    </a:lnL>
                    <a:lnR>
                      <a:noFill/>
                    </a:lnR>
                    <a:lnT>
                      <a:noFill/>
                    </a:lnT>
                    <a:lnB>
                      <a:noFill/>
                    </a:lnB>
                  </a:tcPr>
                </a:tc>
              </a:tr>
            </a:tbl>
          </a:graphicData>
        </a:graphic>
      </p:graphicFrame>
      <p:pic>
        <p:nvPicPr>
          <p:cNvPr id="5124" name="Picture 4" descr="https://home.cc.umanitoba.ca/~krussll/phonetics/img/sou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50" y="2005774"/>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https://home.cc.umanitoba.ca/~krussll/phonetics/img/sou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50" y="2005774"/>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home.cc.umanitoba.ca/~krussll/phonetics/img/sou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50" y="2005774"/>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descr="s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s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s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47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1416</TotalTime>
  <Words>676</Words>
  <Application>Microsoft Office PowerPoint</Application>
  <PresentationFormat>Widescreen</PresentationFormat>
  <Paragraphs>223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Gentium</vt:lpstr>
      <vt:lpstr>Arial</vt:lpstr>
      <vt:lpstr>Arial Narrow</vt:lpstr>
      <vt:lpstr>Century Gothic</vt:lpstr>
      <vt:lpstr>Georgia</vt:lpstr>
      <vt:lpstr>Wingdings 3</vt:lpstr>
      <vt:lpstr>Wisp</vt:lpstr>
      <vt:lpstr>International Phonetic Alphabet                                     (IPA)  - In 1888 the International Phonetic Alphabet (IPA) was invented in order to have a system in which there was a one to-one correspondence between each sound in language and each phonetic symbol </vt:lpstr>
      <vt:lpstr>- a symbol to represent, understand, analyze the pronunciation  of the words in variety of languages.</vt:lpstr>
      <vt:lpstr>Consonant Manner of Articulation  Voiceless sounds are those produced with the vocal cords apart so the air flows freely through the glottis   Voiced sounds are those produced when the vocal cords are together and vibrate as air passes through </vt:lpstr>
      <vt:lpstr>These are the voiced consonants: B, D, G, J, L, M, N, Ng, R, Sz, Th (as in the word "then"), V, W, Y, and Z.   These are the voiceless consonants: Ch, F, K, P, S, Sh, T, and Th (as in "thing"). </vt:lpstr>
      <vt:lpstr>[p] </vt:lpstr>
      <vt:lpstr>[b] </vt:lpstr>
      <vt:lpstr>[m] </vt:lpstr>
      <vt:lpstr>[t] </vt:lpstr>
      <vt:lpstr>[d]</vt:lpstr>
      <vt:lpstr>[n]</vt:lpstr>
      <vt:lpstr>[ŋ]</vt:lpstr>
      <vt:lpstr>[k]</vt:lpstr>
      <vt:lpstr>[ɡ] </vt:lpstr>
      <vt:lpstr>[f] </vt:lpstr>
      <vt:lpstr>[v] </vt:lpstr>
      <vt:lpstr>[s]</vt:lpstr>
      <vt:lpstr>[z] </vt:lpstr>
      <vt:lpstr>[θ]  The [θ] sound is one of the two sounds usually represented by the English letter combination th.  </vt:lpstr>
      <vt:lpstr>[ð] </vt:lpstr>
      <vt:lpstr>[ʃ] </vt:lpstr>
      <vt:lpstr>[ʒ] </vt:lpstr>
      <vt:lpstr>[tʃ] </vt:lpstr>
      <vt:lpstr>[dʒ] </vt:lpstr>
      <vt:lpstr>[l] </vt:lpstr>
      <vt:lpstr>[ɹ]</vt:lpstr>
      <vt:lpstr>[j]  </vt:lpstr>
      <vt:lpstr>[w]</vt:lpstr>
      <vt:lpstr>[h] </vt:lpstr>
      <vt:lpstr>1. /dʒam/ 2. /pie/ 3. /ˈnorðern/ 4. /kitʃen/ 5. /tʃarge/ 6. /maˈʃinery/ 7. /speʃal/ 8. /ˈθeory/ 9. /ðej/ 10. /soŋ/</vt:lpstr>
      <vt:lpstr>1. Shelter 2. Yield 3. Justify 4. Thought 5. Mother  </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Phonetic Alphabet                                     (IPA)  is a system where each symbol is associated with a particular English sound. By using IPA you can know exactly how to pronounce a certain word in English.</dc:title>
  <dc:creator>jongki song</dc:creator>
  <cp:lastModifiedBy>jongki song</cp:lastModifiedBy>
  <cp:revision>28</cp:revision>
  <dcterms:created xsi:type="dcterms:W3CDTF">2018-12-01T10:28:17Z</dcterms:created>
  <dcterms:modified xsi:type="dcterms:W3CDTF">2018-12-02T10:14:27Z</dcterms:modified>
</cp:coreProperties>
</file>