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2" r:id="rId2"/>
    <p:sldId id="261" r:id="rId3"/>
    <p:sldId id="256" r:id="rId4"/>
    <p:sldId id="257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5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08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4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81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9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6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5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4B8A-C306-4452-BD1A-ADD44E045E3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B53053-E13A-4857-A6A1-A74E8195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2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mid_front_unrounded_vowe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mid_front_unrounded_vowe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78" y="636988"/>
            <a:ext cx="10440495" cy="128089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International Phonetic Symbol</a:t>
            </a:r>
            <a:br>
              <a:rPr lang="en-US" sz="6600" dirty="0" smtClean="0">
                <a:solidFill>
                  <a:srgbClr val="FF0000"/>
                </a:solidFill>
              </a:rPr>
            </a:br>
            <a:r>
              <a:rPr lang="en-US" sz="6600" dirty="0" smtClean="0">
                <a:solidFill>
                  <a:srgbClr val="FF0000"/>
                </a:solidFill>
              </a:rPr>
              <a:t>(IPA)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8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164" y="162459"/>
            <a:ext cx="8911687" cy="1280890"/>
          </a:xfrm>
        </p:spPr>
        <p:txBody>
          <a:bodyPr/>
          <a:lstStyle/>
          <a:p>
            <a:r>
              <a:rPr lang="en-US" dirty="0" smtClean="0"/>
              <a:t>Example of Vowel symbols</a:t>
            </a:r>
            <a:endParaRPr lang="en-US" dirty="0"/>
          </a:p>
        </p:txBody>
      </p:sp>
      <p:pic>
        <p:nvPicPr>
          <p:cNvPr id="1026" name="Picture 2" descr="vowels sou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64" y="953952"/>
            <a:ext cx="8828236" cy="54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3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76400" y="528034"/>
            <a:ext cx="10515600" cy="1325563"/>
          </a:xfrm>
        </p:spPr>
        <p:txBody>
          <a:bodyPr/>
          <a:lstStyle/>
          <a:p>
            <a:r>
              <a:rPr lang="en-US" dirty="0" smtClean="0"/>
              <a:t>Short Vowel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2279562" y="1325563"/>
            <a:ext cx="9234151" cy="4351337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Open-mid front unrounded vowel"/>
              </a:rPr>
              <a:t>ɛ</a:t>
            </a:r>
            <a:r>
              <a:rPr lang="en-US" dirty="0" smtClean="0"/>
              <a:t>- </a:t>
            </a:r>
            <a:r>
              <a:rPr lang="en-US" dirty="0"/>
              <a:t>Found in words like: b</a:t>
            </a:r>
            <a:r>
              <a:rPr lang="en-US" b="1" dirty="0"/>
              <a:t>e</a:t>
            </a:r>
            <a:r>
              <a:rPr lang="en-US" dirty="0"/>
              <a:t>d, inst</a:t>
            </a:r>
            <a:r>
              <a:rPr lang="en-US" b="1" dirty="0"/>
              <a:t>ea</a:t>
            </a:r>
            <a:r>
              <a:rPr lang="en-US" dirty="0"/>
              <a:t>d, fr</a:t>
            </a:r>
            <a:r>
              <a:rPr lang="en-US" b="1" dirty="0"/>
              <a:t>ie</a:t>
            </a:r>
            <a:r>
              <a:rPr lang="en-US" dirty="0"/>
              <a:t>nd</a:t>
            </a:r>
            <a:br>
              <a:rPr lang="en-US" dirty="0"/>
            </a:br>
            <a:r>
              <a:rPr lang="en-US" dirty="0"/>
              <a:t>Letters that usually represent it: “e,” “</a:t>
            </a:r>
            <a:r>
              <a:rPr lang="en-US" dirty="0" err="1"/>
              <a:t>ea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sz="2400" b="1" dirty="0" smtClean="0"/>
              <a:t>æ</a:t>
            </a:r>
            <a:r>
              <a:rPr lang="en-US" dirty="0" smtClean="0"/>
              <a:t>- </a:t>
            </a:r>
            <a:r>
              <a:rPr lang="en-US" dirty="0"/>
              <a:t>Found in words like: c</a:t>
            </a:r>
            <a:r>
              <a:rPr lang="en-US" b="1" dirty="0"/>
              <a:t>a</a:t>
            </a:r>
            <a:r>
              <a:rPr lang="en-US" dirty="0"/>
              <a:t>t, l</a:t>
            </a:r>
            <a:r>
              <a:rPr lang="en-US" b="1" dirty="0"/>
              <a:t>a</a:t>
            </a:r>
            <a:r>
              <a:rPr lang="en-US" dirty="0"/>
              <a:t>d, b</a:t>
            </a:r>
            <a:r>
              <a:rPr lang="en-US" b="1" dirty="0"/>
              <a:t>a</a:t>
            </a:r>
            <a:r>
              <a:rPr lang="en-US" dirty="0"/>
              <a:t>t</a:t>
            </a:r>
            <a:br>
              <a:rPr lang="en-US" dirty="0"/>
            </a:br>
            <a:r>
              <a:rPr lang="en-US" dirty="0"/>
              <a:t>Letters that usually represent it: “a”</a:t>
            </a:r>
            <a:endParaRPr lang="en-US" dirty="0" smtClean="0"/>
          </a:p>
          <a:p>
            <a:r>
              <a:rPr lang="en-US" sz="2400" b="1" dirty="0" smtClean="0"/>
              <a:t>ʌ-</a:t>
            </a:r>
            <a:r>
              <a:rPr lang="en-US" dirty="0" smtClean="0"/>
              <a:t> </a:t>
            </a:r>
            <a:r>
              <a:rPr lang="en-US" dirty="0"/>
              <a:t>Found in words like: r</a:t>
            </a:r>
            <a:r>
              <a:rPr lang="en-US" b="1" dirty="0"/>
              <a:t>u</a:t>
            </a:r>
            <a:r>
              <a:rPr lang="en-US" dirty="0"/>
              <a:t>n</a:t>
            </a:r>
            <a:r>
              <a:rPr lang="en-US" dirty="0" smtClean="0"/>
              <a:t>, </a:t>
            </a:r>
            <a:r>
              <a:rPr lang="en-US" dirty="0"/>
              <a:t>fl</a:t>
            </a:r>
            <a:r>
              <a:rPr lang="en-US" b="1" dirty="0"/>
              <a:t>oo</a:t>
            </a:r>
            <a:r>
              <a:rPr lang="en-US" dirty="0"/>
              <a:t>d, </a:t>
            </a:r>
            <a:r>
              <a:rPr lang="en-US" b="1" dirty="0" smtClean="0"/>
              <a:t>u</a:t>
            </a:r>
            <a:r>
              <a:rPr lang="en-US" dirty="0" smtClean="0"/>
              <a:t>mbrella, </a:t>
            </a:r>
            <a:r>
              <a:rPr lang="en-US" dirty="0" err="1" smtClean="0"/>
              <a:t>m</a:t>
            </a:r>
            <a:r>
              <a:rPr lang="en-US" b="1" dirty="0" err="1" smtClean="0"/>
              <a:t>o</a:t>
            </a:r>
            <a:r>
              <a:rPr lang="en-US" dirty="0" err="1" smtClean="0"/>
              <a:t>nday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Letters that usually represent it: “u,” “o,” “</a:t>
            </a:r>
            <a:r>
              <a:rPr lang="en-US" dirty="0" err="1"/>
              <a:t>oo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sz="2400" b="1" dirty="0" smtClean="0"/>
              <a:t>ʊ-</a:t>
            </a:r>
            <a:r>
              <a:rPr lang="en-US" dirty="0" smtClean="0"/>
              <a:t> </a:t>
            </a:r>
            <a:r>
              <a:rPr lang="en-US" dirty="0"/>
              <a:t>Found in words like: p</a:t>
            </a:r>
            <a:r>
              <a:rPr lang="en-US" b="1" dirty="0"/>
              <a:t>u</a:t>
            </a:r>
            <a:r>
              <a:rPr lang="en-US" dirty="0"/>
              <a:t>t, l</a:t>
            </a:r>
            <a:r>
              <a:rPr lang="en-US" b="1" dirty="0"/>
              <a:t>oo</a:t>
            </a:r>
            <a:r>
              <a:rPr lang="en-US" dirty="0"/>
              <a:t>k, w</a:t>
            </a:r>
            <a:r>
              <a:rPr lang="en-US" b="1" dirty="0"/>
              <a:t>oul</a:t>
            </a:r>
            <a:r>
              <a:rPr lang="en-US" dirty="0"/>
              <a:t>d</a:t>
            </a:r>
            <a:br>
              <a:rPr lang="en-US" dirty="0"/>
            </a:br>
            <a:r>
              <a:rPr lang="en-US" dirty="0"/>
              <a:t>Letters that usually represent it: “</a:t>
            </a:r>
            <a:r>
              <a:rPr lang="en-US" dirty="0" err="1"/>
              <a:t>oo</a:t>
            </a:r>
            <a:r>
              <a:rPr lang="en-US" dirty="0"/>
              <a:t>,” “</a:t>
            </a:r>
            <a:r>
              <a:rPr lang="en-US" dirty="0" err="1"/>
              <a:t>oul</a:t>
            </a:r>
            <a:r>
              <a:rPr lang="en-US" dirty="0"/>
              <a:t>,” “u”</a:t>
            </a:r>
            <a:endParaRPr lang="en-US" dirty="0" smtClean="0"/>
          </a:p>
          <a:p>
            <a:r>
              <a:rPr lang="en-US" sz="2400" b="1" dirty="0" smtClean="0"/>
              <a:t>ɒ- </a:t>
            </a:r>
            <a:r>
              <a:rPr lang="en-US" dirty="0"/>
              <a:t>Found in words like: </a:t>
            </a:r>
            <a:r>
              <a:rPr lang="en-US" b="1" dirty="0"/>
              <a:t>o</a:t>
            </a:r>
            <a:r>
              <a:rPr lang="en-US" dirty="0"/>
              <a:t>ff, l</a:t>
            </a:r>
            <a:r>
              <a:rPr lang="en-US" b="1" dirty="0"/>
              <a:t>o</a:t>
            </a:r>
            <a:r>
              <a:rPr lang="en-US" dirty="0"/>
              <a:t>ss, cl</a:t>
            </a:r>
            <a:r>
              <a:rPr lang="en-US" b="1" dirty="0"/>
              <a:t>o</a:t>
            </a:r>
            <a:r>
              <a:rPr lang="en-US" dirty="0"/>
              <a:t>th (General American)</a:t>
            </a:r>
            <a:br>
              <a:rPr lang="en-US" dirty="0"/>
            </a:br>
            <a:r>
              <a:rPr lang="en-US" dirty="0"/>
              <a:t>Letters that usually represent it: “o,” “a”</a:t>
            </a:r>
            <a:endParaRPr lang="en-US" dirty="0" smtClean="0"/>
          </a:p>
          <a:p>
            <a:r>
              <a:rPr lang="en-US" sz="2400" b="1" dirty="0" smtClean="0"/>
              <a:t>ə-</a:t>
            </a:r>
            <a:r>
              <a:rPr lang="en-US" dirty="0" smtClean="0"/>
              <a:t> </a:t>
            </a:r>
            <a:r>
              <a:rPr lang="en-US" dirty="0"/>
              <a:t>Found in words like: </a:t>
            </a:r>
            <a:r>
              <a:rPr lang="en-US" b="1" dirty="0"/>
              <a:t>a</a:t>
            </a:r>
            <a:r>
              <a:rPr lang="en-US" dirty="0"/>
              <a:t>bout, th</a:t>
            </a:r>
            <a:r>
              <a:rPr lang="en-US" b="1" dirty="0"/>
              <a:t>e</a:t>
            </a:r>
            <a:r>
              <a:rPr lang="en-US" dirty="0"/>
              <a:t>, sp</a:t>
            </a:r>
            <a:r>
              <a:rPr lang="en-US" b="1" dirty="0"/>
              <a:t>o</a:t>
            </a:r>
            <a:r>
              <a:rPr lang="en-US" dirty="0"/>
              <a:t>tted, lem</a:t>
            </a:r>
            <a:r>
              <a:rPr lang="en-US" b="1" dirty="0"/>
              <a:t>o</a:t>
            </a:r>
            <a:r>
              <a:rPr lang="en-US" dirty="0"/>
              <a:t>n, bas</a:t>
            </a:r>
            <a:r>
              <a:rPr lang="en-US" b="1" dirty="0"/>
              <a:t>i</a:t>
            </a:r>
            <a:r>
              <a:rPr lang="en-US" dirty="0"/>
              <a:t>l, </a:t>
            </a:r>
            <a:r>
              <a:rPr lang="en-US" b="1" dirty="0" smtClean="0"/>
              <a:t>a</a:t>
            </a:r>
            <a:r>
              <a:rPr lang="en-US" dirty="0" smtClean="0"/>
              <a:t>nalysis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Letters that usually represent it: almost any </a:t>
            </a:r>
            <a:r>
              <a:rPr lang="en-US" dirty="0" smtClean="0"/>
              <a:t>vowel</a:t>
            </a:r>
          </a:p>
          <a:p>
            <a:r>
              <a:rPr lang="en-US" sz="2000" b="1" cap="all" dirty="0" smtClean="0"/>
              <a:t>Ɪ-</a:t>
            </a:r>
            <a:r>
              <a:rPr lang="en-US" dirty="0"/>
              <a:t>Found in words like: s</a:t>
            </a:r>
            <a:r>
              <a:rPr lang="en-US" b="1" dirty="0"/>
              <a:t>i</a:t>
            </a:r>
            <a:r>
              <a:rPr lang="en-US" dirty="0"/>
              <a:t>t, h</a:t>
            </a:r>
            <a:r>
              <a:rPr lang="en-US" b="1" dirty="0"/>
              <a:t>i</a:t>
            </a:r>
            <a:r>
              <a:rPr lang="en-US" dirty="0"/>
              <a:t>dden, am</a:t>
            </a:r>
            <a:r>
              <a:rPr lang="en-US" b="1" dirty="0"/>
              <a:t>i</a:t>
            </a:r>
            <a:r>
              <a:rPr lang="en-US" dirty="0"/>
              <a:t>ss</a:t>
            </a:r>
            <a:br>
              <a:rPr lang="en-US" dirty="0"/>
            </a:br>
            <a:r>
              <a:rPr lang="en-US" dirty="0"/>
              <a:t>Letters that usually represent it: “</a:t>
            </a:r>
            <a:r>
              <a:rPr lang="en-US" dirty="0" err="1"/>
              <a:t>i</a:t>
            </a:r>
            <a:r>
              <a:rPr lang="en-US" dirty="0"/>
              <a:t>,” “y”</a:t>
            </a:r>
          </a:p>
        </p:txBody>
      </p:sp>
    </p:spTree>
    <p:extLst>
      <p:ext uri="{BB962C8B-B14F-4D97-AF65-F5344CB8AC3E}">
        <p14:creationId xmlns:p14="http://schemas.microsoft.com/office/powerpoint/2010/main" val="9857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465" y="688504"/>
            <a:ext cx="8911687" cy="1280890"/>
          </a:xfrm>
        </p:spPr>
        <p:txBody>
          <a:bodyPr/>
          <a:lstStyle/>
          <a:p>
            <a:r>
              <a:rPr lang="en-US" dirty="0" smtClean="0"/>
              <a:t>Long Vowel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ɪ </a:t>
            </a:r>
            <a:r>
              <a:rPr lang="en-US" sz="2400" b="1" dirty="0" smtClean="0"/>
              <a:t>: </a:t>
            </a:r>
            <a:r>
              <a:rPr lang="en-US" dirty="0" smtClean="0"/>
              <a:t>-</a:t>
            </a:r>
            <a:r>
              <a:rPr lang="en-US" dirty="0"/>
              <a:t>Found in words like: cit</a:t>
            </a:r>
            <a:r>
              <a:rPr lang="en-US" b="1" dirty="0"/>
              <a:t>y</a:t>
            </a:r>
            <a:r>
              <a:rPr lang="en-US" dirty="0"/>
              <a:t>, s</a:t>
            </a:r>
            <a:r>
              <a:rPr lang="en-US" b="1" dirty="0"/>
              <a:t>ee</a:t>
            </a:r>
            <a:r>
              <a:rPr lang="en-US" dirty="0"/>
              <a:t>, m</a:t>
            </a:r>
            <a:r>
              <a:rPr lang="en-US" b="1" dirty="0"/>
              <a:t>ea</a:t>
            </a:r>
            <a:r>
              <a:rPr lang="en-US" dirty="0"/>
              <a:t>t, th</a:t>
            </a:r>
            <a:r>
              <a:rPr lang="en-US" b="1" dirty="0"/>
              <a:t>e</a:t>
            </a:r>
            <a:r>
              <a:rPr lang="en-US" dirty="0"/>
              <a:t>me, fluor</a:t>
            </a:r>
            <a:r>
              <a:rPr lang="en-US" b="1" dirty="0"/>
              <a:t>i</a:t>
            </a:r>
            <a:r>
              <a:rPr lang="en-US" dirty="0"/>
              <a:t>ne, p</a:t>
            </a:r>
            <a:r>
              <a:rPr lang="en-US" b="1" dirty="0"/>
              <a:t>eo</a:t>
            </a:r>
            <a:r>
              <a:rPr lang="en-US" dirty="0"/>
              <a:t>ple</a:t>
            </a:r>
            <a:br>
              <a:rPr lang="en-US" dirty="0"/>
            </a:br>
            <a:r>
              <a:rPr lang="en-US" dirty="0"/>
              <a:t>Letters that usually represent it: “</a:t>
            </a:r>
            <a:r>
              <a:rPr lang="en-US" dirty="0" err="1"/>
              <a:t>ee</a:t>
            </a:r>
            <a:r>
              <a:rPr lang="en-US" dirty="0"/>
              <a:t>,” “</a:t>
            </a:r>
            <a:r>
              <a:rPr lang="en-US" dirty="0" err="1"/>
              <a:t>ea</a:t>
            </a:r>
            <a:r>
              <a:rPr lang="en-US" dirty="0"/>
              <a:t>,” “y,” “</a:t>
            </a:r>
            <a:r>
              <a:rPr lang="en-US" dirty="0" err="1"/>
              <a:t>i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sz="2400" b="1" dirty="0" smtClean="0"/>
              <a:t>ɜ: </a:t>
            </a:r>
            <a:r>
              <a:rPr lang="en-US" dirty="0" smtClean="0"/>
              <a:t>-Found in words like: b</a:t>
            </a:r>
            <a:r>
              <a:rPr lang="en-US" b="1" dirty="0" smtClean="0"/>
              <a:t>ur</a:t>
            </a:r>
            <a:r>
              <a:rPr lang="en-US" dirty="0" smtClean="0"/>
              <a:t>n, h</a:t>
            </a:r>
            <a:r>
              <a:rPr lang="en-US" b="1" dirty="0" smtClean="0"/>
              <a:t>er</a:t>
            </a:r>
            <a:r>
              <a:rPr lang="en-US" dirty="0" smtClean="0"/>
              <a:t>d, </a:t>
            </a:r>
            <a:r>
              <a:rPr lang="en-US" b="1" dirty="0" smtClean="0"/>
              <a:t>ear</a:t>
            </a:r>
            <a:r>
              <a:rPr lang="en-US" dirty="0" smtClean="0"/>
              <a:t>th, b</a:t>
            </a:r>
            <a:r>
              <a:rPr lang="en-US" b="1" dirty="0" smtClean="0"/>
              <a:t>ir</a:t>
            </a:r>
            <a:r>
              <a:rPr lang="en-US" dirty="0" smtClean="0"/>
              <a:t>d, w</a:t>
            </a:r>
            <a:r>
              <a:rPr lang="en-US" b="1" dirty="0" smtClean="0"/>
              <a:t>or</a:t>
            </a:r>
            <a:r>
              <a:rPr lang="en-US" dirty="0" smtClean="0"/>
              <a:t>m</a:t>
            </a:r>
            <a:br>
              <a:rPr lang="en-US" dirty="0" smtClean="0"/>
            </a:br>
            <a:r>
              <a:rPr lang="en-US" dirty="0" smtClean="0"/>
              <a:t>Letters that usually represent it: “</a:t>
            </a:r>
            <a:r>
              <a:rPr lang="en-US" dirty="0" err="1" smtClean="0"/>
              <a:t>er</a:t>
            </a:r>
            <a:r>
              <a:rPr lang="en-US" dirty="0" smtClean="0"/>
              <a:t>,” “ear,” “</a:t>
            </a:r>
            <a:r>
              <a:rPr lang="en-US" dirty="0" err="1" smtClean="0"/>
              <a:t>ir</a:t>
            </a:r>
            <a:r>
              <a:rPr lang="en-US" dirty="0" smtClean="0"/>
              <a:t>,” “or,” “</a:t>
            </a:r>
            <a:r>
              <a:rPr lang="en-US" dirty="0" err="1" smtClean="0"/>
              <a:t>ur</a:t>
            </a:r>
            <a:r>
              <a:rPr lang="en-US" dirty="0" smtClean="0"/>
              <a:t>,” “</a:t>
            </a:r>
            <a:r>
              <a:rPr lang="en-US" dirty="0" err="1" smtClean="0"/>
              <a:t>eur</a:t>
            </a:r>
            <a:r>
              <a:rPr lang="en-US" dirty="0" smtClean="0"/>
              <a:t>”</a:t>
            </a:r>
          </a:p>
          <a:p>
            <a:r>
              <a:rPr lang="en-US" sz="2400" b="1" dirty="0" smtClean="0"/>
              <a:t>ɔ: </a:t>
            </a:r>
            <a:r>
              <a:rPr lang="en-US" dirty="0" smtClean="0"/>
              <a:t>-</a:t>
            </a:r>
            <a:r>
              <a:rPr lang="en-US" dirty="0"/>
              <a:t>Found in words like: l</a:t>
            </a:r>
            <a:r>
              <a:rPr lang="en-US" b="1" dirty="0"/>
              <a:t>aw</a:t>
            </a:r>
            <a:r>
              <a:rPr lang="en-US" dirty="0"/>
              <a:t>, c</a:t>
            </a:r>
            <a:r>
              <a:rPr lang="en-US" b="1" dirty="0"/>
              <a:t>augh</a:t>
            </a:r>
            <a:r>
              <a:rPr lang="en-US" dirty="0"/>
              <a:t>t, </a:t>
            </a:r>
            <a:r>
              <a:rPr lang="en-US" b="1" dirty="0"/>
              <a:t>a</a:t>
            </a:r>
            <a:r>
              <a:rPr lang="en-US" dirty="0"/>
              <a:t>ll, t</a:t>
            </a:r>
            <a:r>
              <a:rPr lang="en-US" b="1" dirty="0"/>
              <a:t>al</a:t>
            </a:r>
            <a:r>
              <a:rPr lang="en-US" dirty="0"/>
              <a:t>k</a:t>
            </a:r>
            <a:br>
              <a:rPr lang="en-US" dirty="0"/>
            </a:br>
            <a:r>
              <a:rPr lang="en-US" dirty="0"/>
              <a:t>Letters that usually represent it: “a,” “aw,” “au,” “al”</a:t>
            </a:r>
            <a:endParaRPr lang="en-US" dirty="0" smtClean="0"/>
          </a:p>
          <a:p>
            <a:r>
              <a:rPr lang="en-US" sz="2400" b="1" dirty="0"/>
              <a:t>u</a:t>
            </a:r>
            <a:r>
              <a:rPr lang="en-US" sz="2400" b="1" dirty="0" smtClean="0"/>
              <a:t>: </a:t>
            </a:r>
            <a:r>
              <a:rPr lang="en-US" dirty="0" smtClean="0"/>
              <a:t>-</a:t>
            </a:r>
            <a:r>
              <a:rPr lang="en-US" dirty="0"/>
              <a:t>Found in words like: t</a:t>
            </a:r>
            <a:r>
              <a:rPr lang="en-US" b="1" dirty="0"/>
              <a:t>u</a:t>
            </a:r>
            <a:r>
              <a:rPr lang="en-US" dirty="0"/>
              <a:t>be, y</a:t>
            </a:r>
            <a:r>
              <a:rPr lang="en-US" b="1" dirty="0"/>
              <a:t>ou</a:t>
            </a:r>
            <a:r>
              <a:rPr lang="en-US" dirty="0"/>
              <a:t>, ch</a:t>
            </a:r>
            <a:r>
              <a:rPr lang="en-US" b="1" dirty="0"/>
              <a:t>oo</a:t>
            </a:r>
            <a:r>
              <a:rPr lang="en-US" dirty="0"/>
              <a:t>se, </a:t>
            </a:r>
            <a:r>
              <a:rPr lang="en-US" dirty="0" smtClean="0"/>
              <a:t>thr</a:t>
            </a:r>
            <a:r>
              <a:rPr lang="en-US" b="1" dirty="0" smtClean="0"/>
              <a:t>ough</a:t>
            </a:r>
            <a:r>
              <a:rPr lang="en-US" dirty="0" smtClean="0"/>
              <a:t>, </a:t>
            </a:r>
            <a:r>
              <a:rPr lang="en-US" dirty="0"/>
              <a:t>iss</a:t>
            </a:r>
            <a:r>
              <a:rPr lang="en-US" b="1" dirty="0"/>
              <a:t>ue</a:t>
            </a:r>
            <a:br>
              <a:rPr lang="en-US" b="1" dirty="0"/>
            </a:br>
            <a:r>
              <a:rPr lang="en-US" dirty="0"/>
              <a:t>Letters that usually represent it: “</a:t>
            </a:r>
            <a:r>
              <a:rPr lang="en-US" dirty="0" err="1"/>
              <a:t>oo</a:t>
            </a:r>
            <a:r>
              <a:rPr lang="en-US" dirty="0"/>
              <a:t>,” “u,” “</a:t>
            </a:r>
            <a:r>
              <a:rPr lang="en-US" dirty="0" err="1"/>
              <a:t>ou</a:t>
            </a:r>
            <a:r>
              <a:rPr lang="en-US" dirty="0"/>
              <a:t>,” “</a:t>
            </a:r>
            <a:r>
              <a:rPr lang="en-US" dirty="0" err="1"/>
              <a:t>ew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sz="2400" b="1" dirty="0" smtClean="0"/>
              <a:t>ɑ: </a:t>
            </a:r>
            <a:r>
              <a:rPr lang="en-US" dirty="0" smtClean="0"/>
              <a:t>-Founds in words like: F</a:t>
            </a:r>
            <a:r>
              <a:rPr lang="en-US" b="1" dirty="0" smtClean="0"/>
              <a:t>a</a:t>
            </a:r>
            <a:r>
              <a:rPr lang="en-US" dirty="0" smtClean="0"/>
              <a:t>st, c</a:t>
            </a:r>
            <a:r>
              <a:rPr lang="en-US" b="1" dirty="0" smtClean="0"/>
              <a:t>a</a:t>
            </a:r>
            <a:r>
              <a:rPr lang="en-US" dirty="0" smtClean="0"/>
              <a:t>r, h</a:t>
            </a:r>
            <a:r>
              <a:rPr lang="en-US" b="1" dirty="0" smtClean="0"/>
              <a:t>a</a:t>
            </a:r>
            <a:r>
              <a:rPr lang="en-US" dirty="0" smtClean="0"/>
              <a:t>rd, b</a:t>
            </a:r>
            <a:r>
              <a:rPr lang="en-US" b="1" dirty="0" smtClean="0"/>
              <a:t>a</a:t>
            </a:r>
            <a:r>
              <a:rPr lang="en-US" dirty="0" smtClean="0"/>
              <a:t>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8524" y="289259"/>
            <a:ext cx="10157161" cy="1280890"/>
          </a:xfrm>
        </p:spPr>
        <p:txBody>
          <a:bodyPr>
            <a:normAutofit fontScale="90000"/>
          </a:bodyPr>
          <a:lstStyle/>
          <a:p>
            <a:r>
              <a:rPr lang="en-US" sz="3100" b="1" cap="all" dirty="0" smtClean="0"/>
              <a:t>Spell the word using IPA vowel symbols</a:t>
            </a:r>
            <a:br>
              <a:rPr lang="en-US" sz="3100" b="1" cap="all" dirty="0" smtClean="0"/>
            </a:br>
            <a:r>
              <a:rPr lang="en-US" sz="3100" b="1" cap="all" dirty="0" smtClean="0"/>
              <a:t/>
            </a:r>
            <a:br>
              <a:rPr lang="en-US" sz="3100" b="1" cap="all" dirty="0" smtClean="0"/>
            </a:br>
            <a:r>
              <a:rPr lang="en-US" sz="3100" b="1" cap="all" dirty="0" smtClean="0"/>
              <a:t>Short vowels 			long vowels</a:t>
            </a:r>
            <a:r>
              <a:rPr lang="en-US" sz="4800" b="1" cap="all" dirty="0" smtClean="0"/>
              <a:t/>
            </a:r>
            <a:br>
              <a:rPr lang="en-US" sz="4800" b="1" cap="all" dirty="0" smtClean="0"/>
            </a:br>
            <a:r>
              <a:rPr lang="en-US" sz="4400" b="1" dirty="0" smtClean="0">
                <a:solidFill>
                  <a:srgbClr val="FF0000"/>
                </a:solidFill>
              </a:rPr>
              <a:t>ɪ </a:t>
            </a:r>
            <a:r>
              <a:rPr lang="en-US" sz="3100" b="1" dirty="0" smtClean="0">
                <a:solidFill>
                  <a:schemeClr val="tx1"/>
                </a:solidFill>
              </a:rPr>
              <a:t>s</a:t>
            </a:r>
            <a:r>
              <a:rPr lang="en-US" sz="3100" b="1" dirty="0" smtClean="0">
                <a:solidFill>
                  <a:srgbClr val="FF0000"/>
                </a:solidFill>
              </a:rPr>
              <a:t>i</a:t>
            </a:r>
            <a:r>
              <a:rPr lang="en-US" sz="3100" b="1" dirty="0" smtClean="0">
                <a:solidFill>
                  <a:schemeClr val="tx1"/>
                </a:solidFill>
              </a:rPr>
              <a:t>t-</a:t>
            </a:r>
            <a:r>
              <a:rPr lang="en-US" sz="3100" b="1" dirty="0" err="1" smtClean="0">
                <a:solidFill>
                  <a:schemeClr val="tx1"/>
                </a:solidFill>
              </a:rPr>
              <a:t>s</a:t>
            </a:r>
            <a:r>
              <a:rPr lang="en-US" sz="3100" b="1" dirty="0" err="1" smtClean="0">
                <a:solidFill>
                  <a:srgbClr val="FF0000"/>
                </a:solidFill>
              </a:rPr>
              <a:t>ɪ</a:t>
            </a:r>
            <a:r>
              <a:rPr lang="en-US" sz="3100" b="1" dirty="0" err="1" smtClean="0">
                <a:solidFill>
                  <a:schemeClr val="tx1"/>
                </a:solidFill>
              </a:rPr>
              <a:t>t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</a:rPr>
              <a:t>	</a:t>
            </a:r>
            <a:r>
              <a:rPr lang="en-US" sz="4400" b="1" dirty="0" smtClean="0">
                <a:solidFill>
                  <a:srgbClr val="FF0000"/>
                </a:solidFill>
              </a:rPr>
              <a:t>		</a:t>
            </a:r>
            <a:r>
              <a:rPr lang="en-US" sz="4400" b="1" cap="all" dirty="0" smtClean="0">
                <a:solidFill>
                  <a:srgbClr val="FF0000"/>
                </a:solidFill>
              </a:rPr>
              <a:t>		</a:t>
            </a:r>
            <a:r>
              <a:rPr lang="en-US" sz="4400" b="1" dirty="0" smtClean="0">
                <a:solidFill>
                  <a:srgbClr val="FF0000"/>
                </a:solidFill>
              </a:rPr>
              <a:t>ɪ: </a:t>
            </a:r>
            <a:r>
              <a:rPr lang="en-US" sz="3100" b="1" dirty="0" smtClean="0">
                <a:solidFill>
                  <a:schemeClr val="tx1"/>
                </a:solidFill>
              </a:rPr>
              <a:t>s</a:t>
            </a:r>
            <a:r>
              <a:rPr lang="en-US" sz="3100" b="1" dirty="0" smtClean="0">
                <a:solidFill>
                  <a:srgbClr val="FF0000"/>
                </a:solidFill>
              </a:rPr>
              <a:t>ee</a:t>
            </a:r>
            <a:r>
              <a:rPr lang="en-US" sz="3100" b="1" dirty="0" smtClean="0">
                <a:solidFill>
                  <a:schemeClr val="tx1"/>
                </a:solidFill>
              </a:rPr>
              <a:t>- </a:t>
            </a:r>
            <a:r>
              <a:rPr lang="en-US" sz="3100" b="1" dirty="0" err="1" smtClean="0">
                <a:solidFill>
                  <a:schemeClr val="tx1"/>
                </a:solidFill>
              </a:rPr>
              <a:t>s</a:t>
            </a:r>
            <a:r>
              <a:rPr lang="en-US" sz="3100" b="1" dirty="0" err="1" smtClean="0">
                <a:solidFill>
                  <a:srgbClr val="FF0000"/>
                </a:solidFill>
              </a:rPr>
              <a:t>ɪ</a:t>
            </a:r>
            <a:r>
              <a:rPr lang="en-US" sz="3100" b="1" dirty="0">
                <a:solidFill>
                  <a:srgbClr val="FF0000"/>
                </a:solidFill>
              </a:rPr>
              <a:t>: </a:t>
            </a:r>
            <a:r>
              <a:rPr lang="en-US" sz="4400" b="1" u="sng" dirty="0" smtClean="0">
                <a:solidFill>
                  <a:srgbClr val="FF0000"/>
                </a:solidFill>
              </a:rPr>
              <a:t/>
            </a:r>
            <a:br>
              <a:rPr lang="en-US" sz="4400" b="1" u="sng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ʊ </a:t>
            </a:r>
            <a:r>
              <a:rPr lang="en-US" sz="3100" b="1" dirty="0" smtClean="0">
                <a:solidFill>
                  <a:schemeClr val="tx1"/>
                </a:solidFill>
              </a:rPr>
              <a:t>l</a:t>
            </a:r>
            <a:r>
              <a:rPr lang="en-US" sz="3100" b="1" dirty="0" smtClean="0">
                <a:solidFill>
                  <a:srgbClr val="FF0000"/>
                </a:solidFill>
              </a:rPr>
              <a:t>oo</a:t>
            </a:r>
            <a:r>
              <a:rPr lang="en-US" sz="3100" b="1" dirty="0" smtClean="0">
                <a:solidFill>
                  <a:schemeClr val="tx1"/>
                </a:solidFill>
              </a:rPr>
              <a:t>k-</a:t>
            </a:r>
            <a:r>
              <a:rPr lang="en-US" sz="3100" b="1" dirty="0" err="1" smtClean="0">
                <a:solidFill>
                  <a:schemeClr val="tx1"/>
                </a:solidFill>
              </a:rPr>
              <a:t>l</a:t>
            </a:r>
            <a:r>
              <a:rPr lang="en-US" sz="3100" b="1" dirty="0" err="1" smtClean="0">
                <a:solidFill>
                  <a:srgbClr val="FF0000"/>
                </a:solidFill>
              </a:rPr>
              <a:t>ʊ</a:t>
            </a:r>
            <a:r>
              <a:rPr lang="en-US" sz="3100" b="1" dirty="0" err="1" smtClean="0">
                <a:solidFill>
                  <a:schemeClr val="tx1"/>
                </a:solidFill>
              </a:rPr>
              <a:t>k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	   			u</a:t>
            </a:r>
            <a:r>
              <a:rPr lang="en-US" sz="4400" b="1" dirty="0">
                <a:solidFill>
                  <a:srgbClr val="FF0000"/>
                </a:solidFill>
              </a:rPr>
              <a:t>: </a:t>
            </a:r>
            <a:r>
              <a:rPr lang="en-US" sz="3100" b="1" dirty="0" smtClean="0">
                <a:solidFill>
                  <a:schemeClr val="tx1"/>
                </a:solidFill>
              </a:rPr>
              <a:t>t</a:t>
            </a:r>
            <a:r>
              <a:rPr lang="en-US" sz="3100" b="1" dirty="0" smtClean="0">
                <a:solidFill>
                  <a:srgbClr val="FF0000"/>
                </a:solidFill>
              </a:rPr>
              <a:t>u</a:t>
            </a:r>
            <a:r>
              <a:rPr lang="en-US" sz="3100" b="1" dirty="0" smtClean="0">
                <a:solidFill>
                  <a:schemeClr val="tx1"/>
                </a:solidFill>
              </a:rPr>
              <a:t>be- </a:t>
            </a:r>
            <a:r>
              <a:rPr lang="en-US" sz="3100" b="1" dirty="0" err="1" smtClean="0">
                <a:solidFill>
                  <a:schemeClr val="tx1"/>
                </a:solidFill>
              </a:rPr>
              <a:t>t</a:t>
            </a:r>
            <a:r>
              <a:rPr lang="en-US" sz="3100" b="1" dirty="0" err="1" smtClean="0">
                <a:solidFill>
                  <a:srgbClr val="FF0000"/>
                </a:solidFill>
              </a:rPr>
              <a:t>u:</a:t>
            </a:r>
            <a:r>
              <a:rPr lang="en-US" sz="3100" b="1" dirty="0" err="1" smtClean="0">
                <a:solidFill>
                  <a:schemeClr val="tx1"/>
                </a:solidFill>
              </a:rPr>
              <a:t>b</a:t>
            </a: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ʌ </a:t>
            </a:r>
            <a:r>
              <a:rPr lang="en-US" sz="3100" b="1" dirty="0" smtClean="0">
                <a:solidFill>
                  <a:schemeClr val="tx1"/>
                </a:solidFill>
              </a:rPr>
              <a:t>fl</a:t>
            </a:r>
            <a:r>
              <a:rPr lang="en-US" sz="3100" b="1" dirty="0" smtClean="0">
                <a:solidFill>
                  <a:srgbClr val="FF0000"/>
                </a:solidFill>
              </a:rPr>
              <a:t>oo</a:t>
            </a:r>
            <a:r>
              <a:rPr lang="en-US" sz="3100" b="1" dirty="0" smtClean="0">
                <a:solidFill>
                  <a:schemeClr val="tx1"/>
                </a:solidFill>
              </a:rPr>
              <a:t>d-</a:t>
            </a:r>
            <a:r>
              <a:rPr lang="en-US" sz="3100" b="1" dirty="0" err="1" smtClean="0">
                <a:solidFill>
                  <a:schemeClr val="tx1"/>
                </a:solidFill>
              </a:rPr>
              <a:t>fl</a:t>
            </a:r>
            <a:r>
              <a:rPr lang="en-US" sz="3100" b="1" dirty="0" err="1" smtClean="0">
                <a:solidFill>
                  <a:srgbClr val="FF0000"/>
                </a:solidFill>
              </a:rPr>
              <a:t>ʌ</a:t>
            </a:r>
            <a:r>
              <a:rPr lang="en-US" sz="3100" b="1" dirty="0" err="1" smtClean="0">
                <a:solidFill>
                  <a:schemeClr val="tx1"/>
                </a:solidFill>
              </a:rPr>
              <a:t>d</a:t>
            </a:r>
            <a:r>
              <a:rPr lang="en-US" sz="4400" b="1" dirty="0" smtClean="0">
                <a:solidFill>
                  <a:srgbClr val="FF0000"/>
                </a:solidFill>
              </a:rPr>
              <a:t> 				ɑ: </a:t>
            </a:r>
            <a:r>
              <a:rPr lang="en-US" sz="3100" b="1" dirty="0" err="1" smtClean="0">
                <a:solidFill>
                  <a:schemeClr val="tx1"/>
                </a:solidFill>
              </a:rPr>
              <a:t>h</a:t>
            </a:r>
            <a:r>
              <a:rPr lang="en-US" sz="3100" b="1" dirty="0" err="1" smtClean="0">
                <a:solidFill>
                  <a:srgbClr val="FF0000"/>
                </a:solidFill>
              </a:rPr>
              <a:t>a</a:t>
            </a:r>
            <a:r>
              <a:rPr lang="en-US" sz="3100" b="1" dirty="0" err="1" smtClean="0">
                <a:solidFill>
                  <a:schemeClr val="tx1"/>
                </a:solidFill>
              </a:rPr>
              <a:t>rd-h</a:t>
            </a:r>
            <a:r>
              <a:rPr lang="en-US" sz="3100" b="1" dirty="0" err="1" smtClean="0">
                <a:solidFill>
                  <a:srgbClr val="FF0000"/>
                </a:solidFill>
              </a:rPr>
              <a:t>ɑ:</a:t>
            </a:r>
            <a:r>
              <a:rPr lang="en-US" sz="3100" b="1" dirty="0" err="1">
                <a:solidFill>
                  <a:schemeClr val="tx1"/>
                </a:solidFill>
              </a:rPr>
              <a:t>d</a:t>
            </a: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ɒ	</a:t>
            </a:r>
            <a:r>
              <a:rPr lang="en-US" sz="3100" b="1" dirty="0" smtClean="0">
                <a:solidFill>
                  <a:schemeClr val="tx1"/>
                </a:solidFill>
              </a:rPr>
              <a:t>b</a:t>
            </a:r>
            <a:r>
              <a:rPr lang="en-US" sz="3100" b="1" dirty="0" smtClean="0">
                <a:solidFill>
                  <a:srgbClr val="FF0000"/>
                </a:solidFill>
              </a:rPr>
              <a:t>o</a:t>
            </a:r>
            <a:r>
              <a:rPr lang="en-US" sz="3100" b="1" dirty="0" smtClean="0">
                <a:solidFill>
                  <a:schemeClr val="tx1"/>
                </a:solidFill>
              </a:rPr>
              <a:t>x-</a:t>
            </a:r>
            <a:r>
              <a:rPr lang="en-US" sz="3100" b="1" dirty="0" err="1" smtClean="0">
                <a:solidFill>
                  <a:schemeClr val="tx1"/>
                </a:solidFill>
              </a:rPr>
              <a:t>b</a:t>
            </a:r>
            <a:r>
              <a:rPr lang="en-US" sz="3100" b="1" dirty="0" err="1" smtClean="0">
                <a:solidFill>
                  <a:srgbClr val="FF0000"/>
                </a:solidFill>
              </a:rPr>
              <a:t>ɒ</a:t>
            </a:r>
            <a:r>
              <a:rPr lang="en-US" sz="3100" b="1" dirty="0" err="1" smtClean="0">
                <a:solidFill>
                  <a:schemeClr val="tx1"/>
                </a:solidFill>
              </a:rPr>
              <a:t>x</a:t>
            </a:r>
            <a:r>
              <a:rPr lang="en-US" sz="4400" b="1" dirty="0" smtClean="0">
                <a:solidFill>
                  <a:srgbClr val="FF0000"/>
                </a:solidFill>
              </a:rPr>
              <a:t> 				ɔ</a:t>
            </a:r>
            <a:r>
              <a:rPr lang="en-US" sz="4400" b="1" dirty="0">
                <a:solidFill>
                  <a:srgbClr val="FF0000"/>
                </a:solidFill>
              </a:rPr>
              <a:t>: </a:t>
            </a:r>
            <a:r>
              <a:rPr lang="en-US" sz="3100" b="1" dirty="0" err="1" smtClean="0">
                <a:solidFill>
                  <a:schemeClr val="tx1"/>
                </a:solidFill>
              </a:rPr>
              <a:t>c</a:t>
            </a:r>
            <a:r>
              <a:rPr lang="en-US" sz="3100" b="1" dirty="0" err="1" smtClean="0">
                <a:solidFill>
                  <a:srgbClr val="FF0000"/>
                </a:solidFill>
              </a:rPr>
              <a:t>au</a:t>
            </a:r>
            <a:r>
              <a:rPr lang="en-US" sz="3100" b="1" dirty="0" err="1" smtClean="0">
                <a:solidFill>
                  <a:schemeClr val="tx1"/>
                </a:solidFill>
              </a:rPr>
              <a:t>ght-c</a:t>
            </a:r>
            <a:r>
              <a:rPr lang="en-US" sz="3100" b="1" dirty="0" err="1" smtClean="0">
                <a:solidFill>
                  <a:srgbClr val="FF0000"/>
                </a:solidFill>
              </a:rPr>
              <a:t>ɔ:</a:t>
            </a:r>
            <a:r>
              <a:rPr lang="en-US" sz="3100" b="1" dirty="0" err="1" smtClean="0">
                <a:solidFill>
                  <a:schemeClr val="tx1"/>
                </a:solidFill>
              </a:rPr>
              <a:t>t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ə	</a:t>
            </a:r>
            <a:r>
              <a:rPr lang="en-US" sz="3100" b="1" dirty="0" smtClean="0">
                <a:solidFill>
                  <a:schemeClr val="tx1"/>
                </a:solidFill>
              </a:rPr>
              <a:t>l</a:t>
            </a:r>
            <a:r>
              <a:rPr lang="en-US" sz="3100" b="1" dirty="0" smtClean="0">
                <a:solidFill>
                  <a:srgbClr val="FF0000"/>
                </a:solidFill>
              </a:rPr>
              <a:t>e</a:t>
            </a:r>
            <a:r>
              <a:rPr lang="en-US" sz="3100" b="1" dirty="0" smtClean="0">
                <a:solidFill>
                  <a:schemeClr val="tx1"/>
                </a:solidFill>
              </a:rPr>
              <a:t>m</a:t>
            </a:r>
            <a:r>
              <a:rPr lang="en-US" sz="3100" b="1" dirty="0" smtClean="0">
                <a:solidFill>
                  <a:srgbClr val="FF0000"/>
                </a:solidFill>
              </a:rPr>
              <a:t>o</a:t>
            </a:r>
            <a:r>
              <a:rPr lang="en-US" sz="3100" b="1" dirty="0" smtClean="0">
                <a:solidFill>
                  <a:schemeClr val="tx1"/>
                </a:solidFill>
              </a:rPr>
              <a:t>n-</a:t>
            </a:r>
            <a:r>
              <a:rPr lang="en-US" sz="3100" b="1" dirty="0" err="1" smtClean="0">
                <a:solidFill>
                  <a:schemeClr val="tx1"/>
                </a:solidFill>
              </a:rPr>
              <a:t>l</a:t>
            </a:r>
            <a:r>
              <a:rPr lang="en-US" sz="3100" b="1" u="sng" dirty="0" err="1" smtClean="0">
                <a:solidFill>
                  <a:srgbClr val="FF0000"/>
                </a:solidFill>
              </a:rPr>
              <a:t>ɛ</a:t>
            </a:r>
            <a:r>
              <a:rPr lang="en-US" sz="3100" b="1" dirty="0" err="1" smtClean="0">
                <a:solidFill>
                  <a:schemeClr val="tx1"/>
                </a:solidFill>
              </a:rPr>
              <a:t>m</a:t>
            </a:r>
            <a:r>
              <a:rPr lang="en-US" sz="3100" b="1" dirty="0" err="1" smtClean="0">
                <a:solidFill>
                  <a:srgbClr val="FF0000"/>
                </a:solidFill>
              </a:rPr>
              <a:t>ə</a:t>
            </a:r>
            <a:r>
              <a:rPr lang="en-US" sz="3100" b="1" dirty="0" err="1" smtClean="0">
                <a:solidFill>
                  <a:schemeClr val="tx1"/>
                </a:solidFill>
              </a:rPr>
              <a:t>n</a:t>
            </a:r>
            <a:r>
              <a:rPr lang="en-US" sz="4400" b="1" dirty="0" smtClean="0">
                <a:solidFill>
                  <a:srgbClr val="FF0000"/>
                </a:solidFill>
              </a:rPr>
              <a:t> 		ɜ: </a:t>
            </a:r>
            <a:r>
              <a:rPr lang="en-US" sz="3100" b="1" dirty="0" err="1" smtClean="0">
                <a:solidFill>
                  <a:schemeClr val="tx1"/>
                </a:solidFill>
              </a:rPr>
              <a:t>b</a:t>
            </a:r>
            <a:r>
              <a:rPr lang="en-US" sz="3100" b="1" dirty="0" err="1" smtClean="0">
                <a:solidFill>
                  <a:srgbClr val="FF0000"/>
                </a:solidFill>
              </a:rPr>
              <a:t>u</a:t>
            </a:r>
            <a:r>
              <a:rPr lang="en-US" sz="3100" b="1" dirty="0" err="1" smtClean="0">
                <a:solidFill>
                  <a:schemeClr val="tx1"/>
                </a:solidFill>
              </a:rPr>
              <a:t>rn-b</a:t>
            </a:r>
            <a:r>
              <a:rPr lang="en-US" sz="3100" b="1" dirty="0" err="1" smtClean="0">
                <a:solidFill>
                  <a:srgbClr val="FF0000"/>
                </a:solidFill>
              </a:rPr>
              <a:t>ɜ:</a:t>
            </a:r>
            <a:r>
              <a:rPr lang="en-US" sz="3100" b="1" dirty="0" err="1" smtClean="0">
                <a:solidFill>
                  <a:schemeClr val="tx1"/>
                </a:solidFill>
              </a:rPr>
              <a:t>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/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  <a:hlinkClick r:id="rId2" tooltip="Open-mid front unrounded vowel"/>
              </a:rPr>
              <a:t>ɛ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</a:rPr>
              <a:t>b</a:t>
            </a:r>
            <a:r>
              <a:rPr lang="en-US" sz="3100" b="1" dirty="0" smtClean="0">
                <a:solidFill>
                  <a:srgbClr val="FF0000"/>
                </a:solidFill>
              </a:rPr>
              <a:t>e</a:t>
            </a:r>
            <a:r>
              <a:rPr lang="en-US" sz="3100" b="1" dirty="0" smtClean="0">
                <a:solidFill>
                  <a:schemeClr val="tx1"/>
                </a:solidFill>
              </a:rPr>
              <a:t>d-</a:t>
            </a:r>
            <a:r>
              <a:rPr lang="en-US" sz="3100" b="1" dirty="0" err="1" smtClean="0">
                <a:solidFill>
                  <a:schemeClr val="tx1"/>
                </a:solidFill>
              </a:rPr>
              <a:t>b</a:t>
            </a:r>
            <a:r>
              <a:rPr lang="en-US" sz="3100" b="1" dirty="0" err="1" smtClean="0">
                <a:solidFill>
                  <a:schemeClr val="tx1"/>
                </a:solidFill>
                <a:hlinkClick r:id="rId2" tooltip="Open-mid front unrounded vowel"/>
              </a:rPr>
              <a:t>ɛ</a:t>
            </a:r>
            <a:r>
              <a:rPr lang="en-US" sz="3100" b="1" dirty="0" err="1" smtClean="0">
                <a:solidFill>
                  <a:schemeClr val="tx1"/>
                </a:solidFill>
              </a:rPr>
              <a:t>d</a:t>
            </a:r>
            <a:r>
              <a:rPr lang="en-US" sz="4400" b="1" u="sng" dirty="0" smtClean="0">
                <a:solidFill>
                  <a:srgbClr val="FF0000"/>
                </a:solidFill>
              </a:rPr>
              <a:t/>
            </a:r>
            <a:br>
              <a:rPr lang="en-US" sz="4400" b="1" u="sng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æ </a:t>
            </a:r>
            <a:r>
              <a:rPr lang="en-US" sz="3100" b="1" dirty="0" smtClean="0">
                <a:solidFill>
                  <a:schemeClr val="tx1"/>
                </a:solidFill>
              </a:rPr>
              <a:t>c</a:t>
            </a:r>
            <a:r>
              <a:rPr lang="en-US" sz="3100" b="1" dirty="0" smtClean="0">
                <a:solidFill>
                  <a:srgbClr val="FF0000"/>
                </a:solidFill>
              </a:rPr>
              <a:t>a</a:t>
            </a:r>
            <a:r>
              <a:rPr lang="en-US" sz="3100" b="1" dirty="0" smtClean="0">
                <a:solidFill>
                  <a:schemeClr val="tx1"/>
                </a:solidFill>
              </a:rPr>
              <a:t>t-</a:t>
            </a:r>
            <a:r>
              <a:rPr lang="en-US" sz="3100" b="1" dirty="0" err="1" smtClean="0">
                <a:solidFill>
                  <a:schemeClr val="tx1"/>
                </a:solidFill>
              </a:rPr>
              <a:t>c</a:t>
            </a:r>
            <a:r>
              <a:rPr lang="en-US" sz="3100" b="1" dirty="0" err="1" smtClean="0">
                <a:solidFill>
                  <a:srgbClr val="FF0000"/>
                </a:solidFill>
              </a:rPr>
              <a:t>æ</a:t>
            </a:r>
            <a:r>
              <a:rPr lang="en-US" sz="3100" b="1" dirty="0" err="1" smtClean="0">
                <a:solidFill>
                  <a:schemeClr val="tx1"/>
                </a:solidFill>
              </a:rPr>
              <a:t>t</a:t>
            </a:r>
            <a:r>
              <a:rPr lang="en-US" sz="3100" b="1" dirty="0" smtClean="0">
                <a:solidFill>
                  <a:schemeClr val="tx1"/>
                </a:solidFill>
              </a:rPr>
              <a:t/>
            </a:r>
            <a:br>
              <a:rPr lang="en-US" sz="3100" b="1" dirty="0" smtClean="0">
                <a:solidFill>
                  <a:schemeClr val="tx1"/>
                </a:solidFill>
              </a:rPr>
            </a:br>
            <a:endParaRPr lang="en-US" sz="3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2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282" y="624110"/>
            <a:ext cx="8911687" cy="1280890"/>
          </a:xfrm>
        </p:spPr>
        <p:txBody>
          <a:bodyPr/>
          <a:lstStyle/>
          <a:p>
            <a:r>
              <a:rPr lang="en-US" dirty="0" smtClean="0"/>
              <a:t>Diphthongs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68" y="1541172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ɪə</a:t>
            </a:r>
            <a:r>
              <a:rPr lang="en-US" sz="3200" b="1" dirty="0" smtClean="0"/>
              <a:t> -  </a:t>
            </a:r>
            <a:r>
              <a:rPr lang="en-US" sz="2000" dirty="0" smtClean="0"/>
              <a:t>Founds in words like: </a:t>
            </a:r>
            <a:r>
              <a:rPr lang="en-US" sz="2000" dirty="0"/>
              <a:t>N</a:t>
            </a:r>
            <a:r>
              <a:rPr lang="en-US" sz="2000" b="1" dirty="0"/>
              <a:t>ea</a:t>
            </a:r>
            <a:r>
              <a:rPr lang="en-US" sz="2000" dirty="0"/>
              <a:t>r, </a:t>
            </a:r>
            <a:r>
              <a:rPr lang="en-US" sz="2000" b="1" dirty="0"/>
              <a:t>ea</a:t>
            </a:r>
            <a:r>
              <a:rPr lang="en-US" sz="2000" dirty="0"/>
              <a:t>r, cl</a:t>
            </a:r>
            <a:r>
              <a:rPr lang="en-US" sz="2000" b="1" dirty="0"/>
              <a:t>ea</a:t>
            </a:r>
            <a:r>
              <a:rPr lang="en-US" sz="2000" dirty="0"/>
              <a:t>r, t</a:t>
            </a:r>
            <a:r>
              <a:rPr lang="en-US" sz="2000" b="1" dirty="0"/>
              <a:t>ea</a:t>
            </a:r>
            <a:r>
              <a:rPr lang="en-US" sz="2000" dirty="0"/>
              <a:t>r, b</a:t>
            </a:r>
            <a:r>
              <a:rPr lang="en-US" sz="2000" b="1" dirty="0"/>
              <a:t>ee</a:t>
            </a:r>
            <a:r>
              <a:rPr lang="en-US" sz="2000" dirty="0"/>
              <a:t>r, f</a:t>
            </a:r>
            <a:r>
              <a:rPr lang="en-US" sz="2000" b="1" dirty="0"/>
              <a:t>ea</a:t>
            </a:r>
            <a:r>
              <a:rPr lang="en-US" sz="2000" dirty="0"/>
              <a:t>r</a:t>
            </a:r>
            <a:r>
              <a:rPr lang="en-US" sz="2000" dirty="0" smtClean="0"/>
              <a:t> </a:t>
            </a:r>
          </a:p>
          <a:p>
            <a:r>
              <a:rPr lang="en-US" sz="3200" b="1" dirty="0" err="1" smtClean="0"/>
              <a:t>eə</a:t>
            </a:r>
            <a:r>
              <a:rPr lang="en-US" sz="3200" b="1" dirty="0"/>
              <a:t> </a:t>
            </a:r>
            <a:r>
              <a:rPr lang="en-US" sz="3200" b="1" dirty="0" smtClean="0"/>
              <a:t>- </a:t>
            </a:r>
            <a:r>
              <a:rPr lang="en-US" sz="2000" dirty="0" smtClean="0"/>
              <a:t>Founds </a:t>
            </a:r>
            <a:r>
              <a:rPr lang="en-US" sz="2000" dirty="0"/>
              <a:t>in words like: </a:t>
            </a:r>
            <a:r>
              <a:rPr lang="en-US" sz="2000" b="1" dirty="0" smtClean="0"/>
              <a:t>a</a:t>
            </a:r>
            <a:r>
              <a:rPr lang="en-US" sz="2000" dirty="0" smtClean="0"/>
              <a:t>rea, c</a:t>
            </a:r>
            <a:r>
              <a:rPr lang="en-US" sz="2000" b="1" dirty="0" smtClean="0"/>
              <a:t>a</a:t>
            </a:r>
            <a:r>
              <a:rPr lang="en-US" sz="2000" dirty="0" smtClean="0"/>
              <a:t>re</a:t>
            </a:r>
            <a:r>
              <a:rPr lang="en-US" sz="2000" dirty="0"/>
              <a:t>, </a:t>
            </a:r>
            <a:r>
              <a:rPr lang="en-US" sz="2000" dirty="0" smtClean="0"/>
              <a:t>r</a:t>
            </a:r>
            <a:r>
              <a:rPr lang="en-US" sz="2000" b="1" dirty="0" smtClean="0"/>
              <a:t>a</a:t>
            </a:r>
            <a:r>
              <a:rPr lang="en-US" sz="2000" dirty="0" smtClean="0"/>
              <a:t>re</a:t>
            </a:r>
          </a:p>
          <a:p>
            <a:r>
              <a:rPr lang="en-US" sz="3200" b="1" dirty="0" err="1" smtClean="0"/>
              <a:t>eɪ</a:t>
            </a:r>
            <a:r>
              <a:rPr lang="en-US" sz="3200" b="1" dirty="0" smtClean="0"/>
              <a:t> - </a:t>
            </a:r>
            <a:r>
              <a:rPr lang="en-US" sz="2000" dirty="0" smtClean="0"/>
              <a:t>Founds </a:t>
            </a:r>
            <a:r>
              <a:rPr lang="en-US" sz="2000" dirty="0"/>
              <a:t>in words like: </a:t>
            </a:r>
            <a:r>
              <a:rPr lang="en-US" sz="2000" dirty="0" smtClean="0"/>
              <a:t>F</a:t>
            </a:r>
            <a:r>
              <a:rPr lang="en-US" sz="2000" b="1" dirty="0" smtClean="0"/>
              <a:t>a</a:t>
            </a:r>
            <a:r>
              <a:rPr lang="en-US" sz="2000" dirty="0" smtClean="0"/>
              <a:t>ce</a:t>
            </a:r>
            <a:r>
              <a:rPr lang="en-US" sz="2000" dirty="0"/>
              <a:t>, sp</a:t>
            </a:r>
            <a:r>
              <a:rPr lang="en-US" sz="2000" b="1" dirty="0"/>
              <a:t>a</a:t>
            </a:r>
            <a:r>
              <a:rPr lang="en-US" sz="2000" dirty="0"/>
              <a:t>ce, r</a:t>
            </a:r>
            <a:r>
              <a:rPr lang="en-US" sz="2000" b="1" dirty="0"/>
              <a:t>ai</a:t>
            </a:r>
            <a:r>
              <a:rPr lang="en-US" sz="2000" dirty="0"/>
              <a:t>n , c</a:t>
            </a:r>
            <a:r>
              <a:rPr lang="en-US" sz="2000" b="1" dirty="0"/>
              <a:t>a</a:t>
            </a:r>
            <a:r>
              <a:rPr lang="en-US" sz="2000" dirty="0"/>
              <a:t>se, </a:t>
            </a:r>
            <a:r>
              <a:rPr lang="en-US" sz="2000" b="1" dirty="0"/>
              <a:t>ei</a:t>
            </a:r>
            <a:r>
              <a:rPr lang="en-US" sz="2000" dirty="0"/>
              <a:t>ght</a:t>
            </a:r>
            <a:endParaRPr lang="en-US" sz="2000" dirty="0" smtClean="0"/>
          </a:p>
          <a:p>
            <a:r>
              <a:rPr lang="en-US" sz="3200" b="1" dirty="0" err="1" smtClean="0"/>
              <a:t>ɔɪ</a:t>
            </a:r>
            <a:r>
              <a:rPr lang="en-US" sz="3200" b="1" dirty="0" smtClean="0"/>
              <a:t> - </a:t>
            </a:r>
            <a:r>
              <a:rPr lang="en-US" sz="2000" dirty="0" smtClean="0"/>
              <a:t>Founds </a:t>
            </a:r>
            <a:r>
              <a:rPr lang="en-US" sz="2000" dirty="0"/>
              <a:t>in words like: </a:t>
            </a:r>
            <a:r>
              <a:rPr lang="en-US" sz="2000" dirty="0" smtClean="0"/>
              <a:t>J</a:t>
            </a:r>
            <a:r>
              <a:rPr lang="en-US" sz="2000" b="1" dirty="0" smtClean="0"/>
              <a:t>o</a:t>
            </a:r>
            <a:r>
              <a:rPr lang="en-US" sz="2000" dirty="0" smtClean="0"/>
              <a:t>y</a:t>
            </a:r>
            <a:r>
              <a:rPr lang="en-US" sz="2000" dirty="0"/>
              <a:t>, empl</a:t>
            </a:r>
            <a:r>
              <a:rPr lang="en-US" sz="2000" b="1" dirty="0"/>
              <a:t>o</a:t>
            </a:r>
            <a:r>
              <a:rPr lang="en-US" sz="2000" dirty="0"/>
              <a:t>y, t</a:t>
            </a:r>
            <a:r>
              <a:rPr lang="en-US" sz="2000" b="1" dirty="0"/>
              <a:t>o</a:t>
            </a:r>
            <a:r>
              <a:rPr lang="en-US" sz="2000" dirty="0"/>
              <a:t>y, c</a:t>
            </a:r>
            <a:r>
              <a:rPr lang="en-US" sz="2000" b="1" dirty="0"/>
              <a:t>oi</a:t>
            </a:r>
            <a:r>
              <a:rPr lang="en-US" sz="2000" dirty="0"/>
              <a:t>l, </a:t>
            </a:r>
            <a:r>
              <a:rPr lang="en-US" sz="2000" b="1" dirty="0"/>
              <a:t>oy</a:t>
            </a:r>
            <a:r>
              <a:rPr lang="en-US" sz="2000" dirty="0"/>
              <a:t>ster.</a:t>
            </a:r>
            <a:endParaRPr lang="en-US" sz="2000" dirty="0" smtClean="0"/>
          </a:p>
          <a:p>
            <a:r>
              <a:rPr lang="en-US" sz="3200" b="1" dirty="0" err="1" smtClean="0"/>
              <a:t>aɪ</a:t>
            </a:r>
            <a:r>
              <a:rPr lang="en-US" sz="3200" b="1" dirty="0" smtClean="0"/>
              <a:t> -</a:t>
            </a:r>
            <a:r>
              <a:rPr lang="en-US" sz="3200" b="1" dirty="0"/>
              <a:t> </a:t>
            </a:r>
            <a:r>
              <a:rPr lang="en-US" sz="2000" dirty="0"/>
              <a:t>Founds in words </a:t>
            </a:r>
            <a:r>
              <a:rPr lang="en-US" sz="2000" dirty="0" smtClean="0"/>
              <a:t>like: </a:t>
            </a:r>
            <a:r>
              <a:rPr lang="en-US" sz="2000" b="1" dirty="0" smtClean="0"/>
              <a:t>Ai</a:t>
            </a:r>
            <a:r>
              <a:rPr lang="en-US" sz="2000" dirty="0" smtClean="0"/>
              <a:t>sle, </a:t>
            </a:r>
            <a:r>
              <a:rPr lang="en-US" sz="2000" dirty="0"/>
              <a:t>s</a:t>
            </a:r>
            <a:r>
              <a:rPr lang="en-US" sz="2000" b="1" dirty="0"/>
              <a:t>igh</a:t>
            </a:r>
            <a:r>
              <a:rPr lang="en-US" sz="2000" dirty="0"/>
              <a:t>t, pr</a:t>
            </a:r>
            <a:r>
              <a:rPr lang="en-US" sz="2000" b="1" dirty="0"/>
              <a:t>i</a:t>
            </a:r>
            <a:r>
              <a:rPr lang="en-US" sz="2000" dirty="0"/>
              <a:t>de, k</a:t>
            </a:r>
            <a:r>
              <a:rPr lang="en-US" sz="2000" b="1" dirty="0"/>
              <a:t>i</a:t>
            </a:r>
            <a:r>
              <a:rPr lang="en-US" sz="2000" dirty="0"/>
              <a:t>nd, fl</a:t>
            </a:r>
            <a:r>
              <a:rPr lang="en-US" sz="2000" b="1" dirty="0"/>
              <a:t>igh</a:t>
            </a:r>
            <a:r>
              <a:rPr lang="en-US" sz="2000" dirty="0"/>
              <a:t>t</a:t>
            </a:r>
            <a:endParaRPr lang="en-US" sz="2000" dirty="0" smtClean="0"/>
          </a:p>
          <a:p>
            <a:r>
              <a:rPr lang="en-US" sz="3200" b="1" dirty="0" err="1" smtClean="0"/>
              <a:t>əʊ</a:t>
            </a:r>
            <a:r>
              <a:rPr lang="en-US" sz="3200" b="1" dirty="0" smtClean="0"/>
              <a:t> -</a:t>
            </a:r>
            <a:r>
              <a:rPr lang="en-US" sz="3200" b="1" dirty="0"/>
              <a:t> </a:t>
            </a:r>
            <a:r>
              <a:rPr lang="en-US" sz="2000" dirty="0"/>
              <a:t>Founds in words like: </a:t>
            </a:r>
            <a:r>
              <a:rPr lang="en-US" sz="2000" dirty="0" smtClean="0"/>
              <a:t>N</a:t>
            </a:r>
            <a:r>
              <a:rPr lang="en-US" sz="2000" b="1" dirty="0" smtClean="0"/>
              <a:t>o</a:t>
            </a:r>
            <a:r>
              <a:rPr lang="en-US" sz="2000" dirty="0"/>
              <a:t>, d</a:t>
            </a:r>
            <a:r>
              <a:rPr lang="en-US" sz="2000" b="1" dirty="0"/>
              <a:t>o</a:t>
            </a:r>
            <a:r>
              <a:rPr lang="en-US" sz="2000" dirty="0"/>
              <a:t>n’t, st</a:t>
            </a:r>
            <a:r>
              <a:rPr lang="en-US" sz="2000" b="1" dirty="0"/>
              <a:t>o</a:t>
            </a:r>
            <a:r>
              <a:rPr lang="en-US" sz="2000" dirty="0"/>
              <a:t>nes, al</a:t>
            </a:r>
            <a:r>
              <a:rPr lang="en-US" sz="2000" b="1" dirty="0"/>
              <a:t>o</a:t>
            </a:r>
            <a:r>
              <a:rPr lang="en-US" sz="2000" dirty="0"/>
              <a:t>ne, h</a:t>
            </a:r>
            <a:r>
              <a:rPr lang="en-US" sz="2000" b="1" dirty="0"/>
              <a:t>o</a:t>
            </a:r>
            <a:r>
              <a:rPr lang="en-US" sz="2000" dirty="0"/>
              <a:t>le</a:t>
            </a:r>
            <a:endParaRPr lang="en-US" sz="2000" dirty="0" smtClean="0"/>
          </a:p>
          <a:p>
            <a:r>
              <a:rPr lang="en-US" sz="3200" b="1" dirty="0" err="1" smtClean="0"/>
              <a:t>aʊ</a:t>
            </a:r>
            <a:r>
              <a:rPr lang="en-US" sz="3200" b="1" dirty="0" smtClean="0"/>
              <a:t> -</a:t>
            </a:r>
            <a:r>
              <a:rPr lang="en-US" sz="3200" b="1" dirty="0"/>
              <a:t> </a:t>
            </a:r>
            <a:r>
              <a:rPr lang="en-US" sz="2000" dirty="0"/>
              <a:t>Founds in words like: </a:t>
            </a:r>
            <a:r>
              <a:rPr lang="en-US" sz="2000" dirty="0" smtClean="0"/>
              <a:t>M</a:t>
            </a:r>
            <a:r>
              <a:rPr lang="en-US" sz="2000" b="1" dirty="0" smtClean="0"/>
              <a:t>ou</a:t>
            </a:r>
            <a:r>
              <a:rPr lang="en-US" sz="2000" dirty="0" smtClean="0"/>
              <a:t>th</a:t>
            </a:r>
            <a:r>
              <a:rPr lang="en-US" sz="2000" dirty="0"/>
              <a:t>, h</a:t>
            </a:r>
            <a:r>
              <a:rPr lang="en-US" sz="2000" b="1" dirty="0"/>
              <a:t>ou</a:t>
            </a:r>
            <a:r>
              <a:rPr lang="en-US" sz="2000" dirty="0"/>
              <a:t>se, br</a:t>
            </a:r>
            <a:r>
              <a:rPr lang="en-US" sz="2000" b="1" dirty="0"/>
              <a:t>ow</a:t>
            </a:r>
            <a:r>
              <a:rPr lang="en-US" sz="2000" dirty="0"/>
              <a:t>n, c</a:t>
            </a:r>
            <a:r>
              <a:rPr lang="en-US" sz="2000" b="1" dirty="0"/>
              <a:t>ow</a:t>
            </a:r>
            <a:r>
              <a:rPr lang="en-US" sz="2000" dirty="0"/>
              <a:t>, </a:t>
            </a:r>
            <a:r>
              <a:rPr lang="en-US" sz="2000" b="1" dirty="0" smtClean="0"/>
              <a:t>ou</a:t>
            </a:r>
            <a:r>
              <a:rPr lang="en-US" sz="2000" dirty="0" smtClean="0"/>
              <a:t>t</a:t>
            </a:r>
          </a:p>
          <a:p>
            <a:r>
              <a:rPr lang="en-US" sz="3200" dirty="0" err="1" smtClean="0"/>
              <a:t>ʊə</a:t>
            </a:r>
            <a:r>
              <a:rPr lang="en-US" sz="3200" dirty="0" smtClean="0"/>
              <a:t> - </a:t>
            </a:r>
            <a:r>
              <a:rPr lang="en-US" sz="2000" dirty="0"/>
              <a:t>Founds in words like: </a:t>
            </a:r>
            <a:r>
              <a:rPr lang="en-US" sz="2000" dirty="0" smtClean="0"/>
              <a:t>Tour, poor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5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355" y="497983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+mj-lt"/>
              </a:rPr>
              <a:t>Trial				triangle			distribute			tribe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+mj-lt"/>
              </a:rPr>
              <a:t>Rule				include			rude				pull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+mj-lt"/>
              </a:rPr>
              <a:t>Sought			tough				thought			sought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+mj-lt"/>
              </a:rPr>
              <a:t>Read			bead				dead				recede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+mj-lt"/>
              </a:rPr>
              <a:t>Throw			wood				glue				group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+mj-lt"/>
              </a:rPr>
              <a:t>Wash			pass				bath				fast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+mj-lt"/>
              </a:rPr>
              <a:t>Generate		kennel				gentle				genetics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+mj-lt"/>
              </a:rPr>
              <a:t>Cleanse			please				treat				retreat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+mj-lt"/>
              </a:rPr>
              <a:t>Tough			bought				taught				thought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+mj-lt"/>
              </a:rPr>
              <a:t>Cheeseburger		girl			learn		furniture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91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1085</TotalTime>
  <Words>92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International Phonetic Symbol (IPA)  </vt:lpstr>
      <vt:lpstr>Example of Vowel symbols</vt:lpstr>
      <vt:lpstr>Short Vowel</vt:lpstr>
      <vt:lpstr>Long Vowel</vt:lpstr>
      <vt:lpstr>Spell the word using IPA vowel symbols  Short vowels    long vowels ɪ sit-sɪt      ɪ: see- sɪ:  ʊ look-lʊk        u: tube- tu:b ʌ flood-flʌd     ɑ: hard-hɑ:d ɒ box-bɒx     ɔ: caught-cɔ:t  ə lemon-lɛmən   ɜ: burn-bɜ:n  ɛ bed-bɛd æ cat-cæt </vt:lpstr>
      <vt:lpstr>Diphthongs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jongki song</dc:creator>
  <cp:lastModifiedBy>jongki song</cp:lastModifiedBy>
  <cp:revision>23</cp:revision>
  <dcterms:created xsi:type="dcterms:W3CDTF">2018-11-29T13:32:58Z</dcterms:created>
  <dcterms:modified xsi:type="dcterms:W3CDTF">2018-12-02T08:54:56Z</dcterms:modified>
</cp:coreProperties>
</file>