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handoutMasterIdLst>
    <p:handoutMasterId r:id="rId45"/>
  </p:handoutMasterIdLst>
  <p:sldIdLst>
    <p:sldId id="256" r:id="rId2"/>
    <p:sldId id="257" r:id="rId3"/>
    <p:sldId id="259" r:id="rId4"/>
    <p:sldId id="261" r:id="rId5"/>
    <p:sldId id="267" r:id="rId6"/>
    <p:sldId id="268"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4" r:id="rId20"/>
    <p:sldId id="299" r:id="rId21"/>
    <p:sldId id="262" r:id="rId22"/>
    <p:sldId id="263" r:id="rId23"/>
    <p:sldId id="264" r:id="rId24"/>
    <p:sldId id="265" r:id="rId25"/>
    <p:sldId id="266" r:id="rId26"/>
    <p:sldId id="285" r:id="rId27"/>
    <p:sldId id="286" r:id="rId28"/>
    <p:sldId id="287" r:id="rId29"/>
    <p:sldId id="288" r:id="rId30"/>
    <p:sldId id="289" r:id="rId31"/>
    <p:sldId id="293" r:id="rId32"/>
    <p:sldId id="302" r:id="rId33"/>
    <p:sldId id="303" r:id="rId34"/>
    <p:sldId id="300" r:id="rId35"/>
    <p:sldId id="301" r:id="rId36"/>
    <p:sldId id="291" r:id="rId37"/>
    <p:sldId id="292"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96A4E-1856-4E46-8BBF-53C311B2FC59}" type="datetimeFigureOut">
              <a:rPr lang="en-GB" smtClean="0"/>
              <a:pPr/>
              <a:t>22/11/2018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C8F21B-5048-45C8-8F99-AFF6ACA5AC7D}" type="slidenum">
              <a:rPr lang="en-GB" smtClean="0"/>
              <a:pPr/>
              <a:t>‹#›</a:t>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44C7B-C536-4F87-8388-1EB3D81D4885}" type="datetimeFigureOut">
              <a:rPr lang="en-GB" smtClean="0"/>
              <a:pPr/>
              <a:t>22/11/2018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F93B88-0A82-494B-ADB6-3B704427093F}" type="slidenum">
              <a:rPr lang="en-GB" smtClean="0"/>
              <a:pPr/>
              <a:t>‹#›</a:t>
            </a:fld>
            <a:endParaRPr lang="en-GB"/>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7972F14E-853D-440F-957E-71BD0D501F7D}" type="slidenum">
              <a:rPr lang="en-US"/>
              <a:pPr/>
              <a:t>18</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US">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480D44B-BF6B-4298-9912-F4E29B682D94}" type="datetime1">
              <a:rPr lang="en-GB" smtClean="0"/>
              <a:pPr/>
              <a:t>22/11/2018</a:t>
            </a:fld>
            <a:endParaRPr lang="en-GB"/>
          </a:p>
        </p:txBody>
      </p:sp>
      <p:sp>
        <p:nvSpPr>
          <p:cNvPr id="17" name="Footer Placeholder 16"/>
          <p:cNvSpPr>
            <a:spLocks noGrp="1"/>
          </p:cNvSpPr>
          <p:nvPr>
            <p:ph type="ftr" sz="quarter" idx="11"/>
          </p:nvPr>
        </p:nvSpPr>
        <p:spPr>
          <a:xfrm>
            <a:off x="2898648" y="6355080"/>
            <a:ext cx="3474720" cy="365760"/>
          </a:xfrm>
        </p:spPr>
        <p:txBody>
          <a:bodyPr/>
          <a:lstStyle/>
          <a:p>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4C02845E-E2EA-47FD-A4C7-36FA945CC6F0}" type="slidenum">
              <a:rPr lang="en-GB" smtClean="0"/>
              <a:pPr/>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0F49F9-6B61-46EA-A37E-2E7F7E469FD2}" type="datetime1">
              <a:rPr lang="en-GB" smtClean="0"/>
              <a:pPr/>
              <a:t>22/11/2018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02845E-E2EA-47FD-A4C7-36FA945CC6F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5B01B6-7FED-433A-9F00-2867DA7FF00C}" type="datetime1">
              <a:rPr lang="en-GB" smtClean="0"/>
              <a:pPr/>
              <a:t>22/11/2018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02845E-E2EA-47FD-A4C7-36FA945CC6F0}" type="slidenum">
              <a:rPr lang="en-GB" smtClean="0"/>
              <a:pPr/>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6059066-2487-4C4E-8C85-2A9DE2C33F53}" type="datetime1">
              <a:rPr lang="en-GB" smtClean="0"/>
              <a:pPr/>
              <a:t>22/11/2018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02845E-E2EA-47FD-A4C7-36FA945CC6F0}" type="slidenum">
              <a:rPr lang="en-GB" smtClean="0"/>
              <a:pPr/>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2B2202C-A030-43C6-AC65-52CEDE493993}" type="datetime1">
              <a:rPr lang="en-GB" smtClean="0"/>
              <a:pPr/>
              <a:t>22/11/2018</a:t>
            </a:fld>
            <a:endParaRPr lang="en-GB"/>
          </a:p>
        </p:txBody>
      </p:sp>
      <p:sp>
        <p:nvSpPr>
          <p:cNvPr id="5" name="Footer Placeholder 4"/>
          <p:cNvSpPr>
            <a:spLocks noGrp="1"/>
          </p:cNvSpPr>
          <p:nvPr>
            <p:ph type="ftr" sz="quarter" idx="11"/>
          </p:nvPr>
        </p:nvSpPr>
        <p:spPr>
          <a:xfrm>
            <a:off x="2898648" y="6355080"/>
            <a:ext cx="3474720" cy="365760"/>
          </a:xfrm>
        </p:spPr>
        <p:txBody>
          <a:bodyPr/>
          <a:lstStyle/>
          <a:p>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4C02845E-E2EA-47FD-A4C7-36FA945CC6F0}" type="slidenum">
              <a:rPr lang="en-GB" smtClean="0"/>
              <a:pPr/>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93E9050-3BF7-443B-A92E-386C61F70BC6}" type="datetime1">
              <a:rPr lang="en-GB" smtClean="0"/>
              <a:pPr/>
              <a:t>22/11/2018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02845E-E2EA-47FD-A4C7-36FA945CC6F0}" type="slidenum">
              <a:rPr lang="en-GB" smtClean="0"/>
              <a:pPr/>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2616931-55CE-4CBE-A42B-88924DB3F12D}" type="datetime1">
              <a:rPr lang="en-GB" smtClean="0"/>
              <a:pPr/>
              <a:t>22/11/2018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02845E-E2EA-47FD-A4C7-36FA945CC6F0}" type="slidenum">
              <a:rPr lang="en-GB" smtClean="0"/>
              <a:pPr/>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C11A3DC-1869-4468-9AF1-8AD43BB0A058}" type="datetime1">
              <a:rPr lang="en-GB" smtClean="0"/>
              <a:pPr/>
              <a:t>22/11/2018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02845E-E2EA-47FD-A4C7-36FA945CC6F0}" type="slidenum">
              <a:rPr lang="en-GB" smtClean="0"/>
              <a:pPr/>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70EED-5840-453B-B3E9-F621C22C79BE}" type="datetime1">
              <a:rPr lang="en-GB" smtClean="0"/>
              <a:pPr/>
              <a:t>22/11/2018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02845E-E2EA-47FD-A4C7-36FA945CC6F0}" type="slidenum">
              <a:rPr lang="en-GB" smtClean="0"/>
              <a:pPr/>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F2A702-5C0F-4AC8-A877-990A1324AB92}" type="datetime1">
              <a:rPr lang="en-GB" smtClean="0"/>
              <a:pPr/>
              <a:t>22/11/2018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02845E-E2EA-47FD-A4C7-36FA945CC6F0}"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4CCEF6F-7646-4B31-A95D-D5EEA812415D}" type="datetime1">
              <a:rPr lang="en-GB" smtClean="0"/>
              <a:pPr/>
              <a:t>22/11/2018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02845E-E2EA-47FD-A4C7-36FA945CC6F0}"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C75B47A-EF35-4169-8B69-6AF36C44DD0A}" type="datetime1">
              <a:rPr lang="en-GB" smtClean="0"/>
              <a:pPr/>
              <a:t>22/11/2018</a:t>
            </a:fld>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C02845E-E2EA-47FD-A4C7-36FA945CC6F0}" type="slidenum">
              <a:rPr lang="en-GB" smtClean="0"/>
              <a:pPr/>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steves-internet-guide.com/subnetting-subnet-masks-explain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endParaRPr lang="en-GB" dirty="0"/>
          </a:p>
        </p:txBody>
      </p:sp>
      <p:sp>
        <p:nvSpPr>
          <p:cNvPr id="3" name="Subtitle 2"/>
          <p:cNvSpPr>
            <a:spLocks noGrp="1"/>
          </p:cNvSpPr>
          <p:nvPr>
            <p:ph type="subTitle" idx="1"/>
          </p:nvPr>
        </p:nvSpPr>
        <p:spPr/>
        <p:txBody>
          <a:bodyPr/>
          <a:lstStyle/>
          <a:p>
            <a:r>
              <a:rPr lang="en-US" dirty="0"/>
              <a:t>Chapter 1 – Introduction to Computer Networks</a:t>
            </a:r>
            <a:endParaRPr lang="en-GB" dirty="0"/>
          </a:p>
        </p:txBody>
      </p:sp>
      <p:sp>
        <p:nvSpPr>
          <p:cNvPr id="5" name="Slide Number Placeholder 4"/>
          <p:cNvSpPr>
            <a:spLocks noGrp="1"/>
          </p:cNvSpPr>
          <p:nvPr>
            <p:ph type="sldNum" sz="quarter" idx="12"/>
          </p:nvPr>
        </p:nvSpPr>
        <p:spPr/>
        <p:txBody>
          <a:bodyPr/>
          <a:lstStyle/>
          <a:p>
            <a:fld id="{4C02845E-E2EA-47FD-A4C7-36FA945CC6F0}" type="slidenum">
              <a:rPr lang="en-GB" smtClean="0"/>
              <a:pPr/>
              <a:t>1</a:t>
            </a:fld>
            <a:endParaRPr lang="en-GB"/>
          </a:p>
        </p:txBody>
      </p:sp>
      <p:pic>
        <p:nvPicPr>
          <p:cNvPr id="4" name="Picture 3" descr="KIT.png"/>
          <p:cNvPicPr>
            <a:picLocks noChangeAspect="1"/>
          </p:cNvPicPr>
          <p:nvPr/>
        </p:nvPicPr>
        <p:blipFill>
          <a:blip r:embed="rId2" cstate="print"/>
          <a:stretch>
            <a:fillRect/>
          </a:stretch>
        </p:blipFill>
        <p:spPr>
          <a:xfrm>
            <a:off x="3200400" y="457200"/>
            <a:ext cx="3657600" cy="1371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10</a:t>
            </a:fld>
            <a:endParaRPr lang="en-GB"/>
          </a:p>
        </p:txBody>
      </p:sp>
      <p:sp>
        <p:nvSpPr>
          <p:cNvPr id="7" name="Content Placeholder 6"/>
          <p:cNvSpPr>
            <a:spLocks noGrp="1"/>
          </p:cNvSpPr>
          <p:nvPr>
            <p:ph sz="quarter" idx="1"/>
          </p:nvPr>
        </p:nvSpPr>
        <p:spPr/>
        <p:txBody>
          <a:bodyPr/>
          <a:lstStyle/>
          <a:p>
            <a:r>
              <a:rPr lang="en-US" dirty="0"/>
              <a:t>The method of transmitting data from source to destination</a:t>
            </a:r>
          </a:p>
          <a:p>
            <a:r>
              <a:rPr lang="en-US" dirty="0"/>
              <a:t>Can use </a:t>
            </a:r>
            <a:r>
              <a:rPr lang="en-US" b="1" dirty="0"/>
              <a:t>copper cable </a:t>
            </a:r>
            <a:r>
              <a:rPr lang="en-US" dirty="0"/>
              <a:t>or </a:t>
            </a:r>
            <a:r>
              <a:rPr lang="en-US" b="1" dirty="0"/>
              <a:t>wireless </a:t>
            </a:r>
            <a:r>
              <a:rPr lang="en-US" dirty="0"/>
              <a:t>or </a:t>
            </a:r>
            <a:r>
              <a:rPr lang="en-US" b="1" dirty="0"/>
              <a:t>fiber optic</a:t>
            </a:r>
            <a:endParaRPr lang="en-US"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Transmission Media (Twisted pair)</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11</a:t>
            </a:fld>
            <a:endParaRPr lang="en-GB"/>
          </a:p>
        </p:txBody>
      </p:sp>
      <p:pic>
        <p:nvPicPr>
          <p:cNvPr id="5" name="Content Placeholder 4" descr="ethernet-wire-cable-yellow-patch-cord-twisted-pair-isolated-88784783.jpg"/>
          <p:cNvPicPr>
            <a:picLocks noGrp="1" noChangeAspect="1"/>
          </p:cNvPicPr>
          <p:nvPr>
            <p:ph sz="quarter" idx="1"/>
          </p:nvPr>
        </p:nvPicPr>
        <p:blipFill>
          <a:blip r:embed="rId2" cstate="print"/>
          <a:stretch>
            <a:fillRect/>
          </a:stretch>
        </p:blipFill>
        <p:spPr>
          <a:xfrm>
            <a:off x="1371600" y="1555495"/>
            <a:ext cx="6858000" cy="456914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 (Coaxial cable)</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12</a:t>
            </a:fld>
            <a:endParaRPr lang="en-GB"/>
          </a:p>
        </p:txBody>
      </p:sp>
      <p:pic>
        <p:nvPicPr>
          <p:cNvPr id="5" name="Content Placeholder 4" descr="714opiBLGZL._SL1200_.jpg"/>
          <p:cNvPicPr>
            <a:picLocks noGrp="1" noChangeAspect="1"/>
          </p:cNvPicPr>
          <p:nvPr>
            <p:ph sz="quarter" idx="1"/>
          </p:nvPr>
        </p:nvPicPr>
        <p:blipFill>
          <a:blip r:embed="rId2" cstate="print"/>
          <a:stretch>
            <a:fillRect/>
          </a:stretch>
        </p:blipFill>
        <p:spPr>
          <a:xfrm>
            <a:off x="228600" y="1143000"/>
            <a:ext cx="4937125" cy="4937125"/>
          </a:xfrm>
        </p:spPr>
      </p:pic>
      <p:pic>
        <p:nvPicPr>
          <p:cNvPr id="6" name="Picture 5" descr="R0822901-01.jpg"/>
          <p:cNvPicPr>
            <a:picLocks noChangeAspect="1"/>
          </p:cNvPicPr>
          <p:nvPr/>
        </p:nvPicPr>
        <p:blipFill>
          <a:blip r:embed="rId3" cstate="print"/>
          <a:stretch>
            <a:fillRect/>
          </a:stretch>
        </p:blipFill>
        <p:spPr>
          <a:xfrm>
            <a:off x="5486400" y="1905000"/>
            <a:ext cx="3352800" cy="335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Transmission Media (Radio frequency) </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13</a:t>
            </a:fld>
            <a:endParaRPr lang="en-GB"/>
          </a:p>
        </p:txBody>
      </p:sp>
      <p:sp>
        <p:nvSpPr>
          <p:cNvPr id="4" name="Content Placeholder 3"/>
          <p:cNvSpPr>
            <a:spLocks noGrp="1"/>
          </p:cNvSpPr>
          <p:nvPr>
            <p:ph sz="quarter" idx="1"/>
          </p:nvPr>
        </p:nvSpPr>
        <p:spPr/>
        <p:txBody>
          <a:bodyPr/>
          <a:lstStyle/>
          <a:p>
            <a:r>
              <a:rPr lang="en-US" dirty="0"/>
              <a:t>Bluetooth technology uses short range radio frequency to transmit data</a:t>
            </a:r>
          </a:p>
          <a:p>
            <a:r>
              <a:rPr lang="en-US" dirty="0"/>
              <a:t>WIFI technology uses a different radio frequency which have a longer range</a:t>
            </a:r>
            <a:endParaRPr lang="en-GB" dirty="0"/>
          </a:p>
        </p:txBody>
      </p:sp>
      <p:pic>
        <p:nvPicPr>
          <p:cNvPr id="5" name="Picture 4" descr="static1.squarespace.com.jpg"/>
          <p:cNvPicPr>
            <a:picLocks noChangeAspect="1"/>
          </p:cNvPicPr>
          <p:nvPr/>
        </p:nvPicPr>
        <p:blipFill>
          <a:blip r:embed="rId2" cstate="print"/>
          <a:stretch>
            <a:fillRect/>
          </a:stretch>
        </p:blipFill>
        <p:spPr>
          <a:xfrm>
            <a:off x="2590800" y="3581400"/>
            <a:ext cx="3429000" cy="228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 (Microwaves)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14</a:t>
            </a:fld>
            <a:endParaRPr lang="en-GB"/>
          </a:p>
        </p:txBody>
      </p:sp>
      <p:sp>
        <p:nvSpPr>
          <p:cNvPr id="4" name="Content Placeholder 3"/>
          <p:cNvSpPr>
            <a:spLocks noGrp="1"/>
          </p:cNvSpPr>
          <p:nvPr>
            <p:ph sz="quarter" idx="1"/>
          </p:nvPr>
        </p:nvSpPr>
        <p:spPr/>
        <p:txBody>
          <a:bodyPr/>
          <a:lstStyle/>
          <a:p>
            <a:r>
              <a:rPr lang="en-US" dirty="0"/>
              <a:t>Mostly located on top of buildings, towers or mountains to avoid any obstruction. </a:t>
            </a:r>
            <a:endParaRPr lang="en-GB" dirty="0"/>
          </a:p>
        </p:txBody>
      </p:sp>
      <p:pic>
        <p:nvPicPr>
          <p:cNvPr id="5" name="Picture 4" descr="WirelessMedia_clip_image006.jpg"/>
          <p:cNvPicPr>
            <a:picLocks noChangeAspect="1"/>
          </p:cNvPicPr>
          <p:nvPr/>
        </p:nvPicPr>
        <p:blipFill>
          <a:blip r:embed="rId2" cstate="print"/>
          <a:stretch>
            <a:fillRect/>
          </a:stretch>
        </p:blipFill>
        <p:spPr>
          <a:xfrm>
            <a:off x="1371600" y="2376486"/>
            <a:ext cx="6095999" cy="3535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Media (Radio waves)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15</a:t>
            </a:fld>
            <a:endParaRPr lang="en-GB"/>
          </a:p>
        </p:txBody>
      </p:sp>
      <p:sp>
        <p:nvSpPr>
          <p:cNvPr id="4" name="Content Placeholder 3"/>
          <p:cNvSpPr>
            <a:spLocks noGrp="1"/>
          </p:cNvSpPr>
          <p:nvPr>
            <p:ph sz="quarter" idx="1"/>
          </p:nvPr>
        </p:nvSpPr>
        <p:spPr/>
        <p:txBody>
          <a:bodyPr/>
          <a:lstStyle/>
          <a:p>
            <a:r>
              <a:rPr lang="en-US" dirty="0"/>
              <a:t>Radio waves are used for cell phone signals and for AM and FM radio transmission</a:t>
            </a:r>
            <a:endParaRPr lang="en-GB" dirty="0"/>
          </a:p>
        </p:txBody>
      </p:sp>
      <p:pic>
        <p:nvPicPr>
          <p:cNvPr id="5" name="Picture 4" descr="WirelessMedia_clip_image002.jpg"/>
          <p:cNvPicPr>
            <a:picLocks noChangeAspect="1"/>
          </p:cNvPicPr>
          <p:nvPr/>
        </p:nvPicPr>
        <p:blipFill>
          <a:blip r:embed="rId2" cstate="print"/>
          <a:stretch>
            <a:fillRect/>
          </a:stretch>
        </p:blipFill>
        <p:spPr>
          <a:xfrm>
            <a:off x="1295400" y="2219325"/>
            <a:ext cx="5867400" cy="41055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Transmission Media (Fiber Optic Cable)</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16</a:t>
            </a:fld>
            <a:endParaRPr lang="en-GB"/>
          </a:p>
        </p:txBody>
      </p:sp>
      <p:sp>
        <p:nvSpPr>
          <p:cNvPr id="4" name="Content Placeholder 3"/>
          <p:cNvSpPr>
            <a:spLocks noGrp="1"/>
          </p:cNvSpPr>
          <p:nvPr>
            <p:ph sz="quarter" idx="1"/>
          </p:nvPr>
        </p:nvSpPr>
        <p:spPr/>
        <p:txBody>
          <a:bodyPr/>
          <a:lstStyle/>
          <a:p>
            <a:r>
              <a:rPr lang="en-US" dirty="0"/>
              <a:t>Doesn’t use electricity or radio or microwaves for transmission but light</a:t>
            </a:r>
          </a:p>
          <a:p>
            <a:endParaRPr lang="en-GB" dirty="0"/>
          </a:p>
        </p:txBody>
      </p:sp>
      <p:pic>
        <p:nvPicPr>
          <p:cNvPr id="5" name="Picture 4" descr="Fiber-optic-cable.jpg"/>
          <p:cNvPicPr>
            <a:picLocks noChangeAspect="1"/>
          </p:cNvPicPr>
          <p:nvPr/>
        </p:nvPicPr>
        <p:blipFill>
          <a:blip r:embed="rId2" cstate="print"/>
          <a:stretch>
            <a:fillRect/>
          </a:stretch>
        </p:blipFill>
        <p:spPr>
          <a:xfrm>
            <a:off x="762000" y="2133600"/>
            <a:ext cx="7415213" cy="411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devices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17</a:t>
            </a:fld>
            <a:endParaRPr lang="en-GB"/>
          </a:p>
        </p:txBody>
      </p:sp>
      <p:sp>
        <p:nvSpPr>
          <p:cNvPr id="4" name="Content Placeholder 3"/>
          <p:cNvSpPr>
            <a:spLocks noGrp="1"/>
          </p:cNvSpPr>
          <p:nvPr>
            <p:ph sz="quarter" idx="1"/>
          </p:nvPr>
        </p:nvSpPr>
        <p:spPr/>
        <p:txBody>
          <a:bodyPr/>
          <a:lstStyle/>
          <a:p>
            <a:r>
              <a:rPr lang="en-US" dirty="0"/>
              <a:t>Hub, switches, routers, wireless access points, modems, bridges</a:t>
            </a:r>
            <a:endParaRPr lang="en-GB" dirty="0"/>
          </a:p>
        </p:txBody>
      </p:sp>
      <p:pic>
        <p:nvPicPr>
          <p:cNvPr id="5" name="Picture 10" descr="PC620939"/>
          <p:cNvPicPr>
            <a:picLocks noChangeAspect="1" noChangeArrowheads="1"/>
          </p:cNvPicPr>
          <p:nvPr/>
        </p:nvPicPr>
        <p:blipFill>
          <a:blip r:embed="rId2" cstate="print"/>
          <a:srcRect/>
          <a:stretch>
            <a:fillRect/>
          </a:stretch>
        </p:blipFill>
        <p:spPr bwMode="auto">
          <a:xfrm>
            <a:off x="5038725" y="2114550"/>
            <a:ext cx="3876675" cy="1162050"/>
          </a:xfrm>
          <a:prstGeom prst="rect">
            <a:avLst/>
          </a:prstGeom>
          <a:noFill/>
          <a:ln w="9525">
            <a:noFill/>
            <a:miter lim="800000"/>
            <a:headEnd/>
            <a:tailEnd/>
          </a:ln>
        </p:spPr>
      </p:pic>
      <p:pic>
        <p:nvPicPr>
          <p:cNvPr id="6" name="Picture 11"/>
          <p:cNvPicPr>
            <a:picLocks noChangeAspect="1" noChangeArrowheads="1"/>
          </p:cNvPicPr>
          <p:nvPr/>
        </p:nvPicPr>
        <p:blipFill>
          <a:blip r:embed="rId3" cstate="print"/>
          <a:srcRect t="18462" r="5984" b="10428"/>
          <a:stretch>
            <a:fillRect/>
          </a:stretch>
        </p:blipFill>
        <p:spPr bwMode="auto">
          <a:xfrm>
            <a:off x="5289550" y="3938588"/>
            <a:ext cx="3373438" cy="21875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0" name="Slide Number Placeholder 3"/>
          <p:cNvSpPr>
            <a:spLocks noGrp="1"/>
          </p:cNvSpPr>
          <p:nvPr>
            <p:ph type="sldNum" sz="quarter" idx="12"/>
          </p:nvPr>
        </p:nvSpPr>
        <p:spPr>
          <a:noFill/>
        </p:spPr>
        <p:txBody>
          <a:bodyPr/>
          <a:lstStyle/>
          <a:p>
            <a:fld id="{8496EE29-C986-4026-8A03-27F3B43EF685}" type="slidenum">
              <a:rPr lang="en-US" smtClean="0"/>
              <a:pPr/>
              <a:t>18</a:t>
            </a:fld>
            <a:endParaRPr lang="en-US" dirty="0"/>
          </a:p>
        </p:txBody>
      </p:sp>
      <p:sp>
        <p:nvSpPr>
          <p:cNvPr id="17411" name="Rectangle 3"/>
          <p:cNvSpPr>
            <a:spLocks noGrp="1" noChangeArrowheads="1"/>
          </p:cNvSpPr>
          <p:nvPr>
            <p:ph type="body" sz="half" idx="4294967295"/>
          </p:nvPr>
        </p:nvSpPr>
        <p:spPr>
          <a:xfrm>
            <a:off x="990600" y="1371600"/>
            <a:ext cx="8153400" cy="685800"/>
          </a:xfrm>
        </p:spPr>
        <p:txBody>
          <a:bodyPr>
            <a:normAutofit/>
          </a:bodyPr>
          <a:lstStyle/>
          <a:p>
            <a:pPr eaLnBrk="1" hangingPunct="1">
              <a:buFont typeface="Wingdings" pitchFamily="2" charset="2"/>
              <a:buNone/>
            </a:pPr>
            <a:r>
              <a:rPr lang="en-US">
                <a:ea typeface="ＭＳ Ｐゴシック" pitchFamily="34" charset="-128"/>
              </a:rPr>
              <a:t>a human protocol and a computer network protocol:</a:t>
            </a:r>
          </a:p>
          <a:p>
            <a:pPr eaLnBrk="1" hangingPunct="1">
              <a:buFont typeface="Wingdings" pitchFamily="2" charset="2"/>
              <a:buNone/>
            </a:pPr>
            <a:endParaRPr lang="en-US">
              <a:ea typeface="ＭＳ Ｐゴシック" pitchFamily="34" charset="-128"/>
            </a:endParaRPr>
          </a:p>
        </p:txBody>
      </p:sp>
      <p:sp>
        <p:nvSpPr>
          <p:cNvPr id="17413" name="Line 10"/>
          <p:cNvSpPr>
            <a:spLocks noChangeShapeType="1"/>
          </p:cNvSpPr>
          <p:nvPr/>
        </p:nvSpPr>
        <p:spPr bwMode="auto">
          <a:xfrm>
            <a:off x="1257300" y="2771775"/>
            <a:ext cx="1762125" cy="276225"/>
          </a:xfrm>
          <a:prstGeom prst="line">
            <a:avLst/>
          </a:prstGeom>
          <a:noFill/>
          <a:ln w="28575">
            <a:solidFill>
              <a:srgbClr val="CC0000"/>
            </a:solidFill>
            <a:round/>
            <a:headEnd/>
            <a:tailEnd type="triangle" w="med" len="med"/>
          </a:ln>
        </p:spPr>
        <p:txBody>
          <a:bodyPr wrap="none" anchor="ctr"/>
          <a:lstStyle/>
          <a:p>
            <a:endParaRPr lang="en-GB"/>
          </a:p>
        </p:txBody>
      </p:sp>
      <p:pic>
        <p:nvPicPr>
          <p:cNvPr id="17414" name="Picture 62" descr="Alice"/>
          <p:cNvPicPr>
            <a:picLocks noChangeAspect="1" noChangeArrowheads="1"/>
          </p:cNvPicPr>
          <p:nvPr/>
        </p:nvPicPr>
        <p:blipFill>
          <a:blip r:embed="rId3" cstate="print"/>
          <a:srcRect/>
          <a:stretch>
            <a:fillRect/>
          </a:stretch>
        </p:blipFill>
        <p:spPr bwMode="auto">
          <a:xfrm>
            <a:off x="709613" y="2376488"/>
            <a:ext cx="561975" cy="693737"/>
          </a:xfrm>
          <a:prstGeom prst="rect">
            <a:avLst/>
          </a:prstGeom>
          <a:noFill/>
          <a:ln w="9525">
            <a:noFill/>
            <a:miter lim="800000"/>
            <a:headEnd/>
            <a:tailEnd/>
          </a:ln>
        </p:spPr>
      </p:pic>
      <p:pic>
        <p:nvPicPr>
          <p:cNvPr id="17415" name="Picture 63" descr="Bob"/>
          <p:cNvPicPr>
            <a:picLocks noChangeAspect="1" noChangeArrowheads="1"/>
          </p:cNvPicPr>
          <p:nvPr/>
        </p:nvPicPr>
        <p:blipFill>
          <a:blip r:embed="rId4" cstate="print"/>
          <a:srcRect/>
          <a:stretch>
            <a:fillRect/>
          </a:stretch>
        </p:blipFill>
        <p:spPr bwMode="auto">
          <a:xfrm>
            <a:off x="3128963" y="2771775"/>
            <a:ext cx="676275" cy="690563"/>
          </a:xfrm>
          <a:prstGeom prst="rect">
            <a:avLst/>
          </a:prstGeom>
          <a:noFill/>
          <a:ln w="9525">
            <a:noFill/>
            <a:miter lim="800000"/>
            <a:headEnd/>
            <a:tailEnd/>
          </a:ln>
        </p:spPr>
      </p:pic>
      <p:sp>
        <p:nvSpPr>
          <p:cNvPr id="17416" name="Text Box 64"/>
          <p:cNvSpPr txBox="1">
            <a:spLocks noChangeArrowheads="1"/>
          </p:cNvSpPr>
          <p:nvPr/>
        </p:nvSpPr>
        <p:spPr bwMode="auto">
          <a:xfrm>
            <a:off x="1698625" y="2484438"/>
            <a:ext cx="473075" cy="457200"/>
          </a:xfrm>
          <a:prstGeom prst="rect">
            <a:avLst/>
          </a:prstGeom>
          <a:noFill/>
          <a:ln w="9525">
            <a:noFill/>
            <a:miter lim="800000"/>
            <a:headEnd/>
            <a:tailEnd/>
          </a:ln>
        </p:spPr>
        <p:txBody>
          <a:bodyPr wrap="none">
            <a:spAutoFit/>
          </a:bodyPr>
          <a:lstStyle/>
          <a:p>
            <a:r>
              <a:rPr lang="en-US">
                <a:solidFill>
                  <a:srgbClr val="CC0000"/>
                </a:solidFill>
              </a:rPr>
              <a:t>Hi</a:t>
            </a:r>
          </a:p>
        </p:txBody>
      </p:sp>
      <p:sp>
        <p:nvSpPr>
          <p:cNvPr id="17417" name="Line 66"/>
          <p:cNvSpPr>
            <a:spLocks noChangeShapeType="1"/>
          </p:cNvSpPr>
          <p:nvPr/>
        </p:nvSpPr>
        <p:spPr bwMode="auto">
          <a:xfrm flipV="1">
            <a:off x="949325" y="3330575"/>
            <a:ext cx="2085975" cy="361950"/>
          </a:xfrm>
          <a:prstGeom prst="line">
            <a:avLst/>
          </a:prstGeom>
          <a:noFill/>
          <a:ln w="28575">
            <a:solidFill>
              <a:srgbClr val="CC0000"/>
            </a:solidFill>
            <a:round/>
            <a:headEnd type="triangle" w="med" len="med"/>
            <a:tailEnd/>
          </a:ln>
        </p:spPr>
        <p:txBody>
          <a:bodyPr wrap="none" anchor="ctr"/>
          <a:lstStyle/>
          <a:p>
            <a:endParaRPr lang="en-GB"/>
          </a:p>
        </p:txBody>
      </p:sp>
      <p:sp>
        <p:nvSpPr>
          <p:cNvPr id="17418" name="Text Box 67"/>
          <p:cNvSpPr txBox="1">
            <a:spLocks noChangeArrowheads="1"/>
          </p:cNvSpPr>
          <p:nvPr/>
        </p:nvSpPr>
        <p:spPr bwMode="auto">
          <a:xfrm>
            <a:off x="1689100" y="3108325"/>
            <a:ext cx="473075" cy="457200"/>
          </a:xfrm>
          <a:prstGeom prst="rect">
            <a:avLst/>
          </a:prstGeom>
          <a:noFill/>
          <a:ln w="9525">
            <a:noFill/>
            <a:miter lim="800000"/>
            <a:headEnd/>
            <a:tailEnd/>
          </a:ln>
        </p:spPr>
        <p:txBody>
          <a:bodyPr wrap="none">
            <a:spAutoFit/>
          </a:bodyPr>
          <a:lstStyle/>
          <a:p>
            <a:r>
              <a:rPr lang="en-US">
                <a:solidFill>
                  <a:srgbClr val="CC0000"/>
                </a:solidFill>
              </a:rPr>
              <a:t>Hi</a:t>
            </a:r>
          </a:p>
        </p:txBody>
      </p:sp>
      <p:sp>
        <p:nvSpPr>
          <p:cNvPr id="17419" name="Line 70"/>
          <p:cNvSpPr>
            <a:spLocks noChangeShapeType="1"/>
          </p:cNvSpPr>
          <p:nvPr/>
        </p:nvSpPr>
        <p:spPr bwMode="auto">
          <a:xfrm>
            <a:off x="933450" y="3762375"/>
            <a:ext cx="2162175" cy="438150"/>
          </a:xfrm>
          <a:prstGeom prst="line">
            <a:avLst/>
          </a:prstGeom>
          <a:noFill/>
          <a:ln w="28575">
            <a:solidFill>
              <a:srgbClr val="CC0000"/>
            </a:solidFill>
            <a:round/>
            <a:headEnd/>
            <a:tailEnd type="triangle" w="med" len="med"/>
          </a:ln>
        </p:spPr>
        <p:txBody>
          <a:bodyPr wrap="none" anchor="ctr"/>
          <a:lstStyle/>
          <a:p>
            <a:endParaRPr lang="en-GB"/>
          </a:p>
        </p:txBody>
      </p:sp>
      <p:grpSp>
        <p:nvGrpSpPr>
          <p:cNvPr id="2" name="Group 72"/>
          <p:cNvGrpSpPr>
            <a:grpSpLocks/>
          </p:cNvGrpSpPr>
          <p:nvPr/>
        </p:nvGrpSpPr>
        <p:grpSpPr bwMode="auto">
          <a:xfrm>
            <a:off x="1471613" y="3694113"/>
            <a:ext cx="1014412" cy="701675"/>
            <a:chOff x="761" y="2747"/>
            <a:chExt cx="639" cy="442"/>
          </a:xfrm>
        </p:grpSpPr>
        <p:sp>
          <p:nvSpPr>
            <p:cNvPr id="17481" name="Rectangle 71"/>
            <p:cNvSpPr>
              <a:spLocks noChangeArrowheads="1"/>
            </p:cNvSpPr>
            <p:nvPr/>
          </p:nvSpPr>
          <p:spPr bwMode="auto">
            <a:xfrm>
              <a:off x="786" y="2790"/>
              <a:ext cx="588" cy="348"/>
            </a:xfrm>
            <a:prstGeom prst="rect">
              <a:avLst/>
            </a:prstGeom>
            <a:noFill/>
            <a:ln w="9525">
              <a:noFill/>
              <a:miter lim="800000"/>
              <a:headEnd/>
              <a:tailEnd/>
            </a:ln>
          </p:spPr>
          <p:txBody>
            <a:bodyPr wrap="none" anchor="ctr"/>
            <a:lstStyle/>
            <a:p>
              <a:endParaRPr lang="en-US">
                <a:solidFill>
                  <a:srgbClr val="CC0000"/>
                </a:solidFill>
              </a:endParaRPr>
            </a:p>
          </p:txBody>
        </p:sp>
        <p:sp>
          <p:nvSpPr>
            <p:cNvPr id="17482" name="Text Box 69"/>
            <p:cNvSpPr txBox="1">
              <a:spLocks noChangeArrowheads="1"/>
            </p:cNvSpPr>
            <p:nvPr/>
          </p:nvSpPr>
          <p:spPr bwMode="auto">
            <a:xfrm>
              <a:off x="761" y="2747"/>
              <a:ext cx="639" cy="442"/>
            </a:xfrm>
            <a:prstGeom prst="rect">
              <a:avLst/>
            </a:prstGeom>
            <a:solidFill>
              <a:schemeClr val="bg1"/>
            </a:solidFill>
            <a:ln w="9525">
              <a:noFill/>
              <a:miter lim="800000"/>
              <a:headEnd/>
              <a:tailEnd/>
            </a:ln>
          </p:spPr>
          <p:txBody>
            <a:bodyPr wrap="none">
              <a:spAutoFit/>
            </a:bodyPr>
            <a:lstStyle/>
            <a:p>
              <a:pPr algn="ctr"/>
              <a:r>
                <a:rPr lang="en-US" sz="2000">
                  <a:solidFill>
                    <a:srgbClr val="CC0000"/>
                  </a:solidFill>
                </a:rPr>
                <a:t>Got the</a:t>
              </a:r>
            </a:p>
            <a:p>
              <a:pPr algn="ctr"/>
              <a:r>
                <a:rPr lang="en-US" sz="2000">
                  <a:solidFill>
                    <a:srgbClr val="CC0000"/>
                  </a:solidFill>
                </a:rPr>
                <a:t>time?</a:t>
              </a:r>
            </a:p>
          </p:txBody>
        </p:sp>
      </p:grpSp>
      <p:sp>
        <p:nvSpPr>
          <p:cNvPr id="17421" name="Line 73"/>
          <p:cNvSpPr>
            <a:spLocks noChangeShapeType="1"/>
          </p:cNvSpPr>
          <p:nvPr/>
        </p:nvSpPr>
        <p:spPr bwMode="auto">
          <a:xfrm flipV="1">
            <a:off x="1095375" y="4333875"/>
            <a:ext cx="1952625" cy="333375"/>
          </a:xfrm>
          <a:prstGeom prst="line">
            <a:avLst/>
          </a:prstGeom>
          <a:noFill/>
          <a:ln w="28575">
            <a:solidFill>
              <a:srgbClr val="CC0000"/>
            </a:solidFill>
            <a:round/>
            <a:headEnd type="triangle" w="med" len="med"/>
            <a:tailEnd/>
          </a:ln>
        </p:spPr>
        <p:txBody>
          <a:bodyPr wrap="none" anchor="ctr"/>
          <a:lstStyle/>
          <a:p>
            <a:endParaRPr lang="en-GB"/>
          </a:p>
        </p:txBody>
      </p:sp>
      <p:grpSp>
        <p:nvGrpSpPr>
          <p:cNvPr id="3" name="Group 76"/>
          <p:cNvGrpSpPr>
            <a:grpSpLocks/>
          </p:cNvGrpSpPr>
          <p:nvPr/>
        </p:nvGrpSpPr>
        <p:grpSpPr bwMode="auto">
          <a:xfrm>
            <a:off x="1565275" y="4338638"/>
            <a:ext cx="796925" cy="457200"/>
            <a:chOff x="1046" y="2771"/>
            <a:chExt cx="502" cy="288"/>
          </a:xfrm>
        </p:grpSpPr>
        <p:sp>
          <p:nvSpPr>
            <p:cNvPr id="17479" name="Rectangle 75"/>
            <p:cNvSpPr>
              <a:spLocks noChangeArrowheads="1"/>
            </p:cNvSpPr>
            <p:nvPr/>
          </p:nvSpPr>
          <p:spPr bwMode="auto">
            <a:xfrm>
              <a:off x="1104" y="2820"/>
              <a:ext cx="444" cy="186"/>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17480" name="Text Box 74"/>
            <p:cNvSpPr txBox="1">
              <a:spLocks noChangeArrowheads="1"/>
            </p:cNvSpPr>
            <p:nvPr/>
          </p:nvSpPr>
          <p:spPr bwMode="auto">
            <a:xfrm>
              <a:off x="1046" y="2771"/>
              <a:ext cx="490" cy="288"/>
            </a:xfrm>
            <a:prstGeom prst="rect">
              <a:avLst/>
            </a:prstGeom>
            <a:noFill/>
            <a:ln w="9525">
              <a:noFill/>
              <a:miter lim="800000"/>
              <a:headEnd/>
              <a:tailEnd/>
            </a:ln>
          </p:spPr>
          <p:txBody>
            <a:bodyPr wrap="none">
              <a:spAutoFit/>
            </a:bodyPr>
            <a:lstStyle/>
            <a:p>
              <a:r>
                <a:rPr lang="en-US">
                  <a:solidFill>
                    <a:srgbClr val="CC0000"/>
                  </a:solidFill>
                </a:rPr>
                <a:t>2:00</a:t>
              </a:r>
            </a:p>
          </p:txBody>
        </p:sp>
      </p:grpSp>
      <p:sp>
        <p:nvSpPr>
          <p:cNvPr id="17423" name="Line 85"/>
          <p:cNvSpPr>
            <a:spLocks noChangeShapeType="1"/>
          </p:cNvSpPr>
          <p:nvPr/>
        </p:nvSpPr>
        <p:spPr bwMode="auto">
          <a:xfrm flipV="1">
            <a:off x="5165725" y="4525963"/>
            <a:ext cx="2343150" cy="428625"/>
          </a:xfrm>
          <a:prstGeom prst="line">
            <a:avLst/>
          </a:prstGeom>
          <a:noFill/>
          <a:ln w="28575">
            <a:solidFill>
              <a:srgbClr val="CC0000"/>
            </a:solidFill>
            <a:round/>
            <a:headEnd type="triangle" w="med" len="med"/>
            <a:tailEnd/>
          </a:ln>
        </p:spPr>
        <p:txBody>
          <a:bodyPr wrap="none" anchor="ctr"/>
          <a:lstStyle/>
          <a:p>
            <a:endParaRPr lang="en-GB"/>
          </a:p>
        </p:txBody>
      </p:sp>
      <p:sp>
        <p:nvSpPr>
          <p:cNvPr id="17424" name="Line 89"/>
          <p:cNvSpPr>
            <a:spLocks noChangeShapeType="1"/>
          </p:cNvSpPr>
          <p:nvPr/>
        </p:nvSpPr>
        <p:spPr bwMode="auto">
          <a:xfrm>
            <a:off x="5180013" y="2811463"/>
            <a:ext cx="2176462" cy="347662"/>
          </a:xfrm>
          <a:prstGeom prst="line">
            <a:avLst/>
          </a:prstGeom>
          <a:noFill/>
          <a:ln w="28575">
            <a:solidFill>
              <a:srgbClr val="CC0000"/>
            </a:solidFill>
            <a:round/>
            <a:headEnd/>
            <a:tailEnd type="triangle" w="med" len="med"/>
          </a:ln>
        </p:spPr>
        <p:txBody>
          <a:bodyPr wrap="none" anchor="ctr"/>
          <a:lstStyle/>
          <a:p>
            <a:endParaRPr lang="en-GB"/>
          </a:p>
        </p:txBody>
      </p:sp>
      <p:sp>
        <p:nvSpPr>
          <p:cNvPr id="17425" name="Line 90"/>
          <p:cNvSpPr>
            <a:spLocks noChangeShapeType="1"/>
          </p:cNvSpPr>
          <p:nvPr/>
        </p:nvSpPr>
        <p:spPr bwMode="auto">
          <a:xfrm flipV="1">
            <a:off x="5118100" y="3317875"/>
            <a:ext cx="2216150" cy="398463"/>
          </a:xfrm>
          <a:prstGeom prst="line">
            <a:avLst/>
          </a:prstGeom>
          <a:noFill/>
          <a:ln w="28575">
            <a:solidFill>
              <a:srgbClr val="CC0000"/>
            </a:solidFill>
            <a:round/>
            <a:headEnd type="triangle" w="med" len="med"/>
            <a:tailEnd/>
          </a:ln>
        </p:spPr>
        <p:txBody>
          <a:bodyPr wrap="none" anchor="ctr"/>
          <a:lstStyle/>
          <a:p>
            <a:endParaRPr lang="en-GB"/>
          </a:p>
        </p:txBody>
      </p:sp>
      <p:sp>
        <p:nvSpPr>
          <p:cNvPr id="17426"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17427" name="Text Box 91"/>
          <p:cNvSpPr txBox="1">
            <a:spLocks noChangeArrowheads="1"/>
          </p:cNvSpPr>
          <p:nvPr/>
        </p:nvSpPr>
        <p:spPr bwMode="auto">
          <a:xfrm>
            <a:off x="5370513" y="3341688"/>
            <a:ext cx="1809750" cy="558800"/>
          </a:xfrm>
          <a:prstGeom prst="rect">
            <a:avLst/>
          </a:prstGeom>
          <a:noFill/>
          <a:ln w="9525">
            <a:noFill/>
            <a:miter lim="800000"/>
            <a:headEnd/>
            <a:tailEnd/>
          </a:ln>
        </p:spPr>
        <p:txBody>
          <a:bodyPr wrap="none">
            <a:spAutoFit/>
          </a:bodyPr>
          <a:lstStyle/>
          <a:p>
            <a:pPr algn="ctr">
              <a:lnSpc>
                <a:spcPct val="85000"/>
              </a:lnSpc>
            </a:pPr>
            <a:r>
              <a:rPr lang="en-US" sz="1800">
                <a:solidFill>
                  <a:srgbClr val="CC0000"/>
                </a:solidFill>
              </a:rPr>
              <a:t>TCP connection</a:t>
            </a:r>
          </a:p>
          <a:p>
            <a:pPr algn="ctr">
              <a:lnSpc>
                <a:spcPct val="85000"/>
              </a:lnSpc>
            </a:pPr>
            <a:r>
              <a:rPr lang="en-US" sz="1800">
                <a:solidFill>
                  <a:srgbClr val="CC0000"/>
                </a:solidFill>
              </a:rPr>
              <a:t>response</a:t>
            </a:r>
          </a:p>
        </p:txBody>
      </p:sp>
      <p:sp>
        <p:nvSpPr>
          <p:cNvPr id="17428" name="Line 94"/>
          <p:cNvSpPr>
            <a:spLocks noChangeShapeType="1"/>
          </p:cNvSpPr>
          <p:nvPr/>
        </p:nvSpPr>
        <p:spPr bwMode="auto">
          <a:xfrm>
            <a:off x="5165725" y="3963988"/>
            <a:ext cx="2400300" cy="419100"/>
          </a:xfrm>
          <a:prstGeom prst="line">
            <a:avLst/>
          </a:prstGeom>
          <a:noFill/>
          <a:ln w="28575">
            <a:solidFill>
              <a:srgbClr val="CC0000"/>
            </a:solidFill>
            <a:round/>
            <a:headEnd/>
            <a:tailEnd type="triangle" w="med" len="med"/>
          </a:ln>
        </p:spPr>
        <p:txBody>
          <a:bodyPr wrap="none" anchor="ctr"/>
          <a:lstStyle/>
          <a:p>
            <a:endParaRPr lang="en-GB"/>
          </a:p>
        </p:txBody>
      </p:sp>
      <p:grpSp>
        <p:nvGrpSpPr>
          <p:cNvPr id="4" name="Group 97"/>
          <p:cNvGrpSpPr>
            <a:grpSpLocks/>
          </p:cNvGrpSpPr>
          <p:nvPr/>
        </p:nvGrpSpPr>
        <p:grpSpPr bwMode="auto">
          <a:xfrm>
            <a:off x="5378450" y="4029075"/>
            <a:ext cx="3794125" cy="366713"/>
            <a:chOff x="3212" y="2597"/>
            <a:chExt cx="2390" cy="231"/>
          </a:xfrm>
        </p:grpSpPr>
        <p:sp>
          <p:nvSpPr>
            <p:cNvPr id="17477" name="Rectangle 96"/>
            <p:cNvSpPr>
              <a:spLocks noChangeArrowheads="1"/>
            </p:cNvSpPr>
            <p:nvPr/>
          </p:nvSpPr>
          <p:spPr bwMode="auto">
            <a:xfrm>
              <a:off x="3252" y="2628"/>
              <a:ext cx="2100" cy="114"/>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17478" name="Text Box 95"/>
            <p:cNvSpPr txBox="1">
              <a:spLocks noChangeArrowheads="1"/>
            </p:cNvSpPr>
            <p:nvPr/>
          </p:nvSpPr>
          <p:spPr bwMode="auto">
            <a:xfrm>
              <a:off x="3212" y="2597"/>
              <a:ext cx="2390" cy="231"/>
            </a:xfrm>
            <a:prstGeom prst="rect">
              <a:avLst/>
            </a:prstGeom>
            <a:noFill/>
            <a:ln w="9525">
              <a:noFill/>
              <a:miter lim="800000"/>
              <a:headEnd/>
              <a:tailEnd/>
            </a:ln>
          </p:spPr>
          <p:txBody>
            <a:bodyPr>
              <a:spAutoFit/>
            </a:bodyPr>
            <a:lstStyle/>
            <a:p>
              <a:r>
                <a:rPr lang="en-US" sz="1800">
                  <a:solidFill>
                    <a:srgbClr val="CC0000"/>
                  </a:solidFill>
                </a:rPr>
                <a:t>Get</a:t>
              </a:r>
              <a:r>
                <a:rPr lang="en-US" sz="1400">
                  <a:solidFill>
                    <a:srgbClr val="CC0000"/>
                  </a:solidFill>
                </a:rPr>
                <a:t> http://www.awl.com/kurose-ross</a:t>
              </a:r>
              <a:endParaRPr lang="en-US">
                <a:solidFill>
                  <a:srgbClr val="CC0000"/>
                </a:solidFill>
              </a:endParaRPr>
            </a:p>
          </p:txBody>
        </p:sp>
      </p:grpSp>
      <p:sp>
        <p:nvSpPr>
          <p:cNvPr id="17430"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17431" name="Text Box 100"/>
          <p:cNvSpPr txBox="1">
            <a:spLocks noChangeArrowheads="1"/>
          </p:cNvSpPr>
          <p:nvPr/>
        </p:nvSpPr>
        <p:spPr bwMode="auto">
          <a:xfrm>
            <a:off x="5900738" y="4510088"/>
            <a:ext cx="930275" cy="457200"/>
          </a:xfrm>
          <a:prstGeom prst="rect">
            <a:avLst/>
          </a:prstGeom>
          <a:noFill/>
          <a:ln w="9525">
            <a:noFill/>
            <a:miter lim="800000"/>
            <a:headEnd/>
            <a:tailEnd/>
          </a:ln>
        </p:spPr>
        <p:txBody>
          <a:bodyPr wrap="none">
            <a:spAutoFit/>
          </a:bodyPr>
          <a:lstStyle/>
          <a:p>
            <a:r>
              <a:rPr lang="en-US">
                <a:solidFill>
                  <a:srgbClr val="CC0000"/>
                </a:solidFill>
              </a:rPr>
              <a:t>&lt;file&gt;</a:t>
            </a:r>
          </a:p>
        </p:txBody>
      </p:sp>
      <p:sp>
        <p:nvSpPr>
          <p:cNvPr id="17432" name="Line 101"/>
          <p:cNvSpPr>
            <a:spLocks noChangeShapeType="1"/>
          </p:cNvSpPr>
          <p:nvPr/>
        </p:nvSpPr>
        <p:spPr bwMode="auto">
          <a:xfrm>
            <a:off x="4057650" y="2068513"/>
            <a:ext cx="0" cy="3573462"/>
          </a:xfrm>
          <a:prstGeom prst="line">
            <a:avLst/>
          </a:prstGeom>
          <a:noFill/>
          <a:ln w="19050">
            <a:solidFill>
              <a:schemeClr val="bg2"/>
            </a:solidFill>
            <a:round/>
            <a:headEnd/>
            <a:tailEnd type="triangle" w="med" len="med"/>
          </a:ln>
        </p:spPr>
        <p:txBody>
          <a:bodyPr wrap="none" anchor="ctr"/>
          <a:lstStyle/>
          <a:p>
            <a:endParaRPr lang="en-GB"/>
          </a:p>
        </p:txBody>
      </p:sp>
      <p:grpSp>
        <p:nvGrpSpPr>
          <p:cNvPr id="5" name="Group 105"/>
          <p:cNvGrpSpPr>
            <a:grpSpLocks/>
          </p:cNvGrpSpPr>
          <p:nvPr/>
        </p:nvGrpSpPr>
        <p:grpSpPr bwMode="auto">
          <a:xfrm>
            <a:off x="3735388" y="4972050"/>
            <a:ext cx="720725" cy="396875"/>
            <a:chOff x="2198" y="3221"/>
            <a:chExt cx="454" cy="250"/>
          </a:xfrm>
        </p:grpSpPr>
        <p:sp>
          <p:nvSpPr>
            <p:cNvPr id="17475" name="Rectangle 104"/>
            <p:cNvSpPr>
              <a:spLocks noChangeArrowheads="1"/>
            </p:cNvSpPr>
            <p:nvPr/>
          </p:nvSpPr>
          <p:spPr bwMode="auto">
            <a:xfrm>
              <a:off x="2244" y="3282"/>
              <a:ext cx="408" cy="162"/>
            </a:xfrm>
            <a:prstGeom prst="rect">
              <a:avLst/>
            </a:prstGeom>
            <a:solidFill>
              <a:schemeClr val="bg1"/>
            </a:solidFill>
            <a:ln w="9525">
              <a:noFill/>
              <a:miter lim="800000"/>
              <a:headEnd/>
              <a:tailEnd/>
            </a:ln>
          </p:spPr>
          <p:txBody>
            <a:bodyPr wrap="none" anchor="ctr"/>
            <a:lstStyle/>
            <a:p>
              <a:endParaRPr lang="en-US">
                <a:latin typeface="Times New Roman" pitchFamily="18" charset="0"/>
              </a:endParaRPr>
            </a:p>
          </p:txBody>
        </p:sp>
        <p:sp>
          <p:nvSpPr>
            <p:cNvPr id="17476" name="Text Box 102"/>
            <p:cNvSpPr txBox="1">
              <a:spLocks noChangeArrowheads="1"/>
            </p:cNvSpPr>
            <p:nvPr/>
          </p:nvSpPr>
          <p:spPr bwMode="auto">
            <a:xfrm>
              <a:off x="2198" y="3221"/>
              <a:ext cx="418" cy="250"/>
            </a:xfrm>
            <a:prstGeom prst="rect">
              <a:avLst/>
            </a:prstGeom>
            <a:noFill/>
            <a:ln w="9525">
              <a:noFill/>
              <a:miter lim="800000"/>
              <a:headEnd/>
              <a:tailEnd/>
            </a:ln>
          </p:spPr>
          <p:txBody>
            <a:bodyPr wrap="none">
              <a:spAutoFit/>
            </a:bodyPr>
            <a:lstStyle/>
            <a:p>
              <a:r>
                <a:rPr lang="en-US" sz="2000">
                  <a:solidFill>
                    <a:schemeClr val="bg2"/>
                  </a:solidFill>
                </a:rPr>
                <a:t>time</a:t>
              </a:r>
            </a:p>
          </p:txBody>
        </p:sp>
      </p:grpSp>
      <p:sp>
        <p:nvSpPr>
          <p:cNvPr id="17434" name="Rectangle 52"/>
          <p:cNvSpPr>
            <a:spLocks noChangeArrowheads="1"/>
          </p:cNvSpPr>
          <p:nvPr/>
        </p:nvSpPr>
        <p:spPr bwMode="auto">
          <a:xfrm>
            <a:off x="5465763" y="2751138"/>
            <a:ext cx="1365250" cy="439737"/>
          </a:xfrm>
          <a:prstGeom prst="rect">
            <a:avLst/>
          </a:prstGeom>
          <a:solidFill>
            <a:schemeClr val="bg1"/>
          </a:solidFill>
          <a:ln w="9525">
            <a:noFill/>
            <a:miter lim="800000"/>
            <a:headEnd/>
            <a:tailEnd/>
          </a:ln>
        </p:spPr>
        <p:txBody>
          <a:bodyPr wrap="none" anchor="ctr"/>
          <a:lstStyle/>
          <a:p>
            <a:endParaRPr lang="en-US"/>
          </a:p>
        </p:txBody>
      </p:sp>
      <p:sp>
        <p:nvSpPr>
          <p:cNvPr id="17435" name="Text Box 91"/>
          <p:cNvSpPr txBox="1">
            <a:spLocks noChangeArrowheads="1"/>
          </p:cNvSpPr>
          <p:nvPr/>
        </p:nvSpPr>
        <p:spPr bwMode="auto">
          <a:xfrm>
            <a:off x="5414963" y="2682875"/>
            <a:ext cx="1809750" cy="558800"/>
          </a:xfrm>
          <a:prstGeom prst="rect">
            <a:avLst/>
          </a:prstGeom>
          <a:noFill/>
          <a:ln w="9525">
            <a:noFill/>
            <a:miter lim="800000"/>
            <a:headEnd/>
            <a:tailEnd/>
          </a:ln>
        </p:spPr>
        <p:txBody>
          <a:bodyPr wrap="none">
            <a:spAutoFit/>
          </a:bodyPr>
          <a:lstStyle/>
          <a:p>
            <a:pPr algn="ctr">
              <a:lnSpc>
                <a:spcPct val="85000"/>
              </a:lnSpc>
            </a:pPr>
            <a:r>
              <a:rPr lang="en-US" sz="1800">
                <a:solidFill>
                  <a:srgbClr val="CC0000"/>
                </a:solidFill>
              </a:rPr>
              <a:t>TCP connection</a:t>
            </a:r>
          </a:p>
          <a:p>
            <a:pPr algn="ctr">
              <a:lnSpc>
                <a:spcPct val="85000"/>
              </a:lnSpc>
            </a:pPr>
            <a:r>
              <a:rPr lang="en-US" sz="1800">
                <a:solidFill>
                  <a:srgbClr val="CC0000"/>
                </a:solidFill>
              </a:rPr>
              <a:t>request</a:t>
            </a:r>
          </a:p>
        </p:txBody>
      </p:sp>
      <p:pic>
        <p:nvPicPr>
          <p:cNvPr id="17436" name="Picture 53" descr="underline_base"/>
          <p:cNvPicPr>
            <a:picLocks noChangeArrowheads="1"/>
          </p:cNvPicPr>
          <p:nvPr/>
        </p:nvPicPr>
        <p:blipFill>
          <a:blip r:embed="rId5" cstate="print"/>
          <a:srcRect/>
          <a:stretch>
            <a:fillRect/>
          </a:stretch>
        </p:blipFill>
        <p:spPr bwMode="auto">
          <a:xfrm>
            <a:off x="612775" y="879475"/>
            <a:ext cx="4570413" cy="173038"/>
          </a:xfrm>
          <a:prstGeom prst="rect">
            <a:avLst/>
          </a:prstGeom>
          <a:noFill/>
          <a:ln w="9525">
            <a:noFill/>
            <a:miter lim="800000"/>
            <a:headEnd/>
            <a:tailEnd/>
          </a:ln>
        </p:spPr>
      </p:pic>
      <p:sp>
        <p:nvSpPr>
          <p:cNvPr id="17437" name="Rectangle 2"/>
          <p:cNvSpPr>
            <a:spLocks noChangeArrowheads="1"/>
          </p:cNvSpPr>
          <p:nvPr/>
        </p:nvSpPr>
        <p:spPr bwMode="auto">
          <a:xfrm>
            <a:off x="487363" y="206375"/>
            <a:ext cx="5657850" cy="868363"/>
          </a:xfrm>
          <a:prstGeom prst="rect">
            <a:avLst/>
          </a:prstGeom>
          <a:noFill/>
          <a:ln w="9525">
            <a:noFill/>
            <a:miter lim="800000"/>
            <a:headEnd/>
            <a:tailEnd/>
          </a:ln>
        </p:spPr>
        <p:txBody>
          <a:bodyPr anchor="ctr"/>
          <a:lstStyle/>
          <a:p>
            <a:pPr eaLnBrk="1" hangingPunct="1"/>
            <a:r>
              <a:rPr lang="en-US" sz="4400" dirty="0">
                <a:solidFill>
                  <a:srgbClr val="000099"/>
                </a:solidFill>
                <a:latin typeface="Gill Sans MT" pitchFamily="34" charset="0"/>
              </a:rPr>
              <a:t>What</a:t>
            </a:r>
            <a:r>
              <a:rPr lang="ja-JP" altLang="en-US" sz="4400">
                <a:solidFill>
                  <a:srgbClr val="000099"/>
                </a:solidFill>
                <a:latin typeface="Gill Sans MT" pitchFamily="34" charset="0"/>
              </a:rPr>
              <a:t>’</a:t>
            </a:r>
            <a:r>
              <a:rPr lang="en-US" altLang="ja-JP" sz="4400" dirty="0">
                <a:solidFill>
                  <a:srgbClr val="000099"/>
                </a:solidFill>
                <a:latin typeface="Gill Sans MT" pitchFamily="34" charset="0"/>
              </a:rPr>
              <a:t>s a protocol?</a:t>
            </a:r>
            <a:endParaRPr lang="en-US" sz="4400" dirty="0">
              <a:solidFill>
                <a:srgbClr val="000099"/>
              </a:solidFill>
              <a:latin typeface="Gill Sans MT" pitchFamily="34" charset="0"/>
            </a:endParaRPr>
          </a:p>
        </p:txBody>
      </p:sp>
      <p:grpSp>
        <p:nvGrpSpPr>
          <p:cNvPr id="6" name="Group 57"/>
          <p:cNvGrpSpPr>
            <a:grpSpLocks/>
          </p:cNvGrpSpPr>
          <p:nvPr/>
        </p:nvGrpSpPr>
        <p:grpSpPr bwMode="auto">
          <a:xfrm>
            <a:off x="7412038" y="2782888"/>
            <a:ext cx="431800" cy="755650"/>
            <a:chOff x="4140" y="429"/>
            <a:chExt cx="1425" cy="2396"/>
          </a:xfrm>
        </p:grpSpPr>
        <p:sp>
          <p:nvSpPr>
            <p:cNvPr id="17443" name="Freeform 5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GB"/>
            </a:p>
          </p:txBody>
        </p:sp>
        <p:sp>
          <p:nvSpPr>
            <p:cNvPr id="17444" name="Rectangle 59"/>
            <p:cNvSpPr>
              <a:spLocks noChangeArrowheads="1"/>
            </p:cNvSpPr>
            <p:nvPr/>
          </p:nvSpPr>
          <p:spPr bwMode="auto">
            <a:xfrm>
              <a:off x="4208" y="429"/>
              <a:ext cx="1043"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17445" name="Freeform 6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GB"/>
            </a:p>
          </p:txBody>
        </p:sp>
        <p:sp>
          <p:nvSpPr>
            <p:cNvPr id="17446" name="Freeform 6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GB"/>
            </a:p>
          </p:txBody>
        </p:sp>
        <p:sp>
          <p:nvSpPr>
            <p:cNvPr id="17447" name="Rectangle 62"/>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7" name="Group 63"/>
            <p:cNvGrpSpPr>
              <a:grpSpLocks/>
            </p:cNvGrpSpPr>
            <p:nvPr/>
          </p:nvGrpSpPr>
          <p:grpSpPr bwMode="auto">
            <a:xfrm>
              <a:off x="4749" y="668"/>
              <a:ext cx="581" cy="145"/>
              <a:chOff x="614" y="2568"/>
              <a:chExt cx="725" cy="139"/>
            </a:xfrm>
          </p:grpSpPr>
          <p:sp>
            <p:nvSpPr>
              <p:cNvPr id="17473" name="AutoShape 64"/>
              <p:cNvSpPr>
                <a:spLocks noChangeArrowheads="1"/>
              </p:cNvSpPr>
              <p:nvPr/>
            </p:nvSpPr>
            <p:spPr bwMode="auto">
              <a:xfrm>
                <a:off x="612" y="2566"/>
                <a:ext cx="726"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7474" name="AutoShape 65"/>
              <p:cNvSpPr>
                <a:spLocks noChangeArrowheads="1"/>
              </p:cNvSpPr>
              <p:nvPr/>
            </p:nvSpPr>
            <p:spPr bwMode="auto">
              <a:xfrm>
                <a:off x="625" y="2580"/>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7449" name="Rectangle 66"/>
            <p:cNvSpPr>
              <a:spLocks noChangeArrowheads="1"/>
            </p:cNvSpPr>
            <p:nvPr/>
          </p:nvSpPr>
          <p:spPr bwMode="auto">
            <a:xfrm>
              <a:off x="4224" y="1018"/>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8" name="Group 67"/>
            <p:cNvGrpSpPr>
              <a:grpSpLocks/>
            </p:cNvGrpSpPr>
            <p:nvPr/>
          </p:nvGrpSpPr>
          <p:grpSpPr bwMode="auto">
            <a:xfrm>
              <a:off x="4747" y="994"/>
              <a:ext cx="581" cy="134"/>
              <a:chOff x="614" y="2568"/>
              <a:chExt cx="725" cy="139"/>
            </a:xfrm>
          </p:grpSpPr>
          <p:sp>
            <p:nvSpPr>
              <p:cNvPr id="17471" name="AutoShape 68"/>
              <p:cNvSpPr>
                <a:spLocks noChangeArrowheads="1"/>
              </p:cNvSpPr>
              <p:nvPr/>
            </p:nvSpPr>
            <p:spPr bwMode="auto">
              <a:xfrm>
                <a:off x="615" y="2567"/>
                <a:ext cx="726" cy="141"/>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7472" name="AutoShape 69"/>
              <p:cNvSpPr>
                <a:spLocks noChangeArrowheads="1"/>
              </p:cNvSpPr>
              <p:nvPr/>
            </p:nvSpPr>
            <p:spPr bwMode="auto">
              <a:xfrm>
                <a:off x="628" y="2582"/>
                <a:ext cx="693"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7451" name="Rectangle 70"/>
            <p:cNvSpPr>
              <a:spLocks noChangeArrowheads="1"/>
            </p:cNvSpPr>
            <p:nvPr/>
          </p:nvSpPr>
          <p:spPr bwMode="auto">
            <a:xfrm>
              <a:off x="4219" y="1360"/>
              <a:ext cx="592" cy="4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2" name="Rectangle 71"/>
            <p:cNvSpPr>
              <a:spLocks noChangeArrowheads="1"/>
            </p:cNvSpPr>
            <p:nvPr/>
          </p:nvSpPr>
          <p:spPr bwMode="auto">
            <a:xfrm>
              <a:off x="4229" y="1657"/>
              <a:ext cx="597" cy="45"/>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9" name="Group 72"/>
            <p:cNvGrpSpPr>
              <a:grpSpLocks/>
            </p:cNvGrpSpPr>
            <p:nvPr/>
          </p:nvGrpSpPr>
          <p:grpSpPr bwMode="auto">
            <a:xfrm>
              <a:off x="4735" y="1627"/>
              <a:ext cx="582" cy="151"/>
              <a:chOff x="614" y="2568"/>
              <a:chExt cx="725" cy="139"/>
            </a:xfrm>
          </p:grpSpPr>
          <p:sp>
            <p:nvSpPr>
              <p:cNvPr id="17469" name="AutoShape 73"/>
              <p:cNvSpPr>
                <a:spLocks noChangeArrowheads="1"/>
              </p:cNvSpPr>
              <p:nvPr/>
            </p:nvSpPr>
            <p:spPr bwMode="auto">
              <a:xfrm>
                <a:off x="617" y="2568"/>
                <a:ext cx="724"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7470" name="AutoShape 74"/>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7454" name="Freeform 7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GB"/>
            </a:p>
          </p:txBody>
        </p:sp>
        <p:grpSp>
          <p:nvGrpSpPr>
            <p:cNvPr id="10" name="Group 76"/>
            <p:cNvGrpSpPr>
              <a:grpSpLocks/>
            </p:cNvGrpSpPr>
            <p:nvPr/>
          </p:nvGrpSpPr>
          <p:grpSpPr bwMode="auto">
            <a:xfrm>
              <a:off x="4739" y="1327"/>
              <a:ext cx="582" cy="139"/>
              <a:chOff x="614" y="2568"/>
              <a:chExt cx="725" cy="139"/>
            </a:xfrm>
          </p:grpSpPr>
          <p:sp>
            <p:nvSpPr>
              <p:cNvPr id="17467" name="AutoShape 77"/>
              <p:cNvSpPr>
                <a:spLocks noChangeArrowheads="1"/>
              </p:cNvSpPr>
              <p:nvPr/>
            </p:nvSpPr>
            <p:spPr bwMode="auto">
              <a:xfrm>
                <a:off x="612" y="2566"/>
                <a:ext cx="724" cy="141"/>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7468" name="AutoShape 78"/>
              <p:cNvSpPr>
                <a:spLocks noChangeArrowheads="1"/>
              </p:cNvSpPr>
              <p:nvPr/>
            </p:nvSpPr>
            <p:spPr bwMode="auto">
              <a:xfrm>
                <a:off x="625" y="2581"/>
                <a:ext cx="692"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7456" name="Rectangle 79"/>
            <p:cNvSpPr>
              <a:spLocks noChangeArrowheads="1"/>
            </p:cNvSpPr>
            <p:nvPr/>
          </p:nvSpPr>
          <p:spPr bwMode="auto">
            <a:xfrm>
              <a:off x="5251"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7457" name="Freeform 8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GB"/>
            </a:p>
          </p:txBody>
        </p:sp>
        <p:sp>
          <p:nvSpPr>
            <p:cNvPr id="17458" name="Freeform 81"/>
            <p:cNvSpPr>
              <a:spLocks/>
            </p:cNvSpPr>
            <p:nvPr/>
          </p:nvSpPr>
          <p:spPr bwMode="auto">
            <a:xfrm>
              <a:off x="5315" y="680"/>
              <a:ext cx="244" cy="240"/>
            </a:xfrm>
            <a:custGeom>
              <a:avLst/>
              <a:gdLst>
                <a:gd name="T0" fmla="*/ 0 w 304"/>
                <a:gd name="T1" fmla="*/ 0 h 288"/>
                <a:gd name="T2" fmla="*/ 27 w 304"/>
                <a:gd name="T3" fmla="*/ 22 h 288"/>
                <a:gd name="T4" fmla="*/ 25 w 304"/>
                <a:gd name="T5" fmla="*/ 39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GB"/>
            </a:p>
          </p:txBody>
        </p:sp>
        <p:sp>
          <p:nvSpPr>
            <p:cNvPr id="17459" name="Oval 82"/>
            <p:cNvSpPr>
              <a:spLocks noChangeArrowheads="1"/>
            </p:cNvSpPr>
            <p:nvPr/>
          </p:nvSpPr>
          <p:spPr bwMode="auto">
            <a:xfrm>
              <a:off x="5518" y="2609"/>
              <a:ext cx="47" cy="101"/>
            </a:xfrm>
            <a:prstGeom prst="ellipse">
              <a:avLst/>
            </a:prstGeom>
            <a:solidFill>
              <a:srgbClr val="333333"/>
            </a:solidFill>
            <a:ln w="9525">
              <a:noFill/>
              <a:round/>
              <a:headEnd/>
              <a:tailEnd/>
            </a:ln>
          </p:spPr>
          <p:txBody>
            <a:bodyPr wrap="none" anchor="ctr"/>
            <a:lstStyle/>
            <a:p>
              <a:endParaRPr lang="en-US"/>
            </a:p>
          </p:txBody>
        </p:sp>
        <p:sp>
          <p:nvSpPr>
            <p:cNvPr id="17460" name="Freeform 8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GB"/>
            </a:p>
          </p:txBody>
        </p:sp>
        <p:sp>
          <p:nvSpPr>
            <p:cNvPr id="17461" name="AutoShape 84"/>
            <p:cNvSpPr>
              <a:spLocks noChangeArrowheads="1"/>
            </p:cNvSpPr>
            <p:nvPr/>
          </p:nvSpPr>
          <p:spPr bwMode="auto">
            <a:xfrm>
              <a:off x="4140" y="2679"/>
              <a:ext cx="1200" cy="146"/>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7462" name="AutoShape 85"/>
            <p:cNvSpPr>
              <a:spLocks noChangeArrowheads="1"/>
            </p:cNvSpPr>
            <p:nvPr/>
          </p:nvSpPr>
          <p:spPr bwMode="auto">
            <a:xfrm>
              <a:off x="4208" y="2709"/>
              <a:ext cx="1069" cy="8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7463" name="Oval 86"/>
            <p:cNvSpPr>
              <a:spLocks noChangeArrowheads="1"/>
            </p:cNvSpPr>
            <p:nvPr/>
          </p:nvSpPr>
          <p:spPr bwMode="auto">
            <a:xfrm>
              <a:off x="4308" y="2382"/>
              <a:ext cx="157" cy="146"/>
            </a:xfrm>
            <a:prstGeom prst="ellipse">
              <a:avLst/>
            </a:prstGeom>
            <a:solidFill>
              <a:srgbClr val="33CC33"/>
            </a:solidFill>
            <a:ln w="9525">
              <a:noFill/>
              <a:round/>
              <a:headEnd/>
              <a:tailEnd/>
            </a:ln>
          </p:spPr>
          <p:txBody>
            <a:bodyPr wrap="none" anchor="ctr"/>
            <a:lstStyle/>
            <a:p>
              <a:endParaRPr lang="en-US"/>
            </a:p>
          </p:txBody>
        </p:sp>
        <p:sp>
          <p:nvSpPr>
            <p:cNvPr id="17464" name="Oval 87"/>
            <p:cNvSpPr>
              <a:spLocks noChangeArrowheads="1"/>
            </p:cNvSpPr>
            <p:nvPr/>
          </p:nvSpPr>
          <p:spPr bwMode="auto">
            <a:xfrm>
              <a:off x="4486" y="2382"/>
              <a:ext cx="162" cy="146"/>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17465" name="Oval 88"/>
            <p:cNvSpPr>
              <a:spLocks noChangeArrowheads="1"/>
            </p:cNvSpPr>
            <p:nvPr/>
          </p:nvSpPr>
          <p:spPr bwMode="auto">
            <a:xfrm>
              <a:off x="4664" y="2382"/>
              <a:ext cx="157" cy="141"/>
            </a:xfrm>
            <a:prstGeom prst="ellipse">
              <a:avLst/>
            </a:prstGeom>
            <a:solidFill>
              <a:srgbClr val="33CC33"/>
            </a:solidFill>
            <a:ln w="9525">
              <a:noFill/>
              <a:round/>
              <a:headEnd/>
              <a:tailEnd/>
            </a:ln>
          </p:spPr>
          <p:txBody>
            <a:bodyPr wrap="none" anchor="ctr"/>
            <a:lstStyle/>
            <a:p>
              <a:endParaRPr lang="en-US"/>
            </a:p>
          </p:txBody>
        </p:sp>
        <p:sp>
          <p:nvSpPr>
            <p:cNvPr id="17466" name="Rectangle 89"/>
            <p:cNvSpPr>
              <a:spLocks noChangeArrowheads="1"/>
            </p:cNvSpPr>
            <p:nvPr/>
          </p:nvSpPr>
          <p:spPr bwMode="auto">
            <a:xfrm>
              <a:off x="5062" y="1833"/>
              <a:ext cx="84" cy="765"/>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1" name="Group 90"/>
          <p:cNvGrpSpPr>
            <a:grpSpLocks/>
          </p:cNvGrpSpPr>
          <p:nvPr/>
        </p:nvGrpSpPr>
        <p:grpSpPr bwMode="auto">
          <a:xfrm>
            <a:off x="4275138" y="2339975"/>
            <a:ext cx="893762" cy="828675"/>
            <a:chOff x="-44" y="1473"/>
            <a:chExt cx="981" cy="1105"/>
          </a:xfrm>
        </p:grpSpPr>
        <p:pic>
          <p:nvPicPr>
            <p:cNvPr id="17441" name="Picture 91" descr="desktop_computer_stylized_medium"/>
            <p:cNvPicPr>
              <a:picLocks noChangeAspect="1" noChangeArrowheads="1"/>
            </p:cNvPicPr>
            <p:nvPr/>
          </p:nvPicPr>
          <p:blipFill>
            <a:blip r:embed="rId6" cstate="print"/>
            <a:srcRect/>
            <a:stretch>
              <a:fillRect/>
            </a:stretch>
          </p:blipFill>
          <p:spPr bwMode="auto">
            <a:xfrm flipH="1">
              <a:off x="-44" y="1473"/>
              <a:ext cx="981" cy="1105"/>
            </a:xfrm>
            <a:prstGeom prst="rect">
              <a:avLst/>
            </a:prstGeom>
            <a:noFill/>
            <a:ln w="9525">
              <a:noFill/>
              <a:miter lim="800000"/>
              <a:headEnd/>
              <a:tailEnd/>
            </a:ln>
          </p:spPr>
        </p:pic>
        <p:sp>
          <p:nvSpPr>
            <p:cNvPr id="17442" name="Freeform 9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GB"/>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 protocols</a:t>
            </a:r>
            <a:endParaRPr lang="en-GB" dirty="0"/>
          </a:p>
        </p:txBody>
      </p:sp>
      <p:sp>
        <p:nvSpPr>
          <p:cNvPr id="2" name="Slide Number Placeholder 1"/>
          <p:cNvSpPr>
            <a:spLocks noGrp="1"/>
          </p:cNvSpPr>
          <p:nvPr>
            <p:ph type="sldNum" sz="quarter" idx="12"/>
          </p:nvPr>
        </p:nvSpPr>
        <p:spPr/>
        <p:txBody>
          <a:bodyPr/>
          <a:lstStyle/>
          <a:p>
            <a:fld id="{4C02845E-E2EA-47FD-A4C7-36FA945CC6F0}" type="slidenum">
              <a:rPr lang="en-GB" smtClean="0"/>
              <a:pPr/>
              <a:t>19</a:t>
            </a:fld>
            <a:endParaRPr lang="en-GB"/>
          </a:p>
        </p:txBody>
      </p:sp>
      <p:sp>
        <p:nvSpPr>
          <p:cNvPr id="4" name="Content Placeholder 3"/>
          <p:cNvSpPr>
            <a:spLocks noGrp="1"/>
          </p:cNvSpPr>
          <p:nvPr>
            <p:ph sz="quarter" idx="1"/>
          </p:nvPr>
        </p:nvSpPr>
        <p:spPr/>
        <p:txBody>
          <a:bodyPr/>
          <a:lstStyle/>
          <a:p>
            <a:r>
              <a:rPr lang="en-US" dirty="0"/>
              <a:t>Network communication: TCP/IP and HTTP</a:t>
            </a:r>
          </a:p>
          <a:p>
            <a:r>
              <a:rPr lang="en-US" dirty="0"/>
              <a:t>Network security:  HTTPS, SSL, SFTP</a:t>
            </a:r>
          </a:p>
          <a:p>
            <a:r>
              <a:rPr lang="en-US" dirty="0"/>
              <a:t>Network Management Protocol: SNMP, ICMP</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can you expect from this class?</a:t>
            </a:r>
            <a:endParaRPr lang="en-GB" dirty="0"/>
          </a:p>
        </p:txBody>
      </p:sp>
      <p:sp>
        <p:nvSpPr>
          <p:cNvPr id="4" name="Slide Number Placeholder 3"/>
          <p:cNvSpPr>
            <a:spLocks noGrp="1"/>
          </p:cNvSpPr>
          <p:nvPr>
            <p:ph type="sldNum" sz="quarter" idx="12"/>
          </p:nvPr>
        </p:nvSpPr>
        <p:spPr/>
        <p:txBody>
          <a:bodyPr/>
          <a:lstStyle/>
          <a:p>
            <a:fld id="{4C02845E-E2EA-47FD-A4C7-36FA945CC6F0}" type="slidenum">
              <a:rPr lang="en-GB" smtClean="0"/>
              <a:pPr/>
              <a:t>2</a:t>
            </a:fld>
            <a:endParaRPr lang="en-GB"/>
          </a:p>
        </p:txBody>
      </p:sp>
      <p:sp>
        <p:nvSpPr>
          <p:cNvPr id="3" name="Content Placeholder 2"/>
          <p:cNvSpPr>
            <a:spLocks noGrp="1"/>
          </p:cNvSpPr>
          <p:nvPr>
            <p:ph sz="quarter" idx="1"/>
          </p:nvPr>
        </p:nvSpPr>
        <p:spPr/>
        <p:txBody>
          <a:bodyPr/>
          <a:lstStyle/>
          <a:p>
            <a:r>
              <a:rPr lang="en-US" dirty="0"/>
              <a:t>Knowledge about how computer networks work</a:t>
            </a:r>
          </a:p>
          <a:p>
            <a:r>
              <a:rPr lang="en-US" dirty="0"/>
              <a:t>Knowledge about the function of the Internet</a:t>
            </a:r>
          </a:p>
          <a:p>
            <a:r>
              <a:rPr lang="en-US" dirty="0"/>
              <a:t>Understanding the network terminologies</a:t>
            </a:r>
          </a:p>
          <a:p>
            <a:r>
              <a:rPr lang="en-US" dirty="0"/>
              <a:t>Different communication methods and how they are used</a:t>
            </a:r>
          </a:p>
          <a:p>
            <a:r>
              <a:rPr lang="en-US" dirty="0"/>
              <a:t>Understanding how data delivery works</a:t>
            </a:r>
          </a:p>
          <a:p>
            <a:r>
              <a:rPr lang="en-US" dirty="0"/>
              <a:t>Network protocols and models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20</a:t>
            </a:fld>
            <a:endParaRPr lang="en-GB"/>
          </a:p>
        </p:txBody>
      </p:sp>
      <p:sp>
        <p:nvSpPr>
          <p:cNvPr id="4" name="Content Placeholder 3"/>
          <p:cNvSpPr>
            <a:spLocks noGrp="1"/>
          </p:cNvSpPr>
          <p:nvPr>
            <p:ph sz="quarter" idx="1"/>
          </p:nvPr>
        </p:nvSpPr>
        <p:spPr/>
        <p:txBody>
          <a:bodyPr/>
          <a:lstStyle/>
          <a:p>
            <a:r>
              <a:rPr lang="en-US" dirty="0"/>
              <a:t>A node is any network device that can connect to the network and can generate, process or transfer network data. Every node is has at least one unique network address</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Topologies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21</a:t>
            </a:fld>
            <a:endParaRPr lang="en-GB"/>
          </a:p>
        </p:txBody>
      </p:sp>
      <p:sp>
        <p:nvSpPr>
          <p:cNvPr id="4" name="Content Placeholder 3"/>
          <p:cNvSpPr>
            <a:spLocks noGrp="1"/>
          </p:cNvSpPr>
          <p:nvPr>
            <p:ph sz="quarter" idx="1"/>
          </p:nvPr>
        </p:nvSpPr>
        <p:spPr/>
        <p:txBody>
          <a:bodyPr/>
          <a:lstStyle/>
          <a:p>
            <a:r>
              <a:rPr lang="en-US" dirty="0"/>
              <a:t>A network topology defines the ways in which computers, printers,  and other devices are connected.</a:t>
            </a:r>
          </a:p>
          <a:p>
            <a:endParaRPr lang="en-US" dirty="0"/>
          </a:p>
          <a:p>
            <a:r>
              <a:rPr lang="en-US" dirty="0"/>
              <a:t>A network topology describes the layout of the wire and devices as well as the paths used by data transmission.</a:t>
            </a: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 Topology</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22</a:t>
            </a:fld>
            <a:endParaRPr lang="en-GB"/>
          </a:p>
        </p:txBody>
      </p:sp>
      <p:sp>
        <p:nvSpPr>
          <p:cNvPr id="4" name="Content Placeholder 3"/>
          <p:cNvSpPr>
            <a:spLocks noGrp="1"/>
          </p:cNvSpPr>
          <p:nvPr>
            <p:ph sz="quarter" idx="1"/>
          </p:nvPr>
        </p:nvSpPr>
        <p:spPr/>
        <p:txBody>
          <a:bodyPr>
            <a:normAutofit lnSpcReduction="10000"/>
          </a:bodyPr>
          <a:lstStyle/>
          <a:p>
            <a:r>
              <a:rPr lang="en-US" dirty="0"/>
              <a:t>The star topology is the most commonly used architecture in Ethernet LAN’s</a:t>
            </a:r>
          </a:p>
          <a:p>
            <a:endParaRPr lang="en-US" dirty="0"/>
          </a:p>
          <a:p>
            <a:endParaRPr lang="en-US" dirty="0"/>
          </a:p>
          <a:p>
            <a:endParaRPr lang="en-US" dirty="0"/>
          </a:p>
          <a:p>
            <a:r>
              <a:rPr lang="en-US" dirty="0"/>
              <a:t>Larger networks use the extended star topology also called tree topology. When used with network devices that filter frames or packets, like bridges, switches, and routers, this topology reduces traffic on </a:t>
            </a:r>
            <a:br>
              <a:rPr lang="en-US" dirty="0"/>
            </a:br>
            <a:r>
              <a:rPr lang="en-US" dirty="0"/>
              <a:t>the wires by sending packets only to the </a:t>
            </a:r>
            <a:br>
              <a:rPr lang="en-US" dirty="0"/>
            </a:br>
            <a:r>
              <a:rPr lang="en-US" dirty="0"/>
              <a:t>wires of the destination host</a:t>
            </a:r>
            <a:br>
              <a:rPr lang="en-US" dirty="0"/>
            </a:br>
            <a:endParaRPr lang="en-GB" dirty="0"/>
          </a:p>
        </p:txBody>
      </p:sp>
      <p:pic>
        <p:nvPicPr>
          <p:cNvPr id="5" name="Picture 10" descr="565star"/>
          <p:cNvPicPr>
            <a:picLocks noChangeAspect="1" noChangeArrowheads="1"/>
          </p:cNvPicPr>
          <p:nvPr/>
        </p:nvPicPr>
        <p:blipFill>
          <a:blip r:embed="rId2" cstate="print"/>
          <a:srcRect/>
          <a:stretch>
            <a:fillRect/>
          </a:stretch>
        </p:blipFill>
        <p:spPr bwMode="auto">
          <a:xfrm>
            <a:off x="5715000" y="1828800"/>
            <a:ext cx="1683870" cy="1600200"/>
          </a:xfrm>
          <a:prstGeom prst="rect">
            <a:avLst/>
          </a:prstGeom>
          <a:noFill/>
          <a:ln w="9525">
            <a:noFill/>
            <a:miter lim="800000"/>
            <a:headEnd/>
            <a:tailEnd/>
          </a:ln>
        </p:spPr>
      </p:pic>
      <p:pic>
        <p:nvPicPr>
          <p:cNvPr id="6" name="Picture 11" descr="566estar"/>
          <p:cNvPicPr>
            <a:picLocks noChangeAspect="1" noChangeArrowheads="1"/>
          </p:cNvPicPr>
          <p:nvPr/>
        </p:nvPicPr>
        <p:blipFill>
          <a:blip r:embed="rId3" cstate="print"/>
          <a:srcRect/>
          <a:stretch>
            <a:fillRect/>
          </a:stretch>
        </p:blipFill>
        <p:spPr bwMode="auto">
          <a:xfrm>
            <a:off x="6324600" y="4800600"/>
            <a:ext cx="1493033" cy="15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topology</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23</a:t>
            </a:fld>
            <a:endParaRPr lang="en-GB"/>
          </a:p>
        </p:txBody>
      </p:sp>
      <p:sp>
        <p:nvSpPr>
          <p:cNvPr id="4" name="Content Placeholder 3"/>
          <p:cNvSpPr>
            <a:spLocks noGrp="1"/>
          </p:cNvSpPr>
          <p:nvPr>
            <p:ph sz="quarter" idx="1"/>
          </p:nvPr>
        </p:nvSpPr>
        <p:spPr/>
        <p:txBody>
          <a:bodyPr/>
          <a:lstStyle/>
          <a:p>
            <a:r>
              <a:rPr lang="en-US" dirty="0"/>
              <a:t>Commonly referred to as a linear bus, all devices on a bus topology are connected by one single cable (bus)</a:t>
            </a:r>
          </a:p>
          <a:p>
            <a:pPr>
              <a:buNone/>
            </a:pPr>
            <a:endParaRPr lang="en-GB" dirty="0"/>
          </a:p>
        </p:txBody>
      </p:sp>
      <p:pic>
        <p:nvPicPr>
          <p:cNvPr id="5" name="Picture 10" descr="562"/>
          <p:cNvPicPr>
            <a:picLocks noChangeAspect="1" noChangeArrowheads="1"/>
          </p:cNvPicPr>
          <p:nvPr/>
        </p:nvPicPr>
        <p:blipFill>
          <a:blip r:embed="rId2" cstate="print"/>
          <a:srcRect/>
          <a:stretch>
            <a:fillRect/>
          </a:stretch>
        </p:blipFill>
        <p:spPr>
          <a:xfrm>
            <a:off x="2286000" y="2667000"/>
            <a:ext cx="4038600" cy="20320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Ring topology</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24</a:t>
            </a:fld>
            <a:endParaRPr lang="en-GB"/>
          </a:p>
        </p:txBody>
      </p:sp>
      <p:sp>
        <p:nvSpPr>
          <p:cNvPr id="4" name="Content Placeholder 3"/>
          <p:cNvSpPr>
            <a:spLocks noGrp="1"/>
          </p:cNvSpPr>
          <p:nvPr>
            <p:ph sz="quarter" idx="1"/>
          </p:nvPr>
        </p:nvSpPr>
        <p:spPr/>
        <p:txBody>
          <a:bodyPr>
            <a:normAutofit lnSpcReduction="10000"/>
          </a:bodyPr>
          <a:lstStyle/>
          <a:p>
            <a:r>
              <a:rPr lang="en-US" dirty="0">
                <a:cs typeface="Times New Roman" pitchFamily="18" charset="0"/>
              </a:rPr>
              <a:t>A frame travels around the ring, stopping at each node. If a node wants to transmit data, it adds the data as well as the destination address to the frame. </a:t>
            </a:r>
          </a:p>
          <a:p>
            <a:r>
              <a:rPr lang="en-US" dirty="0"/>
              <a:t>The frame then continues around the ring </a:t>
            </a:r>
            <a:br>
              <a:rPr lang="en-US" dirty="0"/>
            </a:br>
            <a:r>
              <a:rPr lang="en-US" dirty="0"/>
              <a:t>until it finds the destination node, which </a:t>
            </a:r>
            <a:br>
              <a:rPr lang="en-US" dirty="0"/>
            </a:br>
            <a:r>
              <a:rPr lang="en-US" dirty="0"/>
              <a:t>takes the data out of the frame. </a:t>
            </a:r>
            <a:br>
              <a:rPr lang="en-US" dirty="0"/>
            </a:br>
            <a:endParaRPr lang="en-US" dirty="0"/>
          </a:p>
          <a:p>
            <a:r>
              <a:rPr lang="en-US" dirty="0"/>
              <a:t>Single ring – All the devices on the </a:t>
            </a:r>
            <a:br>
              <a:rPr lang="en-US" dirty="0"/>
            </a:br>
            <a:r>
              <a:rPr lang="en-US" dirty="0"/>
              <a:t>network share a single cable.</a:t>
            </a:r>
            <a:br>
              <a:rPr lang="en-GB" dirty="0"/>
            </a:br>
            <a:r>
              <a:rPr lang="en-GB" dirty="0"/>
              <a:t>Dual ring – The dual ring topology </a:t>
            </a:r>
            <a:br>
              <a:rPr lang="en-GB" dirty="0"/>
            </a:br>
            <a:r>
              <a:rPr lang="en-GB" dirty="0"/>
              <a:t>allows the data to be </a:t>
            </a:r>
            <a:br>
              <a:rPr lang="en-GB" dirty="0"/>
            </a:br>
            <a:r>
              <a:rPr lang="en-GB" dirty="0"/>
              <a:t>sent in both directions. </a:t>
            </a:r>
            <a:endParaRPr lang="en-US" dirty="0"/>
          </a:p>
        </p:txBody>
      </p:sp>
      <p:pic>
        <p:nvPicPr>
          <p:cNvPr id="5" name="Picture 10" descr="563ring"/>
          <p:cNvPicPr>
            <a:picLocks noChangeAspect="1" noChangeArrowheads="1"/>
          </p:cNvPicPr>
          <p:nvPr/>
        </p:nvPicPr>
        <p:blipFill>
          <a:blip r:embed="rId2" cstate="print"/>
          <a:srcRect/>
          <a:stretch>
            <a:fillRect/>
          </a:stretch>
        </p:blipFill>
        <p:spPr bwMode="auto">
          <a:xfrm>
            <a:off x="6781800" y="2057400"/>
            <a:ext cx="2055518" cy="1752600"/>
          </a:xfrm>
          <a:prstGeom prst="rect">
            <a:avLst/>
          </a:prstGeom>
          <a:noFill/>
          <a:ln w="9525">
            <a:noFill/>
            <a:miter lim="800000"/>
            <a:headEnd/>
            <a:tailEnd/>
          </a:ln>
        </p:spPr>
      </p:pic>
      <p:pic>
        <p:nvPicPr>
          <p:cNvPr id="6" name="Picture 11" descr="564dring"/>
          <p:cNvPicPr>
            <a:picLocks noChangeAspect="1" noChangeArrowheads="1"/>
          </p:cNvPicPr>
          <p:nvPr/>
        </p:nvPicPr>
        <p:blipFill>
          <a:blip r:embed="rId3" cstate="print"/>
          <a:srcRect/>
          <a:stretch>
            <a:fillRect/>
          </a:stretch>
        </p:blipFill>
        <p:spPr bwMode="auto">
          <a:xfrm>
            <a:off x="5891213" y="3938588"/>
            <a:ext cx="2795587" cy="2187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Mesh Topology</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25</a:t>
            </a:fld>
            <a:endParaRPr lang="en-GB"/>
          </a:p>
        </p:txBody>
      </p:sp>
      <p:sp>
        <p:nvSpPr>
          <p:cNvPr id="4" name="Content Placeholder 3"/>
          <p:cNvSpPr>
            <a:spLocks noGrp="1"/>
          </p:cNvSpPr>
          <p:nvPr>
            <p:ph sz="quarter" idx="1"/>
          </p:nvPr>
        </p:nvSpPr>
        <p:spPr/>
        <p:txBody>
          <a:bodyPr/>
          <a:lstStyle/>
          <a:p>
            <a:pPr marL="392113" indent="-293688" algn="just" defTabSz="414338">
              <a:lnSpc>
                <a:spcPct val="80000"/>
              </a:lnSpc>
              <a:spcBef>
                <a:spcPct val="50000"/>
              </a:spcBef>
              <a:buClr>
                <a:srgbClr val="CC0000"/>
              </a:buClr>
              <a:buFont typeface="Wingdings" pitchFamily="2" charset="2"/>
              <a:buBlip>
                <a:blip r:embed="rId2"/>
              </a:buBlip>
            </a:pPr>
            <a:r>
              <a:rPr lang="en-US" dirty="0">
                <a:cs typeface="Times New Roman" pitchFamily="18" charset="0"/>
              </a:rPr>
              <a:t>The mesh topology connects all devices (nodes) to each other for redundancy and fault tolerance. </a:t>
            </a:r>
          </a:p>
          <a:p>
            <a:pPr marL="392113" indent="-293688" algn="just" defTabSz="414338">
              <a:lnSpc>
                <a:spcPct val="80000"/>
              </a:lnSpc>
              <a:spcBef>
                <a:spcPct val="50000"/>
              </a:spcBef>
              <a:buClr>
                <a:srgbClr val="CC0000"/>
              </a:buClr>
              <a:buFont typeface="Wingdings" pitchFamily="2" charset="2"/>
              <a:buBlip>
                <a:blip r:embed="rId2"/>
              </a:buBlip>
            </a:pPr>
            <a:r>
              <a:rPr lang="en-US" dirty="0">
                <a:cs typeface="Times New Roman" pitchFamily="18" charset="0"/>
              </a:rPr>
              <a:t>It is used in WANs to interconnect LANs and for mission critical networks like those used by banks and financial institutions. </a:t>
            </a:r>
          </a:p>
          <a:p>
            <a:pPr marL="392113" indent="-293688" algn="just" defTabSz="414338">
              <a:lnSpc>
                <a:spcPct val="80000"/>
              </a:lnSpc>
              <a:spcBef>
                <a:spcPct val="50000"/>
              </a:spcBef>
              <a:buClr>
                <a:srgbClr val="CC0000"/>
              </a:buClr>
              <a:buFont typeface="Wingdings" pitchFamily="2" charset="2"/>
              <a:buBlip>
                <a:blip r:embed="rId2"/>
              </a:buBlip>
            </a:pPr>
            <a:r>
              <a:rPr lang="en-US" dirty="0">
                <a:cs typeface="Times New Roman" pitchFamily="18" charset="0"/>
              </a:rPr>
              <a:t>Implementing the mesh topology is expensive and difficult.</a:t>
            </a:r>
            <a:r>
              <a:rPr lang="en-US" dirty="0"/>
              <a:t> </a:t>
            </a:r>
          </a:p>
          <a:p>
            <a:endParaRPr lang="en-GB" dirty="0"/>
          </a:p>
        </p:txBody>
      </p:sp>
      <p:pic>
        <p:nvPicPr>
          <p:cNvPr id="5" name="Picture 10" descr="569mesh"/>
          <p:cNvPicPr>
            <a:picLocks noChangeAspect="1" noChangeArrowheads="1"/>
          </p:cNvPicPr>
          <p:nvPr/>
        </p:nvPicPr>
        <p:blipFill>
          <a:blip r:embed="rId3" cstate="print"/>
          <a:srcRect/>
          <a:stretch>
            <a:fillRect/>
          </a:stretch>
        </p:blipFill>
        <p:spPr>
          <a:xfrm>
            <a:off x="3048000" y="3886200"/>
            <a:ext cx="3070860" cy="22098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network architecture</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26</a:t>
            </a:fld>
            <a:endParaRPr lang="en-GB"/>
          </a:p>
        </p:txBody>
      </p:sp>
      <p:sp>
        <p:nvSpPr>
          <p:cNvPr id="13" name="Content Placeholder 12"/>
          <p:cNvSpPr>
            <a:spLocks noGrp="1"/>
          </p:cNvSpPr>
          <p:nvPr>
            <p:ph sz="quarter" idx="1"/>
          </p:nvPr>
        </p:nvSpPr>
        <p:spPr>
          <a:xfrm>
            <a:off x="457200" y="1219200"/>
            <a:ext cx="8229600" cy="5257800"/>
          </a:xfrm>
        </p:spPr>
        <p:txBody>
          <a:bodyPr>
            <a:normAutofit fontScale="92500"/>
          </a:bodyPr>
          <a:lstStyle/>
          <a:p>
            <a:pPr>
              <a:buNone/>
            </a:pPr>
            <a:r>
              <a:rPr lang="en-US" dirty="0"/>
              <a:t>Let us look at some more definitions first</a:t>
            </a:r>
          </a:p>
          <a:p>
            <a:r>
              <a:rPr lang="en-US" u="sng" dirty="0"/>
              <a:t>Client</a:t>
            </a:r>
            <a:r>
              <a:rPr lang="en-US" dirty="0"/>
              <a:t> – A client is a network computer that utilizes the resources of other network computer. The client computer has it own processor, memory and storage, and can maintain some of it own resources and perform its own task and processing. </a:t>
            </a:r>
          </a:p>
          <a:p>
            <a:r>
              <a:rPr lang="en-US" u="sng" dirty="0"/>
              <a:t>Server</a:t>
            </a:r>
            <a:r>
              <a:rPr lang="en-US" dirty="0"/>
              <a:t> – A server is a network computer that shares resources and responds to request from other network computers. Server provides centralized access and storage for resources that can include applications, files, printers or other hardware and specialized services such as email. </a:t>
            </a:r>
          </a:p>
          <a:p>
            <a:r>
              <a:rPr lang="en-US" u="sng" dirty="0"/>
              <a:t>Peer</a:t>
            </a:r>
            <a:r>
              <a:rPr lang="en-US" dirty="0"/>
              <a:t> – A peer is a self sufficient computer that acts as both a server and a client to other similar computers on the network. </a:t>
            </a:r>
          </a:p>
          <a:p>
            <a:pPr>
              <a:buNone/>
            </a:pPr>
            <a:endParaRPr lang="en-US"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blinds(horizontal)">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Server network</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27</a:t>
            </a:fld>
            <a:endParaRPr lang="en-GB"/>
          </a:p>
        </p:txBody>
      </p:sp>
      <p:sp>
        <p:nvSpPr>
          <p:cNvPr id="4" name="Content Placeholder 3"/>
          <p:cNvSpPr>
            <a:spLocks noGrp="1"/>
          </p:cNvSpPr>
          <p:nvPr>
            <p:ph sz="quarter" idx="1"/>
          </p:nvPr>
        </p:nvSpPr>
        <p:spPr/>
        <p:txBody>
          <a:bodyPr/>
          <a:lstStyle/>
          <a:p>
            <a:r>
              <a:rPr lang="en-GB" dirty="0"/>
              <a:t>It is widely used and forms the basis of much network usage. It is applicable when the client and server are both in the same building (e.g., belong to the same company), but also when they are far apart.</a:t>
            </a:r>
          </a:p>
          <a:p>
            <a:r>
              <a:rPr lang="en-GB" dirty="0"/>
              <a:t>Communication takes the form of the client process sending a message over the network to the server process. The client process then waits for a reply message. When the server process gets the request, it performs the requested work or looks up the requested data and sends back a reply.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 server architecture</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28</a:t>
            </a:fld>
            <a:endParaRPr lang="en-GB"/>
          </a:p>
        </p:txBody>
      </p:sp>
      <p:pic>
        <p:nvPicPr>
          <p:cNvPr id="2050" name="Picture 2"/>
          <p:cNvPicPr>
            <a:picLocks noChangeAspect="1" noChangeArrowheads="1"/>
          </p:cNvPicPr>
          <p:nvPr/>
        </p:nvPicPr>
        <p:blipFill>
          <a:blip r:embed="rId2" cstate="print"/>
          <a:srcRect/>
          <a:stretch>
            <a:fillRect/>
          </a:stretch>
        </p:blipFill>
        <p:spPr bwMode="auto">
          <a:xfrm>
            <a:off x="304800" y="1752600"/>
            <a:ext cx="8251172" cy="403827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network (P2P network)</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29</a:t>
            </a:fld>
            <a:endParaRPr lang="en-GB"/>
          </a:p>
        </p:txBody>
      </p:sp>
      <p:sp>
        <p:nvSpPr>
          <p:cNvPr id="4" name="Content Placeholder 3"/>
          <p:cNvSpPr>
            <a:spLocks noGrp="1"/>
          </p:cNvSpPr>
          <p:nvPr>
            <p:ph sz="quarter" idx="1"/>
          </p:nvPr>
        </p:nvSpPr>
        <p:spPr/>
        <p:txBody>
          <a:bodyPr/>
          <a:lstStyle/>
          <a:p>
            <a:r>
              <a:rPr lang="en-US" dirty="0"/>
              <a:t>P2P networking was made popular with an audio sharing service called Napster (closed by courts in 2001 because of copyright issues with music sharing).</a:t>
            </a:r>
          </a:p>
          <a:p>
            <a:r>
              <a:rPr lang="en-GB" dirty="0"/>
              <a:t>Peer-to-peer systems eliminates the central database by having each user maintain his own database locally, as well as providing a list of other nearby people who are members of the system. </a:t>
            </a:r>
          </a:p>
          <a:p>
            <a:r>
              <a:rPr lang="en-US" dirty="0"/>
              <a:t>They are decentralized, easy to implement and inexpensive.</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 network ??</a:t>
            </a:r>
            <a:endParaRPr lang="en-GB" dirty="0"/>
          </a:p>
        </p:txBody>
      </p:sp>
      <p:sp>
        <p:nvSpPr>
          <p:cNvPr id="4" name="Slide Number Placeholder 3"/>
          <p:cNvSpPr>
            <a:spLocks noGrp="1"/>
          </p:cNvSpPr>
          <p:nvPr>
            <p:ph type="sldNum" sz="quarter" idx="12"/>
          </p:nvPr>
        </p:nvSpPr>
        <p:spPr/>
        <p:txBody>
          <a:bodyPr/>
          <a:lstStyle/>
          <a:p>
            <a:fld id="{4C02845E-E2EA-47FD-A4C7-36FA945CC6F0}" type="slidenum">
              <a:rPr lang="en-GB" smtClean="0"/>
              <a:pPr/>
              <a:t>3</a:t>
            </a:fld>
            <a:endParaRPr lang="en-GB"/>
          </a:p>
        </p:txBody>
      </p:sp>
      <p:sp>
        <p:nvSpPr>
          <p:cNvPr id="3" name="Content Placeholder 2"/>
          <p:cNvSpPr>
            <a:spLocks noGrp="1"/>
          </p:cNvSpPr>
          <p:nvPr>
            <p:ph sz="quarter" idx="1"/>
          </p:nvPr>
        </p:nvSpPr>
        <p:spPr/>
        <p:txBody>
          <a:bodyPr/>
          <a:lstStyle/>
          <a:p>
            <a:r>
              <a:rPr lang="en-US" dirty="0"/>
              <a:t>A computer network connects two or more computers linked together</a:t>
            </a:r>
          </a:p>
          <a:p>
            <a:endParaRPr lang="en-US" dirty="0"/>
          </a:p>
          <a:p>
            <a:r>
              <a:rPr lang="en-US" dirty="0"/>
              <a:t>The computers can be in </a:t>
            </a:r>
            <a:br>
              <a:rPr lang="en-US" dirty="0"/>
            </a:br>
            <a:r>
              <a:rPr lang="en-US" dirty="0"/>
              <a:t>same location or far away</a:t>
            </a:r>
            <a:br>
              <a:rPr lang="en-US" dirty="0"/>
            </a:br>
            <a:r>
              <a:rPr lang="en-US" dirty="0"/>
              <a:t>from each other</a:t>
            </a:r>
          </a:p>
        </p:txBody>
      </p:sp>
      <p:pic>
        <p:nvPicPr>
          <p:cNvPr id="5" name="Picture 10"/>
          <p:cNvPicPr>
            <a:picLocks noChangeAspect="1" noChangeArrowheads="1"/>
          </p:cNvPicPr>
          <p:nvPr/>
        </p:nvPicPr>
        <p:blipFill>
          <a:blip r:embed="rId2" cstate="print"/>
          <a:srcRect l="5667" t="24857" r="9698" b="20287"/>
          <a:stretch>
            <a:fillRect/>
          </a:stretch>
        </p:blipFill>
        <p:spPr>
          <a:xfrm>
            <a:off x="4776788" y="2195513"/>
            <a:ext cx="3781425" cy="333375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network (P2P network)</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30</a:t>
            </a:fld>
            <a:endParaRPr lang="en-GB"/>
          </a:p>
        </p:txBody>
      </p:sp>
      <p:pic>
        <p:nvPicPr>
          <p:cNvPr id="3074" name="Picture 2"/>
          <p:cNvPicPr>
            <a:picLocks noChangeAspect="1" noChangeArrowheads="1"/>
          </p:cNvPicPr>
          <p:nvPr/>
        </p:nvPicPr>
        <p:blipFill>
          <a:blip r:embed="rId2" cstate="print"/>
          <a:srcRect/>
          <a:stretch>
            <a:fillRect/>
          </a:stretch>
        </p:blipFill>
        <p:spPr bwMode="auto">
          <a:xfrm>
            <a:off x="417286" y="1600200"/>
            <a:ext cx="8143237" cy="37337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31</a:t>
            </a:fld>
            <a:endParaRPr lang="en-GB"/>
          </a:p>
        </p:txBody>
      </p:sp>
      <p:sp>
        <p:nvSpPr>
          <p:cNvPr id="4" name="Content Placeholder 3"/>
          <p:cNvSpPr>
            <a:spLocks noGrp="1"/>
          </p:cNvSpPr>
          <p:nvPr>
            <p:ph sz="quarter" idx="1"/>
          </p:nvPr>
        </p:nvSpPr>
        <p:spPr/>
        <p:txBody>
          <a:bodyPr/>
          <a:lstStyle/>
          <a:p>
            <a:r>
              <a:rPr lang="en-US" dirty="0"/>
              <a:t>Internet Protocol Address</a:t>
            </a:r>
          </a:p>
          <a:p>
            <a:r>
              <a:rPr lang="en-US" dirty="0"/>
              <a:t>A logical numerical address that is assigned to every single node (computer, printer, phone, switch, router or any other device)  that is a part of a TCP/IP network</a:t>
            </a:r>
          </a:p>
          <a:p>
            <a:r>
              <a:rPr lang="en-US" dirty="0"/>
              <a:t>Consists of two parts – network ID and host ID</a:t>
            </a:r>
          </a:p>
          <a:p>
            <a:r>
              <a:rPr lang="en-US" dirty="0"/>
              <a:t>IP address are of two types – IPv4 and IPv6</a:t>
            </a:r>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32</a:t>
            </a:fld>
            <a:endParaRPr lang="en-GB"/>
          </a:p>
        </p:txBody>
      </p:sp>
      <p:sp>
        <p:nvSpPr>
          <p:cNvPr id="6" name="Content Placeholder 5"/>
          <p:cNvSpPr>
            <a:spLocks noGrp="1"/>
          </p:cNvSpPr>
          <p:nvPr>
            <p:ph sz="quarter" idx="1"/>
          </p:nvPr>
        </p:nvSpPr>
        <p:spPr/>
        <p:txBody>
          <a:bodyPr/>
          <a:lstStyle/>
          <a:p>
            <a:r>
              <a:rPr lang="en-US" dirty="0"/>
              <a:t>IPv4 Addresses are in 32 bit form</a:t>
            </a:r>
            <a:endParaRPr lang="en-GB" dirty="0"/>
          </a:p>
        </p:txBody>
      </p:sp>
      <p:pic>
        <p:nvPicPr>
          <p:cNvPr id="7" name="Picture 6" descr="what-is-ip-address-ipv4-43b59db6712a3d429ab79524c2146b1e.png"/>
          <p:cNvPicPr>
            <a:picLocks noChangeAspect="1"/>
          </p:cNvPicPr>
          <p:nvPr/>
        </p:nvPicPr>
        <p:blipFill>
          <a:blip r:embed="rId2" cstate="print"/>
          <a:stretch>
            <a:fillRect/>
          </a:stretch>
        </p:blipFill>
        <p:spPr>
          <a:xfrm>
            <a:off x="477982" y="1649730"/>
            <a:ext cx="8361218" cy="45986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Address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33</a:t>
            </a:fld>
            <a:endParaRPr lang="en-GB"/>
          </a:p>
        </p:txBody>
      </p:sp>
      <p:sp>
        <p:nvSpPr>
          <p:cNvPr id="4" name="Content Placeholder 3"/>
          <p:cNvSpPr>
            <a:spLocks noGrp="1"/>
          </p:cNvSpPr>
          <p:nvPr>
            <p:ph sz="quarter" idx="1"/>
          </p:nvPr>
        </p:nvSpPr>
        <p:spPr/>
        <p:txBody>
          <a:bodyPr/>
          <a:lstStyle/>
          <a:p>
            <a:r>
              <a:rPr lang="en-US" dirty="0"/>
              <a:t>IPv6 addresses are in 128 bit form</a:t>
            </a:r>
            <a:endParaRPr lang="en-GB" dirty="0"/>
          </a:p>
        </p:txBody>
      </p:sp>
      <p:pic>
        <p:nvPicPr>
          <p:cNvPr id="5" name="Picture 4" descr="IPv6-Address-Example.png"/>
          <p:cNvPicPr>
            <a:picLocks noChangeAspect="1"/>
          </p:cNvPicPr>
          <p:nvPr/>
        </p:nvPicPr>
        <p:blipFill>
          <a:blip r:embed="rId2" cstate="print"/>
          <a:stretch>
            <a:fillRect/>
          </a:stretch>
        </p:blipFill>
        <p:spPr>
          <a:xfrm>
            <a:off x="289284" y="2633662"/>
            <a:ext cx="8709560" cy="201453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Address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34</a:t>
            </a:fld>
            <a:endParaRPr lang="en-GB"/>
          </a:p>
        </p:txBody>
      </p:sp>
      <p:sp>
        <p:nvSpPr>
          <p:cNvPr id="4" name="Content Placeholder 3"/>
          <p:cNvSpPr>
            <a:spLocks noGrp="1"/>
          </p:cNvSpPr>
          <p:nvPr>
            <p:ph sz="quarter" idx="1"/>
          </p:nvPr>
        </p:nvSpPr>
        <p:spPr/>
        <p:txBody>
          <a:bodyPr/>
          <a:lstStyle/>
          <a:p>
            <a:r>
              <a:rPr lang="en-US" dirty="0"/>
              <a:t>Media Access Control Address</a:t>
            </a:r>
          </a:p>
          <a:p>
            <a:r>
              <a:rPr lang="en-US" dirty="0"/>
              <a:t>Hardware address unique to the network card on the computing device</a:t>
            </a:r>
          </a:p>
          <a:p>
            <a:r>
              <a:rPr lang="en-US" dirty="0"/>
              <a:t>MAC addresses are burned into the network card’s ROM by the manufacturer</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Address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35</a:t>
            </a:fld>
            <a:endParaRPr lang="en-GB"/>
          </a:p>
        </p:txBody>
      </p:sp>
      <p:pic>
        <p:nvPicPr>
          <p:cNvPr id="5" name="Content Placeholder 4" descr="main-qimg-14badf3bb27390e5920643c1625cb7ef.png"/>
          <p:cNvPicPr>
            <a:picLocks noGrp="1" noChangeAspect="1"/>
          </p:cNvPicPr>
          <p:nvPr>
            <p:ph sz="quarter" idx="1"/>
          </p:nvPr>
        </p:nvPicPr>
        <p:blipFill>
          <a:blip r:embed="rId2" cstate="print"/>
          <a:stretch>
            <a:fillRect/>
          </a:stretch>
        </p:blipFill>
        <p:spPr>
          <a:xfrm>
            <a:off x="457200" y="1373187"/>
            <a:ext cx="8229600" cy="462915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backbone</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36</a:t>
            </a:fld>
            <a:endParaRPr lang="en-GB"/>
          </a:p>
        </p:txBody>
      </p:sp>
      <p:sp>
        <p:nvSpPr>
          <p:cNvPr id="4" name="Content Placeholder 3"/>
          <p:cNvSpPr>
            <a:spLocks noGrp="1"/>
          </p:cNvSpPr>
          <p:nvPr>
            <p:ph sz="quarter" idx="1"/>
          </p:nvPr>
        </p:nvSpPr>
        <p:spPr/>
        <p:txBody>
          <a:bodyPr/>
          <a:lstStyle/>
          <a:p>
            <a:r>
              <a:rPr lang="en-US" dirty="0"/>
              <a:t>The network backbone is the highest speed transmission path that carries the majority of network data. It can connect small networks together into larger structure, or connect server nodes to the network where the majority of the clients computers are attached. </a:t>
            </a:r>
          </a:p>
          <a:p>
            <a:endParaRPr lang="en-GB" dirty="0"/>
          </a:p>
        </p:txBody>
      </p:sp>
      <p:pic>
        <p:nvPicPr>
          <p:cNvPr id="5" name="Picture 4" descr="BackBone.png"/>
          <p:cNvPicPr>
            <a:picLocks noChangeAspect="1"/>
          </p:cNvPicPr>
          <p:nvPr/>
        </p:nvPicPr>
        <p:blipFill>
          <a:blip r:embed="rId2" cstate="print"/>
          <a:stretch>
            <a:fillRect/>
          </a:stretch>
        </p:blipFill>
        <p:spPr>
          <a:xfrm>
            <a:off x="1905000" y="3352800"/>
            <a:ext cx="5342858" cy="284761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37</a:t>
            </a:fld>
            <a:endParaRPr lang="en-GB"/>
          </a:p>
        </p:txBody>
      </p:sp>
      <p:sp>
        <p:nvSpPr>
          <p:cNvPr id="4" name="Content Placeholder 3"/>
          <p:cNvSpPr>
            <a:spLocks noGrp="1"/>
          </p:cNvSpPr>
          <p:nvPr>
            <p:ph sz="quarter" idx="1"/>
          </p:nvPr>
        </p:nvSpPr>
        <p:spPr/>
        <p:txBody>
          <a:bodyPr/>
          <a:lstStyle/>
          <a:p>
            <a:r>
              <a:rPr lang="en-US" dirty="0"/>
              <a:t>A subnet is a portion of a network that shares a common network address. The subnet can be on a separate physical network segment, or it can share segments with other logical subnets.</a:t>
            </a:r>
          </a:p>
          <a:p>
            <a:r>
              <a:rPr lang="en-US" dirty="0"/>
              <a:t>In simple words – a logical division of an IP network</a:t>
            </a:r>
          </a:p>
          <a:p>
            <a:endParaRPr lang="en-GB" dirty="0"/>
          </a:p>
        </p:txBody>
      </p:sp>
      <p:pic>
        <p:nvPicPr>
          <p:cNvPr id="5" name="Picture 4" descr="Subnet.png"/>
          <p:cNvPicPr>
            <a:picLocks noChangeAspect="1"/>
          </p:cNvPicPr>
          <p:nvPr/>
        </p:nvPicPr>
        <p:blipFill>
          <a:blip r:embed="rId2" cstate="print"/>
          <a:stretch>
            <a:fillRect/>
          </a:stretch>
        </p:blipFill>
        <p:spPr>
          <a:xfrm>
            <a:off x="152400" y="3581400"/>
            <a:ext cx="4066771" cy="2590800"/>
          </a:xfrm>
          <a:prstGeom prst="rect">
            <a:avLst/>
          </a:prstGeom>
        </p:spPr>
      </p:pic>
      <p:pic>
        <p:nvPicPr>
          <p:cNvPr id="6" name="Picture 5" descr="960px-Subnetting_Concept-en.svg.png"/>
          <p:cNvPicPr>
            <a:picLocks noChangeAspect="1"/>
          </p:cNvPicPr>
          <p:nvPr/>
        </p:nvPicPr>
        <p:blipFill>
          <a:blip r:embed="rId3" cstate="print"/>
          <a:stretch>
            <a:fillRect/>
          </a:stretch>
        </p:blipFill>
        <p:spPr>
          <a:xfrm>
            <a:off x="3962400" y="3581400"/>
            <a:ext cx="4953000" cy="1981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Communication</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38</a:t>
            </a:fld>
            <a:endParaRPr lang="en-GB"/>
          </a:p>
        </p:txBody>
      </p:sp>
      <p:sp>
        <p:nvSpPr>
          <p:cNvPr id="4" name="Content Placeholder 3"/>
          <p:cNvSpPr>
            <a:spLocks noGrp="1"/>
          </p:cNvSpPr>
          <p:nvPr>
            <p:ph sz="quarter" idx="1"/>
          </p:nvPr>
        </p:nvSpPr>
        <p:spPr/>
        <p:txBody>
          <a:bodyPr/>
          <a:lstStyle/>
          <a:p>
            <a:pPr algn="just"/>
            <a:r>
              <a:rPr lang="en-IN" dirty="0"/>
              <a:t>The term telecommunication means communication at a distance. The word data refers to information presented in whatever form is agreed upon by the parties creating and using the data. </a:t>
            </a:r>
          </a:p>
          <a:p>
            <a:pPr algn="just"/>
            <a:r>
              <a:rPr lang="en-IN" dirty="0"/>
              <a:t>Data communications are the exchange of data between two devices via some form of transmission media</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 system</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39</a:t>
            </a:fld>
            <a:endParaRPr lang="en-GB"/>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150" y="2514600"/>
            <a:ext cx="8277512" cy="213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networks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4</a:t>
            </a:fld>
            <a:endParaRPr lang="en-GB"/>
          </a:p>
        </p:txBody>
      </p:sp>
      <p:sp>
        <p:nvSpPr>
          <p:cNvPr id="4" name="Content Placeholder 3"/>
          <p:cNvSpPr>
            <a:spLocks noGrp="1"/>
          </p:cNvSpPr>
          <p:nvPr>
            <p:ph sz="quarter" idx="1"/>
          </p:nvPr>
        </p:nvSpPr>
        <p:spPr/>
        <p:txBody>
          <a:bodyPr>
            <a:normAutofit/>
          </a:bodyPr>
          <a:lstStyle/>
          <a:p>
            <a:r>
              <a:rPr lang="en-US" dirty="0"/>
              <a:t>Resource Sharing</a:t>
            </a:r>
            <a:br>
              <a:rPr lang="en-US" dirty="0"/>
            </a:br>
            <a:r>
              <a:rPr lang="en-US" dirty="0"/>
              <a:t>Hardware (computing resources, disks, printers)</a:t>
            </a:r>
            <a:br>
              <a:rPr lang="en-US" dirty="0"/>
            </a:br>
            <a:r>
              <a:rPr lang="en-US" dirty="0"/>
              <a:t>Software (Application software)</a:t>
            </a:r>
          </a:p>
          <a:p>
            <a:r>
              <a:rPr lang="en-US" dirty="0"/>
              <a:t>Information Sharing</a:t>
            </a:r>
            <a:br>
              <a:rPr lang="en-US" dirty="0"/>
            </a:br>
            <a:r>
              <a:rPr lang="en-US" dirty="0"/>
              <a:t>Easy accessibility from anywhere (files, database, FTP)</a:t>
            </a:r>
            <a:br>
              <a:rPr lang="en-US" dirty="0"/>
            </a:br>
            <a:r>
              <a:rPr lang="en-US" dirty="0"/>
              <a:t>Search capability (WWW)</a:t>
            </a:r>
          </a:p>
          <a:p>
            <a:r>
              <a:rPr lang="en-US" dirty="0"/>
              <a:t>Communication</a:t>
            </a:r>
            <a:br>
              <a:rPr lang="en-US" dirty="0"/>
            </a:br>
            <a:r>
              <a:rPr lang="en-US" dirty="0"/>
              <a:t>Email</a:t>
            </a:r>
            <a:br>
              <a:rPr lang="en-US" dirty="0"/>
            </a:br>
            <a:r>
              <a:rPr lang="en-US" dirty="0"/>
              <a:t>Messaging</a:t>
            </a:r>
          </a:p>
          <a:p>
            <a:r>
              <a:rPr lang="en-US" dirty="0"/>
              <a:t>Remote Computing</a:t>
            </a:r>
          </a:p>
          <a:p>
            <a:r>
              <a:rPr lang="en-US" dirty="0"/>
              <a:t>Distributed processing (GRID computing)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communication</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40</a:t>
            </a:fld>
            <a:endParaRPr lang="en-GB"/>
          </a:p>
        </p:txBody>
      </p:sp>
      <p:sp>
        <p:nvSpPr>
          <p:cNvPr id="4" name="Content Placeholder 3"/>
          <p:cNvSpPr>
            <a:spLocks noGrp="1"/>
          </p:cNvSpPr>
          <p:nvPr>
            <p:ph sz="quarter" idx="1"/>
          </p:nvPr>
        </p:nvSpPr>
        <p:spPr/>
        <p:txBody>
          <a:bodyPr/>
          <a:lstStyle/>
          <a:p>
            <a:r>
              <a:rPr lang="en-US" dirty="0"/>
              <a:t>Point to point</a:t>
            </a:r>
            <a:br>
              <a:rPr lang="en-US" dirty="0"/>
            </a:br>
            <a:r>
              <a:rPr lang="en-US" dirty="0">
                <a:sym typeface="Wingdings" pitchFamily="2" charset="2"/>
              </a:rPr>
              <a:t></a:t>
            </a:r>
            <a:r>
              <a:rPr lang="en-US" dirty="0"/>
              <a:t>Dedicated</a:t>
            </a:r>
            <a:br>
              <a:rPr lang="en-US" dirty="0"/>
            </a:br>
            <a:r>
              <a:rPr lang="en-US" dirty="0">
                <a:sym typeface="Wingdings" pitchFamily="2" charset="2"/>
              </a:rPr>
              <a:t></a:t>
            </a:r>
            <a:r>
              <a:rPr lang="en-US" dirty="0"/>
              <a:t>Shared (multiplexing)</a:t>
            </a:r>
          </a:p>
          <a:p>
            <a:r>
              <a:rPr lang="en-US" dirty="0"/>
              <a:t>Broadcasting</a:t>
            </a:r>
            <a:br>
              <a:rPr lang="en-US" dirty="0"/>
            </a:br>
            <a:r>
              <a:rPr lang="en-US" dirty="0">
                <a:sym typeface="Wingdings" pitchFamily="2" charset="2"/>
              </a:rPr>
              <a:t></a:t>
            </a:r>
            <a:r>
              <a:rPr lang="en-US" dirty="0"/>
              <a:t>Dedicated (channel level one way)</a:t>
            </a:r>
            <a:br>
              <a:rPr lang="en-US" dirty="0"/>
            </a:br>
            <a:r>
              <a:rPr lang="en-US" dirty="0">
                <a:sym typeface="Wingdings" pitchFamily="2" charset="2"/>
              </a:rPr>
              <a:t></a:t>
            </a:r>
            <a:r>
              <a:rPr lang="en-US" dirty="0"/>
              <a:t>Shared (Multiple access)</a:t>
            </a:r>
          </a:p>
          <a:p>
            <a:r>
              <a:rPr lang="en-US" dirty="0"/>
              <a:t>Multicasting</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flow (simplex, half-duplex and full-duplex)</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41</a:t>
            </a:fld>
            <a:endParaRPr lang="en-GB"/>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156094"/>
            <a:ext cx="7239000" cy="5492123"/>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Chapter 1</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42</a:t>
            </a:fld>
            <a:endParaRPr lang="en-GB"/>
          </a:p>
        </p:txBody>
      </p:sp>
      <p:sp>
        <p:nvSpPr>
          <p:cNvPr id="4" name="Content Placeholder 3"/>
          <p:cNvSpPr>
            <a:spLocks noGrp="1"/>
          </p:cNvSpPr>
          <p:nvPr>
            <p:ph sz="quarter" idx="1"/>
          </p:nvPr>
        </p:nvSpPr>
        <p:spPr/>
        <p:txBody>
          <a:bodyPr/>
          <a:lstStyle/>
          <a:p>
            <a:r>
              <a:rPr lang="en-US" dirty="0"/>
              <a:t>Please check the Google Classroom page for any updates.</a:t>
            </a:r>
          </a:p>
          <a:p>
            <a:r>
              <a:rPr lang="en-US" dirty="0"/>
              <a:t>If you find anything that is interesting and/or related to the chapter, share it with everyone. </a:t>
            </a:r>
          </a:p>
          <a:p>
            <a:r>
              <a:rPr lang="en-US" dirty="0"/>
              <a:t>To read more on IP Addresses and subnets - </a:t>
            </a:r>
            <a:r>
              <a:rPr lang="en-US" dirty="0">
                <a:hlinkClick r:id="rId2"/>
              </a:rPr>
              <a:t>http://www.steves-internet-guide.com/subnetting-subnet-masks-explained/</a:t>
            </a:r>
            <a:endParaRPr lang="en-US"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networking words and their definitions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5</a:t>
            </a:fld>
            <a:endParaRPr lang="en-GB"/>
          </a:p>
        </p:txBody>
      </p:sp>
      <p:sp>
        <p:nvSpPr>
          <p:cNvPr id="4" name="Content Placeholder 3"/>
          <p:cNvSpPr>
            <a:spLocks noGrp="1"/>
          </p:cNvSpPr>
          <p:nvPr>
            <p:ph sz="quarter" idx="1"/>
          </p:nvPr>
        </p:nvSpPr>
        <p:spPr/>
        <p:txBody>
          <a:bodyPr>
            <a:normAutofit/>
          </a:bodyPr>
          <a:lstStyle/>
          <a:p>
            <a:r>
              <a:rPr lang="en-US" dirty="0"/>
              <a:t>Packets – The smallest unit of data sent from one computing device to another on a network</a:t>
            </a:r>
          </a:p>
          <a:p>
            <a:r>
              <a:rPr lang="en-US" dirty="0"/>
              <a:t>Frames – Slightly larger than a packet, frames contain the packet plus the addressing and the necessary protocol information.</a:t>
            </a:r>
          </a:p>
          <a:p>
            <a:r>
              <a:rPr lang="en-US" dirty="0"/>
              <a:t>Protocol – A set of rules and standards that define how two devices communicate. There are several protocols used for different types of networks.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networks based on location</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6</a:t>
            </a:fld>
            <a:endParaRPr lang="en-GB"/>
          </a:p>
        </p:txBody>
      </p:sp>
      <p:sp>
        <p:nvSpPr>
          <p:cNvPr id="4" name="Content Placeholder 3"/>
          <p:cNvSpPr>
            <a:spLocks noGrp="1"/>
          </p:cNvSpPr>
          <p:nvPr>
            <p:ph sz="quarter" idx="1"/>
          </p:nvPr>
        </p:nvSpPr>
        <p:spPr/>
        <p:txBody>
          <a:bodyPr>
            <a:normAutofit/>
          </a:bodyPr>
          <a:lstStyle/>
          <a:p>
            <a:r>
              <a:rPr lang="en-US" dirty="0"/>
              <a:t>A network in a small geographical area such as a room, building or campus is called as </a:t>
            </a:r>
            <a:r>
              <a:rPr lang="en-US" b="1" dirty="0"/>
              <a:t>Local Area Network (LAN)</a:t>
            </a:r>
            <a:endParaRPr lang="en-US" dirty="0"/>
          </a:p>
          <a:p>
            <a:endParaRPr lang="en-US" dirty="0"/>
          </a:p>
          <a:p>
            <a:r>
              <a:rPr lang="en-US" dirty="0"/>
              <a:t>A network in a city is called as </a:t>
            </a:r>
            <a:r>
              <a:rPr lang="en-US" b="1" dirty="0"/>
              <a:t>Metropolitan Area Network (MAN)</a:t>
            </a:r>
          </a:p>
          <a:p>
            <a:endParaRPr lang="en-US" b="1" dirty="0"/>
          </a:p>
          <a:p>
            <a:r>
              <a:rPr lang="en-US" dirty="0"/>
              <a:t>A network spread geographically is called as </a:t>
            </a:r>
            <a:r>
              <a:rPr lang="en-US" b="1" dirty="0"/>
              <a:t>Wide Area Network (WAN)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 of a network</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7</a:t>
            </a:fld>
            <a:endParaRPr lang="en-GB"/>
          </a:p>
        </p:txBody>
      </p:sp>
      <p:sp>
        <p:nvSpPr>
          <p:cNvPr id="4" name="Content Placeholder 3"/>
          <p:cNvSpPr>
            <a:spLocks noGrp="1"/>
          </p:cNvSpPr>
          <p:nvPr>
            <p:ph sz="quarter" idx="1"/>
          </p:nvPr>
        </p:nvSpPr>
        <p:spPr/>
        <p:txBody>
          <a:bodyPr/>
          <a:lstStyle/>
          <a:p>
            <a:r>
              <a:rPr lang="en-US" dirty="0"/>
              <a:t>Hardware (network interface card)</a:t>
            </a:r>
          </a:p>
          <a:p>
            <a:r>
              <a:rPr lang="en-US" dirty="0"/>
              <a:t>Applications</a:t>
            </a:r>
          </a:p>
          <a:p>
            <a:r>
              <a:rPr lang="en-US" dirty="0"/>
              <a:t>Transmission media</a:t>
            </a:r>
          </a:p>
          <a:p>
            <a:r>
              <a:rPr lang="en-US" dirty="0"/>
              <a:t>Interconnecting devices</a:t>
            </a:r>
          </a:p>
          <a:p>
            <a:r>
              <a:rPr lang="en-US" dirty="0"/>
              <a:t>Workstations</a:t>
            </a:r>
          </a:p>
          <a:p>
            <a:r>
              <a:rPr lang="en-US" dirty="0"/>
              <a:t>Protocols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Interface card</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8</a:t>
            </a:fld>
            <a:endParaRPr lang="en-GB"/>
          </a:p>
        </p:txBody>
      </p:sp>
      <p:sp>
        <p:nvSpPr>
          <p:cNvPr id="5" name="Content Placeholder 4"/>
          <p:cNvSpPr>
            <a:spLocks noGrp="1"/>
          </p:cNvSpPr>
          <p:nvPr>
            <p:ph sz="quarter" idx="1"/>
          </p:nvPr>
        </p:nvSpPr>
        <p:spPr/>
        <p:txBody>
          <a:bodyPr/>
          <a:lstStyle/>
          <a:p>
            <a:r>
              <a:rPr lang="en-US" dirty="0"/>
              <a:t>A network interface card (NIC) is a circuit board or a card that is installed on a computer so that it can be connected to a network</a:t>
            </a:r>
            <a:endParaRPr lang="en-GB" dirty="0"/>
          </a:p>
        </p:txBody>
      </p:sp>
      <p:pic>
        <p:nvPicPr>
          <p:cNvPr id="7" name="Content Placeholder 6" descr="DIGITUS_DN10110_01.png"/>
          <p:cNvPicPr>
            <a:picLocks noGrp="1" noChangeAspect="1"/>
          </p:cNvPicPr>
          <p:nvPr>
            <p:ph sz="quarter" idx="2"/>
          </p:nvPr>
        </p:nvPicPr>
        <p:blipFill>
          <a:blip r:embed="rId2" cstate="print"/>
          <a:stretch>
            <a:fillRect/>
          </a:stretch>
        </p:blipFill>
        <p:spPr>
          <a:xfrm>
            <a:off x="4632325" y="2457805"/>
            <a:ext cx="4041775" cy="2453565"/>
          </a:xfrm>
        </p:spPr>
      </p:pic>
      <p:pic>
        <p:nvPicPr>
          <p:cNvPr id="8" name="Picture 7" descr="wholesale-1pc-usb-ethernet-adapter-to-rj45-lan-network-card-half-full-duplex-5mbps-for-tablet-pc-laptop-external-for-windows.jpg"/>
          <p:cNvPicPr>
            <a:picLocks noChangeAspect="1"/>
          </p:cNvPicPr>
          <p:nvPr/>
        </p:nvPicPr>
        <p:blipFill>
          <a:blip r:embed="rId3" cstate="print"/>
          <a:stretch>
            <a:fillRect/>
          </a:stretch>
        </p:blipFill>
        <p:spPr>
          <a:xfrm>
            <a:off x="1219200" y="3352800"/>
            <a:ext cx="2590800" cy="2590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GB" dirty="0"/>
          </a:p>
        </p:txBody>
      </p:sp>
      <p:sp>
        <p:nvSpPr>
          <p:cNvPr id="3" name="Slide Number Placeholder 2"/>
          <p:cNvSpPr>
            <a:spLocks noGrp="1"/>
          </p:cNvSpPr>
          <p:nvPr>
            <p:ph type="sldNum" sz="quarter" idx="12"/>
          </p:nvPr>
        </p:nvSpPr>
        <p:spPr/>
        <p:txBody>
          <a:bodyPr/>
          <a:lstStyle/>
          <a:p>
            <a:fld id="{4C02845E-E2EA-47FD-A4C7-36FA945CC6F0}" type="slidenum">
              <a:rPr lang="en-GB" smtClean="0"/>
              <a:pPr/>
              <a:t>9</a:t>
            </a:fld>
            <a:endParaRPr lang="en-GB"/>
          </a:p>
        </p:txBody>
      </p:sp>
      <p:sp>
        <p:nvSpPr>
          <p:cNvPr id="6" name="Content Placeholder 5"/>
          <p:cNvSpPr>
            <a:spLocks noGrp="1"/>
          </p:cNvSpPr>
          <p:nvPr>
            <p:ph sz="quarter" idx="1"/>
          </p:nvPr>
        </p:nvSpPr>
        <p:spPr/>
        <p:txBody>
          <a:bodyPr/>
          <a:lstStyle/>
          <a:p>
            <a:pPr marL="392113" indent="-293688" defTabSz="414338">
              <a:lnSpc>
                <a:spcPct val="80000"/>
              </a:lnSpc>
              <a:buClr>
                <a:srgbClr val="CC0000"/>
              </a:buClr>
              <a:buFont typeface="Wingdings" pitchFamily="2" charset="2"/>
              <a:buBlip>
                <a:blip r:embed="rId2"/>
              </a:buBlip>
            </a:pPr>
            <a:r>
              <a:rPr lang="en-US" dirty="0"/>
              <a:t>E-mail</a:t>
            </a:r>
          </a:p>
          <a:p>
            <a:pPr marL="392113" indent="-293688" defTabSz="414338">
              <a:lnSpc>
                <a:spcPct val="80000"/>
              </a:lnSpc>
              <a:buClr>
                <a:srgbClr val="CC0000"/>
              </a:buClr>
              <a:buFont typeface="Wingdings" pitchFamily="2" charset="2"/>
              <a:buBlip>
                <a:blip r:embed="rId2"/>
              </a:buBlip>
            </a:pPr>
            <a:r>
              <a:rPr lang="en-US" dirty="0"/>
              <a:t>Searchable Data (Web Sites)</a:t>
            </a:r>
          </a:p>
          <a:p>
            <a:pPr marL="392113" indent="-293688" defTabSz="414338">
              <a:lnSpc>
                <a:spcPct val="80000"/>
              </a:lnSpc>
              <a:buClr>
                <a:srgbClr val="CC0000"/>
              </a:buClr>
              <a:buFont typeface="Wingdings" pitchFamily="2" charset="2"/>
              <a:buBlip>
                <a:blip r:embed="rId2"/>
              </a:buBlip>
            </a:pPr>
            <a:r>
              <a:rPr lang="en-US" dirty="0"/>
              <a:t>E-Commerce</a:t>
            </a:r>
          </a:p>
          <a:p>
            <a:pPr marL="392113" indent="-293688" defTabSz="414338">
              <a:lnSpc>
                <a:spcPct val="80000"/>
              </a:lnSpc>
              <a:buClr>
                <a:srgbClr val="CC0000"/>
              </a:buClr>
              <a:buFont typeface="Wingdings" pitchFamily="2" charset="2"/>
              <a:buBlip>
                <a:blip r:embed="rId2"/>
              </a:buBlip>
            </a:pPr>
            <a:r>
              <a:rPr lang="en-US" dirty="0"/>
              <a:t>News Groups</a:t>
            </a:r>
          </a:p>
          <a:p>
            <a:pPr marL="392113" indent="-293688" defTabSz="414338">
              <a:lnSpc>
                <a:spcPct val="80000"/>
              </a:lnSpc>
              <a:buClr>
                <a:srgbClr val="CC0000"/>
              </a:buClr>
              <a:buFont typeface="Wingdings" pitchFamily="2" charset="2"/>
              <a:buBlip>
                <a:blip r:embed="rId2"/>
              </a:buBlip>
            </a:pPr>
            <a:r>
              <a:rPr lang="en-US" dirty="0"/>
              <a:t>Internet Telephony (VoIP)</a:t>
            </a:r>
          </a:p>
          <a:p>
            <a:pPr marL="392113" indent="-293688" defTabSz="414338">
              <a:lnSpc>
                <a:spcPct val="80000"/>
              </a:lnSpc>
              <a:buClr>
                <a:srgbClr val="CC0000"/>
              </a:buClr>
              <a:buFont typeface="Wingdings" pitchFamily="2" charset="2"/>
              <a:buBlip>
                <a:blip r:embed="rId2"/>
              </a:buBlip>
            </a:pPr>
            <a:r>
              <a:rPr lang="en-US" dirty="0"/>
              <a:t>Video Conferencing</a:t>
            </a:r>
          </a:p>
          <a:p>
            <a:pPr marL="392113" indent="-293688" defTabSz="414338">
              <a:lnSpc>
                <a:spcPct val="80000"/>
              </a:lnSpc>
              <a:buClr>
                <a:srgbClr val="CC0000"/>
              </a:buClr>
              <a:buFont typeface="Wingdings" pitchFamily="2" charset="2"/>
              <a:buBlip>
                <a:blip r:embed="rId2"/>
              </a:buBlip>
            </a:pPr>
            <a:r>
              <a:rPr lang="en-US" dirty="0"/>
              <a:t>Chat Groups</a:t>
            </a:r>
          </a:p>
          <a:p>
            <a:pPr marL="392113" indent="-293688" defTabSz="414338">
              <a:lnSpc>
                <a:spcPct val="80000"/>
              </a:lnSpc>
              <a:buClr>
                <a:srgbClr val="CC0000"/>
              </a:buClr>
              <a:buFont typeface="Wingdings" pitchFamily="2" charset="2"/>
              <a:buBlip>
                <a:blip r:embed="rId2"/>
              </a:buBlip>
            </a:pPr>
            <a:r>
              <a:rPr lang="en-US" dirty="0"/>
              <a:t>Instant Messengers </a:t>
            </a:r>
          </a:p>
          <a:p>
            <a:pPr marL="392113" indent="-293688" defTabSz="414338">
              <a:lnSpc>
                <a:spcPct val="80000"/>
              </a:lnSpc>
              <a:buClr>
                <a:srgbClr val="CC0000"/>
              </a:buClr>
              <a:buFont typeface="Wingdings" pitchFamily="2" charset="2"/>
              <a:buBlip>
                <a:blip r:embed="rId2"/>
              </a:buBlip>
            </a:pPr>
            <a:r>
              <a:rPr lang="en-US" dirty="0"/>
              <a:t>Internet Radio</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blinds(horizontal)">
                                      <p:cBhvr>
                                        <p:cTn id="35" dur="500"/>
                                        <p:tgtEl>
                                          <p:spTgt spid="6">
                                            <p:txEl>
                                              <p:pRg st="7" end="7"/>
                                            </p:txEl>
                                          </p:spTgt>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linds(horizontal)">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2273</TotalTime>
  <Words>1407</Words>
  <Application>Microsoft Office PowerPoint</Application>
  <PresentationFormat>On-screen Show (4:3)</PresentationFormat>
  <Paragraphs>193</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Bookman Old Style</vt:lpstr>
      <vt:lpstr>Calibri</vt:lpstr>
      <vt:lpstr>Gill Sans MT</vt:lpstr>
      <vt:lpstr>Times New Roman</vt:lpstr>
      <vt:lpstr>Wingdings</vt:lpstr>
      <vt:lpstr>Wingdings 3</vt:lpstr>
      <vt:lpstr>Origin</vt:lpstr>
      <vt:lpstr>Computer Networks</vt:lpstr>
      <vt:lpstr>What can you expect from this class?</vt:lpstr>
      <vt:lpstr>What is a computer network ??</vt:lpstr>
      <vt:lpstr>Applications of networks</vt:lpstr>
      <vt:lpstr>Some networking words and their definitions</vt:lpstr>
      <vt:lpstr>Types of networks based on location</vt:lpstr>
      <vt:lpstr>Building Blocks of a network</vt:lpstr>
      <vt:lpstr>Network Interface card</vt:lpstr>
      <vt:lpstr>Applications</vt:lpstr>
      <vt:lpstr>Transmission media</vt:lpstr>
      <vt:lpstr>Transmission Media (Twisted pair)</vt:lpstr>
      <vt:lpstr>Transmission Media (Coaxial cable)</vt:lpstr>
      <vt:lpstr>Transmission Media (Radio frequency) </vt:lpstr>
      <vt:lpstr>Transmission Media (Microwaves)</vt:lpstr>
      <vt:lpstr>Transmission Media (Radio waves)</vt:lpstr>
      <vt:lpstr>Transmission Media (Fiber Optic Cable)</vt:lpstr>
      <vt:lpstr>Networking devices</vt:lpstr>
      <vt:lpstr>PowerPoint Presentation</vt:lpstr>
      <vt:lpstr>Networking protocols</vt:lpstr>
      <vt:lpstr>Nodes</vt:lpstr>
      <vt:lpstr>Network Topologies</vt:lpstr>
      <vt:lpstr>Star Topology</vt:lpstr>
      <vt:lpstr>Bus topology</vt:lpstr>
      <vt:lpstr>Ring topology</vt:lpstr>
      <vt:lpstr>Mesh Topology</vt:lpstr>
      <vt:lpstr>Types of network architecture</vt:lpstr>
      <vt:lpstr>Client – Server network</vt:lpstr>
      <vt:lpstr>Client – server architecture</vt:lpstr>
      <vt:lpstr>Peer-to-peer network (P2P network)</vt:lpstr>
      <vt:lpstr>Peer-to-peer network (P2P network)</vt:lpstr>
      <vt:lpstr>IP Address</vt:lpstr>
      <vt:lpstr>IPv4 Address</vt:lpstr>
      <vt:lpstr>IPv6 Address</vt:lpstr>
      <vt:lpstr>MAC Address</vt:lpstr>
      <vt:lpstr>MAC Address</vt:lpstr>
      <vt:lpstr>Network backbone</vt:lpstr>
      <vt:lpstr>Subnets</vt:lpstr>
      <vt:lpstr>Data Communication</vt:lpstr>
      <vt:lpstr>Data communication system</vt:lpstr>
      <vt:lpstr>Modes of communication</vt:lpstr>
      <vt:lpstr>Data flow (simplex, half-duplex and full-duplex)</vt:lpstr>
      <vt:lpstr>End of Chapter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bilal-amir</dc:creator>
  <cp:lastModifiedBy>Lab Daro</cp:lastModifiedBy>
  <cp:revision>117</cp:revision>
  <dcterms:created xsi:type="dcterms:W3CDTF">2018-11-06T01:21:24Z</dcterms:created>
  <dcterms:modified xsi:type="dcterms:W3CDTF">2018-11-22T11:25:36Z</dcterms:modified>
</cp:coreProperties>
</file>