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7896E0-9D80-40E6-8392-1D3FBD5B3391}"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65410-6B5B-48AA-A627-B6F3531D867E}" type="slidenum">
              <a:rPr lang="en-US" smtClean="0"/>
              <a:t>‹#›</a:t>
            </a:fld>
            <a:endParaRPr lang="en-US"/>
          </a:p>
        </p:txBody>
      </p:sp>
    </p:spTree>
    <p:extLst>
      <p:ext uri="{BB962C8B-B14F-4D97-AF65-F5344CB8AC3E}">
        <p14:creationId xmlns:p14="http://schemas.microsoft.com/office/powerpoint/2010/main" val="115090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7896E0-9D80-40E6-8392-1D3FBD5B3391}"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65410-6B5B-48AA-A627-B6F3531D867E}" type="slidenum">
              <a:rPr lang="en-US" smtClean="0"/>
              <a:t>‹#›</a:t>
            </a:fld>
            <a:endParaRPr lang="en-US"/>
          </a:p>
        </p:txBody>
      </p:sp>
    </p:spTree>
    <p:extLst>
      <p:ext uri="{BB962C8B-B14F-4D97-AF65-F5344CB8AC3E}">
        <p14:creationId xmlns:p14="http://schemas.microsoft.com/office/powerpoint/2010/main" val="9135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7896E0-9D80-40E6-8392-1D3FBD5B3391}"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65410-6B5B-48AA-A627-B6F3531D867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60774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7896E0-9D80-40E6-8392-1D3FBD5B3391}"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65410-6B5B-48AA-A627-B6F3531D867E}" type="slidenum">
              <a:rPr lang="en-US" smtClean="0"/>
              <a:t>‹#›</a:t>
            </a:fld>
            <a:endParaRPr lang="en-US"/>
          </a:p>
        </p:txBody>
      </p:sp>
    </p:spTree>
    <p:extLst>
      <p:ext uri="{BB962C8B-B14F-4D97-AF65-F5344CB8AC3E}">
        <p14:creationId xmlns:p14="http://schemas.microsoft.com/office/powerpoint/2010/main" val="1215721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7896E0-9D80-40E6-8392-1D3FBD5B3391}"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65410-6B5B-48AA-A627-B6F3531D867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32069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7896E0-9D80-40E6-8392-1D3FBD5B3391}"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65410-6B5B-48AA-A627-B6F3531D867E}" type="slidenum">
              <a:rPr lang="en-US" smtClean="0"/>
              <a:t>‹#›</a:t>
            </a:fld>
            <a:endParaRPr lang="en-US"/>
          </a:p>
        </p:txBody>
      </p:sp>
    </p:spTree>
    <p:extLst>
      <p:ext uri="{BB962C8B-B14F-4D97-AF65-F5344CB8AC3E}">
        <p14:creationId xmlns:p14="http://schemas.microsoft.com/office/powerpoint/2010/main" val="1154256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896E0-9D80-40E6-8392-1D3FBD5B3391}"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65410-6B5B-48AA-A627-B6F3531D867E}" type="slidenum">
              <a:rPr lang="en-US" smtClean="0"/>
              <a:t>‹#›</a:t>
            </a:fld>
            <a:endParaRPr lang="en-US"/>
          </a:p>
        </p:txBody>
      </p:sp>
    </p:spTree>
    <p:extLst>
      <p:ext uri="{BB962C8B-B14F-4D97-AF65-F5344CB8AC3E}">
        <p14:creationId xmlns:p14="http://schemas.microsoft.com/office/powerpoint/2010/main" val="1891324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896E0-9D80-40E6-8392-1D3FBD5B3391}"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65410-6B5B-48AA-A627-B6F3531D867E}" type="slidenum">
              <a:rPr lang="en-US" smtClean="0"/>
              <a:t>‹#›</a:t>
            </a:fld>
            <a:endParaRPr lang="en-US"/>
          </a:p>
        </p:txBody>
      </p:sp>
    </p:spTree>
    <p:extLst>
      <p:ext uri="{BB962C8B-B14F-4D97-AF65-F5344CB8AC3E}">
        <p14:creationId xmlns:p14="http://schemas.microsoft.com/office/powerpoint/2010/main" val="3406343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896E0-9D80-40E6-8392-1D3FBD5B3391}"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65410-6B5B-48AA-A627-B6F3531D867E}" type="slidenum">
              <a:rPr lang="en-US" smtClean="0"/>
              <a:t>‹#›</a:t>
            </a:fld>
            <a:endParaRPr lang="en-US"/>
          </a:p>
        </p:txBody>
      </p:sp>
    </p:spTree>
    <p:extLst>
      <p:ext uri="{BB962C8B-B14F-4D97-AF65-F5344CB8AC3E}">
        <p14:creationId xmlns:p14="http://schemas.microsoft.com/office/powerpoint/2010/main" val="39108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7896E0-9D80-40E6-8392-1D3FBD5B3391}"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65410-6B5B-48AA-A627-B6F3531D867E}" type="slidenum">
              <a:rPr lang="en-US" smtClean="0"/>
              <a:t>‹#›</a:t>
            </a:fld>
            <a:endParaRPr lang="en-US"/>
          </a:p>
        </p:txBody>
      </p:sp>
    </p:spTree>
    <p:extLst>
      <p:ext uri="{BB962C8B-B14F-4D97-AF65-F5344CB8AC3E}">
        <p14:creationId xmlns:p14="http://schemas.microsoft.com/office/powerpoint/2010/main" val="1954886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7896E0-9D80-40E6-8392-1D3FBD5B3391}" type="datetimeFigureOut">
              <a:rPr lang="en-US" smtClean="0"/>
              <a:t>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65410-6B5B-48AA-A627-B6F3531D867E}" type="slidenum">
              <a:rPr lang="en-US" smtClean="0"/>
              <a:t>‹#›</a:t>
            </a:fld>
            <a:endParaRPr lang="en-US"/>
          </a:p>
        </p:txBody>
      </p:sp>
    </p:spTree>
    <p:extLst>
      <p:ext uri="{BB962C8B-B14F-4D97-AF65-F5344CB8AC3E}">
        <p14:creationId xmlns:p14="http://schemas.microsoft.com/office/powerpoint/2010/main" val="1031231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7896E0-9D80-40E6-8392-1D3FBD5B3391}" type="datetimeFigureOut">
              <a:rPr lang="en-US" smtClean="0"/>
              <a:t>2/14/2015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465410-6B5B-48AA-A627-B6F3531D867E}" type="slidenum">
              <a:rPr lang="en-US" smtClean="0"/>
              <a:t>‹#›</a:t>
            </a:fld>
            <a:endParaRPr lang="en-US"/>
          </a:p>
        </p:txBody>
      </p:sp>
    </p:spTree>
    <p:extLst>
      <p:ext uri="{BB962C8B-B14F-4D97-AF65-F5344CB8AC3E}">
        <p14:creationId xmlns:p14="http://schemas.microsoft.com/office/powerpoint/2010/main" val="92555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7896E0-9D80-40E6-8392-1D3FBD5B3391}" type="datetimeFigureOut">
              <a:rPr lang="en-US" smtClean="0"/>
              <a:t>2/14/2015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465410-6B5B-48AA-A627-B6F3531D867E}" type="slidenum">
              <a:rPr lang="en-US" smtClean="0"/>
              <a:t>‹#›</a:t>
            </a:fld>
            <a:endParaRPr lang="en-US"/>
          </a:p>
        </p:txBody>
      </p:sp>
    </p:spTree>
    <p:extLst>
      <p:ext uri="{BB962C8B-B14F-4D97-AF65-F5344CB8AC3E}">
        <p14:creationId xmlns:p14="http://schemas.microsoft.com/office/powerpoint/2010/main" val="3943680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896E0-9D80-40E6-8392-1D3FBD5B3391}" type="datetimeFigureOut">
              <a:rPr lang="en-US" smtClean="0"/>
              <a:t>2/14/2015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465410-6B5B-48AA-A627-B6F3531D867E}" type="slidenum">
              <a:rPr lang="en-US" smtClean="0"/>
              <a:t>‹#›</a:t>
            </a:fld>
            <a:endParaRPr lang="en-US"/>
          </a:p>
        </p:txBody>
      </p:sp>
    </p:spTree>
    <p:extLst>
      <p:ext uri="{BB962C8B-B14F-4D97-AF65-F5344CB8AC3E}">
        <p14:creationId xmlns:p14="http://schemas.microsoft.com/office/powerpoint/2010/main" val="570812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896E0-9D80-40E6-8392-1D3FBD5B3391}" type="datetimeFigureOut">
              <a:rPr lang="en-US" smtClean="0"/>
              <a:t>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65410-6B5B-48AA-A627-B6F3531D867E}" type="slidenum">
              <a:rPr lang="en-US" smtClean="0"/>
              <a:t>‹#›</a:t>
            </a:fld>
            <a:endParaRPr lang="en-US"/>
          </a:p>
        </p:txBody>
      </p:sp>
    </p:spTree>
    <p:extLst>
      <p:ext uri="{BB962C8B-B14F-4D97-AF65-F5344CB8AC3E}">
        <p14:creationId xmlns:p14="http://schemas.microsoft.com/office/powerpoint/2010/main" val="1046273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896E0-9D80-40E6-8392-1D3FBD5B3391}" type="datetimeFigureOut">
              <a:rPr lang="en-US" smtClean="0"/>
              <a:t>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65410-6B5B-48AA-A627-B6F3531D867E}" type="slidenum">
              <a:rPr lang="en-US" smtClean="0"/>
              <a:t>‹#›</a:t>
            </a:fld>
            <a:endParaRPr lang="en-US"/>
          </a:p>
        </p:txBody>
      </p:sp>
    </p:spTree>
    <p:extLst>
      <p:ext uri="{BB962C8B-B14F-4D97-AF65-F5344CB8AC3E}">
        <p14:creationId xmlns:p14="http://schemas.microsoft.com/office/powerpoint/2010/main" val="4226789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7896E0-9D80-40E6-8392-1D3FBD5B3391}" type="datetimeFigureOut">
              <a:rPr lang="en-US" smtClean="0"/>
              <a:t>2/14/2015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465410-6B5B-48AA-A627-B6F3531D867E}" type="slidenum">
              <a:rPr lang="en-US" smtClean="0"/>
              <a:t>‹#›</a:t>
            </a:fld>
            <a:endParaRPr lang="en-US"/>
          </a:p>
        </p:txBody>
      </p:sp>
    </p:spTree>
    <p:extLst>
      <p:ext uri="{BB962C8B-B14F-4D97-AF65-F5344CB8AC3E}">
        <p14:creationId xmlns:p14="http://schemas.microsoft.com/office/powerpoint/2010/main" val="34095917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a:t>
            </a:r>
            <a:endParaRPr lang="en-US" dirty="0"/>
          </a:p>
        </p:txBody>
      </p:sp>
      <p:sp>
        <p:nvSpPr>
          <p:cNvPr id="3" name="Content Placeholder 2"/>
          <p:cNvSpPr>
            <a:spLocks noGrp="1"/>
          </p:cNvSpPr>
          <p:nvPr>
            <p:ph idx="1"/>
          </p:nvPr>
        </p:nvSpPr>
        <p:spPr/>
        <p:txBody>
          <a:bodyPr/>
          <a:lstStyle/>
          <a:p>
            <a:r>
              <a:rPr lang="en-US" dirty="0"/>
              <a:t>Each computer in a TCP/IP network must be given a unique identifier, or IP </a:t>
            </a:r>
            <a:r>
              <a:rPr lang="en-US" dirty="0" smtClean="0"/>
              <a:t>address</a:t>
            </a:r>
          </a:p>
          <a:p>
            <a:r>
              <a:rPr lang="en-US" dirty="0"/>
              <a:t>This address allows  one computer to locate another computer on a </a:t>
            </a:r>
            <a:r>
              <a:rPr lang="en-US" dirty="0" smtClean="0"/>
              <a:t>network</a:t>
            </a:r>
          </a:p>
          <a:p>
            <a:r>
              <a:rPr lang="en-US" dirty="0"/>
              <a:t> All computers also have a unique physical address, which is known as a MAC address. These are assigned by the manufacturer of the NIC. MAC addresses operate at Layer 2 of the OSI </a:t>
            </a:r>
            <a:r>
              <a:rPr lang="en-US" dirty="0" smtClean="0"/>
              <a:t>model</a:t>
            </a:r>
          </a:p>
          <a:p>
            <a:r>
              <a:rPr lang="en-US" dirty="0" smtClean="0"/>
              <a:t>Two versions</a:t>
            </a:r>
          </a:p>
          <a:p>
            <a:pPr lvl="1"/>
            <a:r>
              <a:rPr lang="en-US" dirty="0" smtClean="0"/>
              <a:t>IPV4</a:t>
            </a:r>
          </a:p>
          <a:p>
            <a:pPr lvl="1"/>
            <a:r>
              <a:rPr lang="en-US" dirty="0" smtClean="0"/>
              <a:t>IPV6</a:t>
            </a:r>
            <a:endParaRPr lang="en-US" dirty="0"/>
          </a:p>
        </p:txBody>
      </p:sp>
    </p:spTree>
    <p:extLst>
      <p:ext uri="{BB962C8B-B14F-4D97-AF65-F5344CB8AC3E}">
        <p14:creationId xmlns:p14="http://schemas.microsoft.com/office/powerpoint/2010/main" val="956423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smtClean="0"/>
              <a:t>C </a:t>
            </a:r>
            <a:r>
              <a:rPr lang="en-US" dirty="0"/>
              <a:t>Blocks</a:t>
            </a:r>
          </a:p>
        </p:txBody>
      </p:sp>
      <p:sp>
        <p:nvSpPr>
          <p:cNvPr id="3" name="Content Placeholder 2"/>
          <p:cNvSpPr>
            <a:spLocks noGrp="1"/>
          </p:cNvSpPr>
          <p:nvPr>
            <p:ph idx="1"/>
          </p:nvPr>
        </p:nvSpPr>
        <p:spPr>
          <a:xfrm>
            <a:off x="677334" y="1416677"/>
            <a:ext cx="8596668" cy="4624686"/>
          </a:xfrm>
        </p:spPr>
        <p:txBody>
          <a:bodyPr>
            <a:normAutofit lnSpcReduction="10000"/>
          </a:bodyPr>
          <a:lstStyle/>
          <a:p>
            <a:r>
              <a:rPr lang="en-US" dirty="0"/>
              <a:t>The class C address space was the most commonly available of the historic address </a:t>
            </a:r>
            <a:r>
              <a:rPr lang="en-US" dirty="0" smtClean="0"/>
              <a:t>classes</a:t>
            </a:r>
          </a:p>
          <a:p>
            <a:r>
              <a:rPr lang="en-US" dirty="0"/>
              <a:t>This address space was intended to provide addresses for small networks with a maximum of 254 </a:t>
            </a:r>
            <a:r>
              <a:rPr lang="en-US" dirty="0" smtClean="0"/>
              <a:t>hosts</a:t>
            </a:r>
          </a:p>
          <a:p>
            <a:r>
              <a:rPr lang="en-US" dirty="0"/>
              <a:t>Class C address blocks used a /24 prefix. This meant that a class C network used only the last octet as host addresses with the three high-order octets used to indicate the network </a:t>
            </a:r>
            <a:r>
              <a:rPr lang="en-US" dirty="0" smtClean="0"/>
              <a:t>address</a:t>
            </a:r>
          </a:p>
          <a:p>
            <a:r>
              <a:rPr lang="en-US" dirty="0"/>
              <a:t>A Class C address begins with binary </a:t>
            </a:r>
            <a:r>
              <a:rPr lang="en-US" dirty="0" smtClean="0"/>
              <a:t>110</a:t>
            </a:r>
          </a:p>
          <a:p>
            <a:r>
              <a:rPr lang="en-US" dirty="0"/>
              <a:t>Therefore, the lowest number that can be represented is 11000000, decimal 192. The highest number that can be represented is 11011111, decimal </a:t>
            </a:r>
            <a:r>
              <a:rPr lang="en-US" dirty="0" smtClean="0"/>
              <a:t>223.</a:t>
            </a:r>
          </a:p>
          <a:p>
            <a:r>
              <a:rPr lang="en-US" dirty="0"/>
              <a:t>If an address contains a number in the range of 192 to 223 in the first octet, it is a Class C </a:t>
            </a:r>
            <a:r>
              <a:rPr lang="en-US" dirty="0" smtClean="0"/>
              <a:t>address</a:t>
            </a:r>
          </a:p>
          <a:p>
            <a:r>
              <a:rPr lang="en-US" dirty="0"/>
              <a:t>No of Class C Network: </a:t>
            </a:r>
            <a:r>
              <a:rPr lang="en-US" dirty="0" smtClean="0"/>
              <a:t>221</a:t>
            </a:r>
          </a:p>
          <a:p>
            <a:r>
              <a:rPr lang="en-US" dirty="0"/>
              <a:t>No. of Usable Host address per Network: 28-2</a:t>
            </a:r>
          </a:p>
          <a:p>
            <a:endParaRPr lang="en-US" dirty="0"/>
          </a:p>
        </p:txBody>
      </p:sp>
      <p:pic>
        <p:nvPicPr>
          <p:cNvPr id="4" name="Picture 3"/>
          <p:cNvPicPr>
            <a:picLocks noChangeAspect="1"/>
          </p:cNvPicPr>
          <p:nvPr/>
        </p:nvPicPr>
        <p:blipFill>
          <a:blip r:embed="rId2"/>
          <a:stretch>
            <a:fillRect/>
          </a:stretch>
        </p:blipFill>
        <p:spPr>
          <a:xfrm>
            <a:off x="5948976" y="5215943"/>
            <a:ext cx="6144282" cy="1040766"/>
          </a:xfrm>
          <a:prstGeom prst="rect">
            <a:avLst/>
          </a:prstGeom>
        </p:spPr>
      </p:pic>
    </p:spTree>
    <p:extLst>
      <p:ext uri="{BB962C8B-B14F-4D97-AF65-F5344CB8AC3E}">
        <p14:creationId xmlns:p14="http://schemas.microsoft.com/office/powerpoint/2010/main" val="2424818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smtClean="0"/>
              <a:t>D </a:t>
            </a:r>
            <a:r>
              <a:rPr lang="en-US" dirty="0"/>
              <a:t>Blocks</a:t>
            </a:r>
          </a:p>
        </p:txBody>
      </p:sp>
      <p:sp>
        <p:nvSpPr>
          <p:cNvPr id="3" name="Content Placeholder 2"/>
          <p:cNvSpPr>
            <a:spLocks noGrp="1"/>
          </p:cNvSpPr>
          <p:nvPr>
            <p:ph idx="1"/>
          </p:nvPr>
        </p:nvSpPr>
        <p:spPr>
          <a:xfrm>
            <a:off x="677334" y="1941646"/>
            <a:ext cx="8596668" cy="3880773"/>
          </a:xfrm>
        </p:spPr>
        <p:txBody>
          <a:bodyPr/>
          <a:lstStyle/>
          <a:p>
            <a:r>
              <a:rPr lang="en-US" dirty="0"/>
              <a:t>The Class D address class was created to enable multicasting in an IP </a:t>
            </a:r>
            <a:r>
              <a:rPr lang="en-US" dirty="0" smtClean="0"/>
              <a:t>address</a:t>
            </a:r>
          </a:p>
          <a:p>
            <a:r>
              <a:rPr lang="en-US" dirty="0"/>
              <a:t> A multicast address is a unique network address that directs packets with that destination address to predefined groups of IP </a:t>
            </a:r>
            <a:r>
              <a:rPr lang="en-US" dirty="0" smtClean="0"/>
              <a:t>addresses</a:t>
            </a:r>
          </a:p>
          <a:p>
            <a:r>
              <a:rPr lang="en-US" dirty="0"/>
              <a:t>Therefore, a single station can simultaneously transmit a single stream of data to multiple </a:t>
            </a:r>
            <a:r>
              <a:rPr lang="en-US" dirty="0" smtClean="0"/>
              <a:t>recipients</a:t>
            </a:r>
          </a:p>
          <a:p>
            <a:r>
              <a:rPr lang="en-US" dirty="0"/>
              <a:t>The Class D address space, much like the other address spaces, is mathematically constrained. The first four bits of a Class D address must be </a:t>
            </a:r>
            <a:r>
              <a:rPr lang="en-US" dirty="0" smtClean="0"/>
              <a:t>1110</a:t>
            </a:r>
          </a:p>
          <a:p>
            <a:r>
              <a:rPr lang="en-US" dirty="0"/>
              <a:t>Therefore, the first octet range for Class D addresses is 11100000 to 11101111, or 224 to 239. An IP address that starts with a value in the range of 224 to 239 in the first octet is a Class D address</a:t>
            </a:r>
          </a:p>
        </p:txBody>
      </p:sp>
    </p:spTree>
    <p:extLst>
      <p:ext uri="{BB962C8B-B14F-4D97-AF65-F5344CB8AC3E}">
        <p14:creationId xmlns:p14="http://schemas.microsoft.com/office/powerpoint/2010/main" val="1594026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smtClean="0"/>
              <a:t>E </a:t>
            </a:r>
            <a:r>
              <a:rPr lang="en-US" dirty="0"/>
              <a:t>Blocks</a:t>
            </a:r>
          </a:p>
        </p:txBody>
      </p:sp>
      <p:sp>
        <p:nvSpPr>
          <p:cNvPr id="3" name="Content Placeholder 2"/>
          <p:cNvSpPr>
            <a:spLocks noGrp="1"/>
          </p:cNvSpPr>
          <p:nvPr>
            <p:ph idx="1"/>
          </p:nvPr>
        </p:nvSpPr>
        <p:spPr>
          <a:xfrm>
            <a:off x="677333" y="1516645"/>
            <a:ext cx="8750001" cy="4781124"/>
          </a:xfrm>
        </p:spPr>
        <p:txBody>
          <a:bodyPr>
            <a:normAutofit fontScale="92500" lnSpcReduction="10000"/>
          </a:bodyPr>
          <a:lstStyle/>
          <a:p>
            <a:r>
              <a:rPr lang="en-US" dirty="0"/>
              <a:t>A Class E address has been </a:t>
            </a:r>
            <a:r>
              <a:rPr lang="en-US" dirty="0" smtClean="0"/>
              <a:t>defined</a:t>
            </a:r>
          </a:p>
          <a:p>
            <a:r>
              <a:rPr lang="en-US" dirty="0"/>
              <a:t> However, the Internet Engineering Task Force (IETF) reserves these addresses for its own </a:t>
            </a:r>
            <a:r>
              <a:rPr lang="en-US" dirty="0" smtClean="0"/>
              <a:t>research</a:t>
            </a:r>
          </a:p>
          <a:p>
            <a:r>
              <a:rPr lang="en-US" dirty="0"/>
              <a:t>Therefore, no Class E addresses have been released for use in the </a:t>
            </a:r>
            <a:r>
              <a:rPr lang="en-US" dirty="0" smtClean="0"/>
              <a:t>Internet</a:t>
            </a:r>
          </a:p>
          <a:p>
            <a:r>
              <a:rPr lang="en-US" dirty="0"/>
              <a:t>The first four bits of a Class E address are always set to </a:t>
            </a:r>
            <a:r>
              <a:rPr lang="en-US" dirty="0" smtClean="0"/>
              <a:t>1s</a:t>
            </a:r>
          </a:p>
          <a:p>
            <a:r>
              <a:rPr lang="en-US" dirty="0"/>
              <a:t> Therefore, the first octet range for Class E addresses is 11110000 to 11111111, or 240 to </a:t>
            </a:r>
            <a:r>
              <a:rPr lang="en-US" dirty="0" smtClean="0"/>
              <a:t>255</a:t>
            </a:r>
          </a:p>
          <a:p>
            <a:endParaRPr lang="en-US" dirty="0"/>
          </a:p>
          <a:p>
            <a:r>
              <a:rPr lang="en-US" dirty="0"/>
              <a:t>Every IP address also has two parts.  The first part identifies the network (Network ID)where the system is connected and the second part identifies the system (Host ID</a:t>
            </a:r>
            <a:r>
              <a:rPr lang="en-US" dirty="0" smtClean="0"/>
              <a:t>)</a:t>
            </a:r>
          </a:p>
          <a:p>
            <a:r>
              <a:rPr lang="en-US" dirty="0"/>
              <a:t>Within the address range of each IPv4 network, we have three types of addresses</a:t>
            </a:r>
            <a:r>
              <a:rPr lang="en-US" dirty="0" smtClean="0"/>
              <a:t>:</a:t>
            </a:r>
          </a:p>
          <a:p>
            <a:pPr lvl="1"/>
            <a:r>
              <a:rPr lang="en-US" dirty="0" smtClean="0"/>
              <a:t> </a:t>
            </a:r>
            <a:r>
              <a:rPr lang="en-US" dirty="0"/>
              <a:t>Network address - The address by which we refer to the network </a:t>
            </a:r>
            <a:endParaRPr lang="en-US" dirty="0" smtClean="0"/>
          </a:p>
          <a:p>
            <a:pPr lvl="1"/>
            <a:r>
              <a:rPr lang="en-US" dirty="0" smtClean="0"/>
              <a:t>Broadcast </a:t>
            </a:r>
            <a:r>
              <a:rPr lang="en-US" dirty="0"/>
              <a:t>address - A special address used to send data to all hosts in the network </a:t>
            </a:r>
            <a:endParaRPr lang="en-US" dirty="0" smtClean="0"/>
          </a:p>
          <a:p>
            <a:pPr lvl="1"/>
            <a:r>
              <a:rPr lang="en-US" dirty="0" smtClean="0"/>
              <a:t>Host </a:t>
            </a:r>
            <a:r>
              <a:rPr lang="en-US" dirty="0"/>
              <a:t>addresses - The addresses assigned to the end devices in the network</a:t>
            </a:r>
          </a:p>
          <a:p>
            <a:endParaRPr lang="en-US" dirty="0" smtClean="0"/>
          </a:p>
        </p:txBody>
      </p:sp>
    </p:spTree>
    <p:extLst>
      <p:ext uri="{BB962C8B-B14F-4D97-AF65-F5344CB8AC3E}">
        <p14:creationId xmlns:p14="http://schemas.microsoft.com/office/powerpoint/2010/main" val="2342902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Special Addresses</a:t>
            </a:r>
            <a:endParaRPr lang="en-US" dirty="0"/>
          </a:p>
        </p:txBody>
      </p:sp>
      <p:sp>
        <p:nvSpPr>
          <p:cNvPr id="3" name="Content Placeholder 2"/>
          <p:cNvSpPr>
            <a:spLocks noGrp="1"/>
          </p:cNvSpPr>
          <p:nvPr>
            <p:ph idx="1"/>
          </p:nvPr>
        </p:nvSpPr>
        <p:spPr>
          <a:xfrm>
            <a:off x="677333" y="1352283"/>
            <a:ext cx="10179557" cy="5505717"/>
          </a:xfrm>
        </p:spPr>
        <p:txBody>
          <a:bodyPr>
            <a:normAutofit lnSpcReduction="10000"/>
          </a:bodyPr>
          <a:lstStyle/>
          <a:p>
            <a:r>
              <a:rPr lang="en-US" dirty="0"/>
              <a:t>Default Route: we represent the IPv4 default route as 0.0.0.0. The default route is used as a "catch all" route when a more specific route is not </a:t>
            </a:r>
            <a:r>
              <a:rPr lang="en-US" dirty="0" smtClean="0"/>
              <a:t>available</a:t>
            </a:r>
          </a:p>
          <a:p>
            <a:r>
              <a:rPr lang="en-US" dirty="0"/>
              <a:t>Network and Broadcast Addresses: As explained earlier, within each network the first and last addresses cannot be assigned to hosts. These are the network address and the broadcast address, </a:t>
            </a:r>
            <a:r>
              <a:rPr lang="en-US" dirty="0" smtClean="0"/>
              <a:t>respectively</a:t>
            </a:r>
          </a:p>
          <a:p>
            <a:r>
              <a:rPr lang="en-US" dirty="0"/>
              <a:t>Loopback: One such reserved address is the IPv4 loopback address 127.0.0.1. The loopback is a special address that hosts use to direct traffic to themselves. </a:t>
            </a:r>
            <a:endParaRPr lang="en-US" dirty="0" smtClean="0"/>
          </a:p>
          <a:p>
            <a:pPr lvl="1"/>
            <a:r>
              <a:rPr lang="en-US" dirty="0"/>
              <a:t>Although only the single 127.0.0.1 address is used, addresses 127.0.0.0 to 127.255.255.255 are reserved. Any address within this block will loop back within the local host. No address within this block should ever appear on any </a:t>
            </a:r>
            <a:r>
              <a:rPr lang="en-US" dirty="0" smtClean="0"/>
              <a:t>network</a:t>
            </a:r>
          </a:p>
          <a:p>
            <a:pPr lvl="1"/>
            <a:r>
              <a:rPr lang="en-US" b="1" dirty="0"/>
              <a:t>Loopback</a:t>
            </a:r>
            <a:r>
              <a:rPr lang="en-US" dirty="0"/>
              <a:t>, or </a:t>
            </a:r>
            <a:r>
              <a:rPr lang="en-US" b="1" dirty="0"/>
              <a:t>loop-back</a:t>
            </a:r>
            <a:r>
              <a:rPr lang="en-US" dirty="0"/>
              <a:t>, refers to the routing of electronic signals, digital data streams, or flows of items back to their source without intentional processing or modification. This is primarily a means of testing the transmission or transportation infrastructure</a:t>
            </a:r>
            <a:endParaRPr lang="en-US" dirty="0" smtClean="0"/>
          </a:p>
          <a:p>
            <a:r>
              <a:rPr lang="en-US" dirty="0" smtClean="0"/>
              <a:t>Link-Local </a:t>
            </a:r>
            <a:r>
              <a:rPr lang="en-US" dirty="0"/>
              <a:t>Addresses: IPv4 addresses in the address block 169.254.0.0 to 169.254.255.255 (169.254.0.0 /16) are designated as link-local addresses. </a:t>
            </a:r>
            <a:endParaRPr lang="en-US" dirty="0" smtClean="0"/>
          </a:p>
          <a:p>
            <a:pPr lvl="1"/>
            <a:r>
              <a:rPr lang="en-US" dirty="0" smtClean="0"/>
              <a:t>These </a:t>
            </a:r>
            <a:r>
              <a:rPr lang="en-US" dirty="0"/>
              <a:t>addresses can be automatically assigned to the local host by the operating system in environments where no IP configuration is available. These might be used in a small peer-</a:t>
            </a:r>
            <a:r>
              <a:rPr lang="en-US" dirty="0" err="1"/>
              <a:t>topeer</a:t>
            </a:r>
            <a:r>
              <a:rPr lang="en-US" dirty="0"/>
              <a:t> network or for a host that could not automatically obtain an address from a Dynamic Host Configuration Protocol (DHCP) server.</a:t>
            </a:r>
          </a:p>
          <a:p>
            <a:pPr lvl="1"/>
            <a:endParaRPr lang="en-US" dirty="0"/>
          </a:p>
        </p:txBody>
      </p:sp>
    </p:spTree>
    <p:extLst>
      <p:ext uri="{BB962C8B-B14F-4D97-AF65-F5344CB8AC3E}">
        <p14:creationId xmlns:p14="http://schemas.microsoft.com/office/powerpoint/2010/main" val="2040735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IPV4 Special Addresses</a:t>
            </a:r>
          </a:p>
        </p:txBody>
      </p:sp>
      <p:sp>
        <p:nvSpPr>
          <p:cNvPr id="3" name="Content Placeholder 2"/>
          <p:cNvSpPr>
            <a:spLocks noGrp="1"/>
          </p:cNvSpPr>
          <p:nvPr>
            <p:ph idx="1"/>
          </p:nvPr>
        </p:nvSpPr>
        <p:spPr/>
        <p:txBody>
          <a:bodyPr/>
          <a:lstStyle/>
          <a:p>
            <a:r>
              <a:rPr lang="en-US" dirty="0"/>
              <a:t>TEST-NET Addresses : The address block 192.0.2.0 to 192.0.2.255 (192.0.2.0 /24) is set aside for teaching and learning purposes. </a:t>
            </a:r>
            <a:endParaRPr lang="en-US" dirty="0" smtClean="0"/>
          </a:p>
          <a:p>
            <a:pPr lvl="1"/>
            <a:r>
              <a:rPr lang="en-US" dirty="0" smtClean="0"/>
              <a:t>These </a:t>
            </a:r>
            <a:r>
              <a:rPr lang="en-US" dirty="0"/>
              <a:t>addresses can be used in documentation and network </a:t>
            </a:r>
            <a:r>
              <a:rPr lang="en-US" dirty="0" smtClean="0"/>
              <a:t>examples</a:t>
            </a:r>
          </a:p>
          <a:p>
            <a:r>
              <a:rPr lang="en-US" dirty="0"/>
              <a:t>Network Prefixes: An important question is: </a:t>
            </a:r>
            <a:endParaRPr lang="en-US" dirty="0" smtClean="0"/>
          </a:p>
          <a:p>
            <a:pPr lvl="1"/>
            <a:r>
              <a:rPr lang="en-US" dirty="0" smtClean="0"/>
              <a:t>How </a:t>
            </a:r>
            <a:r>
              <a:rPr lang="en-US" dirty="0"/>
              <a:t>do we know how many bits represent the network portion and how many bits represent the host portion</a:t>
            </a:r>
            <a:r>
              <a:rPr lang="en-US" dirty="0" smtClean="0"/>
              <a:t>?</a:t>
            </a:r>
          </a:p>
          <a:p>
            <a:pPr lvl="1"/>
            <a:r>
              <a:rPr lang="en-US" dirty="0" smtClean="0"/>
              <a:t> </a:t>
            </a:r>
            <a:r>
              <a:rPr lang="en-US" dirty="0"/>
              <a:t>When we express an IPv4 network address, we add a prefix length to the network address. The prefix length is the number of bits in the address that gives us the network portion. </a:t>
            </a:r>
            <a:endParaRPr lang="en-US" dirty="0" smtClean="0"/>
          </a:p>
          <a:p>
            <a:pPr lvl="1"/>
            <a:r>
              <a:rPr lang="en-US" dirty="0" smtClean="0"/>
              <a:t>For </a:t>
            </a:r>
            <a:r>
              <a:rPr lang="en-US" dirty="0"/>
              <a:t>example, in 172.16.4.0 /24, the /24 is the prefix length - it tells us that the first 24 bits are the network address. This leaves the remaining 8 bits, the last octet, as the host portion</a:t>
            </a:r>
          </a:p>
        </p:txBody>
      </p:sp>
    </p:spTree>
    <p:extLst>
      <p:ext uri="{BB962C8B-B14F-4D97-AF65-F5344CB8AC3E}">
        <p14:creationId xmlns:p14="http://schemas.microsoft.com/office/powerpoint/2010/main" val="1510726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and Public IP addresses: </a:t>
            </a:r>
          </a:p>
        </p:txBody>
      </p:sp>
      <p:sp>
        <p:nvSpPr>
          <p:cNvPr id="3" name="Content Placeholder 2"/>
          <p:cNvSpPr>
            <a:spLocks noGrp="1"/>
          </p:cNvSpPr>
          <p:nvPr>
            <p:ph idx="1"/>
          </p:nvPr>
        </p:nvSpPr>
        <p:spPr/>
        <p:txBody>
          <a:bodyPr>
            <a:normAutofit fontScale="92500" lnSpcReduction="20000"/>
          </a:bodyPr>
          <a:lstStyle/>
          <a:p>
            <a:r>
              <a:rPr lang="en-US" dirty="0"/>
              <a:t>Public IP </a:t>
            </a:r>
            <a:r>
              <a:rPr lang="en-US" dirty="0" err="1"/>
              <a:t>addresses:Public</a:t>
            </a:r>
            <a:r>
              <a:rPr lang="en-US" dirty="0"/>
              <a:t> IP addresses are assigned by the </a:t>
            </a:r>
            <a:r>
              <a:rPr lang="en-US" dirty="0" err="1"/>
              <a:t>InterNIC</a:t>
            </a:r>
            <a:r>
              <a:rPr lang="en-US" dirty="0"/>
              <a:t>  (Internet's Network Information Centre) and consists of class based network Ids or blocks of CIDR based addresses (called CIDR blocks) that are globally rout-able to the Internet and are </a:t>
            </a:r>
            <a:r>
              <a:rPr lang="en-US" dirty="0" smtClean="0"/>
              <a:t>unique</a:t>
            </a:r>
          </a:p>
          <a:p>
            <a:pPr lvl="1"/>
            <a:r>
              <a:rPr lang="en-US" dirty="0"/>
              <a:t>For example, when an organization is assigned a CIDR block in the form of a network ID and subnet mask, that [network ID, subnet mask] pair also exists as a route in the routers of the Internet. IP packets destined to an address within the CIDR block are routed to the proper destination</a:t>
            </a:r>
            <a:endParaRPr lang="en-US" dirty="0" smtClean="0"/>
          </a:p>
          <a:p>
            <a:r>
              <a:rPr lang="en-US" dirty="0"/>
              <a:t>Private IP </a:t>
            </a:r>
            <a:r>
              <a:rPr lang="en-US" dirty="0" err="1"/>
              <a:t>address:An</a:t>
            </a:r>
            <a:r>
              <a:rPr lang="en-US" dirty="0"/>
              <a:t> address that is used for internal networks. These addresses are not rout-able to the </a:t>
            </a:r>
            <a:r>
              <a:rPr lang="en-US" dirty="0" smtClean="0"/>
              <a:t>Internet</a:t>
            </a:r>
          </a:p>
          <a:p>
            <a:r>
              <a:rPr lang="en-US" dirty="0"/>
              <a:t>The private address blocks are: </a:t>
            </a:r>
            <a:endParaRPr lang="en-US" dirty="0" smtClean="0"/>
          </a:p>
          <a:p>
            <a:pPr lvl="1"/>
            <a:r>
              <a:rPr lang="en-US" dirty="0" smtClean="0"/>
              <a:t>10.0.0.0 </a:t>
            </a:r>
            <a:r>
              <a:rPr lang="en-US" dirty="0"/>
              <a:t>to 10.255.255.255 (10.0.0.0 /8) </a:t>
            </a:r>
            <a:endParaRPr lang="en-US" dirty="0" smtClean="0"/>
          </a:p>
          <a:p>
            <a:pPr lvl="1"/>
            <a:r>
              <a:rPr lang="en-US" dirty="0" smtClean="0"/>
              <a:t>172.16.0.0 </a:t>
            </a:r>
            <a:r>
              <a:rPr lang="en-US" dirty="0"/>
              <a:t>to 172.31.255.255 (172.16.0.0 /12) </a:t>
            </a:r>
            <a:endParaRPr lang="en-US" dirty="0" smtClean="0"/>
          </a:p>
          <a:p>
            <a:pPr lvl="1"/>
            <a:r>
              <a:rPr lang="en-US" dirty="0" smtClean="0"/>
              <a:t>192.168.0.0 </a:t>
            </a:r>
            <a:r>
              <a:rPr lang="en-US" dirty="0"/>
              <a:t>to 192.168.255.255 (192.168.0.0 /16)</a:t>
            </a:r>
          </a:p>
          <a:p>
            <a:endParaRPr lang="en-US" dirty="0"/>
          </a:p>
        </p:txBody>
      </p:sp>
    </p:spTree>
    <p:extLst>
      <p:ext uri="{BB962C8B-B14F-4D97-AF65-F5344CB8AC3E}">
        <p14:creationId xmlns:p14="http://schemas.microsoft.com/office/powerpoint/2010/main" val="2091779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Features</a:t>
            </a:r>
            <a:endParaRPr lang="en-US" dirty="0"/>
          </a:p>
        </p:txBody>
      </p:sp>
      <p:pic>
        <p:nvPicPr>
          <p:cNvPr id="4" name="Content Placeholder 3"/>
          <p:cNvPicPr>
            <a:picLocks noGrp="1" noChangeAspect="1"/>
          </p:cNvPicPr>
          <p:nvPr>
            <p:ph idx="1"/>
          </p:nvPr>
        </p:nvPicPr>
        <p:blipFill>
          <a:blip r:embed="rId2"/>
          <a:stretch>
            <a:fillRect/>
          </a:stretch>
        </p:blipFill>
        <p:spPr>
          <a:xfrm>
            <a:off x="1180306" y="1507686"/>
            <a:ext cx="9932824" cy="4461670"/>
          </a:xfrm>
          <a:prstGeom prst="rect">
            <a:avLst/>
          </a:prstGeom>
        </p:spPr>
      </p:pic>
    </p:spTree>
    <p:extLst>
      <p:ext uri="{BB962C8B-B14F-4D97-AF65-F5344CB8AC3E}">
        <p14:creationId xmlns:p14="http://schemas.microsoft.com/office/powerpoint/2010/main" val="2984807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2020"/>
            <a:ext cx="8596668" cy="1320800"/>
          </a:xfrm>
        </p:spPr>
        <p:txBody>
          <a:bodyPr/>
          <a:lstStyle/>
          <a:p>
            <a:r>
              <a:rPr lang="en-US" dirty="0" smtClean="0"/>
              <a:t>IPV6 – Features(Contd.,)</a:t>
            </a:r>
            <a:endParaRPr lang="en-US" dirty="0"/>
          </a:p>
        </p:txBody>
      </p:sp>
      <p:sp>
        <p:nvSpPr>
          <p:cNvPr id="3" name="Content Placeholder 2"/>
          <p:cNvSpPr>
            <a:spLocks noGrp="1"/>
          </p:cNvSpPr>
          <p:nvPr>
            <p:ph idx="1"/>
          </p:nvPr>
        </p:nvSpPr>
        <p:spPr>
          <a:xfrm>
            <a:off x="677334" y="1390917"/>
            <a:ext cx="11093956" cy="4803820"/>
          </a:xfrm>
        </p:spPr>
        <p:txBody>
          <a:bodyPr>
            <a:normAutofit/>
          </a:bodyPr>
          <a:lstStyle/>
          <a:p>
            <a:r>
              <a:rPr lang="en-US" dirty="0"/>
              <a:t> Larger address </a:t>
            </a:r>
            <a:r>
              <a:rPr lang="en-US" dirty="0" smtClean="0"/>
              <a:t>space : </a:t>
            </a:r>
            <a:r>
              <a:rPr lang="en-US" dirty="0"/>
              <a:t>Offers improved global reachability and flexibility; </a:t>
            </a:r>
            <a:endParaRPr lang="en-US" dirty="0" smtClean="0"/>
          </a:p>
          <a:p>
            <a:pPr lvl="1"/>
            <a:r>
              <a:rPr lang="en-US" dirty="0" smtClean="0"/>
              <a:t>the </a:t>
            </a:r>
            <a:r>
              <a:rPr lang="en-US" dirty="0"/>
              <a:t>aggregation of prefixes that are announced in routing tables</a:t>
            </a:r>
            <a:r>
              <a:rPr lang="en-US" dirty="0" smtClean="0"/>
              <a:t>;</a:t>
            </a:r>
          </a:p>
          <a:p>
            <a:pPr lvl="1"/>
            <a:r>
              <a:rPr lang="en-US" dirty="0" smtClean="0"/>
              <a:t>plug-and-play </a:t>
            </a:r>
            <a:r>
              <a:rPr lang="en-US" dirty="0"/>
              <a:t>options; </a:t>
            </a:r>
            <a:endParaRPr lang="en-US" dirty="0" smtClean="0"/>
          </a:p>
          <a:p>
            <a:pPr lvl="1"/>
            <a:r>
              <a:rPr lang="en-US" dirty="0" smtClean="0"/>
              <a:t>public-to </a:t>
            </a:r>
            <a:r>
              <a:rPr lang="en-US" dirty="0"/>
              <a:t>private readdressing end to end without address translation; and </a:t>
            </a:r>
            <a:endParaRPr lang="en-US" dirty="0" smtClean="0"/>
          </a:p>
          <a:p>
            <a:pPr lvl="1"/>
            <a:r>
              <a:rPr lang="en-US" dirty="0" smtClean="0"/>
              <a:t>simplified </a:t>
            </a:r>
            <a:r>
              <a:rPr lang="en-US" dirty="0"/>
              <a:t>mechanisms for address renumbering and </a:t>
            </a:r>
            <a:r>
              <a:rPr lang="en-US" dirty="0" smtClean="0"/>
              <a:t>modification</a:t>
            </a:r>
          </a:p>
          <a:p>
            <a:r>
              <a:rPr lang="en-US" dirty="0"/>
              <a:t> Simpler header: Provides better routing efficiency</a:t>
            </a:r>
            <a:r>
              <a:rPr lang="en-US" dirty="0" smtClean="0"/>
              <a:t>; </a:t>
            </a:r>
          </a:p>
          <a:p>
            <a:pPr lvl="1"/>
            <a:r>
              <a:rPr lang="en-US" dirty="0" smtClean="0"/>
              <a:t>no </a:t>
            </a:r>
            <a:r>
              <a:rPr lang="en-US" dirty="0"/>
              <a:t>broadcasts and thus no potential threat of broadcast storms; </a:t>
            </a:r>
            <a:endParaRPr lang="en-US" dirty="0" smtClean="0"/>
          </a:p>
          <a:p>
            <a:pPr lvl="1"/>
            <a:r>
              <a:rPr lang="en-US" dirty="0" smtClean="0"/>
              <a:t>no </a:t>
            </a:r>
            <a:r>
              <a:rPr lang="en-US" dirty="0"/>
              <a:t>requirement for processing checksums; </a:t>
            </a:r>
            <a:endParaRPr lang="en-US" dirty="0" smtClean="0"/>
          </a:p>
          <a:p>
            <a:pPr lvl="1"/>
            <a:r>
              <a:rPr lang="en-US" dirty="0" smtClean="0"/>
              <a:t>simpler </a:t>
            </a:r>
            <a:r>
              <a:rPr lang="en-US" dirty="0"/>
              <a:t>and more efficient extension header mechanisms; </a:t>
            </a:r>
            <a:endParaRPr lang="en-US" dirty="0" smtClean="0"/>
          </a:p>
          <a:p>
            <a:r>
              <a:rPr lang="en-US" dirty="0"/>
              <a:t> Mobility and security: Ensures compliance with mobile IP and IPsec standards functionality; </a:t>
            </a:r>
            <a:endParaRPr lang="en-US" dirty="0" smtClean="0"/>
          </a:p>
          <a:p>
            <a:pPr lvl="1"/>
            <a:r>
              <a:rPr lang="en-US" dirty="0" smtClean="0"/>
              <a:t>mobility </a:t>
            </a:r>
            <a:r>
              <a:rPr lang="en-US" dirty="0"/>
              <a:t>is built in, so any IPv6 node can use it when necessary; </a:t>
            </a:r>
            <a:endParaRPr lang="en-US" dirty="0" smtClean="0"/>
          </a:p>
          <a:p>
            <a:pPr lvl="1"/>
            <a:r>
              <a:rPr lang="en-US" dirty="0" smtClean="0"/>
              <a:t>and </a:t>
            </a:r>
            <a:r>
              <a:rPr lang="en-US" dirty="0"/>
              <a:t>enables people to move around in networks with mobile network devices—with many having wireless connectivity</a:t>
            </a:r>
          </a:p>
        </p:txBody>
      </p:sp>
    </p:spTree>
    <p:extLst>
      <p:ext uri="{BB962C8B-B14F-4D97-AF65-F5344CB8AC3E}">
        <p14:creationId xmlns:p14="http://schemas.microsoft.com/office/powerpoint/2010/main" val="402801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IPV6 – Features(Contd.,)</a:t>
            </a:r>
          </a:p>
        </p:txBody>
      </p:sp>
      <p:sp>
        <p:nvSpPr>
          <p:cNvPr id="3" name="Content Placeholder 2"/>
          <p:cNvSpPr>
            <a:spLocks noGrp="1"/>
          </p:cNvSpPr>
          <p:nvPr>
            <p:ph idx="1"/>
          </p:nvPr>
        </p:nvSpPr>
        <p:spPr/>
        <p:txBody>
          <a:bodyPr/>
          <a:lstStyle/>
          <a:p>
            <a:r>
              <a:rPr lang="en-US" dirty="0"/>
              <a:t>Transition richness: You can incorporate existing IPv4 capabilities in IPv6 in the following ways</a:t>
            </a:r>
            <a:r>
              <a:rPr lang="en-US" dirty="0" smtClean="0"/>
              <a:t>:</a:t>
            </a:r>
          </a:p>
          <a:p>
            <a:pPr lvl="1"/>
            <a:r>
              <a:rPr lang="en-US" dirty="0"/>
              <a:t>Configure a dual stack with both IPv4 and IPv6 on the interface of a network </a:t>
            </a:r>
            <a:r>
              <a:rPr lang="en-US" dirty="0" smtClean="0"/>
              <a:t>device</a:t>
            </a:r>
          </a:p>
          <a:p>
            <a:pPr lvl="1"/>
            <a:r>
              <a:rPr lang="en-US" dirty="0"/>
              <a:t>Use the technique IPv6 over IPv4 (also called 6to4 tunneling), which uses an IPv4 tunnel to carry IPv6 traffic</a:t>
            </a:r>
          </a:p>
        </p:txBody>
      </p:sp>
    </p:spTree>
    <p:extLst>
      <p:ext uri="{BB962C8B-B14F-4D97-AF65-F5344CB8AC3E}">
        <p14:creationId xmlns:p14="http://schemas.microsoft.com/office/powerpoint/2010/main" val="1175209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 Header</a:t>
            </a:r>
            <a:endParaRPr lang="en-US" dirty="0"/>
          </a:p>
        </p:txBody>
      </p:sp>
      <p:pic>
        <p:nvPicPr>
          <p:cNvPr id="4" name="Content Placeholder 3"/>
          <p:cNvPicPr>
            <a:picLocks noGrp="1" noChangeAspect="1"/>
          </p:cNvPicPr>
          <p:nvPr>
            <p:ph idx="1"/>
          </p:nvPr>
        </p:nvPicPr>
        <p:blipFill>
          <a:blip r:embed="rId2"/>
          <a:stretch>
            <a:fillRect/>
          </a:stretch>
        </p:blipFill>
        <p:spPr>
          <a:xfrm>
            <a:off x="2436127" y="1568157"/>
            <a:ext cx="6643479" cy="5076250"/>
          </a:xfrm>
          <a:prstGeom prst="rect">
            <a:avLst/>
          </a:prstGeom>
        </p:spPr>
      </p:pic>
    </p:spTree>
    <p:extLst>
      <p:ext uri="{BB962C8B-B14F-4D97-AF65-F5344CB8AC3E}">
        <p14:creationId xmlns:p14="http://schemas.microsoft.com/office/powerpoint/2010/main" val="212290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a:t>
            </a:r>
            <a:endParaRPr lang="en-US" dirty="0"/>
          </a:p>
        </p:txBody>
      </p:sp>
      <p:sp>
        <p:nvSpPr>
          <p:cNvPr id="3" name="Content Placeholder 2"/>
          <p:cNvSpPr>
            <a:spLocks noGrp="1"/>
          </p:cNvSpPr>
          <p:nvPr>
            <p:ph idx="1"/>
          </p:nvPr>
        </p:nvSpPr>
        <p:spPr/>
        <p:txBody>
          <a:bodyPr>
            <a:normAutofit fontScale="92500" lnSpcReduction="20000"/>
          </a:bodyPr>
          <a:lstStyle/>
          <a:p>
            <a:r>
              <a:rPr lang="en-US" dirty="0"/>
              <a:t>An IP address (IPv4) is a 32-bit sequence of ones and </a:t>
            </a:r>
            <a:r>
              <a:rPr lang="en-US" dirty="0" smtClean="0"/>
              <a:t>zeros</a:t>
            </a:r>
          </a:p>
          <a:p>
            <a:r>
              <a:rPr lang="en-US" dirty="0"/>
              <a:t>To make the IP address easier to work with, it is usually written as four decimal numbers separated by </a:t>
            </a:r>
            <a:r>
              <a:rPr lang="en-US" dirty="0" smtClean="0"/>
              <a:t>periods</a:t>
            </a:r>
          </a:p>
          <a:p>
            <a:r>
              <a:rPr lang="en-US" dirty="0"/>
              <a:t> For example, an IP address of one computer is 192.168.1.2. Another computer might have the address </a:t>
            </a:r>
            <a:r>
              <a:rPr lang="en-US" dirty="0" smtClean="0"/>
              <a:t>128.10.2.1</a:t>
            </a:r>
          </a:p>
          <a:p>
            <a:r>
              <a:rPr lang="en-US" dirty="0"/>
              <a:t> This is called the dotted decimal format. Each part of the address is called an octet because it is made up of eight binary </a:t>
            </a:r>
            <a:r>
              <a:rPr lang="en-US" dirty="0" smtClean="0"/>
              <a:t>digits</a:t>
            </a:r>
          </a:p>
          <a:p>
            <a:r>
              <a:rPr lang="en-US" dirty="0"/>
              <a:t> For example, the IP address 192.168.1.8 would be 11000000.10101000.00000001.00001000 in binary </a:t>
            </a:r>
            <a:r>
              <a:rPr lang="en-US" dirty="0" smtClean="0"/>
              <a:t>notation</a:t>
            </a:r>
          </a:p>
          <a:p>
            <a:r>
              <a:rPr lang="en-US" dirty="0"/>
              <a:t> The dotted decimal notation is an easier method to understand than the binary ones and zeros </a:t>
            </a:r>
            <a:r>
              <a:rPr lang="en-US" dirty="0" smtClean="0"/>
              <a:t>method</a:t>
            </a:r>
          </a:p>
          <a:p>
            <a:r>
              <a:rPr lang="en-US" dirty="0"/>
              <a:t> This dotted decimal notation also prevents a large number of transposition errors that would result if only the binary numbers were used</a:t>
            </a:r>
          </a:p>
        </p:txBody>
      </p:sp>
    </p:spTree>
    <p:extLst>
      <p:ext uri="{BB962C8B-B14F-4D97-AF65-F5344CB8AC3E}">
        <p14:creationId xmlns:p14="http://schemas.microsoft.com/office/powerpoint/2010/main" val="808964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 Header</a:t>
            </a:r>
            <a:endParaRPr lang="en-US" dirty="0"/>
          </a:p>
        </p:txBody>
      </p:sp>
      <p:sp>
        <p:nvSpPr>
          <p:cNvPr id="3" name="Content Placeholder 2"/>
          <p:cNvSpPr>
            <a:spLocks noGrp="1"/>
          </p:cNvSpPr>
          <p:nvPr>
            <p:ph idx="1"/>
          </p:nvPr>
        </p:nvSpPr>
        <p:spPr/>
        <p:txBody>
          <a:bodyPr/>
          <a:lstStyle/>
          <a:p>
            <a:r>
              <a:rPr lang="en-US" dirty="0"/>
              <a:t>Specifically, IPv6 omits the following fields in its </a:t>
            </a:r>
            <a:r>
              <a:rPr lang="en-US" dirty="0" smtClean="0"/>
              <a:t>header</a:t>
            </a:r>
          </a:p>
          <a:p>
            <a:pPr lvl="1"/>
            <a:r>
              <a:rPr lang="en-US" dirty="0"/>
              <a:t>header length (the length is constant</a:t>
            </a:r>
            <a:r>
              <a:rPr lang="en-US" dirty="0" smtClean="0"/>
              <a:t>)</a:t>
            </a:r>
          </a:p>
          <a:p>
            <a:pPr lvl="1"/>
            <a:r>
              <a:rPr lang="en-US" dirty="0" smtClean="0"/>
              <a:t>Identification</a:t>
            </a:r>
          </a:p>
          <a:p>
            <a:pPr lvl="1"/>
            <a:r>
              <a:rPr lang="en-US" dirty="0" smtClean="0"/>
              <a:t>Flags</a:t>
            </a:r>
          </a:p>
          <a:p>
            <a:pPr lvl="1"/>
            <a:r>
              <a:rPr lang="en-US" dirty="0"/>
              <a:t>fragment offset (this is moved into fragmentation extension headers</a:t>
            </a:r>
            <a:r>
              <a:rPr lang="en-US" dirty="0" smtClean="0"/>
              <a:t>)</a:t>
            </a:r>
          </a:p>
          <a:p>
            <a:pPr lvl="1"/>
            <a:r>
              <a:rPr lang="en-US" dirty="0"/>
              <a:t>header checksum (the upper-layer protocol or security extension header handles data integrity)</a:t>
            </a:r>
            <a:endParaRPr lang="en-US" dirty="0" smtClean="0"/>
          </a:p>
          <a:p>
            <a:r>
              <a:rPr lang="en-US" dirty="0"/>
              <a:t>IPv6 options improve over IPv4 by being placed in separate extension headers that are located between the IPv6 header and the transport-layer header in a packet</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1917701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 Addressing</a:t>
            </a:r>
            <a:endParaRPr lang="en-US" dirty="0"/>
          </a:p>
        </p:txBody>
      </p:sp>
      <p:sp>
        <p:nvSpPr>
          <p:cNvPr id="3" name="Content Placeholder 2"/>
          <p:cNvSpPr>
            <a:spLocks noGrp="1"/>
          </p:cNvSpPr>
          <p:nvPr>
            <p:ph idx="1"/>
          </p:nvPr>
        </p:nvSpPr>
        <p:spPr/>
        <p:txBody>
          <a:bodyPr>
            <a:normAutofit/>
          </a:bodyPr>
          <a:lstStyle/>
          <a:p>
            <a:r>
              <a:rPr lang="en-US" dirty="0"/>
              <a:t>Address Representation: </a:t>
            </a:r>
            <a:endParaRPr lang="en-US" dirty="0" smtClean="0"/>
          </a:p>
          <a:p>
            <a:pPr lvl="1"/>
            <a:r>
              <a:rPr lang="en-US" dirty="0"/>
              <a:t>Represented by breaking 128 bit into Eight 16-bit segments (Each 4 Hex character each) </a:t>
            </a:r>
          </a:p>
          <a:p>
            <a:pPr lvl="1"/>
            <a:r>
              <a:rPr lang="en-US" dirty="0"/>
              <a:t>Each segment is written in Hexadecimal separated by colons</a:t>
            </a:r>
          </a:p>
          <a:p>
            <a:pPr lvl="1"/>
            <a:r>
              <a:rPr lang="en-US" dirty="0"/>
              <a:t>Hex digit are not case sensitive</a:t>
            </a:r>
          </a:p>
          <a:p>
            <a:pPr lvl="1"/>
            <a:endParaRPr lang="en-US" dirty="0"/>
          </a:p>
          <a:p>
            <a:r>
              <a:rPr lang="de-DE" dirty="0"/>
              <a:t>Rule 1: Drop leading zeros: 2001:0050:0000:0235:0ab4:3456:456b:e560 2001:050:0:235:ab4:3456:456b:e560 </a:t>
            </a:r>
            <a:endParaRPr lang="de-DE" dirty="0" smtClean="0"/>
          </a:p>
          <a:p>
            <a:r>
              <a:rPr lang="en-US" dirty="0"/>
              <a:t>Rule2: Successive fields of zeros can be represented as “::” , But double colon appear only once in the address. FF01:0:0:0:0:0:0:1 FF01::1 </a:t>
            </a:r>
            <a:endParaRPr lang="en-US" dirty="0" smtClean="0"/>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561174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a:t>
            </a:r>
            <a:r>
              <a:rPr lang="en-US" dirty="0" err="1" smtClean="0"/>
              <a:t>vs</a:t>
            </a:r>
            <a:r>
              <a:rPr lang="en-US" dirty="0" smtClean="0"/>
              <a:t> IPV6</a:t>
            </a:r>
            <a:endParaRPr lang="en-US" dirty="0"/>
          </a:p>
        </p:txBody>
      </p:sp>
      <p:pic>
        <p:nvPicPr>
          <p:cNvPr id="4" name="Content Placeholder 3"/>
          <p:cNvPicPr>
            <a:picLocks noGrp="1" noChangeAspect="1"/>
          </p:cNvPicPr>
          <p:nvPr>
            <p:ph idx="1"/>
          </p:nvPr>
        </p:nvPicPr>
        <p:blipFill>
          <a:blip r:embed="rId2"/>
          <a:stretch>
            <a:fillRect/>
          </a:stretch>
        </p:blipFill>
        <p:spPr>
          <a:xfrm>
            <a:off x="677862" y="1390918"/>
            <a:ext cx="9198489" cy="4893972"/>
          </a:xfrm>
          <a:prstGeom prst="rect">
            <a:avLst/>
          </a:prstGeom>
        </p:spPr>
      </p:pic>
    </p:spTree>
    <p:extLst>
      <p:ext uri="{BB962C8B-B14F-4D97-AF65-F5344CB8AC3E}">
        <p14:creationId xmlns:p14="http://schemas.microsoft.com/office/powerpoint/2010/main" val="322559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IPV4 </a:t>
            </a:r>
            <a:r>
              <a:rPr lang="en-US" dirty="0" err="1"/>
              <a:t>vs</a:t>
            </a:r>
            <a:r>
              <a:rPr lang="en-US" dirty="0"/>
              <a:t> IPV6</a:t>
            </a:r>
          </a:p>
        </p:txBody>
      </p:sp>
      <p:pic>
        <p:nvPicPr>
          <p:cNvPr id="4" name="Content Placeholder 3"/>
          <p:cNvPicPr>
            <a:picLocks noGrp="1" noChangeAspect="1"/>
          </p:cNvPicPr>
          <p:nvPr>
            <p:ph idx="1"/>
          </p:nvPr>
        </p:nvPicPr>
        <p:blipFill>
          <a:blip r:embed="rId2"/>
          <a:stretch>
            <a:fillRect/>
          </a:stretch>
        </p:blipFill>
        <p:spPr>
          <a:xfrm>
            <a:off x="677863" y="1352282"/>
            <a:ext cx="9251748" cy="4939331"/>
          </a:xfrm>
          <a:prstGeom prst="rect">
            <a:avLst/>
          </a:prstGeom>
        </p:spPr>
      </p:pic>
    </p:spTree>
    <p:extLst>
      <p:ext uri="{BB962C8B-B14F-4D97-AF65-F5344CB8AC3E}">
        <p14:creationId xmlns:p14="http://schemas.microsoft.com/office/powerpoint/2010/main" val="176271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Header</a:t>
            </a:r>
            <a:endParaRPr lang="en-US" dirty="0"/>
          </a:p>
        </p:txBody>
      </p:sp>
      <p:pic>
        <p:nvPicPr>
          <p:cNvPr id="4" name="Content Placeholder 3"/>
          <p:cNvPicPr>
            <a:picLocks noGrp="1" noChangeAspect="1"/>
          </p:cNvPicPr>
          <p:nvPr>
            <p:ph idx="1"/>
          </p:nvPr>
        </p:nvPicPr>
        <p:blipFill>
          <a:blip r:embed="rId2"/>
          <a:stretch>
            <a:fillRect/>
          </a:stretch>
        </p:blipFill>
        <p:spPr>
          <a:xfrm>
            <a:off x="1332848" y="1569789"/>
            <a:ext cx="7566453" cy="4495143"/>
          </a:xfrm>
          <a:prstGeom prst="rect">
            <a:avLst/>
          </a:prstGeom>
        </p:spPr>
      </p:pic>
    </p:spTree>
    <p:extLst>
      <p:ext uri="{BB962C8B-B14F-4D97-AF65-F5344CB8AC3E}">
        <p14:creationId xmlns:p14="http://schemas.microsoft.com/office/powerpoint/2010/main" val="255296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172"/>
            <a:ext cx="8596668" cy="1320800"/>
          </a:xfrm>
        </p:spPr>
        <p:txBody>
          <a:bodyPr/>
          <a:lstStyle/>
          <a:p>
            <a:r>
              <a:rPr lang="en-US" dirty="0"/>
              <a:t>IPV4 </a:t>
            </a:r>
            <a:r>
              <a:rPr lang="en-US" dirty="0" smtClean="0"/>
              <a:t>Header (Contd..)</a:t>
            </a:r>
            <a:endParaRPr lang="en-US" dirty="0"/>
          </a:p>
        </p:txBody>
      </p:sp>
      <p:sp>
        <p:nvSpPr>
          <p:cNvPr id="3" name="Content Placeholder 2"/>
          <p:cNvSpPr>
            <a:spLocks noGrp="1"/>
          </p:cNvSpPr>
          <p:nvPr>
            <p:ph idx="1"/>
          </p:nvPr>
        </p:nvSpPr>
        <p:spPr>
          <a:xfrm>
            <a:off x="561422" y="1197735"/>
            <a:ext cx="9123489" cy="5383369"/>
          </a:xfrm>
        </p:spPr>
        <p:txBody>
          <a:bodyPr>
            <a:normAutofit fontScale="85000" lnSpcReduction="20000"/>
          </a:bodyPr>
          <a:lstStyle/>
          <a:p>
            <a:r>
              <a:rPr lang="en-US" dirty="0"/>
              <a:t>Internet Header </a:t>
            </a:r>
            <a:r>
              <a:rPr lang="en-US" dirty="0" err="1"/>
              <a:t>Lenght</a:t>
            </a:r>
            <a:r>
              <a:rPr lang="en-US" dirty="0"/>
              <a:t>(IHL 4 bits</a:t>
            </a:r>
            <a:r>
              <a:rPr lang="en-US" dirty="0" smtClean="0"/>
              <a:t>): </a:t>
            </a:r>
            <a:r>
              <a:rPr lang="en-US" dirty="0"/>
              <a:t>Length of header in 32 bit words. The minimum value is five for a minimum header length of 20 </a:t>
            </a:r>
            <a:r>
              <a:rPr lang="en-US" dirty="0" smtClean="0"/>
              <a:t>octets</a:t>
            </a:r>
          </a:p>
          <a:p>
            <a:r>
              <a:rPr lang="en-US" dirty="0"/>
              <a:t>Type-of-Service : The Type-of-Service field contains an 8-bit binary value that is used to determine the priority of each packet. </a:t>
            </a:r>
          </a:p>
          <a:p>
            <a:pPr lvl="1"/>
            <a:r>
              <a:rPr lang="en-US" dirty="0"/>
              <a:t>This value enables a Quality-of-Service (</a:t>
            </a:r>
            <a:r>
              <a:rPr lang="en-US" dirty="0" err="1"/>
              <a:t>QoS</a:t>
            </a:r>
            <a:r>
              <a:rPr lang="en-US" dirty="0"/>
              <a:t>) mechanism to be applied to high priority packets, such as those carrying telephony voice data. </a:t>
            </a:r>
          </a:p>
          <a:p>
            <a:pPr lvl="1"/>
            <a:r>
              <a:rPr lang="en-US" dirty="0"/>
              <a:t>The router processing the packets can be configured to decide which packet it is to forward first based on the Type-of-Service value</a:t>
            </a:r>
          </a:p>
          <a:p>
            <a:r>
              <a:rPr lang="en-US" dirty="0"/>
              <a:t>Total length: total datagram length ,in </a:t>
            </a:r>
            <a:r>
              <a:rPr lang="en-US" dirty="0" smtClean="0"/>
              <a:t>octets</a:t>
            </a:r>
          </a:p>
          <a:p>
            <a:r>
              <a:rPr lang="en-US" dirty="0"/>
              <a:t>Identifier (16 bits): A sequence number that, together with the source address, destination address, and user protocol, is intended to uniquely identify a </a:t>
            </a:r>
            <a:r>
              <a:rPr lang="en-US" dirty="0" smtClean="0"/>
              <a:t>datagram</a:t>
            </a:r>
          </a:p>
          <a:p>
            <a:pPr lvl="1"/>
            <a:r>
              <a:rPr lang="en-US" dirty="0"/>
              <a:t>Thus, the identifier should be unique for the datagram's source address, destination address, and user protocol for the time during which the datagram will remain in the </a:t>
            </a:r>
            <a:r>
              <a:rPr lang="en-US" dirty="0" smtClean="0"/>
              <a:t>internet</a:t>
            </a:r>
          </a:p>
          <a:p>
            <a:r>
              <a:rPr lang="en-US" dirty="0" smtClean="0"/>
              <a:t>Fragment </a:t>
            </a:r>
            <a:r>
              <a:rPr lang="en-US" dirty="0"/>
              <a:t>Offset : A router may have to fragment a packet when forwarding it from one medium to another medium that has a smaller </a:t>
            </a:r>
            <a:r>
              <a:rPr lang="en-US" dirty="0" smtClean="0"/>
              <a:t>MTU</a:t>
            </a:r>
          </a:p>
          <a:p>
            <a:pPr lvl="1"/>
            <a:r>
              <a:rPr lang="en-US" dirty="0"/>
              <a:t> When fragmentation occurs, the IPv4 packet uses the Fragment Offset field and the MF flag in the IP header to reconstruct the packet when it arrives at the destination </a:t>
            </a:r>
            <a:r>
              <a:rPr lang="en-US" dirty="0" smtClean="0"/>
              <a:t>host</a:t>
            </a:r>
          </a:p>
          <a:p>
            <a:pPr lvl="1"/>
            <a:r>
              <a:rPr lang="en-US" dirty="0"/>
              <a:t> The fragment offset field identifies the order in which to place the packet fragment in the reconstruction</a:t>
            </a:r>
            <a:endParaRPr lang="en-US" dirty="0" smtClean="0"/>
          </a:p>
          <a:p>
            <a:r>
              <a:rPr lang="en-US" dirty="0" smtClean="0"/>
              <a:t>Flags(3 </a:t>
            </a:r>
            <a:r>
              <a:rPr lang="en-US" dirty="0"/>
              <a:t>bits):  Only two of the bits are currently defined: MF(More Fragments) and DF(Don't Fragment</a:t>
            </a:r>
            <a:r>
              <a:rPr lang="en-US" dirty="0" smtClean="0"/>
              <a:t>)</a:t>
            </a:r>
            <a:endParaRPr lang="en-US" dirty="0"/>
          </a:p>
        </p:txBody>
      </p:sp>
    </p:spTree>
    <p:extLst>
      <p:ext uri="{BB962C8B-B14F-4D97-AF65-F5344CB8AC3E}">
        <p14:creationId xmlns:p14="http://schemas.microsoft.com/office/powerpoint/2010/main" val="2105403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8837"/>
            <a:ext cx="8596668" cy="1320800"/>
          </a:xfrm>
        </p:spPr>
        <p:txBody>
          <a:bodyPr/>
          <a:lstStyle/>
          <a:p>
            <a:r>
              <a:rPr lang="en-US" dirty="0"/>
              <a:t>IPV4 Header (Contd..)</a:t>
            </a:r>
          </a:p>
        </p:txBody>
      </p:sp>
      <p:sp>
        <p:nvSpPr>
          <p:cNvPr id="3" name="Content Placeholder 2"/>
          <p:cNvSpPr>
            <a:spLocks noGrp="1"/>
          </p:cNvSpPr>
          <p:nvPr>
            <p:ph idx="1"/>
          </p:nvPr>
        </p:nvSpPr>
        <p:spPr>
          <a:xfrm>
            <a:off x="677334" y="1171977"/>
            <a:ext cx="8596668" cy="5370491"/>
          </a:xfrm>
        </p:spPr>
        <p:txBody>
          <a:bodyPr>
            <a:normAutofit fontScale="92500" lnSpcReduction="10000"/>
          </a:bodyPr>
          <a:lstStyle/>
          <a:p>
            <a:r>
              <a:rPr lang="en-US" dirty="0"/>
              <a:t>More Fragments flag (MF</a:t>
            </a:r>
            <a:r>
              <a:rPr lang="en-US" dirty="0" smtClean="0"/>
              <a:t>) : The </a:t>
            </a:r>
            <a:r>
              <a:rPr lang="en-US" dirty="0"/>
              <a:t>More Fragments (MF) flag is a single bit in the Flag field used with the Fragment Offset for the fragmentation and reconstruction of </a:t>
            </a:r>
            <a:r>
              <a:rPr lang="en-US" dirty="0" smtClean="0"/>
              <a:t>packets</a:t>
            </a:r>
          </a:p>
          <a:p>
            <a:r>
              <a:rPr lang="en-US" dirty="0" smtClean="0"/>
              <a:t>Don't </a:t>
            </a:r>
            <a:r>
              <a:rPr lang="en-US" dirty="0"/>
              <a:t>Fragment flag (DF</a:t>
            </a:r>
            <a:r>
              <a:rPr lang="en-US" dirty="0" smtClean="0"/>
              <a:t>) : The </a:t>
            </a:r>
            <a:r>
              <a:rPr lang="en-US" dirty="0"/>
              <a:t>Don't Fragment (DF) flag is a single bit in the Flag field that indicates that fragmentation of the packet is not </a:t>
            </a:r>
            <a:r>
              <a:rPr lang="en-US" dirty="0" smtClean="0"/>
              <a:t>allowed</a:t>
            </a:r>
          </a:p>
          <a:p>
            <a:r>
              <a:rPr lang="en-US" dirty="0"/>
              <a:t>IP Destination Address </a:t>
            </a:r>
            <a:r>
              <a:rPr lang="en-US" dirty="0" smtClean="0"/>
              <a:t>: The </a:t>
            </a:r>
            <a:r>
              <a:rPr lang="en-US" dirty="0"/>
              <a:t>IP Destination Address field contains a 32-bit binary value that represents the packet destination Network layer host </a:t>
            </a:r>
            <a:r>
              <a:rPr lang="en-US" dirty="0" smtClean="0"/>
              <a:t>address</a:t>
            </a:r>
          </a:p>
          <a:p>
            <a:r>
              <a:rPr lang="en-US" dirty="0"/>
              <a:t>IP Source </a:t>
            </a:r>
            <a:r>
              <a:rPr lang="en-US" dirty="0" smtClean="0"/>
              <a:t>Address : </a:t>
            </a:r>
            <a:r>
              <a:rPr lang="en-US" dirty="0"/>
              <a:t>The IP Source Address field contains a 32-bit binary value that represents the packet source Network layer host </a:t>
            </a:r>
            <a:r>
              <a:rPr lang="en-US" dirty="0" smtClean="0"/>
              <a:t>address</a:t>
            </a:r>
          </a:p>
          <a:p>
            <a:r>
              <a:rPr lang="en-US" dirty="0"/>
              <a:t>Time-to-Live The Time-to-Live (TTL) is an 8-bit binary value that indicates the remaining "life" of the </a:t>
            </a:r>
            <a:r>
              <a:rPr lang="en-US" dirty="0" smtClean="0"/>
              <a:t>packet</a:t>
            </a:r>
          </a:p>
          <a:p>
            <a:pPr lvl="1"/>
            <a:r>
              <a:rPr lang="en-US" dirty="0"/>
              <a:t> The TTL value is decreased by at least one each time the packet is processed by a router (that is, each hop). When the value becomes zero, the router discards or drops the packet and it is removed from the network data flow</a:t>
            </a:r>
          </a:p>
          <a:p>
            <a:r>
              <a:rPr lang="en-US" dirty="0"/>
              <a:t>Protocol: This 8-bit binary value indicates the data payload type that the packet is carrying. The Protocol field enables the Network layer to pass the data to the appropriate upper-layer </a:t>
            </a:r>
            <a:r>
              <a:rPr lang="en-US" dirty="0" smtClean="0"/>
              <a:t>protocol</a:t>
            </a:r>
          </a:p>
          <a:p>
            <a:pPr lvl="1"/>
            <a:r>
              <a:rPr lang="en-US" dirty="0"/>
              <a:t>Example values are: 01 </a:t>
            </a:r>
            <a:r>
              <a:rPr lang="en-US" dirty="0" smtClean="0"/>
              <a:t>ICMP, </a:t>
            </a:r>
            <a:r>
              <a:rPr lang="en-US" dirty="0"/>
              <a:t>06 </a:t>
            </a:r>
            <a:r>
              <a:rPr lang="en-US" dirty="0" smtClean="0"/>
              <a:t>TCP, </a:t>
            </a:r>
            <a:r>
              <a:rPr lang="en-US" dirty="0"/>
              <a:t>17 UDP </a:t>
            </a:r>
          </a:p>
        </p:txBody>
      </p:sp>
    </p:spTree>
    <p:extLst>
      <p:ext uri="{BB962C8B-B14F-4D97-AF65-F5344CB8AC3E}">
        <p14:creationId xmlns:p14="http://schemas.microsoft.com/office/powerpoint/2010/main" val="2318837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9141"/>
            <a:ext cx="8596668" cy="1320800"/>
          </a:xfrm>
        </p:spPr>
        <p:txBody>
          <a:bodyPr/>
          <a:lstStyle/>
          <a:p>
            <a:r>
              <a:rPr lang="en-US" dirty="0"/>
              <a:t>IPV4 Header (Contd..)</a:t>
            </a:r>
          </a:p>
        </p:txBody>
      </p:sp>
      <p:sp>
        <p:nvSpPr>
          <p:cNvPr id="3" name="Content Placeholder 2"/>
          <p:cNvSpPr>
            <a:spLocks noGrp="1"/>
          </p:cNvSpPr>
          <p:nvPr>
            <p:ph idx="1"/>
          </p:nvPr>
        </p:nvSpPr>
        <p:spPr>
          <a:xfrm>
            <a:off x="677334" y="1698578"/>
            <a:ext cx="8596668" cy="4432937"/>
          </a:xfrm>
        </p:spPr>
        <p:txBody>
          <a:bodyPr/>
          <a:lstStyle/>
          <a:p>
            <a:r>
              <a:rPr lang="en-US" dirty="0"/>
              <a:t>Header checksum (16 bits): An error-detecting code applied to the header only. Because some header fields may change during transit (e.g., time to live, segmentation-related fields), this is </a:t>
            </a:r>
            <a:r>
              <a:rPr lang="en-US" dirty="0" err="1"/>
              <a:t>reverified</a:t>
            </a:r>
            <a:r>
              <a:rPr lang="en-US" dirty="0"/>
              <a:t> and recomputed at each router</a:t>
            </a:r>
            <a:r>
              <a:rPr lang="en-US" dirty="0" smtClean="0"/>
              <a:t>.</a:t>
            </a:r>
          </a:p>
          <a:p>
            <a:r>
              <a:rPr lang="en-US" dirty="0"/>
              <a:t>Options (variable). Encodes the options requested by the sending </a:t>
            </a:r>
            <a:r>
              <a:rPr lang="en-US" dirty="0" smtClean="0"/>
              <a:t>user</a:t>
            </a:r>
          </a:p>
          <a:p>
            <a:r>
              <a:rPr lang="en-US" dirty="0"/>
              <a:t>Padding (variable). Used to ensure that the datagram header is a multiple of 32 </a:t>
            </a:r>
            <a:r>
              <a:rPr lang="en-US" dirty="0" smtClean="0"/>
              <a:t>bits</a:t>
            </a:r>
          </a:p>
          <a:p>
            <a:r>
              <a:rPr lang="en-US" dirty="0"/>
              <a:t>Data (variable). The data field must be an integer multiple of 8 bits. The </a:t>
            </a:r>
            <a:r>
              <a:rPr lang="en-US" dirty="0" smtClean="0"/>
              <a:t>maximum </a:t>
            </a:r>
            <a:r>
              <a:rPr lang="en-US" dirty="0"/>
              <a:t>length of the datagram (data field plus header) is 65,535 </a:t>
            </a:r>
            <a:r>
              <a:rPr lang="en-US" dirty="0" smtClean="0"/>
              <a:t>octets</a:t>
            </a:r>
          </a:p>
          <a:p>
            <a:endParaRPr lang="en-US" dirty="0"/>
          </a:p>
        </p:txBody>
      </p:sp>
    </p:spTree>
    <p:extLst>
      <p:ext uri="{BB962C8B-B14F-4D97-AF65-F5344CB8AC3E}">
        <p14:creationId xmlns:p14="http://schemas.microsoft.com/office/powerpoint/2010/main" val="1924537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Addresses Classes</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570897" y="1429553"/>
            <a:ext cx="8703105" cy="4838896"/>
          </a:xfrm>
          <a:prstGeom prst="rect">
            <a:avLst/>
          </a:prstGeom>
        </p:spPr>
      </p:pic>
    </p:spTree>
    <p:extLst>
      <p:ext uri="{BB962C8B-B14F-4D97-AF65-F5344CB8AC3E}">
        <p14:creationId xmlns:p14="http://schemas.microsoft.com/office/powerpoint/2010/main" val="1076688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4746"/>
            <a:ext cx="8596668" cy="1320800"/>
          </a:xfrm>
        </p:spPr>
        <p:txBody>
          <a:bodyPr/>
          <a:lstStyle/>
          <a:p>
            <a:r>
              <a:rPr lang="en-US" dirty="0" smtClean="0"/>
              <a:t>Class A Blocks</a:t>
            </a:r>
            <a:endParaRPr lang="en-US" dirty="0"/>
          </a:p>
        </p:txBody>
      </p:sp>
      <p:sp>
        <p:nvSpPr>
          <p:cNvPr id="3" name="Content Placeholder 2"/>
          <p:cNvSpPr>
            <a:spLocks noGrp="1"/>
          </p:cNvSpPr>
          <p:nvPr>
            <p:ph idx="1"/>
          </p:nvPr>
        </p:nvSpPr>
        <p:spPr>
          <a:xfrm>
            <a:off x="677334" y="1104521"/>
            <a:ext cx="8596668" cy="5206127"/>
          </a:xfrm>
        </p:spPr>
        <p:txBody>
          <a:bodyPr>
            <a:normAutofit lnSpcReduction="10000"/>
          </a:bodyPr>
          <a:lstStyle/>
          <a:p>
            <a:r>
              <a:rPr lang="en-US" dirty="0"/>
              <a:t>A class A address block was designed to support extremely large networks with more than 16 million host </a:t>
            </a:r>
            <a:r>
              <a:rPr lang="en-US" dirty="0" smtClean="0"/>
              <a:t>addresses</a:t>
            </a:r>
          </a:p>
          <a:p>
            <a:r>
              <a:rPr lang="en-US" dirty="0"/>
              <a:t>Class A IPv4 addresses used a fixed /8 prefix with the first octet to indicate the network </a:t>
            </a:r>
            <a:r>
              <a:rPr lang="en-US" dirty="0" smtClean="0"/>
              <a:t>address</a:t>
            </a:r>
          </a:p>
          <a:p>
            <a:r>
              <a:rPr lang="en-US" dirty="0"/>
              <a:t>The remaining three octets were used </a:t>
            </a:r>
            <a:r>
              <a:rPr lang="en-US" dirty="0" smtClean="0"/>
              <a:t>for host                                  addresses</a:t>
            </a:r>
          </a:p>
          <a:p>
            <a:r>
              <a:rPr lang="en-US" dirty="0"/>
              <a:t>The first bit of a Class A address is always </a:t>
            </a:r>
            <a:r>
              <a:rPr lang="en-US" dirty="0" smtClean="0"/>
              <a:t>0</a:t>
            </a:r>
          </a:p>
          <a:p>
            <a:r>
              <a:rPr lang="en-US" dirty="0"/>
              <a:t>With that first bit a 0, the lowest number that can be represented is 00000000, decimal </a:t>
            </a:r>
            <a:r>
              <a:rPr lang="en-US" dirty="0" smtClean="0"/>
              <a:t>0</a:t>
            </a:r>
          </a:p>
          <a:p>
            <a:r>
              <a:rPr lang="en-US" dirty="0"/>
              <a:t>The highest number that can be represented is 01111111, decimal </a:t>
            </a:r>
            <a:r>
              <a:rPr lang="en-US" dirty="0" smtClean="0"/>
              <a:t>127</a:t>
            </a:r>
          </a:p>
          <a:p>
            <a:r>
              <a:rPr lang="en-US" dirty="0"/>
              <a:t>The numbers 0 and 127 are reserved and cannot be used as network </a:t>
            </a:r>
            <a:r>
              <a:rPr lang="en-US" dirty="0" smtClean="0"/>
              <a:t>addresses</a:t>
            </a:r>
          </a:p>
          <a:p>
            <a:r>
              <a:rPr lang="en-US" dirty="0"/>
              <a:t>Any address that starts with a value between 1 and 126 in the first octet is a Class A </a:t>
            </a:r>
            <a:r>
              <a:rPr lang="en-US" dirty="0" smtClean="0"/>
              <a:t>address</a:t>
            </a:r>
          </a:p>
          <a:p>
            <a:r>
              <a:rPr lang="en-US" dirty="0"/>
              <a:t>No of Class A Network: </a:t>
            </a:r>
            <a:r>
              <a:rPr lang="en-US" dirty="0" smtClean="0"/>
              <a:t>2^7</a:t>
            </a:r>
          </a:p>
          <a:p>
            <a:r>
              <a:rPr lang="en-US" dirty="0"/>
              <a:t>No. of Usable Host address per Network: </a:t>
            </a:r>
            <a:r>
              <a:rPr lang="en-US" dirty="0" smtClean="0"/>
              <a:t>2^24-2 </a:t>
            </a:r>
            <a:r>
              <a:rPr lang="en-US" dirty="0"/>
              <a:t>(Minus 2 because 2 addresses are reserved for network and broadcast address)</a:t>
            </a:r>
          </a:p>
          <a:p>
            <a:endParaRPr lang="en-US" dirty="0"/>
          </a:p>
        </p:txBody>
      </p:sp>
      <p:pic>
        <p:nvPicPr>
          <p:cNvPr id="4" name="Picture 3"/>
          <p:cNvPicPr>
            <a:picLocks noChangeAspect="1"/>
          </p:cNvPicPr>
          <p:nvPr/>
        </p:nvPicPr>
        <p:blipFill>
          <a:blip r:embed="rId2"/>
          <a:stretch>
            <a:fillRect/>
          </a:stretch>
        </p:blipFill>
        <p:spPr>
          <a:xfrm>
            <a:off x="6031326" y="2202287"/>
            <a:ext cx="5834203" cy="1010789"/>
          </a:xfrm>
          <a:prstGeom prst="rect">
            <a:avLst/>
          </a:prstGeom>
        </p:spPr>
      </p:pic>
    </p:spTree>
    <p:extLst>
      <p:ext uri="{BB962C8B-B14F-4D97-AF65-F5344CB8AC3E}">
        <p14:creationId xmlns:p14="http://schemas.microsoft.com/office/powerpoint/2010/main" val="1796861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smtClean="0"/>
              <a:t>B </a:t>
            </a:r>
            <a:r>
              <a:rPr lang="en-US" dirty="0"/>
              <a:t>Blocks</a:t>
            </a:r>
          </a:p>
        </p:txBody>
      </p:sp>
      <p:sp>
        <p:nvSpPr>
          <p:cNvPr id="3" name="Content Placeholder 2"/>
          <p:cNvSpPr>
            <a:spLocks noGrp="1"/>
          </p:cNvSpPr>
          <p:nvPr>
            <p:ph idx="1"/>
          </p:nvPr>
        </p:nvSpPr>
        <p:spPr>
          <a:xfrm>
            <a:off x="677334" y="1519707"/>
            <a:ext cx="8596668" cy="4468969"/>
          </a:xfrm>
        </p:spPr>
        <p:txBody>
          <a:bodyPr>
            <a:normAutofit lnSpcReduction="10000"/>
          </a:bodyPr>
          <a:lstStyle/>
          <a:p>
            <a:r>
              <a:rPr lang="en-US" dirty="0"/>
              <a:t>Class B address space was designed to support the needs of moderate to large size networks with more than 65,000 </a:t>
            </a:r>
            <a:r>
              <a:rPr lang="en-US" dirty="0" smtClean="0"/>
              <a:t>hosts</a:t>
            </a:r>
          </a:p>
          <a:p>
            <a:r>
              <a:rPr lang="en-US" dirty="0"/>
              <a:t>A class B IP address used the two high-order octets to indicate the network address. The other two octets specified host </a:t>
            </a:r>
            <a:r>
              <a:rPr lang="en-US" dirty="0" smtClean="0"/>
              <a:t>addresses</a:t>
            </a:r>
          </a:p>
          <a:p>
            <a:r>
              <a:rPr lang="en-US" dirty="0"/>
              <a:t>The first two bits of the first octet of a Class B address are always </a:t>
            </a:r>
            <a:r>
              <a:rPr lang="en-US" dirty="0" smtClean="0"/>
              <a:t>10. </a:t>
            </a:r>
            <a:r>
              <a:rPr lang="en-US" dirty="0"/>
              <a:t>The remaining six bits may be populated with either 1s or </a:t>
            </a:r>
            <a:r>
              <a:rPr lang="en-US" dirty="0" smtClean="0"/>
              <a:t>0s</a:t>
            </a:r>
          </a:p>
          <a:p>
            <a:r>
              <a:rPr lang="en-US" dirty="0"/>
              <a:t>Therefore, the lowest number that can be represented with a Class B address is 10000000, decimal </a:t>
            </a:r>
            <a:r>
              <a:rPr lang="en-US" dirty="0" smtClean="0"/>
              <a:t>128</a:t>
            </a:r>
          </a:p>
          <a:p>
            <a:r>
              <a:rPr lang="en-US" dirty="0"/>
              <a:t>The highest number that can be represented is 10111111, decimal </a:t>
            </a:r>
            <a:r>
              <a:rPr lang="en-US" dirty="0" smtClean="0"/>
              <a:t>191</a:t>
            </a:r>
          </a:p>
          <a:p>
            <a:r>
              <a:rPr lang="en-US" dirty="0"/>
              <a:t>Any address that starts with a value in the range of 128 to 191 in the first octet is a Class B </a:t>
            </a:r>
            <a:r>
              <a:rPr lang="en-US" dirty="0" smtClean="0"/>
              <a:t>address</a:t>
            </a:r>
          </a:p>
          <a:p>
            <a:r>
              <a:rPr lang="en-US" dirty="0"/>
              <a:t>No of Class B Network: </a:t>
            </a:r>
            <a:r>
              <a:rPr lang="en-US" dirty="0" smtClean="0"/>
              <a:t>2^14</a:t>
            </a:r>
          </a:p>
          <a:p>
            <a:r>
              <a:rPr lang="en-US" dirty="0"/>
              <a:t>No. of Usable Host address per Network: </a:t>
            </a:r>
            <a:r>
              <a:rPr lang="en-US" dirty="0" smtClean="0"/>
              <a:t>2^16-2</a:t>
            </a:r>
            <a:endParaRPr lang="en-US" dirty="0"/>
          </a:p>
          <a:p>
            <a:endParaRPr lang="en-US" dirty="0"/>
          </a:p>
        </p:txBody>
      </p:sp>
      <p:pic>
        <p:nvPicPr>
          <p:cNvPr id="4" name="Picture 3"/>
          <p:cNvPicPr>
            <a:picLocks noChangeAspect="1"/>
          </p:cNvPicPr>
          <p:nvPr/>
        </p:nvPicPr>
        <p:blipFill>
          <a:blip r:embed="rId2"/>
          <a:stretch>
            <a:fillRect/>
          </a:stretch>
        </p:blipFill>
        <p:spPr>
          <a:xfrm>
            <a:off x="6107497" y="5215943"/>
            <a:ext cx="6025674" cy="988923"/>
          </a:xfrm>
          <a:prstGeom prst="rect">
            <a:avLst/>
          </a:prstGeom>
        </p:spPr>
      </p:pic>
    </p:spTree>
    <p:extLst>
      <p:ext uri="{BB962C8B-B14F-4D97-AF65-F5344CB8AC3E}">
        <p14:creationId xmlns:p14="http://schemas.microsoft.com/office/powerpoint/2010/main" val="35513814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520</TotalTime>
  <Words>2348</Words>
  <Application>Microsoft Office PowerPoint</Application>
  <PresentationFormat>Widescreen</PresentationFormat>
  <Paragraphs>160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IP Address</vt:lpstr>
      <vt:lpstr>IPV4</vt:lpstr>
      <vt:lpstr>IPV4 Header</vt:lpstr>
      <vt:lpstr>IPV4 Header (Contd..)</vt:lpstr>
      <vt:lpstr>IPV4 Header (Contd..)</vt:lpstr>
      <vt:lpstr>IPV4 Header (Contd..)</vt:lpstr>
      <vt:lpstr>IP Addresses Classes</vt:lpstr>
      <vt:lpstr>Class A Blocks</vt:lpstr>
      <vt:lpstr>Class B Blocks</vt:lpstr>
      <vt:lpstr>Class C Blocks</vt:lpstr>
      <vt:lpstr>Class D Blocks</vt:lpstr>
      <vt:lpstr>Class E Blocks</vt:lpstr>
      <vt:lpstr>IPV4 Special Addresses</vt:lpstr>
      <vt:lpstr>IPV4 Special Addresses</vt:lpstr>
      <vt:lpstr>Private and Public IP addresses: </vt:lpstr>
      <vt:lpstr>IPV6 Features</vt:lpstr>
      <vt:lpstr>IPV6 – Features(Contd.,)</vt:lpstr>
      <vt:lpstr>IPV6 – Features(Contd.,)</vt:lpstr>
      <vt:lpstr>IPV6 - Header</vt:lpstr>
      <vt:lpstr>IPV6 - Header</vt:lpstr>
      <vt:lpstr>IPV6 - Addressing</vt:lpstr>
      <vt:lpstr>IPV4 vs IPV6</vt:lpstr>
      <vt:lpstr>IPV4 vs IPV6</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35</cp:revision>
  <dcterms:created xsi:type="dcterms:W3CDTF">2015-02-11T14:36:29Z</dcterms:created>
  <dcterms:modified xsi:type="dcterms:W3CDTF">2015-02-14T04:33:57Z</dcterms:modified>
</cp:coreProperties>
</file>