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1" r:id="rId28"/>
    <p:sldId id="283" r:id="rId29"/>
    <p:sldId id="284" r:id="rId30"/>
    <p:sldId id="285"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5" d="100"/>
          <a:sy n="75" d="100"/>
        </p:scale>
        <p:origin x="-72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323951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309933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533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40096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216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868498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946966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89208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201358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955-E1E8-4637-AB4F-C89A36912804}" type="datetimeFigureOut">
              <a:rPr lang="en-US" smtClean="0"/>
              <a:t>4/1/15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8484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43955-E1E8-4637-AB4F-C89A36912804}" type="datetimeFigureOut">
              <a:rPr lang="en-US" smtClean="0"/>
              <a:t>4/1/15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11035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43955-E1E8-4637-AB4F-C89A36912804}" type="datetimeFigureOut">
              <a:rPr lang="en-US" smtClean="0"/>
              <a:t>4/1/15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8073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43955-E1E8-4637-AB4F-C89A36912804}" type="datetimeFigureOut">
              <a:rPr lang="en-US" smtClean="0"/>
              <a:t>4/1/15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82981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43955-E1E8-4637-AB4F-C89A36912804}" type="datetimeFigureOut">
              <a:rPr lang="en-US" smtClean="0"/>
              <a:t>4/1/15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77657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43955-E1E8-4637-AB4F-C89A36912804}" type="datetimeFigureOut">
              <a:rPr lang="en-US" smtClean="0"/>
              <a:t>4/1/15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102346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43955-E1E8-4637-AB4F-C89A36912804}" type="datetimeFigureOut">
              <a:rPr lang="en-US" smtClean="0"/>
              <a:t>4/1/15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8790-C9AF-4D73-889D-F2ECEB293D0B}" type="slidenum">
              <a:rPr lang="en-US" smtClean="0"/>
              <a:t>‹#›</a:t>
            </a:fld>
            <a:endParaRPr lang="en-US"/>
          </a:p>
        </p:txBody>
      </p:sp>
    </p:spTree>
    <p:extLst>
      <p:ext uri="{BB962C8B-B14F-4D97-AF65-F5344CB8AC3E}">
        <p14:creationId xmlns:p14="http://schemas.microsoft.com/office/powerpoint/2010/main" val="3345943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043955-E1E8-4637-AB4F-C89A36912804}" type="datetimeFigureOut">
              <a:rPr lang="en-US" smtClean="0"/>
              <a:t>4/1/15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CB8790-C9AF-4D73-889D-F2ECEB293D0B}" type="slidenum">
              <a:rPr lang="en-US" smtClean="0"/>
              <a:t>‹#›</a:t>
            </a:fld>
            <a:endParaRPr lang="en-US"/>
          </a:p>
        </p:txBody>
      </p:sp>
    </p:spTree>
    <p:extLst>
      <p:ext uri="{BB962C8B-B14F-4D97-AF65-F5344CB8AC3E}">
        <p14:creationId xmlns:p14="http://schemas.microsoft.com/office/powerpoint/2010/main" val="3122297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2928937" y="1318341"/>
            <a:ext cx="6334125" cy="4324350"/>
          </a:xfrm>
          <a:prstGeom prst="rect">
            <a:avLst/>
          </a:prstGeom>
        </p:spPr>
      </p:pic>
    </p:spTree>
    <p:extLst>
      <p:ext uri="{BB962C8B-B14F-4D97-AF65-F5344CB8AC3E}">
        <p14:creationId xmlns:p14="http://schemas.microsoft.com/office/powerpoint/2010/main" val="26323186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view of OSI model</a:t>
            </a:r>
          </a:p>
        </p:txBody>
      </p:sp>
      <p:sp>
        <p:nvSpPr>
          <p:cNvPr id="3" name="Content Placeholder 2"/>
          <p:cNvSpPr>
            <a:spLocks noGrp="1"/>
          </p:cNvSpPr>
          <p:nvPr>
            <p:ph idx="1"/>
          </p:nvPr>
        </p:nvSpPr>
        <p:spPr/>
        <p:txBody>
          <a:bodyPr>
            <a:normAutofit fontScale="85000" lnSpcReduction="10000"/>
          </a:bodyPr>
          <a:lstStyle/>
          <a:p>
            <a:r>
              <a:rPr lang="en-US" dirty="0" smtClean="0"/>
              <a:t>D7 means data unit at layer 7, D6 means data unit at layer 6 and so on.</a:t>
            </a:r>
          </a:p>
          <a:p>
            <a:r>
              <a:rPr lang="en-US" dirty="0" smtClean="0"/>
              <a:t>The process starts at layer 7(the application layer), then moves from layer to layer in descending, sequential order.</a:t>
            </a:r>
          </a:p>
          <a:p>
            <a:r>
              <a:rPr lang="en-US" dirty="0" smtClean="0"/>
              <a:t>At each layer a header, or possibly a trailer, can be added to the </a:t>
            </a:r>
            <a:r>
              <a:rPr lang="en-US" dirty="0" err="1" smtClean="0"/>
              <a:t>dat</a:t>
            </a:r>
            <a:r>
              <a:rPr lang="en-US" dirty="0" smtClean="0"/>
              <a:t> unit.</a:t>
            </a:r>
          </a:p>
          <a:p>
            <a:r>
              <a:rPr lang="en-US" dirty="0" smtClean="0"/>
              <a:t>When the formatted data unit passes through the physical layer(layer 1) it is changed into the electromagnetic signal and transported along a physical link.</a:t>
            </a:r>
          </a:p>
          <a:p>
            <a:r>
              <a:rPr lang="en-US" dirty="0" smtClean="0"/>
              <a:t>Upon reaching its destination, the signal passes into layer 1 and is transformed back into digital form.</a:t>
            </a:r>
          </a:p>
          <a:p>
            <a:r>
              <a:rPr lang="en-US" dirty="0" smtClean="0"/>
              <a:t>The data units the move back up through the layers.</a:t>
            </a:r>
          </a:p>
          <a:p>
            <a:r>
              <a:rPr lang="en-US" dirty="0" smtClean="0"/>
              <a:t>As each block of data reaches the next higher layer, the headers and trailer attached to it at the corresponding sending layer are removed, and actions appropriate to that layer are taken.</a:t>
            </a:r>
          </a:p>
          <a:p>
            <a:r>
              <a:rPr lang="en-US" dirty="0" smtClean="0"/>
              <a:t>By the time it reaches layer 7, the message is again in the form appropriate to the application and is made available to the recipient.</a:t>
            </a:r>
          </a:p>
        </p:txBody>
      </p:sp>
    </p:spTree>
    <p:extLst>
      <p:ext uri="{BB962C8B-B14F-4D97-AF65-F5344CB8AC3E}">
        <p14:creationId xmlns:p14="http://schemas.microsoft.com/office/powerpoint/2010/main" val="4225277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 – Layer 1</a:t>
            </a:r>
            <a:endParaRPr lang="en-US" dirty="0"/>
          </a:p>
        </p:txBody>
      </p:sp>
      <p:sp>
        <p:nvSpPr>
          <p:cNvPr id="3" name="Content Placeholder 2"/>
          <p:cNvSpPr>
            <a:spLocks noGrp="1"/>
          </p:cNvSpPr>
          <p:nvPr>
            <p:ph idx="1"/>
          </p:nvPr>
        </p:nvSpPr>
        <p:spPr/>
        <p:txBody>
          <a:bodyPr/>
          <a:lstStyle/>
          <a:p>
            <a:r>
              <a:rPr lang="en-US" dirty="0" smtClean="0"/>
              <a:t>is responsible for movements of individual bits from one hop(node) to next.</a:t>
            </a:r>
          </a:p>
          <a:p>
            <a:r>
              <a:rPr lang="en-US" dirty="0" smtClean="0"/>
              <a:t>Other responsibilities includes the following.</a:t>
            </a:r>
          </a:p>
          <a:p>
            <a:pPr lvl="1"/>
            <a:r>
              <a:rPr lang="en-US" dirty="0" smtClean="0"/>
              <a:t>Physical Characteristics of interfaces and medium</a:t>
            </a:r>
          </a:p>
          <a:p>
            <a:pPr lvl="1"/>
            <a:r>
              <a:rPr lang="en-US" dirty="0" smtClean="0"/>
              <a:t>Representation of bits</a:t>
            </a:r>
          </a:p>
          <a:p>
            <a:pPr lvl="1"/>
            <a:r>
              <a:rPr lang="en-US" dirty="0" smtClean="0"/>
              <a:t>Data rate</a:t>
            </a:r>
          </a:p>
          <a:p>
            <a:pPr lvl="1"/>
            <a:r>
              <a:rPr lang="en-US" dirty="0" smtClean="0"/>
              <a:t>Synchronization of bits</a:t>
            </a:r>
          </a:p>
          <a:p>
            <a:pPr lvl="1"/>
            <a:r>
              <a:rPr lang="en-US" dirty="0" smtClean="0"/>
              <a:t>Line configuration</a:t>
            </a:r>
          </a:p>
          <a:p>
            <a:pPr lvl="1"/>
            <a:r>
              <a:rPr lang="en-US" dirty="0" smtClean="0"/>
              <a:t>Physical topology</a:t>
            </a:r>
          </a:p>
          <a:p>
            <a:pPr lvl="1"/>
            <a:r>
              <a:rPr lang="en-US" dirty="0" smtClean="0"/>
              <a:t>Transmission mode.</a:t>
            </a:r>
            <a:endParaRPr lang="en-US" dirty="0"/>
          </a:p>
        </p:txBody>
      </p:sp>
      <p:pic>
        <p:nvPicPr>
          <p:cNvPr id="4" name="Picture 3"/>
          <p:cNvPicPr>
            <a:picLocks noChangeAspect="1"/>
          </p:cNvPicPr>
          <p:nvPr/>
        </p:nvPicPr>
        <p:blipFill>
          <a:blip r:embed="rId2"/>
          <a:stretch>
            <a:fillRect/>
          </a:stretch>
        </p:blipFill>
        <p:spPr>
          <a:xfrm>
            <a:off x="4249694" y="3776594"/>
            <a:ext cx="6886575" cy="2266950"/>
          </a:xfrm>
          <a:prstGeom prst="rect">
            <a:avLst/>
          </a:prstGeom>
        </p:spPr>
      </p:pic>
    </p:spTree>
    <p:extLst>
      <p:ext uri="{BB962C8B-B14F-4D97-AF65-F5344CB8AC3E}">
        <p14:creationId xmlns:p14="http://schemas.microsoft.com/office/powerpoint/2010/main" val="20242877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464"/>
            <a:ext cx="8596668" cy="1320800"/>
          </a:xfrm>
        </p:spPr>
        <p:txBody>
          <a:bodyPr/>
          <a:lstStyle/>
          <a:p>
            <a:r>
              <a:rPr lang="en-US" dirty="0" smtClean="0"/>
              <a:t>Data Link Layer – Layer 2</a:t>
            </a:r>
            <a:endParaRPr lang="en-US" dirty="0"/>
          </a:p>
        </p:txBody>
      </p:sp>
      <p:sp>
        <p:nvSpPr>
          <p:cNvPr id="3" name="Content Placeholder 2"/>
          <p:cNvSpPr>
            <a:spLocks noGrp="1"/>
          </p:cNvSpPr>
          <p:nvPr>
            <p:ph idx="1"/>
          </p:nvPr>
        </p:nvSpPr>
        <p:spPr>
          <a:xfrm>
            <a:off x="677334" y="640883"/>
            <a:ext cx="8596668" cy="3880773"/>
          </a:xfrm>
        </p:spPr>
        <p:txBody>
          <a:bodyPr/>
          <a:lstStyle/>
          <a:p>
            <a:r>
              <a:rPr lang="en-US" dirty="0" smtClean="0"/>
              <a:t>The data link layer is responsible for moving frames from one hop(node) to next.</a:t>
            </a:r>
          </a:p>
          <a:p>
            <a:r>
              <a:rPr lang="en-US" dirty="0" smtClean="0"/>
              <a:t>Other responsibilities includes the following</a:t>
            </a:r>
          </a:p>
          <a:p>
            <a:pPr lvl="2"/>
            <a:r>
              <a:rPr lang="en-US" dirty="0" smtClean="0"/>
              <a:t>Framing</a:t>
            </a:r>
          </a:p>
          <a:p>
            <a:pPr lvl="2"/>
            <a:r>
              <a:rPr lang="en-US" dirty="0" smtClean="0"/>
              <a:t>Physical addressing</a:t>
            </a:r>
          </a:p>
          <a:p>
            <a:pPr lvl="2"/>
            <a:r>
              <a:rPr lang="en-US" dirty="0" smtClean="0"/>
              <a:t>Flow control </a:t>
            </a:r>
          </a:p>
          <a:p>
            <a:pPr lvl="2"/>
            <a:r>
              <a:rPr lang="en-US" dirty="0" smtClean="0"/>
              <a:t>Error control</a:t>
            </a:r>
          </a:p>
          <a:p>
            <a:pPr lvl="2"/>
            <a:r>
              <a:rPr lang="en-US" dirty="0" smtClean="0"/>
              <a:t>Access control</a:t>
            </a:r>
            <a:endParaRPr lang="en-US" dirty="0"/>
          </a:p>
        </p:txBody>
      </p:sp>
      <p:pic>
        <p:nvPicPr>
          <p:cNvPr id="4" name="Picture 3"/>
          <p:cNvPicPr>
            <a:picLocks noChangeAspect="1"/>
          </p:cNvPicPr>
          <p:nvPr/>
        </p:nvPicPr>
        <p:blipFill>
          <a:blip r:embed="rId2"/>
          <a:stretch>
            <a:fillRect/>
          </a:stretch>
        </p:blipFill>
        <p:spPr>
          <a:xfrm>
            <a:off x="6001957" y="1147807"/>
            <a:ext cx="5391150" cy="2600325"/>
          </a:xfrm>
          <a:prstGeom prst="rect">
            <a:avLst/>
          </a:prstGeom>
        </p:spPr>
      </p:pic>
      <p:pic>
        <p:nvPicPr>
          <p:cNvPr id="5" name="Picture 4"/>
          <p:cNvPicPr>
            <a:picLocks noChangeAspect="1"/>
          </p:cNvPicPr>
          <p:nvPr/>
        </p:nvPicPr>
        <p:blipFill>
          <a:blip r:embed="rId3"/>
          <a:stretch>
            <a:fillRect/>
          </a:stretch>
        </p:blipFill>
        <p:spPr>
          <a:xfrm>
            <a:off x="2368503" y="4255056"/>
            <a:ext cx="6991350" cy="2314575"/>
          </a:xfrm>
          <a:prstGeom prst="rect">
            <a:avLst/>
          </a:prstGeom>
        </p:spPr>
      </p:pic>
    </p:spTree>
    <p:extLst>
      <p:ext uri="{BB962C8B-B14F-4D97-AF65-F5344CB8AC3E}">
        <p14:creationId xmlns:p14="http://schemas.microsoft.com/office/powerpoint/2010/main" val="40979530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260"/>
            <a:ext cx="8596668" cy="1320800"/>
          </a:xfrm>
        </p:spPr>
        <p:txBody>
          <a:bodyPr/>
          <a:lstStyle/>
          <a:p>
            <a:r>
              <a:rPr lang="en-US" dirty="0" smtClean="0"/>
              <a:t>Network Layer – Layer 3</a:t>
            </a:r>
            <a:endParaRPr lang="en-US" dirty="0"/>
          </a:p>
        </p:txBody>
      </p:sp>
      <p:sp>
        <p:nvSpPr>
          <p:cNvPr id="3" name="Content Placeholder 2"/>
          <p:cNvSpPr>
            <a:spLocks noGrp="1"/>
          </p:cNvSpPr>
          <p:nvPr>
            <p:ph idx="1"/>
          </p:nvPr>
        </p:nvSpPr>
        <p:spPr>
          <a:xfrm>
            <a:off x="677334" y="822120"/>
            <a:ext cx="8596668" cy="3880773"/>
          </a:xfrm>
        </p:spPr>
        <p:txBody>
          <a:bodyPr/>
          <a:lstStyle/>
          <a:p>
            <a:r>
              <a:rPr lang="en-US" dirty="0" smtClean="0"/>
              <a:t>Is responsible for the delivery of individual packets from the source host to the destination host.</a:t>
            </a:r>
          </a:p>
          <a:p>
            <a:r>
              <a:rPr lang="en-US" dirty="0" smtClean="0"/>
              <a:t>Other responsibilities includes</a:t>
            </a:r>
          </a:p>
          <a:p>
            <a:pPr lvl="1"/>
            <a:r>
              <a:rPr lang="en-US" dirty="0" smtClean="0"/>
              <a:t>Logical addressing</a:t>
            </a:r>
          </a:p>
          <a:p>
            <a:pPr lvl="1"/>
            <a:r>
              <a:rPr lang="en-US" dirty="0" smtClean="0"/>
              <a:t>Routing</a:t>
            </a:r>
          </a:p>
          <a:p>
            <a:pPr lvl="1"/>
            <a:endParaRPr lang="en-US" dirty="0" smtClean="0"/>
          </a:p>
        </p:txBody>
      </p:sp>
      <p:pic>
        <p:nvPicPr>
          <p:cNvPr id="4" name="Picture 3"/>
          <p:cNvPicPr>
            <a:picLocks noChangeAspect="1"/>
          </p:cNvPicPr>
          <p:nvPr/>
        </p:nvPicPr>
        <p:blipFill>
          <a:blip r:embed="rId2"/>
          <a:stretch>
            <a:fillRect/>
          </a:stretch>
        </p:blipFill>
        <p:spPr>
          <a:xfrm>
            <a:off x="4904368" y="1209057"/>
            <a:ext cx="5676900" cy="3114675"/>
          </a:xfrm>
          <a:prstGeom prst="rect">
            <a:avLst/>
          </a:prstGeom>
        </p:spPr>
      </p:pic>
      <p:pic>
        <p:nvPicPr>
          <p:cNvPr id="5" name="Picture 4"/>
          <p:cNvPicPr>
            <a:picLocks noChangeAspect="1"/>
          </p:cNvPicPr>
          <p:nvPr/>
        </p:nvPicPr>
        <p:blipFill>
          <a:blip r:embed="rId3"/>
          <a:stretch>
            <a:fillRect/>
          </a:stretch>
        </p:blipFill>
        <p:spPr>
          <a:xfrm>
            <a:off x="1566241" y="4485239"/>
            <a:ext cx="7124700" cy="2181225"/>
          </a:xfrm>
          <a:prstGeom prst="rect">
            <a:avLst/>
          </a:prstGeom>
        </p:spPr>
      </p:pic>
    </p:spTree>
    <p:extLst>
      <p:ext uri="{BB962C8B-B14F-4D97-AF65-F5344CB8AC3E}">
        <p14:creationId xmlns:p14="http://schemas.microsoft.com/office/powerpoint/2010/main" val="27156537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755375"/>
          </a:xfrm>
        </p:spPr>
        <p:txBody>
          <a:bodyPr/>
          <a:lstStyle/>
          <a:p>
            <a:r>
              <a:rPr lang="en-US" dirty="0" smtClean="0"/>
              <a:t>Transport Layer – Layer 4</a:t>
            </a:r>
            <a:endParaRPr lang="en-US" dirty="0"/>
          </a:p>
        </p:txBody>
      </p:sp>
      <p:sp>
        <p:nvSpPr>
          <p:cNvPr id="3" name="Content Placeholder 2"/>
          <p:cNvSpPr>
            <a:spLocks noGrp="1"/>
          </p:cNvSpPr>
          <p:nvPr>
            <p:ph idx="1"/>
          </p:nvPr>
        </p:nvSpPr>
        <p:spPr>
          <a:xfrm>
            <a:off x="677334" y="742607"/>
            <a:ext cx="8596668" cy="3880773"/>
          </a:xfrm>
        </p:spPr>
        <p:txBody>
          <a:bodyPr/>
          <a:lstStyle/>
          <a:p>
            <a:r>
              <a:rPr lang="en-US" dirty="0" smtClean="0"/>
              <a:t>Is responsible for the delivery of a message from one process to another.</a:t>
            </a:r>
          </a:p>
          <a:p>
            <a:r>
              <a:rPr lang="en-US" dirty="0" smtClean="0"/>
              <a:t>Other responsibilities includes</a:t>
            </a:r>
          </a:p>
          <a:p>
            <a:pPr lvl="1"/>
            <a:r>
              <a:rPr lang="en-US" dirty="0" smtClean="0"/>
              <a:t>Service-Point Addressing</a:t>
            </a:r>
          </a:p>
          <a:p>
            <a:pPr lvl="1"/>
            <a:r>
              <a:rPr lang="en-US" dirty="0" smtClean="0"/>
              <a:t>Segmentation and reassembly</a:t>
            </a:r>
          </a:p>
          <a:p>
            <a:pPr lvl="1"/>
            <a:r>
              <a:rPr lang="en-US" dirty="0" smtClean="0"/>
              <a:t>Connection control</a:t>
            </a:r>
          </a:p>
          <a:p>
            <a:pPr lvl="1"/>
            <a:r>
              <a:rPr lang="en-US" dirty="0" smtClean="0"/>
              <a:t>Flow control</a:t>
            </a:r>
          </a:p>
          <a:p>
            <a:pPr lvl="1"/>
            <a:r>
              <a:rPr lang="en-US" dirty="0"/>
              <a:t> </a:t>
            </a:r>
            <a:r>
              <a:rPr lang="en-US" dirty="0" smtClean="0"/>
              <a:t>Error control</a:t>
            </a:r>
          </a:p>
          <a:p>
            <a:pPr lvl="1"/>
            <a:endParaRPr lang="en-US" dirty="0"/>
          </a:p>
        </p:txBody>
      </p:sp>
      <p:pic>
        <p:nvPicPr>
          <p:cNvPr id="5" name="Picture 4"/>
          <p:cNvPicPr>
            <a:picLocks noChangeAspect="1"/>
          </p:cNvPicPr>
          <p:nvPr/>
        </p:nvPicPr>
        <p:blipFill>
          <a:blip r:embed="rId2"/>
          <a:stretch>
            <a:fillRect/>
          </a:stretch>
        </p:blipFill>
        <p:spPr>
          <a:xfrm>
            <a:off x="4619832" y="1095993"/>
            <a:ext cx="7458075" cy="2943225"/>
          </a:xfrm>
          <a:prstGeom prst="rect">
            <a:avLst/>
          </a:prstGeom>
        </p:spPr>
      </p:pic>
      <p:pic>
        <p:nvPicPr>
          <p:cNvPr id="6" name="Picture 5"/>
          <p:cNvPicPr>
            <a:picLocks noChangeAspect="1"/>
          </p:cNvPicPr>
          <p:nvPr/>
        </p:nvPicPr>
        <p:blipFill>
          <a:blip r:embed="rId3"/>
          <a:stretch>
            <a:fillRect/>
          </a:stretch>
        </p:blipFill>
        <p:spPr>
          <a:xfrm>
            <a:off x="1058518" y="4086851"/>
            <a:ext cx="7848600" cy="2447925"/>
          </a:xfrm>
          <a:prstGeom prst="rect">
            <a:avLst/>
          </a:prstGeom>
        </p:spPr>
      </p:pic>
    </p:spTree>
    <p:extLst>
      <p:ext uri="{BB962C8B-B14F-4D97-AF65-F5344CB8AC3E}">
        <p14:creationId xmlns:p14="http://schemas.microsoft.com/office/powerpoint/2010/main" val="36353675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2"/>
            <a:ext cx="8596668" cy="665408"/>
          </a:xfrm>
        </p:spPr>
        <p:txBody>
          <a:bodyPr/>
          <a:lstStyle/>
          <a:p>
            <a:r>
              <a:rPr lang="en-US" dirty="0" smtClean="0"/>
              <a:t>Session Layer – Layer 5</a:t>
            </a:r>
            <a:endParaRPr lang="en-US" dirty="0"/>
          </a:p>
        </p:txBody>
      </p:sp>
      <p:sp>
        <p:nvSpPr>
          <p:cNvPr id="3" name="Content Placeholder 2"/>
          <p:cNvSpPr>
            <a:spLocks noGrp="1"/>
          </p:cNvSpPr>
          <p:nvPr>
            <p:ph idx="1"/>
          </p:nvPr>
        </p:nvSpPr>
        <p:spPr>
          <a:xfrm>
            <a:off x="677334" y="640883"/>
            <a:ext cx="8596668" cy="3880773"/>
          </a:xfrm>
        </p:spPr>
        <p:txBody>
          <a:bodyPr>
            <a:normAutofit fontScale="85000" lnSpcReduction="10000"/>
          </a:bodyPr>
          <a:lstStyle/>
          <a:p>
            <a:r>
              <a:rPr lang="en-US" dirty="0" smtClean="0"/>
              <a:t>Is responsible for dialog control and synchronization</a:t>
            </a:r>
          </a:p>
          <a:p>
            <a:r>
              <a:rPr lang="en-US" dirty="0" smtClean="0"/>
              <a:t>The service provided by the first three layers are not sufficient for some processes.</a:t>
            </a:r>
          </a:p>
          <a:p>
            <a:r>
              <a:rPr lang="en-US" dirty="0" smtClean="0"/>
              <a:t>It is the network dialog controller.</a:t>
            </a:r>
          </a:p>
          <a:p>
            <a:r>
              <a:rPr lang="en-US" dirty="0" smtClean="0"/>
              <a:t>It establishes, maintains and synchronizes the interaction among communicating systems.</a:t>
            </a:r>
          </a:p>
          <a:p>
            <a:r>
              <a:rPr lang="en-US" dirty="0" smtClean="0"/>
              <a:t>Dialog Control : Allows two systems to enter into a dialog. It allows communication between two processes to take place either in half duplex(one way at a time) mode or full duplex(two ways at a time) mode.</a:t>
            </a:r>
          </a:p>
          <a:p>
            <a:r>
              <a:rPr lang="en-US" dirty="0" smtClean="0"/>
              <a:t>Synchronization : It allows a process to add check-points or synchronization points to a stream of data.</a:t>
            </a:r>
          </a:p>
          <a:p>
            <a:pPr lvl="1"/>
            <a:r>
              <a:rPr lang="en-US" dirty="0" smtClean="0"/>
              <a:t>For example if a stream is sending a file of 2000 pages and it adds checkpoints at every 100 pages. If a crash happens during the transmission of page 523, the only pages that need to be resent after system recovery are pages from 501 to 523</a:t>
            </a:r>
          </a:p>
          <a:p>
            <a:pPr marL="0" indent="0">
              <a:buNone/>
            </a:pPr>
            <a:r>
              <a:rPr lang="en-US" dirty="0"/>
              <a:t>	</a:t>
            </a:r>
          </a:p>
        </p:txBody>
      </p:sp>
      <p:pic>
        <p:nvPicPr>
          <p:cNvPr id="4" name="Picture 3"/>
          <p:cNvPicPr>
            <a:picLocks noChangeAspect="1"/>
          </p:cNvPicPr>
          <p:nvPr/>
        </p:nvPicPr>
        <p:blipFill>
          <a:blip r:embed="rId2"/>
          <a:stretch>
            <a:fillRect/>
          </a:stretch>
        </p:blipFill>
        <p:spPr>
          <a:xfrm>
            <a:off x="3160488" y="3936719"/>
            <a:ext cx="7210425" cy="2850449"/>
          </a:xfrm>
          <a:prstGeom prst="rect">
            <a:avLst/>
          </a:prstGeom>
        </p:spPr>
      </p:pic>
    </p:spTree>
    <p:extLst>
      <p:ext uri="{BB962C8B-B14F-4D97-AF65-F5344CB8AC3E}">
        <p14:creationId xmlns:p14="http://schemas.microsoft.com/office/powerpoint/2010/main" val="13222162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 – Layer 6</a:t>
            </a:r>
            <a:endParaRPr lang="en-US" dirty="0"/>
          </a:p>
        </p:txBody>
      </p:sp>
      <p:sp>
        <p:nvSpPr>
          <p:cNvPr id="3" name="Content Placeholder 2"/>
          <p:cNvSpPr>
            <a:spLocks noGrp="1"/>
          </p:cNvSpPr>
          <p:nvPr>
            <p:ph idx="1"/>
          </p:nvPr>
        </p:nvSpPr>
        <p:spPr/>
        <p:txBody>
          <a:bodyPr/>
          <a:lstStyle/>
          <a:p>
            <a:r>
              <a:rPr lang="en-US" dirty="0" smtClean="0"/>
              <a:t>Is responsible for </a:t>
            </a:r>
          </a:p>
          <a:p>
            <a:pPr lvl="1"/>
            <a:r>
              <a:rPr lang="en-US" dirty="0" smtClean="0"/>
              <a:t>translation, </a:t>
            </a:r>
          </a:p>
          <a:p>
            <a:pPr lvl="1"/>
            <a:r>
              <a:rPr lang="en-US" dirty="0" smtClean="0"/>
              <a:t>compression and </a:t>
            </a:r>
          </a:p>
          <a:p>
            <a:pPr lvl="1"/>
            <a:r>
              <a:rPr lang="en-US" dirty="0" smtClean="0"/>
              <a:t>encryption.</a:t>
            </a:r>
          </a:p>
          <a:p>
            <a:endParaRPr lang="en-US" dirty="0"/>
          </a:p>
        </p:txBody>
      </p:sp>
      <p:pic>
        <p:nvPicPr>
          <p:cNvPr id="4" name="Picture 3"/>
          <p:cNvPicPr>
            <a:picLocks noChangeAspect="1"/>
          </p:cNvPicPr>
          <p:nvPr/>
        </p:nvPicPr>
        <p:blipFill>
          <a:blip r:embed="rId2"/>
          <a:stretch>
            <a:fillRect/>
          </a:stretch>
        </p:blipFill>
        <p:spPr>
          <a:xfrm>
            <a:off x="2323695" y="3685570"/>
            <a:ext cx="7029450" cy="2371725"/>
          </a:xfrm>
          <a:prstGeom prst="rect">
            <a:avLst/>
          </a:prstGeom>
        </p:spPr>
      </p:pic>
    </p:spTree>
    <p:extLst>
      <p:ext uri="{BB962C8B-B14F-4D97-AF65-F5344CB8AC3E}">
        <p14:creationId xmlns:p14="http://schemas.microsoft.com/office/powerpoint/2010/main" val="3340230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959"/>
            <a:ext cx="8596668" cy="819955"/>
          </a:xfrm>
        </p:spPr>
        <p:txBody>
          <a:bodyPr/>
          <a:lstStyle/>
          <a:p>
            <a:r>
              <a:rPr lang="en-US" dirty="0" smtClean="0"/>
              <a:t>Application Layer – Layer 7</a:t>
            </a:r>
            <a:endParaRPr lang="en-US" dirty="0"/>
          </a:p>
        </p:txBody>
      </p:sp>
      <p:sp>
        <p:nvSpPr>
          <p:cNvPr id="3" name="Content Placeholder 2"/>
          <p:cNvSpPr>
            <a:spLocks noGrp="1"/>
          </p:cNvSpPr>
          <p:nvPr>
            <p:ph idx="1"/>
          </p:nvPr>
        </p:nvSpPr>
        <p:spPr>
          <a:xfrm>
            <a:off x="677334" y="1117400"/>
            <a:ext cx="8596668" cy="3880773"/>
          </a:xfrm>
        </p:spPr>
        <p:txBody>
          <a:bodyPr/>
          <a:lstStyle/>
          <a:p>
            <a:r>
              <a:rPr lang="en-US" dirty="0" smtClean="0"/>
              <a:t>Is responsible for providing services to the user. </a:t>
            </a:r>
            <a:endParaRPr lang="en-US" dirty="0"/>
          </a:p>
          <a:p>
            <a:r>
              <a:rPr lang="en-US" dirty="0" smtClean="0"/>
              <a:t>It enables the user, whether human or software, to access the network</a:t>
            </a:r>
          </a:p>
          <a:p>
            <a:r>
              <a:rPr lang="en-US" dirty="0" smtClean="0"/>
              <a:t>Specific services provided by application layer are</a:t>
            </a:r>
          </a:p>
          <a:p>
            <a:pPr lvl="1"/>
            <a:r>
              <a:rPr lang="en-US" dirty="0" smtClean="0"/>
              <a:t>Network virtual terminal – software version of physical terminal and it allows a user to log on to a remote host</a:t>
            </a:r>
          </a:p>
          <a:p>
            <a:pPr lvl="1"/>
            <a:r>
              <a:rPr lang="en-US" dirty="0" smtClean="0"/>
              <a:t>File transfer, access and management</a:t>
            </a:r>
          </a:p>
          <a:p>
            <a:pPr lvl="1"/>
            <a:r>
              <a:rPr lang="en-US" dirty="0" smtClean="0"/>
              <a:t>Mail services</a:t>
            </a:r>
          </a:p>
          <a:p>
            <a:pPr lvl="1"/>
            <a:r>
              <a:rPr lang="en-US" dirty="0" smtClean="0"/>
              <a:t>Directory services</a:t>
            </a:r>
          </a:p>
          <a:p>
            <a:pPr lvl="1"/>
            <a:endParaRPr lang="en-US" dirty="0"/>
          </a:p>
        </p:txBody>
      </p:sp>
      <p:pic>
        <p:nvPicPr>
          <p:cNvPr id="4" name="Picture 3"/>
          <p:cNvPicPr>
            <a:picLocks noChangeAspect="1"/>
          </p:cNvPicPr>
          <p:nvPr/>
        </p:nvPicPr>
        <p:blipFill>
          <a:blip r:embed="rId2"/>
          <a:stretch>
            <a:fillRect/>
          </a:stretch>
        </p:blipFill>
        <p:spPr>
          <a:xfrm>
            <a:off x="3562349" y="3225014"/>
            <a:ext cx="6896100" cy="3267075"/>
          </a:xfrm>
          <a:prstGeom prst="rect">
            <a:avLst/>
          </a:prstGeom>
        </p:spPr>
      </p:pic>
    </p:spTree>
    <p:extLst>
      <p:ext uri="{BB962C8B-B14F-4D97-AF65-F5344CB8AC3E}">
        <p14:creationId xmlns:p14="http://schemas.microsoft.com/office/powerpoint/2010/main" val="18427218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Layers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1413" y="1550364"/>
            <a:ext cx="10334625" cy="4581525"/>
          </a:xfrm>
          <a:prstGeom prst="rect">
            <a:avLst/>
          </a:prstGeom>
        </p:spPr>
      </p:pic>
    </p:spTree>
    <p:extLst>
      <p:ext uri="{BB962C8B-B14F-4D97-AF65-F5344CB8AC3E}">
        <p14:creationId xmlns:p14="http://schemas.microsoft.com/office/powerpoint/2010/main" val="41677086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Resources</a:t>
            </a:r>
            <a:endParaRPr lang="en-US" dirty="0"/>
          </a:p>
        </p:txBody>
      </p:sp>
      <p:pic>
        <p:nvPicPr>
          <p:cNvPr id="5" name="Content Placeholder 4"/>
          <p:cNvPicPr>
            <a:picLocks noGrp="1" noChangeAspect="1"/>
          </p:cNvPicPr>
          <p:nvPr>
            <p:ph idx="1"/>
          </p:nvPr>
        </p:nvPicPr>
        <p:blipFill>
          <a:blip r:embed="rId2"/>
          <a:stretch>
            <a:fillRect/>
          </a:stretch>
        </p:blipFill>
        <p:spPr>
          <a:xfrm>
            <a:off x="1898017" y="1735586"/>
            <a:ext cx="7375985" cy="4650651"/>
          </a:xfrm>
          <a:prstGeom prst="rect">
            <a:avLst/>
          </a:prstGeom>
        </p:spPr>
      </p:pic>
    </p:spTree>
    <p:extLst>
      <p:ext uri="{BB962C8B-B14F-4D97-AF65-F5344CB8AC3E}">
        <p14:creationId xmlns:p14="http://schemas.microsoft.com/office/powerpoint/2010/main" val="7805416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Task</a:t>
            </a:r>
            <a:endParaRPr lang="en-US" dirty="0"/>
          </a:p>
        </p:txBody>
      </p:sp>
      <p:sp>
        <p:nvSpPr>
          <p:cNvPr id="3" name="Content Placeholder 2"/>
          <p:cNvSpPr>
            <a:spLocks noGrp="1"/>
          </p:cNvSpPr>
          <p:nvPr>
            <p:ph idx="1"/>
          </p:nvPr>
        </p:nvSpPr>
        <p:spPr/>
        <p:txBody>
          <a:bodyPr/>
          <a:lstStyle/>
          <a:p>
            <a:r>
              <a:rPr lang="en-US" dirty="0" smtClean="0"/>
              <a:t>A network is a combination of hardware and software that send data from one location to another.</a:t>
            </a:r>
          </a:p>
          <a:p>
            <a:r>
              <a:rPr lang="en-US" dirty="0" smtClean="0"/>
              <a:t>The hardware consists of physical equipment that carries signals from one point of the network to another.</a:t>
            </a:r>
          </a:p>
          <a:p>
            <a:r>
              <a:rPr lang="en-US" dirty="0" smtClean="0"/>
              <a:t>The software consists of instruction sets that make possible the services that we expect from a network.</a:t>
            </a:r>
          </a:p>
          <a:p>
            <a:endParaRPr lang="en-US" dirty="0"/>
          </a:p>
        </p:txBody>
      </p:sp>
    </p:spTree>
    <p:extLst>
      <p:ext uri="{BB962C8B-B14F-4D97-AF65-F5344CB8AC3E}">
        <p14:creationId xmlns:p14="http://schemas.microsoft.com/office/powerpoint/2010/main" val="27684462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Browsing</a:t>
            </a:r>
            <a:endParaRPr lang="en-US" dirty="0"/>
          </a:p>
        </p:txBody>
      </p:sp>
      <p:pic>
        <p:nvPicPr>
          <p:cNvPr id="4" name="Content Placeholder 3"/>
          <p:cNvPicPr>
            <a:picLocks noGrp="1" noChangeAspect="1"/>
          </p:cNvPicPr>
          <p:nvPr>
            <p:ph idx="1"/>
          </p:nvPr>
        </p:nvPicPr>
        <p:blipFill>
          <a:blip r:embed="rId2"/>
          <a:stretch>
            <a:fillRect/>
          </a:stretch>
        </p:blipFill>
        <p:spPr>
          <a:xfrm>
            <a:off x="2108069" y="1555282"/>
            <a:ext cx="7165934" cy="4849128"/>
          </a:xfrm>
          <a:prstGeom prst="rect">
            <a:avLst/>
          </a:prstGeom>
        </p:spPr>
      </p:pic>
    </p:spTree>
    <p:extLst>
      <p:ext uri="{BB962C8B-B14F-4D97-AF65-F5344CB8AC3E}">
        <p14:creationId xmlns:p14="http://schemas.microsoft.com/office/powerpoint/2010/main" val="31745027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Searching</a:t>
            </a:r>
            <a:endParaRPr lang="en-US" dirty="0"/>
          </a:p>
        </p:txBody>
      </p:sp>
      <p:pic>
        <p:nvPicPr>
          <p:cNvPr id="4" name="Content Placeholder 3"/>
          <p:cNvPicPr>
            <a:picLocks noGrp="1" noChangeAspect="1"/>
          </p:cNvPicPr>
          <p:nvPr>
            <p:ph idx="1"/>
          </p:nvPr>
        </p:nvPicPr>
        <p:blipFill>
          <a:blip r:embed="rId2"/>
          <a:stretch>
            <a:fillRect/>
          </a:stretch>
        </p:blipFill>
        <p:spPr>
          <a:xfrm>
            <a:off x="1754744" y="1555275"/>
            <a:ext cx="7700748" cy="4639463"/>
          </a:xfrm>
          <a:prstGeom prst="rect">
            <a:avLst/>
          </a:prstGeom>
        </p:spPr>
      </p:pic>
    </p:spTree>
    <p:extLst>
      <p:ext uri="{BB962C8B-B14F-4D97-AF65-F5344CB8AC3E}">
        <p14:creationId xmlns:p14="http://schemas.microsoft.com/office/powerpoint/2010/main" val="7980692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Networks</a:t>
            </a:r>
            <a:endParaRPr lang="en-US" dirty="0"/>
          </a:p>
        </p:txBody>
      </p:sp>
      <p:pic>
        <p:nvPicPr>
          <p:cNvPr id="4" name="Content Placeholder 3"/>
          <p:cNvPicPr>
            <a:picLocks noGrp="1" noChangeAspect="1"/>
          </p:cNvPicPr>
          <p:nvPr>
            <p:ph idx="1"/>
          </p:nvPr>
        </p:nvPicPr>
        <p:blipFill>
          <a:blip r:embed="rId2"/>
          <a:stretch>
            <a:fillRect/>
          </a:stretch>
        </p:blipFill>
        <p:spPr>
          <a:xfrm>
            <a:off x="1729536" y="1640368"/>
            <a:ext cx="7858125" cy="1676400"/>
          </a:xfrm>
          <a:prstGeom prst="rect">
            <a:avLst/>
          </a:prstGeom>
        </p:spPr>
      </p:pic>
    </p:spTree>
    <p:extLst>
      <p:ext uri="{BB962C8B-B14F-4D97-AF65-F5344CB8AC3E}">
        <p14:creationId xmlns:p14="http://schemas.microsoft.com/office/powerpoint/2010/main" val="37305481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pic>
        <p:nvPicPr>
          <p:cNvPr id="4" name="Content Placeholder 3"/>
          <p:cNvPicPr>
            <a:picLocks noGrp="1" noChangeAspect="1"/>
          </p:cNvPicPr>
          <p:nvPr>
            <p:ph idx="1"/>
          </p:nvPr>
        </p:nvPicPr>
        <p:blipFill>
          <a:blip r:embed="rId2"/>
          <a:stretch>
            <a:fillRect/>
          </a:stretch>
        </p:blipFill>
        <p:spPr>
          <a:xfrm>
            <a:off x="1709078" y="1439365"/>
            <a:ext cx="7744878" cy="4600827"/>
          </a:xfrm>
          <a:prstGeom prst="rect">
            <a:avLst/>
          </a:prstGeom>
        </p:spPr>
      </p:pic>
    </p:spTree>
    <p:extLst>
      <p:ext uri="{BB962C8B-B14F-4D97-AF65-F5344CB8AC3E}">
        <p14:creationId xmlns:p14="http://schemas.microsoft.com/office/powerpoint/2010/main" val="28528360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Ethernet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11854" y="2182225"/>
            <a:ext cx="7781925" cy="3781425"/>
          </a:xfrm>
          <a:prstGeom prst="rect">
            <a:avLst/>
          </a:prstGeom>
        </p:spPr>
      </p:pic>
    </p:spTree>
    <p:extLst>
      <p:ext uri="{BB962C8B-B14F-4D97-AF65-F5344CB8AC3E}">
        <p14:creationId xmlns:p14="http://schemas.microsoft.com/office/powerpoint/2010/main" val="41200057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Frames</a:t>
            </a:r>
            <a:endParaRPr lang="en-US" dirty="0"/>
          </a:p>
        </p:txBody>
      </p:sp>
      <p:pic>
        <p:nvPicPr>
          <p:cNvPr id="4" name="Content Placeholder 3"/>
          <p:cNvPicPr>
            <a:picLocks noGrp="1" noChangeAspect="1"/>
          </p:cNvPicPr>
          <p:nvPr>
            <p:ph idx="1"/>
          </p:nvPr>
        </p:nvPicPr>
        <p:blipFill>
          <a:blip r:embed="rId2"/>
          <a:stretch>
            <a:fillRect/>
          </a:stretch>
        </p:blipFill>
        <p:spPr>
          <a:xfrm>
            <a:off x="1318418" y="1667672"/>
            <a:ext cx="8666569" cy="3792969"/>
          </a:xfrm>
          <a:prstGeom prst="rect">
            <a:avLst/>
          </a:prstGeom>
        </p:spPr>
      </p:pic>
    </p:spTree>
    <p:extLst>
      <p:ext uri="{BB962C8B-B14F-4D97-AF65-F5344CB8AC3E}">
        <p14:creationId xmlns:p14="http://schemas.microsoft.com/office/powerpoint/2010/main" val="36545265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72533"/>
            <a:ext cx="8596668" cy="1320800"/>
          </a:xfrm>
        </p:spPr>
        <p:txBody>
          <a:bodyPr/>
          <a:lstStyle/>
          <a:p>
            <a:r>
              <a:rPr lang="en-US" dirty="0" smtClean="0"/>
              <a:t>Ethernet Frames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2433" y="1076324"/>
            <a:ext cx="8745576" cy="5942661"/>
          </a:xfrm>
          <a:prstGeom prst="rect">
            <a:avLst/>
          </a:prstGeom>
        </p:spPr>
      </p:pic>
    </p:spTree>
    <p:extLst>
      <p:ext uri="{BB962C8B-B14F-4D97-AF65-F5344CB8AC3E}">
        <p14:creationId xmlns:p14="http://schemas.microsoft.com/office/powerpoint/2010/main" val="331280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IEEE 802.x Standard</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2019427" y="1593917"/>
            <a:ext cx="7254575" cy="4761932"/>
          </a:xfrm>
          <a:prstGeom prst="rect">
            <a:avLst/>
          </a:prstGeom>
        </p:spPr>
      </p:pic>
    </p:spTree>
    <p:extLst>
      <p:ext uri="{BB962C8B-B14F-4D97-AF65-F5344CB8AC3E}">
        <p14:creationId xmlns:p14="http://schemas.microsoft.com/office/powerpoint/2010/main" val="17770547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802.3 Standards</a:t>
            </a:r>
            <a:endParaRPr lang="en-US" dirty="0"/>
          </a:p>
        </p:txBody>
      </p:sp>
      <p:pic>
        <p:nvPicPr>
          <p:cNvPr id="4" name="Content Placeholder 3"/>
          <p:cNvPicPr>
            <a:picLocks noGrp="1" noChangeAspect="1"/>
          </p:cNvPicPr>
          <p:nvPr>
            <p:ph idx="1"/>
          </p:nvPr>
        </p:nvPicPr>
        <p:blipFill>
          <a:blip r:embed="rId2"/>
          <a:stretch>
            <a:fillRect/>
          </a:stretch>
        </p:blipFill>
        <p:spPr>
          <a:xfrm>
            <a:off x="1661806" y="1362098"/>
            <a:ext cx="7945833" cy="4652879"/>
          </a:xfrm>
          <a:prstGeom prst="rect">
            <a:avLst/>
          </a:prstGeom>
        </p:spPr>
      </p:pic>
    </p:spTree>
    <p:extLst>
      <p:ext uri="{BB962C8B-B14F-4D97-AF65-F5344CB8AC3E}">
        <p14:creationId xmlns:p14="http://schemas.microsoft.com/office/powerpoint/2010/main" val="102374361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802.2 Standards</a:t>
            </a:r>
            <a:endParaRPr lang="en-US" dirty="0"/>
          </a:p>
        </p:txBody>
      </p:sp>
      <p:pic>
        <p:nvPicPr>
          <p:cNvPr id="4" name="Content Placeholder 3"/>
          <p:cNvPicPr>
            <a:picLocks noGrp="1" noChangeAspect="1"/>
          </p:cNvPicPr>
          <p:nvPr>
            <p:ph idx="1"/>
          </p:nvPr>
        </p:nvPicPr>
        <p:blipFill>
          <a:blip r:embed="rId2"/>
          <a:stretch>
            <a:fillRect/>
          </a:stretch>
        </p:blipFill>
        <p:spPr>
          <a:xfrm>
            <a:off x="1792932" y="2160588"/>
            <a:ext cx="6366174" cy="3881437"/>
          </a:xfrm>
          <a:prstGeom prst="rect">
            <a:avLst/>
          </a:prstGeom>
        </p:spPr>
      </p:pic>
    </p:spTree>
    <p:extLst>
      <p:ext uri="{BB962C8B-B14F-4D97-AF65-F5344CB8AC3E}">
        <p14:creationId xmlns:p14="http://schemas.microsoft.com/office/powerpoint/2010/main" val="2072327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08"/>
            <a:ext cx="10515600" cy="987157"/>
          </a:xfrm>
        </p:spPr>
        <p:txBody>
          <a:bodyPr/>
          <a:lstStyle/>
          <a:p>
            <a:r>
              <a:rPr lang="en-US" dirty="0" smtClean="0"/>
              <a:t>Layered Task(Cont.)</a:t>
            </a:r>
            <a:endParaRPr lang="en-US" dirty="0"/>
          </a:p>
        </p:txBody>
      </p:sp>
      <p:sp>
        <p:nvSpPr>
          <p:cNvPr id="3" name="Content Placeholder 2"/>
          <p:cNvSpPr>
            <a:spLocks noGrp="1"/>
          </p:cNvSpPr>
          <p:nvPr>
            <p:ph idx="1"/>
          </p:nvPr>
        </p:nvSpPr>
        <p:spPr>
          <a:xfrm>
            <a:off x="838200" y="808197"/>
            <a:ext cx="10515600" cy="4351338"/>
          </a:xfrm>
        </p:spPr>
        <p:txBody>
          <a:bodyPr/>
          <a:lstStyle/>
          <a:p>
            <a:r>
              <a:rPr lang="en-US" dirty="0" smtClean="0"/>
              <a:t>For example let us consider who communicate through postal mail.</a:t>
            </a:r>
          </a:p>
          <a:p>
            <a:r>
              <a:rPr lang="en-US" dirty="0" smtClean="0"/>
              <a:t>The process of sending a letter to a friend would be complex if there were no services available from the post office.</a:t>
            </a:r>
          </a:p>
          <a:p>
            <a:r>
              <a:rPr lang="en-US" dirty="0" smtClean="0"/>
              <a:t>The following figure shows the tasks involved in sending a letter.</a:t>
            </a:r>
            <a:endParaRPr lang="en-US" dirty="0"/>
          </a:p>
        </p:txBody>
      </p:sp>
      <p:pic>
        <p:nvPicPr>
          <p:cNvPr id="4" name="Picture 3"/>
          <p:cNvPicPr>
            <a:picLocks noChangeAspect="1"/>
          </p:cNvPicPr>
          <p:nvPr/>
        </p:nvPicPr>
        <p:blipFill>
          <a:blip r:embed="rId2"/>
          <a:stretch>
            <a:fillRect/>
          </a:stretch>
        </p:blipFill>
        <p:spPr>
          <a:xfrm>
            <a:off x="3252787" y="2715764"/>
            <a:ext cx="5686425" cy="4105275"/>
          </a:xfrm>
          <a:prstGeom prst="rect">
            <a:avLst/>
          </a:prstGeom>
        </p:spPr>
      </p:pic>
    </p:spTree>
    <p:extLst>
      <p:ext uri="{BB962C8B-B14F-4D97-AF65-F5344CB8AC3E}">
        <p14:creationId xmlns:p14="http://schemas.microsoft.com/office/powerpoint/2010/main" val="5603289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10Base Standards</a:t>
            </a:r>
            <a:endParaRPr lang="en-US" dirty="0"/>
          </a:p>
        </p:txBody>
      </p:sp>
      <p:pic>
        <p:nvPicPr>
          <p:cNvPr id="4" name="Content Placeholder 3"/>
          <p:cNvPicPr>
            <a:picLocks noGrp="1" noChangeAspect="1"/>
          </p:cNvPicPr>
          <p:nvPr>
            <p:ph idx="1"/>
          </p:nvPr>
        </p:nvPicPr>
        <p:blipFill>
          <a:blip r:embed="rId2"/>
          <a:stretch>
            <a:fillRect/>
          </a:stretch>
        </p:blipFill>
        <p:spPr>
          <a:xfrm>
            <a:off x="1727256" y="2186346"/>
            <a:ext cx="6497525" cy="3881437"/>
          </a:xfrm>
          <a:prstGeom prst="rect">
            <a:avLst/>
          </a:prstGeom>
        </p:spPr>
      </p:pic>
    </p:spTree>
    <p:extLst>
      <p:ext uri="{BB962C8B-B14F-4D97-AF65-F5344CB8AC3E}">
        <p14:creationId xmlns:p14="http://schemas.microsoft.com/office/powerpoint/2010/main" val="24824132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0354"/>
            <a:ext cx="8596668" cy="1320800"/>
          </a:xfrm>
        </p:spPr>
        <p:txBody>
          <a:bodyPr/>
          <a:lstStyle/>
          <a:p>
            <a:r>
              <a:rPr lang="en-US" dirty="0" smtClean="0"/>
              <a:t>TCP/IP Model</a:t>
            </a:r>
            <a:endParaRPr lang="en-US" dirty="0"/>
          </a:p>
        </p:txBody>
      </p:sp>
      <p:sp>
        <p:nvSpPr>
          <p:cNvPr id="3" name="Content Placeholder 2"/>
          <p:cNvSpPr>
            <a:spLocks noGrp="1"/>
          </p:cNvSpPr>
          <p:nvPr>
            <p:ph idx="1"/>
          </p:nvPr>
        </p:nvSpPr>
        <p:spPr>
          <a:xfrm>
            <a:off x="677334" y="1156039"/>
            <a:ext cx="8596668" cy="3880773"/>
          </a:xfrm>
        </p:spPr>
        <p:txBody>
          <a:bodyPr/>
          <a:lstStyle/>
          <a:p>
            <a:r>
              <a:rPr lang="en-US" dirty="0">
                <a:solidFill>
                  <a:srgbClr val="0070C0"/>
                </a:solidFill>
              </a:rPr>
              <a:t>The U.S. Department of Defense (DOD) created the TCP/IP reference model because it wanted a network that could survive any conditions</a:t>
            </a:r>
          </a:p>
          <a:p>
            <a:endParaRPr lang="en-US" dirty="0"/>
          </a:p>
        </p:txBody>
      </p:sp>
      <p:pic>
        <p:nvPicPr>
          <p:cNvPr id="4" name="Picture 3"/>
          <p:cNvPicPr>
            <a:picLocks noChangeAspect="1"/>
          </p:cNvPicPr>
          <p:nvPr/>
        </p:nvPicPr>
        <p:blipFill>
          <a:blip r:embed="rId2"/>
          <a:stretch>
            <a:fillRect/>
          </a:stretch>
        </p:blipFill>
        <p:spPr>
          <a:xfrm>
            <a:off x="4851579" y="1939742"/>
            <a:ext cx="2514600" cy="4781550"/>
          </a:xfrm>
          <a:prstGeom prst="rect">
            <a:avLst/>
          </a:prstGeom>
        </p:spPr>
      </p:pic>
    </p:spTree>
    <p:extLst>
      <p:ext uri="{BB962C8B-B14F-4D97-AF65-F5344CB8AC3E}">
        <p14:creationId xmlns:p14="http://schemas.microsoft.com/office/powerpoint/2010/main" val="330628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2"/>
            <a:ext cx="8596668" cy="1320800"/>
          </a:xfrm>
        </p:spPr>
        <p:txBody>
          <a:bodyPr/>
          <a:lstStyle/>
          <a:p>
            <a:r>
              <a:rPr lang="en-US" dirty="0" smtClean="0"/>
              <a:t>Protocols used in TCP/IP</a:t>
            </a:r>
            <a:endParaRPr lang="en-US" dirty="0"/>
          </a:p>
        </p:txBody>
      </p:sp>
      <p:sp>
        <p:nvSpPr>
          <p:cNvPr id="3" name="Content Placeholder 2"/>
          <p:cNvSpPr>
            <a:spLocks noGrp="1"/>
          </p:cNvSpPr>
          <p:nvPr>
            <p:ph idx="1"/>
          </p:nvPr>
        </p:nvSpPr>
        <p:spPr>
          <a:xfrm>
            <a:off x="677334" y="785609"/>
            <a:ext cx="8596668" cy="5705343"/>
          </a:xfrm>
        </p:spPr>
        <p:txBody>
          <a:bodyPr>
            <a:normAutofit lnSpcReduction="10000"/>
          </a:bodyPr>
          <a:lstStyle/>
          <a:p>
            <a:r>
              <a:rPr lang="en-US" dirty="0" smtClean="0">
                <a:solidFill>
                  <a:srgbClr val="FF0000"/>
                </a:solidFill>
              </a:rPr>
              <a:t>FTP :</a:t>
            </a:r>
            <a:r>
              <a:rPr lang="en-US" dirty="0" smtClean="0">
                <a:solidFill>
                  <a:srgbClr val="004D86"/>
                </a:solidFill>
              </a:rPr>
              <a:t> File </a:t>
            </a:r>
            <a:r>
              <a:rPr lang="en-US" dirty="0">
                <a:solidFill>
                  <a:srgbClr val="004D86"/>
                </a:solidFill>
              </a:rPr>
              <a:t>transfer protocol  is a reliable, </a:t>
            </a:r>
            <a:r>
              <a:rPr lang="en-US" dirty="0" smtClean="0">
                <a:solidFill>
                  <a:srgbClr val="004D86"/>
                </a:solidFill>
              </a:rPr>
              <a:t>connection oriented </a:t>
            </a:r>
            <a:r>
              <a:rPr lang="en-US" dirty="0">
                <a:solidFill>
                  <a:srgbClr val="004D86"/>
                </a:solidFill>
              </a:rPr>
              <a:t>service that uses TCP to transfer files between systems that support </a:t>
            </a:r>
            <a:r>
              <a:rPr lang="en-US" dirty="0" smtClean="0">
                <a:solidFill>
                  <a:srgbClr val="004D86"/>
                </a:solidFill>
              </a:rPr>
              <a:t>FTP.</a:t>
            </a:r>
            <a:endParaRPr lang="en-US" dirty="0" smtClean="0">
              <a:solidFill>
                <a:srgbClr val="FF0000"/>
              </a:solidFill>
            </a:endParaRPr>
          </a:p>
          <a:p>
            <a:r>
              <a:rPr lang="en-US" dirty="0" smtClean="0">
                <a:solidFill>
                  <a:srgbClr val="FF0000"/>
                </a:solidFill>
              </a:rPr>
              <a:t>TFTP :</a:t>
            </a:r>
            <a:r>
              <a:rPr lang="en-US" dirty="0" smtClean="0">
                <a:solidFill>
                  <a:srgbClr val="004D86"/>
                </a:solidFill>
              </a:rPr>
              <a:t> Trivial File </a:t>
            </a:r>
            <a:r>
              <a:rPr lang="en-US" dirty="0">
                <a:solidFill>
                  <a:srgbClr val="004D86"/>
                </a:solidFill>
              </a:rPr>
              <a:t>Transfer Protocol is a connectionless service that uses the User Datagram Protocol (UDP</a:t>
            </a:r>
            <a:r>
              <a:rPr lang="en-US" dirty="0" smtClean="0">
                <a:solidFill>
                  <a:srgbClr val="004D86"/>
                </a:solidFill>
              </a:rPr>
              <a:t>)</a:t>
            </a:r>
          </a:p>
          <a:p>
            <a:r>
              <a:rPr lang="en-US" dirty="0" smtClean="0">
                <a:solidFill>
                  <a:srgbClr val="FF0000"/>
                </a:solidFill>
              </a:rPr>
              <a:t>NFS :</a:t>
            </a:r>
            <a:r>
              <a:rPr lang="en-US" dirty="0" smtClean="0">
                <a:solidFill>
                  <a:srgbClr val="004D86"/>
                </a:solidFill>
              </a:rPr>
              <a:t> Network </a:t>
            </a:r>
            <a:r>
              <a:rPr lang="en-US" dirty="0">
                <a:solidFill>
                  <a:srgbClr val="004D86"/>
                </a:solidFill>
              </a:rPr>
              <a:t>File System  is a distributed file system protocol suite developed by Sun Microsystems that allows file access to a remote storage device such as a hard disk across a </a:t>
            </a:r>
            <a:r>
              <a:rPr lang="en-US" dirty="0" smtClean="0">
                <a:solidFill>
                  <a:srgbClr val="004D86"/>
                </a:solidFill>
              </a:rPr>
              <a:t>network.</a:t>
            </a:r>
          </a:p>
          <a:p>
            <a:r>
              <a:rPr lang="en-US" dirty="0" smtClean="0">
                <a:solidFill>
                  <a:srgbClr val="FF0000"/>
                </a:solidFill>
              </a:rPr>
              <a:t>SMTP :</a:t>
            </a:r>
            <a:r>
              <a:rPr lang="en-US" dirty="0" smtClean="0">
                <a:solidFill>
                  <a:srgbClr val="004D86"/>
                </a:solidFill>
              </a:rPr>
              <a:t> Simple Mail </a:t>
            </a:r>
            <a:r>
              <a:rPr lang="en-US" dirty="0">
                <a:solidFill>
                  <a:srgbClr val="004D86"/>
                </a:solidFill>
              </a:rPr>
              <a:t>Transfer Protocol  administers the transmission of e-mail over computer networks. It does not provide support for transmission of data other than plain </a:t>
            </a:r>
            <a:r>
              <a:rPr lang="en-US" dirty="0" smtClean="0">
                <a:solidFill>
                  <a:srgbClr val="004D86"/>
                </a:solidFill>
              </a:rPr>
              <a:t>text.</a:t>
            </a:r>
          </a:p>
          <a:p>
            <a:r>
              <a:rPr lang="en-US" dirty="0" smtClean="0">
                <a:solidFill>
                  <a:srgbClr val="FF0000"/>
                </a:solidFill>
              </a:rPr>
              <a:t>Telnet </a:t>
            </a:r>
            <a:r>
              <a:rPr lang="en-US" dirty="0">
                <a:solidFill>
                  <a:srgbClr val="FF0000"/>
                </a:solidFill>
              </a:rPr>
              <a:t>: </a:t>
            </a:r>
            <a:r>
              <a:rPr lang="en-US" dirty="0">
                <a:solidFill>
                  <a:srgbClr val="004D86"/>
                </a:solidFill>
              </a:rPr>
              <a:t>Telnet provides the capability to remotely access another computer. It enables a user to log into an Internet host and execute </a:t>
            </a:r>
            <a:r>
              <a:rPr lang="en-US" dirty="0" smtClean="0">
                <a:solidFill>
                  <a:srgbClr val="004D86"/>
                </a:solidFill>
              </a:rPr>
              <a:t>commands</a:t>
            </a:r>
            <a:r>
              <a:rPr lang="en-US" dirty="0">
                <a:solidFill>
                  <a:srgbClr val="004D86"/>
                </a:solidFill>
              </a:rPr>
              <a:t>. A Telnet client is referred to as a local host. A Telnet server is referred to as a remote </a:t>
            </a:r>
            <a:r>
              <a:rPr lang="en-US" dirty="0" smtClean="0">
                <a:solidFill>
                  <a:srgbClr val="004D86"/>
                </a:solidFill>
              </a:rPr>
              <a:t>host</a:t>
            </a:r>
          </a:p>
          <a:p>
            <a:r>
              <a:rPr lang="en-US" dirty="0" smtClean="0">
                <a:solidFill>
                  <a:srgbClr val="FF0000"/>
                </a:solidFill>
              </a:rPr>
              <a:t>SNMP : </a:t>
            </a:r>
            <a:r>
              <a:rPr lang="en-US" dirty="0" smtClean="0">
                <a:solidFill>
                  <a:srgbClr val="004D86"/>
                </a:solidFill>
              </a:rPr>
              <a:t>Simple Network Management </a:t>
            </a:r>
            <a:r>
              <a:rPr lang="en-US" dirty="0">
                <a:solidFill>
                  <a:srgbClr val="004D86"/>
                </a:solidFill>
              </a:rPr>
              <a:t>Protocol is a protocol that provides a way to monitor and control network devices. SNMP is also used to manage configurations, statistics, performance, and </a:t>
            </a:r>
            <a:r>
              <a:rPr lang="en-US" dirty="0" smtClean="0">
                <a:solidFill>
                  <a:srgbClr val="004D86"/>
                </a:solidFill>
              </a:rPr>
              <a:t>security</a:t>
            </a:r>
          </a:p>
          <a:p>
            <a:r>
              <a:rPr lang="en-US" dirty="0" smtClean="0">
                <a:solidFill>
                  <a:srgbClr val="FF0000"/>
                </a:solidFill>
              </a:rPr>
              <a:t>DNS : </a:t>
            </a:r>
            <a:r>
              <a:rPr lang="en-US" dirty="0" smtClean="0">
                <a:solidFill>
                  <a:srgbClr val="004D86"/>
                </a:solidFill>
              </a:rPr>
              <a:t>Domain </a:t>
            </a:r>
            <a:r>
              <a:rPr lang="en-US" dirty="0">
                <a:solidFill>
                  <a:srgbClr val="004D86"/>
                </a:solidFill>
              </a:rPr>
              <a:t>Name System is a system used on the Internet to translate domain names and publicly advertised network nodes into IP addresses</a:t>
            </a:r>
            <a:endParaRPr lang="en-US" dirty="0" smtClean="0">
              <a:solidFill>
                <a:srgbClr val="004D86"/>
              </a:solidFill>
            </a:endParaRPr>
          </a:p>
          <a:p>
            <a:endParaRPr lang="en-US" dirty="0">
              <a:solidFill>
                <a:srgbClr val="004D86"/>
              </a:solidFill>
            </a:endParaRPr>
          </a:p>
        </p:txBody>
      </p:sp>
    </p:spTree>
    <p:extLst>
      <p:ext uri="{BB962C8B-B14F-4D97-AF65-F5344CB8AC3E}">
        <p14:creationId xmlns:p14="http://schemas.microsoft.com/office/powerpoint/2010/main" val="4152600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3"/>
            <a:ext cx="8596668" cy="1320800"/>
          </a:xfrm>
        </p:spPr>
        <p:txBody>
          <a:bodyPr/>
          <a:lstStyle/>
          <a:p>
            <a:r>
              <a:rPr lang="en-US" dirty="0" smtClean="0"/>
              <a:t>Application Layer</a:t>
            </a:r>
            <a:endParaRPr lang="en-US" dirty="0"/>
          </a:p>
        </p:txBody>
      </p:sp>
      <p:sp>
        <p:nvSpPr>
          <p:cNvPr id="3" name="Content Placeholder 2"/>
          <p:cNvSpPr>
            <a:spLocks noGrp="1"/>
          </p:cNvSpPr>
          <p:nvPr>
            <p:ph idx="1"/>
          </p:nvPr>
        </p:nvSpPr>
        <p:spPr>
          <a:xfrm>
            <a:off x="677334" y="962855"/>
            <a:ext cx="8596668" cy="3880773"/>
          </a:xfrm>
        </p:spPr>
        <p:txBody>
          <a:bodyPr/>
          <a:lstStyle/>
          <a:p>
            <a:r>
              <a:rPr lang="en-US" dirty="0" smtClean="0">
                <a:solidFill>
                  <a:srgbClr val="004D86"/>
                </a:solidFill>
              </a:rPr>
              <a:t>It handles high-level protocols, representation, encoding and dialog control.</a:t>
            </a:r>
          </a:p>
          <a:p>
            <a:r>
              <a:rPr lang="en-US" dirty="0">
                <a:solidFill>
                  <a:srgbClr val="004D86"/>
                </a:solidFill>
              </a:rPr>
              <a:t> The TCP/IP protocol suite combines all application related issues into one </a:t>
            </a:r>
            <a:r>
              <a:rPr lang="en-US" dirty="0" smtClean="0">
                <a:solidFill>
                  <a:srgbClr val="004D86"/>
                </a:solidFill>
              </a:rPr>
              <a:t>layer</a:t>
            </a:r>
          </a:p>
          <a:p>
            <a:r>
              <a:rPr lang="en-US" dirty="0">
                <a:solidFill>
                  <a:srgbClr val="004D86"/>
                </a:solidFill>
              </a:rPr>
              <a:t>It ensures that the data is properly packaged before it is passed on to the next </a:t>
            </a:r>
            <a:r>
              <a:rPr lang="en-US" dirty="0" smtClean="0">
                <a:solidFill>
                  <a:srgbClr val="004D86"/>
                </a:solidFill>
              </a:rPr>
              <a:t>layer</a:t>
            </a:r>
          </a:p>
          <a:p>
            <a:endParaRPr lang="en-US" dirty="0">
              <a:solidFill>
                <a:srgbClr val="004D86"/>
              </a:solidFill>
            </a:endParaRPr>
          </a:p>
        </p:txBody>
      </p:sp>
    </p:spTree>
    <p:extLst>
      <p:ext uri="{BB962C8B-B14F-4D97-AF65-F5344CB8AC3E}">
        <p14:creationId xmlns:p14="http://schemas.microsoft.com/office/powerpoint/2010/main" val="181729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a:xfrm>
            <a:off x="677334" y="1787104"/>
            <a:ext cx="8596668" cy="3880773"/>
          </a:xfrm>
        </p:spPr>
        <p:txBody>
          <a:bodyPr/>
          <a:lstStyle/>
          <a:p>
            <a:r>
              <a:rPr lang="en-US" dirty="0"/>
              <a:t>The transport layer provides a logical connection between a source host and a destination </a:t>
            </a:r>
            <a:r>
              <a:rPr lang="en-US" dirty="0" smtClean="0"/>
              <a:t>host</a:t>
            </a:r>
          </a:p>
          <a:p>
            <a:r>
              <a:rPr lang="en-US" dirty="0"/>
              <a:t> Transport protocols segment and reassemble data sent by upper-layer applications into the same data stream, or logical connection, between end </a:t>
            </a:r>
            <a:r>
              <a:rPr lang="en-US" dirty="0" smtClean="0"/>
              <a:t>points</a:t>
            </a:r>
          </a:p>
          <a:p>
            <a:r>
              <a:rPr lang="en-US" dirty="0"/>
              <a:t>Creates packet from bytes stream received from the application </a:t>
            </a:r>
            <a:r>
              <a:rPr lang="en-US" dirty="0" smtClean="0"/>
              <a:t>layer</a:t>
            </a:r>
          </a:p>
          <a:p>
            <a:r>
              <a:rPr lang="en-US" dirty="0"/>
              <a:t> Uses port number to create process to process </a:t>
            </a:r>
            <a:r>
              <a:rPr lang="en-US" dirty="0" smtClean="0"/>
              <a:t>communication</a:t>
            </a:r>
          </a:p>
          <a:p>
            <a:r>
              <a:rPr lang="en-US" dirty="0"/>
              <a:t> Uses a sliding window protocol to achieve </a:t>
            </a:r>
            <a:r>
              <a:rPr lang="en-US" dirty="0" smtClean="0"/>
              <a:t>flow control</a:t>
            </a:r>
          </a:p>
          <a:p>
            <a:r>
              <a:rPr lang="en-US" dirty="0"/>
              <a:t> Uses acknowledgement packet, timeout and retransmission to achieve error </a:t>
            </a:r>
            <a:r>
              <a:rPr lang="en-US" dirty="0" smtClean="0"/>
              <a:t>control</a:t>
            </a:r>
          </a:p>
          <a:p>
            <a:r>
              <a:rPr lang="en-US" dirty="0"/>
              <a:t> Transport layer protocols include TCP and UDP.</a:t>
            </a:r>
          </a:p>
          <a:p>
            <a:endParaRPr lang="en-US" dirty="0"/>
          </a:p>
        </p:txBody>
      </p:sp>
    </p:spTree>
    <p:extLst>
      <p:ext uri="{BB962C8B-B14F-4D97-AF65-F5344CB8AC3E}">
        <p14:creationId xmlns:p14="http://schemas.microsoft.com/office/powerpoint/2010/main" val="1225154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 Transmission Control Protocol</a:t>
            </a:r>
            <a:endParaRPr lang="en-US" dirty="0"/>
          </a:p>
        </p:txBody>
      </p:sp>
      <p:sp>
        <p:nvSpPr>
          <p:cNvPr id="3" name="Content Placeholder 2"/>
          <p:cNvSpPr>
            <a:spLocks noGrp="1"/>
          </p:cNvSpPr>
          <p:nvPr>
            <p:ph idx="1"/>
          </p:nvPr>
        </p:nvSpPr>
        <p:spPr/>
        <p:txBody>
          <a:bodyPr/>
          <a:lstStyle/>
          <a:p>
            <a:r>
              <a:rPr lang="en-US" dirty="0"/>
              <a:t>TCP is a connection-oriented transport layer protocol that provides reliable full-duplex data </a:t>
            </a:r>
            <a:r>
              <a:rPr lang="en-US" dirty="0" smtClean="0"/>
              <a:t>transmission</a:t>
            </a:r>
          </a:p>
          <a:p>
            <a:r>
              <a:rPr lang="en-US" dirty="0"/>
              <a:t>TCP is part of the TCP/IP protocol </a:t>
            </a:r>
            <a:r>
              <a:rPr lang="en-US" dirty="0" smtClean="0"/>
              <a:t>stack</a:t>
            </a:r>
          </a:p>
          <a:p>
            <a:r>
              <a:rPr lang="en-US" dirty="0"/>
              <a:t> In a connection-oriented environment, a connection is established between both ends before the transfer of information can </a:t>
            </a:r>
            <a:r>
              <a:rPr lang="en-US" dirty="0" smtClean="0"/>
              <a:t>begin</a:t>
            </a:r>
          </a:p>
          <a:p>
            <a:r>
              <a:rPr lang="en-US" dirty="0"/>
              <a:t>TCP breaks messages into segments, reassembles them at the destination, and resends anything that is not received</a:t>
            </a:r>
          </a:p>
        </p:txBody>
      </p:sp>
    </p:spTree>
    <p:extLst>
      <p:ext uri="{BB962C8B-B14F-4D97-AF65-F5344CB8AC3E}">
        <p14:creationId xmlns:p14="http://schemas.microsoft.com/office/powerpoint/2010/main" val="2130232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0202"/>
            <a:ext cx="8596668" cy="1320800"/>
          </a:xfrm>
        </p:spPr>
        <p:txBody>
          <a:bodyPr/>
          <a:lstStyle/>
          <a:p>
            <a:r>
              <a:rPr lang="en-US" dirty="0" smtClean="0"/>
              <a:t>TCP - Header Format</a:t>
            </a:r>
            <a:endParaRPr lang="en-US" dirty="0"/>
          </a:p>
        </p:txBody>
      </p:sp>
      <p:sp>
        <p:nvSpPr>
          <p:cNvPr id="3" name="Content Placeholder 2"/>
          <p:cNvSpPr>
            <a:spLocks noGrp="1"/>
          </p:cNvSpPr>
          <p:nvPr>
            <p:ph idx="1"/>
          </p:nvPr>
        </p:nvSpPr>
        <p:spPr>
          <a:xfrm>
            <a:off x="677334" y="1246190"/>
            <a:ext cx="8596668" cy="5180368"/>
          </a:xfrm>
        </p:spPr>
        <p:txBody>
          <a:bodyPr>
            <a:normAutofit fontScale="77500" lnSpcReduction="20000"/>
          </a:bodyPr>
          <a:lstStyle/>
          <a:p>
            <a:r>
              <a:rPr lang="en-US" dirty="0"/>
              <a:t>TCP uses only a single type of protocol data unit, called a TCP </a:t>
            </a:r>
            <a:r>
              <a:rPr lang="en-US" dirty="0" smtClean="0"/>
              <a:t>segment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following protocols use TCP.</a:t>
            </a:r>
          </a:p>
          <a:p>
            <a:pPr lvl="1"/>
            <a:r>
              <a:rPr lang="en-US" dirty="0" smtClean="0"/>
              <a:t>FTP</a:t>
            </a:r>
          </a:p>
          <a:p>
            <a:pPr lvl="1"/>
            <a:r>
              <a:rPr lang="en-US" dirty="0" smtClean="0"/>
              <a:t>HTTP</a:t>
            </a:r>
          </a:p>
          <a:p>
            <a:pPr lvl="1"/>
            <a:r>
              <a:rPr lang="en-US" dirty="0" smtClean="0"/>
              <a:t>SMTP</a:t>
            </a:r>
          </a:p>
          <a:p>
            <a:pPr lvl="1"/>
            <a:r>
              <a:rPr lang="en-US" dirty="0" smtClean="0"/>
              <a:t>Telnet</a:t>
            </a:r>
          </a:p>
          <a:p>
            <a:endParaRPr lang="en-US" dirty="0"/>
          </a:p>
          <a:p>
            <a:endParaRPr lang="en-US" dirty="0" smtClean="0"/>
          </a:p>
          <a:p>
            <a:endParaRPr lang="en-US" dirty="0"/>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747574" y="1806728"/>
            <a:ext cx="9305925" cy="3038475"/>
          </a:xfrm>
          <a:prstGeom prst="rect">
            <a:avLst/>
          </a:prstGeom>
        </p:spPr>
      </p:pic>
    </p:spTree>
    <p:extLst>
      <p:ext uri="{BB962C8B-B14F-4D97-AF65-F5344CB8AC3E}">
        <p14:creationId xmlns:p14="http://schemas.microsoft.com/office/powerpoint/2010/main" val="424635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Segment – Definition of the fields</a:t>
            </a:r>
            <a:endParaRPr lang="en-US" dirty="0"/>
          </a:p>
        </p:txBody>
      </p:sp>
      <p:sp>
        <p:nvSpPr>
          <p:cNvPr id="3" name="Content Placeholder 2"/>
          <p:cNvSpPr>
            <a:spLocks noGrp="1"/>
          </p:cNvSpPr>
          <p:nvPr>
            <p:ph idx="1"/>
          </p:nvPr>
        </p:nvSpPr>
        <p:spPr>
          <a:xfrm>
            <a:off x="677334" y="1468192"/>
            <a:ext cx="8596668" cy="4752303"/>
          </a:xfrm>
        </p:spPr>
        <p:txBody>
          <a:bodyPr>
            <a:normAutofit lnSpcReduction="10000"/>
          </a:bodyPr>
          <a:lstStyle/>
          <a:p>
            <a:r>
              <a:rPr lang="en-US" dirty="0"/>
              <a:t>Source port :  Number of the port that sends data </a:t>
            </a:r>
            <a:endParaRPr lang="en-US" dirty="0" smtClean="0"/>
          </a:p>
          <a:p>
            <a:r>
              <a:rPr lang="en-US" dirty="0"/>
              <a:t>Destination port :  Number of the port that receives data </a:t>
            </a:r>
            <a:endParaRPr lang="en-US" dirty="0" smtClean="0"/>
          </a:p>
          <a:p>
            <a:r>
              <a:rPr lang="en-US" dirty="0"/>
              <a:t>Sequence number : Number used to ensure the data arrives in the correct order </a:t>
            </a:r>
            <a:endParaRPr lang="en-US" dirty="0" smtClean="0"/>
          </a:p>
          <a:p>
            <a:r>
              <a:rPr lang="en-US" dirty="0"/>
              <a:t>Acknowledgement </a:t>
            </a:r>
            <a:r>
              <a:rPr lang="en-US" dirty="0" smtClean="0"/>
              <a:t>number </a:t>
            </a:r>
            <a:r>
              <a:rPr lang="en-US" dirty="0"/>
              <a:t>: Next expected TCP octet </a:t>
            </a:r>
            <a:endParaRPr lang="en-US" dirty="0" smtClean="0"/>
          </a:p>
          <a:p>
            <a:r>
              <a:rPr lang="en-US" dirty="0"/>
              <a:t>HLEN </a:t>
            </a:r>
            <a:r>
              <a:rPr lang="en-US" dirty="0" smtClean="0"/>
              <a:t>:  </a:t>
            </a:r>
            <a:r>
              <a:rPr lang="en-US" dirty="0"/>
              <a:t>Number of 32-bit words in the header </a:t>
            </a:r>
            <a:endParaRPr lang="en-US" dirty="0" smtClean="0"/>
          </a:p>
          <a:p>
            <a:r>
              <a:rPr lang="en-US" dirty="0" smtClean="0"/>
              <a:t>Reserved : Set to Zero</a:t>
            </a:r>
          </a:p>
          <a:p>
            <a:r>
              <a:rPr lang="en-US" dirty="0"/>
              <a:t>Code bits :</a:t>
            </a:r>
            <a:r>
              <a:rPr lang="en-US" dirty="0" smtClean="0"/>
              <a:t> Control </a:t>
            </a:r>
            <a:r>
              <a:rPr lang="en-US" dirty="0"/>
              <a:t>functions, such as setup and termination of a session </a:t>
            </a:r>
            <a:endParaRPr lang="en-US" dirty="0" smtClean="0"/>
          </a:p>
          <a:p>
            <a:r>
              <a:rPr lang="en-US" dirty="0"/>
              <a:t>Window </a:t>
            </a:r>
            <a:r>
              <a:rPr lang="en-US" dirty="0" smtClean="0"/>
              <a:t>:  </a:t>
            </a:r>
            <a:r>
              <a:rPr lang="en-US" dirty="0"/>
              <a:t>Number of octets that the sender will accept </a:t>
            </a:r>
            <a:endParaRPr lang="en-US" dirty="0" smtClean="0"/>
          </a:p>
          <a:p>
            <a:r>
              <a:rPr lang="en-US" dirty="0"/>
              <a:t>Checksum :  Calculated checksum of the header and data fields </a:t>
            </a:r>
            <a:endParaRPr lang="en-US" dirty="0" smtClean="0"/>
          </a:p>
          <a:p>
            <a:r>
              <a:rPr lang="en-US" dirty="0"/>
              <a:t>Urgent Pointer :  Indicates the end of the urgent data </a:t>
            </a:r>
            <a:endParaRPr lang="en-US" dirty="0" smtClean="0"/>
          </a:p>
          <a:p>
            <a:r>
              <a:rPr lang="en-US" dirty="0"/>
              <a:t>Option :  One option currently defined, maximum TCP segment </a:t>
            </a:r>
            <a:r>
              <a:rPr lang="en-US" dirty="0" smtClean="0"/>
              <a:t>size</a:t>
            </a:r>
          </a:p>
          <a:p>
            <a:r>
              <a:rPr lang="en-US" dirty="0"/>
              <a:t>Data :  Upper-layer protocol data  </a:t>
            </a:r>
            <a:endParaRPr lang="en-US" dirty="0" smtClean="0"/>
          </a:p>
          <a:p>
            <a:endParaRPr lang="en-US" dirty="0" smtClean="0"/>
          </a:p>
          <a:p>
            <a:endParaRPr lang="en-US" dirty="0"/>
          </a:p>
        </p:txBody>
      </p:sp>
    </p:spTree>
    <p:extLst>
      <p:ext uri="{BB962C8B-B14F-4D97-AF65-F5344CB8AC3E}">
        <p14:creationId xmlns:p14="http://schemas.microsoft.com/office/powerpoint/2010/main" val="193871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bits or Flags (6bits)</a:t>
            </a:r>
            <a:endParaRPr lang="en-US" dirty="0"/>
          </a:p>
        </p:txBody>
      </p:sp>
      <p:sp>
        <p:nvSpPr>
          <p:cNvPr id="3" name="Content Placeholder 2"/>
          <p:cNvSpPr>
            <a:spLocks noGrp="1"/>
          </p:cNvSpPr>
          <p:nvPr>
            <p:ph idx="1"/>
          </p:nvPr>
        </p:nvSpPr>
        <p:spPr/>
        <p:txBody>
          <a:bodyPr/>
          <a:lstStyle/>
          <a:p>
            <a:r>
              <a:rPr lang="en-US" dirty="0" smtClean="0"/>
              <a:t>URG : urgent pointer field indication</a:t>
            </a:r>
          </a:p>
          <a:p>
            <a:r>
              <a:rPr lang="en-US" dirty="0" smtClean="0"/>
              <a:t>ACK : Acknowledgement field significant</a:t>
            </a:r>
          </a:p>
          <a:p>
            <a:r>
              <a:rPr lang="en-US" dirty="0" smtClean="0"/>
              <a:t>PSH : Push function</a:t>
            </a:r>
          </a:p>
          <a:p>
            <a:r>
              <a:rPr lang="en-US" dirty="0" smtClean="0"/>
              <a:t>RST : Reset the connection</a:t>
            </a:r>
          </a:p>
          <a:p>
            <a:r>
              <a:rPr lang="en-US" dirty="0" smtClean="0"/>
              <a:t>SYN </a:t>
            </a:r>
            <a:r>
              <a:rPr lang="en-US" smtClean="0"/>
              <a:t>: Synchronize </a:t>
            </a:r>
            <a:r>
              <a:rPr lang="en-US" dirty="0" smtClean="0"/>
              <a:t>the sequence numbers</a:t>
            </a:r>
          </a:p>
          <a:p>
            <a:r>
              <a:rPr lang="en-US" dirty="0" smtClean="0"/>
              <a:t>FIN : No more data from sender</a:t>
            </a:r>
          </a:p>
          <a:p>
            <a:endParaRPr lang="en-US" dirty="0"/>
          </a:p>
        </p:txBody>
      </p:sp>
    </p:spTree>
    <p:extLst>
      <p:ext uri="{BB962C8B-B14F-4D97-AF65-F5344CB8AC3E}">
        <p14:creationId xmlns:p14="http://schemas.microsoft.com/office/powerpoint/2010/main" val="100873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77"/>
            <a:ext cx="8596668" cy="1320800"/>
          </a:xfrm>
        </p:spPr>
        <p:txBody>
          <a:bodyPr/>
          <a:lstStyle/>
          <a:p>
            <a:r>
              <a:rPr lang="en-US" dirty="0" smtClean="0"/>
              <a:t>UDP – User Datagram Protocol</a:t>
            </a:r>
            <a:endParaRPr lang="en-US" dirty="0"/>
          </a:p>
        </p:txBody>
      </p:sp>
      <p:sp>
        <p:nvSpPr>
          <p:cNvPr id="3" name="Content Placeholder 2"/>
          <p:cNvSpPr>
            <a:spLocks noGrp="1"/>
          </p:cNvSpPr>
          <p:nvPr>
            <p:ph idx="1"/>
          </p:nvPr>
        </p:nvSpPr>
        <p:spPr>
          <a:xfrm>
            <a:off x="677334" y="1094703"/>
            <a:ext cx="8596668" cy="5537917"/>
          </a:xfrm>
        </p:spPr>
        <p:txBody>
          <a:bodyPr>
            <a:normAutofit fontScale="92500"/>
          </a:bodyPr>
          <a:lstStyle/>
          <a:p>
            <a:r>
              <a:rPr lang="en-US" dirty="0" smtClean="0"/>
              <a:t>UDP is the connectionless transport protocol in the TCP/IP Protocol stack</a:t>
            </a:r>
          </a:p>
          <a:p>
            <a:r>
              <a:rPr lang="en-US" dirty="0"/>
              <a:t>UDP is a simple protocol that exchanges datagrams without guaranteed </a:t>
            </a:r>
            <a:r>
              <a:rPr lang="en-US" dirty="0" smtClean="0"/>
              <a:t>delivery</a:t>
            </a:r>
          </a:p>
          <a:p>
            <a:r>
              <a:rPr lang="en-US" dirty="0"/>
              <a:t> It relies on higher-layer protocols to handle errors and retransmit </a:t>
            </a:r>
            <a:r>
              <a:rPr lang="en-US" dirty="0" smtClean="0"/>
              <a:t>data</a:t>
            </a:r>
          </a:p>
          <a:p>
            <a:endParaRPr lang="en-US" dirty="0" smtClean="0"/>
          </a:p>
          <a:p>
            <a:endParaRPr lang="en-US" dirty="0"/>
          </a:p>
          <a:p>
            <a:endParaRPr lang="en-US" dirty="0" smtClean="0"/>
          </a:p>
          <a:p>
            <a:endParaRPr lang="en-US" dirty="0" smtClean="0"/>
          </a:p>
          <a:p>
            <a:r>
              <a:rPr lang="en-US" dirty="0" smtClean="0"/>
              <a:t>UDP </a:t>
            </a:r>
            <a:r>
              <a:rPr lang="en-US" dirty="0"/>
              <a:t>does not use windows or </a:t>
            </a:r>
            <a:r>
              <a:rPr lang="en-US" dirty="0" smtClean="0"/>
              <a:t>ACKs</a:t>
            </a:r>
          </a:p>
          <a:p>
            <a:r>
              <a:rPr lang="en-US" dirty="0"/>
              <a:t> Reliability is provided by application layer protocols. UDP is designed for applications that do not need to put sequences of segments </a:t>
            </a:r>
            <a:r>
              <a:rPr lang="en-US" dirty="0" smtClean="0"/>
              <a:t>together</a:t>
            </a:r>
          </a:p>
          <a:p>
            <a:r>
              <a:rPr lang="en-US" dirty="0"/>
              <a:t>The following protocols use </a:t>
            </a:r>
            <a:r>
              <a:rPr lang="en-US" dirty="0" smtClean="0"/>
              <a:t>UDP</a:t>
            </a:r>
          </a:p>
          <a:p>
            <a:pPr lvl="1"/>
            <a:r>
              <a:rPr lang="en-US" dirty="0" smtClean="0"/>
              <a:t>TFTP</a:t>
            </a:r>
          </a:p>
          <a:p>
            <a:pPr lvl="1"/>
            <a:r>
              <a:rPr lang="en-US" dirty="0" smtClean="0"/>
              <a:t>SNMP</a:t>
            </a:r>
          </a:p>
          <a:p>
            <a:pPr lvl="1"/>
            <a:r>
              <a:rPr lang="en-US" dirty="0" smtClean="0"/>
              <a:t>DHCP</a:t>
            </a:r>
          </a:p>
          <a:p>
            <a:pPr lvl="1"/>
            <a:r>
              <a:rPr lang="en-US" dirty="0" smtClean="0"/>
              <a:t>DNS</a:t>
            </a:r>
            <a:endParaRPr lang="en-US" dirty="0"/>
          </a:p>
        </p:txBody>
      </p:sp>
      <p:pic>
        <p:nvPicPr>
          <p:cNvPr id="4" name="Picture 3"/>
          <p:cNvPicPr>
            <a:picLocks noChangeAspect="1"/>
          </p:cNvPicPr>
          <p:nvPr/>
        </p:nvPicPr>
        <p:blipFill>
          <a:blip r:embed="rId2"/>
          <a:stretch>
            <a:fillRect/>
          </a:stretch>
        </p:blipFill>
        <p:spPr>
          <a:xfrm>
            <a:off x="1836177" y="2347839"/>
            <a:ext cx="6381750" cy="1466850"/>
          </a:xfrm>
          <a:prstGeom prst="rect">
            <a:avLst/>
          </a:prstGeom>
        </p:spPr>
      </p:pic>
    </p:spTree>
    <p:extLst>
      <p:ext uri="{BB962C8B-B14F-4D97-AF65-F5344CB8AC3E}">
        <p14:creationId xmlns:p14="http://schemas.microsoft.com/office/powerpoint/2010/main" val="136870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 Receiver and Carrier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that take place at the sender site.</a:t>
            </a:r>
          </a:p>
          <a:p>
            <a:pPr marL="0" indent="0">
              <a:buNone/>
            </a:pPr>
            <a:r>
              <a:rPr lang="en-US" dirty="0" smtClean="0"/>
              <a:t> - Higher layer : The sender writes the letter, inserts the letter in the envelope, writes the sender and receiver addresses, and drops the letter in the mailbox.</a:t>
            </a:r>
          </a:p>
          <a:p>
            <a:pPr marL="0" indent="0">
              <a:buNone/>
            </a:pPr>
            <a:r>
              <a:rPr lang="en-US" dirty="0"/>
              <a:t>  </a:t>
            </a:r>
            <a:r>
              <a:rPr lang="en-US" dirty="0" smtClean="0"/>
              <a:t>- Middle layer : The letter is picked up by a letter carrier and delivered to the post office.</a:t>
            </a:r>
          </a:p>
          <a:p>
            <a:pPr marL="0" indent="0">
              <a:buNone/>
            </a:pPr>
            <a:r>
              <a:rPr lang="en-US" dirty="0"/>
              <a:t> </a:t>
            </a:r>
            <a:r>
              <a:rPr lang="en-US" dirty="0" smtClean="0"/>
              <a:t> - Lower layer : The letter is sorted at the post office and a carrier transports the letter.</a:t>
            </a:r>
          </a:p>
          <a:p>
            <a:pPr marL="0" indent="0">
              <a:buNone/>
            </a:pPr>
            <a:r>
              <a:rPr lang="en-US" dirty="0" smtClean="0"/>
              <a:t>On the way</a:t>
            </a:r>
          </a:p>
          <a:p>
            <a:pPr marL="0" indent="0">
              <a:buNone/>
            </a:pPr>
            <a:r>
              <a:rPr lang="en-US" dirty="0" smtClean="0"/>
              <a:t>The letter is then on its way to the recipient. On the way to the recipients local post office, the letter may actually go through a central office. In addition it may be transported by truck, train, airplane, boat or a combination of these.</a:t>
            </a:r>
            <a:endParaRPr lang="en-US" dirty="0"/>
          </a:p>
        </p:txBody>
      </p:sp>
    </p:spTree>
    <p:extLst>
      <p:ext uri="{BB962C8B-B14F-4D97-AF65-F5344CB8AC3E}">
        <p14:creationId xmlns:p14="http://schemas.microsoft.com/office/powerpoint/2010/main" val="137274927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868"/>
            <a:ext cx="8596668" cy="1320800"/>
          </a:xfrm>
        </p:spPr>
        <p:txBody>
          <a:bodyPr/>
          <a:lstStyle/>
          <a:p>
            <a:r>
              <a:rPr lang="en-US" dirty="0" smtClean="0"/>
              <a:t>UDP Datagram – Definitions of fields</a:t>
            </a:r>
            <a:endParaRPr lang="en-US" dirty="0"/>
          </a:p>
        </p:txBody>
      </p:sp>
      <p:sp>
        <p:nvSpPr>
          <p:cNvPr id="3" name="Content Placeholder 2"/>
          <p:cNvSpPr>
            <a:spLocks noGrp="1"/>
          </p:cNvSpPr>
          <p:nvPr>
            <p:ph idx="1"/>
          </p:nvPr>
        </p:nvSpPr>
        <p:spPr/>
        <p:txBody>
          <a:bodyPr/>
          <a:lstStyle/>
          <a:p>
            <a:r>
              <a:rPr lang="en-US" dirty="0"/>
              <a:t>Source port – Number of the port that sends </a:t>
            </a:r>
            <a:r>
              <a:rPr lang="en-US" dirty="0" smtClean="0"/>
              <a:t>data</a:t>
            </a:r>
          </a:p>
          <a:p>
            <a:r>
              <a:rPr lang="en-US" dirty="0"/>
              <a:t> Destination port – Number of the port that receives data </a:t>
            </a:r>
            <a:endParaRPr lang="en-US" dirty="0" smtClean="0"/>
          </a:p>
          <a:p>
            <a:r>
              <a:rPr lang="en-US" dirty="0"/>
              <a:t> Length – Number of bytes in header and data </a:t>
            </a:r>
            <a:endParaRPr lang="en-US" dirty="0" smtClean="0"/>
          </a:p>
          <a:p>
            <a:r>
              <a:rPr lang="en-US" dirty="0"/>
              <a:t> Checksum – Calculated checksum of the header and data fields </a:t>
            </a:r>
            <a:endParaRPr lang="en-US" dirty="0" smtClean="0"/>
          </a:p>
          <a:p>
            <a:r>
              <a:rPr lang="en-US" dirty="0"/>
              <a:t>Data – Upper-layer protocol data </a:t>
            </a:r>
          </a:p>
        </p:txBody>
      </p:sp>
    </p:spTree>
    <p:extLst>
      <p:ext uri="{BB962C8B-B14F-4D97-AF65-F5344CB8AC3E}">
        <p14:creationId xmlns:p14="http://schemas.microsoft.com/office/powerpoint/2010/main" val="3722774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a:t>
            </a:r>
            <a:r>
              <a:rPr lang="en-US" dirty="0" err="1" smtClean="0"/>
              <a:t>vs</a:t>
            </a:r>
            <a:r>
              <a:rPr lang="en-US" dirty="0" smtClean="0"/>
              <a:t> UDP</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pic>
        <p:nvPicPr>
          <p:cNvPr id="4" name="Picture 3"/>
          <p:cNvPicPr>
            <a:picLocks noChangeAspect="1"/>
          </p:cNvPicPr>
          <p:nvPr/>
        </p:nvPicPr>
        <p:blipFill>
          <a:blip r:embed="rId2"/>
          <a:stretch>
            <a:fillRect/>
          </a:stretch>
        </p:blipFill>
        <p:spPr>
          <a:xfrm>
            <a:off x="677335" y="1930400"/>
            <a:ext cx="8801516" cy="3890851"/>
          </a:xfrm>
          <a:prstGeom prst="rect">
            <a:avLst/>
          </a:prstGeom>
        </p:spPr>
      </p:pic>
    </p:spTree>
    <p:extLst>
      <p:ext uri="{BB962C8B-B14F-4D97-AF65-F5344CB8AC3E}">
        <p14:creationId xmlns:p14="http://schemas.microsoft.com/office/powerpoint/2010/main" val="2782115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2"/>
            <a:ext cx="8596668" cy="1320800"/>
          </a:xfrm>
        </p:spPr>
        <p:txBody>
          <a:bodyPr/>
          <a:lstStyle/>
          <a:p>
            <a:r>
              <a:rPr lang="en-US" dirty="0" smtClean="0"/>
              <a:t>Internet Layer</a:t>
            </a:r>
            <a:endParaRPr lang="en-US" dirty="0"/>
          </a:p>
        </p:txBody>
      </p:sp>
      <p:sp>
        <p:nvSpPr>
          <p:cNvPr id="3" name="Content Placeholder 2"/>
          <p:cNvSpPr>
            <a:spLocks noGrp="1"/>
          </p:cNvSpPr>
          <p:nvPr>
            <p:ph idx="1"/>
          </p:nvPr>
        </p:nvSpPr>
        <p:spPr>
          <a:xfrm>
            <a:off x="677334" y="975734"/>
            <a:ext cx="8596668" cy="5412187"/>
          </a:xfrm>
        </p:spPr>
        <p:txBody>
          <a:bodyPr>
            <a:normAutofit lnSpcReduction="10000"/>
          </a:bodyPr>
          <a:lstStyle/>
          <a:p>
            <a:r>
              <a:rPr lang="en-US" dirty="0"/>
              <a:t>The purpose of the Internet </a:t>
            </a:r>
            <a:r>
              <a:rPr lang="en-US" dirty="0" smtClean="0"/>
              <a:t>layer is </a:t>
            </a:r>
            <a:r>
              <a:rPr lang="en-US" dirty="0"/>
              <a:t>to select the best path through the network for packets to </a:t>
            </a:r>
            <a:r>
              <a:rPr lang="en-US" dirty="0" smtClean="0"/>
              <a:t>travel</a:t>
            </a:r>
          </a:p>
          <a:p>
            <a:r>
              <a:rPr lang="en-US" dirty="0"/>
              <a:t> The main protocol that functions at this layer is </a:t>
            </a:r>
            <a:r>
              <a:rPr lang="en-US" dirty="0" smtClean="0"/>
              <a:t>IP(Internet Protocol)</a:t>
            </a:r>
          </a:p>
          <a:p>
            <a:r>
              <a:rPr lang="en-US" dirty="0"/>
              <a:t> Best path determination and packet switching occur at this </a:t>
            </a:r>
            <a:r>
              <a:rPr lang="en-US" dirty="0" smtClean="0"/>
              <a:t>layer</a:t>
            </a:r>
          </a:p>
          <a:p>
            <a:r>
              <a:rPr lang="en-US" dirty="0">
                <a:solidFill>
                  <a:schemeClr val="accent1">
                    <a:lumMod val="75000"/>
                  </a:schemeClr>
                </a:solidFill>
              </a:rPr>
              <a:t>Protocols that operate at TCP/IP Internet layer:</a:t>
            </a:r>
          </a:p>
          <a:p>
            <a:pPr lvl="1"/>
            <a:r>
              <a:rPr lang="en-US" dirty="0">
                <a:solidFill>
                  <a:schemeClr val="accent1">
                    <a:lumMod val="75000"/>
                  </a:schemeClr>
                </a:solidFill>
              </a:rPr>
              <a:t>IP :</a:t>
            </a:r>
            <a:r>
              <a:rPr lang="en-US" dirty="0"/>
              <a:t>  provides connectionless, best-effort delivery routing of packets. IP is not concerned with the content of the packets but looks for a path to the destination</a:t>
            </a:r>
          </a:p>
          <a:p>
            <a:pPr lvl="1"/>
            <a:r>
              <a:rPr lang="en-US" dirty="0">
                <a:solidFill>
                  <a:schemeClr val="accent1">
                    <a:lumMod val="75000"/>
                  </a:schemeClr>
                </a:solidFill>
              </a:rPr>
              <a:t>Internet Control Message Protocol(ICMP) :</a:t>
            </a:r>
            <a:r>
              <a:rPr lang="en-US" dirty="0"/>
              <a:t> Provides control and messaging capabilities</a:t>
            </a:r>
          </a:p>
          <a:p>
            <a:pPr lvl="1"/>
            <a:r>
              <a:rPr lang="en-US" dirty="0">
                <a:solidFill>
                  <a:schemeClr val="accent1">
                    <a:lumMod val="75000"/>
                  </a:schemeClr>
                </a:solidFill>
              </a:rPr>
              <a:t>Address Resolution Protocol(ARP) :</a:t>
            </a:r>
            <a:r>
              <a:rPr lang="en-US" dirty="0"/>
              <a:t>  determines the data link layer address, or MAC address, for known IP addresses</a:t>
            </a:r>
          </a:p>
          <a:p>
            <a:pPr lvl="1"/>
            <a:r>
              <a:rPr lang="en-US" dirty="0">
                <a:solidFill>
                  <a:schemeClr val="accent1">
                    <a:lumMod val="75000"/>
                  </a:schemeClr>
                </a:solidFill>
              </a:rPr>
              <a:t>Reverse Address Resolution Protocol(RARP) :</a:t>
            </a:r>
            <a:r>
              <a:rPr lang="en-US" dirty="0"/>
              <a:t> determines the IP address for a known MAC </a:t>
            </a:r>
            <a:r>
              <a:rPr lang="en-US" dirty="0" smtClean="0"/>
              <a:t>address</a:t>
            </a:r>
            <a:endParaRPr lang="en-US" dirty="0"/>
          </a:p>
          <a:p>
            <a:r>
              <a:rPr lang="en-US" dirty="0" smtClean="0">
                <a:solidFill>
                  <a:schemeClr val="accent1">
                    <a:lumMod val="75000"/>
                  </a:schemeClr>
                </a:solidFill>
              </a:rPr>
              <a:t>IP performs the following operations :</a:t>
            </a:r>
          </a:p>
          <a:p>
            <a:pPr lvl="1"/>
            <a:r>
              <a:rPr lang="en-US" dirty="0" smtClean="0"/>
              <a:t>Defines a packet and an Addressing Scheme</a:t>
            </a:r>
          </a:p>
          <a:p>
            <a:pPr lvl="1"/>
            <a:r>
              <a:rPr lang="en-US" dirty="0"/>
              <a:t>Transfers data between the Internet layer and network access layer </a:t>
            </a:r>
            <a:endParaRPr lang="en-US" dirty="0" smtClean="0"/>
          </a:p>
          <a:p>
            <a:pPr lvl="1"/>
            <a:r>
              <a:rPr lang="en-US" dirty="0"/>
              <a:t>Routes packets to remote hosts </a:t>
            </a:r>
            <a:endParaRPr lang="en-US" dirty="0" smtClean="0"/>
          </a:p>
          <a:p>
            <a:endParaRPr lang="en-US" dirty="0"/>
          </a:p>
          <a:p>
            <a:endParaRPr lang="en-US" dirty="0" smtClean="0"/>
          </a:p>
          <a:p>
            <a:endParaRPr lang="en-US" dirty="0" smtClean="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347521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88"/>
            <a:ext cx="8596668" cy="1320800"/>
          </a:xfrm>
        </p:spPr>
        <p:txBody>
          <a:bodyPr/>
          <a:lstStyle/>
          <a:p>
            <a:r>
              <a:rPr lang="en-US" dirty="0" smtClean="0"/>
              <a:t>Network Access Layer:</a:t>
            </a:r>
            <a:endParaRPr lang="en-US" dirty="0"/>
          </a:p>
        </p:txBody>
      </p:sp>
      <p:sp>
        <p:nvSpPr>
          <p:cNvPr id="3" name="Content Placeholder 2"/>
          <p:cNvSpPr>
            <a:spLocks noGrp="1"/>
          </p:cNvSpPr>
          <p:nvPr>
            <p:ph idx="1"/>
          </p:nvPr>
        </p:nvSpPr>
        <p:spPr>
          <a:xfrm>
            <a:off x="677334" y="1236373"/>
            <a:ext cx="8762880" cy="5061396"/>
          </a:xfrm>
        </p:spPr>
        <p:txBody>
          <a:bodyPr>
            <a:normAutofit fontScale="92500" lnSpcReduction="10000"/>
          </a:bodyPr>
          <a:lstStyle/>
          <a:p>
            <a:r>
              <a:rPr lang="en-US" dirty="0"/>
              <a:t>The network access layer allows an IP packet to make a physical link to the network </a:t>
            </a:r>
            <a:r>
              <a:rPr lang="en-US" dirty="0" smtClean="0"/>
              <a:t>media</a:t>
            </a:r>
          </a:p>
          <a:p>
            <a:r>
              <a:rPr lang="en-US" dirty="0"/>
              <a:t>It includes the LAN and WAN technology details and all the details contained in the OSI physical and data link </a:t>
            </a:r>
            <a:r>
              <a:rPr lang="en-US" dirty="0" smtClean="0"/>
              <a:t>layers</a:t>
            </a:r>
          </a:p>
          <a:p>
            <a:r>
              <a:rPr lang="en-US" dirty="0" smtClean="0"/>
              <a:t>Drivers </a:t>
            </a:r>
            <a:r>
              <a:rPr lang="en-US" dirty="0"/>
              <a:t>for software applications, modem cards, and other devices operate at the network access </a:t>
            </a:r>
            <a:r>
              <a:rPr lang="en-US" dirty="0" smtClean="0"/>
              <a:t>layer</a:t>
            </a:r>
          </a:p>
          <a:p>
            <a:r>
              <a:rPr lang="en-US" dirty="0"/>
              <a:t> The network access layer defines the procedures used to interface with the network hardware and access the transmission </a:t>
            </a:r>
            <a:r>
              <a:rPr lang="en-US" dirty="0" smtClean="0"/>
              <a:t>medium</a:t>
            </a:r>
          </a:p>
          <a:p>
            <a:r>
              <a:rPr lang="en-US" dirty="0"/>
              <a:t> Modem protocol standards such as Serial Line Internet Protocol (SLIP) and Point-to-Point Protocol (PPP) provide network access through a modem </a:t>
            </a:r>
            <a:r>
              <a:rPr lang="en-US" dirty="0" smtClean="0"/>
              <a:t>connection</a:t>
            </a:r>
          </a:p>
          <a:p>
            <a:r>
              <a:rPr lang="en-US" dirty="0"/>
              <a:t> Many protocols are required to determine the hardware, software, and transmission-medium specifications at this </a:t>
            </a:r>
            <a:r>
              <a:rPr lang="en-US" dirty="0" smtClean="0"/>
              <a:t>layer</a:t>
            </a:r>
          </a:p>
          <a:p>
            <a:r>
              <a:rPr lang="en-US" dirty="0"/>
              <a:t>Network access layer protocols also map IP addresses to physical hardware addresses and encapsulate IP packets into </a:t>
            </a:r>
            <a:r>
              <a:rPr lang="en-US" dirty="0" smtClean="0"/>
              <a:t>frames</a:t>
            </a:r>
          </a:p>
          <a:p>
            <a:r>
              <a:rPr lang="en-US" dirty="0"/>
              <a:t> The network access layer defines the physical media connection based on the hardware type and network interface</a:t>
            </a:r>
          </a:p>
        </p:txBody>
      </p:sp>
    </p:spTree>
    <p:extLst>
      <p:ext uri="{BB962C8B-B14F-4D97-AF65-F5344CB8AC3E}">
        <p14:creationId xmlns:p14="http://schemas.microsoft.com/office/powerpoint/2010/main" val="427748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OSI and TCP/IP Model:</a:t>
            </a:r>
            <a:endParaRPr lang="en-US" dirty="0"/>
          </a:p>
        </p:txBody>
      </p:sp>
      <p:sp>
        <p:nvSpPr>
          <p:cNvPr id="3" name="Content Placeholder 2"/>
          <p:cNvSpPr>
            <a:spLocks noGrp="1"/>
          </p:cNvSpPr>
          <p:nvPr>
            <p:ph idx="1"/>
          </p:nvPr>
        </p:nvSpPr>
        <p:spPr>
          <a:xfrm>
            <a:off x="677334" y="1275010"/>
            <a:ext cx="8596668" cy="5306096"/>
          </a:xfrm>
        </p:spPr>
        <p:txBody>
          <a:bodyPr>
            <a:normAutofit fontScale="85000" lnSpcReduction="10000"/>
          </a:bodyPr>
          <a:lstStyle/>
          <a:p>
            <a:r>
              <a:rPr lang="en-US" dirty="0" smtClean="0"/>
              <a:t>Similarities</a:t>
            </a:r>
            <a:endParaRPr lang="en-US" dirty="0"/>
          </a:p>
          <a:p>
            <a:pPr lvl="1"/>
            <a:r>
              <a:rPr lang="en-US" dirty="0"/>
              <a:t> Both have layers</a:t>
            </a:r>
          </a:p>
          <a:p>
            <a:pPr lvl="1"/>
            <a:r>
              <a:rPr lang="en-US" dirty="0"/>
              <a:t>Both have application layers, though they include different services</a:t>
            </a:r>
          </a:p>
          <a:p>
            <a:pPr lvl="1"/>
            <a:r>
              <a:rPr lang="en-US" dirty="0"/>
              <a:t> Both have comparable transport and network </a:t>
            </a:r>
            <a:r>
              <a:rPr lang="en-US" dirty="0" smtClean="0"/>
              <a:t>layers</a:t>
            </a:r>
          </a:p>
          <a:p>
            <a:pPr lvl="1"/>
            <a:r>
              <a:rPr lang="en-US" dirty="0" smtClean="0"/>
              <a:t> </a:t>
            </a:r>
            <a:r>
              <a:rPr lang="en-US" dirty="0"/>
              <a:t>Both use packet-switched instead of circuit-switched technology</a:t>
            </a:r>
          </a:p>
          <a:p>
            <a:pPr lvl="1"/>
            <a:r>
              <a:rPr lang="en-US" dirty="0"/>
              <a:t> Networking professionals need to know both models</a:t>
            </a:r>
          </a:p>
          <a:p>
            <a:r>
              <a:rPr lang="en-US" dirty="0"/>
              <a:t>Differences</a:t>
            </a:r>
          </a:p>
          <a:p>
            <a:pPr lvl="1"/>
            <a:r>
              <a:rPr lang="en-US" dirty="0"/>
              <a:t> TCP/IP combines the OSI application, presentation, and session layers into its application layer</a:t>
            </a:r>
          </a:p>
          <a:p>
            <a:pPr lvl="1"/>
            <a:r>
              <a:rPr lang="en-US" dirty="0"/>
              <a:t> TCP/IP combines the OSI data link and physical layers into its network access layer</a:t>
            </a:r>
          </a:p>
          <a:p>
            <a:pPr lvl="1"/>
            <a:r>
              <a:rPr lang="en-US" dirty="0"/>
              <a:t>TCP/IP appears simpler because it has fewer layers</a:t>
            </a:r>
          </a:p>
          <a:p>
            <a:pPr lvl="1"/>
            <a:r>
              <a:rPr lang="en-US" dirty="0"/>
              <a:t> When the TCP/IP transport layer uses UDP it does not provide reliable delivery of packets. The transport layer in the OSI model always </a:t>
            </a:r>
            <a:r>
              <a:rPr lang="en-US" dirty="0" smtClean="0"/>
              <a:t>does</a:t>
            </a:r>
          </a:p>
          <a:p>
            <a:r>
              <a:rPr lang="en-US" dirty="0" smtClean="0"/>
              <a:t>The internet was developed based on </a:t>
            </a:r>
            <a:r>
              <a:rPr lang="en-US" dirty="0"/>
              <a:t>the  on the standards of the TCP/IP </a:t>
            </a:r>
            <a:r>
              <a:rPr lang="en-US" dirty="0" smtClean="0"/>
              <a:t>protocols</a:t>
            </a:r>
          </a:p>
          <a:p>
            <a:r>
              <a:rPr lang="en-US" dirty="0"/>
              <a:t> The TCP/IP model gains credibility because of its </a:t>
            </a:r>
            <a:r>
              <a:rPr lang="en-US" dirty="0" smtClean="0"/>
              <a:t>protocols</a:t>
            </a:r>
          </a:p>
          <a:p>
            <a:r>
              <a:rPr lang="en-US" dirty="0"/>
              <a:t>The OSI model is not generally used to build </a:t>
            </a:r>
            <a:r>
              <a:rPr lang="en-US" dirty="0" smtClean="0"/>
              <a:t>networks</a:t>
            </a:r>
          </a:p>
          <a:p>
            <a:r>
              <a:rPr lang="en-US" dirty="0"/>
              <a:t> The OSI model is used as a guide to help students understand the communication process</a:t>
            </a:r>
          </a:p>
          <a:p>
            <a:pPr lvl="1"/>
            <a:endParaRPr lang="en-US" dirty="0"/>
          </a:p>
        </p:txBody>
      </p:sp>
    </p:spTree>
    <p:extLst>
      <p:ext uri="{BB962C8B-B14F-4D97-AF65-F5344CB8AC3E}">
        <p14:creationId xmlns:p14="http://schemas.microsoft.com/office/powerpoint/2010/main" val="175179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7"/>
            <a:ext cx="10515600" cy="768216"/>
          </a:xfrm>
        </p:spPr>
        <p:txBody>
          <a:bodyPr/>
          <a:lstStyle/>
          <a:p>
            <a:r>
              <a:rPr lang="en-US" dirty="0" smtClean="0"/>
              <a:t>Sender, Receiver and Carrier(</a:t>
            </a:r>
            <a:r>
              <a:rPr lang="en-US" dirty="0" err="1" smtClean="0"/>
              <a:t>Contd</a:t>
            </a:r>
            <a:r>
              <a:rPr lang="en-US" dirty="0" smtClean="0"/>
              <a:t>).</a:t>
            </a:r>
            <a:endParaRPr lang="en-US" dirty="0"/>
          </a:p>
        </p:txBody>
      </p:sp>
      <p:sp>
        <p:nvSpPr>
          <p:cNvPr id="3" name="Content Placeholder 2"/>
          <p:cNvSpPr>
            <a:spLocks noGrp="1"/>
          </p:cNvSpPr>
          <p:nvPr>
            <p:ph idx="1"/>
          </p:nvPr>
        </p:nvSpPr>
        <p:spPr>
          <a:xfrm>
            <a:off x="838200" y="862884"/>
            <a:ext cx="10515600" cy="5808372"/>
          </a:xfrm>
        </p:spPr>
        <p:txBody>
          <a:bodyPr>
            <a:normAutofit/>
          </a:bodyPr>
          <a:lstStyle/>
          <a:p>
            <a:pPr marL="0" indent="0">
              <a:buNone/>
            </a:pPr>
            <a:r>
              <a:rPr lang="en-US" dirty="0" smtClean="0"/>
              <a:t>Activities at the receiver site:</a:t>
            </a:r>
          </a:p>
          <a:p>
            <a:pPr marL="0" indent="0">
              <a:buNone/>
            </a:pPr>
            <a:r>
              <a:rPr lang="en-US" dirty="0"/>
              <a:t> </a:t>
            </a:r>
            <a:r>
              <a:rPr lang="en-US" dirty="0" smtClean="0"/>
              <a:t>-Lower layer : The carrier transports the letter to the post office.</a:t>
            </a:r>
          </a:p>
          <a:p>
            <a:pPr marL="0" indent="0">
              <a:buNone/>
            </a:pPr>
            <a:r>
              <a:rPr lang="en-US" dirty="0"/>
              <a:t> </a:t>
            </a:r>
            <a:r>
              <a:rPr lang="en-US" dirty="0" smtClean="0"/>
              <a:t>- Middle layer : The letter is sorted and delivered to the </a:t>
            </a:r>
            <a:r>
              <a:rPr lang="en-US" dirty="0" err="1" smtClean="0"/>
              <a:t>receipients</a:t>
            </a:r>
            <a:r>
              <a:rPr lang="en-US" dirty="0" smtClean="0"/>
              <a:t> mailbox.</a:t>
            </a:r>
          </a:p>
          <a:p>
            <a:pPr marL="0" indent="0">
              <a:buNone/>
            </a:pPr>
            <a:r>
              <a:rPr lang="en-US" dirty="0"/>
              <a:t> </a:t>
            </a:r>
            <a:r>
              <a:rPr lang="en-US" dirty="0" smtClean="0"/>
              <a:t>-Higher layer : The receiver picks up the letter, Opens the envelope and reads it.</a:t>
            </a:r>
            <a:endParaRPr lang="en-US" dirty="0"/>
          </a:p>
          <a:p>
            <a:pPr marL="0" indent="0">
              <a:buNone/>
            </a:pPr>
            <a:r>
              <a:rPr lang="en-US" dirty="0" smtClean="0"/>
              <a:t>Analysis Based on hierarchy :</a:t>
            </a:r>
          </a:p>
          <a:p>
            <a:pPr marL="0" indent="0">
              <a:buNone/>
            </a:pPr>
            <a:r>
              <a:rPr lang="en-US" dirty="0"/>
              <a:t> </a:t>
            </a:r>
            <a:r>
              <a:rPr lang="en-US" dirty="0" smtClean="0"/>
              <a:t>- 3 activities at sender site</a:t>
            </a:r>
          </a:p>
          <a:p>
            <a:pPr marL="0" indent="0">
              <a:buNone/>
            </a:pPr>
            <a:r>
              <a:rPr lang="en-US" dirty="0"/>
              <a:t> </a:t>
            </a:r>
            <a:r>
              <a:rPr lang="en-US" dirty="0" smtClean="0"/>
              <a:t>- 3 activities at receiver site</a:t>
            </a:r>
          </a:p>
          <a:p>
            <a:pPr>
              <a:buFontTx/>
              <a:buChar char="-"/>
            </a:pPr>
            <a:r>
              <a:rPr lang="en-US" dirty="0" smtClean="0"/>
              <a:t>The task of transporting the letter between the sender and receiver is done by the carrier.</a:t>
            </a:r>
          </a:p>
          <a:p>
            <a:pPr marL="0" indent="0">
              <a:buNone/>
            </a:pPr>
            <a:r>
              <a:rPr lang="en-US" dirty="0" smtClean="0"/>
              <a:t>We notice the tasks must be done in the order given in the hierarchy.</a:t>
            </a:r>
          </a:p>
          <a:p>
            <a:pPr marL="0" indent="0">
              <a:buNone/>
            </a:pPr>
            <a:r>
              <a:rPr lang="en-US" dirty="0" smtClean="0"/>
              <a:t>Each layer at the sending site uses the services of the layer immediately below it. </a:t>
            </a:r>
          </a:p>
          <a:p>
            <a:pPr marL="0" indent="0">
              <a:buNone/>
            </a:pPr>
            <a:r>
              <a:rPr lang="en-US" dirty="0"/>
              <a:t>-</a:t>
            </a:r>
            <a:r>
              <a:rPr lang="en-US" dirty="0" smtClean="0"/>
              <a:t>The sender at the higher layer uses the services of the middle layer. </a:t>
            </a:r>
          </a:p>
          <a:p>
            <a:pPr marL="0" indent="0">
              <a:buNone/>
            </a:pPr>
            <a:r>
              <a:rPr lang="en-US" dirty="0"/>
              <a:t>-</a:t>
            </a:r>
            <a:r>
              <a:rPr lang="en-US" dirty="0" smtClean="0"/>
              <a:t>The middle layer uses the services of lower layer.	</a:t>
            </a:r>
          </a:p>
          <a:p>
            <a:pPr marL="0" indent="0">
              <a:buNone/>
            </a:pPr>
            <a:r>
              <a:rPr lang="en-US" dirty="0"/>
              <a:t>-</a:t>
            </a:r>
            <a:r>
              <a:rPr lang="en-US" dirty="0" smtClean="0"/>
              <a:t>The lower layer uses the services of the carrier.</a:t>
            </a:r>
          </a:p>
        </p:txBody>
      </p:sp>
    </p:spTree>
    <p:extLst>
      <p:ext uri="{BB962C8B-B14F-4D97-AF65-F5344CB8AC3E}">
        <p14:creationId xmlns:p14="http://schemas.microsoft.com/office/powerpoint/2010/main" val="29402028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OSI model</a:t>
            </a:r>
            <a:endParaRPr lang="en-US" dirty="0"/>
          </a:p>
        </p:txBody>
      </p:sp>
      <p:pic>
        <p:nvPicPr>
          <p:cNvPr id="4" name="Content Placeholder 3"/>
          <p:cNvPicPr>
            <a:picLocks noGrp="1" noChangeAspect="1"/>
          </p:cNvPicPr>
          <p:nvPr>
            <p:ph idx="1"/>
          </p:nvPr>
        </p:nvPicPr>
        <p:blipFill>
          <a:blip r:embed="rId2"/>
          <a:stretch>
            <a:fillRect/>
          </a:stretch>
        </p:blipFill>
        <p:spPr>
          <a:xfrm>
            <a:off x="3161506" y="2539206"/>
            <a:ext cx="3629025" cy="3124200"/>
          </a:xfrm>
          <a:prstGeom prst="rect">
            <a:avLst/>
          </a:prstGeom>
        </p:spPr>
      </p:pic>
    </p:spTree>
    <p:extLst>
      <p:ext uri="{BB962C8B-B14F-4D97-AF65-F5344CB8AC3E}">
        <p14:creationId xmlns:p14="http://schemas.microsoft.com/office/powerpoint/2010/main" val="340980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between layers in OSI model</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343955" y="1442433"/>
            <a:ext cx="7219145" cy="5267459"/>
          </a:xfrm>
          <a:prstGeom prst="rect">
            <a:avLst/>
          </a:prstGeom>
        </p:spPr>
      </p:pic>
    </p:spTree>
    <p:extLst>
      <p:ext uri="{BB962C8B-B14F-4D97-AF65-F5344CB8AC3E}">
        <p14:creationId xmlns:p14="http://schemas.microsoft.com/office/powerpoint/2010/main" val="1746607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between layers in OSI model.</a:t>
            </a:r>
            <a:endParaRPr lang="en-US" dirty="0"/>
          </a:p>
        </p:txBody>
      </p:sp>
      <p:sp>
        <p:nvSpPr>
          <p:cNvPr id="3" name="Content Placeholder 2"/>
          <p:cNvSpPr>
            <a:spLocks noGrp="1"/>
          </p:cNvSpPr>
          <p:nvPr>
            <p:ph idx="1"/>
          </p:nvPr>
        </p:nvSpPr>
        <p:spPr/>
        <p:txBody>
          <a:bodyPr/>
          <a:lstStyle/>
          <a:p>
            <a:r>
              <a:rPr lang="en-US" dirty="0" smtClean="0"/>
              <a:t>The passing of the data and network information down through the layers of the sending device and back up through the layers of the receiving device is made possible by an interface between each pair of adjacent layers.</a:t>
            </a:r>
          </a:p>
          <a:p>
            <a:r>
              <a:rPr lang="en-US" dirty="0" smtClean="0"/>
              <a:t>Each interface defines the information and services a layer must provide for the layer above it.</a:t>
            </a:r>
          </a:p>
          <a:p>
            <a:r>
              <a:rPr lang="en-US" dirty="0" smtClean="0"/>
              <a:t>Well defined interfaces and layer functions provide modularity to a network.</a:t>
            </a:r>
            <a:endParaRPr lang="en-US" dirty="0"/>
          </a:p>
        </p:txBody>
      </p:sp>
    </p:spTree>
    <p:extLst>
      <p:ext uri="{BB962C8B-B14F-4D97-AF65-F5344CB8AC3E}">
        <p14:creationId xmlns:p14="http://schemas.microsoft.com/office/powerpoint/2010/main" val="13383455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6"/>
            <a:ext cx="10515600" cy="1325563"/>
          </a:xfrm>
        </p:spPr>
        <p:txBody>
          <a:bodyPr/>
          <a:lstStyle/>
          <a:p>
            <a:r>
              <a:rPr lang="en-US" dirty="0" smtClean="0"/>
              <a:t>Overall view of OSI model</a:t>
            </a:r>
            <a:endParaRPr lang="en-US" dirty="0"/>
          </a:p>
        </p:txBody>
      </p:sp>
      <p:pic>
        <p:nvPicPr>
          <p:cNvPr id="4" name="Content Placeholder 3"/>
          <p:cNvPicPr>
            <a:picLocks noGrp="1" noChangeAspect="1"/>
          </p:cNvPicPr>
          <p:nvPr>
            <p:ph idx="1"/>
          </p:nvPr>
        </p:nvPicPr>
        <p:blipFill>
          <a:blip r:embed="rId2"/>
          <a:stretch>
            <a:fillRect/>
          </a:stretch>
        </p:blipFill>
        <p:spPr>
          <a:xfrm>
            <a:off x="1595778" y="1313645"/>
            <a:ext cx="8217923" cy="5414493"/>
          </a:xfrm>
          <a:prstGeom prst="rect">
            <a:avLst/>
          </a:prstGeom>
        </p:spPr>
      </p:pic>
    </p:spTree>
    <p:extLst>
      <p:ext uri="{BB962C8B-B14F-4D97-AF65-F5344CB8AC3E}">
        <p14:creationId xmlns:p14="http://schemas.microsoft.com/office/powerpoint/2010/main" val="16488628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1001</TotalTime>
  <Words>2419</Words>
  <Application>Microsoft Macintosh PowerPoint</Application>
  <PresentationFormat>Custom</PresentationFormat>
  <Paragraphs>253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Facet</vt:lpstr>
      <vt:lpstr>PowerPoint Presentation</vt:lpstr>
      <vt:lpstr>Layered Task</vt:lpstr>
      <vt:lpstr>Layered Task(Cont.)</vt:lpstr>
      <vt:lpstr>Sender, Receiver and Carrier</vt:lpstr>
      <vt:lpstr>Sender, Receiver and Carrier(Contd).</vt:lpstr>
      <vt:lpstr>Layers in OSI model</vt:lpstr>
      <vt:lpstr>Interfaces between layers in OSI model</vt:lpstr>
      <vt:lpstr>Interfaces between layers in OSI model.</vt:lpstr>
      <vt:lpstr>Overall view of OSI model</vt:lpstr>
      <vt:lpstr>Overall view of OSI model</vt:lpstr>
      <vt:lpstr>Physical Layer – Layer 1</vt:lpstr>
      <vt:lpstr>Data Link Layer – Layer 2</vt:lpstr>
      <vt:lpstr>Network Layer – Layer 3</vt:lpstr>
      <vt:lpstr>Transport Layer – Layer 4</vt:lpstr>
      <vt:lpstr>Session Layer – Layer 5</vt:lpstr>
      <vt:lpstr>Presentation Layer – Layer 6</vt:lpstr>
      <vt:lpstr>Application Layer – Layer 7</vt:lpstr>
      <vt:lpstr>Summary of Layers</vt:lpstr>
      <vt:lpstr>Network Resources</vt:lpstr>
      <vt:lpstr>Network Browsing</vt:lpstr>
      <vt:lpstr>Network Searching</vt:lpstr>
      <vt:lpstr>Ethernet Networks</vt:lpstr>
      <vt:lpstr>Ethernet</vt:lpstr>
      <vt:lpstr>Switched Ethernet</vt:lpstr>
      <vt:lpstr>Ethernet Frames</vt:lpstr>
      <vt:lpstr>Ethernet Frames</vt:lpstr>
      <vt:lpstr>The IEEE 802.x Standard </vt:lpstr>
      <vt:lpstr>802.3 Standards</vt:lpstr>
      <vt:lpstr>802.2 Standards</vt:lpstr>
      <vt:lpstr>The 10Base Standards</vt:lpstr>
      <vt:lpstr>TCP/IP Model</vt:lpstr>
      <vt:lpstr>Protocols used in TCP/IP</vt:lpstr>
      <vt:lpstr>Application Layer</vt:lpstr>
      <vt:lpstr>Transport Layer</vt:lpstr>
      <vt:lpstr>TCP – Transmission Control Protocol</vt:lpstr>
      <vt:lpstr>TCP - Header Format</vt:lpstr>
      <vt:lpstr>TCP Segment – Definition of the fields</vt:lpstr>
      <vt:lpstr>Code bits or Flags (6bits)</vt:lpstr>
      <vt:lpstr>UDP – User Datagram Protocol</vt:lpstr>
      <vt:lpstr>UDP Datagram – Definitions of fields</vt:lpstr>
      <vt:lpstr>TCP vs UDP</vt:lpstr>
      <vt:lpstr>Internet Layer</vt:lpstr>
      <vt:lpstr>Network Access Layer:</vt:lpstr>
      <vt:lpstr>Comparison of OSI and TCP/IP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MacBook</cp:lastModifiedBy>
  <cp:revision>67</cp:revision>
  <dcterms:created xsi:type="dcterms:W3CDTF">2014-12-17T14:16:20Z</dcterms:created>
  <dcterms:modified xsi:type="dcterms:W3CDTF">2015-04-01T11:25:21Z</dcterms:modified>
</cp:coreProperties>
</file>