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8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67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6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3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6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1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7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2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0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2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5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9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665E195-C89C-4871-8AE9-903FDB8B6D9D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2D6987-FB6D-4DB8-81B8-AD0F35E3BB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6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មេរៀនទី ២៖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Interface </a:t>
            </a:r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នៃកម្មវិធី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Dev C++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92981"/>
            <a:ext cx="9144000" cy="16557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រៀបចំដោយ៖ លោក ទៀង ច័ន្ទដាឡែន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136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3B51F-3664-4674-B145-E406E2CEC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ក្នុងការបង្កើតកម្មវិធីតែងតែមានការសរសេរកូដជាច្រើនជួរ ច្រើនបន្ទាត់ ដូច្នេះការសេរកូដដ៏ច្រើនបែបនេះវាអាចធ្វើឱ្យយើងមានការពិបាកក្នុងការកែកូដឡើងវិញនៅពេលដែលមានកំហុស ឬនៅពេលដែលយើងចង់</a:t>
            </a:r>
            <a:r>
              <a:rPr lang="km-KH" sz="2000">
                <a:latin typeface="Kh System" panose="02000500000000020004" pitchFamily="2" charset="0"/>
                <a:cs typeface="Kh System" panose="02000500000000020004" pitchFamily="2" charset="0"/>
              </a:rPr>
              <a:t>បន្ថែមចំណុចថ្មី ទៅ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ក្នុងកម្មវិធីនោះ</a:t>
            </a: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ដោយហេតុនេះយើងគប្បីគួរតែ រៀបចំកូដទាំងនោះទៅក្នុង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Source Code File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ផ្សេងគ្នាទៅតាមមុខងាររបស់កម្មវិធី ក្នុង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Folder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នីមួយៗ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km-KH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algn="just">
              <a:lnSpc>
                <a:spcPct val="150000"/>
              </a:lnSpc>
            </a:pPr>
            <a:endParaRPr lang="km-KH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  <p:sp>
        <p:nvSpPr>
          <p:cNvPr id="4" name="Title 12">
            <a:extLst>
              <a:ext uri="{FF2B5EF4-FFF2-40B4-BE49-F238E27FC236}">
                <a16:creationId xmlns:a16="http://schemas.microsoft.com/office/drawing/2014/main" id="{0C4DA33E-A00D-427D-B58A-008DCACBE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2656874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42F9E-EB33-4A3D-9413-C8668BAC2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តើ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Project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ជាអ្វី?</a:t>
            </a:r>
          </a:p>
        </p:txBody>
      </p:sp>
      <p:sp>
        <p:nvSpPr>
          <p:cNvPr id="4" name="Title 12">
            <a:extLst>
              <a:ext uri="{FF2B5EF4-FFF2-40B4-BE49-F238E27FC236}">
                <a16:creationId xmlns:a16="http://schemas.microsoft.com/office/drawing/2014/main" id="{787A7F7C-9EA1-4493-BC08-301F17D9B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1CAD07-D543-46AE-A048-0E5C6AE14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91" y="2505032"/>
            <a:ext cx="7392432" cy="37438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3C2D1F-AACF-4B17-9EBE-9F914F8B79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67670" y="1153741"/>
            <a:ext cx="7222921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888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6A96F-2F87-45B5-A288-97A1287C8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សំណួរ និងលំហាត់ស្រាវជ្រាវ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20023-6625-47F4-B152-A0B256E41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30886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m-KH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សំណួរ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១. តើយើងត្រូវសរសេរភាសា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C++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ក្នុង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File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ដែលមាន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Extension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អ្វី?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២. តើយើងត្រូវសរសេរភាសា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ក្នុង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File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ដែលមាន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Extension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អ្វី?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៣. តើ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Compiler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ជាអ្វី?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៤. តើ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Project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ជាអ្វី?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៥. តើយើងអាចសរសេរភាសា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ក្នុង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File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ដែលមាន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Extension .cpp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បានដែលឬទេ? ហេតុអ្វី(តាមការយល់ឃើញ)?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៦. តើ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Executable File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មាន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Extension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ជាអ្វី? តើ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Object File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មាន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Extension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ជាអ្វី?</a:t>
            </a:r>
          </a:p>
        </p:txBody>
      </p:sp>
    </p:spTree>
    <p:extLst>
      <p:ext uri="{BB962C8B-B14F-4D97-AF65-F5344CB8AC3E}">
        <p14:creationId xmlns:p14="http://schemas.microsoft.com/office/powerpoint/2010/main" val="2129573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ចប់មេរៀននេះអ្នកនឹងដឹងអំពី៖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AF44A-20C0-4883-9448-033E78170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របៀបបង្កើត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Source code file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View Menu</a:t>
            </a:r>
            <a:endParaRPr lang="km-KH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ទម្រង់នៃការសរសេរកូដ (ភាសា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C++)</a:t>
            </a:r>
          </a:p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របៀប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 Compile code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និងបង្កើត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File .exe (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កម្មវិធី)</a:t>
            </a:r>
          </a:p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ទីតាំង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File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ទាំងបី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Source code, Object file, .exe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នៅលើ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IDE</a:t>
            </a:r>
          </a:p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ផ្ទាំង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Project/Class browser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416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0FB05-2937-46FE-B868-A98C557E3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បន្ទាប់ពីយើងបានតម្លើងកម្មវិធី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IDE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រួចរាល់ យើងនឹងចាប់ផ្ដើមបង្កើត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File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សម្រាប់សរសេរកូដដំបូង</a:t>
            </a: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តើយើងត្រូវសរសេរកូដ (ភាសា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C++)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 នៅក្នុង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File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ដែលមាន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Extension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អ្វី?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ពិតណាស់យើងសរសេរភាសា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(C++)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 នៅក្នុង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File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ដែលមាន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Extension .cpp</a:t>
            </a:r>
            <a:endParaRPr lang="km-KH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  <p:sp>
        <p:nvSpPr>
          <p:cNvPr id="4" name="Title 12">
            <a:extLst>
              <a:ext uri="{FF2B5EF4-FFF2-40B4-BE49-F238E27FC236}">
                <a16:creationId xmlns:a16="http://schemas.microsoft.com/office/drawing/2014/main" id="{6B8041CB-6E7D-4C4C-9F41-BEDC1F3FD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រប្រៀបង្កើត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Source Code File</a:t>
            </a:r>
          </a:p>
        </p:txBody>
      </p:sp>
    </p:spTree>
    <p:extLst>
      <p:ext uri="{BB962C8B-B14F-4D97-AF65-F5344CB8AC3E}">
        <p14:creationId xmlns:p14="http://schemas.microsoft.com/office/powerpoint/2010/main" val="1816071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70428-25AE-4276-BF5C-3D5F6912A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នៅក្នុងកម្មវិធី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DevC++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ដើម្បីបង្កើត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Source Code File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យើងចូលទៅកាន់ 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	File -&gt; New -&gt; Source File</a:t>
            </a:r>
          </a:p>
        </p:txBody>
      </p:sp>
      <p:sp>
        <p:nvSpPr>
          <p:cNvPr id="4" name="Title 12">
            <a:extLst>
              <a:ext uri="{FF2B5EF4-FFF2-40B4-BE49-F238E27FC236}">
                <a16:creationId xmlns:a16="http://schemas.microsoft.com/office/drawing/2014/main" id="{DEEC5747-B676-4221-91A6-2F68B6D07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រប្រៀបង្កើត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Source Code File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D9A866-EE20-4A6F-A900-F1F26FFC35F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69" b="10593"/>
          <a:stretch/>
        </p:blipFill>
        <p:spPr>
          <a:xfrm>
            <a:off x="1828486" y="2930596"/>
            <a:ext cx="7592351" cy="338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172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D49E6-0A6D-4807-BA86-10EB8B99F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7511"/>
            <a:ext cx="10515600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យើងក៏អាចប្រើប្រាស់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Shortcut key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បានដែរ ដោយយើងត្រូវចុច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Ctrl + N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ដូចដែលយើងបានឃើញស្រាប់នៅលើ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Source Code File</a:t>
            </a: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ដោយសារតែយើងត្រូវសរសេរភាសា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C++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ក្នុង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File .cpp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ដូច្នេះយើងត្រូវរក្សាទុក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(Save)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ជា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File .cpp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ដូចគ្នាដែរ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  <p:sp>
        <p:nvSpPr>
          <p:cNvPr id="4" name="Title 12">
            <a:extLst>
              <a:ext uri="{FF2B5EF4-FFF2-40B4-BE49-F238E27FC236}">
                <a16:creationId xmlns:a16="http://schemas.microsoft.com/office/drawing/2014/main" id="{55EE0B93-86B4-46E9-A4FD-32A6A88DB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រប្រៀបង្កើត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Source Code File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B428E3-1A87-4638-8EE8-277F6EF45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058" y="3208848"/>
            <a:ext cx="8211696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499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41D2F-D72D-40FE-98C5-F6B765F1B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នៅក្នុងកម្មវិធី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DevC++ </a:t>
            </a:r>
            <a:r>
              <a:rPr lang="en-US" sz="2000" dirty="0">
                <a:solidFill>
                  <a:srgbClr val="FF000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View Menu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គឺជាកន្លែងដែលគ្រប់គ្រងទៅលើ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Interface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ទាំងអស់របស់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DevC++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 ដូច្នេះមានន័យថាយើងអាចបិទ ឬក៏បើកផ្ទាំងផ្សេងៗដោយប្រើ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 View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Menu</a:t>
            </a:r>
          </a:p>
        </p:txBody>
      </p:sp>
      <p:sp>
        <p:nvSpPr>
          <p:cNvPr id="4" name="Title 12">
            <a:extLst>
              <a:ext uri="{FF2B5EF4-FFF2-40B4-BE49-F238E27FC236}">
                <a16:creationId xmlns:a16="http://schemas.microsoft.com/office/drawing/2014/main" id="{88CAB98E-F841-4BAE-ABE1-55C1542E0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View Menu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876A2D-17A5-4190-B09B-8FC17B8A83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88" b="8729"/>
          <a:stretch/>
        </p:blipFill>
        <p:spPr>
          <a:xfrm>
            <a:off x="914502" y="2902943"/>
            <a:ext cx="5377343" cy="33033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C549D8-3276-4C81-9662-036A0820F65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69"/>
          <a:stretch/>
        </p:blipFill>
        <p:spPr>
          <a:xfrm>
            <a:off x="6577666" y="2902943"/>
            <a:ext cx="5061955" cy="330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53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1ACD6-3CF7-4EAA-9513-189521C3A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គ្រប់ភាសាទាំងអស់តែងតែមានទម្រង់បែបបទ ក្នុងការសរសេរកូដរៀងៗខ្លួន ចំពោះ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C++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ក៏ទម្រង់ដូចគ្នាដែរ</a:t>
            </a: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ដើម្បីឱ្យងាយយល់យើងនឹងបែងចែក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Source Code File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ជាពីរ ដែលមានផ្នែកខាងជា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 Header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និងផ្នែកខាងក្រោមជា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Body</a:t>
            </a:r>
          </a:p>
        </p:txBody>
      </p:sp>
      <p:sp>
        <p:nvSpPr>
          <p:cNvPr id="4" name="Title 12">
            <a:extLst>
              <a:ext uri="{FF2B5EF4-FFF2-40B4-BE49-F238E27FC236}">
                <a16:creationId xmlns:a16="http://schemas.microsoft.com/office/drawing/2014/main" id="{8F1CAF95-6E53-46B3-AF92-35C5C64CD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ទម្រង់នៃការសរសេរភាសា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C++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F9A870-94E2-410B-A07F-AF9DFC00BB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4635087" cy="309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962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CC0C2-E341-4BBC-83A5-882CAB6C8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19319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នៅក្នុងផ្នែក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Header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រួមមានដូចជា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1600" dirty="0">
                <a:latin typeface="Kh System" panose="02000500000000020004" pitchFamily="2" charset="0"/>
                <a:cs typeface="Kh System" panose="02000500000000020004" pitchFamily="2" charset="0"/>
              </a:rPr>
              <a:t>#Directives (1)</a:t>
            </a:r>
            <a:r>
              <a:rPr lang="km-KH" sz="1600" dirty="0">
                <a:latin typeface="Kh System" panose="02000500000000020004" pitchFamily="2" charset="0"/>
                <a:cs typeface="Kh System" panose="02000500000000020004" pitchFamily="2" charset="0"/>
              </a:rPr>
              <a:t> </a:t>
            </a:r>
            <a:r>
              <a:rPr lang="en-US" sz="1600" dirty="0">
                <a:latin typeface="Kh System" panose="02000500000000020004" pitchFamily="2" charset="0"/>
                <a:cs typeface="Kh System" panose="02000500000000020004" pitchFamily="2" charset="0"/>
              </a:rPr>
              <a:t>:</a:t>
            </a:r>
            <a:r>
              <a:rPr lang="km-KH" sz="1600" dirty="0">
                <a:latin typeface="Kh System" panose="02000500000000020004" pitchFamily="2" charset="0"/>
                <a:cs typeface="Kh System" panose="02000500000000020004" pitchFamily="2" charset="0"/>
              </a:rPr>
              <a:t> សម្រាប់ហៅឈ្មោះ </a:t>
            </a:r>
            <a:r>
              <a:rPr lang="en-US" sz="1600" dirty="0">
                <a:latin typeface="Kh System" panose="02000500000000020004" pitchFamily="2" charset="0"/>
                <a:cs typeface="Kh System" panose="02000500000000020004" pitchFamily="2" charset="0"/>
              </a:rPr>
              <a:t>Library File </a:t>
            </a:r>
            <a:r>
              <a:rPr lang="km-KH" sz="1600" dirty="0">
                <a:latin typeface="Kh System" panose="02000500000000020004" pitchFamily="2" charset="0"/>
                <a:cs typeface="Kh System" panose="02000500000000020004" pitchFamily="2" charset="0"/>
              </a:rPr>
              <a:t>ណាមួយដើម្បីយកកូដនៅក្នុង </a:t>
            </a:r>
            <a:r>
              <a:rPr lang="en-US" sz="1600" dirty="0">
                <a:latin typeface="Kh System" panose="02000500000000020004" pitchFamily="2" charset="0"/>
                <a:cs typeface="Kh System" panose="02000500000000020004" pitchFamily="2" charset="0"/>
              </a:rPr>
              <a:t>Library</a:t>
            </a:r>
            <a:r>
              <a:rPr lang="km-KH" sz="1600" dirty="0">
                <a:latin typeface="Kh System" panose="02000500000000020004" pitchFamily="2" charset="0"/>
                <a:cs typeface="Kh System" panose="02000500000000020004" pitchFamily="2" charset="0"/>
              </a:rPr>
              <a:t> </a:t>
            </a:r>
            <a:r>
              <a:rPr lang="en-US" sz="1600" dirty="0">
                <a:latin typeface="Kh System" panose="02000500000000020004" pitchFamily="2" charset="0"/>
                <a:cs typeface="Kh System" panose="02000500000000020004" pitchFamily="2" charset="0"/>
              </a:rPr>
              <a:t>File </a:t>
            </a:r>
            <a:r>
              <a:rPr lang="km-KH" sz="1600" dirty="0">
                <a:latin typeface="Kh System" panose="02000500000000020004" pitchFamily="2" charset="0"/>
                <a:cs typeface="Kh System" panose="02000500000000020004" pitchFamily="2" charset="0"/>
              </a:rPr>
              <a:t>នោះមកប្រើប្រាស់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យើងក៏អាចមើលទីតាំង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Library File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របស់ភាសា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C++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ក្នុង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  <p:sp>
        <p:nvSpPr>
          <p:cNvPr id="4" name="Title 12">
            <a:extLst>
              <a:ext uri="{FF2B5EF4-FFF2-40B4-BE49-F238E27FC236}">
                <a16:creationId xmlns:a16="http://schemas.microsoft.com/office/drawing/2014/main" id="{89D3C96F-D369-411E-81C9-08E14658F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ទម្រង់នៃការសរសេរភាសា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C++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EFE2E5-8BB1-4023-BD6A-74600F4D386A}"/>
              </a:ext>
            </a:extLst>
          </p:cNvPr>
          <p:cNvSpPr txBox="1">
            <a:spLocks/>
          </p:cNvSpPr>
          <p:nvPr/>
        </p:nvSpPr>
        <p:spPr>
          <a:xfrm>
            <a:off x="469084" y="5167312"/>
            <a:ext cx="9840986" cy="562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dirty="0">
                <a:latin typeface="Khmer OS System" panose="02000500000000020004" pitchFamily="2" charset="0"/>
                <a:cs typeface="Khmer OS System" panose="02000500000000020004" pitchFamily="2" charset="0"/>
              </a:rPr>
              <a:t>C:\Program Files (x86)\Dev-Cpp\MinGW64\lib\gcc\x86_64-w64-mingw32\4.9.2\include\</a:t>
            </a:r>
            <a:r>
              <a:rPr lang="en-US" sz="16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c++</a:t>
            </a:r>
            <a:endParaRPr lang="en-US" sz="1600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4303A7-129C-4FB6-8914-EBB887E506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083" y="1930862"/>
            <a:ext cx="5375408" cy="299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30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65398-C13B-49E0-BF7E-4A7D1634B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462"/>
            <a:ext cx="5545822" cy="501641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ក្នុងផ្នែក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Header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មានតែ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#Directive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ប៉ុណ្ណោះ ក្រៅពីនេះគឺកូដទាំងអស់ស្ថិតក្នុង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Body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 ដែលមានដូចជា​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>
                <a:latin typeface="Kh System" panose="02000500000000020004" pitchFamily="2" charset="0"/>
                <a:cs typeface="Kh System" panose="02000500000000020004" pitchFamily="2" charset="0"/>
              </a:rPr>
              <a:t>main()</a:t>
            </a:r>
            <a:r>
              <a:rPr lang="km-KH" sz="1600" dirty="0">
                <a:latin typeface="Kh System" panose="02000500000000020004" pitchFamily="2" charset="0"/>
                <a:cs typeface="Kh System" panose="02000500000000020004" pitchFamily="2" charset="0"/>
              </a:rPr>
              <a:t> ៖</a:t>
            </a:r>
            <a:r>
              <a:rPr lang="en-US" sz="1600" dirty="0">
                <a:latin typeface="Kh System" panose="02000500000000020004" pitchFamily="2" charset="0"/>
                <a:cs typeface="Kh System" panose="02000500000000020004" pitchFamily="2" charset="0"/>
              </a:rPr>
              <a:t> </a:t>
            </a:r>
            <a:r>
              <a:rPr lang="km-KH" sz="1600" dirty="0">
                <a:latin typeface="Kh System" panose="02000500000000020004" pitchFamily="2" charset="0"/>
                <a:cs typeface="Kh System" panose="02000500000000020004" pitchFamily="2" charset="0"/>
              </a:rPr>
              <a:t>(៣)</a:t>
            </a:r>
            <a:r>
              <a:rPr lang="en-US" sz="1600" dirty="0">
                <a:latin typeface="Kh System" panose="02000500000000020004" pitchFamily="2" charset="0"/>
                <a:cs typeface="Kh System" panose="02000500000000020004" pitchFamily="2" charset="0"/>
              </a:rPr>
              <a:t>function </a:t>
            </a:r>
            <a:r>
              <a:rPr lang="km-KH" sz="1600" dirty="0">
                <a:latin typeface="Kh System" panose="02000500000000020004" pitchFamily="2" charset="0"/>
                <a:cs typeface="Kh System" panose="02000500000000020004" pitchFamily="2" charset="0"/>
              </a:rPr>
              <a:t>ជាទីកន្លែងដែលកម្មវិធីត្រូវដំណើរការដំបូង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>
                <a:latin typeface="Kh System" panose="02000500000000020004" pitchFamily="2" charset="0"/>
                <a:cs typeface="Kh System" panose="02000500000000020004" pitchFamily="2" charset="0"/>
              </a:rPr>
              <a:t>Open bracket (</a:t>
            </a:r>
            <a:r>
              <a:rPr lang="km-KH" sz="1600" dirty="0">
                <a:latin typeface="Kh System" panose="02000500000000020004" pitchFamily="2" charset="0"/>
                <a:cs typeface="Kh System" panose="02000500000000020004" pitchFamily="2" charset="0"/>
              </a:rPr>
              <a:t>៤</a:t>
            </a:r>
            <a:r>
              <a:rPr lang="en-US" sz="1600" dirty="0">
                <a:latin typeface="Kh System" panose="02000500000000020004" pitchFamily="2" charset="0"/>
                <a:cs typeface="Kh System" panose="02000500000000020004" pitchFamily="2" charset="0"/>
              </a:rPr>
              <a:t>)</a:t>
            </a:r>
            <a:r>
              <a:rPr lang="km-KH" sz="1600" dirty="0">
                <a:latin typeface="Kh System" panose="02000500000000020004" pitchFamily="2" charset="0"/>
                <a:cs typeface="Kh System" panose="02000500000000020004" pitchFamily="2" charset="0"/>
              </a:rPr>
              <a:t> ៖</a:t>
            </a:r>
            <a:r>
              <a:rPr lang="en-US" sz="1600" dirty="0">
                <a:latin typeface="Kh System" panose="02000500000000020004" pitchFamily="2" charset="0"/>
                <a:cs typeface="Kh System" panose="02000500000000020004" pitchFamily="2" charset="0"/>
              </a:rPr>
              <a:t> </a:t>
            </a:r>
            <a:r>
              <a:rPr lang="km-KH" sz="1600" dirty="0">
                <a:latin typeface="Kh System" panose="02000500000000020004" pitchFamily="2" charset="0"/>
                <a:cs typeface="Kh System" panose="02000500000000020004" pitchFamily="2" charset="0"/>
              </a:rPr>
              <a:t>ជានិមិត្តសញ្ញាដែលប្រាប់ </a:t>
            </a:r>
            <a:r>
              <a:rPr lang="en-US" sz="1600" dirty="0">
                <a:latin typeface="Kh System" panose="02000500000000020004" pitchFamily="2" charset="0"/>
                <a:cs typeface="Kh System" panose="02000500000000020004" pitchFamily="2" charset="0"/>
              </a:rPr>
              <a:t>Compiler </a:t>
            </a:r>
            <a:r>
              <a:rPr lang="km-KH" sz="1600" dirty="0">
                <a:latin typeface="Kh System" panose="02000500000000020004" pitchFamily="2" charset="0"/>
                <a:cs typeface="Kh System" panose="02000500000000020004" pitchFamily="2" charset="0"/>
              </a:rPr>
              <a:t>ថាជាកន្លែង ចាប់ផ្ដើមនៃ </a:t>
            </a:r>
            <a:r>
              <a:rPr lang="en-US" sz="1600" dirty="0">
                <a:latin typeface="Kh System" panose="02000500000000020004" pitchFamily="2" charset="0"/>
                <a:cs typeface="Kh System" panose="02000500000000020004" pitchFamily="2" charset="0"/>
              </a:rPr>
              <a:t>function main()</a:t>
            </a:r>
          </a:p>
          <a:p>
            <a:pPr lvl="1" algn="just">
              <a:lnSpc>
                <a:spcPct val="150000"/>
              </a:lnSpc>
            </a:pPr>
            <a:r>
              <a:rPr lang="km-KH" sz="1600" dirty="0">
                <a:latin typeface="Kh System" panose="02000500000000020004" pitchFamily="2" charset="0"/>
                <a:cs typeface="Kh System" panose="02000500000000020004" pitchFamily="2" charset="0"/>
              </a:rPr>
              <a:t> </a:t>
            </a:r>
            <a:r>
              <a:rPr lang="en-US" sz="1600" dirty="0">
                <a:latin typeface="Kh System" panose="02000500000000020004" pitchFamily="2" charset="0"/>
                <a:cs typeface="Kh System" panose="02000500000000020004" pitchFamily="2" charset="0"/>
              </a:rPr>
              <a:t>Close bracket </a:t>
            </a:r>
            <a:r>
              <a:rPr lang="km-KH" sz="1600" dirty="0">
                <a:latin typeface="Kh System" panose="02000500000000020004" pitchFamily="2" charset="0"/>
                <a:cs typeface="Kh System" panose="02000500000000020004" pitchFamily="2" charset="0"/>
              </a:rPr>
              <a:t>(៦) ៖ ជានិមិត្តសញ្ញាដែលប្រាប់ </a:t>
            </a:r>
            <a:r>
              <a:rPr lang="en-US" sz="1600" dirty="0">
                <a:latin typeface="Kh System" panose="02000500000000020004" pitchFamily="2" charset="0"/>
                <a:cs typeface="Kh System" panose="02000500000000020004" pitchFamily="2" charset="0"/>
              </a:rPr>
              <a:t>Compiler </a:t>
            </a:r>
            <a:r>
              <a:rPr lang="km-KH" sz="1600" dirty="0">
                <a:latin typeface="Kh System" panose="02000500000000020004" pitchFamily="2" charset="0"/>
                <a:cs typeface="Kh System" panose="02000500000000020004" pitchFamily="2" charset="0"/>
              </a:rPr>
              <a:t>ថាជាកន្លែង បញ្ចប់នៃ </a:t>
            </a:r>
            <a:r>
              <a:rPr lang="en-US" sz="1600" dirty="0">
                <a:latin typeface="Kh System" panose="02000500000000020004" pitchFamily="2" charset="0"/>
                <a:cs typeface="Kh System" panose="02000500000000020004" pitchFamily="2" charset="0"/>
              </a:rPr>
              <a:t>function main()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>
                <a:latin typeface="Kh System" panose="02000500000000020004" pitchFamily="2" charset="0"/>
                <a:cs typeface="Kh System" panose="02000500000000020004" pitchFamily="2" charset="0"/>
              </a:rPr>
              <a:t>Statement (</a:t>
            </a:r>
            <a:r>
              <a:rPr lang="km-KH" sz="1600" dirty="0">
                <a:latin typeface="Kh System" panose="02000500000000020004" pitchFamily="2" charset="0"/>
                <a:cs typeface="Kh System" panose="02000500000000020004" pitchFamily="2" charset="0"/>
              </a:rPr>
              <a:t>៥</a:t>
            </a:r>
            <a:r>
              <a:rPr lang="en-US" sz="1600" dirty="0">
                <a:latin typeface="Kh System" panose="02000500000000020004" pitchFamily="2" charset="0"/>
                <a:cs typeface="Kh System" panose="02000500000000020004" pitchFamily="2" charset="0"/>
              </a:rPr>
              <a:t>) </a:t>
            </a:r>
            <a:r>
              <a:rPr lang="km-KH" sz="1600" dirty="0">
                <a:latin typeface="Kh System" panose="02000500000000020004" pitchFamily="2" charset="0"/>
                <a:cs typeface="Kh System" panose="02000500000000020004" pitchFamily="2" charset="0"/>
              </a:rPr>
              <a:t>៖ ជាកូដដែលសរសេរសម្រាប់ប្រាប់ </a:t>
            </a:r>
            <a:r>
              <a:rPr lang="en-US" sz="1600" dirty="0">
                <a:latin typeface="Kh System" panose="02000500000000020004" pitchFamily="2" charset="0"/>
                <a:cs typeface="Kh System" panose="02000500000000020004" pitchFamily="2" charset="0"/>
              </a:rPr>
              <a:t>Compiler </a:t>
            </a:r>
            <a:r>
              <a:rPr lang="km-KH" sz="1600" dirty="0">
                <a:latin typeface="Kh System" panose="02000500000000020004" pitchFamily="2" charset="0"/>
                <a:cs typeface="Kh System" panose="02000500000000020004" pitchFamily="2" charset="0"/>
              </a:rPr>
              <a:t>ឱ្យធ្វើអ្វីមួយទៅតាមមុខងារ </a:t>
            </a:r>
            <a:r>
              <a:rPr lang="en-US" sz="1600" dirty="0">
                <a:latin typeface="Kh System" panose="02000500000000020004" pitchFamily="2" charset="0"/>
                <a:cs typeface="Kh System" panose="02000500000000020004" pitchFamily="2" charset="0"/>
              </a:rPr>
              <a:t>Statement </a:t>
            </a:r>
            <a:r>
              <a:rPr lang="km-KH" sz="1600" dirty="0">
                <a:latin typeface="Kh System" panose="02000500000000020004" pitchFamily="2" charset="0"/>
                <a:cs typeface="Kh System" panose="02000500000000020004" pitchFamily="2" charset="0"/>
              </a:rPr>
              <a:t>នោះ</a:t>
            </a:r>
            <a:endParaRPr lang="en-US" sz="16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  <p:sp>
        <p:nvSpPr>
          <p:cNvPr id="4" name="Title 12">
            <a:extLst>
              <a:ext uri="{FF2B5EF4-FFF2-40B4-BE49-F238E27FC236}">
                <a16:creationId xmlns:a16="http://schemas.microsoft.com/office/drawing/2014/main" id="{D90470D5-4EFF-4A2E-8964-E7C59D43A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ទម្រង់នៃការសរសេរភាសា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C++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07AE3D-8734-43C6-B0B5-1A36F61BD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083" y="1930862"/>
            <a:ext cx="5375408" cy="299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576995"/>
      </p:ext>
    </p:extLst>
  </p:cSld>
  <p:clrMapOvr>
    <a:masterClrMapping/>
  </p:clrMapOvr>
</p:sld>
</file>

<file path=ppt/theme/theme1.xml><?xml version="1.0" encoding="utf-8"?>
<a:theme xmlns:a="http://schemas.openxmlformats.org/drawingml/2006/main" name="Melancholy abstract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lancholy abstract design slides.potx" id="{0C631111-0761-4095-80FF-907E1270642A}" vid="{4C722CC6-EA24-4B9B-A48E-3EC5DC6964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Melancholy abstract design slides</Template>
  <TotalTime>249</TotalTime>
  <Words>706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Kh Muol</vt:lpstr>
      <vt:lpstr>Kh System</vt:lpstr>
      <vt:lpstr>Khmer OS System</vt:lpstr>
      <vt:lpstr>Melancholy abstract design template</vt:lpstr>
      <vt:lpstr>មេរៀនទី ២៖ Interface នៃកម្មវិធី Dev C++</vt:lpstr>
      <vt:lpstr>ចប់មេរៀននេះអ្នកនឹងដឹងអំពី៖</vt:lpstr>
      <vt:lpstr>រប្រៀបង្កើត Source Code File</vt:lpstr>
      <vt:lpstr>រប្រៀបង្កើត Source Code File</vt:lpstr>
      <vt:lpstr>រប្រៀបង្កើត Source Code File</vt:lpstr>
      <vt:lpstr>View Menu</vt:lpstr>
      <vt:lpstr>ទម្រង់នៃការសរសេរភាសា C++</vt:lpstr>
      <vt:lpstr>ទម្រង់នៃការសរសេរភាសា C++</vt:lpstr>
      <vt:lpstr>ទម្រង់នៃការសរសេរភាសា C++</vt:lpstr>
      <vt:lpstr>Project</vt:lpstr>
      <vt:lpstr>Project</vt:lpstr>
      <vt:lpstr>សំណួរ និងលំហាត់ស្រាវជ្រាវ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មេរៀនទី ២៖ Interface នៃកម្មវិធី Dev C++</dc:title>
  <dc:creator>Chandalen Teang</dc:creator>
  <cp:lastModifiedBy>Chandalen Teang</cp:lastModifiedBy>
  <cp:revision>47</cp:revision>
  <dcterms:created xsi:type="dcterms:W3CDTF">2018-07-14T06:31:36Z</dcterms:created>
  <dcterms:modified xsi:type="dcterms:W3CDTF">2018-09-03T13:57:16Z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74064600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