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6" r:id="rId13"/>
    <p:sldId id="267" r:id="rId14"/>
    <p:sldId id="268" r:id="rId15"/>
    <p:sldId id="270" r:id="rId16"/>
  </p:sldIdLst>
  <p:sldSz cx="118872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74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70" autoAdjust="0"/>
    <p:restoredTop sz="94660"/>
  </p:normalViewPr>
  <p:slideViewPr>
    <p:cSldViewPr>
      <p:cViewPr varScale="1">
        <p:scale>
          <a:sx n="114" d="100"/>
          <a:sy n="114" d="100"/>
        </p:scale>
        <p:origin x="570" y="114"/>
      </p:cViewPr>
      <p:guideLst>
        <p:guide orient="horz" pos="2160"/>
        <p:guide pos="374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C# Database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C783E9-7305-41A6-AEF2-41A770020F89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C55A1D-33B1-4338-B753-1DE1D6AC8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879641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C# Database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974FC-387E-4301-A22B-9075F33AB76B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43150" y="514350"/>
            <a:ext cx="44577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137AC5-F6A6-4793-8CCB-C1D48F9E0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738124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43150" y="514350"/>
            <a:ext cx="44577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37AC5-F6A6-4793-8CCB-C1D48F9E011D}" type="slidenum">
              <a:rPr lang="en-US" smtClean="0"/>
              <a:t>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C# Database</a:t>
            </a:r>
          </a:p>
        </p:txBody>
      </p:sp>
    </p:spTree>
    <p:extLst>
      <p:ext uri="{BB962C8B-B14F-4D97-AF65-F5344CB8AC3E}">
        <p14:creationId xmlns:p14="http://schemas.microsoft.com/office/powerpoint/2010/main" val="1631670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118872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118872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118872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118872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15934" y="5052546"/>
            <a:ext cx="7328113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524D9-5877-4392-B94C-73792C99AABB}" type="datetime1">
              <a:rPr lang="en-US" smtClean="0"/>
              <a:t>7/14/2018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2856" y="3132290"/>
            <a:ext cx="9327956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6500" y="731519"/>
            <a:ext cx="8321040" cy="34747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DEA4E-7C66-4FB7-BA6C-D3DB84C08A8D}" type="datetime1">
              <a:rPr lang="en-US" smtClean="0"/>
              <a:t>7/14/2018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99885" y="376518"/>
            <a:ext cx="267462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21348" y="731520"/>
            <a:ext cx="6278073" cy="48947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E48B4-CD64-4E3C-A300-1F7A6A80D627}" type="datetime1">
              <a:rPr lang="en-US" smtClean="0"/>
              <a:t>7/14/2018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85370-4414-4DE6-8BA2-8B2FEE14481E}" type="datetime1">
              <a:rPr lang="en-US" smtClean="0"/>
              <a:t>7/14/2018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485900" y="731520"/>
            <a:ext cx="8321040" cy="34747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118872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18872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118872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118872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3153" y="2172648"/>
            <a:ext cx="775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29170" y="4607511"/>
            <a:ext cx="7761642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EA98-D21D-46CA-B7A0-764A566B6955}" type="datetime1">
              <a:rPr lang="en-US" smtClean="0"/>
              <a:t>7/14/2018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69D3C-8A3A-4C8D-B8FB-20447E3FD991}" type="datetime1">
              <a:rPr lang="en-US" smtClean="0"/>
              <a:t>7/14/2018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485899" y="731519"/>
            <a:ext cx="4350715" cy="34747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038698" y="731520"/>
            <a:ext cx="4350715" cy="34747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5900" y="731520"/>
            <a:ext cx="435071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03381" y="1400327"/>
            <a:ext cx="4350715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41493" y="731520"/>
            <a:ext cx="435071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38533" y="1399032"/>
            <a:ext cx="4350715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DE38B-CBC7-4F80-AF8D-0F69F27E4914}" type="datetime1">
              <a:rPr lang="en-US" smtClean="0"/>
              <a:t>7/14/2018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F87BB-3390-47FF-AF58-62D714F79788}" type="datetime1">
              <a:rPr lang="en-US" smtClean="0"/>
              <a:t>7/14/2018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4A721-F7CA-4E5C-B7E3-A441223B351D}" type="datetime1">
              <a:rPr lang="en-US" smtClean="0"/>
              <a:t>7/14/2018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0824" y="2209801"/>
            <a:ext cx="4726911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71570" y="731520"/>
            <a:ext cx="5222211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98495" y="3497802"/>
            <a:ext cx="4405258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9618A-4389-4911-BC42-3719608673B5}" type="datetime1">
              <a:rPr lang="en-US" smtClean="0"/>
              <a:t>7/14/2018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118872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18872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118872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118872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817728" y="1143000"/>
            <a:ext cx="534924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53" y="1010486"/>
            <a:ext cx="4802348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AC140-B91B-42CC-A60A-DEF450584D4A}" type="datetime1">
              <a:rPr lang="en-US" smtClean="0"/>
              <a:t>7/14/2018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5449" y="4464421"/>
            <a:ext cx="8298599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118872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18872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118872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118872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31277" y="4372168"/>
            <a:ext cx="8466264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5900" y="732260"/>
            <a:ext cx="832104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23860" y="6172201"/>
            <a:ext cx="32689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29F2FF-8016-4DD4-8A07-6363B0FD744C}" type="datetime1">
              <a:rPr lang="en-US" smtClean="0"/>
              <a:t>7/14/2018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172201"/>
            <a:ext cx="43586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53000" y="6172201"/>
            <a:ext cx="2377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sldNum="0" hdr="0" ftr="0" dt="0"/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95601" y="2133601"/>
            <a:ext cx="67818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m-KH" sz="4400" b="1" dirty="0">
                <a:latin typeface="Khmer OS System" panose="02000500000000020004" pitchFamily="2" charset="0"/>
                <a:cs typeface="Khmer OS System" panose="02000500000000020004" pitchFamily="2" charset="0"/>
              </a:rPr>
              <a:t>មេរៀនទី១</a:t>
            </a:r>
          </a:p>
          <a:p>
            <a:pPr algn="ctr"/>
            <a:endParaRPr lang="en-US" sz="4400" b="1" dirty="0">
              <a:latin typeface="Khmer OS System" panose="02000500000000020004" pitchFamily="2" charset="0"/>
              <a:cs typeface="Khmer OS System" panose="02000500000000020004" pitchFamily="2" charset="0"/>
            </a:endParaRPr>
          </a:p>
          <a:p>
            <a:r>
              <a:rPr lang="km-KH" sz="4400" b="1" dirty="0">
                <a:latin typeface="Khmer OS System" panose="02000500000000020004" pitchFamily="2" charset="0"/>
                <a:cs typeface="Khmer OS System" panose="02000500000000020004" pitchFamily="2" charset="0"/>
              </a:rPr>
              <a:t>សេចក្តីផ្តើមពី </a:t>
            </a:r>
            <a:r>
              <a:rPr lang="en-US" sz="4400" b="1" dirty="0">
                <a:solidFill>
                  <a:srgbClr val="0070C0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Programming</a:t>
            </a:r>
            <a:r>
              <a:rPr lang="km-KH" sz="4400" b="1" dirty="0">
                <a:latin typeface="Khmer OS System" panose="02000500000000020004" pitchFamily="2" charset="0"/>
                <a:cs typeface="Khmer OS System" panose="02000500000000020004" pitchFamily="2" charset="0"/>
              </a:rPr>
              <a:t> </a:t>
            </a:r>
            <a:endParaRPr lang="en-US" sz="4400" b="1" dirty="0">
              <a:latin typeface="Khmer OS System" panose="02000500000000020004" pitchFamily="2" charset="0"/>
              <a:cs typeface="Khmer OS System" panose="02000500000000020004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0499" y="108229"/>
            <a:ext cx="3467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C/C++ for beginner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5201" y="5419145"/>
            <a:ext cx="43433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m-KH" sz="2000" b="1" dirty="0">
                <a:latin typeface="Khmer OS System" panose="02000500000000020004" pitchFamily="2" charset="0"/>
                <a:cs typeface="Khmer OS System" panose="02000500000000020004" pitchFamily="2" charset="0"/>
              </a:rPr>
              <a:t>រៀបចំដោយ៖ អ៊ិន សុភា</a:t>
            </a:r>
          </a:p>
          <a:p>
            <a:pPr algn="r">
              <a:lnSpc>
                <a:spcPct val="150000"/>
              </a:lnSpc>
            </a:pPr>
            <a:r>
              <a:rPr lang="en-US" sz="2000" b="1" dirty="0">
                <a:latin typeface="Khmer OS System" panose="02000500000000020004" pitchFamily="2" charset="0"/>
                <a:cs typeface="Khmer OS System" panose="02000500000000020004" pitchFamily="2" charset="0"/>
              </a:rPr>
              <a:t>Tel: 016 270 878  /097</a:t>
            </a:r>
            <a:r>
              <a:rPr lang="km-KH" sz="2000" b="1" dirty="0">
                <a:latin typeface="Khmer OS System" panose="02000500000000020004" pitchFamily="2" charset="0"/>
                <a:cs typeface="Khmer OS System" panose="02000500000000020004" pitchFamily="2" charset="0"/>
              </a:rPr>
              <a:t> </a:t>
            </a:r>
            <a:r>
              <a:rPr lang="en-US" sz="2000" b="1" dirty="0">
                <a:latin typeface="Khmer OS System" panose="02000500000000020004" pitchFamily="2" charset="0"/>
                <a:cs typeface="Khmer OS System" panose="02000500000000020004" pitchFamily="2" charset="0"/>
              </a:rPr>
              <a:t>200 13 99</a:t>
            </a:r>
          </a:p>
          <a:p>
            <a:pPr algn="r">
              <a:lnSpc>
                <a:spcPct val="150000"/>
              </a:lnSpc>
            </a:pPr>
            <a:r>
              <a:rPr lang="en-US" sz="2000" b="1" dirty="0">
                <a:latin typeface="Khmer OS System" panose="02000500000000020004" pitchFamily="2" charset="0"/>
                <a:cs typeface="Khmer OS System" panose="02000500000000020004" pitchFamily="2" charset="0"/>
              </a:rPr>
              <a:t>Email: insophea1987@gmail.com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2" y="76200"/>
            <a:ext cx="3505199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494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41042" y="1059359"/>
            <a:ext cx="1031275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m-KH" sz="2800" b="1" dirty="0">
                <a:solidFill>
                  <a:srgbClr val="C00000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តើភាសា </a:t>
            </a:r>
            <a:r>
              <a:rPr lang="en-US" sz="2800" b="1" dirty="0">
                <a:solidFill>
                  <a:srgbClr val="C00000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C </a:t>
            </a:r>
            <a:r>
              <a:rPr lang="km-KH" sz="2800" b="1" dirty="0">
                <a:latin typeface="Khmer OS System" panose="02000500000000020004" pitchFamily="2" charset="0"/>
                <a:cs typeface="Khmer OS System" panose="02000500000000020004" pitchFamily="2" charset="0"/>
              </a:rPr>
              <a:t>ត្រូវការ </a:t>
            </a:r>
            <a:r>
              <a:rPr lang="en-US" sz="2800" b="1" dirty="0">
                <a:latin typeface="Khmer OS System" panose="02000500000000020004" pitchFamily="2" charset="0"/>
                <a:cs typeface="Khmer OS System" panose="02000500000000020004" pitchFamily="2" charset="0"/>
              </a:rPr>
              <a:t>IDE</a:t>
            </a:r>
            <a:r>
              <a:rPr lang="km-KH" sz="2800" b="1" dirty="0">
                <a:latin typeface="Khmer OS System" panose="02000500000000020004" pitchFamily="2" charset="0"/>
                <a:cs typeface="Khmer OS System" panose="02000500000000020004" pitchFamily="2" charset="0"/>
              </a:rPr>
              <a:t>​ មួយណា?</a:t>
            </a: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b="1" dirty="0" err="1">
                <a:solidFill>
                  <a:srgbClr val="002060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Dev</a:t>
            </a:r>
            <a:r>
              <a:rPr lang="en-US" sz="2800" b="1" dirty="0">
                <a:solidFill>
                  <a:srgbClr val="002060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-C++ </a:t>
            </a:r>
            <a:r>
              <a:rPr lang="km-KH" sz="2400" dirty="0">
                <a:latin typeface="Khmer OS System" panose="02000500000000020004" pitchFamily="2" charset="0"/>
                <a:cs typeface="Khmer OS System" panose="02000500000000020004" pitchFamily="2" charset="0"/>
              </a:rPr>
              <a:t>ជា </a:t>
            </a:r>
            <a:r>
              <a:rPr lang="en-US" sz="2400" dirty="0">
                <a:latin typeface="Khmer OS System" panose="02000500000000020004" pitchFamily="2" charset="0"/>
                <a:cs typeface="Khmer OS System" panose="02000500000000020004" pitchFamily="2" charset="0"/>
              </a:rPr>
              <a:t>IDE </a:t>
            </a:r>
            <a:r>
              <a:rPr lang="km-KH" sz="2400" dirty="0">
                <a:latin typeface="Khmer OS System" panose="02000500000000020004" pitchFamily="2" charset="0"/>
                <a:cs typeface="Khmer OS System" panose="02000500000000020004" pitchFamily="2" charset="0"/>
              </a:rPr>
              <a:t>មួយក្នុងចំណោម </a:t>
            </a:r>
            <a:r>
              <a:rPr lang="en-US" sz="2400" dirty="0">
                <a:latin typeface="Khmer OS System" panose="02000500000000020004" pitchFamily="2" charset="0"/>
                <a:cs typeface="Khmer OS System" panose="02000500000000020004" pitchFamily="2" charset="0"/>
              </a:rPr>
              <a:t>IDE </a:t>
            </a:r>
            <a:r>
              <a:rPr lang="km-KH" sz="2400" dirty="0">
                <a:latin typeface="Khmer OS System" panose="02000500000000020004" pitchFamily="2" charset="0"/>
                <a:cs typeface="Khmer OS System" panose="02000500000000020004" pitchFamily="2" charset="0"/>
              </a:rPr>
              <a:t>ជាច្រើនទៀតដូចជា </a:t>
            </a:r>
            <a:r>
              <a:rPr lang="en-US" sz="2400" dirty="0">
                <a:latin typeface="Khmer OS System" panose="02000500000000020004" pitchFamily="2" charset="0"/>
                <a:cs typeface="Khmer OS System" panose="02000500000000020004" pitchFamily="2" charset="0"/>
              </a:rPr>
              <a:t>Turbo C/C++, Borland C++, C-Free, </a:t>
            </a:r>
            <a:r>
              <a:rPr lang="en-US" sz="2400" dirty="0" err="1">
                <a:latin typeface="Khmer OS System" panose="02000500000000020004" pitchFamily="2" charset="0"/>
                <a:cs typeface="Khmer OS System" panose="02000500000000020004" pitchFamily="2" charset="0"/>
              </a:rPr>
              <a:t>Code:Blocks</a:t>
            </a:r>
            <a:r>
              <a:rPr lang="en-US" sz="2400" dirty="0">
                <a:latin typeface="Khmer OS System" panose="02000500000000020004" pitchFamily="2" charset="0"/>
                <a:cs typeface="Khmer OS System" panose="02000500000000020004" pitchFamily="2" charset="0"/>
              </a:rPr>
              <a:t>, </a:t>
            </a:r>
            <a:r>
              <a:rPr lang="en-US" sz="2400" dirty="0" err="1">
                <a:latin typeface="Khmer OS System" panose="02000500000000020004" pitchFamily="2" charset="0"/>
                <a:cs typeface="Khmer OS System" panose="02000500000000020004" pitchFamily="2" charset="0"/>
              </a:rPr>
              <a:t>XCode</a:t>
            </a:r>
            <a:r>
              <a:rPr lang="en-US" sz="2400" dirty="0">
                <a:latin typeface="Khmer OS System" panose="02000500000000020004" pitchFamily="2" charset="0"/>
                <a:cs typeface="Khmer OS System" panose="02000500000000020004" pitchFamily="2" charset="0"/>
              </a:rPr>
              <a:t>…</a:t>
            </a:r>
            <a:r>
              <a:rPr lang="km-KH" sz="2400" dirty="0">
                <a:latin typeface="Khmer OS System" panose="02000500000000020004" pitchFamily="2" charset="0"/>
                <a:cs typeface="Khmer OS System" panose="02000500000000020004" pitchFamily="2" charset="0"/>
              </a:rPr>
              <a:t> </a:t>
            </a:r>
            <a:endParaRPr lang="km-KH" sz="2800" dirty="0">
              <a:latin typeface="Khmer OS System" panose="02000500000000020004" pitchFamily="2" charset="0"/>
              <a:cs typeface="Khmer OS System" panose="02000500000000020004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0499" y="108229"/>
            <a:ext cx="37719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Khmer OS System" panose="02000500000000020004" pitchFamily="2" charset="0"/>
                <a:cs typeface="Khmer OS System" panose="02000500000000020004" pitchFamily="2" charset="0"/>
              </a:rPr>
              <a:t>C/C++ for beginner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226702" y="3124200"/>
            <a:ext cx="7181616" cy="3382972"/>
            <a:chOff x="2226703" y="3124200"/>
            <a:chExt cx="7181616" cy="3382972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2800" y="3124200"/>
              <a:ext cx="6055519" cy="33829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2" name="Picture 4" descr="http://www.lighthouse3d.com/wp-content/uploads/2012/05/imgres-150x150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26703" y="4114800"/>
              <a:ext cx="1733550" cy="1733550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  <a:extLst/>
          </p:spPr>
        </p:pic>
      </p:grpSp>
    </p:spTree>
    <p:extLst>
      <p:ext uri="{BB962C8B-B14F-4D97-AF65-F5344CB8AC3E}">
        <p14:creationId xmlns:p14="http://schemas.microsoft.com/office/powerpoint/2010/main" val="874786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41042" y="1059359"/>
            <a:ext cx="10312758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m-KH" sz="2800" b="1" dirty="0">
                <a:latin typeface="Khmer OS System" panose="02000500000000020004" pitchFamily="2" charset="0"/>
                <a:cs typeface="Khmer OS System" panose="02000500000000020004" pitchFamily="2" charset="0"/>
              </a:rPr>
              <a:t>បង្កើតកម្មវិធីជាឧទាហរណ៍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m-KH" sz="2400" dirty="0">
                <a:latin typeface="Khmer OS System" panose="02000500000000020004" pitchFamily="2" charset="0"/>
                <a:cs typeface="Khmer OS System" panose="02000500000000020004" pitchFamily="2" charset="0"/>
              </a:rPr>
              <a:t>បើក </a:t>
            </a:r>
            <a:r>
              <a:rPr lang="en-US" sz="2400" dirty="0" err="1">
                <a:latin typeface="Khmer OS System" panose="02000500000000020004" pitchFamily="2" charset="0"/>
                <a:cs typeface="Khmer OS System" panose="02000500000000020004" pitchFamily="2" charset="0"/>
              </a:rPr>
              <a:t>Dev</a:t>
            </a:r>
            <a:r>
              <a:rPr lang="en-US" sz="2400" dirty="0">
                <a:latin typeface="Khmer OS System" panose="02000500000000020004" pitchFamily="2" charset="0"/>
                <a:cs typeface="Khmer OS System" panose="02000500000000020004" pitchFamily="2" charset="0"/>
              </a:rPr>
              <a:t> C++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m-KH" sz="2400" dirty="0">
                <a:latin typeface="Khmer OS System" panose="02000500000000020004" pitchFamily="2" charset="0"/>
                <a:cs typeface="Khmer OS System" panose="02000500000000020004" pitchFamily="2" charset="0"/>
              </a:rPr>
              <a:t>បង្កើត </a:t>
            </a:r>
            <a:r>
              <a:rPr lang="en-US" sz="2400" dirty="0">
                <a:latin typeface="Khmer OS System" panose="02000500000000020004" pitchFamily="2" charset="0"/>
                <a:cs typeface="Khmer OS System" panose="02000500000000020004" pitchFamily="2" charset="0"/>
              </a:rPr>
              <a:t>Source code file </a:t>
            </a:r>
            <a:r>
              <a:rPr lang="km-KH" sz="2400" dirty="0">
                <a:latin typeface="Khmer OS System" panose="02000500000000020004" pitchFamily="2" charset="0"/>
                <a:cs typeface="Khmer OS System" panose="02000500000000020004" pitchFamily="2" charset="0"/>
              </a:rPr>
              <a:t>ដោយចូលទៅកាន់ </a:t>
            </a:r>
            <a:r>
              <a:rPr lang="en-US" sz="2400" dirty="0">
                <a:latin typeface="Khmer OS System" panose="02000500000000020004" pitchFamily="2" charset="0"/>
                <a:cs typeface="Khmer OS System" panose="02000500000000020004" pitchFamily="2" charset="0"/>
              </a:rPr>
              <a:t>File&gt;New&gt;Source File </a:t>
            </a:r>
            <a:r>
              <a:rPr lang="km-KH" sz="2400" dirty="0">
                <a:latin typeface="Khmer OS System" panose="02000500000000020004" pitchFamily="2" charset="0"/>
                <a:cs typeface="Khmer OS System" panose="02000500000000020004" pitchFamily="2" charset="0"/>
              </a:rPr>
              <a:t>ឬ ចុច </a:t>
            </a:r>
            <a:r>
              <a:rPr lang="en-US" sz="2400" dirty="0" err="1">
                <a:latin typeface="Khmer OS System" panose="02000500000000020004" pitchFamily="2" charset="0"/>
                <a:cs typeface="Khmer OS System" panose="02000500000000020004" pitchFamily="2" charset="0"/>
              </a:rPr>
              <a:t>Ctrl</a:t>
            </a:r>
            <a:r>
              <a:rPr lang="en-US" sz="2000" dirty="0" err="1">
                <a:latin typeface="Khmer OS System" panose="02000500000000020004" pitchFamily="2" charset="0"/>
                <a:cs typeface="Khmer OS System" panose="02000500000000020004" pitchFamily="2" charset="0"/>
              </a:rPr>
              <a:t>+N</a:t>
            </a:r>
            <a:endParaRPr lang="en-US" sz="2000" dirty="0">
              <a:latin typeface="Khmer OS System" panose="02000500000000020004" pitchFamily="2" charset="0"/>
              <a:cs typeface="Khmer OS System" panose="02000500000000020004" pitchFamily="2" charset="0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m-KH" sz="2400" dirty="0">
                <a:latin typeface="Khmer OS System" panose="02000500000000020004" pitchFamily="2" charset="0"/>
                <a:cs typeface="Khmer OS System" panose="02000500000000020004" pitchFamily="2" charset="0"/>
              </a:rPr>
              <a:t>សរសេរកូដ សម្រាប់ជាឧទាហរណ៍</a:t>
            </a:r>
          </a:p>
          <a:p>
            <a:endParaRPr lang="en-US" sz="2400" dirty="0">
              <a:solidFill>
                <a:srgbClr val="804000"/>
              </a:solidFill>
              <a:latin typeface="Khmer OS System" panose="02000500000000020004" pitchFamily="2" charset="0"/>
              <a:cs typeface="Khmer OS System" panose="02000500000000020004" pitchFamily="2" charset="0"/>
            </a:endParaRPr>
          </a:p>
          <a:p>
            <a:r>
              <a:rPr lang="en-US" sz="2400" dirty="0">
                <a:solidFill>
                  <a:srgbClr val="804000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	#include&lt;</a:t>
            </a:r>
            <a:r>
              <a:rPr lang="en-US" sz="2400" dirty="0" err="1">
                <a:solidFill>
                  <a:srgbClr val="804000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stdio.h</a:t>
            </a:r>
            <a:r>
              <a:rPr lang="en-US" sz="2400" dirty="0">
                <a:solidFill>
                  <a:srgbClr val="804000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&gt;</a:t>
            </a:r>
          </a:p>
          <a:p>
            <a:r>
              <a:rPr lang="en-US" sz="2400" dirty="0">
                <a:solidFill>
                  <a:srgbClr val="8000FF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	</a:t>
            </a:r>
            <a:r>
              <a:rPr lang="en-US" sz="2400" dirty="0" err="1">
                <a:solidFill>
                  <a:srgbClr val="8000FF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 main</a:t>
            </a:r>
            <a:r>
              <a:rPr lang="en-US" sz="2400" b="1" dirty="0">
                <a:solidFill>
                  <a:srgbClr val="000080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(){</a:t>
            </a:r>
          </a:p>
          <a:p>
            <a:r>
              <a:rPr lang="en-US" sz="2400" dirty="0">
                <a:solidFill>
                  <a:srgbClr val="000000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 		</a:t>
            </a:r>
            <a:r>
              <a:rPr lang="en-US" sz="2400" dirty="0" err="1">
                <a:solidFill>
                  <a:srgbClr val="000000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printf</a:t>
            </a:r>
            <a:r>
              <a:rPr lang="en-US" sz="2400" b="1" dirty="0">
                <a:solidFill>
                  <a:srgbClr val="000080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(</a:t>
            </a:r>
            <a:r>
              <a:rPr lang="en-US" sz="2400" dirty="0">
                <a:solidFill>
                  <a:srgbClr val="808080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"This is my first app."</a:t>
            </a:r>
            <a:r>
              <a:rPr lang="en-US" sz="2400" b="1" dirty="0">
                <a:solidFill>
                  <a:srgbClr val="000080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 		</a:t>
            </a:r>
            <a:r>
              <a:rPr lang="en-US" sz="2400" dirty="0" err="1">
                <a:solidFill>
                  <a:srgbClr val="000000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getch</a:t>
            </a:r>
            <a:r>
              <a:rPr lang="en-US" sz="2400" b="1" dirty="0">
                <a:solidFill>
                  <a:srgbClr val="000080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();</a:t>
            </a:r>
            <a:r>
              <a:rPr lang="en-US" sz="2400" dirty="0">
                <a:solidFill>
                  <a:srgbClr val="000000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 </a:t>
            </a:r>
          </a:p>
          <a:p>
            <a:r>
              <a:rPr lang="en-US" sz="2400" b="1" dirty="0">
                <a:solidFill>
                  <a:srgbClr val="000080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	}</a:t>
            </a:r>
            <a:endParaRPr lang="km-KH" sz="2400" dirty="0">
              <a:latin typeface="Khmer OS System" panose="02000500000000020004" pitchFamily="2" charset="0"/>
              <a:cs typeface="Khmer OS System" panose="02000500000000020004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0499" y="108229"/>
            <a:ext cx="37719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Khmer OS System" panose="02000500000000020004" pitchFamily="2" charset="0"/>
                <a:cs typeface="Khmer OS System" panose="02000500000000020004" pitchFamily="2" charset="0"/>
              </a:rPr>
              <a:t>C/C++ for beginner</a:t>
            </a:r>
          </a:p>
        </p:txBody>
      </p:sp>
    </p:spTree>
    <p:extLst>
      <p:ext uri="{BB962C8B-B14F-4D97-AF65-F5344CB8AC3E}">
        <p14:creationId xmlns:p14="http://schemas.microsoft.com/office/powerpoint/2010/main" val="4163169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41042" y="1059361"/>
            <a:ext cx="10312758" cy="6140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 startAt="4"/>
            </a:pPr>
            <a:r>
              <a:rPr lang="km-KH" sz="2400" dirty="0">
                <a:latin typeface="Khmer OS System" panose="02000500000000020004" pitchFamily="2" charset="0"/>
                <a:cs typeface="Khmer OS System" panose="02000500000000020004" pitchFamily="2" charset="0"/>
              </a:rPr>
              <a:t>ចុច </a:t>
            </a:r>
            <a:r>
              <a:rPr lang="en-US" sz="2400" dirty="0">
                <a:latin typeface="Khmer OS System" panose="02000500000000020004" pitchFamily="2" charset="0"/>
                <a:cs typeface="Khmer OS System" panose="02000500000000020004" pitchFamily="2" charset="0"/>
              </a:rPr>
              <a:t>F9 </a:t>
            </a:r>
            <a:r>
              <a:rPr lang="km-KH" sz="2400" dirty="0">
                <a:latin typeface="Khmer OS System" panose="02000500000000020004" pitchFamily="2" charset="0"/>
                <a:cs typeface="Khmer OS System" panose="02000500000000020004" pitchFamily="2" charset="0"/>
              </a:rPr>
              <a:t>សម្រាប់ </a:t>
            </a:r>
            <a:r>
              <a:rPr lang="en-US" sz="2400" dirty="0">
                <a:latin typeface="Khmer OS System" panose="02000500000000020004" pitchFamily="2" charset="0"/>
                <a:cs typeface="Khmer OS System" panose="02000500000000020004" pitchFamily="2" charset="0"/>
              </a:rPr>
              <a:t>Compile </a:t>
            </a:r>
            <a:r>
              <a:rPr lang="km-KH" sz="2400" dirty="0">
                <a:latin typeface="Khmer OS System" panose="02000500000000020004" pitchFamily="2" charset="0"/>
                <a:cs typeface="Khmer OS System" panose="02000500000000020004" pitchFamily="2" charset="0"/>
              </a:rPr>
              <a:t>រាល់ </a:t>
            </a:r>
            <a:r>
              <a:rPr lang="en-US" sz="2400" dirty="0">
                <a:latin typeface="Khmer OS System" panose="02000500000000020004" pitchFamily="2" charset="0"/>
                <a:cs typeface="Khmer OS System" panose="02000500000000020004" pitchFamily="2" charset="0"/>
              </a:rPr>
              <a:t>Source code</a:t>
            </a:r>
            <a:r>
              <a:rPr lang="km-KH" sz="2400" dirty="0">
                <a:latin typeface="Khmer OS System" panose="02000500000000020004" pitchFamily="2" charset="0"/>
                <a:cs typeface="Khmer OS System" panose="02000500000000020004" pitchFamily="2" charset="0"/>
              </a:rPr>
              <a:t>។</a:t>
            </a:r>
          </a:p>
          <a:p>
            <a:pPr>
              <a:lnSpc>
                <a:spcPct val="150000"/>
              </a:lnSpc>
            </a:pPr>
            <a:r>
              <a:rPr lang="km-KH" sz="2400" dirty="0">
                <a:latin typeface="Khmer OS System" panose="02000500000000020004" pitchFamily="2" charset="0"/>
                <a:cs typeface="Khmer OS System" panose="02000500000000020004" pitchFamily="2" charset="0"/>
              </a:rPr>
              <a:t>​​​​​     ពេល </a:t>
            </a:r>
            <a:r>
              <a:rPr lang="en-US" sz="2400" dirty="0">
                <a:latin typeface="Khmer OS System" panose="02000500000000020004" pitchFamily="2" charset="0"/>
                <a:cs typeface="Khmer OS System" panose="02000500000000020004" pitchFamily="2" charset="0"/>
              </a:rPr>
              <a:t>Compile </a:t>
            </a:r>
            <a:r>
              <a:rPr lang="km-KH" sz="2400" dirty="0">
                <a:latin typeface="Khmer OS System" panose="02000500000000020004" pitchFamily="2" charset="0"/>
                <a:cs typeface="Khmer OS System" panose="02000500000000020004" pitchFamily="2" charset="0"/>
              </a:rPr>
              <a:t>លើកទីមួយវាទាមទារឱ្យ ជ្រើសរើសទីតាំងសម្រាប់ </a:t>
            </a:r>
            <a:r>
              <a:rPr lang="en-US" sz="2400" dirty="0">
                <a:latin typeface="Khmer OS System" panose="02000500000000020004" pitchFamily="2" charset="0"/>
                <a:cs typeface="Khmer OS System" panose="02000500000000020004" pitchFamily="2" charset="0"/>
              </a:rPr>
              <a:t>Save </a:t>
            </a:r>
            <a:r>
              <a:rPr lang="km-KH" sz="2400" dirty="0">
                <a:latin typeface="Khmer OS System" panose="02000500000000020004" pitchFamily="2" charset="0"/>
                <a:cs typeface="Khmer OS System" panose="02000500000000020004" pitchFamily="2" charset="0"/>
              </a:rPr>
              <a:t>និង     </a:t>
            </a:r>
          </a:p>
          <a:p>
            <a:pPr>
              <a:lnSpc>
                <a:spcPct val="150000"/>
              </a:lnSpc>
            </a:pPr>
            <a:r>
              <a:rPr lang="km-KH" sz="2400" dirty="0">
                <a:latin typeface="Khmer OS System" panose="02000500000000020004" pitchFamily="2" charset="0"/>
                <a:cs typeface="Khmer OS System" panose="02000500000000020004" pitchFamily="2" charset="0"/>
              </a:rPr>
              <a:t>     កំណត់ពីប្រភេទ </a:t>
            </a:r>
            <a:r>
              <a:rPr lang="en-US" sz="2400" dirty="0">
                <a:latin typeface="Khmer OS System" panose="02000500000000020004" pitchFamily="2" charset="0"/>
                <a:cs typeface="Khmer OS System" panose="02000500000000020004" pitchFamily="2" charset="0"/>
              </a:rPr>
              <a:t>File extension </a:t>
            </a:r>
            <a:r>
              <a:rPr lang="km-KH" sz="2400" dirty="0">
                <a:latin typeface="Khmer OS System" panose="02000500000000020004" pitchFamily="2" charset="0"/>
                <a:cs typeface="Khmer OS System" panose="02000500000000020004" pitchFamily="2" charset="0"/>
              </a:rPr>
              <a:t>ដែលត្រូវ </a:t>
            </a:r>
            <a:r>
              <a:rPr lang="en-US" sz="2400" dirty="0">
                <a:latin typeface="Khmer OS System" panose="02000500000000020004" pitchFamily="2" charset="0"/>
                <a:cs typeface="Khmer OS System" panose="02000500000000020004" pitchFamily="2" charset="0"/>
              </a:rPr>
              <a:t>Compile </a:t>
            </a:r>
            <a:r>
              <a:rPr lang="km-KH" sz="2400" dirty="0">
                <a:latin typeface="Khmer OS System" panose="02000500000000020004" pitchFamily="2" charset="0"/>
                <a:cs typeface="Khmer OS System" panose="02000500000000020004" pitchFamily="2" charset="0"/>
              </a:rPr>
              <a:t>ដែលជា </a:t>
            </a:r>
            <a:r>
              <a:rPr lang="en-US" sz="2400" dirty="0">
                <a:latin typeface="Khmer OS System" panose="02000500000000020004" pitchFamily="2" charset="0"/>
                <a:cs typeface="Khmer OS System" panose="02000500000000020004" pitchFamily="2" charset="0"/>
              </a:rPr>
              <a:t>default </a:t>
            </a:r>
            <a:r>
              <a:rPr lang="km-KH" sz="2400" dirty="0">
                <a:latin typeface="Khmer OS System" panose="02000500000000020004" pitchFamily="2" charset="0"/>
                <a:cs typeface="Khmer OS System" panose="02000500000000020004" pitchFamily="2" charset="0"/>
              </a:rPr>
              <a:t>វានឹងចាប់</a:t>
            </a:r>
          </a:p>
          <a:p>
            <a:pPr>
              <a:lnSpc>
                <a:spcPct val="150000"/>
              </a:lnSpc>
            </a:pPr>
            <a:r>
              <a:rPr lang="km-KH" sz="2400" dirty="0">
                <a:latin typeface="Khmer OS System" panose="02000500000000020004" pitchFamily="2" charset="0"/>
                <a:cs typeface="Khmer OS System" panose="02000500000000020004" pitchFamily="2" charset="0"/>
              </a:rPr>
              <a:t>     យក​ </a:t>
            </a:r>
            <a:r>
              <a:rPr lang="en-US" sz="2400" dirty="0">
                <a:latin typeface="Khmer OS System" panose="02000500000000020004" pitchFamily="2" charset="0"/>
                <a:cs typeface="Khmer OS System" panose="02000500000000020004" pitchFamily="2" charset="0"/>
              </a:rPr>
              <a:t>C++ source file </a:t>
            </a:r>
            <a:r>
              <a:rPr lang="km-KH" sz="2400" dirty="0">
                <a:latin typeface="Khmer OS System" panose="02000500000000020004" pitchFamily="2" charset="0"/>
                <a:cs typeface="Khmer OS System" panose="02000500000000020004" pitchFamily="2" charset="0"/>
              </a:rPr>
              <a:t>ដោយស្វ័យប្រវត្ត ដូច្នេះអាចកែទៅជា </a:t>
            </a:r>
            <a:r>
              <a:rPr lang="en-US" sz="2400" dirty="0">
                <a:latin typeface="Khmer OS System" panose="02000500000000020004" pitchFamily="2" charset="0"/>
                <a:cs typeface="Khmer OS System" panose="02000500000000020004" pitchFamily="2" charset="0"/>
              </a:rPr>
              <a:t>C Source file </a:t>
            </a:r>
            <a:r>
              <a:rPr lang="km-KH" sz="2400" dirty="0">
                <a:latin typeface="Khmer OS System" panose="02000500000000020004" pitchFamily="2" charset="0"/>
                <a:cs typeface="Khmer OS System" panose="02000500000000020004" pitchFamily="2" charset="0"/>
              </a:rPr>
              <a:t>វិញ</a:t>
            </a:r>
          </a:p>
          <a:p>
            <a:pPr>
              <a:lnSpc>
                <a:spcPct val="150000"/>
              </a:lnSpc>
            </a:pPr>
            <a:r>
              <a:rPr lang="km-KH" sz="2400" dirty="0">
                <a:latin typeface="Khmer OS System" panose="02000500000000020004" pitchFamily="2" charset="0"/>
                <a:cs typeface="Khmer OS System" panose="02000500000000020004" pitchFamily="2" charset="0"/>
              </a:rPr>
              <a:t>    </a:t>
            </a:r>
            <a:r>
              <a:rPr lang="en-US" sz="2400" dirty="0">
                <a:latin typeface="Khmer OS System" panose="02000500000000020004" pitchFamily="2" charset="0"/>
                <a:cs typeface="Khmer OS System" panose="02000500000000020004" pitchFamily="2" charset="0"/>
              </a:rPr>
              <a:t> </a:t>
            </a:r>
            <a:r>
              <a:rPr lang="km-KH" sz="2400" dirty="0">
                <a:latin typeface="Khmer OS System" panose="02000500000000020004" pitchFamily="2" charset="0"/>
                <a:cs typeface="Khmer OS System" panose="02000500000000020004" pitchFamily="2" charset="0"/>
              </a:rPr>
              <a:t>ដោយ </a:t>
            </a:r>
            <a:r>
              <a:rPr lang="en-US" sz="2400" dirty="0">
                <a:latin typeface="Khmer OS System" panose="02000500000000020004" pitchFamily="2" charset="0"/>
                <a:cs typeface="Khmer OS System" panose="02000500000000020004" pitchFamily="2" charset="0"/>
              </a:rPr>
              <a:t>Save file extension </a:t>
            </a:r>
            <a:r>
              <a:rPr lang="km-KH" sz="2400" dirty="0">
                <a:latin typeface="Khmer OS System" panose="02000500000000020004" pitchFamily="2" charset="0"/>
                <a:cs typeface="Khmer OS System" panose="02000500000000020004" pitchFamily="2" charset="0"/>
              </a:rPr>
              <a:t>ជា </a:t>
            </a:r>
            <a:r>
              <a:rPr lang="en-US" sz="2400" dirty="0">
                <a:latin typeface="Khmer OS System" panose="02000500000000020004" pitchFamily="2" charset="0"/>
                <a:cs typeface="Khmer OS System" panose="02000500000000020004" pitchFamily="2" charset="0"/>
              </a:rPr>
              <a:t>.c </a:t>
            </a:r>
          </a:p>
          <a:p>
            <a:pPr marL="457200" indent="-457200">
              <a:lnSpc>
                <a:spcPct val="150000"/>
              </a:lnSpc>
              <a:buAutoNum type="arabicPeriod" startAt="5"/>
            </a:pPr>
            <a:r>
              <a:rPr lang="km-KH" sz="2400" dirty="0">
                <a:latin typeface="Khmer OS System" panose="02000500000000020004" pitchFamily="2" charset="0"/>
                <a:cs typeface="Khmer OS System" panose="02000500000000020004" pitchFamily="2" charset="0"/>
              </a:rPr>
              <a:t>ចុច </a:t>
            </a:r>
            <a:r>
              <a:rPr lang="en-US" sz="2400" dirty="0">
                <a:latin typeface="Khmer OS System" panose="02000500000000020004" pitchFamily="2" charset="0"/>
                <a:cs typeface="Khmer OS System" panose="02000500000000020004" pitchFamily="2" charset="0"/>
              </a:rPr>
              <a:t>F10 </a:t>
            </a:r>
            <a:r>
              <a:rPr lang="km-KH" sz="2400" dirty="0">
                <a:latin typeface="Khmer OS System" panose="02000500000000020004" pitchFamily="2" charset="0"/>
                <a:cs typeface="Khmer OS System" panose="02000500000000020004" pitchFamily="2" charset="0"/>
              </a:rPr>
              <a:t>ដើម្បីដំណើរការ កម្មវិធីដែលបាន </a:t>
            </a:r>
            <a:r>
              <a:rPr lang="en-US" sz="2400" dirty="0">
                <a:latin typeface="Khmer OS System" panose="02000500000000020004" pitchFamily="2" charset="0"/>
                <a:cs typeface="Khmer OS System" panose="02000500000000020004" pitchFamily="2" charset="0"/>
              </a:rPr>
              <a:t>Compile </a:t>
            </a:r>
            <a:r>
              <a:rPr lang="km-KH" sz="2400" dirty="0">
                <a:latin typeface="Khmer OS System" panose="02000500000000020004" pitchFamily="2" charset="0"/>
                <a:cs typeface="Khmer OS System" panose="02000500000000020004" pitchFamily="2" charset="0"/>
              </a:rPr>
              <a:t>រួចរាល់</a:t>
            </a:r>
          </a:p>
          <a:p>
            <a:pPr>
              <a:lnSpc>
                <a:spcPct val="150000"/>
              </a:lnSpc>
            </a:pPr>
            <a:r>
              <a:rPr lang="km-KH" sz="2400" dirty="0">
                <a:latin typeface="Khmer OS System" panose="02000500000000020004" pitchFamily="2" charset="0"/>
                <a:cs typeface="Khmer OS System" panose="02000500000000020004" pitchFamily="2" charset="0"/>
              </a:rPr>
              <a:t>      ហើយរាល់ការប្រើប្រាស់គឺនៅលើផ្ទាំង </a:t>
            </a:r>
            <a:r>
              <a:rPr lang="en-US" sz="2400" dirty="0">
                <a:latin typeface="Khmer OS System" panose="02000500000000020004" pitchFamily="2" charset="0"/>
                <a:cs typeface="Khmer OS System" panose="02000500000000020004" pitchFamily="2" charset="0"/>
              </a:rPr>
              <a:t>Console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endParaRPr lang="km-KH" sz="2400" dirty="0">
              <a:latin typeface="Khmer OS System" panose="02000500000000020004" pitchFamily="2" charset="0"/>
              <a:cs typeface="Khmer OS System" panose="02000500000000020004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0499" y="108229"/>
            <a:ext cx="37719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Khmer OS System" panose="02000500000000020004" pitchFamily="2" charset="0"/>
                <a:cs typeface="Khmer OS System" panose="02000500000000020004" pitchFamily="2" charset="0"/>
              </a:rPr>
              <a:t>C/C++ for beginner</a:t>
            </a:r>
          </a:p>
        </p:txBody>
      </p:sp>
    </p:spTree>
    <p:extLst>
      <p:ext uri="{BB962C8B-B14F-4D97-AF65-F5344CB8AC3E}">
        <p14:creationId xmlns:p14="http://schemas.microsoft.com/office/powerpoint/2010/main" val="2305831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41042" y="1059360"/>
            <a:ext cx="1031275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m-KH" sz="2400" dirty="0">
                <a:latin typeface="Khmer OS System" panose="02000500000000020004" pitchFamily="2" charset="0"/>
                <a:cs typeface="Khmer OS System" panose="02000500000000020004" pitchFamily="2" charset="0"/>
              </a:rPr>
              <a:t>លទ្ធផលបន្ទាប់ពីបាន </a:t>
            </a:r>
            <a:r>
              <a:rPr lang="en-US" sz="2400" dirty="0">
                <a:latin typeface="Khmer OS System" panose="02000500000000020004" pitchFamily="2" charset="0"/>
                <a:cs typeface="Khmer OS System" panose="02000500000000020004" pitchFamily="2" charset="0"/>
              </a:rPr>
              <a:t>Compile </a:t>
            </a:r>
            <a:r>
              <a:rPr lang="km-KH" sz="2400" dirty="0">
                <a:latin typeface="Khmer OS System" panose="02000500000000020004" pitchFamily="2" charset="0"/>
                <a:cs typeface="Khmer OS System" panose="02000500000000020004" pitchFamily="2" charset="0"/>
              </a:rPr>
              <a:t>និង </a:t>
            </a:r>
            <a:r>
              <a:rPr lang="en-US" sz="2400" dirty="0">
                <a:latin typeface="Khmer OS System" panose="02000500000000020004" pitchFamily="2" charset="0"/>
                <a:cs typeface="Khmer OS System" panose="02000500000000020004" pitchFamily="2" charset="0"/>
              </a:rPr>
              <a:t>Run</a:t>
            </a:r>
            <a:endParaRPr lang="km-KH" sz="2400" dirty="0">
              <a:latin typeface="Khmer OS System" panose="02000500000000020004" pitchFamily="2" charset="0"/>
              <a:cs typeface="Khmer OS System" panose="02000500000000020004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0499" y="108229"/>
            <a:ext cx="37719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Khmer OS System" panose="02000500000000020004" pitchFamily="2" charset="0"/>
                <a:cs typeface="Khmer OS System" panose="02000500000000020004" pitchFamily="2" charset="0"/>
              </a:rPr>
              <a:t>C/C++ for beginner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1" y="2057400"/>
            <a:ext cx="7520029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665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" y="457200"/>
            <a:ext cx="113538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latin typeface="Khmer OS System" panose="02000500000000020004" pitchFamily="2" charset="0"/>
                <a:cs typeface="Khmer OS System" panose="02000500000000020004" pitchFamily="2" charset="0"/>
              </a:rPr>
              <a:t>Structure of C programming Language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	</a:t>
            </a: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មុននឹងឈានដល់ការសរសេរកូដផ្សេងៗទៀតអ្នកក៏ត្រូវដឹងពី </a:t>
            </a: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Structure </a:t>
            </a: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ក៏ដូចជាតម្រូវការដែលត្រូវមានសម្រាប់ </a:t>
            </a: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C </a:t>
            </a: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ផងដែរ​ ។ចូរមើល</a:t>
            </a: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 Syntax </a:t>
            </a: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ខាងក្រោម៖</a:t>
            </a:r>
          </a:p>
          <a:p>
            <a:endParaRPr lang="en-US" sz="2000" dirty="0">
              <a:solidFill>
                <a:srgbClr val="000000"/>
              </a:solidFill>
              <a:latin typeface="Khmer OS System" panose="02000500000000020004" pitchFamily="2" charset="0"/>
              <a:cs typeface="Khmer OS System" panose="02000500000000020004" pitchFamily="2" charset="0"/>
            </a:endParaRPr>
          </a:p>
          <a:p>
            <a:pPr marL="342900" indent="-342900">
              <a:buFont typeface="Wingdings" pitchFamily="2" charset="2"/>
              <a:buChar char="§"/>
            </a:pPr>
            <a:r>
              <a:rPr lang="en-US" sz="2000" b="1" dirty="0">
                <a:latin typeface="Khmer OS System" panose="02000500000000020004" pitchFamily="2" charset="0"/>
                <a:cs typeface="Khmer OS System" panose="02000500000000020004" pitchFamily="2" charset="0"/>
              </a:rPr>
              <a:t>#Directives:</a:t>
            </a:r>
            <a:r>
              <a:rPr lang="km-KH" sz="2000" dirty="0">
                <a:latin typeface="Khmer OS System" panose="02000500000000020004" pitchFamily="2" charset="0"/>
                <a:cs typeface="Khmer OS System" panose="02000500000000020004" pitchFamily="2" charset="0"/>
              </a:rPr>
              <a:t>សម្រាប់ចាប់ផ្តើម​​​នៃ</a:t>
            </a:r>
            <a:r>
              <a:rPr lang="en-US" sz="2000" dirty="0">
                <a:latin typeface="Khmer OS System" panose="02000500000000020004" pitchFamily="2" charset="0"/>
                <a:cs typeface="Khmer OS System" panose="02000500000000020004" pitchFamily="2" charset="0"/>
              </a:rPr>
              <a:t> Program </a:t>
            </a:r>
            <a:r>
              <a:rPr lang="ca-ES" sz="2000" dirty="0">
                <a:latin typeface="Khmer OS System" panose="02000500000000020004" pitchFamily="2" charset="0"/>
                <a:cs typeface="Khmer OS System" panose="02000500000000020004" pitchFamily="2" charset="0"/>
              </a:rPr>
              <a:t>ប្រសិនបើ </a:t>
            </a:r>
            <a:r>
              <a:rPr lang="en-US" sz="2000" dirty="0">
                <a:latin typeface="Khmer OS System" panose="02000500000000020004" pitchFamily="2" charset="0"/>
                <a:cs typeface="Khmer OS System" panose="02000500000000020004" pitchFamily="2" charset="0"/>
              </a:rPr>
              <a:t>Program </a:t>
            </a:r>
            <a:r>
              <a:rPr lang="ca-ES" sz="2000" dirty="0">
                <a:latin typeface="Khmer OS System" panose="02000500000000020004" pitchFamily="2" charset="0"/>
                <a:cs typeface="Khmer OS System" panose="02000500000000020004" pitchFamily="2" charset="0"/>
              </a:rPr>
              <a:t>មានប្រើ </a:t>
            </a:r>
            <a:r>
              <a:rPr lang="en-US" sz="2000" dirty="0">
                <a:latin typeface="Khmer OS System" panose="02000500000000020004" pitchFamily="2" charset="0"/>
                <a:cs typeface="Khmer OS System" panose="02000500000000020004" pitchFamily="2" charset="0"/>
              </a:rPr>
              <a:t>Function </a:t>
            </a:r>
            <a:r>
              <a:rPr lang="ca-ES" sz="2000" dirty="0">
                <a:latin typeface="Khmer OS System" panose="02000500000000020004" pitchFamily="2" charset="0"/>
                <a:cs typeface="Khmer OS System" panose="02000500000000020004" pitchFamily="2" charset="0"/>
              </a:rPr>
              <a:t>ដែលផ្ទុកក្នុងនោះ។ Directive ចាប់ផ្តើមដោយសញ្ញា </a:t>
            </a:r>
            <a:r>
              <a:rPr lang="en-US" sz="2000" dirty="0">
                <a:latin typeface="Khmer OS System" panose="02000500000000020004" pitchFamily="2" charset="0"/>
                <a:cs typeface="Khmer OS System" panose="02000500000000020004" pitchFamily="2" charset="0"/>
              </a:rPr>
              <a:t># (hash sign)</a:t>
            </a:r>
            <a:r>
              <a:rPr lang="ca-ES" sz="2000" dirty="0">
                <a:latin typeface="Khmer OS System" panose="02000500000000020004" pitchFamily="2" charset="0"/>
                <a:cs typeface="Khmer OS System" panose="02000500000000020004" pitchFamily="2" charset="0"/>
              </a:rPr>
              <a:t>។  </a:t>
            </a:r>
          </a:p>
          <a:p>
            <a:endParaRPr lang="en-US" sz="2000" dirty="0">
              <a:latin typeface="Khmer OS System" panose="02000500000000020004" pitchFamily="2" charset="0"/>
              <a:cs typeface="Khmer OS System" panose="02000500000000020004" pitchFamily="2" charset="0"/>
            </a:endParaRPr>
          </a:p>
          <a:p>
            <a:pPr marL="342900" indent="-342900">
              <a:buFont typeface="Wingdings" pitchFamily="2" charset="2"/>
              <a:buChar char="§"/>
            </a:pPr>
            <a:r>
              <a:rPr lang="en-US" sz="2000" b="1" dirty="0">
                <a:latin typeface="Khmer OS System" panose="02000500000000020004" pitchFamily="2" charset="0"/>
                <a:cs typeface="Khmer OS System" panose="02000500000000020004" pitchFamily="2" charset="0"/>
              </a:rPr>
              <a:t>Global Declaration:</a:t>
            </a:r>
            <a:r>
              <a:rPr lang="ca-ES" sz="2000" dirty="0">
                <a:latin typeface="Khmer OS System" panose="02000500000000020004" pitchFamily="2" charset="0"/>
                <a:cs typeface="Khmer OS System" panose="02000500000000020004" pitchFamily="2" charset="0"/>
              </a:rPr>
              <a:t>ទិន្នន័យ</a:t>
            </a:r>
            <a:r>
              <a:rPr lang="en-US" sz="2000" dirty="0">
                <a:latin typeface="Khmer OS System" panose="02000500000000020004" pitchFamily="2" charset="0"/>
                <a:cs typeface="Khmer OS System" panose="02000500000000020004" pitchFamily="2" charset="0"/>
              </a:rPr>
              <a:t>(Data Type)</a:t>
            </a:r>
            <a:r>
              <a:rPr lang="ca-ES" sz="2000" dirty="0">
                <a:latin typeface="Khmer OS System" panose="02000500000000020004" pitchFamily="2" charset="0"/>
                <a:cs typeface="Khmer OS System" panose="02000500000000020004" pitchFamily="2" charset="0"/>
              </a:rPr>
              <a:t> ឬក៏ </a:t>
            </a:r>
            <a:r>
              <a:rPr lang="en-US" sz="2000" dirty="0">
                <a:latin typeface="Khmer OS System" panose="02000500000000020004" pitchFamily="2" charset="0"/>
                <a:cs typeface="Khmer OS System" panose="02000500000000020004" pitchFamily="2" charset="0"/>
              </a:rPr>
              <a:t>Function ()</a:t>
            </a:r>
            <a:r>
              <a:rPr lang="ca-ES" sz="2000" dirty="0">
                <a:latin typeface="Khmer OS System" panose="02000500000000020004" pitchFamily="2" charset="0"/>
                <a:cs typeface="Khmer OS System" panose="02000500000000020004" pitchFamily="2" charset="0"/>
              </a:rPr>
              <a:t>។</a:t>
            </a:r>
          </a:p>
          <a:p>
            <a:pPr marL="342900" indent="-342900">
              <a:buFont typeface="Wingdings" pitchFamily="2" charset="2"/>
              <a:buChar char="§"/>
            </a:pPr>
            <a:endParaRPr lang="en-US" sz="2000" dirty="0">
              <a:latin typeface="Khmer OS System" panose="02000500000000020004" pitchFamily="2" charset="0"/>
              <a:cs typeface="Khmer OS System" panose="02000500000000020004" pitchFamily="2" charset="0"/>
            </a:endParaRPr>
          </a:p>
          <a:p>
            <a:pPr marL="342900" indent="-342900">
              <a:buFont typeface="Wingdings" pitchFamily="2" charset="2"/>
              <a:buChar char="§"/>
            </a:pPr>
            <a:r>
              <a:rPr lang="en-US" sz="2000" b="1" dirty="0">
                <a:latin typeface="Khmer OS System" panose="02000500000000020004" pitchFamily="2" charset="0"/>
                <a:cs typeface="Khmer OS System" panose="02000500000000020004" pitchFamily="2" charset="0"/>
              </a:rPr>
              <a:t>Main() </a:t>
            </a:r>
            <a:r>
              <a:rPr lang="en-US" sz="2000" b="1" dirty="0" err="1">
                <a:latin typeface="Khmer OS System" panose="02000500000000020004" pitchFamily="2" charset="0"/>
                <a:cs typeface="Khmer OS System" panose="02000500000000020004" pitchFamily="2" charset="0"/>
              </a:rPr>
              <a:t>Function:</a:t>
            </a:r>
            <a:r>
              <a:rPr lang="en-US" sz="2000" dirty="0" err="1">
                <a:latin typeface="Khmer OS System" panose="02000500000000020004" pitchFamily="2" charset="0"/>
                <a:cs typeface="Khmer OS System" panose="02000500000000020004" pitchFamily="2" charset="0"/>
              </a:rPr>
              <a:t>ជា</a:t>
            </a:r>
            <a:r>
              <a:rPr lang="en-US" sz="2000" dirty="0">
                <a:latin typeface="Khmer OS System" panose="02000500000000020004" pitchFamily="2" charset="0"/>
                <a:cs typeface="Khmer OS System" panose="02000500000000020004" pitchFamily="2" charset="0"/>
              </a:rPr>
              <a:t> Main program </a:t>
            </a:r>
            <a:r>
              <a:rPr lang="ca-ES" sz="2000" dirty="0">
                <a:latin typeface="Khmer OS System" panose="02000500000000020004" pitchFamily="2" charset="0"/>
                <a:cs typeface="Khmer OS System" panose="02000500000000020004" pitchFamily="2" charset="0"/>
              </a:rPr>
              <a:t>ដែលចាំបាច់ត្រូវតែមាន។</a:t>
            </a:r>
          </a:p>
          <a:p>
            <a:pPr marL="342900" indent="-342900">
              <a:buFont typeface="Wingdings" pitchFamily="2" charset="2"/>
              <a:buChar char="§"/>
            </a:pPr>
            <a:endParaRPr lang="en-US" sz="2000" dirty="0">
              <a:latin typeface="Khmer OS System" panose="02000500000000020004" pitchFamily="2" charset="0"/>
              <a:cs typeface="Khmer OS System" panose="02000500000000020004" pitchFamily="2" charset="0"/>
            </a:endParaRPr>
          </a:p>
          <a:p>
            <a:pPr marL="342900" indent="-342900">
              <a:buFont typeface="Wingdings" pitchFamily="2" charset="2"/>
              <a:buChar char="§"/>
            </a:pPr>
            <a:r>
              <a:rPr lang="en-US" sz="2000" b="1" dirty="0">
                <a:latin typeface="Khmer OS System" panose="02000500000000020004" pitchFamily="2" charset="0"/>
                <a:cs typeface="Khmer OS System" panose="02000500000000020004" pitchFamily="2" charset="0"/>
              </a:rPr>
              <a:t>Open brace: </a:t>
            </a:r>
            <a:r>
              <a:rPr lang="en-US" sz="2000" dirty="0" err="1">
                <a:latin typeface="Khmer OS System" panose="02000500000000020004" pitchFamily="2" charset="0"/>
                <a:cs typeface="Khmer OS System" panose="02000500000000020004" pitchFamily="2" charset="0"/>
              </a:rPr>
              <a:t>សម្រាប់ចាប់ផ្តើមនៃ</a:t>
            </a:r>
            <a:r>
              <a:rPr lang="en-US" sz="2000" dirty="0">
                <a:latin typeface="Khmer OS System" panose="02000500000000020004" pitchFamily="2" charset="0"/>
                <a:cs typeface="Khmer OS System" panose="02000500000000020004" pitchFamily="2" charset="0"/>
              </a:rPr>
              <a:t> main program </a:t>
            </a:r>
            <a:r>
              <a:rPr lang="ca-ES" sz="2000" dirty="0">
                <a:latin typeface="Khmer OS System" panose="02000500000000020004" pitchFamily="2" charset="0"/>
                <a:cs typeface="Khmer OS System" panose="02000500000000020004" pitchFamily="2" charset="0"/>
              </a:rPr>
              <a:t>ឬក៏ </a:t>
            </a:r>
            <a:r>
              <a:rPr lang="km-KH" sz="2000" dirty="0">
                <a:latin typeface="Khmer OS System" panose="02000500000000020004" pitchFamily="2" charset="0"/>
                <a:cs typeface="Khmer OS System" panose="02000500000000020004" pitchFamily="2" charset="0"/>
              </a:rPr>
              <a:t> </a:t>
            </a:r>
            <a:r>
              <a:rPr lang="en-US" sz="2000" dirty="0">
                <a:latin typeface="Khmer OS System" panose="02000500000000020004" pitchFamily="2" charset="0"/>
                <a:cs typeface="Khmer OS System" panose="02000500000000020004" pitchFamily="2" charset="0"/>
              </a:rPr>
              <a:t>block statements</a:t>
            </a:r>
            <a:r>
              <a:rPr lang="ca-ES" sz="2000" dirty="0">
                <a:latin typeface="Khmer OS System" panose="02000500000000020004" pitchFamily="2" charset="0"/>
                <a:cs typeface="Khmer OS System" panose="02000500000000020004" pitchFamily="2" charset="0"/>
              </a:rPr>
              <a:t>។</a:t>
            </a:r>
          </a:p>
          <a:p>
            <a:pPr marL="342900" indent="-342900">
              <a:buFont typeface="Wingdings" pitchFamily="2" charset="2"/>
              <a:buChar char="§"/>
            </a:pPr>
            <a:endParaRPr lang="en-US" sz="2000" dirty="0">
              <a:latin typeface="Khmer OS System" panose="02000500000000020004" pitchFamily="2" charset="0"/>
              <a:cs typeface="Khmer OS System" panose="02000500000000020004" pitchFamily="2" charset="0"/>
            </a:endParaRPr>
          </a:p>
          <a:p>
            <a:pPr marL="342900" indent="-342900">
              <a:buFont typeface="Wingdings" pitchFamily="2" charset="2"/>
              <a:buChar char="§"/>
            </a:pPr>
            <a:r>
              <a:rPr lang="en-US" sz="2000" b="1" dirty="0">
                <a:latin typeface="Khmer OS System" panose="02000500000000020004" pitchFamily="2" charset="0"/>
                <a:cs typeface="Khmer OS System" panose="02000500000000020004" pitchFamily="2" charset="0"/>
              </a:rPr>
              <a:t>Statements: </a:t>
            </a:r>
            <a:r>
              <a:rPr lang="en-US" sz="2000" dirty="0" err="1">
                <a:latin typeface="Khmer OS System" panose="02000500000000020004" pitchFamily="2" charset="0"/>
                <a:cs typeface="Khmer OS System" panose="02000500000000020004" pitchFamily="2" charset="0"/>
              </a:rPr>
              <a:t>ជាដំណើរការនៅពេល</a:t>
            </a:r>
            <a:r>
              <a:rPr lang="en-US" sz="2000" dirty="0">
                <a:latin typeface="Khmer OS System" panose="02000500000000020004" pitchFamily="2" charset="0"/>
                <a:cs typeface="Khmer OS System" panose="02000500000000020004" pitchFamily="2" charset="0"/>
              </a:rPr>
              <a:t> Run Program</a:t>
            </a:r>
            <a:r>
              <a:rPr lang="ca-ES" sz="2000" dirty="0">
                <a:latin typeface="Khmer OS System" panose="02000500000000020004" pitchFamily="2" charset="0"/>
                <a:cs typeface="Khmer OS System" panose="02000500000000020004" pitchFamily="2" charset="0"/>
              </a:rPr>
              <a:t>។</a:t>
            </a:r>
          </a:p>
          <a:p>
            <a:pPr marL="342900" indent="-342900">
              <a:buFont typeface="Wingdings" pitchFamily="2" charset="2"/>
              <a:buChar char="§"/>
            </a:pPr>
            <a:endParaRPr lang="en-US" sz="2000" dirty="0">
              <a:latin typeface="Khmer OS System" panose="02000500000000020004" pitchFamily="2" charset="0"/>
              <a:cs typeface="Khmer OS System" panose="02000500000000020004" pitchFamily="2" charset="0"/>
            </a:endParaRPr>
          </a:p>
          <a:p>
            <a:pPr marL="342900" indent="-342900">
              <a:buFont typeface="Wingdings" pitchFamily="2" charset="2"/>
              <a:buChar char="§"/>
            </a:pPr>
            <a:r>
              <a:rPr lang="en-US" sz="2000" b="1" dirty="0">
                <a:latin typeface="Khmer OS System" panose="02000500000000020004" pitchFamily="2" charset="0"/>
                <a:cs typeface="Khmer OS System" panose="02000500000000020004" pitchFamily="2" charset="0"/>
              </a:rPr>
              <a:t>Return 0: </a:t>
            </a:r>
            <a:r>
              <a:rPr lang="en-US" sz="2000" dirty="0" err="1">
                <a:latin typeface="Khmer OS System" panose="02000500000000020004" pitchFamily="2" charset="0"/>
                <a:cs typeface="Khmer OS System" panose="02000500000000020004" pitchFamily="2" charset="0"/>
              </a:rPr>
              <a:t>សម្រាប់បញ្ចប</a:t>
            </a:r>
            <a:r>
              <a:rPr lang="en-US" sz="2000" dirty="0">
                <a:latin typeface="Khmer OS System" panose="02000500000000020004" pitchFamily="2" charset="0"/>
                <a:cs typeface="Khmer OS System" panose="02000500000000020004" pitchFamily="2" charset="0"/>
              </a:rPr>
              <a:t>់ Program </a:t>
            </a:r>
            <a:r>
              <a:rPr lang="ca-ES" sz="2000" dirty="0">
                <a:latin typeface="Khmer OS System" panose="02000500000000020004" pitchFamily="2" charset="0"/>
                <a:cs typeface="Khmer OS System" panose="02000500000000020004" pitchFamily="2" charset="0"/>
              </a:rPr>
              <a:t>ហើយបញ្ចូនពត៌មានអោយ​ </a:t>
            </a:r>
            <a:r>
              <a:rPr lang="en-US" sz="2000" dirty="0">
                <a:latin typeface="Khmer OS System" panose="02000500000000020004" pitchFamily="2" charset="0"/>
                <a:cs typeface="Khmer OS System" panose="02000500000000020004" pitchFamily="2" charset="0"/>
              </a:rPr>
              <a:t>Operating System (OS)</a:t>
            </a:r>
            <a:r>
              <a:rPr lang="ca-ES" sz="2000" dirty="0">
                <a:latin typeface="Khmer OS System" panose="02000500000000020004" pitchFamily="2" charset="0"/>
                <a:cs typeface="Khmer OS System" panose="02000500000000020004" pitchFamily="2" charset="0"/>
              </a:rPr>
              <a:t>។</a:t>
            </a:r>
          </a:p>
          <a:p>
            <a:pPr marL="342900" indent="-342900">
              <a:buFont typeface="Wingdings" pitchFamily="2" charset="2"/>
              <a:buChar char="§"/>
            </a:pPr>
            <a:endParaRPr lang="en-US" sz="2000" dirty="0">
              <a:latin typeface="Khmer OS System" panose="02000500000000020004" pitchFamily="2" charset="0"/>
              <a:cs typeface="Khmer OS System" panose="02000500000000020004" pitchFamily="2" charset="0"/>
            </a:endParaRPr>
          </a:p>
          <a:p>
            <a:pPr marL="342900" indent="-342900">
              <a:buFont typeface="Wingdings" pitchFamily="2" charset="2"/>
              <a:buChar char="§"/>
            </a:pPr>
            <a:r>
              <a:rPr lang="en-US" sz="2000" b="1" dirty="0">
                <a:latin typeface="Khmer OS System" panose="02000500000000020004" pitchFamily="2" charset="0"/>
                <a:cs typeface="Khmer OS System" panose="02000500000000020004" pitchFamily="2" charset="0"/>
              </a:rPr>
              <a:t>Close brace: </a:t>
            </a:r>
            <a:r>
              <a:rPr lang="en-US" sz="2000" dirty="0" err="1">
                <a:latin typeface="Khmer OS System" panose="02000500000000020004" pitchFamily="2" charset="0"/>
                <a:cs typeface="Khmer OS System" panose="02000500000000020004" pitchFamily="2" charset="0"/>
              </a:rPr>
              <a:t>សម្រាប់បញ្ចប</a:t>
            </a:r>
            <a:r>
              <a:rPr lang="en-US" sz="2000" dirty="0">
                <a:latin typeface="Khmer OS System" panose="02000500000000020004" pitchFamily="2" charset="0"/>
                <a:cs typeface="Khmer OS System" panose="02000500000000020004" pitchFamily="2" charset="0"/>
              </a:rPr>
              <a:t>់ main program </a:t>
            </a:r>
            <a:r>
              <a:rPr lang="ca-ES" sz="2000" dirty="0">
                <a:latin typeface="Khmer OS System" panose="02000500000000020004" pitchFamily="2" charset="0"/>
                <a:cs typeface="Khmer OS System" panose="02000500000000020004" pitchFamily="2" charset="0"/>
              </a:rPr>
              <a:t>ឬក៏ </a:t>
            </a:r>
            <a:r>
              <a:rPr lang="km-KH" sz="2000" dirty="0">
                <a:latin typeface="Khmer OS System" panose="02000500000000020004" pitchFamily="2" charset="0"/>
                <a:cs typeface="Khmer OS System" panose="02000500000000020004" pitchFamily="2" charset="0"/>
              </a:rPr>
              <a:t> </a:t>
            </a:r>
            <a:r>
              <a:rPr lang="en-US" sz="2000" dirty="0">
                <a:latin typeface="Khmer OS System" panose="02000500000000020004" pitchFamily="2" charset="0"/>
                <a:cs typeface="Khmer OS System" panose="02000500000000020004" pitchFamily="2" charset="0"/>
              </a:rPr>
              <a:t>block statements</a:t>
            </a:r>
            <a:r>
              <a:rPr lang="ca-ES" sz="2000" dirty="0">
                <a:latin typeface="Khmer OS System" panose="02000500000000020004" pitchFamily="2" charset="0"/>
                <a:cs typeface="Khmer OS System" panose="02000500000000020004" pitchFamily="2" charset="0"/>
              </a:rPr>
              <a:t>។</a:t>
            </a:r>
            <a:endParaRPr lang="en-US" sz="2000" dirty="0">
              <a:latin typeface="Khmer OS System" panose="02000500000000020004" pitchFamily="2" charset="0"/>
              <a:cs typeface="Khmer OS System" panose="02000500000000020004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0499" y="108229"/>
            <a:ext cx="37719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Khmer OS System" panose="02000500000000020004" pitchFamily="2" charset="0"/>
                <a:cs typeface="Khmer OS System" panose="02000500000000020004" pitchFamily="2" charset="0"/>
              </a:rPr>
              <a:t>C/C++ for beginner</a:t>
            </a:r>
          </a:p>
        </p:txBody>
      </p:sp>
    </p:spTree>
    <p:extLst>
      <p:ext uri="{BB962C8B-B14F-4D97-AF65-F5344CB8AC3E}">
        <p14:creationId xmlns:p14="http://schemas.microsoft.com/office/powerpoint/2010/main" val="1545236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81000" y="381001"/>
            <a:ext cx="9906000" cy="457200"/>
          </a:xfrm>
        </p:spPr>
        <p:txBody>
          <a:bodyPr>
            <a:normAutofit/>
          </a:bodyPr>
          <a:lstStyle/>
          <a:p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ឧទាហរណ៍ៈ</a:t>
            </a:r>
            <a:endParaRPr lang="en-US" dirty="0">
              <a:latin typeface="Khmer OS System" panose="02000500000000020004" pitchFamily="2" charset="0"/>
              <a:cs typeface="Khmer OS System" panose="02000500000000020004" pitchFamily="2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62" t="15845" r="35562" b="55986"/>
          <a:stretch/>
        </p:blipFill>
        <p:spPr bwMode="auto">
          <a:xfrm>
            <a:off x="762001" y="914400"/>
            <a:ext cx="6632620" cy="2060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36461" y="3200400"/>
            <a:ext cx="11169739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Khmer OS System" panose="02000500000000020004" pitchFamily="2" charset="0"/>
                <a:cs typeface="Khmer OS System" panose="02000500000000020004" pitchFamily="2" charset="0"/>
              </a:rPr>
              <a:t>Comments</a:t>
            </a:r>
          </a:p>
          <a:p>
            <a:r>
              <a:rPr lang="en-US" sz="2800" b="1" dirty="0">
                <a:latin typeface="Khmer OS System" panose="02000500000000020004" pitchFamily="2" charset="0"/>
                <a:cs typeface="Khmer OS System" panose="02000500000000020004" pitchFamily="2" charset="0"/>
              </a:rPr>
              <a:t>	</a:t>
            </a:r>
            <a:r>
              <a:rPr lang="km-KH" sz="2000" dirty="0">
                <a:latin typeface="Khmer OS System" panose="02000500000000020004" pitchFamily="2" charset="0"/>
                <a:cs typeface="Khmer OS System" panose="02000500000000020004" pitchFamily="2" charset="0"/>
              </a:rPr>
              <a:t>គឺជាការបិទកូដមិនអោយដំណើរការនៅពេល </a:t>
            </a:r>
            <a:r>
              <a:rPr lang="en-US" sz="2000" dirty="0">
                <a:latin typeface="Khmer OS System" panose="02000500000000020004" pitchFamily="2" charset="0"/>
                <a:cs typeface="Khmer OS System" panose="02000500000000020004" pitchFamily="2" charset="0"/>
              </a:rPr>
              <a:t>Compile</a:t>
            </a:r>
            <a:r>
              <a:rPr lang="km-KH" sz="2000" dirty="0">
                <a:latin typeface="Khmer OS System" panose="02000500000000020004" pitchFamily="2" charset="0"/>
                <a:cs typeface="Khmer OS System" panose="02000500000000020004" pitchFamily="2" charset="0"/>
              </a:rPr>
              <a:t>។ </a:t>
            </a:r>
            <a:r>
              <a:rPr lang="en-US" sz="2000" dirty="0">
                <a:latin typeface="Khmer OS System" panose="02000500000000020004" pitchFamily="2" charset="0"/>
                <a:cs typeface="Khmer OS System" panose="02000500000000020004" pitchFamily="2" charset="0"/>
              </a:rPr>
              <a:t>Comments </a:t>
            </a:r>
            <a:r>
              <a:rPr lang="km-KH" sz="2000" dirty="0">
                <a:latin typeface="Khmer OS System" panose="02000500000000020004" pitchFamily="2" charset="0"/>
                <a:cs typeface="Khmer OS System" panose="02000500000000020004" pitchFamily="2" charset="0"/>
              </a:rPr>
              <a:t>ត្រូវបានចែកចេញជាពីរ មានដូចខាងក្រោមៈ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latin typeface="Khmer OS System" panose="02000500000000020004" pitchFamily="2" charset="0"/>
                <a:cs typeface="Khmer OS System" panose="02000500000000020004" pitchFamily="2" charset="0"/>
              </a:rPr>
              <a:t>// line comment (use tow slash sign)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latin typeface="Khmer OS System" panose="02000500000000020004" pitchFamily="2" charset="0"/>
                <a:cs typeface="Khmer OS System" panose="02000500000000020004" pitchFamily="2" charset="0"/>
              </a:rPr>
              <a:t>/* block comment */</a:t>
            </a:r>
          </a:p>
        </p:txBody>
      </p:sp>
    </p:spTree>
    <p:extLst>
      <p:ext uri="{BB962C8B-B14F-4D97-AF65-F5344CB8AC3E}">
        <p14:creationId xmlns:p14="http://schemas.microsoft.com/office/powerpoint/2010/main" val="3877079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41042" y="1059359"/>
            <a:ext cx="9829801" cy="5301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b="1" dirty="0">
                <a:latin typeface="Khmer OS System" panose="02000500000000020004" pitchFamily="2" charset="0"/>
                <a:cs typeface="Khmer OS System" panose="02000500000000020004" pitchFamily="2" charset="0"/>
              </a:rPr>
              <a:t>Programming</a:t>
            </a:r>
            <a:r>
              <a:rPr lang="en-US" sz="3200" b="1" dirty="0">
                <a:solidFill>
                  <a:srgbClr val="0070C0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 </a:t>
            </a:r>
            <a:r>
              <a:rPr lang="km-KH" sz="3200" b="1" dirty="0">
                <a:solidFill>
                  <a:srgbClr val="C00000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ជាអ្វី?</a:t>
            </a: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km-KH" sz="2400" dirty="0">
                <a:latin typeface="Khmer OS System" panose="02000500000000020004" pitchFamily="2" charset="0"/>
                <a:cs typeface="Khmer OS System" panose="02000500000000020004" pitchFamily="2" charset="0"/>
              </a:rPr>
              <a:t>វាពិតជាមានសារៈសំខាន់បំផុតដែលអ្នកត្រូវតែស្វែងយល់អំពី ប្រភេទនៃមុខវិជ្ជាក៏ដូចជា អត្ថប្រយោជន៍នៃមុខវិជ្ជាដែលអ្នកកំពុងរៀន។</a:t>
            </a: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u="sng" dirty="0">
                <a:latin typeface="Khmer OS System" panose="02000500000000020004" pitchFamily="2" charset="0"/>
                <a:cs typeface="Khmer OS System" panose="02000500000000020004" pitchFamily="2" charset="0"/>
              </a:rPr>
              <a:t>Computer Programming</a:t>
            </a:r>
            <a:r>
              <a:rPr lang="en-US" sz="2400" dirty="0">
                <a:latin typeface="Khmer OS System" panose="02000500000000020004" pitchFamily="2" charset="0"/>
                <a:cs typeface="Khmer OS System" panose="02000500000000020004" pitchFamily="2" charset="0"/>
              </a:rPr>
              <a:t> </a:t>
            </a:r>
            <a:r>
              <a:rPr lang="km-KH" sz="2400" dirty="0">
                <a:latin typeface="Khmer OS System" panose="02000500000000020004" pitchFamily="2" charset="0"/>
                <a:cs typeface="Khmer OS System" panose="02000500000000020004" pitchFamily="2" charset="0"/>
              </a:rPr>
              <a:t>គឺសំដៅទៅលើ ដំណើរការរៀបចំនូវដំណោះស្រាយបញ្ហា ការងារទាំងឡាយដែលកើតមានប្រចាំថ្ងៃ មកអនុវត្តនៅលើ ប្រព័ន្ធ </a:t>
            </a:r>
            <a:r>
              <a:rPr lang="en-US" sz="2400" dirty="0">
                <a:latin typeface="Khmer OS System" panose="02000500000000020004" pitchFamily="2" charset="0"/>
                <a:cs typeface="Khmer OS System" panose="02000500000000020004" pitchFamily="2" charset="0"/>
              </a:rPr>
              <a:t>Computer</a:t>
            </a:r>
            <a:r>
              <a:rPr lang="km-KH" sz="2400" dirty="0">
                <a:latin typeface="Khmer OS System" panose="02000500000000020004" pitchFamily="2" charset="0"/>
                <a:cs typeface="Khmer OS System" panose="02000500000000020004" pitchFamily="2" charset="0"/>
              </a:rPr>
              <a:t> ។ហើយវាក៏ចាំបាច់តម្រូវឱ្យជ្រើសរើសនូវភាសាកូដ (</a:t>
            </a:r>
            <a:r>
              <a:rPr lang="en-US" sz="2400" dirty="0">
                <a:latin typeface="Khmer OS System" panose="02000500000000020004" pitchFamily="2" charset="0"/>
                <a:cs typeface="Khmer OS System" panose="02000500000000020004" pitchFamily="2" charset="0"/>
              </a:rPr>
              <a:t>Language Code</a:t>
            </a:r>
            <a:r>
              <a:rPr lang="km-KH" sz="2400" dirty="0">
                <a:latin typeface="Khmer OS System" panose="02000500000000020004" pitchFamily="2" charset="0"/>
                <a:cs typeface="Khmer OS System" panose="02000500000000020004" pitchFamily="2" charset="0"/>
              </a:rPr>
              <a:t>)</a:t>
            </a:r>
            <a:r>
              <a:rPr lang="en-US" sz="2400" dirty="0">
                <a:latin typeface="Khmer OS System" panose="02000500000000020004" pitchFamily="2" charset="0"/>
                <a:cs typeface="Khmer OS System" panose="02000500000000020004" pitchFamily="2" charset="0"/>
              </a:rPr>
              <a:t> </a:t>
            </a:r>
            <a:r>
              <a:rPr lang="km-KH" sz="2400" dirty="0">
                <a:latin typeface="Khmer OS System" panose="02000500000000020004" pitchFamily="2" charset="0"/>
                <a:cs typeface="Khmer OS System" panose="02000500000000020004" pitchFamily="2" charset="0"/>
              </a:rPr>
              <a:t>ណាមួយ​ </a:t>
            </a:r>
            <a:r>
              <a:rPr lang="en-US" sz="2400" dirty="0">
                <a:latin typeface="Khmer OS System" panose="02000500000000020004" pitchFamily="2" charset="0"/>
                <a:cs typeface="Khmer OS System" panose="02000500000000020004" pitchFamily="2" charset="0"/>
              </a:rPr>
              <a:t>(</a:t>
            </a:r>
            <a:r>
              <a:rPr lang="km-KH" sz="2400" dirty="0">
                <a:latin typeface="Khmer OS System" panose="02000500000000020004" pitchFamily="2" charset="0"/>
                <a:cs typeface="Khmer OS System" panose="02000500000000020004" pitchFamily="2" charset="0"/>
              </a:rPr>
              <a:t>ឧទាហរណ៍ </a:t>
            </a:r>
            <a:r>
              <a:rPr lang="en-US" sz="2400" dirty="0">
                <a:latin typeface="Khmer OS System" panose="02000500000000020004" pitchFamily="2" charset="0"/>
                <a:cs typeface="Khmer OS System" panose="02000500000000020004" pitchFamily="2" charset="0"/>
              </a:rPr>
              <a:t>C language) </a:t>
            </a:r>
            <a:r>
              <a:rPr lang="km-KH" sz="2400" dirty="0">
                <a:latin typeface="Khmer OS System" panose="02000500000000020004" pitchFamily="2" charset="0"/>
                <a:cs typeface="Khmer OS System" panose="02000500000000020004" pitchFamily="2" charset="0"/>
              </a:rPr>
              <a:t>សម្រាប់</a:t>
            </a:r>
            <a:r>
              <a:rPr lang="en-US" sz="2400" dirty="0">
                <a:latin typeface="Khmer OS System" panose="02000500000000020004" pitchFamily="2" charset="0"/>
                <a:cs typeface="Khmer OS System" panose="02000500000000020004" pitchFamily="2" charset="0"/>
              </a:rPr>
              <a:t> </a:t>
            </a:r>
            <a:r>
              <a:rPr lang="km-KH" sz="2400" dirty="0">
                <a:latin typeface="Khmer OS System" panose="02000500000000020004" pitchFamily="2" charset="0"/>
                <a:cs typeface="Khmer OS System" panose="02000500000000020004" pitchFamily="2" charset="0"/>
              </a:rPr>
              <a:t>សរសេរចេញជាកម្មវិធី។</a:t>
            </a: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endParaRPr lang="en-US" sz="2800" dirty="0">
              <a:latin typeface="Khmer OS System" panose="02000500000000020004" pitchFamily="2" charset="0"/>
              <a:cs typeface="Khmer OS System" panose="02000500000000020004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0499" y="108229"/>
            <a:ext cx="37719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Khmer OS System" panose="02000500000000020004" pitchFamily="2" charset="0"/>
                <a:cs typeface="Khmer OS System" panose="02000500000000020004" pitchFamily="2" charset="0"/>
              </a:rPr>
              <a:t>C/C++ for beginner</a:t>
            </a:r>
          </a:p>
        </p:txBody>
      </p:sp>
    </p:spTree>
    <p:extLst>
      <p:ext uri="{BB962C8B-B14F-4D97-AF65-F5344CB8AC3E}">
        <p14:creationId xmlns:p14="http://schemas.microsoft.com/office/powerpoint/2010/main" val="3991746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41042" y="1059359"/>
            <a:ext cx="982980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b="1" dirty="0">
                <a:latin typeface="Khmer OS System" panose="02000500000000020004" pitchFamily="2" charset="0"/>
                <a:cs typeface="Khmer OS System" panose="02000500000000020004" pitchFamily="2" charset="0"/>
              </a:rPr>
              <a:t>Programming</a:t>
            </a:r>
            <a:r>
              <a:rPr lang="en-US" sz="3200" b="1" dirty="0">
                <a:solidFill>
                  <a:srgbClr val="0070C0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 </a:t>
            </a:r>
            <a:r>
              <a:rPr lang="km-KH" sz="3200" b="1" dirty="0">
                <a:solidFill>
                  <a:srgbClr val="C00000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ជាអ្វី?</a:t>
            </a: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km-KH" sz="2800" dirty="0">
                <a:latin typeface="Khmer OS System" panose="02000500000000020004" pitchFamily="2" charset="0"/>
                <a:cs typeface="Khmer OS System" panose="02000500000000020004" pitchFamily="2" charset="0"/>
              </a:rPr>
              <a:t>ពាក្យថា </a:t>
            </a:r>
            <a:r>
              <a:rPr lang="en-US" sz="2800" dirty="0">
                <a:latin typeface="Khmer OS System" panose="02000500000000020004" pitchFamily="2" charset="0"/>
                <a:cs typeface="Khmer OS System" panose="02000500000000020004" pitchFamily="2" charset="0"/>
              </a:rPr>
              <a:t>Programming </a:t>
            </a:r>
            <a:r>
              <a:rPr lang="km-KH" sz="2800" dirty="0">
                <a:latin typeface="Khmer OS System" panose="02000500000000020004" pitchFamily="2" charset="0"/>
                <a:cs typeface="Khmer OS System" panose="02000500000000020004" pitchFamily="2" charset="0"/>
              </a:rPr>
              <a:t>មិនសំដៅតែលើការសរសេរកម្មវិធី សម្រាប់</a:t>
            </a:r>
            <a:r>
              <a:rPr lang="en-US" sz="2800" dirty="0">
                <a:latin typeface="Khmer OS System" panose="02000500000000020004" pitchFamily="2" charset="0"/>
                <a:cs typeface="Khmer OS System" panose="02000500000000020004" pitchFamily="2" charset="0"/>
              </a:rPr>
              <a:t>Computer </a:t>
            </a:r>
            <a:r>
              <a:rPr lang="km-KH" sz="2800" dirty="0">
                <a:latin typeface="Khmer OS System" panose="02000500000000020004" pitchFamily="2" charset="0"/>
                <a:cs typeface="Khmer OS System" panose="02000500000000020004" pitchFamily="2" charset="0"/>
              </a:rPr>
              <a:t>តែប៉ុណ្ណោះទេ </a:t>
            </a:r>
            <a:endParaRPr lang="en-US" sz="2800" dirty="0">
              <a:latin typeface="Khmer OS System" panose="02000500000000020004" pitchFamily="2" charset="0"/>
              <a:cs typeface="Khmer OS System" panose="02000500000000020004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0499" y="108229"/>
            <a:ext cx="37719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Khmer OS System" panose="02000500000000020004" pitchFamily="2" charset="0"/>
                <a:cs typeface="Khmer OS System" panose="02000500000000020004" pitchFamily="2" charset="0"/>
              </a:rPr>
              <a:t>C/C++ for beginner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2667001" y="3048000"/>
            <a:ext cx="5675290" cy="3475354"/>
            <a:chOff x="2667000" y="3048000"/>
            <a:chExt cx="5675291" cy="3475354"/>
          </a:xfrm>
        </p:grpSpPr>
        <p:sp>
          <p:nvSpPr>
            <p:cNvPr id="9" name="Round Diagonal Corner Rectangle 8"/>
            <p:cNvSpPr/>
            <p:nvPr/>
          </p:nvSpPr>
          <p:spPr>
            <a:xfrm>
              <a:off x="6096000" y="3048000"/>
              <a:ext cx="2246290" cy="755560"/>
            </a:xfrm>
            <a:prstGeom prst="round2Diag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Khmer OS System" panose="02000500000000020004" pitchFamily="2" charset="0"/>
                  <a:cs typeface="Khmer OS System" panose="02000500000000020004" pitchFamily="2" charset="0"/>
                </a:rPr>
                <a:t>Computer</a:t>
              </a:r>
            </a:p>
            <a:p>
              <a:pPr algn="ctr"/>
              <a:r>
                <a:rPr lang="en-US" sz="1200" dirty="0">
                  <a:latin typeface="Khmer OS System" panose="02000500000000020004" pitchFamily="2" charset="0"/>
                  <a:cs typeface="Khmer OS System" panose="02000500000000020004" pitchFamily="2" charset="0"/>
                </a:rPr>
                <a:t>Windows, Mac,… </a:t>
              </a:r>
            </a:p>
          </p:txBody>
        </p:sp>
        <p:sp>
          <p:nvSpPr>
            <p:cNvPr id="10" name="Round Diagonal Corner Rectangle 9"/>
            <p:cNvSpPr/>
            <p:nvPr/>
          </p:nvSpPr>
          <p:spPr>
            <a:xfrm>
              <a:off x="6096000" y="3950800"/>
              <a:ext cx="2246290" cy="755560"/>
            </a:xfrm>
            <a:prstGeom prst="round2Diag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Khmer OS System" panose="02000500000000020004" pitchFamily="2" charset="0"/>
                  <a:cs typeface="Khmer OS System" panose="02000500000000020004" pitchFamily="2" charset="0"/>
                </a:rPr>
                <a:t>Mobile</a:t>
              </a:r>
            </a:p>
            <a:p>
              <a:pPr algn="ctr"/>
              <a:r>
                <a:rPr lang="en-US" sz="1200" dirty="0">
                  <a:latin typeface="Khmer OS System" panose="02000500000000020004" pitchFamily="2" charset="0"/>
                  <a:cs typeface="Khmer OS System" panose="02000500000000020004" pitchFamily="2" charset="0"/>
                </a:rPr>
                <a:t>Android, IOS, Symbian,…</a:t>
              </a:r>
            </a:p>
          </p:txBody>
        </p:sp>
        <p:sp>
          <p:nvSpPr>
            <p:cNvPr id="11" name="Round Diagonal Corner Rectangle 10"/>
            <p:cNvSpPr/>
            <p:nvPr/>
          </p:nvSpPr>
          <p:spPr>
            <a:xfrm>
              <a:off x="6096000" y="4864195"/>
              <a:ext cx="2246290" cy="755560"/>
            </a:xfrm>
            <a:prstGeom prst="round2Diag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Khmer OS System" panose="02000500000000020004" pitchFamily="2" charset="0"/>
                  <a:cs typeface="Khmer OS System" panose="02000500000000020004" pitchFamily="2" charset="0"/>
                </a:rPr>
                <a:t>Web</a:t>
              </a:r>
            </a:p>
            <a:p>
              <a:pPr algn="ctr"/>
              <a:r>
                <a:rPr lang="en-US" sz="1200" dirty="0">
                  <a:latin typeface="Khmer OS System" panose="02000500000000020004" pitchFamily="2" charset="0"/>
                  <a:cs typeface="Khmer OS System" panose="02000500000000020004" pitchFamily="2" charset="0"/>
                </a:rPr>
                <a:t>Other platform…</a:t>
              </a:r>
            </a:p>
          </p:txBody>
        </p:sp>
        <p:sp>
          <p:nvSpPr>
            <p:cNvPr id="12" name="Round Diagonal Corner Rectangle 11"/>
            <p:cNvSpPr/>
            <p:nvPr/>
          </p:nvSpPr>
          <p:spPr>
            <a:xfrm>
              <a:off x="6096001" y="5767794"/>
              <a:ext cx="2246290" cy="755560"/>
            </a:xfrm>
            <a:prstGeom prst="round2Diag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Khmer OS System" panose="02000500000000020004" pitchFamily="2" charset="0"/>
                  <a:cs typeface="Khmer OS System" panose="02000500000000020004" pitchFamily="2" charset="0"/>
                </a:rPr>
                <a:t>Other devices</a:t>
              </a:r>
            </a:p>
            <a:p>
              <a:pPr algn="ctr"/>
              <a:r>
                <a:rPr lang="en-US" sz="1200" dirty="0">
                  <a:latin typeface="Khmer OS System" panose="02000500000000020004" pitchFamily="2" charset="0"/>
                  <a:cs typeface="Khmer OS System" panose="02000500000000020004" pitchFamily="2" charset="0"/>
                </a:rPr>
                <a:t>Chip, camera, …</a:t>
              </a:r>
            </a:p>
          </p:txBody>
        </p:sp>
        <p:sp>
          <p:nvSpPr>
            <p:cNvPr id="13" name="Right Arrow 12"/>
            <p:cNvSpPr/>
            <p:nvPr/>
          </p:nvSpPr>
          <p:spPr>
            <a:xfrm>
              <a:off x="2667000" y="4249160"/>
              <a:ext cx="1905000" cy="914400"/>
            </a:xfrm>
            <a:prstGeom prst="right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  <a:latin typeface="Khmer OS System" panose="02000500000000020004" pitchFamily="2" charset="0"/>
                  <a:cs typeface="Khmer OS System" panose="02000500000000020004" pitchFamily="2" charset="0"/>
                </a:rPr>
                <a:t>Programming</a:t>
              </a:r>
            </a:p>
          </p:txBody>
        </p:sp>
      </p:grpSp>
      <p:sp>
        <p:nvSpPr>
          <p:cNvPr id="14" name="Rounded Rectangle 13"/>
          <p:cNvSpPr/>
          <p:nvPr/>
        </p:nvSpPr>
        <p:spPr>
          <a:xfrm>
            <a:off x="5867401" y="2819400"/>
            <a:ext cx="2666999" cy="3962400"/>
          </a:xfrm>
          <a:prstGeom prst="roundRect">
            <a:avLst>
              <a:gd name="adj" fmla="val 6700"/>
            </a:avLst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Khmer OS System" panose="02000500000000020004" pitchFamily="2" charset="0"/>
              <a:cs typeface="Khmer OS System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752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41042" y="1059360"/>
            <a:ext cx="10312758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km-KH" sz="2400" dirty="0">
                <a:latin typeface="Khmer OS System" panose="02000500000000020004" pitchFamily="2" charset="0"/>
                <a:cs typeface="Khmer OS System" panose="02000500000000020004" pitchFamily="2" charset="0"/>
              </a:rPr>
              <a:t>ភាសាកូដផ្សេងៗសម្រាប់ </a:t>
            </a:r>
            <a:r>
              <a:rPr lang="en-US" sz="2400" dirty="0">
                <a:latin typeface="Khmer OS System" panose="02000500000000020004" pitchFamily="2" charset="0"/>
                <a:cs typeface="Khmer OS System" panose="02000500000000020004" pitchFamily="2" charset="0"/>
              </a:rPr>
              <a:t>programming </a:t>
            </a:r>
            <a:r>
              <a:rPr lang="km-KH" sz="2400" dirty="0">
                <a:latin typeface="Khmer OS System" panose="02000500000000020004" pitchFamily="2" charset="0"/>
                <a:cs typeface="Khmer OS System" panose="02000500000000020004" pitchFamily="2" charset="0"/>
              </a:rPr>
              <a:t>មាន៖</a:t>
            </a:r>
          </a:p>
          <a:p>
            <a:pPr>
              <a:lnSpc>
                <a:spcPct val="150000"/>
              </a:lnSpc>
            </a:pPr>
            <a:r>
              <a:rPr lang="km-KH" sz="2800" dirty="0">
                <a:latin typeface="Khmer OS System" panose="02000500000000020004" pitchFamily="2" charset="0"/>
                <a:cs typeface="Khmer OS System" panose="02000500000000020004" pitchFamily="2" charset="0"/>
              </a:rPr>
              <a:t>		</a:t>
            </a:r>
          </a:p>
          <a:p>
            <a:pPr>
              <a:lnSpc>
                <a:spcPct val="150000"/>
              </a:lnSpc>
            </a:pPr>
            <a:endParaRPr lang="km-KH" sz="2800" dirty="0">
              <a:latin typeface="Khmer OS System" panose="02000500000000020004" pitchFamily="2" charset="0"/>
              <a:cs typeface="Khmer OS System" panose="02000500000000020004" pitchFamily="2" charset="0"/>
            </a:endParaRPr>
          </a:p>
          <a:p>
            <a:pPr>
              <a:lnSpc>
                <a:spcPct val="150000"/>
              </a:lnSpc>
            </a:pPr>
            <a:endParaRPr lang="km-KH" sz="2800" dirty="0">
              <a:latin typeface="Khmer OS System" panose="02000500000000020004" pitchFamily="2" charset="0"/>
              <a:cs typeface="Khmer OS System" panose="02000500000000020004" pitchFamily="2" charset="0"/>
            </a:endParaRPr>
          </a:p>
          <a:p>
            <a:pPr>
              <a:lnSpc>
                <a:spcPct val="150000"/>
              </a:lnSpc>
            </a:pPr>
            <a:endParaRPr lang="en-US" sz="2800" dirty="0">
              <a:latin typeface="Khmer OS System" panose="02000500000000020004" pitchFamily="2" charset="0"/>
              <a:cs typeface="Khmer OS System" panose="02000500000000020004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0499" y="108229"/>
            <a:ext cx="37719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Khmer OS System" panose="02000500000000020004" pitchFamily="2" charset="0"/>
                <a:cs typeface="Khmer OS System" panose="02000500000000020004" pitchFamily="2" charset="0"/>
              </a:rPr>
              <a:t>C/C++ for beginner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437058" y="2642363"/>
            <a:ext cx="6494911" cy="3697334"/>
            <a:chOff x="1117242" y="2438400"/>
            <a:chExt cx="6494910" cy="3697334"/>
          </a:xfrm>
        </p:grpSpPr>
        <p:grpSp>
          <p:nvGrpSpPr>
            <p:cNvPr id="3" name="Group 2"/>
            <p:cNvGrpSpPr/>
            <p:nvPr/>
          </p:nvGrpSpPr>
          <p:grpSpPr>
            <a:xfrm>
              <a:off x="1693906" y="2642363"/>
              <a:ext cx="5388599" cy="2692114"/>
              <a:chOff x="1693906" y="2642363"/>
              <a:chExt cx="5388599" cy="2692114"/>
            </a:xfrm>
          </p:grpSpPr>
          <p:sp>
            <p:nvSpPr>
              <p:cNvPr id="2" name="Flowchart: Preparation 1"/>
              <p:cNvSpPr/>
              <p:nvPr/>
            </p:nvSpPr>
            <p:spPr>
              <a:xfrm>
                <a:off x="1726103" y="2642363"/>
                <a:ext cx="895350" cy="609600"/>
              </a:xfrm>
              <a:prstGeom prst="flowChartPreparation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Khmer OS System" panose="02000500000000020004" pitchFamily="2" charset="0"/>
                    <a:cs typeface="Khmer OS System" panose="02000500000000020004" pitchFamily="2" charset="0"/>
                  </a:rPr>
                  <a:t>C</a:t>
                </a:r>
              </a:p>
            </p:txBody>
          </p:sp>
          <p:sp>
            <p:nvSpPr>
              <p:cNvPr id="16" name="Flowchart: Preparation 15"/>
              <p:cNvSpPr/>
              <p:nvPr/>
            </p:nvSpPr>
            <p:spPr>
              <a:xfrm>
                <a:off x="1905000" y="3697334"/>
                <a:ext cx="1064117" cy="609600"/>
              </a:xfrm>
              <a:prstGeom prst="flowChartPreparation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Khmer OS System" panose="02000500000000020004" pitchFamily="2" charset="0"/>
                    <a:cs typeface="Khmer OS System" panose="02000500000000020004" pitchFamily="2" charset="0"/>
                  </a:rPr>
                  <a:t>C++</a:t>
                </a:r>
              </a:p>
            </p:txBody>
          </p:sp>
          <p:sp>
            <p:nvSpPr>
              <p:cNvPr id="17" name="Flowchart: Preparation 16"/>
              <p:cNvSpPr/>
              <p:nvPr/>
            </p:nvSpPr>
            <p:spPr>
              <a:xfrm>
                <a:off x="3520825" y="4591892"/>
                <a:ext cx="1447802" cy="609600"/>
              </a:xfrm>
              <a:prstGeom prst="flowChartPreparation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Khmer OS System" panose="02000500000000020004" pitchFamily="2" charset="0"/>
                    <a:cs typeface="Khmer OS System" panose="02000500000000020004" pitchFamily="2" charset="0"/>
                  </a:rPr>
                  <a:t>Pascal</a:t>
                </a:r>
              </a:p>
            </p:txBody>
          </p:sp>
          <p:sp>
            <p:nvSpPr>
              <p:cNvPr id="18" name="Flowchart: Preparation 17"/>
              <p:cNvSpPr/>
              <p:nvPr/>
            </p:nvSpPr>
            <p:spPr>
              <a:xfrm>
                <a:off x="3179739" y="3697334"/>
                <a:ext cx="1285875" cy="609600"/>
              </a:xfrm>
              <a:prstGeom prst="flowChartPreparation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Khmer OS System" panose="02000500000000020004" pitchFamily="2" charset="0"/>
                    <a:cs typeface="Khmer OS System" panose="02000500000000020004" pitchFamily="2" charset="0"/>
                  </a:rPr>
                  <a:t>Java</a:t>
                </a:r>
              </a:p>
            </p:txBody>
          </p:sp>
          <p:sp>
            <p:nvSpPr>
              <p:cNvPr id="19" name="Flowchart: Preparation 18"/>
              <p:cNvSpPr/>
              <p:nvPr/>
            </p:nvSpPr>
            <p:spPr>
              <a:xfrm>
                <a:off x="2927327" y="2840555"/>
                <a:ext cx="895350" cy="609600"/>
              </a:xfrm>
              <a:prstGeom prst="flowChartPreparation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Khmer OS System" panose="02000500000000020004" pitchFamily="2" charset="0"/>
                    <a:cs typeface="Khmer OS System" panose="02000500000000020004" pitchFamily="2" charset="0"/>
                  </a:rPr>
                  <a:t>C#</a:t>
                </a:r>
              </a:p>
            </p:txBody>
          </p:sp>
          <p:sp>
            <p:nvSpPr>
              <p:cNvPr id="20" name="Flowchart: Preparation 19"/>
              <p:cNvSpPr/>
              <p:nvPr/>
            </p:nvSpPr>
            <p:spPr>
              <a:xfrm>
                <a:off x="1693906" y="4724877"/>
                <a:ext cx="1681096" cy="609600"/>
              </a:xfrm>
              <a:prstGeom prst="flowChartPreparation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Khmer OS System" panose="02000500000000020004" pitchFamily="2" charset="0"/>
                    <a:cs typeface="Khmer OS System" panose="02000500000000020004" pitchFamily="2" charset="0"/>
                  </a:rPr>
                  <a:t>VB.NET</a:t>
                </a:r>
              </a:p>
            </p:txBody>
          </p:sp>
          <p:sp>
            <p:nvSpPr>
              <p:cNvPr id="21" name="Flowchart: Preparation 20"/>
              <p:cNvSpPr/>
              <p:nvPr/>
            </p:nvSpPr>
            <p:spPr>
              <a:xfrm>
                <a:off x="4968627" y="3982292"/>
                <a:ext cx="1641654" cy="609600"/>
              </a:xfrm>
              <a:prstGeom prst="flowChartPreparation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Khmer OS System" panose="02000500000000020004" pitchFamily="2" charset="0"/>
                    <a:cs typeface="Khmer OS System" panose="02000500000000020004" pitchFamily="2" charset="0"/>
                  </a:rPr>
                  <a:t>Python</a:t>
                </a:r>
              </a:p>
            </p:txBody>
          </p:sp>
          <p:sp>
            <p:nvSpPr>
              <p:cNvPr id="22" name="Flowchart: Preparation 21"/>
              <p:cNvSpPr/>
              <p:nvPr/>
            </p:nvSpPr>
            <p:spPr>
              <a:xfrm>
                <a:off x="4547584" y="2969152"/>
                <a:ext cx="2534921" cy="684966"/>
              </a:xfrm>
              <a:prstGeom prst="flowChartPreparation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Khmer OS System" panose="02000500000000020004" pitchFamily="2" charset="0"/>
                    <a:cs typeface="Khmer OS System" panose="02000500000000020004" pitchFamily="2" charset="0"/>
                  </a:rPr>
                  <a:t>Objective- C</a:t>
                </a:r>
              </a:p>
            </p:txBody>
          </p:sp>
        </p:grpSp>
        <p:sp>
          <p:nvSpPr>
            <p:cNvPr id="7" name="Left Brace 6"/>
            <p:cNvSpPr/>
            <p:nvPr/>
          </p:nvSpPr>
          <p:spPr>
            <a:xfrm>
              <a:off x="1117242" y="2438400"/>
              <a:ext cx="482958" cy="3657600"/>
            </a:xfrm>
            <a:prstGeom prst="leftBrace">
              <a:avLst>
                <a:gd name="adj1" fmla="val 51000"/>
                <a:gd name="adj2" fmla="val 50704"/>
              </a:avLst>
            </a:prstGeom>
            <a:ln>
              <a:solidFill>
                <a:srgbClr val="92D050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Khmer OS System" panose="02000500000000020004" pitchFamily="2" charset="0"/>
                <a:cs typeface="Khmer OS System" panose="02000500000000020004" pitchFamily="2" charset="0"/>
              </a:endParaRPr>
            </a:p>
          </p:txBody>
        </p:sp>
        <p:sp>
          <p:nvSpPr>
            <p:cNvPr id="23" name="Left Brace 22"/>
            <p:cNvSpPr/>
            <p:nvPr/>
          </p:nvSpPr>
          <p:spPr>
            <a:xfrm flipH="1">
              <a:off x="7086600" y="2478134"/>
              <a:ext cx="525552" cy="3657600"/>
            </a:xfrm>
            <a:prstGeom prst="leftBrace">
              <a:avLst>
                <a:gd name="adj1" fmla="val 51000"/>
                <a:gd name="adj2" fmla="val 50704"/>
              </a:avLst>
            </a:prstGeom>
            <a:ln>
              <a:solidFill>
                <a:srgbClr val="92D050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Khmer OS System" panose="02000500000000020004" pitchFamily="2" charset="0"/>
                <a:cs typeface="Khmer OS System" panose="02000500000000020004" pitchFamily="2" charset="0"/>
              </a:endParaRPr>
            </a:p>
          </p:txBody>
        </p:sp>
        <p:sp>
          <p:nvSpPr>
            <p:cNvPr id="24" name="Flowchart: Preparation 23"/>
            <p:cNvSpPr/>
            <p:nvPr/>
          </p:nvSpPr>
          <p:spPr>
            <a:xfrm rot="1351365">
              <a:off x="5232173" y="5221334"/>
              <a:ext cx="1641654" cy="609600"/>
            </a:xfrm>
            <a:prstGeom prst="flowChartPreparation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Khmer OS System" panose="02000500000000020004" pitchFamily="2" charset="0"/>
                  <a:cs typeface="Khmer OS System" panose="02000500000000020004" pitchFamily="2" charset="0"/>
                </a:rPr>
                <a:t>?</a:t>
              </a:r>
            </a:p>
          </p:txBody>
        </p:sp>
      </p:grpSp>
      <p:sp>
        <p:nvSpPr>
          <p:cNvPr id="25" name="Flowchart: Preparation 24"/>
          <p:cNvSpPr/>
          <p:nvPr/>
        </p:nvSpPr>
        <p:spPr>
          <a:xfrm>
            <a:off x="3970916" y="5730097"/>
            <a:ext cx="1447802" cy="609600"/>
          </a:xfrm>
          <a:prstGeom prst="flowChartPreparation">
            <a:avLst/>
          </a:prstGeom>
        </p:spPr>
        <p:style>
          <a:lnRef idx="1">
            <a:schemeClr val="accen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Basic</a:t>
            </a:r>
          </a:p>
        </p:txBody>
      </p:sp>
    </p:spTree>
    <p:extLst>
      <p:ext uri="{BB962C8B-B14F-4D97-AF65-F5344CB8AC3E}">
        <p14:creationId xmlns:p14="http://schemas.microsoft.com/office/powerpoint/2010/main" val="521878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41042" y="1059360"/>
            <a:ext cx="10312758" cy="50321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km-KH" sz="2400" dirty="0">
                <a:latin typeface="Khmer OS System" panose="02000500000000020004" pitchFamily="2" charset="0"/>
                <a:cs typeface="Khmer OS System" panose="02000500000000020004" pitchFamily="2" charset="0"/>
              </a:rPr>
              <a:t>ក្នុងចំណោមភាសាកូដ ខាងលើ </a:t>
            </a:r>
            <a:r>
              <a:rPr lang="en-US" sz="2400" dirty="0">
                <a:latin typeface="Khmer OS System" panose="02000500000000020004" pitchFamily="2" charset="0"/>
                <a:cs typeface="Khmer OS System" panose="02000500000000020004" pitchFamily="2" charset="0"/>
              </a:rPr>
              <a:t>C </a:t>
            </a:r>
            <a:r>
              <a:rPr lang="km-KH" sz="2400" dirty="0">
                <a:latin typeface="Khmer OS System" panose="02000500000000020004" pitchFamily="2" charset="0"/>
                <a:cs typeface="Khmer OS System" panose="02000500000000020004" pitchFamily="2" charset="0"/>
              </a:rPr>
              <a:t>ជាភាសា ដំបូងបំផុតដែលមានលក្ខណៈល្អប្រសើរ និង​ ងាយស្រួលក្នុងការសិក្សា។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>
                <a:latin typeface="Khmer OS System" panose="02000500000000020004" pitchFamily="2" charset="0"/>
                <a:cs typeface="Khmer OS System" panose="02000500000000020004" pitchFamily="2" charset="0"/>
              </a:rPr>
              <a:t>C </a:t>
            </a:r>
            <a:r>
              <a:rPr lang="km-KH" sz="2400" dirty="0">
                <a:latin typeface="Khmer OS System" panose="02000500000000020004" pitchFamily="2" charset="0"/>
                <a:cs typeface="Khmer OS System" panose="02000500000000020004" pitchFamily="2" charset="0"/>
              </a:rPr>
              <a:t>ជាភាសាប្រើប្រាស់នូវ </a:t>
            </a:r>
            <a:r>
              <a:rPr lang="en-US" sz="2400" dirty="0">
                <a:latin typeface="Khmer OS System" panose="02000500000000020004" pitchFamily="2" charset="0"/>
                <a:cs typeface="Khmer OS System" panose="02000500000000020004" pitchFamily="2" charset="0"/>
              </a:rPr>
              <a:t>Compiler </a:t>
            </a:r>
            <a:r>
              <a:rPr lang="km-KH" sz="2400" dirty="0">
                <a:latin typeface="Khmer OS System" panose="02000500000000020004" pitchFamily="2" charset="0"/>
                <a:cs typeface="Khmer OS System" panose="02000500000000020004" pitchFamily="2" charset="0"/>
              </a:rPr>
              <a:t>ដែលមានប្រសិទ្ធភាពខ្ពស់ជាមួយនឹង </a:t>
            </a:r>
            <a:r>
              <a:rPr lang="en-US" sz="2400" dirty="0">
                <a:latin typeface="Khmer OS System" panose="02000500000000020004" pitchFamily="2" charset="0"/>
                <a:cs typeface="Khmer OS System" panose="02000500000000020004" pitchFamily="2" charset="0"/>
              </a:rPr>
              <a:t>Devices</a:t>
            </a:r>
            <a:endParaRPr lang="km-KH" sz="2400" dirty="0">
              <a:latin typeface="Khmer OS System" panose="02000500000000020004" pitchFamily="2" charset="0"/>
              <a:cs typeface="Khmer OS System" panose="02000500000000020004" pitchFamily="2" charset="0"/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>
                <a:latin typeface="Khmer OS System" panose="02000500000000020004" pitchFamily="2" charset="0"/>
                <a:cs typeface="Khmer OS System" panose="02000500000000020004" pitchFamily="2" charset="0"/>
              </a:rPr>
              <a:t>C </a:t>
            </a:r>
            <a:r>
              <a:rPr lang="km-KH" sz="2400" dirty="0">
                <a:latin typeface="Khmer OS System" panose="02000500000000020004" pitchFamily="2" charset="0"/>
                <a:cs typeface="Khmer OS System" panose="02000500000000020004" pitchFamily="2" charset="0"/>
              </a:rPr>
              <a:t>ត្រូវបានចាត់ចូលជាពពួក </a:t>
            </a:r>
            <a:r>
              <a:rPr lang="en-US" sz="2400" dirty="0">
                <a:latin typeface="Khmer OS System" panose="02000500000000020004" pitchFamily="2" charset="0"/>
                <a:cs typeface="Khmer OS System" panose="02000500000000020004" pitchFamily="2" charset="0"/>
              </a:rPr>
              <a:t>High Level Language </a:t>
            </a:r>
            <a:r>
              <a:rPr lang="km-KH" sz="2400" dirty="0">
                <a:latin typeface="Khmer OS System" panose="02000500000000020004" pitchFamily="2" charset="0"/>
                <a:cs typeface="Khmer OS System" panose="02000500000000020004" pitchFamily="2" charset="0"/>
              </a:rPr>
              <a:t>ព្រោះវាមានលក្ខណៈ </a:t>
            </a:r>
            <a:r>
              <a:rPr lang="en-US" sz="2400" dirty="0">
                <a:latin typeface="Khmer OS System" panose="02000500000000020004" pitchFamily="2" charset="0"/>
                <a:cs typeface="Khmer OS System" panose="02000500000000020004" pitchFamily="2" charset="0"/>
              </a:rPr>
              <a:t>Standard </a:t>
            </a:r>
            <a:r>
              <a:rPr lang="km-KH" sz="2400" dirty="0">
                <a:latin typeface="Khmer OS System" panose="02000500000000020004" pitchFamily="2" charset="0"/>
                <a:cs typeface="Khmer OS System" panose="02000500000000020004" pitchFamily="2" charset="0"/>
              </a:rPr>
              <a:t>និងមាន </a:t>
            </a:r>
            <a:r>
              <a:rPr lang="en-US" sz="2400" dirty="0">
                <a:latin typeface="Khmer OS System" panose="02000500000000020004" pitchFamily="2" charset="0"/>
                <a:cs typeface="Khmer OS System" panose="02000500000000020004" pitchFamily="2" charset="0"/>
              </a:rPr>
              <a:t>structure </a:t>
            </a:r>
            <a:r>
              <a:rPr lang="km-KH" sz="2400" dirty="0">
                <a:latin typeface="Khmer OS System" panose="02000500000000020004" pitchFamily="2" charset="0"/>
                <a:cs typeface="Khmer OS System" panose="02000500000000020004" pitchFamily="2" charset="0"/>
              </a:rPr>
              <a:t>ច្បាស់លាស់ ដែលផ្តល់ភាពងាយស្រួលដល់អ្នកដើម្បីឈានទៅសិក្សាភាសា </a:t>
            </a:r>
            <a:r>
              <a:rPr lang="en-US" sz="2400" dirty="0">
                <a:latin typeface="Khmer OS System" panose="02000500000000020004" pitchFamily="2" charset="0"/>
                <a:cs typeface="Khmer OS System" panose="02000500000000020004" pitchFamily="2" charset="0"/>
              </a:rPr>
              <a:t>programming </a:t>
            </a:r>
            <a:r>
              <a:rPr lang="km-KH" sz="2400" dirty="0">
                <a:latin typeface="Khmer OS System" panose="02000500000000020004" pitchFamily="2" charset="0"/>
                <a:cs typeface="Khmer OS System" panose="02000500000000020004" pitchFamily="2" charset="0"/>
              </a:rPr>
              <a:t>ផ្សេងៗទៀតបានយ៉ាងងាយ ដូចជា ៖</a:t>
            </a:r>
            <a:r>
              <a:rPr lang="en-US" sz="2400" dirty="0">
                <a:latin typeface="Khmer OS System" panose="02000500000000020004" pitchFamily="2" charset="0"/>
                <a:cs typeface="Khmer OS System" panose="02000500000000020004" pitchFamily="2" charset="0"/>
              </a:rPr>
              <a:t>C++, C#, Java, Objective C,… </a:t>
            </a:r>
            <a:r>
              <a:rPr lang="km-KH" sz="2400" dirty="0">
                <a:latin typeface="Khmer OS System" panose="02000500000000020004" pitchFamily="2" charset="0"/>
                <a:cs typeface="Khmer OS System" panose="02000500000000020004" pitchFamily="2" charset="0"/>
              </a:rPr>
              <a:t>ព្រោះភាសាទាំងនេះ សុទ្ធសឹងតែមានមូលដ្ឋានគ្រឹះចេញពី ភាសា </a:t>
            </a:r>
            <a:r>
              <a:rPr lang="en-US" sz="2400" dirty="0">
                <a:latin typeface="Khmer OS System" panose="02000500000000020004" pitchFamily="2" charset="0"/>
                <a:cs typeface="Khmer OS System" panose="02000500000000020004" pitchFamily="2" charset="0"/>
              </a:rPr>
              <a:t>C </a:t>
            </a:r>
            <a:r>
              <a:rPr lang="km-KH" sz="2400" dirty="0">
                <a:latin typeface="Khmer OS System" panose="02000500000000020004" pitchFamily="2" charset="0"/>
                <a:cs typeface="Khmer OS System" panose="02000500000000020004" pitchFamily="2" charset="0"/>
              </a:rPr>
              <a:t>ទាំងអស់។</a:t>
            </a:r>
            <a:endParaRPr lang="km-KH" sz="1600" dirty="0">
              <a:latin typeface="Khmer OS System" panose="02000500000000020004" pitchFamily="2" charset="0"/>
              <a:cs typeface="Khmer OS System" panose="02000500000000020004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0499" y="108229"/>
            <a:ext cx="37719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Khmer OS System" panose="02000500000000020004" pitchFamily="2" charset="0"/>
                <a:cs typeface="Khmer OS System" panose="02000500000000020004" pitchFamily="2" charset="0"/>
              </a:rPr>
              <a:t>C/C++ for beginner</a:t>
            </a:r>
          </a:p>
        </p:txBody>
      </p:sp>
    </p:spTree>
    <p:extLst>
      <p:ext uri="{BB962C8B-B14F-4D97-AF65-F5344CB8AC3E}">
        <p14:creationId xmlns:p14="http://schemas.microsoft.com/office/powerpoint/2010/main" val="3660483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41042" y="1059361"/>
            <a:ext cx="10312758" cy="6324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m-KH" sz="2800" b="1" dirty="0">
                <a:latin typeface="Khmer OS System" panose="02000500000000020004" pitchFamily="2" charset="0"/>
                <a:cs typeface="Khmer OS System" panose="02000500000000020004" pitchFamily="2" charset="0"/>
              </a:rPr>
              <a:t>ប្រវត្តិខ្លះៗពី ភាសា </a:t>
            </a:r>
            <a:r>
              <a:rPr lang="en-US" sz="2800" b="1" dirty="0">
                <a:latin typeface="Khmer OS System" panose="02000500000000020004" pitchFamily="2" charset="0"/>
                <a:cs typeface="Khmer OS System" panose="02000500000000020004" pitchFamily="2" charset="0"/>
              </a:rPr>
              <a:t>C</a:t>
            </a:r>
          </a:p>
          <a:p>
            <a:pPr>
              <a:lnSpc>
                <a:spcPct val="150000"/>
              </a:lnSpc>
            </a:pPr>
            <a:endParaRPr lang="en-US" sz="2800" u="sng" dirty="0">
              <a:latin typeface="Khmer OS System" panose="02000500000000020004" pitchFamily="2" charset="0"/>
              <a:cs typeface="Khmer OS System" panose="02000500000000020004" pitchFamily="2" charset="0"/>
            </a:endParaRPr>
          </a:p>
          <a:p>
            <a:pPr>
              <a:lnSpc>
                <a:spcPct val="150000"/>
              </a:lnSpc>
            </a:pPr>
            <a:r>
              <a:rPr lang="km-KH" sz="2400" dirty="0">
                <a:latin typeface="Khmer OS System" panose="02000500000000020004" pitchFamily="2" charset="0"/>
                <a:cs typeface="Khmer OS System" panose="02000500000000020004" pitchFamily="2" charset="0"/>
              </a:rPr>
              <a:t>ភាសា</a:t>
            </a:r>
            <a:r>
              <a:rPr lang="en-US" sz="2400" dirty="0">
                <a:latin typeface="Khmer OS System" panose="02000500000000020004" pitchFamily="2" charset="0"/>
                <a:cs typeface="Khmer OS System" panose="02000500000000020004" pitchFamily="2" charset="0"/>
              </a:rPr>
              <a:t> C </a:t>
            </a:r>
            <a:r>
              <a:rPr lang="km-KH" sz="2400" dirty="0">
                <a:latin typeface="Khmer OS System" panose="02000500000000020004" pitchFamily="2" charset="0"/>
                <a:cs typeface="Khmer OS System" panose="02000500000000020004" pitchFamily="2" charset="0"/>
              </a:rPr>
              <a:t>ជា</a:t>
            </a:r>
            <a:r>
              <a:rPr lang="en-US" sz="2400" dirty="0">
                <a:latin typeface="Khmer OS System" panose="02000500000000020004" pitchFamily="2" charset="0"/>
                <a:cs typeface="Khmer OS System" panose="02000500000000020004" pitchFamily="2" charset="0"/>
              </a:rPr>
              <a:t> High Level Language </a:t>
            </a:r>
            <a:r>
              <a:rPr lang="km-KH" sz="2400" dirty="0">
                <a:latin typeface="Khmer OS System" panose="02000500000000020004" pitchFamily="2" charset="0"/>
                <a:cs typeface="Khmer OS System" panose="02000500000000020004" pitchFamily="2" charset="0"/>
              </a:rPr>
              <a:t>បង្កើតឡើងដោយលោក</a:t>
            </a:r>
            <a:r>
              <a:rPr lang="en-US" sz="2400" dirty="0">
                <a:latin typeface="Khmer OS System" panose="02000500000000020004" pitchFamily="2" charset="0"/>
                <a:cs typeface="Khmer OS System" panose="02000500000000020004" pitchFamily="2" charset="0"/>
              </a:rPr>
              <a:t> Dennis Ritchie </a:t>
            </a:r>
            <a:r>
              <a:rPr lang="km-KH" sz="2400" dirty="0">
                <a:latin typeface="Khmer OS System" panose="02000500000000020004" pitchFamily="2" charset="0"/>
                <a:cs typeface="Khmer OS System" panose="02000500000000020004" pitchFamily="2" charset="0"/>
              </a:rPr>
              <a:t>ក្នុងកំឡុងឆ្នាំ</a:t>
            </a:r>
            <a:r>
              <a:rPr lang="en-US" sz="2400" dirty="0">
                <a:latin typeface="Khmer OS System" panose="02000500000000020004" pitchFamily="2" charset="0"/>
                <a:cs typeface="Khmer OS System" panose="02000500000000020004" pitchFamily="2" charset="0"/>
              </a:rPr>
              <a:t>1969-1973</a:t>
            </a:r>
            <a:r>
              <a:rPr lang="km-KH" sz="2400" dirty="0">
                <a:latin typeface="Khmer OS System" panose="02000500000000020004" pitchFamily="2" charset="0"/>
                <a:cs typeface="Khmer OS System" panose="02000500000000020004" pitchFamily="2" charset="0"/>
              </a:rPr>
              <a:t>។ មុនពេលបង្កើតភាសា</a:t>
            </a:r>
            <a:r>
              <a:rPr lang="en-US" sz="2400" dirty="0">
                <a:latin typeface="Khmer OS System" panose="02000500000000020004" pitchFamily="2" charset="0"/>
                <a:cs typeface="Khmer OS System" panose="02000500000000020004" pitchFamily="2" charset="0"/>
              </a:rPr>
              <a:t>C</a:t>
            </a:r>
            <a:r>
              <a:rPr lang="km-KH" sz="2400" dirty="0">
                <a:latin typeface="Khmer OS System" panose="02000500000000020004" pitchFamily="2" charset="0"/>
                <a:cs typeface="Khmer OS System" panose="02000500000000020004" pitchFamily="2" charset="0"/>
              </a:rPr>
              <a:t>​ គឺមានភាសា</a:t>
            </a:r>
            <a:r>
              <a:rPr lang="en-US" sz="2400" dirty="0">
                <a:latin typeface="Khmer OS System" panose="02000500000000020004" pitchFamily="2" charset="0"/>
                <a:cs typeface="Khmer OS System" panose="02000500000000020004" pitchFamily="2" charset="0"/>
              </a:rPr>
              <a:t>  Basic Combined Programming Language</a:t>
            </a:r>
            <a:r>
              <a:rPr lang="km-KH" sz="2400" dirty="0">
                <a:latin typeface="Khmer OS System" panose="02000500000000020004" pitchFamily="2" charset="0"/>
                <a:cs typeface="Khmer OS System" panose="02000500000000020004" pitchFamily="2" charset="0"/>
              </a:rPr>
              <a:t>​ ដែលសរសេរឡើងដោយលោក</a:t>
            </a:r>
            <a:r>
              <a:rPr lang="en-US" sz="2400" dirty="0">
                <a:latin typeface="Khmer OS System" panose="02000500000000020004" pitchFamily="2" charset="0"/>
                <a:cs typeface="Khmer OS System" panose="02000500000000020004" pitchFamily="2" charset="0"/>
              </a:rPr>
              <a:t> Martin Richards </a:t>
            </a:r>
            <a:r>
              <a:rPr lang="km-KH" sz="2400" dirty="0">
                <a:latin typeface="Khmer OS System" panose="02000500000000020004" pitchFamily="2" charset="0"/>
                <a:cs typeface="Khmer OS System" panose="02000500000000020004" pitchFamily="2" charset="0"/>
              </a:rPr>
              <a:t>នៅឆ្នាំ</a:t>
            </a:r>
            <a:r>
              <a:rPr lang="en-US" sz="2400" dirty="0">
                <a:latin typeface="Khmer OS System" panose="02000500000000020004" pitchFamily="2" charset="0"/>
                <a:cs typeface="Khmer OS System" panose="02000500000000020004" pitchFamily="2" charset="0"/>
              </a:rPr>
              <a:t>1966 </a:t>
            </a:r>
            <a:r>
              <a:rPr lang="km-KH" sz="2400" dirty="0">
                <a:latin typeface="Khmer OS System" panose="02000500000000020004" pitchFamily="2" charset="0"/>
                <a:cs typeface="Khmer OS System" panose="02000500000000020004" pitchFamily="2" charset="0"/>
              </a:rPr>
              <a:t>​និងភាសា</a:t>
            </a:r>
            <a:r>
              <a:rPr lang="en-US" sz="2400" dirty="0">
                <a:latin typeface="Khmer OS System" panose="02000500000000020004" pitchFamily="2" charset="0"/>
                <a:cs typeface="Khmer OS System" panose="02000500000000020004" pitchFamily="2" charset="0"/>
              </a:rPr>
              <a:t> B</a:t>
            </a:r>
            <a:r>
              <a:rPr lang="km-KH" sz="2400" dirty="0">
                <a:latin typeface="Khmer OS System" panose="02000500000000020004" pitchFamily="2" charset="0"/>
                <a:cs typeface="Khmer OS System" panose="02000500000000020004" pitchFamily="2" charset="0"/>
              </a:rPr>
              <a:t>​</a:t>
            </a:r>
            <a:r>
              <a:rPr lang="en-US" sz="2400" dirty="0">
                <a:latin typeface="Khmer OS System" panose="02000500000000020004" pitchFamily="2" charset="0"/>
                <a:cs typeface="Khmer OS System" panose="02000500000000020004" pitchFamily="2" charset="0"/>
              </a:rPr>
              <a:t> </a:t>
            </a:r>
            <a:r>
              <a:rPr lang="km-KH" sz="2400" dirty="0">
                <a:latin typeface="Khmer OS System" panose="02000500000000020004" pitchFamily="2" charset="0"/>
                <a:cs typeface="Khmer OS System" panose="02000500000000020004" pitchFamily="2" charset="0"/>
              </a:rPr>
              <a:t>ដែលបង្កើតឡើងនៅឆ្នាំ</a:t>
            </a:r>
            <a:r>
              <a:rPr lang="en-US" sz="2400" dirty="0">
                <a:latin typeface="Khmer OS System" panose="02000500000000020004" pitchFamily="2" charset="0"/>
                <a:cs typeface="Khmer OS System" panose="02000500000000020004" pitchFamily="2" charset="0"/>
              </a:rPr>
              <a:t> 1969​ </a:t>
            </a:r>
            <a:r>
              <a:rPr lang="km-KH" sz="2400" dirty="0">
                <a:latin typeface="Khmer OS System" panose="02000500000000020004" pitchFamily="2" charset="0"/>
                <a:cs typeface="Khmer OS System" panose="02000500000000020004" pitchFamily="2" charset="0"/>
              </a:rPr>
              <a:t>ដោយលោក</a:t>
            </a:r>
            <a:r>
              <a:rPr lang="en-US" sz="2400" dirty="0">
                <a:latin typeface="Khmer OS System" panose="02000500000000020004" pitchFamily="2" charset="0"/>
                <a:cs typeface="Khmer OS System" panose="02000500000000020004" pitchFamily="2" charset="0"/>
              </a:rPr>
              <a:t> Ken Thompson </a:t>
            </a:r>
            <a:r>
              <a:rPr lang="km-KH" sz="2400" dirty="0">
                <a:latin typeface="Khmer OS System" panose="02000500000000020004" pitchFamily="2" charset="0"/>
                <a:cs typeface="Khmer OS System" panose="02000500000000020004" pitchFamily="2" charset="0"/>
              </a:rPr>
              <a:t>។ ដោយយល់ថាភាសាទាំងពីរនៅមានលក្ខណៈមិនទាន់គ្រប់គ្រាន់</a:t>
            </a:r>
            <a:r>
              <a:rPr lang="en-US" sz="2400" dirty="0">
                <a:latin typeface="Khmer OS System" panose="02000500000000020004" pitchFamily="2" charset="0"/>
                <a:cs typeface="Khmer OS System" panose="02000500000000020004" pitchFamily="2" charset="0"/>
              </a:rPr>
              <a:t> </a:t>
            </a:r>
            <a:r>
              <a:rPr lang="km-KH" sz="2400" dirty="0">
                <a:latin typeface="Khmer OS System" panose="02000500000000020004" pitchFamily="2" charset="0"/>
                <a:cs typeface="Khmer OS System" panose="02000500000000020004" pitchFamily="2" charset="0"/>
              </a:rPr>
              <a:t>លោក</a:t>
            </a:r>
            <a:r>
              <a:rPr lang="en-US" sz="2400" dirty="0">
                <a:latin typeface="Khmer OS System" panose="02000500000000020004" pitchFamily="2" charset="0"/>
                <a:cs typeface="Khmer OS System" panose="02000500000000020004" pitchFamily="2" charset="0"/>
              </a:rPr>
              <a:t> Dennis Ritchie </a:t>
            </a:r>
            <a:r>
              <a:rPr lang="km-KH" sz="2400" dirty="0">
                <a:latin typeface="Khmer OS System" panose="02000500000000020004" pitchFamily="2" charset="0"/>
                <a:cs typeface="Khmer OS System" panose="02000500000000020004" pitchFamily="2" charset="0"/>
              </a:rPr>
              <a:t>ក៏បានបង្កើតគំនិតផ្ទាល់ខ្លួនរបស់គាត់ផ្សំជាមួយនឹងភាសាទាំងពីរដែលមានស្រាប់បង្កើតចេញជាភាសា​ថ្មីមួយទៀត នោះគឺ</a:t>
            </a:r>
            <a:r>
              <a:rPr lang="en-US" sz="2400" dirty="0">
                <a:latin typeface="Khmer OS System" panose="02000500000000020004" pitchFamily="2" charset="0"/>
                <a:cs typeface="Khmer OS System" panose="02000500000000020004" pitchFamily="2" charset="0"/>
              </a:rPr>
              <a:t> C </a:t>
            </a:r>
            <a:r>
              <a:rPr lang="km-KH" sz="2400" dirty="0">
                <a:latin typeface="Khmer OS System" panose="02000500000000020004" pitchFamily="2" charset="0"/>
                <a:cs typeface="Khmer OS System" panose="02000500000000020004" pitchFamily="2" charset="0"/>
              </a:rPr>
              <a:t>នេះឯង។</a:t>
            </a:r>
            <a:endParaRPr lang="en-US" sz="2400" dirty="0">
              <a:latin typeface="Khmer OS System" panose="02000500000000020004" pitchFamily="2" charset="0"/>
              <a:cs typeface="Khmer OS System" panose="02000500000000020004" pitchFamily="2" charset="0"/>
            </a:endParaRPr>
          </a:p>
          <a:p>
            <a:pPr>
              <a:lnSpc>
                <a:spcPct val="150000"/>
              </a:lnSpc>
            </a:pPr>
            <a:endParaRPr lang="km-KH" sz="2400" u="sng" dirty="0">
              <a:latin typeface="Khmer OS System" panose="02000500000000020004" pitchFamily="2" charset="0"/>
              <a:cs typeface="Khmer OS System" panose="02000500000000020004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0499" y="108229"/>
            <a:ext cx="37719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Khmer OS System" panose="02000500000000020004" pitchFamily="2" charset="0"/>
                <a:cs typeface="Khmer OS System" panose="02000500000000020004" pitchFamily="2" charset="0"/>
              </a:rPr>
              <a:t>C/C++ for beginner</a:t>
            </a:r>
          </a:p>
        </p:txBody>
      </p:sp>
    </p:spTree>
    <p:extLst>
      <p:ext uri="{BB962C8B-B14F-4D97-AF65-F5344CB8AC3E}">
        <p14:creationId xmlns:p14="http://schemas.microsoft.com/office/powerpoint/2010/main" val="216115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544138"/>
            <a:ext cx="1046515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m-KH" sz="2800" b="1" dirty="0">
                <a:latin typeface="Khmer OS System" panose="02000500000000020004" pitchFamily="2" charset="0"/>
                <a:cs typeface="Khmer OS System" panose="02000500000000020004" pitchFamily="2" charset="0"/>
              </a:rPr>
              <a:t>សរសេរកម្មវិធីដោយប្រើភាសា </a:t>
            </a:r>
            <a:r>
              <a:rPr lang="en-US" sz="2800" b="1" dirty="0">
                <a:solidFill>
                  <a:srgbClr val="C00000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C</a:t>
            </a: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km-KH" sz="2000" dirty="0">
                <a:latin typeface="Khmer OS System" panose="02000500000000020004" pitchFamily="2" charset="0"/>
                <a:cs typeface="Khmer OS System" panose="02000500000000020004" pitchFamily="2" charset="0"/>
              </a:rPr>
              <a:t>ដើម្បីឱ្យលេចចេញជាកម្មវិធីដោយប្រើភាសា </a:t>
            </a:r>
            <a:r>
              <a:rPr lang="en-US" sz="2000" dirty="0">
                <a:latin typeface="Khmer OS System" panose="02000500000000020004" pitchFamily="2" charset="0"/>
                <a:cs typeface="Khmer OS System" panose="02000500000000020004" pitchFamily="2" charset="0"/>
              </a:rPr>
              <a:t>C </a:t>
            </a:r>
            <a:r>
              <a:rPr lang="km-KH" sz="2000" dirty="0">
                <a:latin typeface="Khmer OS System" panose="02000500000000020004" pitchFamily="2" charset="0"/>
                <a:cs typeface="Khmer OS System" panose="02000500000000020004" pitchFamily="2" charset="0"/>
              </a:rPr>
              <a:t>ត្រូវអនុវត្តតាម </a:t>
            </a:r>
            <a:r>
              <a:rPr lang="en-US" sz="2000" dirty="0">
                <a:latin typeface="Khmer OS System" panose="02000500000000020004" pitchFamily="2" charset="0"/>
                <a:cs typeface="Khmer OS System" panose="02000500000000020004" pitchFamily="2" charset="0"/>
              </a:rPr>
              <a:t>4 </a:t>
            </a:r>
            <a:r>
              <a:rPr lang="km-KH" sz="2000" dirty="0">
                <a:latin typeface="Khmer OS System" panose="02000500000000020004" pitchFamily="2" charset="0"/>
                <a:cs typeface="Khmer OS System" panose="02000500000000020004" pitchFamily="2" charset="0"/>
              </a:rPr>
              <a:t>ដំណាក់កាល៖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latin typeface="Khmer OS System" panose="02000500000000020004" pitchFamily="2" charset="0"/>
                <a:cs typeface="Khmer OS System" panose="02000500000000020004" pitchFamily="2" charset="0"/>
              </a:rPr>
              <a:t>Coding/Editing: </a:t>
            </a:r>
            <a:r>
              <a:rPr lang="km-KH" sz="1600" dirty="0">
                <a:latin typeface="Khmer OS System" panose="02000500000000020004" pitchFamily="2" charset="0"/>
                <a:cs typeface="Khmer OS System" panose="02000500000000020004" pitchFamily="2" charset="0"/>
              </a:rPr>
              <a:t>ជាដំណាក់កាលដំបូង</a:t>
            </a:r>
          </a:p>
          <a:p>
            <a:pPr marL="1428750" lvl="2" indent="-514350">
              <a:lnSpc>
                <a:spcPct val="150000"/>
              </a:lnSpc>
              <a:buFont typeface="Wingdings" pitchFamily="2" charset="2"/>
              <a:buChar char="§"/>
            </a:pPr>
            <a:r>
              <a:rPr lang="km-KH" sz="1600" dirty="0">
                <a:latin typeface="Khmer OS System" panose="02000500000000020004" pitchFamily="2" charset="0"/>
                <a:cs typeface="Khmer OS System" panose="02000500000000020004" pitchFamily="2" charset="0"/>
              </a:rPr>
              <a:t>សរសេរកូដរបស់កម្មវិធី (</a:t>
            </a:r>
            <a:r>
              <a:rPr lang="en-US" sz="1600" dirty="0">
                <a:latin typeface="Khmer OS System" panose="02000500000000020004" pitchFamily="2" charset="0"/>
                <a:cs typeface="Khmer OS System" panose="02000500000000020004" pitchFamily="2" charset="0"/>
              </a:rPr>
              <a:t>Writing program source code)</a:t>
            </a:r>
          </a:p>
          <a:p>
            <a:pPr marL="1428750" lvl="2" indent="-514350">
              <a:lnSpc>
                <a:spcPct val="150000"/>
              </a:lnSpc>
              <a:buFont typeface="Wingdings" pitchFamily="2" charset="2"/>
              <a:buChar char="§"/>
            </a:pPr>
            <a:r>
              <a:rPr lang="km-KH" sz="1600" dirty="0">
                <a:latin typeface="Khmer OS System" panose="02000500000000020004" pitchFamily="2" charset="0"/>
                <a:cs typeface="Khmer OS System" panose="02000500000000020004" pitchFamily="2" charset="0"/>
              </a:rPr>
              <a:t>គ្រប់គ្រងកម្មវិធី</a:t>
            </a:r>
            <a:r>
              <a:rPr lang="en-US" sz="1600" dirty="0">
                <a:latin typeface="Khmer OS System" panose="02000500000000020004" pitchFamily="2" charset="0"/>
                <a:cs typeface="Khmer OS System" panose="02000500000000020004" pitchFamily="2" charset="0"/>
              </a:rPr>
              <a:t> (Managing the programs)</a:t>
            </a:r>
          </a:p>
          <a:p>
            <a:pPr marL="1428750" lvl="2" indent="-514350">
              <a:lnSpc>
                <a:spcPct val="150000"/>
              </a:lnSpc>
              <a:buFont typeface="Wingdings" pitchFamily="2" charset="2"/>
              <a:buChar char="§"/>
            </a:pPr>
            <a:r>
              <a:rPr lang="km-KH" sz="1600" dirty="0">
                <a:latin typeface="Khmer OS System" panose="02000500000000020004" pitchFamily="2" charset="0"/>
                <a:cs typeface="Khmer OS System" panose="02000500000000020004" pitchFamily="2" charset="0"/>
              </a:rPr>
              <a:t>អភិវឌ្ឍកម្មវិធី</a:t>
            </a:r>
            <a:r>
              <a:rPr lang="en-US" sz="1600" dirty="0">
                <a:latin typeface="Khmer OS System" panose="02000500000000020004" pitchFamily="2" charset="0"/>
                <a:cs typeface="Khmer OS System" panose="02000500000000020004" pitchFamily="2" charset="0"/>
              </a:rPr>
              <a:t>(Developing the programs)</a:t>
            </a:r>
          </a:p>
          <a:p>
            <a:pPr marL="1428750" lvl="2" indent="-514350">
              <a:lnSpc>
                <a:spcPct val="150000"/>
              </a:lnSpc>
              <a:buFont typeface="Wingdings" pitchFamily="2" charset="2"/>
              <a:buChar char="§"/>
            </a:pPr>
            <a:r>
              <a:rPr lang="km-KH" sz="1600" dirty="0">
                <a:latin typeface="Khmer OS System" panose="02000500000000020004" pitchFamily="2" charset="0"/>
                <a:cs typeface="Khmer OS System" panose="02000500000000020004" pitchFamily="2" charset="0"/>
              </a:rPr>
              <a:t>សាកល្បងដំណើរការកម្មវិធី </a:t>
            </a:r>
            <a:r>
              <a:rPr lang="en-US" sz="1600" dirty="0">
                <a:latin typeface="Khmer OS System" panose="02000500000000020004" pitchFamily="2" charset="0"/>
                <a:cs typeface="Khmer OS System" panose="02000500000000020004" pitchFamily="2" charset="0"/>
              </a:rPr>
              <a:t>(Testing your programs)</a:t>
            </a:r>
            <a:endParaRPr lang="km-KH" sz="1600" dirty="0">
              <a:latin typeface="Khmer OS System" panose="02000500000000020004" pitchFamily="2" charset="0"/>
              <a:cs typeface="Khmer OS System" panose="02000500000000020004" pitchFamily="2" charset="0"/>
            </a:endParaRP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latin typeface="Khmer OS System" panose="02000500000000020004" pitchFamily="2" charset="0"/>
                <a:cs typeface="Khmer OS System" panose="02000500000000020004" pitchFamily="2" charset="0"/>
              </a:rPr>
              <a:t>Compiling:</a:t>
            </a:r>
            <a:r>
              <a:rPr lang="km-KH" sz="1600" dirty="0">
                <a:latin typeface="Khmer OS System" panose="02000500000000020004" pitchFamily="2" charset="0"/>
                <a:cs typeface="Khmer OS System" panose="02000500000000020004" pitchFamily="2" charset="0"/>
              </a:rPr>
              <a:t>​ ជាដំណាក់កាលទីពីរ</a:t>
            </a:r>
          </a:p>
          <a:p>
            <a:pPr marL="1257300" lvl="2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600" dirty="0">
                <a:latin typeface="Khmer OS System" panose="02000500000000020004" pitchFamily="2" charset="0"/>
                <a:cs typeface="Khmer OS System" panose="02000500000000020004" pitchFamily="2" charset="0"/>
              </a:rPr>
              <a:t> </a:t>
            </a:r>
            <a:r>
              <a:rPr lang="km-KH" sz="1600" dirty="0">
                <a:latin typeface="Khmer OS System" panose="02000500000000020004" pitchFamily="2" charset="0"/>
                <a:cs typeface="Khmer OS System" panose="02000500000000020004" pitchFamily="2" charset="0"/>
              </a:rPr>
              <a:t>អង្គបកប្រែ</a:t>
            </a:r>
            <a:r>
              <a:rPr lang="en-US" sz="1600" dirty="0">
                <a:latin typeface="Khmer OS System" panose="02000500000000020004" pitchFamily="2" charset="0"/>
                <a:cs typeface="Khmer OS System" panose="02000500000000020004" pitchFamily="2" charset="0"/>
              </a:rPr>
              <a:t> (Compiler) </a:t>
            </a:r>
            <a:r>
              <a:rPr lang="km-KH" sz="1600" dirty="0">
                <a:latin typeface="Khmer OS System" panose="02000500000000020004" pitchFamily="2" charset="0"/>
                <a:cs typeface="Khmer OS System" panose="02000500000000020004" pitchFamily="2" charset="0"/>
              </a:rPr>
              <a:t>ជាកម្មវិធីមួយដែលមានមុខងារបកប្រែពីភាសាកូដដែល យើងអាចយល់បាន ទៅជាភាសាមួយដែលកុំព្យូទ័រអាចយល់បាន(</a:t>
            </a:r>
            <a:r>
              <a:rPr lang="en-US" sz="1600" dirty="0">
                <a:latin typeface="Khmer OS System" panose="02000500000000020004" pitchFamily="2" charset="0"/>
                <a:cs typeface="Khmer OS System" panose="02000500000000020004" pitchFamily="2" charset="0"/>
              </a:rPr>
              <a:t>Binary Language)</a:t>
            </a:r>
            <a:r>
              <a:rPr lang="km-KH" sz="1600" dirty="0">
                <a:latin typeface="Khmer OS System" panose="02000500000000020004" pitchFamily="2" charset="0"/>
                <a:cs typeface="Khmer OS System" panose="02000500000000020004" pitchFamily="2" charset="0"/>
              </a:rPr>
              <a:t>។</a:t>
            </a:r>
          </a:p>
          <a:p>
            <a:pPr marL="1257300" lvl="2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km-KH" sz="1600" dirty="0">
                <a:latin typeface="Khmer OS System" panose="02000500000000020004" pitchFamily="2" charset="0"/>
                <a:cs typeface="Khmer OS System" panose="02000500000000020004" pitchFamily="2" charset="0"/>
              </a:rPr>
              <a:t>ពិនិត្យមើលនូវបណ្តាលកំហុសទាំងឡាយដែលកើតមានឡើងនៅពេលសរសេរកូដនៃកម្មវិធី</a:t>
            </a:r>
          </a:p>
          <a:p>
            <a:pPr marL="1257300" lvl="2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km-KH" sz="1600" dirty="0">
                <a:latin typeface="Khmer OS System" panose="02000500000000020004" pitchFamily="2" charset="0"/>
                <a:cs typeface="Khmer OS System" panose="02000500000000020004" pitchFamily="2" charset="0"/>
              </a:rPr>
              <a:t>ប្រសិនបើការបកប្រែបានសំរេច នោះ </a:t>
            </a:r>
            <a:r>
              <a:rPr lang="en-US" sz="1600" dirty="0">
                <a:latin typeface="Khmer OS System" panose="02000500000000020004" pitchFamily="2" charset="0"/>
                <a:cs typeface="Khmer OS System" panose="02000500000000020004" pitchFamily="2" charset="0"/>
              </a:rPr>
              <a:t>Compiler</a:t>
            </a:r>
            <a:r>
              <a:rPr lang="km-KH" sz="1600" dirty="0">
                <a:latin typeface="Khmer OS System" panose="02000500000000020004" pitchFamily="2" charset="0"/>
                <a:cs typeface="Khmer OS System" panose="02000500000000020004" pitchFamily="2" charset="0"/>
              </a:rPr>
              <a:t> និងបង្កើត </a:t>
            </a:r>
            <a:r>
              <a:rPr lang="en-US" sz="1600" dirty="0">
                <a:latin typeface="Khmer OS System" panose="02000500000000020004" pitchFamily="2" charset="0"/>
                <a:cs typeface="Khmer OS System" panose="02000500000000020004" pitchFamily="2" charset="0"/>
              </a:rPr>
              <a:t>File </a:t>
            </a:r>
            <a:r>
              <a:rPr lang="km-KH" sz="1600" dirty="0">
                <a:latin typeface="Khmer OS System" panose="02000500000000020004" pitchFamily="2" charset="0"/>
                <a:cs typeface="Khmer OS System" panose="02000500000000020004" pitchFamily="2" charset="0"/>
              </a:rPr>
              <a:t>មួយដែលមានឈ្មោះដូចគ្នា ជាមួយ</a:t>
            </a:r>
            <a:r>
              <a:rPr lang="en-US" sz="1600" dirty="0">
                <a:latin typeface="Khmer OS System" panose="02000500000000020004" pitchFamily="2" charset="0"/>
                <a:cs typeface="Khmer OS System" panose="02000500000000020004" pitchFamily="2" charset="0"/>
              </a:rPr>
              <a:t> File</a:t>
            </a:r>
            <a:r>
              <a:rPr lang="km-KH" sz="1600" dirty="0">
                <a:latin typeface="Khmer OS System" panose="02000500000000020004" pitchFamily="2" charset="0"/>
                <a:cs typeface="Khmer OS System" panose="02000500000000020004" pitchFamily="2" charset="0"/>
              </a:rPr>
              <a:t> ផ្ទុកកូដដើម តែមាន </a:t>
            </a:r>
            <a:r>
              <a:rPr lang="en-US" sz="1600" dirty="0">
                <a:latin typeface="Khmer OS System" panose="02000500000000020004" pitchFamily="2" charset="0"/>
                <a:cs typeface="Khmer OS System" panose="02000500000000020004" pitchFamily="2" charset="0"/>
              </a:rPr>
              <a:t>Extension </a:t>
            </a:r>
            <a:r>
              <a:rPr lang="km-KH" sz="1600" dirty="0">
                <a:latin typeface="Khmer OS System" panose="02000500000000020004" pitchFamily="2" charset="0"/>
                <a:cs typeface="Khmer OS System" panose="02000500000000020004" pitchFamily="2" charset="0"/>
              </a:rPr>
              <a:t>ជា </a:t>
            </a:r>
            <a:r>
              <a:rPr lang="en-US" sz="1600" dirty="0" err="1">
                <a:latin typeface="Khmer OS System" panose="02000500000000020004" pitchFamily="2" charset="0"/>
                <a:cs typeface="Khmer OS System" panose="02000500000000020004" pitchFamily="2" charset="0"/>
              </a:rPr>
              <a:t>obj</a:t>
            </a:r>
            <a:r>
              <a:rPr lang="en-US" sz="1600" dirty="0">
                <a:latin typeface="Khmer OS System" panose="02000500000000020004" pitchFamily="2" charset="0"/>
                <a:cs typeface="Khmer OS System" panose="02000500000000020004" pitchFamily="2" charset="0"/>
              </a:rPr>
              <a:t> </a:t>
            </a:r>
            <a:r>
              <a:rPr lang="km-KH" sz="1600" dirty="0">
                <a:latin typeface="Khmer OS System" panose="02000500000000020004" pitchFamily="2" charset="0"/>
                <a:cs typeface="Khmer OS System" panose="02000500000000020004" pitchFamily="2" charset="0"/>
              </a:rPr>
              <a:t>បានន័យថាជា </a:t>
            </a:r>
            <a:r>
              <a:rPr lang="en-US" sz="1600" dirty="0">
                <a:latin typeface="Khmer OS System" panose="02000500000000020004" pitchFamily="2" charset="0"/>
                <a:cs typeface="Khmer OS System" panose="02000500000000020004" pitchFamily="2" charset="0"/>
              </a:rPr>
              <a:t>Object File</a:t>
            </a:r>
            <a:r>
              <a:rPr lang="km-KH" sz="1600" dirty="0">
                <a:latin typeface="Khmer OS System" panose="02000500000000020004" pitchFamily="2" charset="0"/>
                <a:cs typeface="Khmer OS System" panose="02000500000000020004" pitchFamily="2" charset="0"/>
              </a:rPr>
              <a:t>។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0499" y="108229"/>
            <a:ext cx="37719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Khmer OS System" panose="02000500000000020004" pitchFamily="2" charset="0"/>
                <a:cs typeface="Khmer OS System" panose="02000500000000020004" pitchFamily="2" charset="0"/>
              </a:rPr>
              <a:t>C/C++ for beginner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18610" y="5945618"/>
            <a:ext cx="99519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Khmer OS System" panose="02000500000000020004" pitchFamily="2" charset="0"/>
                <a:cs typeface="Khmer OS System" panose="02000500000000020004" pitchFamily="2" charset="0"/>
              </a:rPr>
              <a:t>Note: Object File </a:t>
            </a:r>
            <a:r>
              <a:rPr lang="km-KH" sz="1200" dirty="0">
                <a:latin typeface="Khmer OS System" panose="02000500000000020004" pitchFamily="2" charset="0"/>
                <a:cs typeface="Khmer OS System" panose="02000500000000020004" pitchFamily="2" charset="0"/>
              </a:rPr>
              <a:t>គឺជា </a:t>
            </a:r>
            <a:r>
              <a:rPr lang="en-US" sz="1200" dirty="0">
                <a:latin typeface="Khmer OS System" panose="02000500000000020004" pitchFamily="2" charset="0"/>
                <a:cs typeface="Khmer OS System" panose="02000500000000020004" pitchFamily="2" charset="0"/>
              </a:rPr>
              <a:t>file </a:t>
            </a:r>
            <a:r>
              <a:rPr lang="km-KH" sz="1200" dirty="0">
                <a:latin typeface="Khmer OS System" panose="02000500000000020004" pitchFamily="2" charset="0"/>
                <a:cs typeface="Khmer OS System" panose="02000500000000020004" pitchFamily="2" charset="0"/>
              </a:rPr>
              <a:t>ផ្ទុកបណ្តាបញ្ជាដែលបានបកប្រែពីកូដដើម(ផ្ទុកកូដរបស់កម្មវិធីក្រោមទំរង់ជា</a:t>
            </a:r>
            <a:r>
              <a:rPr lang="en-US" sz="1200" dirty="0">
                <a:latin typeface="Khmer OS System" panose="02000500000000020004" pitchFamily="2" charset="0"/>
                <a:cs typeface="Khmer OS System" panose="02000500000000020004" pitchFamily="2" charset="0"/>
              </a:rPr>
              <a:t> Binary Language</a:t>
            </a:r>
            <a:r>
              <a:rPr lang="km-KH" sz="1200" dirty="0">
                <a:latin typeface="Khmer OS System" panose="02000500000000020004" pitchFamily="2" charset="0"/>
                <a:cs typeface="Khmer OS System" panose="02000500000000020004" pitchFamily="2" charset="0"/>
              </a:rPr>
              <a:t>) តែ </a:t>
            </a:r>
            <a:r>
              <a:rPr lang="en-US" sz="1200" dirty="0">
                <a:latin typeface="Khmer OS System" panose="02000500000000020004" pitchFamily="2" charset="0"/>
                <a:cs typeface="Khmer OS System" panose="02000500000000020004" pitchFamily="2" charset="0"/>
              </a:rPr>
              <a:t>file </a:t>
            </a:r>
            <a:r>
              <a:rPr lang="km-KH" sz="1200" dirty="0">
                <a:latin typeface="Khmer OS System" panose="02000500000000020004" pitchFamily="2" charset="0"/>
                <a:cs typeface="Khmer OS System" panose="02000500000000020004" pitchFamily="2" charset="0"/>
              </a:rPr>
              <a:t>នេះនៅមិនទាន់</a:t>
            </a:r>
            <a:endParaRPr lang="en-US" sz="1200" dirty="0">
              <a:latin typeface="Khmer OS System" panose="02000500000000020004" pitchFamily="2" charset="0"/>
              <a:cs typeface="Khmer OS System" panose="02000500000000020004" pitchFamily="2" charset="0"/>
            </a:endParaRPr>
          </a:p>
          <a:p>
            <a:endParaRPr lang="en-US" sz="1200" dirty="0">
              <a:latin typeface="Khmer OS System" panose="02000500000000020004" pitchFamily="2" charset="0"/>
              <a:cs typeface="Khmer OS System" panose="02000500000000020004" pitchFamily="2" charset="0"/>
            </a:endParaRPr>
          </a:p>
          <a:p>
            <a:r>
              <a:rPr lang="km-KH" sz="1200" dirty="0">
                <a:latin typeface="Khmer OS System" panose="02000500000000020004" pitchFamily="2" charset="0"/>
                <a:cs typeface="Khmer OS System" panose="02000500000000020004" pitchFamily="2" charset="0"/>
              </a:rPr>
              <a:t>អាចដំណើរការបានទេ ដោយរងចាំអង្គតភ្ជាប់ (</a:t>
            </a:r>
            <a:r>
              <a:rPr lang="en-US" sz="1200" dirty="0">
                <a:latin typeface="Khmer OS System" panose="02000500000000020004" pitchFamily="2" charset="0"/>
                <a:cs typeface="Khmer OS System" panose="02000500000000020004" pitchFamily="2" charset="0"/>
              </a:rPr>
              <a:t>Linking</a:t>
            </a:r>
            <a:r>
              <a:rPr lang="km-KH" sz="1200" dirty="0">
                <a:latin typeface="Khmer OS System" panose="02000500000000020004" pitchFamily="2" charset="0"/>
                <a:cs typeface="Khmer OS System" panose="02000500000000020004" pitchFamily="2" charset="0"/>
              </a:rPr>
              <a:t>) ។</a:t>
            </a:r>
            <a:endParaRPr lang="en-US" sz="1200" dirty="0">
              <a:latin typeface="Khmer OS System" panose="02000500000000020004" pitchFamily="2" charset="0"/>
              <a:cs typeface="Khmer OS System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7584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ompiling a program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3657600"/>
            <a:ext cx="4562475" cy="296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28601" y="304802"/>
            <a:ext cx="11277600" cy="4378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m-KH" sz="2800" b="1" dirty="0">
                <a:latin typeface="Khmer OS System" panose="02000500000000020004" pitchFamily="2" charset="0"/>
                <a:cs typeface="Khmer OS System" panose="02000500000000020004" pitchFamily="2" charset="0"/>
              </a:rPr>
              <a:t>សរសេរកម្មវិធីដោយប្រើភាសា </a:t>
            </a:r>
            <a:r>
              <a:rPr lang="en-US" sz="2800" b="1" dirty="0">
                <a:solidFill>
                  <a:srgbClr val="C00000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C</a:t>
            </a: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km-KH" sz="2000" dirty="0">
                <a:latin typeface="Khmer OS System" panose="02000500000000020004" pitchFamily="2" charset="0"/>
                <a:cs typeface="Khmer OS System" panose="02000500000000020004" pitchFamily="2" charset="0"/>
              </a:rPr>
              <a:t>ដើម្បីឱ្យលេចចេញជាកម្មវិធីដោយប្រើភាសា </a:t>
            </a:r>
            <a:r>
              <a:rPr lang="en-US" sz="2000" dirty="0">
                <a:latin typeface="Khmer OS System" panose="02000500000000020004" pitchFamily="2" charset="0"/>
                <a:cs typeface="Khmer OS System" panose="02000500000000020004" pitchFamily="2" charset="0"/>
              </a:rPr>
              <a:t>C </a:t>
            </a:r>
            <a:r>
              <a:rPr lang="km-KH" sz="2000" dirty="0">
                <a:latin typeface="Khmer OS System" panose="02000500000000020004" pitchFamily="2" charset="0"/>
                <a:cs typeface="Khmer OS System" panose="02000500000000020004" pitchFamily="2" charset="0"/>
              </a:rPr>
              <a:t>ត្រូវអនុវត្តតាម </a:t>
            </a:r>
            <a:r>
              <a:rPr lang="en-US" sz="2000" dirty="0">
                <a:latin typeface="Khmer OS System" panose="02000500000000020004" pitchFamily="2" charset="0"/>
                <a:cs typeface="Khmer OS System" panose="02000500000000020004" pitchFamily="2" charset="0"/>
              </a:rPr>
              <a:t>4 </a:t>
            </a:r>
            <a:r>
              <a:rPr lang="km-KH" sz="2000" dirty="0">
                <a:latin typeface="Khmer OS System" panose="02000500000000020004" pitchFamily="2" charset="0"/>
                <a:cs typeface="Khmer OS System" panose="02000500000000020004" pitchFamily="2" charset="0"/>
              </a:rPr>
              <a:t>ដំណាក់កាល៖</a:t>
            </a:r>
            <a:endParaRPr lang="km-KH" sz="2400" dirty="0">
              <a:latin typeface="Khmer OS System" panose="02000500000000020004" pitchFamily="2" charset="0"/>
              <a:cs typeface="Khmer OS System" panose="02000500000000020004" pitchFamily="2" charset="0"/>
            </a:endParaRP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latin typeface="Khmer OS System" panose="02000500000000020004" pitchFamily="2" charset="0"/>
                <a:cs typeface="Khmer OS System" panose="02000500000000020004" pitchFamily="2" charset="0"/>
              </a:rPr>
              <a:t>Coding/Editing:</a:t>
            </a:r>
            <a:endParaRPr lang="km-KH" sz="1600" dirty="0">
              <a:latin typeface="Khmer OS System" panose="02000500000000020004" pitchFamily="2" charset="0"/>
              <a:cs typeface="Khmer OS System" panose="02000500000000020004" pitchFamily="2" charset="0"/>
            </a:endParaRP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latin typeface="Khmer OS System" panose="02000500000000020004" pitchFamily="2" charset="0"/>
                <a:cs typeface="Khmer OS System" panose="02000500000000020004" pitchFamily="2" charset="0"/>
              </a:rPr>
              <a:t>Compiling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latin typeface="Khmer OS System" panose="02000500000000020004" pitchFamily="2" charset="0"/>
                <a:cs typeface="Khmer OS System" panose="02000500000000020004" pitchFamily="2" charset="0"/>
              </a:rPr>
              <a:t>Linking: </a:t>
            </a:r>
            <a:r>
              <a:rPr lang="km-KH" sz="1600" dirty="0">
                <a:latin typeface="Khmer OS System" panose="02000500000000020004" pitchFamily="2" charset="0"/>
                <a:cs typeface="Khmer OS System" panose="02000500000000020004" pitchFamily="2" charset="0"/>
              </a:rPr>
              <a:t>អង្គតភ្ជាប់ (</a:t>
            </a:r>
            <a:r>
              <a:rPr lang="en-US" sz="1600" dirty="0">
                <a:latin typeface="Khmer OS System" panose="02000500000000020004" pitchFamily="2" charset="0"/>
                <a:cs typeface="Khmer OS System" panose="02000500000000020004" pitchFamily="2" charset="0"/>
              </a:rPr>
              <a:t>Linker) </a:t>
            </a:r>
            <a:r>
              <a:rPr lang="km-KH" sz="1600" dirty="0">
                <a:latin typeface="Khmer OS System" panose="02000500000000020004" pitchFamily="2" charset="0"/>
                <a:cs typeface="Khmer OS System" panose="02000500000000020004" pitchFamily="2" charset="0"/>
              </a:rPr>
              <a:t>បានតភ្ជាប់បណ្តា</a:t>
            </a:r>
            <a:r>
              <a:rPr lang="en-US" sz="1600" dirty="0">
                <a:latin typeface="Khmer OS System" panose="02000500000000020004" pitchFamily="2" charset="0"/>
                <a:cs typeface="Khmer OS System" panose="02000500000000020004" pitchFamily="2" charset="0"/>
              </a:rPr>
              <a:t> file </a:t>
            </a:r>
            <a:r>
              <a:rPr lang="km-KH" sz="1600" dirty="0">
                <a:latin typeface="Khmer OS System" panose="02000500000000020004" pitchFamily="2" charset="0"/>
                <a:cs typeface="Khmer OS System" panose="02000500000000020004" pitchFamily="2" charset="0"/>
              </a:rPr>
              <a:t>ដែលបំលែងដោយ</a:t>
            </a:r>
            <a:r>
              <a:rPr lang="en-US" sz="1600" dirty="0">
                <a:latin typeface="Khmer OS System" panose="02000500000000020004" pitchFamily="2" charset="0"/>
                <a:cs typeface="Khmer OS System" panose="02000500000000020004" pitchFamily="2" charset="0"/>
              </a:rPr>
              <a:t> Compiler (</a:t>
            </a:r>
            <a:r>
              <a:rPr lang="km-KH" sz="1600" dirty="0">
                <a:latin typeface="Khmer OS System" panose="02000500000000020004" pitchFamily="2" charset="0"/>
                <a:cs typeface="Khmer OS System" panose="02000500000000020004" pitchFamily="2" charset="0"/>
              </a:rPr>
              <a:t>បណ្តា </a:t>
            </a:r>
            <a:r>
              <a:rPr lang="en-US" sz="1600" dirty="0">
                <a:latin typeface="Khmer OS System" panose="02000500000000020004" pitchFamily="2" charset="0"/>
                <a:cs typeface="Khmer OS System" panose="02000500000000020004" pitchFamily="2" charset="0"/>
              </a:rPr>
              <a:t>Object file) </a:t>
            </a:r>
            <a:r>
              <a:rPr lang="km-KH" sz="1600" dirty="0">
                <a:latin typeface="Khmer OS System" panose="02000500000000020004" pitchFamily="2" charset="0"/>
                <a:cs typeface="Khmer OS System" panose="02000500000000020004" pitchFamily="2" charset="0"/>
              </a:rPr>
              <a:t>ទៅពិនិត្យជាមួយនឹងបណ្តា</a:t>
            </a:r>
            <a:r>
              <a:rPr lang="en-US" sz="1600" dirty="0">
                <a:latin typeface="Khmer OS System" panose="02000500000000020004" pitchFamily="2" charset="0"/>
                <a:cs typeface="Khmer OS System" panose="02000500000000020004" pitchFamily="2" charset="0"/>
              </a:rPr>
              <a:t> file </a:t>
            </a:r>
            <a:r>
              <a:rPr lang="km-KH" sz="1600" dirty="0">
                <a:latin typeface="Khmer OS System" panose="02000500000000020004" pitchFamily="2" charset="0"/>
                <a:cs typeface="Khmer OS System" panose="02000500000000020004" pitchFamily="2" charset="0"/>
              </a:rPr>
              <a:t>របស់ </a:t>
            </a:r>
            <a:r>
              <a:rPr lang="en-US" sz="1600" dirty="0">
                <a:latin typeface="Khmer OS System" panose="02000500000000020004" pitchFamily="2" charset="0"/>
                <a:cs typeface="Khmer OS System" panose="02000500000000020004" pitchFamily="2" charset="0"/>
              </a:rPr>
              <a:t>C library file </a:t>
            </a:r>
            <a:r>
              <a:rPr lang="km-KH" sz="1600" dirty="0">
                <a:latin typeface="Khmer OS System" panose="02000500000000020004" pitchFamily="2" charset="0"/>
                <a:cs typeface="Khmer OS System" panose="02000500000000020004" pitchFamily="2" charset="0"/>
              </a:rPr>
              <a:t>សំរាប់ផ្គត់ផ្គង់ មើលមានឬក៏អត់។ ឧទាហរណ៍ៈ </a:t>
            </a:r>
            <a:r>
              <a:rPr lang="en-US" sz="1600" dirty="0" err="1">
                <a:latin typeface="Khmer OS System" panose="02000500000000020004" pitchFamily="2" charset="0"/>
                <a:cs typeface="Khmer OS System" panose="02000500000000020004" pitchFamily="2" charset="0"/>
              </a:rPr>
              <a:t>printff</a:t>
            </a:r>
            <a:r>
              <a:rPr lang="en-US" sz="1600" dirty="0">
                <a:latin typeface="Khmer OS System" panose="02000500000000020004" pitchFamily="2" charset="0"/>
                <a:cs typeface="Khmer OS System" panose="02000500000000020004" pitchFamily="2" charset="0"/>
              </a:rPr>
              <a:t>(“hello” ); //Error </a:t>
            </a:r>
            <a:r>
              <a:rPr lang="km-KH" sz="1600" dirty="0">
                <a:latin typeface="Khmer OS System" panose="02000500000000020004" pitchFamily="2" charset="0"/>
                <a:cs typeface="Khmer OS System" panose="02000500000000020004" pitchFamily="2" charset="0"/>
              </a:rPr>
              <a:t>អត់មាន </a:t>
            </a:r>
            <a:r>
              <a:rPr lang="en-US" sz="1600" dirty="0" err="1">
                <a:latin typeface="Khmer OS System" panose="02000500000000020004" pitchFamily="2" charset="0"/>
                <a:cs typeface="Khmer OS System" panose="02000500000000020004" pitchFamily="2" charset="0"/>
              </a:rPr>
              <a:t>printff</a:t>
            </a:r>
            <a:r>
              <a:rPr lang="en-US" sz="1600" dirty="0">
                <a:latin typeface="Khmer OS System" panose="02000500000000020004" pitchFamily="2" charset="0"/>
                <a:cs typeface="Khmer OS System" panose="02000500000000020004" pitchFamily="2" charset="0"/>
              </a:rPr>
              <a:t> function </a:t>
            </a:r>
            <a:r>
              <a:rPr lang="km-KH" sz="1600" dirty="0">
                <a:latin typeface="Khmer OS System" panose="02000500000000020004" pitchFamily="2" charset="0"/>
                <a:cs typeface="Khmer OS System" panose="02000500000000020004" pitchFamily="2" charset="0"/>
              </a:rPr>
              <a:t>ទេ។</a:t>
            </a:r>
            <a:endParaRPr lang="en-US" sz="1600" dirty="0">
              <a:latin typeface="Khmer OS System" panose="02000500000000020004" pitchFamily="2" charset="0"/>
              <a:cs typeface="Khmer OS System" panose="02000500000000020004" pitchFamily="2" charset="0"/>
            </a:endParaRP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latin typeface="Khmer OS System" panose="02000500000000020004" pitchFamily="2" charset="0"/>
                <a:cs typeface="Khmer OS System" panose="02000500000000020004" pitchFamily="2" charset="0"/>
              </a:rPr>
              <a:t>Executing: </a:t>
            </a:r>
            <a:r>
              <a:rPr lang="km-KH" sz="1600" dirty="0">
                <a:latin typeface="Khmer OS System" panose="02000500000000020004" pitchFamily="2" charset="0"/>
                <a:cs typeface="Khmer OS System" panose="02000500000000020004" pitchFamily="2" charset="0"/>
              </a:rPr>
              <a:t>ជាដំណាក់កាលចុងក្រោយដែលអ្នកត្រូវដាក់កម្មវិធីរបស់អ្នកអោយដំណើរការលើ </a:t>
            </a:r>
            <a:r>
              <a:rPr lang="en-US" sz="1600" dirty="0">
                <a:latin typeface="Khmer OS System" panose="02000500000000020004" pitchFamily="2" charset="0"/>
                <a:cs typeface="Khmer OS System" panose="02000500000000020004" pitchFamily="2" charset="0"/>
              </a:rPr>
              <a:t>computer </a:t>
            </a:r>
            <a:r>
              <a:rPr lang="km-KH" sz="1600" dirty="0">
                <a:latin typeface="Khmer OS System" panose="02000500000000020004" pitchFamily="2" charset="0"/>
                <a:cs typeface="Khmer OS System" panose="02000500000000020004" pitchFamily="2" charset="0"/>
              </a:rPr>
              <a:t>ក្រោយពីអ្នកសំរេចបាននូវដំណាក់កាលទាំងបីខាងលើ។</a:t>
            </a:r>
            <a:endParaRPr lang="en-US" sz="1600" dirty="0">
              <a:latin typeface="Khmer OS System" panose="02000500000000020004" pitchFamily="2" charset="0"/>
              <a:cs typeface="Khmer OS System" panose="02000500000000020004" pitchFamily="2" charset="0"/>
            </a:endParaRPr>
          </a:p>
          <a:p>
            <a:pPr>
              <a:lnSpc>
                <a:spcPct val="150000"/>
              </a:lnSpc>
            </a:pPr>
            <a:endParaRPr lang="en-US" sz="2800" u="sng" dirty="0">
              <a:latin typeface="Khmer OS System" panose="02000500000000020004" pitchFamily="2" charset="0"/>
              <a:cs typeface="Khmer OS System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3633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41042" y="1059359"/>
            <a:ext cx="10312758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m-KH" sz="2800" b="1" dirty="0">
                <a:solidFill>
                  <a:srgbClr val="C00000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តើត្រូវសរសេរ </a:t>
            </a:r>
            <a:r>
              <a:rPr lang="en-US" sz="2800" b="1" dirty="0">
                <a:latin typeface="Khmer OS System" panose="02000500000000020004" pitchFamily="2" charset="0"/>
                <a:cs typeface="Khmer OS System" panose="02000500000000020004" pitchFamily="2" charset="0"/>
              </a:rPr>
              <a:t>code </a:t>
            </a:r>
            <a:r>
              <a:rPr lang="km-KH" sz="2800" b="1" dirty="0">
                <a:latin typeface="Khmer OS System" panose="02000500000000020004" pitchFamily="2" charset="0"/>
                <a:cs typeface="Khmer OS System" panose="02000500000000020004" pitchFamily="2" charset="0"/>
              </a:rPr>
              <a:t>នៅលើអ្វី?</a:t>
            </a: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km-KH" sz="2400" dirty="0">
                <a:latin typeface="Khmer OS System" panose="02000500000000020004" pitchFamily="2" charset="0"/>
                <a:cs typeface="Khmer OS System" panose="02000500000000020004" pitchFamily="2" charset="0"/>
              </a:rPr>
              <a:t>អ្នកចាំបាច់ត្រូវជ្រើសរើស </a:t>
            </a:r>
            <a:r>
              <a:rPr lang="en-US" sz="2400" dirty="0">
                <a:latin typeface="Khmer OS System" panose="02000500000000020004" pitchFamily="2" charset="0"/>
                <a:cs typeface="Khmer OS System" panose="02000500000000020004" pitchFamily="2" charset="0"/>
              </a:rPr>
              <a:t>IDE </a:t>
            </a:r>
            <a:r>
              <a:rPr lang="km-KH" sz="2400" dirty="0">
                <a:latin typeface="Khmer OS System" panose="02000500000000020004" pitchFamily="2" charset="0"/>
                <a:cs typeface="Khmer OS System" panose="02000500000000020004" pitchFamily="2" charset="0"/>
              </a:rPr>
              <a:t>ណាមួយដែលសមស្របសម្រាប់ភាសា </a:t>
            </a:r>
            <a:r>
              <a:rPr lang="en-US" sz="2400" dirty="0">
                <a:latin typeface="Khmer OS System" panose="02000500000000020004" pitchFamily="2" charset="0"/>
                <a:cs typeface="Khmer OS System" panose="02000500000000020004" pitchFamily="2" charset="0"/>
              </a:rPr>
              <a:t>C</a:t>
            </a: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>
                <a:solidFill>
                  <a:srgbClr val="C00000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IDE </a:t>
            </a:r>
            <a:r>
              <a:rPr lang="en-US" sz="2400" dirty="0">
                <a:latin typeface="Khmer OS System" panose="02000500000000020004" pitchFamily="2" charset="0"/>
                <a:cs typeface="Khmer OS System" panose="02000500000000020004" pitchFamily="2" charset="0"/>
              </a:rPr>
              <a:t>? </a:t>
            </a:r>
            <a:r>
              <a:rPr lang="km-KH" sz="2400" dirty="0">
                <a:latin typeface="Khmer OS System" panose="02000500000000020004" pitchFamily="2" charset="0"/>
                <a:cs typeface="Khmer OS System" panose="02000500000000020004" pitchFamily="2" charset="0"/>
              </a:rPr>
              <a:t>មកពីពាក្យថា </a:t>
            </a:r>
            <a:r>
              <a:rPr lang="en-US" sz="2400" dirty="0">
                <a:latin typeface="Khmer OS System" panose="02000500000000020004" pitchFamily="2" charset="0"/>
                <a:cs typeface="Khmer OS System" panose="02000500000000020004" pitchFamily="2" charset="0"/>
              </a:rPr>
              <a:t>Integrated Development Environment </a:t>
            </a:r>
            <a:r>
              <a:rPr lang="km-KH" sz="2400" dirty="0">
                <a:latin typeface="Khmer OS System" panose="02000500000000020004" pitchFamily="2" charset="0"/>
                <a:cs typeface="Khmer OS System" panose="02000500000000020004" pitchFamily="2" charset="0"/>
              </a:rPr>
              <a:t>វាជា</a:t>
            </a:r>
            <a:r>
              <a:rPr lang="en-US" sz="2400" dirty="0">
                <a:latin typeface="Khmer OS System" panose="02000500000000020004" pitchFamily="2" charset="0"/>
                <a:cs typeface="Khmer OS System" panose="02000500000000020004" pitchFamily="2" charset="0"/>
              </a:rPr>
              <a:t>Editor </a:t>
            </a:r>
            <a:r>
              <a:rPr lang="km-KH" sz="2400" dirty="0">
                <a:latin typeface="Khmer OS System" panose="02000500000000020004" pitchFamily="2" charset="0"/>
                <a:cs typeface="Khmer OS System" panose="02000500000000020004" pitchFamily="2" charset="0"/>
              </a:rPr>
              <a:t>ឬក៏ជា </a:t>
            </a:r>
            <a:r>
              <a:rPr lang="en-US" sz="2400" dirty="0">
                <a:latin typeface="Khmer OS System" panose="02000500000000020004" pitchFamily="2" charset="0"/>
                <a:cs typeface="Khmer OS System" panose="02000500000000020004" pitchFamily="2" charset="0"/>
              </a:rPr>
              <a:t>Tools </a:t>
            </a:r>
            <a:r>
              <a:rPr lang="km-KH" sz="2400" dirty="0">
                <a:latin typeface="Khmer OS System" panose="02000500000000020004" pitchFamily="2" charset="0"/>
                <a:cs typeface="Khmer OS System" panose="02000500000000020004" pitchFamily="2" charset="0"/>
              </a:rPr>
              <a:t>ដែលប្រើសម្រាប់ការងារ </a:t>
            </a:r>
            <a:r>
              <a:rPr lang="en-US" sz="2400" dirty="0">
                <a:latin typeface="Khmer OS System" panose="02000500000000020004" pitchFamily="2" charset="0"/>
                <a:cs typeface="Khmer OS System" panose="02000500000000020004" pitchFamily="2" charset="0"/>
              </a:rPr>
              <a:t>programming</a:t>
            </a:r>
          </a:p>
          <a:p>
            <a:pPr marL="914400" lvl="1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>
                <a:latin typeface="Khmer OS System" panose="02000500000000020004" pitchFamily="2" charset="0"/>
                <a:cs typeface="Khmer OS System" panose="02000500000000020004" pitchFamily="2" charset="0"/>
              </a:rPr>
              <a:t>Coding</a:t>
            </a:r>
          </a:p>
          <a:p>
            <a:pPr marL="914400" lvl="1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>
                <a:latin typeface="Khmer OS System" panose="02000500000000020004" pitchFamily="2" charset="0"/>
                <a:cs typeface="Khmer OS System" panose="02000500000000020004" pitchFamily="2" charset="0"/>
              </a:rPr>
              <a:t>Editing</a:t>
            </a:r>
          </a:p>
          <a:p>
            <a:pPr marL="914400" lvl="1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>
                <a:latin typeface="Khmer OS System" panose="02000500000000020004" pitchFamily="2" charset="0"/>
                <a:cs typeface="Khmer OS System" panose="02000500000000020004" pitchFamily="2" charset="0"/>
              </a:rPr>
              <a:t>Compiling</a:t>
            </a:r>
          </a:p>
          <a:p>
            <a:pPr marL="914400" lvl="1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>
                <a:latin typeface="Khmer OS System" panose="02000500000000020004" pitchFamily="2" charset="0"/>
                <a:cs typeface="Khmer OS System" panose="02000500000000020004" pitchFamily="2" charset="0"/>
              </a:rPr>
              <a:t>Configuration</a:t>
            </a:r>
          </a:p>
          <a:p>
            <a:pPr marL="914400" lvl="1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>
                <a:latin typeface="Khmer OS System" panose="02000500000000020004" pitchFamily="2" charset="0"/>
                <a:cs typeface="Khmer OS System" panose="02000500000000020004" pitchFamily="2" charset="0"/>
              </a:rPr>
              <a:t>Testing, …</a:t>
            </a:r>
            <a:endParaRPr lang="en-US" sz="2800" dirty="0">
              <a:latin typeface="Khmer OS System" panose="02000500000000020004" pitchFamily="2" charset="0"/>
              <a:cs typeface="Khmer OS System" panose="02000500000000020004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0499" y="108229"/>
            <a:ext cx="37719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Khmer OS System" panose="02000500000000020004" pitchFamily="2" charset="0"/>
                <a:cs typeface="Khmer OS System" panose="02000500000000020004" pitchFamily="2" charset="0"/>
              </a:rPr>
              <a:t>C/C++ for beginner</a:t>
            </a:r>
          </a:p>
        </p:txBody>
      </p:sp>
    </p:spTree>
    <p:extLst>
      <p:ext uri="{BB962C8B-B14F-4D97-AF65-F5344CB8AC3E}">
        <p14:creationId xmlns:p14="http://schemas.microsoft.com/office/powerpoint/2010/main" val="2836785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1829</TotalTime>
  <Words>1105</Words>
  <Application>Microsoft Office PowerPoint</Application>
  <PresentationFormat>Custom</PresentationFormat>
  <Paragraphs>123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Georgia</vt:lpstr>
      <vt:lpstr>Khmer OS System</vt:lpstr>
      <vt:lpstr>Trebuchet MS</vt:lpstr>
      <vt:lpstr>Wingdings</vt:lpstr>
      <vt:lpstr>Slipstream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 Sophea</dc:creator>
  <cp:lastModifiedBy>Chandalen Teang</cp:lastModifiedBy>
  <cp:revision>986</cp:revision>
  <dcterms:created xsi:type="dcterms:W3CDTF">2006-08-16T00:00:00Z</dcterms:created>
  <dcterms:modified xsi:type="dcterms:W3CDTF">2018-07-14T03:41:36Z</dcterms:modified>
</cp:coreProperties>
</file>