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5" r:id="rId4"/>
    <p:sldId id="268" r:id="rId5"/>
    <p:sldId id="269" r:id="rId6"/>
    <p:sldId id="258" r:id="rId7"/>
    <p:sldId id="272" r:id="rId8"/>
    <p:sldId id="274" r:id="rId9"/>
    <p:sldId id="266" r:id="rId10"/>
    <p:sldId id="273" r:id="rId11"/>
    <p:sldId id="270" r:id="rId12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0" autoAdjust="0"/>
    <p:restoredTop sz="94660"/>
  </p:normalViewPr>
  <p:slideViewPr>
    <p:cSldViewPr>
      <p:cViewPr varScale="1">
        <p:scale>
          <a:sx n="114" d="100"/>
          <a:sy n="114" d="100"/>
        </p:scale>
        <p:origin x="570" y="84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C#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783E9-7305-41A6-AEF2-41A770020F8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55A1D-33B1-4338-B753-1DE1D6AC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96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C#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974FC-387E-4301-A22B-9075F33AB76B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37AC5-F6A6-4793-8CCB-C1D48F9E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81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37AC5-F6A6-4793-8CCB-C1D48F9E011D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C# Database</a:t>
            </a:r>
          </a:p>
        </p:txBody>
      </p:sp>
    </p:spTree>
    <p:extLst>
      <p:ext uri="{BB962C8B-B14F-4D97-AF65-F5344CB8AC3E}">
        <p14:creationId xmlns:p14="http://schemas.microsoft.com/office/powerpoint/2010/main" val="163167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934" y="5052546"/>
            <a:ext cx="73281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24D9-5877-4392-B94C-73792C99AABB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856" y="3132290"/>
            <a:ext cx="9327956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0" y="731519"/>
            <a:ext cx="832104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EA4E-7C66-4FB7-BA6C-D3DB84C08A8D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9885" y="376518"/>
            <a:ext cx="267462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348" y="731520"/>
            <a:ext cx="6278073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8B4-CD64-4E3C-A300-1F7A6A80D627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5370-4414-4DE6-8BA2-8B2FEE14481E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485900" y="731520"/>
            <a:ext cx="832104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53" y="2172648"/>
            <a:ext cx="775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9170" y="4607511"/>
            <a:ext cx="7761642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EA98-D21D-46CA-B7A0-764A566B6955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9D3C-8A3A-4C8D-B8FB-20447E3FD991}" type="datetime1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485899" y="731519"/>
            <a:ext cx="4350715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038698" y="731520"/>
            <a:ext cx="4350715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731520"/>
            <a:ext cx="435071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3381" y="1400327"/>
            <a:ext cx="4350715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41493" y="731520"/>
            <a:ext cx="435071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1399032"/>
            <a:ext cx="4350715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E38B-CBC7-4F80-AF8D-0F69F27E4914}" type="datetime1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87BB-3390-47FF-AF58-62D714F79788}" type="datetime1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A721-F7CA-4E5C-B7E3-A441223B351D}" type="datetime1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824" y="2209801"/>
            <a:ext cx="4726911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570" y="731520"/>
            <a:ext cx="5222211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8495" y="3497802"/>
            <a:ext cx="4405258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18A-4389-4911-BC42-3719608673B5}" type="datetime1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17728" y="1143000"/>
            <a:ext cx="534924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53" y="1010486"/>
            <a:ext cx="4802348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C140-B91B-42CC-A60A-DEF450584D4A}" type="datetime1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449" y="4464421"/>
            <a:ext cx="8298599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18872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8872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1277" y="4372168"/>
            <a:ext cx="8466264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732260"/>
            <a:ext cx="832104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172201"/>
            <a:ext cx="3268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29F2FF-8016-4DD4-8A07-6363B0FD744C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172201"/>
            <a:ext cx="43586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000" y="6172201"/>
            <a:ext cx="237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133600"/>
            <a:ext cx="10439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4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មេរៀនទី២</a:t>
            </a:r>
          </a:p>
          <a:p>
            <a:pPr algn="ctr"/>
            <a:endParaRPr lang="en-US" sz="4400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r>
              <a:rPr lang="km-KH" sz="44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ការចាប់ផ្តើមជាមួយនឹង </a:t>
            </a:r>
            <a:r>
              <a:rPr lang="en-US" sz="44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C/C++ Programming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1" y="5419145"/>
            <a:ext cx="4343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m-KH" sz="20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រៀបចំ និងបង្រៀនដោយ៖ អ៊ិន សុភា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Tel: 016 270 878 /097 200 13 99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Email: insophea1987@gmail.com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76200"/>
            <a:ext cx="350519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9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0"/>
          <p:cNvSpPr txBox="1">
            <a:spLocks noChangeArrowheads="1"/>
          </p:cNvSpPr>
          <p:nvPr/>
        </p:nvSpPr>
        <p:spPr bwMode="auto">
          <a:xfrm>
            <a:off x="152400" y="914400"/>
            <a:ext cx="11506200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27000" dist="35921" dir="2700000" algn="ctr" rotWithShape="0">
                    <a:schemeClr val="bg2">
                      <a:alpha val="95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 err="1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getline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(</a:t>
            </a:r>
            <a:r>
              <a:rPr lang="en-US" dirty="0" err="1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cin,var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) 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ជា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function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ប្រើសម្រាប់​ចាប់យកតម្លៃមួយ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line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ពី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keyboard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ដោយគិតទាំង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whitespace character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និង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character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ផ្សេងៗទៀត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សម្រាប់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string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។</a:t>
            </a:r>
            <a:endParaRPr lang="en-US" dirty="0">
              <a:solidFill>
                <a:srgbClr val="262626"/>
              </a:solidFill>
              <a:latin typeface="Khmer OS System" panose="02000500000000020004" pitchFamily="2" charset="0"/>
              <a:ea typeface="Khmer OS" pitchFamily="2" charset="0"/>
              <a:cs typeface="Khmer OS System" panose="02000500000000020004" pitchFamily="2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get()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ជា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function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ដែលមាននៅក្នុង </a:t>
            </a:r>
            <a:r>
              <a:rPr lang="en-US" dirty="0" err="1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cin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ប្រើសម្រាប់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pause screen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ដោយរង់ចាំការចុច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key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​​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Enter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ទើបបន្តទៅអនុវត្តន៍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code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ដទៃទៀត។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78938"/>
            <a:ext cx="1165860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ការប្រើ </a:t>
            </a:r>
            <a:r>
              <a:rPr lang="en-US" sz="2800" dirty="0">
                <a:solidFill>
                  <a:srgbClr val="C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Built-in Function</a:t>
            </a:r>
          </a:p>
        </p:txBody>
      </p:sp>
    </p:spTree>
    <p:extLst>
      <p:ext uri="{BB962C8B-B14F-4D97-AF65-F5344CB8AC3E}">
        <p14:creationId xmlns:p14="http://schemas.microsoft.com/office/powerpoint/2010/main" val="3333413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52400"/>
            <a:ext cx="9829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dirty="0">
                <a:solidFill>
                  <a:srgbClr val="7030A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ឧទាហរណ៍ៈ</a:t>
            </a:r>
            <a:endParaRPr lang="en-US" sz="2400" dirty="0">
              <a:solidFill>
                <a:srgbClr val="7030A0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#include&lt;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iostream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&gt;</a:t>
            </a:r>
          </a:p>
          <a:p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using namespace 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std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;</a:t>
            </a:r>
          </a:p>
          <a:p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int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main () </a:t>
            </a:r>
          </a:p>
          <a:p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{	string 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mystr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; </a:t>
            </a:r>
          </a:p>
          <a:p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&lt;&lt; "What's your name? ";</a:t>
            </a:r>
          </a:p>
          <a:p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getline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(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cin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, 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mystr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);</a:t>
            </a:r>
          </a:p>
          <a:p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&lt;&lt; "Hello "&lt;&lt; 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mystr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&lt;&lt; 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endl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; </a:t>
            </a:r>
          </a:p>
          <a:p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&lt;&lt; "What is your favorite team? ";</a:t>
            </a:r>
          </a:p>
          <a:p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getline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(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cin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, 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mystr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);</a:t>
            </a:r>
          </a:p>
          <a:p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&lt;&lt; "I like " &lt;&lt; 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mystr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&lt;&lt;" too!" &lt;&lt;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endl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;</a:t>
            </a:r>
          </a:p>
          <a:p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cin.get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();</a:t>
            </a:r>
          </a:p>
          <a:p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return 0;}</a:t>
            </a:r>
            <a:endParaRPr lang="en-US" sz="2400" dirty="0">
              <a:effectLst/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3" name="Text Box 90"/>
          <p:cNvSpPr txBox="1">
            <a:spLocks noChangeArrowheads="1"/>
          </p:cNvSpPr>
          <p:nvPr/>
        </p:nvSpPr>
        <p:spPr bwMode="auto">
          <a:xfrm>
            <a:off x="271530" y="5027474"/>
            <a:ext cx="11387070" cy="168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27000" dist="35921" dir="2700000" algn="ctr" rotWithShape="0">
                    <a:schemeClr val="bg2">
                      <a:alpha val="95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lnSpc>
                <a:spcPct val="200000"/>
              </a:lnSpc>
              <a:spcBef>
                <a:spcPct val="50000"/>
              </a:spcBef>
              <a:buFont typeface="Courier New" pitchFamily="49" charset="0"/>
              <a:buChar char="o"/>
            </a:pPr>
            <a:r>
              <a:rPr lang="km-KH" dirty="0">
                <a:solidFill>
                  <a:srgbClr val="FF0000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បញ្ជាក់ ៖</a:t>
            </a:r>
            <a:r>
              <a:rPr lang="en-US" dirty="0">
                <a:solidFill>
                  <a:srgbClr val="FF0000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ដោយភាសា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C++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មានដើមកំណើតពី ភាសា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C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ដូចច្នេះអ្នកអាចសរសេរ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code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ដោយប្រើភាសទាំងពីរនេះលាយបញ្ចូលគ្នាបាន​ តែកម្មវិធីរបស់អ្នកត្រូវ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Save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ទុកជាប្រភេទ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C++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file(*.</a:t>
            </a:r>
            <a:r>
              <a:rPr lang="en-US" dirty="0" err="1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cpp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)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។ ចំណែកឯ(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*.c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)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អ្នកអាចសរសេរ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code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បានតែភាសា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C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ប៉ុណ្ណោះ។</a:t>
            </a:r>
            <a:endParaRPr lang="en-US" dirty="0">
              <a:solidFill>
                <a:srgbClr val="262626"/>
              </a:solidFill>
              <a:latin typeface="Khmer OS System" panose="02000500000000020004" pitchFamily="2" charset="0"/>
              <a:ea typeface="Khmer OS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9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059359"/>
            <a:ext cx="102612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ការសរសេរកូដសម្រាប់ 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Console app 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ទាមទារឱ្យអ្នកយល់ពីការប្រើប្រាស់ 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Input 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និង 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Output 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ជាចាំបាច់។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Output</a:t>
            </a:r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2800" b="1" dirty="0">
                <a:solidFill>
                  <a:srgbClr val="C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ជាអ្វី?</a:t>
            </a:r>
            <a:endParaRPr lang="en-US" sz="2800" b="1" dirty="0">
              <a:solidFill>
                <a:srgbClr val="C00000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Output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 ជាលទ្ធផលដែលត្រូវបានបង្ហាញតាមរយៈ 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Screen Console 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អ្នកចាំបាច់ត្រូវប្រើប្រាស់ 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Standard Output 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(</a:t>
            </a:r>
            <a:r>
              <a:rPr lang="en-US" sz="28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sz="28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ប្រើប្រាស់ជាមួយ 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 </a:t>
            </a:r>
            <a:r>
              <a:rPr lang="en-US" sz="2800" i="1" dirty="0">
                <a:latin typeface="Khmer OS System" panose="02000500000000020004" pitchFamily="2" charset="0"/>
                <a:cs typeface="Khmer OS System" panose="02000500000000020004" pitchFamily="2" charset="0"/>
              </a:rPr>
              <a:t>insertion operator</a:t>
            </a:r>
            <a:r>
              <a:rPr lang="km-KH" sz="2800" i="1" dirty="0">
                <a:latin typeface="Khmer OS System" panose="02000500000000020004" pitchFamily="2" charset="0"/>
                <a:cs typeface="Khmer OS System" panose="02000500000000020004" pitchFamily="2" charset="0"/>
              </a:rPr>
              <a:t>(</a:t>
            </a:r>
            <a:r>
              <a:rPr lang="en-US" sz="2800" i="1" dirty="0">
                <a:solidFill>
                  <a:srgbClr val="FF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&lt;&lt;</a:t>
            </a:r>
            <a:r>
              <a:rPr lang="en-US" sz="2800" i="1" dirty="0">
                <a:latin typeface="Khmer OS System" panose="02000500000000020004" pitchFamily="2" charset="0"/>
                <a:cs typeface="Khmer OS System" panose="02000500000000020004" pitchFamily="2" charset="0"/>
              </a:rPr>
              <a:t>) </a:t>
            </a:r>
            <a:r>
              <a:rPr lang="km-KH" sz="2800" i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sz="28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 Syntax: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8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&lt;&lt;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 value ;</a:t>
            </a:r>
            <a:endParaRPr lang="km-KH" sz="28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399174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0" y="381000"/>
            <a:ext cx="4343400" cy="44958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km-KH" dirty="0">
                <a:solidFill>
                  <a:srgbClr val="7030A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ឧទាហរណ៍ទីពីរៈ </a:t>
            </a:r>
            <a:r>
              <a:rPr lang="en-US" dirty="0">
                <a:solidFill>
                  <a:srgbClr val="7030A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 language</a:t>
            </a:r>
          </a:p>
          <a:p>
            <a:pPr marL="4572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#include&lt;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conio.h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&gt;</a:t>
            </a:r>
          </a:p>
          <a:p>
            <a:pPr marL="4572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#include&lt;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stdio.h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&gt;</a:t>
            </a:r>
          </a:p>
          <a:p>
            <a:pPr marL="45720" indent="0">
              <a:buNone/>
            </a:pP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int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main()</a:t>
            </a:r>
          </a:p>
          <a:p>
            <a:pPr marL="4572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{</a:t>
            </a:r>
          </a:p>
          <a:p>
            <a:pPr marL="4572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printf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("Hello everyone");</a:t>
            </a:r>
          </a:p>
          <a:p>
            <a:pPr marL="4572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getch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();</a:t>
            </a:r>
          </a:p>
          <a:p>
            <a:pPr marL="4572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return 0;</a:t>
            </a:r>
          </a:p>
          <a:p>
            <a:pPr marL="4572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81000"/>
            <a:ext cx="5105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km-KH" dirty="0">
                <a:solidFill>
                  <a:srgbClr val="7030A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ឧទាហរណ៍ទីមួយៈ </a:t>
            </a:r>
            <a:r>
              <a:rPr lang="en-US" dirty="0">
                <a:solidFill>
                  <a:srgbClr val="7030A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C++ language</a:t>
            </a:r>
          </a:p>
          <a:p>
            <a:pPr marL="4572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#include&lt;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conio.h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&gt;</a:t>
            </a:r>
          </a:p>
          <a:p>
            <a:pPr marL="4572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#include&lt;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stdio.h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&gt;</a:t>
            </a:r>
          </a:p>
          <a:p>
            <a:pPr marL="4572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#include&lt;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iostream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&gt;</a:t>
            </a:r>
          </a:p>
          <a:p>
            <a:pPr marL="4572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using namespace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std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;</a:t>
            </a:r>
          </a:p>
          <a:p>
            <a:pPr marL="45720" indent="0">
              <a:buNone/>
            </a:pP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int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main()</a:t>
            </a:r>
          </a:p>
          <a:p>
            <a:pPr marL="4572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{</a:t>
            </a:r>
          </a:p>
          <a:p>
            <a:pPr marL="4572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&lt;&lt;"Hello everyone";</a:t>
            </a:r>
          </a:p>
          <a:p>
            <a:pPr marL="4572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getch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();</a:t>
            </a:r>
          </a:p>
          <a:p>
            <a:pPr marL="4572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return 0;</a:t>
            </a:r>
          </a:p>
          <a:p>
            <a:pPr marL="4572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477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11430000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Input </a:t>
            </a:r>
            <a:r>
              <a:rPr lang="km-KH" sz="2800" b="1" dirty="0">
                <a:solidFill>
                  <a:srgbClr val="C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ជាអ្វី?</a:t>
            </a:r>
          </a:p>
          <a:p>
            <a:pPr>
              <a:lnSpc>
                <a:spcPct val="150000"/>
              </a:lnSpc>
            </a:pP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Input 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សំដៅទៅលើការ ចាប់តម្លៃផ្សេងៗដែល 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User 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បានបញ្ចូលបោះទៅកាន់ កម្មវិធីសម្រាប់ផ្តល់ចេញជាលទ្ធផលអ្វីមួយមកវិញ។ អ្នកចាំបាច់ត្រូវប្រើប្រាស់ 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Standard Input 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(</a:t>
            </a:r>
            <a:r>
              <a:rPr lang="en-US" sz="28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cin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sz="28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cin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ប្រើប្រាស់ជាមួយ 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 extraction </a:t>
            </a:r>
            <a:r>
              <a:rPr lang="en-US" sz="2800" i="1" dirty="0">
                <a:latin typeface="Khmer OS System" panose="02000500000000020004" pitchFamily="2" charset="0"/>
                <a:cs typeface="Khmer OS System" panose="02000500000000020004" pitchFamily="2" charset="0"/>
              </a:rPr>
              <a:t>operator</a:t>
            </a:r>
            <a:r>
              <a:rPr lang="km-KH" sz="2800" i="1" dirty="0">
                <a:latin typeface="Khmer OS System" panose="02000500000000020004" pitchFamily="2" charset="0"/>
                <a:cs typeface="Khmer OS System" panose="02000500000000020004" pitchFamily="2" charset="0"/>
              </a:rPr>
              <a:t>(</a:t>
            </a:r>
            <a:r>
              <a:rPr lang="en-US" sz="2800" i="1" dirty="0">
                <a:solidFill>
                  <a:srgbClr val="FF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&gt;&gt;</a:t>
            </a:r>
            <a:r>
              <a:rPr lang="en-US" sz="2800" i="1" dirty="0">
                <a:latin typeface="Khmer OS System" panose="02000500000000020004" pitchFamily="2" charset="0"/>
                <a:cs typeface="Khmer OS System" panose="02000500000000020004" pitchFamily="2" charset="0"/>
              </a:rPr>
              <a:t>) </a:t>
            </a:r>
            <a:r>
              <a:rPr lang="km-KH" sz="2800" i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sz="28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8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cin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&gt;&gt;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 variable;</a:t>
            </a:r>
            <a:endParaRPr lang="km-KH" sz="28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1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510176" y="844103"/>
            <a:ext cx="1958662" cy="4343400"/>
            <a:chOff x="1072434" y="2057400"/>
            <a:chExt cx="1958662" cy="4343400"/>
          </a:xfrm>
        </p:grpSpPr>
        <p:sp>
          <p:nvSpPr>
            <p:cNvPr id="6" name="Rounded Rectangle 5"/>
            <p:cNvSpPr/>
            <p:nvPr/>
          </p:nvSpPr>
          <p:spPr>
            <a:xfrm>
              <a:off x="1072434" y="3810000"/>
              <a:ext cx="1958662" cy="762000"/>
            </a:xfrm>
            <a:prstGeom prst="roundRect">
              <a:avLst>
                <a:gd name="adj" fmla="val 4966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hmer OS System" panose="02000500000000020004" pitchFamily="2" charset="0"/>
                  <a:cs typeface="Khmer OS System" panose="02000500000000020004" pitchFamily="2" charset="0"/>
                </a:rPr>
                <a:t>PROCESS</a:t>
              </a:r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1072434" y="2895600"/>
              <a:ext cx="1958662" cy="685800"/>
            </a:xfrm>
            <a:prstGeom prst="parallelogram">
              <a:avLst>
                <a:gd name="adj" fmla="val 66315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hmer OS System" panose="02000500000000020004" pitchFamily="2" charset="0"/>
                  <a:cs typeface="Khmer OS System" panose="02000500000000020004" pitchFamily="2" charset="0"/>
                </a:rPr>
                <a:t>INPUT</a:t>
              </a:r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1072434" y="4876800"/>
              <a:ext cx="1958662" cy="685800"/>
            </a:xfrm>
            <a:prstGeom prst="parallelogram">
              <a:avLst>
                <a:gd name="adj" fmla="val 66315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hmer OS System" panose="02000500000000020004" pitchFamily="2" charset="0"/>
                  <a:cs typeface="Khmer OS System" panose="02000500000000020004" pitchFamily="2" charset="0"/>
                </a:rPr>
                <a:t>OUTPUT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430158" y="2057400"/>
              <a:ext cx="1292583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hmer OS System" panose="02000500000000020004" pitchFamily="2" charset="0"/>
                  <a:cs typeface="Khmer OS System" panose="02000500000000020004" pitchFamily="2" charset="0"/>
                </a:rPr>
                <a:t>START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396888" y="5791200"/>
              <a:ext cx="1292583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hmer OS System" panose="02000500000000020004" pitchFamily="2" charset="0"/>
                  <a:cs typeface="Khmer OS System" panose="02000500000000020004" pitchFamily="2" charset="0"/>
                </a:rPr>
                <a:t>END</a:t>
              </a:r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>
            <a:xfrm>
              <a:off x="2076450" y="26670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043179" y="35814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076449" y="46482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091207" y="55626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81000" y="651840"/>
            <a:ext cx="899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dirty="0">
                <a:solidFill>
                  <a:srgbClr val="7030A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ឧទាហរណ៍ទីមួយៈ </a:t>
            </a:r>
            <a:r>
              <a:rPr lang="ca-ES" sz="2400" dirty="0">
                <a:solidFill>
                  <a:srgbClr val="7030A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C++ Language</a:t>
            </a:r>
            <a:endParaRPr lang="en-US" sz="2400" dirty="0">
              <a:solidFill>
                <a:srgbClr val="7030A0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#include&lt;</a:t>
            </a:r>
            <a:r>
              <a:rPr lang="en-US" sz="2400" dirty="0" err="1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stdlib.h</a:t>
            </a:r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&gt;</a:t>
            </a:r>
            <a:endParaRPr lang="km-KH" sz="2400" dirty="0">
              <a:solidFill>
                <a:srgbClr val="804000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#include &lt;</a:t>
            </a:r>
            <a:r>
              <a:rPr lang="en-US" sz="2400" dirty="0" err="1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iostream</a:t>
            </a:r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&gt;</a:t>
            </a:r>
          </a:p>
          <a:p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using namespace </a:t>
            </a:r>
            <a:r>
              <a:rPr lang="en-US" sz="2400" dirty="0" err="1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std</a:t>
            </a:r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;</a:t>
            </a:r>
          </a:p>
          <a:p>
            <a:r>
              <a:rPr lang="en-US" sz="2400" dirty="0" err="1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int</a:t>
            </a:r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main ()</a:t>
            </a:r>
          </a:p>
          <a:p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{</a:t>
            </a:r>
          </a:p>
          <a:p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	</a:t>
            </a:r>
            <a:r>
              <a:rPr lang="en-US" sz="2400" dirty="0" err="1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int</a:t>
            </a:r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i;</a:t>
            </a:r>
          </a:p>
          <a:p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	</a:t>
            </a:r>
            <a:r>
              <a:rPr lang="en-US" sz="2400" dirty="0" err="1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&lt;&lt; "Please enter an integer value: ";</a:t>
            </a:r>
          </a:p>
          <a:p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	</a:t>
            </a:r>
            <a:r>
              <a:rPr lang="en-US" sz="2400" dirty="0" err="1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cin</a:t>
            </a:r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&gt;&gt; i;</a:t>
            </a:r>
          </a:p>
          <a:p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	</a:t>
            </a:r>
            <a:r>
              <a:rPr lang="en-US" sz="2400" dirty="0" err="1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&lt;&lt; "The value you entered is " &lt;&lt; i;</a:t>
            </a:r>
          </a:p>
          <a:p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	system("pause");</a:t>
            </a:r>
          </a:p>
          <a:p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	return 0;</a:t>
            </a:r>
          </a:p>
          <a:p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}</a:t>
            </a:r>
            <a:endParaRPr lang="en-US" sz="2400" dirty="0">
              <a:effectLst/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5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C/C++ for beginner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510176" y="844103"/>
            <a:ext cx="1958662" cy="4343400"/>
            <a:chOff x="1072434" y="2057400"/>
            <a:chExt cx="1958662" cy="4343400"/>
          </a:xfrm>
        </p:grpSpPr>
        <p:sp>
          <p:nvSpPr>
            <p:cNvPr id="2" name="Rounded Rectangle 1"/>
            <p:cNvSpPr/>
            <p:nvPr/>
          </p:nvSpPr>
          <p:spPr>
            <a:xfrm>
              <a:off x="1072434" y="3810000"/>
              <a:ext cx="1958662" cy="762000"/>
            </a:xfrm>
            <a:prstGeom prst="roundRect">
              <a:avLst>
                <a:gd name="adj" fmla="val 4966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hmer OS System" panose="02000500000000020004" pitchFamily="2" charset="0"/>
                  <a:cs typeface="Khmer OS System" panose="02000500000000020004" pitchFamily="2" charset="0"/>
                </a:rPr>
                <a:t>PROCESS</a:t>
              </a:r>
            </a:p>
          </p:txBody>
        </p:sp>
        <p:sp>
          <p:nvSpPr>
            <p:cNvPr id="3" name="Parallelogram 2"/>
            <p:cNvSpPr/>
            <p:nvPr/>
          </p:nvSpPr>
          <p:spPr>
            <a:xfrm>
              <a:off x="1072434" y="2895600"/>
              <a:ext cx="1958662" cy="685800"/>
            </a:xfrm>
            <a:prstGeom prst="parallelogram">
              <a:avLst>
                <a:gd name="adj" fmla="val 66315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hmer OS System" panose="02000500000000020004" pitchFamily="2" charset="0"/>
                  <a:cs typeface="Khmer OS System" panose="02000500000000020004" pitchFamily="2" charset="0"/>
                </a:rPr>
                <a:t>INPUT</a:t>
              </a:r>
            </a:p>
          </p:txBody>
        </p:sp>
        <p:sp>
          <p:nvSpPr>
            <p:cNvPr id="6" name="Parallelogram 5"/>
            <p:cNvSpPr/>
            <p:nvPr/>
          </p:nvSpPr>
          <p:spPr>
            <a:xfrm>
              <a:off x="1072434" y="4876800"/>
              <a:ext cx="1958662" cy="685800"/>
            </a:xfrm>
            <a:prstGeom prst="parallelogram">
              <a:avLst>
                <a:gd name="adj" fmla="val 66315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hmer OS System" panose="02000500000000020004" pitchFamily="2" charset="0"/>
                  <a:cs typeface="Khmer OS System" panose="02000500000000020004" pitchFamily="2" charset="0"/>
                </a:rPr>
                <a:t>OUTPUT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430158" y="2057400"/>
              <a:ext cx="1292583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hmer OS System" panose="02000500000000020004" pitchFamily="2" charset="0"/>
                  <a:cs typeface="Khmer OS System" panose="02000500000000020004" pitchFamily="2" charset="0"/>
                </a:rPr>
                <a:t>START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396888" y="5791200"/>
              <a:ext cx="1292583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hmer OS System" panose="02000500000000020004" pitchFamily="2" charset="0"/>
                  <a:cs typeface="Khmer OS System" panose="02000500000000020004" pitchFamily="2" charset="0"/>
                </a:rPr>
                <a:t>END</a:t>
              </a:r>
            </a:p>
          </p:txBody>
        </p:sp>
        <p:cxnSp>
          <p:nvCxnSpPr>
            <p:cNvPr id="10" name="Straight Arrow Connector 9"/>
            <p:cNvCxnSpPr>
              <a:stCxn id="7" idx="4"/>
            </p:cNvCxnSpPr>
            <p:nvPr/>
          </p:nvCxnSpPr>
          <p:spPr>
            <a:xfrm>
              <a:off x="2076450" y="26670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043179" y="35814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076449" y="46482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091207" y="55626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81000" y="651840"/>
            <a:ext cx="899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dirty="0">
                <a:solidFill>
                  <a:srgbClr val="7030A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ឧទាហរណ៍ទីពីរៈ </a:t>
            </a:r>
            <a:r>
              <a:rPr lang="ca-ES" sz="2400" dirty="0">
                <a:solidFill>
                  <a:srgbClr val="7030A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 Language</a:t>
            </a:r>
            <a:endParaRPr lang="en-US" sz="2400" dirty="0">
              <a:solidFill>
                <a:srgbClr val="7030A0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#include&lt;</a:t>
            </a:r>
            <a:r>
              <a:rPr lang="en-US" sz="2400" dirty="0" err="1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stdio.h</a:t>
            </a:r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&gt;</a:t>
            </a:r>
          </a:p>
          <a:p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#include&lt;</a:t>
            </a:r>
            <a:r>
              <a:rPr lang="en-US" sz="2400" dirty="0" err="1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stdlib.h</a:t>
            </a:r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&gt;</a:t>
            </a:r>
          </a:p>
          <a:p>
            <a:r>
              <a:rPr lang="en-US" sz="2400" dirty="0" err="1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int</a:t>
            </a:r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main ()</a:t>
            </a:r>
          </a:p>
          <a:p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{</a:t>
            </a:r>
          </a:p>
          <a:p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	</a:t>
            </a:r>
            <a:r>
              <a:rPr lang="en-US" sz="2400" dirty="0" err="1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int</a:t>
            </a:r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i;</a:t>
            </a:r>
          </a:p>
          <a:p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	</a:t>
            </a:r>
            <a:r>
              <a:rPr lang="en-US" sz="2400" dirty="0" err="1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printf</a:t>
            </a:r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("Please enter an integer value: ");</a:t>
            </a:r>
          </a:p>
          <a:p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	</a:t>
            </a:r>
            <a:r>
              <a:rPr lang="en-US" sz="2400" dirty="0" err="1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scanf</a:t>
            </a:r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("%</a:t>
            </a:r>
            <a:r>
              <a:rPr lang="en-US" sz="2400" dirty="0" err="1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d",&amp;i</a:t>
            </a:r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);</a:t>
            </a:r>
          </a:p>
          <a:p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	</a:t>
            </a:r>
            <a:r>
              <a:rPr lang="en-US" sz="2400" dirty="0" err="1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printf</a:t>
            </a:r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("The value you entered is %</a:t>
            </a:r>
            <a:r>
              <a:rPr lang="en-US" sz="2400" dirty="0" err="1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d",i</a:t>
            </a:r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);</a:t>
            </a:r>
          </a:p>
          <a:p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	system("pause");</a:t>
            </a:r>
          </a:p>
          <a:p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	return 0;</a:t>
            </a:r>
          </a:p>
          <a:p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}</a:t>
            </a:r>
            <a:endParaRPr lang="en-US" sz="2400" dirty="0">
              <a:effectLst/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8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8938"/>
            <a:ext cx="116586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ការប្រើ </a:t>
            </a:r>
            <a:r>
              <a:rPr lang="en-US" sz="2800" dirty="0">
                <a:solidFill>
                  <a:srgbClr val="C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Built-in Function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ជាកញ្ចប់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Code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ដែលគេបានបង្កើតឡើងសម្រាប់អនុវត្តនូវការងារណាមួយដដែលៗ ។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676400"/>
            <a:ext cx="11582400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printf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សំរាប់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Print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ទិន្នន័យដែលនៅក្នុងសញ្ញា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“…”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មកលើ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screen output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printf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សិ្ថតនៅក្នុង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stdio.h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ឧទាហរណ៍ៈ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printf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(“Print values: %d %f %c”, INT, FLOAT, CHARACTER);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ចំណាំៈ % ជា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format code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និង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d,f,c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conversion code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cout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ជា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object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របស់ </a:t>
            </a:r>
            <a:r>
              <a:rPr lang="en-US" dirty="0" err="1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ostream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class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។ ប្រើវាសំរាប់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Print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ទិន្នន័យមកលើ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screen output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។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fr-FR" dirty="0" err="1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scanf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សំរាប់ ចាប់យកតំលៃពី ​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keyboard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scanf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សិ្ថតនៅក្នុង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stdio.h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</a:p>
          <a:p>
            <a:pPr marL="0" lvl="1">
              <a:lnSpc>
                <a:spcPct val="150000"/>
              </a:lnSpc>
              <a:spcBef>
                <a:spcPct val="50000"/>
              </a:spcBef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ឧទាហរណ៍ៈ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scanf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(“%d %f %c”, 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&amp;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INT, 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&amp;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FLOAT, 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&amp;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CHARACTER);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object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របស់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istream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class</a:t>
            </a:r>
            <a:r>
              <a:rPr lang="ca-E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ប្រើវាសំរាប់ចាប់យកតំលៃពី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Keyboard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បោះទៅកាន់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variable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នៅពេលចុច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Enter key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។</a:t>
            </a:r>
            <a:endParaRPr lang="km-KH" dirty="0">
              <a:solidFill>
                <a:srgbClr val="262626"/>
              </a:solidFill>
              <a:latin typeface="Khmer OS System" panose="02000500000000020004" pitchFamily="2" charset="0"/>
              <a:ea typeface="Khmer OS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2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8938"/>
            <a:ext cx="1165860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ការប្រើ </a:t>
            </a:r>
            <a:r>
              <a:rPr lang="en-US" sz="2800" dirty="0">
                <a:solidFill>
                  <a:srgbClr val="C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Built-in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" y="914400"/>
            <a:ext cx="11430000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system(“</a:t>
            </a:r>
            <a:r>
              <a:rPr lang="en-US" dirty="0" err="1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cls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”)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ជា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function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ប្រើសម្រាប់សំអាត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output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ដែលមានលើ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screen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។ វាស្ថិតក្នុង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stdlib.h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។</a:t>
            </a:r>
            <a:endParaRPr lang="en-US" dirty="0">
              <a:solidFill>
                <a:srgbClr val="262626"/>
              </a:solidFill>
              <a:latin typeface="Khmer OS System" panose="02000500000000020004" pitchFamily="2" charset="0"/>
              <a:ea typeface="Khmer OS" pitchFamily="2" charset="0"/>
              <a:cs typeface="Khmer OS System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system(“pause”)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ជា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function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ប្រើសម្រាប់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pause screen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។ វាស្ថិតក្នុង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stdlib.h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។</a:t>
            </a:r>
            <a:endParaRPr lang="en-US" dirty="0">
              <a:solidFill>
                <a:srgbClr val="262626"/>
              </a:solidFill>
              <a:latin typeface="Khmer OS System" panose="02000500000000020004" pitchFamily="2" charset="0"/>
              <a:ea typeface="Khmer OS" pitchFamily="2" charset="0"/>
              <a:cs typeface="Khmer OS System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 err="1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getch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()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ជា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function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សម្រាប់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pause screen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ដោយរង់ចាំការចុច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Key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ណាមួយទើបបន្តទៅអនុវត្តន៍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code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ដទៃទៀត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និងអាចចាប់យកតួអក្សរមួយពី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Keyboard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។ ប៉ុន្តែវាមិនអាចបង្ហាញតួអក្សរដែលបានចុចនៅលើ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Screen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Console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នោះទេ។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វាស្ថិតក្នុង​ </a:t>
            </a:r>
            <a:r>
              <a:rPr lang="en-US" dirty="0" err="1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conio.h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។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 err="1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getchar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()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ជា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function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សម្រាប់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pause screen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ដោយរង់ចាំការចុច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key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​​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Enter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ទើបបន្តទៅអនុវត្តន៍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code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ដទៃទៀត និងអាចចាប់យកតួអក្សរមួយពី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Keyboard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។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ហើយអាចបង្ហាញតួអក្សរនោះនៅលើ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Screen Console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។ វាស្ថិតក្នុង​ </a:t>
            </a:r>
            <a:r>
              <a:rPr lang="en-US" dirty="0" err="1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stdio.h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។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 err="1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getche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()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ជា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function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សម្រាប់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pause screen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ដោយរង់ចាំការចុច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key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​​ ណាមួយទើបបន្តទៅអនុវត្តន៍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code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ដទៃទៀត និងអាចចាប់យកតួអក្សរមួយពី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Keyboard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។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ហើយអាចបង្ហាញតួអក្សរនោះនៅលើ </a:t>
            </a:r>
            <a:r>
              <a:rPr lang="en-US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Screen Console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។ វាស្ថិតក្នុង​</a:t>
            </a:r>
            <a:r>
              <a:rPr lang="en-US" dirty="0" err="1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conio.h</a:t>
            </a:r>
            <a:r>
              <a:rPr lang="km-KH" dirty="0">
                <a:solidFill>
                  <a:srgbClr val="262626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។</a:t>
            </a:r>
            <a:endParaRPr lang="en-US" dirty="0">
              <a:solidFill>
                <a:srgbClr val="262626"/>
              </a:solidFill>
              <a:latin typeface="Khmer OS System" panose="02000500000000020004" pitchFamily="2" charset="0"/>
              <a:ea typeface="Khmer OS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08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48400" y="76200"/>
            <a:ext cx="5638800" cy="411480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km-KH" sz="2000" dirty="0">
                <a:solidFill>
                  <a:srgbClr val="7030A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ឧទាហរណ៍ពីរៈ</a:t>
            </a:r>
            <a:endParaRPr lang="en-US" sz="2000" dirty="0">
              <a:solidFill>
                <a:srgbClr val="7030A0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45720" indent="0">
              <a:buNone/>
            </a:pP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#include&lt;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stdlib.h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&gt;</a:t>
            </a:r>
          </a:p>
          <a:p>
            <a:pPr marL="45720" indent="0">
              <a:buNone/>
            </a:pP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#include&lt;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stdio.h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&gt;</a:t>
            </a:r>
          </a:p>
          <a:p>
            <a:pPr marL="45720" indent="0">
              <a:buNone/>
            </a:pP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#include&lt;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iostream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&gt;</a:t>
            </a:r>
          </a:p>
          <a:p>
            <a:pPr marL="45720" indent="0">
              <a:buNone/>
            </a:pP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using namespace 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std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;</a:t>
            </a:r>
          </a:p>
          <a:p>
            <a:pPr marL="45720" indent="0">
              <a:buNone/>
            </a:pP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int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 main()</a:t>
            </a:r>
          </a:p>
          <a:p>
            <a:pPr marL="45720" indent="0">
              <a:buNone/>
            </a:pP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{	char 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ch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=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getchar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();</a:t>
            </a:r>
          </a:p>
          <a:p>
            <a:pPr marL="45720" indent="0">
              <a:buNone/>
            </a:pP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&lt;&lt;"Input char is "&lt;&lt;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ch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&lt;&lt;"\n";</a:t>
            </a:r>
          </a:p>
          <a:p>
            <a:pPr marL="45720" indent="0">
              <a:buNone/>
            </a:pP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	system("pause");</a:t>
            </a:r>
          </a:p>
          <a:p>
            <a:pPr marL="45720" indent="0">
              <a:buNone/>
            </a:pP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	return 0;</a:t>
            </a:r>
          </a:p>
          <a:p>
            <a:pPr marL="45720" indent="0">
              <a:buNone/>
            </a:pP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" y="76200"/>
            <a:ext cx="5181599" cy="381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km-KH" sz="2000" dirty="0">
                <a:solidFill>
                  <a:srgbClr val="7030A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ឧទាហរណ៍ទីមួយៈ</a:t>
            </a:r>
            <a:endParaRPr lang="en-US" sz="2000" dirty="0">
              <a:solidFill>
                <a:srgbClr val="7030A0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45720" indent="0">
              <a:buNone/>
            </a:pPr>
            <a:r>
              <a:rPr lang="en-US" sz="2000" dirty="0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#include&lt;</a:t>
            </a:r>
            <a:r>
              <a:rPr lang="en-US" sz="2000" dirty="0" err="1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stdlib.h</a:t>
            </a:r>
            <a:r>
              <a:rPr lang="en-US" sz="2000" dirty="0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&gt;</a:t>
            </a:r>
          </a:p>
          <a:p>
            <a:pPr marL="45720" indent="0">
              <a:buNone/>
            </a:pPr>
            <a:r>
              <a:rPr lang="en-US" sz="2000" dirty="0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#include&lt;</a:t>
            </a:r>
            <a:r>
              <a:rPr lang="en-US" sz="2000" dirty="0" err="1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conio.h</a:t>
            </a:r>
            <a:r>
              <a:rPr lang="en-US" sz="2000" dirty="0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&gt;</a:t>
            </a:r>
          </a:p>
          <a:p>
            <a:pPr marL="45720" indent="0">
              <a:buNone/>
            </a:pPr>
            <a:r>
              <a:rPr lang="en-US" sz="2000" dirty="0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#include&lt;</a:t>
            </a:r>
            <a:r>
              <a:rPr lang="en-US" sz="2000" dirty="0" err="1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iostream</a:t>
            </a:r>
            <a:r>
              <a:rPr lang="en-US" sz="2000" dirty="0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&gt;</a:t>
            </a:r>
          </a:p>
          <a:p>
            <a:pPr marL="45720" indent="0">
              <a:buNone/>
            </a:pPr>
            <a:r>
              <a:rPr lang="en-US" sz="2000" dirty="0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using namespace </a:t>
            </a:r>
            <a:r>
              <a:rPr lang="en-US" sz="2000" dirty="0" err="1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std</a:t>
            </a:r>
            <a:r>
              <a:rPr lang="en-US" sz="2000" dirty="0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;</a:t>
            </a:r>
          </a:p>
          <a:p>
            <a:pPr marL="45720" indent="0">
              <a:buNone/>
            </a:pPr>
            <a:r>
              <a:rPr lang="en-US" sz="2000" dirty="0" err="1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int</a:t>
            </a:r>
            <a:r>
              <a:rPr lang="en-US" sz="2000" dirty="0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main()</a:t>
            </a:r>
          </a:p>
          <a:p>
            <a:pPr marL="45720" indent="0">
              <a:buNone/>
            </a:pPr>
            <a:r>
              <a:rPr lang="en-US" sz="2000" dirty="0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{	char </a:t>
            </a:r>
            <a:r>
              <a:rPr lang="en-US" sz="2000" dirty="0" err="1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ch</a:t>
            </a:r>
            <a:r>
              <a:rPr lang="en-US" sz="2000" dirty="0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=</a:t>
            </a:r>
            <a:r>
              <a:rPr lang="en-US" sz="2000" dirty="0" err="1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getch</a:t>
            </a:r>
            <a:r>
              <a:rPr lang="en-US" sz="2000" dirty="0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();</a:t>
            </a:r>
          </a:p>
          <a:p>
            <a:pPr marL="45720" indent="0">
              <a:buNone/>
            </a:pPr>
            <a:r>
              <a:rPr lang="en-US" sz="2000" dirty="0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000" dirty="0" err="1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sz="2000" dirty="0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&lt;&lt;"Input char is "&lt;&lt;</a:t>
            </a:r>
            <a:r>
              <a:rPr lang="en-US" sz="2000" dirty="0" err="1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ch</a:t>
            </a:r>
            <a:r>
              <a:rPr lang="en-US" sz="2000" dirty="0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&lt;&lt;"\n";</a:t>
            </a:r>
          </a:p>
          <a:p>
            <a:pPr marL="45720" indent="0">
              <a:buNone/>
            </a:pPr>
            <a:r>
              <a:rPr lang="en-US" sz="2000" dirty="0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system("pause");</a:t>
            </a:r>
          </a:p>
          <a:p>
            <a:pPr marL="45720" indent="0">
              <a:buNone/>
            </a:pPr>
            <a:r>
              <a:rPr lang="en-US" sz="2000" dirty="0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return 0;</a:t>
            </a:r>
          </a:p>
          <a:p>
            <a:pPr marL="45720" indent="0">
              <a:buNone/>
            </a:pPr>
            <a:r>
              <a:rPr lang="en-US" sz="2000" dirty="0">
                <a:solidFill>
                  <a:srgbClr val="262626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" y="3505200"/>
            <a:ext cx="4417454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km-KH" sz="2000" dirty="0">
                <a:solidFill>
                  <a:srgbClr val="7030A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ឧទាហរណ៍ទីបីៈ</a:t>
            </a:r>
            <a:endParaRPr lang="en-US" sz="2000" dirty="0">
              <a:solidFill>
                <a:srgbClr val="7030A0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45720" indent="0">
              <a:buNone/>
            </a:pP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#include&lt;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stdlib.h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&gt;</a:t>
            </a:r>
          </a:p>
          <a:p>
            <a:pPr marL="45720" indent="0">
              <a:buNone/>
            </a:pP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#include&lt;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conio.h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&gt;</a:t>
            </a:r>
          </a:p>
          <a:p>
            <a:pPr marL="45720" indent="0">
              <a:buNone/>
            </a:pP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#include&lt;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iostream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&gt;</a:t>
            </a:r>
          </a:p>
          <a:p>
            <a:pPr marL="45720" indent="0">
              <a:buNone/>
            </a:pP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using namespace 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std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;</a:t>
            </a:r>
          </a:p>
          <a:p>
            <a:pPr marL="45720" indent="0">
              <a:buNone/>
            </a:pP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int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 main()</a:t>
            </a:r>
          </a:p>
          <a:p>
            <a:pPr marL="45720" indent="0">
              <a:buNone/>
            </a:pP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{	char 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ch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=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getche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();</a:t>
            </a:r>
          </a:p>
          <a:p>
            <a:pPr marL="45720" indent="0">
              <a:buNone/>
            </a:pP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&lt;&lt;"Input char is "&lt;&lt;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ch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&lt;&lt;"\n";</a:t>
            </a:r>
          </a:p>
          <a:p>
            <a:pPr marL="45720" indent="0">
              <a:buNone/>
            </a:pP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	system("pause");</a:t>
            </a:r>
          </a:p>
          <a:p>
            <a:pPr marL="45720" indent="0">
              <a:buNone/>
            </a:pP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	return 0;</a:t>
            </a:r>
          </a:p>
          <a:p>
            <a:pPr marL="45720" indent="0">
              <a:buNone/>
            </a:pP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33352" y="3886200"/>
            <a:ext cx="8807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2400" b="1" dirty="0">
                <a:solidFill>
                  <a:srgbClr val="7030A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តើ </a:t>
            </a:r>
            <a:r>
              <a:rPr lang="en-US" sz="2400" b="1" dirty="0" err="1">
                <a:solidFill>
                  <a:srgbClr val="7030A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getch</a:t>
            </a:r>
            <a:r>
              <a:rPr lang="en-US" sz="2400" b="1" dirty="0">
                <a:solidFill>
                  <a:srgbClr val="7030A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(),</a:t>
            </a:r>
            <a:r>
              <a:rPr lang="en-US" sz="2400" b="1" dirty="0" err="1">
                <a:solidFill>
                  <a:srgbClr val="7030A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getchar</a:t>
            </a:r>
            <a:r>
              <a:rPr lang="en-US" sz="2400" b="1" dirty="0">
                <a:solidFill>
                  <a:srgbClr val="7030A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(),</a:t>
            </a:r>
            <a:r>
              <a:rPr lang="en-US" sz="2400" b="1" dirty="0" err="1">
                <a:solidFill>
                  <a:srgbClr val="7030A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getche</a:t>
            </a:r>
            <a:r>
              <a:rPr lang="en-US" sz="2400" b="1" dirty="0">
                <a:solidFill>
                  <a:srgbClr val="7030A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() </a:t>
            </a:r>
            <a:r>
              <a:rPr lang="km-KH" sz="2400" b="1" dirty="0">
                <a:solidFill>
                  <a:srgbClr val="7030A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ប្រើសម្រាប់ធ្វើអ្វី?ខុសគ្នាដូចម្តេច?</a:t>
            </a:r>
            <a:endParaRPr lang="en-US" sz="2400" b="1" dirty="0">
              <a:solidFill>
                <a:srgbClr val="7030A0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275445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2279</TotalTime>
  <Words>723</Words>
  <Application>Microsoft Office PowerPoint</Application>
  <PresentationFormat>Custom</PresentationFormat>
  <Paragraphs>141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Georgia</vt:lpstr>
      <vt:lpstr>Khmer OS</vt:lpstr>
      <vt:lpstr>Khmer OS System</vt:lpstr>
      <vt:lpstr>Trebuchet MS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 Sophea</dc:creator>
  <cp:lastModifiedBy>Chandalen Teang</cp:lastModifiedBy>
  <cp:revision>1166</cp:revision>
  <dcterms:created xsi:type="dcterms:W3CDTF">2006-08-16T00:00:00Z</dcterms:created>
  <dcterms:modified xsi:type="dcterms:W3CDTF">2018-07-14T03:43:22Z</dcterms:modified>
</cp:coreProperties>
</file>