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660"/>
  </p:normalViewPr>
  <p:slideViewPr>
    <p:cSldViewPr>
      <p:cViewPr varScale="1">
        <p:scale>
          <a:sx n="114" d="100"/>
          <a:sy n="114" d="100"/>
        </p:scale>
        <p:origin x="870" y="11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783E9-7305-41A6-AEF2-41A770020F89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55A1D-33B1-4338-B753-1DE1D6AC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96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C# Database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74FC-387E-4301-A22B-9075F33AB76B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37AC5-F6A6-4793-8CCB-C1D48F9E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37AC5-F6A6-4793-8CCB-C1D48F9E011D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C# Database</a:t>
            </a:r>
          </a:p>
        </p:txBody>
      </p:sp>
    </p:spTree>
    <p:extLst>
      <p:ext uri="{BB962C8B-B14F-4D97-AF65-F5344CB8AC3E}">
        <p14:creationId xmlns:p14="http://schemas.microsoft.com/office/powerpoint/2010/main" val="1631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934" y="5052546"/>
            <a:ext cx="73281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24D9-5877-4392-B94C-73792C99AABB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856" y="3132290"/>
            <a:ext cx="9327956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00" y="731519"/>
            <a:ext cx="832104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EA4E-7C66-4FB7-BA6C-D3DB84C08A8D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9885" y="376518"/>
            <a:ext cx="267462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348" y="731520"/>
            <a:ext cx="6278073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8B4-CD64-4E3C-A300-1F7A6A80D627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5370-4414-4DE6-8BA2-8B2FEE14481E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85900" y="731520"/>
            <a:ext cx="832104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53" y="2172648"/>
            <a:ext cx="775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170" y="4607511"/>
            <a:ext cx="7761642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EA98-D21D-46CA-B7A0-764A566B6955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9D3C-8A3A-4C8D-B8FB-20447E3FD991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485899" y="731519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038698" y="731520"/>
            <a:ext cx="4350715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3381" y="1400327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1493" y="731520"/>
            <a:ext cx="435071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1399032"/>
            <a:ext cx="4350715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E38B-CBC7-4F80-AF8D-0F69F27E4914}" type="datetime1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7BB-3390-47FF-AF58-62D714F79788}" type="datetime1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A721-F7CA-4E5C-B7E3-A441223B351D}" type="datetime1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24" y="2209801"/>
            <a:ext cx="4726911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70" y="731520"/>
            <a:ext cx="5222211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495" y="3497802"/>
            <a:ext cx="4405258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618A-4389-4911-BC42-3719608673B5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18872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18872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17728" y="1143000"/>
            <a:ext cx="534924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53" y="1010486"/>
            <a:ext cx="4802348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C140-B91B-42CC-A60A-DEF450584D4A}" type="datetime1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49" y="4464421"/>
            <a:ext cx="8298599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18872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18872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18872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18872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1277" y="4372168"/>
            <a:ext cx="8466264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732260"/>
            <a:ext cx="832104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3860" y="6172201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29F2FF-8016-4DD4-8A07-6363B0FD744C}" type="datetime1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172201"/>
            <a:ext cx="4358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000" y="6172201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133600"/>
            <a:ext cx="937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មេរៀនទី៣</a:t>
            </a:r>
          </a:p>
          <a:p>
            <a:pPr algn="ctr"/>
            <a:endParaRPr lang="en-US" sz="4400" b="1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algn="ctr"/>
            <a:r>
              <a:rPr lang="en-US" sz="44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Vari</a:t>
            </a:r>
            <a:r>
              <a:rPr lang="en-US" sz="4400" b="1" dirty="0">
                <a:solidFill>
                  <a:srgbClr val="C0000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1" y="5419145"/>
            <a:ext cx="4343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m-KH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រៀបចំ និងបង្រៀនដោយ៖ អ៊ិន សុភា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Tel: 016 270 878 / 097 200 13 99</a:t>
            </a:r>
          </a:p>
          <a:p>
            <a:pPr algn="r">
              <a:lnSpc>
                <a:spcPct val="150000"/>
              </a:lnSpc>
            </a:pPr>
            <a:r>
              <a:rPr lang="en-US" sz="20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Email: insophea1987@gmail.Ccm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76200"/>
            <a:ext cx="3505199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 variable</a:t>
            </a:r>
            <a:endParaRPr lang="km-KH" sz="28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យើងបានដឹងហើយថា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អាចផ្លាស់ប្តូរតម្លៃរបស់វាគ្រប់ពេលទៅតាមការផ្លល់តម្លៃថ្មីទៅឱ្យវា ។ មានពេលខ្លះយើងមិនត្រូវការធ្វើការផ្លាស់ប្តូរតម្លៃរបស់វាទេ ដូច្នេះគួរប្រើប្រាស់នូច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ជំនួសវិញ។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អ្វីជា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 variable?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វាជា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ដែលមានតម្លៃថេរ មិនអាចផ្លាស់ប្តូរតម្លៃបាន។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805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ពេលបង្កើត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 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ត្រូវប្រើ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keyword </a:t>
            </a:r>
            <a:r>
              <a:rPr lang="en-US" sz="2800" dirty="0" err="1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ហើយដាច់ខាត</a:t>
            </a:r>
            <a:r>
              <a:rPr lang="km-KH" sz="280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ត្រូវផ្តល់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តម្លៃទៅឱ្យវានៅពេលនោះ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   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float PI=3.1416;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​​​​​​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    </a:t>
            </a:r>
            <a:r>
              <a:rPr lang="en-US" sz="2800" strike="sngStrike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PI=3.14;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//error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ព្រោះមិនអាចទទួលតម្លៃជាលើកទីពីរបានទេ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4971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59359"/>
            <a:ext cx="10744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ការប្រើប្រាស់ </a:t>
            </a:r>
            <a:r>
              <a:rPr lang="en-US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#define Preprocessor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ជាការបង្កើតតម្លៃថេរមួយ​​​​​​​​​​​​ ដោយមិនចាំបាច់បញ្ជាក់ពី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Data Type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របស់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constant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នោះ។ វានឹងមាន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បត់បែនទៅតាមតម្លៃដែលបាន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ផ្តល់ឱ្យវា។​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ឧទាហរណ៍៖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6400" y="3582473"/>
            <a:ext cx="4724400" cy="30008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#include&lt;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#define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show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printf</a:t>
            </a:r>
            <a:endParaRPr lang="km-KH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#define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pause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getch</a:t>
            </a:r>
            <a:endParaRPr lang="en-US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main(){</a:t>
            </a:r>
            <a:endParaRPr lang="km-KH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show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(“Hello student!”);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pause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();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}</a:t>
            </a:r>
            <a:endParaRPr lang="km-KH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62600" y="4077237"/>
            <a:ext cx="2133600" cy="838200"/>
          </a:xfrm>
          <a:prstGeom prst="rect">
            <a:avLst/>
          </a:prstGeom>
          <a:noFill/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err="1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DataType</a:t>
            </a:r>
            <a:r>
              <a:rPr lang="km-KH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​ (ប្រភេទទិន្នន័យ)</a:t>
            </a:r>
            <a:endParaRPr lang="en-US" sz="2800" dirty="0">
              <a:solidFill>
                <a:srgbClr val="0070C0"/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នៅក្នុងភាសា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C/C++ Data Type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គឺជាច្បាប់ឬ ដែនកំណត់សម្រាប់បញ្ជាក់ន័យឱ្យ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ក្នុងការទទួលយកទិន្នន័យជាប្រភេទជាក់លាក់ណាមួយសម្រាប់រក្សារទុកបណ្តោះអាសន្នក្នុង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memory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6844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ផ្នែកចំនួនគត់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02765"/>
              </p:ext>
            </p:extLst>
          </p:nvPr>
        </p:nvGraphicFramePr>
        <p:xfrm>
          <a:off x="1143000" y="1828800"/>
          <a:ext cx="8610600" cy="4257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5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Data</a:t>
                      </a:r>
                      <a:r>
                        <a:rPr lang="en-US" sz="1500" baseline="0" dirty="0">
                          <a:solidFill>
                            <a:srgbClr val="FFFF00"/>
                          </a:solidFill>
                        </a:rPr>
                        <a:t> Type</a:t>
                      </a:r>
                      <a:endParaRPr lang="en-US" sz="15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-128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Short</a:t>
                      </a:r>
                      <a:r>
                        <a:rPr lang="en-US" sz="1500" baseline="0" dirty="0"/>
                        <a:t> Integer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-32768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32767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int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-2147483648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2147483647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Long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-2147483648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2147483647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aseline="0" dirty="0"/>
                        <a:t>Huge Integer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long </a:t>
                      </a:r>
                      <a:r>
                        <a:rPr lang="en-US" sz="1500" dirty="0" err="1"/>
                        <a:t>long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800040"/>
                          </a:solidFill>
                        </a:rPr>
                        <a:t>-9223372036854775808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rgbClr val="800040"/>
                          </a:solidFill>
                        </a:rPr>
                        <a:t> 9223372036854775807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Unsigned</a:t>
                      </a:r>
                      <a:r>
                        <a:rPr lang="en-US" sz="1500" baseline="0" dirty="0"/>
                        <a:t> Character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unsigned</a:t>
                      </a:r>
                      <a:r>
                        <a:rPr lang="en-US" sz="1500" baseline="0" dirty="0"/>
                        <a:t> char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Unsigned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unsigned </a:t>
                      </a:r>
                      <a:r>
                        <a:rPr lang="en-US" sz="1500" dirty="0" err="1"/>
                        <a:t>int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r>
                        <a:rPr lang="en-US" sz="1500" b="1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4294967296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Unsigned Short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unsigned 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65535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Unsigned Long 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unsigned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4293967295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Unsigned</a:t>
                      </a:r>
                      <a:r>
                        <a:rPr lang="en-US" sz="1500" baseline="0" dirty="0"/>
                        <a:t> Huge Integer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unsigned long 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18446744073709551615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ផ្នែកចំនួនទស្សភាគ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51633"/>
              </p:ext>
            </p:extLst>
          </p:nvPr>
        </p:nvGraphicFramePr>
        <p:xfrm>
          <a:off x="1143000" y="1828800"/>
          <a:ext cx="86868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1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Data</a:t>
                      </a:r>
                      <a:r>
                        <a:rPr lang="en-US" sz="1500" baseline="0" dirty="0">
                          <a:solidFill>
                            <a:srgbClr val="FFFF00"/>
                          </a:solidFill>
                        </a:rPr>
                        <a:t> Type</a:t>
                      </a:r>
                      <a:endParaRPr lang="en-US" sz="15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FFFF00"/>
                          </a:solidFill>
                        </a:rPr>
                        <a:t>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Single-precision</a:t>
                      </a:r>
                      <a:r>
                        <a:rPr lang="en-US" sz="1500" baseline="0" dirty="0"/>
                        <a:t> floating point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+/- 1.4013x10</a:t>
                      </a:r>
                      <a:r>
                        <a:rPr lang="en-US" sz="1600" b="1" baseline="30000" dirty="0">
                          <a:solidFill>
                            <a:srgbClr val="800040"/>
                          </a:solidFill>
                        </a:rPr>
                        <a:t>-45</a:t>
                      </a: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3.4028x10</a:t>
                      </a:r>
                      <a:r>
                        <a:rPr lang="en-US" sz="1600" b="1" baseline="30000" dirty="0">
                          <a:solidFill>
                            <a:srgbClr val="800040"/>
                          </a:solidFill>
                        </a:rPr>
                        <a:t>+38</a:t>
                      </a:r>
                      <a:endParaRPr lang="en-US" sz="1600" b="1" dirty="0">
                        <a:solidFill>
                          <a:srgbClr val="80004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Double-precision</a:t>
                      </a:r>
                      <a:r>
                        <a:rPr lang="en-US" sz="1500" baseline="0" dirty="0"/>
                        <a:t> floating point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+/- 4.9406x10</a:t>
                      </a:r>
                      <a:r>
                        <a:rPr lang="en-US" sz="1600" b="1" baseline="30000" dirty="0">
                          <a:solidFill>
                            <a:srgbClr val="800040"/>
                          </a:solidFill>
                        </a:rPr>
                        <a:t>-324</a:t>
                      </a: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 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1.7977x10</a:t>
                      </a:r>
                      <a:r>
                        <a:rPr lang="en-US" sz="1600" b="1" baseline="30000" dirty="0">
                          <a:solidFill>
                            <a:srgbClr val="800040"/>
                          </a:solidFill>
                        </a:rPr>
                        <a:t>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Long double-precision</a:t>
                      </a:r>
                      <a:r>
                        <a:rPr lang="en-US" sz="1500" baseline="0" dirty="0"/>
                        <a:t> floating point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long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40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80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តម្លៃដែលត្រូវផ្តល់ឱ្យ ផ្នែកទស្សភាគ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61409"/>
              </p:ext>
            </p:extLst>
          </p:nvPr>
        </p:nvGraphicFramePr>
        <p:xfrm>
          <a:off x="1219200" y="1905000"/>
          <a:ext cx="4736742" cy="377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5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Khmer OS Content" pitchFamily="2" charset="0"/>
                          <a:cs typeface="Khmer OS Content" pitchFamily="2" charset="0"/>
                        </a:rPr>
                        <a:t>ការផ្តល់តម្លៃ</a:t>
                      </a:r>
                      <a:endParaRPr lang="en-US" sz="15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5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Khmer OS Content" pitchFamily="2" charset="0"/>
                          <a:cs typeface="Khmer OS Content" pitchFamily="2" charset="0"/>
                        </a:rPr>
                        <a:t>ត្រឹមត្រូវ?</a:t>
                      </a:r>
                      <a:endParaRPr lang="en-US" sz="15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98.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67E-2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99E3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Khmer OS" pitchFamily="2" charset="0"/>
                          <a:cs typeface="Khmer OS" pitchFamily="2" charset="0"/>
                        </a:rPr>
                        <a:t>-0.4F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1500" dirty="0">
                          <a:latin typeface="Khmer OS" pitchFamily="2" charset="0"/>
                          <a:cs typeface="Khmer OS" pitchFamily="2" charset="0"/>
                          <a:sym typeface="Wingdings 2"/>
                        </a:rPr>
                        <a:t></a:t>
                      </a:r>
                      <a:endParaRPr lang="en-US" sz="1500" dirty="0"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15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៦៨.២</a:t>
                      </a:r>
                      <a:endParaRPr lang="en-US" sz="1500" b="1" dirty="0">
                        <a:solidFill>
                          <a:srgbClr val="C00000"/>
                        </a:solidFill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  <a:latin typeface="Khmer OS" pitchFamily="2" charset="0"/>
                          <a:cs typeface="Khmer OS" pitchFamily="2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3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Character</a:t>
            </a:r>
            <a:endParaRPr lang="en-US" sz="2800" dirty="0">
              <a:solidFill>
                <a:srgbClr val="0070C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កុំព្យូទ័រមិនត្រឹមតែអាចធ្វើការជាមួយតម្លៃលេខប៉ុណ្ណោះទេ គឺវាថែមទាំងអាចធ្វើការជាមួយបណ្តាតួអក្សរ តួលេខ និងបណ្តាសញ្ញាផ្សេងៗបានទៀតផងដែលទាំងអស់នោះហៅថា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Character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តម្លៃផ្តល់ឱ្យ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ដែលមាន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ត្រូវសរសេរក្នុងចន្លោះសញ្ញា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‘ ’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single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​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quote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)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ហើយផ្ទុកបានតែ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1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តួតែប៉ុណ្ណោះ។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6997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ឧទាហរណ៍៖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char gender=‘M’;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gender=‘F’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strike="sngStrike" dirty="0">
                <a:latin typeface="Khmer OS Content" pitchFamily="2" charset="0"/>
                <a:cs typeface="Khmer OS Content" pitchFamily="2" charset="0"/>
              </a:rPr>
              <a:t>gender=‘Female’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; //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មិនត្រឹមត្រូវ ព្រោះលើសចំនួន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3279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u="sng" dirty="0">
                <a:latin typeface="Khmer OS Content" pitchFamily="2" charset="0"/>
                <a:cs typeface="Khmer OS Content" pitchFamily="2" charset="0"/>
              </a:rPr>
              <a:t>Escaped Characters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ជាបណ្តា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Characters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ដែលមានអត្ថន័យពិសេស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20718"/>
              </p:ext>
            </p:extLst>
          </p:nvPr>
        </p:nvGraphicFramePr>
        <p:xfrm>
          <a:off x="1143000" y="2743200"/>
          <a:ext cx="5965770" cy="30403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Constant</a:t>
                      </a:r>
                      <a:r>
                        <a:rPr lang="en-US" sz="1500" b="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Character</a:t>
                      </a:r>
                      <a:endParaRPr lang="en-US" sz="15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500" b="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Khmer OS" pitchFamily="2" charset="0"/>
                          <a:cs typeface="Khmer OS" pitchFamily="2" charset="0"/>
                        </a:rPr>
                        <a:t>អត្ថន័យ</a:t>
                      </a:r>
                      <a:endParaRPr lang="en-US" sz="15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Khmer OS" pitchFamily="2" charset="0"/>
                        <a:cs typeface="Khmer O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បន្លឺសម្លេង</a:t>
                      </a:r>
                      <a:r>
                        <a:rPr lang="en-US" sz="1500" dirty="0">
                          <a:latin typeface="Khmer OS Content" pitchFamily="2" charset="0"/>
                          <a:cs typeface="Khmer OS Content" pitchFamily="2" charset="0"/>
                        </a:rPr>
                        <a:t> (BELL)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លុបមួយ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 </a:t>
                      </a:r>
                      <a:r>
                        <a:rPr lang="en-US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character 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ពីស្តាំមកឆ្វេង</a:t>
                      </a:r>
                      <a:endParaRPr lang="en-US" sz="1500" dirty="0"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ចូលបន្ទាត់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មួយ </a:t>
                      </a:r>
                      <a:r>
                        <a:rPr lang="en-US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Tab (8 white space)</a:t>
                      </a:r>
                      <a:endParaRPr lang="en-US" sz="1500" dirty="0"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បញ្ជា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 </a:t>
                      </a:r>
                      <a:r>
                        <a:rPr lang="en-US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Cursor 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ឱ្យចុះមួយបន្ទាត់</a:t>
                      </a:r>
                      <a:endParaRPr lang="en-US" sz="1500" dirty="0"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បញ្ជា </a:t>
                      </a:r>
                      <a:r>
                        <a:rPr lang="en-US" sz="1500" dirty="0">
                          <a:latin typeface="Khmer OS Content" pitchFamily="2" charset="0"/>
                          <a:cs typeface="Khmer OS Content" pitchFamily="2" charset="0"/>
                        </a:rPr>
                        <a:t>Cursor</a:t>
                      </a:r>
                      <a:r>
                        <a:rPr lang="km-KH" sz="1500" baseline="0" dirty="0">
                          <a:latin typeface="Khmer OS Content" pitchFamily="2" charset="0"/>
                          <a:cs typeface="Khmer OS Content" pitchFamily="2" charset="0"/>
                        </a:rPr>
                        <a:t> ឱ្យត្រឡប់ទៅដើមបន្ទាត់</a:t>
                      </a:r>
                      <a:endParaRPr lang="en-US" sz="1500" dirty="0">
                        <a:latin typeface="Khmer OS Content" pitchFamily="2" charset="0"/>
                        <a:cs typeface="Khmer OS Content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500" dirty="0">
                          <a:latin typeface="Khmer OS Content" pitchFamily="2" charset="0"/>
                          <a:cs typeface="Khmer OS Content" pitchFamily="2" charset="0"/>
                        </a:rPr>
                        <a:t>ប្រើសម្រាប់បញ្ចប់ </a:t>
                      </a:r>
                      <a:r>
                        <a:rPr lang="en-US" sz="1500" dirty="0">
                          <a:latin typeface="Khmer OS Content" pitchFamily="2" charset="0"/>
                          <a:cs typeface="Khmer OS Content" pitchFamily="2" charset="0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អ្វីជា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variable?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ជាឈ្មោះតំណាងអោយការរក្សារទុកទិន្នន័យបណ្តោះអាសន្ននៅក្នុង​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memory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(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RAM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)ដែលទិន្នន័យទាំងនោះនឹងត្រូវបានបាត់បង់ទៅវិញនៅពេលកម្មវិធីត្រូវបានបិទ។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block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នៅក្នុង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memory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ដែលយើងអាចដាក់តម្លៃចូល និង អាចទាញតម្លៃនោះមកប្រើប្រាស់វិញបាន។</a:t>
            </a:r>
            <a:endParaRPr lang="km-KH" sz="28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9917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ជាការតំណាងឱ្យបណ្តុំនៃ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character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ដែលត្រូវបានសរសេរក្នុងចន្លោះសញ្ញា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“ ”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double quote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)។ធាតុនីមួយៗរបស់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ត្រូវបានតម្រៀបជាប់ៗគ្នានៅក្នុង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memory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ហើយធាតុចុងក្រោយបំផុតនៃ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ត្រូវបានបញ្ចប់ដោយ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character NULL 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ឬ​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‘\0’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ដែលសម្រាប់បញ្ជាក់ប្រាប់ថា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ត្រូវបានបញ្ចប់។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0081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ឧទាហរណ៍៖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char title[50]=“The C Programming Language”;</a:t>
            </a:r>
            <a:endParaRPr lang="km-KH" sz="2800" dirty="0">
              <a:latin typeface="Khmer OS Content" pitchFamily="2" charset="0"/>
              <a:cs typeface="Khmer OS Content" pitchFamily="2" charset="0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សម្រាប់ភាសា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C++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យើងនឹងមានលទ្ធភាពប្រើប្រាស់នូវ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DataType</a:t>
            </a:r>
            <a:endParaRPr lang="km-KH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   មួយឈ្មោះថា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តែម្តង។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ឧទាហរណ៍៖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string title=“The C++ Programming Language”;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9003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059359"/>
            <a:ext cx="11049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ក្រៅពី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string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ក៏នៅមានផ្សេងៗទៀត ដូចជា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bool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, 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auto,void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, …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ដែលអ្នកនឹងសិក្សានៅមេរៀនបន្ទាប់ដែលទាក់ទងនឹងភាសា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C++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។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0606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Type Casting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ការបំលែងទិន្នន័យដែលមានក្រុមដូចគ្នា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ជាទូទៅ រាល់ពេលធ្វើប្រមាណវិធីការផ្លាស់ប្តូរប្រភេទទិន្ន័យគឺនឹងកើតមានដោយស្វ័យប្រវត្តិដូចជា៖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បោះតម្លៃទៅកាន់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ដែលមានប្រភេទផ្សេងគ្នា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នៅពេលដែលតម្លៃផ្សេងគ្នាស្ថិតក្នុងកន្សោមតែមួយ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56449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08415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ឧទាហរណ៍៖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a=10;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	float x=a; 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//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តម្លៃ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a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នឹងត្រូវបានបំលែងទៅជា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float</a:t>
            </a:r>
            <a:endParaRPr lang="km-KH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float y=a/4;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//y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ស្មើ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2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ព្រោះ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x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និង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4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dirty="0" err="1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endParaRPr lang="km-KH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float z=x/4;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//z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ស្មើ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2.5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ព្រោះ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x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float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និងវាមានទំហំ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byte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ធំជាង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4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ដែលជា		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ដូចច្នេះពេលគណនាវាត្រូវបំលែងទៅរក ចំនួនដែលមានទំហំ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byte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ធំ		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ដោយស្វ័យប្រវត្តិ</a:t>
            </a:r>
            <a:endParaRPr lang="en-US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hmer OS Content" pitchFamily="2" charset="0"/>
                <a:cs typeface="Khmer OS Content" pitchFamily="2" charset="0"/>
              </a:rPr>
              <a:t>a=y/z;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	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//a=0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ព្រោះ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a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ជា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មានទំហំ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byte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តូចជាង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y/z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ដែលជា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float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ដូច្នេះតម្លៃនឹង			ខាតបង់មួយចំនួន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endParaRPr lang="km-KH" sz="2000" dirty="0">
              <a:solidFill>
                <a:srgbClr val="C0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2787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084158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ក្រៅពីនេះនៅមានវិធីបំលែងផ្សេងទៀត គឺ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Type Casting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solidFill>
                  <a:srgbClr val="FF0000"/>
                </a:solidFill>
                <a:latin typeface="Khmer OS Content" pitchFamily="2" charset="0"/>
                <a:cs typeface="Khmer OS Content" pitchFamily="2" charset="0"/>
              </a:rPr>
              <a:t>)value</a:t>
            </a:r>
            <a:endParaRPr lang="km-KH" sz="2800" dirty="0">
              <a:solidFill>
                <a:srgbClr val="FF0000"/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a=10;</a:t>
            </a:r>
          </a:p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float y=(float)a/4;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//y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ស្មើ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2.5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ព្រោះ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a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​ត្រូវបានបំលែងទៅជា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float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និង 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4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ជា </a:t>
            </a:r>
            <a:r>
              <a:rPr lang="en-US" dirty="0" err="1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 </a:t>
            </a: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ដដែល</a:t>
            </a:r>
          </a:p>
          <a:p>
            <a:pPr>
              <a:spcBef>
                <a:spcPct val="50000"/>
              </a:spcBef>
            </a:pPr>
            <a:r>
              <a:rPr lang="km-KH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			</a:t>
            </a:r>
          </a:p>
          <a:p>
            <a:pPr>
              <a:spcBef>
                <a:spcPct val="50000"/>
              </a:spcBef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6719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100841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Scope of variable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Local variable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Global variable</a:t>
            </a:r>
          </a:p>
          <a:p>
            <a:pPr marL="514350" indent="-514350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</a:pPr>
            <a:endParaRPr lang="en-US" sz="2800" dirty="0">
              <a:latin typeface="Khmer OS Content" pitchFamily="2" charset="0"/>
              <a:cs typeface="Khmer OS Conten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34900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របៀបនៃការបង្កើត </a:t>
            </a: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DataType</a:t>
            </a: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var_Name</a:t>
            </a: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;</a:t>
            </a:r>
            <a:endParaRPr lang="km-KH" sz="2800" dirty="0">
              <a:solidFill>
                <a:srgbClr val="0070C0"/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បើសិនជា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ច្រើនមាន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Datatype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ដូចៗគ្នាអាចបង្កើត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DataType</a:t>
            </a: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var_Name,var_Name2,…;</a:t>
            </a:r>
          </a:p>
          <a:p>
            <a:pPr marL="457200" indent="-457200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DataType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ជាការកំណត់ប្រភេទទិន្នន័យទៅឱ្យ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អាចទទួលតម្លៃជាអ្វី(ឧ. លេខ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,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តួអក្សរ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,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ពាក្យ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,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boolean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,…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)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408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ការដាក់ឈ្មោះឱ្យ</a:t>
            </a:r>
            <a:r>
              <a:rPr lang="en-US" sz="2800" dirty="0">
                <a:solidFill>
                  <a:srgbClr val="0070C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variable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អាចជាអក្សរពី​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a-z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ឬ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A-Z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និង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0-9 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មិនអាចផ្តើមដោយលេខ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មិនត្រូវមានផ្ទុកសញ្ញាផ្សេងដូចជា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*, -, /, +, (, ), &amp;, #,…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មិនត្រូវមានឈ្មោះជាន់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keyword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ដូចជា​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, float, return,…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មិនអាចដកឃ្លា តែអាចជំនួសដោយសញ្ញា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_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បាន។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6364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គ្រប់ ឈ្មោះ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មានលក្ខណៈ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Case Sensitive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មានន័យថាវាចែកដាច់រវាងអក្សរតូច និងអក្សរធំ។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ឧទាហរណ៍៖</a:t>
            </a: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level;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evel=3;  //error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ព្រោះមិនមាន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ឈ្មោះ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L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evel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ទេ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មិនត្រូវមានឈ្មោះជាន់គ្នា(ក្នុង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block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តែមួយ)</a:t>
            </a: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weight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	</a:t>
            </a:r>
            <a:r>
              <a:rPr lang="en-US" sz="2800" strike="sngStrike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float </a:t>
            </a:r>
            <a:r>
              <a:rPr lang="en-US" sz="2800" strike="sngStrike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weight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; //error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ព្រោះបានបង្កើតម្តងហើយ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41503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64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C00000"/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ឧទាហរណ៍៖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count;  //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ការបង្កើត​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ដែលមានឈ្មោះ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count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count=1;   //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ការផ្តល់តម្លៃ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 1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ទៅឱ្យ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count</a:t>
            </a:r>
            <a:endParaRPr lang="km-KH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cout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&lt;&lt;“Now count is ”&lt;&lt;count; //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ការហៅ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variable count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System" panose="02000500000000020004" pitchFamily="2" charset="0"/>
                <a:ea typeface="Khmer OS" pitchFamily="2" charset="0"/>
                <a:cs typeface="Khmer OS System" panose="02000500000000020004" pitchFamily="2" charset="0"/>
              </a:rPr>
              <a:t>មកប្រើ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ea typeface="Khmer OS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latin typeface="Khmer OS System" panose="02000500000000020004" pitchFamily="2" charset="0"/>
                <a:cs typeface="Khmer OS System" panose="02000500000000020004" pitchFamily="2" charset="0"/>
              </a:rPr>
              <a:t>//output:  Now count is 1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System" panose="02000500000000020004" pitchFamily="2" charset="0"/>
                <a:cs typeface="Khmer OS System" panose="02000500000000020004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7418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ការផ្តល់តម្លៃឱ្យ </a:t>
            </a:r>
            <a:r>
              <a:rPr lang="en-US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ដូចបានឃើញតាមរយៈឧទាហរណ៍ពីខាងលើ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level;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level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=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3;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តម្លៃត្រូវបានបញ្ជូនដោយសញ្ញា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= (assignment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operator)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។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 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មិនមែនមានន័យប្រៀបធៀបឡើយ។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23354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685800"/>
            <a:ext cx="9829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អ្នកក៏អាចផ្តល់តម្លៃទៅកាន់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​ នៅពេលបង្កើតក៏បាន</a:t>
            </a:r>
            <a:r>
              <a:rPr lang="en-US" sz="2800" dirty="0">
                <a:solidFill>
                  <a:srgbClr val="0070C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(Initializing variable)</a:t>
            </a:r>
            <a:endParaRPr lang="km-KH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degree=30;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float width=10, height=15;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ក្រៅពីនេះក៏អាចចាប់តម្លៃពី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User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មកកាន់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បានដូចគ្នា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int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option;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cout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&lt;&lt;“Choose an option:”;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cin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&gt;&gt;option;</a:t>
            </a:r>
            <a:endParaRPr lang="km-KH" sz="2800" dirty="0">
              <a:solidFill>
                <a:schemeClr val="tx1">
                  <a:lumMod val="50000"/>
                </a:schemeClr>
              </a:solidFill>
              <a:latin typeface="Khmer OS Content" pitchFamily="2" charset="0"/>
              <a:ea typeface="Khmer OS" pitchFamily="2" charset="0"/>
              <a:cs typeface="Khmer OS Content" pitchFamily="2" charset="0"/>
            </a:endParaRPr>
          </a:p>
          <a:p>
            <a:pPr>
              <a:spcBef>
                <a:spcPct val="50000"/>
              </a:spcBef>
            </a:pPr>
            <a:r>
              <a:rPr lang="km-KH" sz="2800" dirty="0">
                <a:solidFill>
                  <a:srgbClr val="C00000"/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ចំណាំ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៖ តម្លៃដែលផ្តល់ទៅកាន់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ត្រូវមាន </a:t>
            </a:r>
            <a:r>
              <a:rPr lang="en-US" sz="2800" dirty="0" err="1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DataType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ដូចគ្នា។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7129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1042" y="1059359"/>
            <a:ext cx="982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Variable </a:t>
            </a: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អាចទទួលតម្លៃបានច្រើនដងប៉ុន្តែវាអាចចងចាំបានតែមួយប៉ុណ្ណោះគឺ តម្លៃដែលទទួលចុងក្រោយគេ។</a:t>
            </a:r>
          </a:p>
          <a:p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ea typeface="Khmer OS" pitchFamily="2" charset="0"/>
                <a:cs typeface="Khmer OS Content" pitchFamily="2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tx1">
                    <a:lumMod val="50000"/>
                  </a:schemeClr>
                </a:solidFill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int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 age;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age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=24;  //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ទទួលតម្លៃលើកទីមួយ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printf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(“Now, My age is %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d”,age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Khmer OS Content" pitchFamily="2" charset="0"/>
                <a:cs typeface="Khmer OS Content" pitchFamily="2" charset="0"/>
              </a:rPr>
              <a:t>age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=25; 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 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//</a:t>
            </a: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ទទួលតម្លៃលើកទីពីរ</a:t>
            </a:r>
            <a:endParaRPr lang="en-US" sz="2800" dirty="0">
              <a:latin typeface="Khmer OS Content" pitchFamily="2" charset="0"/>
              <a:cs typeface="Khmer OS Content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800" dirty="0">
                <a:latin typeface="Khmer OS Content" pitchFamily="2" charset="0"/>
                <a:cs typeface="Khmer OS Content" pitchFamily="2" charset="0"/>
              </a:rPr>
              <a:t>	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printf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(“Next year, I’ll be %</a:t>
            </a:r>
            <a:r>
              <a:rPr lang="en-US" sz="2800" dirty="0" err="1">
                <a:latin typeface="Khmer OS Content" pitchFamily="2" charset="0"/>
                <a:cs typeface="Khmer OS Content" pitchFamily="2" charset="0"/>
              </a:rPr>
              <a:t>d”,age</a:t>
            </a:r>
            <a:r>
              <a:rPr lang="en-US" sz="2800" dirty="0">
                <a:latin typeface="Khmer OS Content" pitchFamily="2" charset="0"/>
                <a:cs typeface="Khmer OS Content" pitchFamily="2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" y="108228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Khmer OS Content" pitchFamily="2" charset="0"/>
                <a:cs typeface="Khmer OS Content" pitchFamily="2" charset="0"/>
              </a:rPr>
              <a:t>C/C++ for beginner</a:t>
            </a:r>
          </a:p>
        </p:txBody>
      </p:sp>
    </p:spTree>
    <p:extLst>
      <p:ext uri="{BB962C8B-B14F-4D97-AF65-F5344CB8AC3E}">
        <p14:creationId xmlns:p14="http://schemas.microsoft.com/office/powerpoint/2010/main" val="12515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2032</TotalTime>
  <Words>1209</Words>
  <Application>Microsoft Office PowerPoint</Application>
  <PresentationFormat>Custom</PresentationFormat>
  <Paragraphs>223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Georgia</vt:lpstr>
      <vt:lpstr>Khmer OS</vt:lpstr>
      <vt:lpstr>Khmer OS Content</vt:lpstr>
      <vt:lpstr>Khmer OS System</vt:lpstr>
      <vt:lpstr>Trebuchet MS</vt:lpstr>
      <vt:lpstr>Wingdings 2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Sophea</dc:creator>
  <cp:lastModifiedBy>Chandalen Teang</cp:lastModifiedBy>
  <cp:revision>1521</cp:revision>
  <dcterms:created xsi:type="dcterms:W3CDTF">2006-08-16T00:00:00Z</dcterms:created>
  <dcterms:modified xsi:type="dcterms:W3CDTF">2018-07-25T13:41:54Z</dcterms:modified>
</cp:coreProperties>
</file>