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70" autoAdjust="0"/>
    <p:restoredTop sz="94660"/>
  </p:normalViewPr>
  <p:slideViewPr>
    <p:cSldViewPr>
      <p:cViewPr varScale="1">
        <p:scale>
          <a:sx n="86" d="100"/>
          <a:sy n="86" d="100"/>
        </p:scale>
        <p:origin x="174" y="60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C# Database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783E9-7305-41A6-AEF2-41A770020F8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55A1D-33B1-4338-B753-1DE1D6AC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96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C# Database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974FC-387E-4301-A22B-9075F33AB76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37AC5-F6A6-4793-8CCB-C1D48F9E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81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37AC5-F6A6-4793-8CCB-C1D48F9E011D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C#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7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934" y="5052546"/>
            <a:ext cx="73281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24D9-5877-4392-B94C-73792C99AABB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856" y="3132290"/>
            <a:ext cx="9327956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0" y="731519"/>
            <a:ext cx="832104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EA4E-7C66-4FB7-BA6C-D3DB84C08A8D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9885" y="376518"/>
            <a:ext cx="267462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348" y="731520"/>
            <a:ext cx="6278073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8B4-CD64-4E3C-A300-1F7A6A80D627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5370-4414-4DE6-8BA2-8B2FEE14481E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485900" y="731520"/>
            <a:ext cx="832104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53" y="2172648"/>
            <a:ext cx="775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9170" y="4607511"/>
            <a:ext cx="7761642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EA98-D21D-46CA-B7A0-764A566B6955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9D3C-8A3A-4C8D-B8FB-20447E3FD991}" type="datetime1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485899" y="731519"/>
            <a:ext cx="4350715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038698" y="731520"/>
            <a:ext cx="4350715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731520"/>
            <a:ext cx="435071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3381" y="1400327"/>
            <a:ext cx="4350715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41493" y="731520"/>
            <a:ext cx="435071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1399032"/>
            <a:ext cx="4350715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E38B-CBC7-4F80-AF8D-0F69F27E4914}" type="datetime1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87BB-3390-47FF-AF58-62D714F79788}" type="datetime1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A721-F7CA-4E5C-B7E3-A441223B351D}" type="datetime1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824" y="2209801"/>
            <a:ext cx="4726911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570" y="731520"/>
            <a:ext cx="5222211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495" y="3497802"/>
            <a:ext cx="4405258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18A-4389-4911-BC42-3719608673B5}" type="datetime1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17728" y="1143000"/>
            <a:ext cx="534924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53" y="1010486"/>
            <a:ext cx="4802348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C140-B91B-42CC-A60A-DEF450584D4A}" type="datetime1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449" y="4464421"/>
            <a:ext cx="8298599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18872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8872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1277" y="4372168"/>
            <a:ext cx="8466264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732260"/>
            <a:ext cx="832104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172201"/>
            <a:ext cx="3268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29F2FF-8016-4DD4-8A07-6363B0FD744C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172201"/>
            <a:ext cx="4358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000" y="6172201"/>
            <a:ext cx="237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133600"/>
            <a:ext cx="9372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400" b="1" dirty="0" smtClean="0">
                <a:latin typeface="Khmer OS Content" pitchFamily="2" charset="0"/>
                <a:cs typeface="Khmer OS Content" pitchFamily="2" charset="0"/>
              </a:rPr>
              <a:t>មេរៀនទី</a:t>
            </a:r>
            <a:r>
              <a:rPr lang="km-KH" sz="4400" b="1" dirty="0">
                <a:latin typeface="Khmer OS Content" pitchFamily="2" charset="0"/>
                <a:cs typeface="Khmer OS Content" pitchFamily="2" charset="0"/>
              </a:rPr>
              <a:t>៤</a:t>
            </a:r>
            <a:endParaRPr lang="en-US" sz="4400" b="1" dirty="0" smtClean="0">
              <a:latin typeface="Khmer OS Content" pitchFamily="2" charset="0"/>
              <a:cs typeface="Khmer OS Content" pitchFamily="2" charset="0"/>
            </a:endParaRPr>
          </a:p>
          <a:p>
            <a:pPr algn="ctr"/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Operators</a:t>
            </a:r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&amp; Expression</a:t>
            </a:r>
            <a:endParaRPr lang="km-KH" sz="4400" b="1" dirty="0" smtClean="0">
              <a:solidFill>
                <a:srgbClr val="C00000"/>
              </a:solidFill>
              <a:latin typeface="Times New Roman" pitchFamily="18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C/C++ for beginner</a:t>
            </a:r>
            <a:endParaRPr lang="en-US" sz="2800" b="1" dirty="0">
              <a:solidFill>
                <a:srgbClr val="0070C0"/>
              </a:solidFill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1" y="5419145"/>
            <a:ext cx="4343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m-KH" sz="2000" b="1" dirty="0" smtClean="0">
                <a:latin typeface="Khmer OS Content" pitchFamily="2" charset="0"/>
                <a:cs typeface="Khmer OS Content" pitchFamily="2" charset="0"/>
              </a:rPr>
              <a:t>រៀបចំ និងបង្រៀនដោយ៖ អ៊ិន សុភា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latin typeface="Khmer OS Content" pitchFamily="2" charset="0"/>
                <a:cs typeface="Khmer OS Content" pitchFamily="2" charset="0"/>
              </a:rPr>
              <a:t>Tel: 010  270  878 / 097 200 13 99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latin typeface="Khmer OS Content" pitchFamily="2" charset="0"/>
                <a:cs typeface="Khmer OS Content" pitchFamily="2" charset="0"/>
              </a:rPr>
              <a:t>Email: insophea1987@gmail.Com</a:t>
            </a:r>
            <a:endParaRPr lang="en-US" sz="2000" b="1" dirty="0">
              <a:latin typeface="Khmer OS Content" pitchFamily="2" charset="0"/>
              <a:cs typeface="Khmer OS Content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76200"/>
            <a:ext cx="350519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0070C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Comparison operators </a:t>
            </a:r>
            <a:r>
              <a:rPr lang="en-US" sz="2800" dirty="0">
                <a:solidFill>
                  <a:srgbClr val="0070C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/Relational </a:t>
            </a:r>
            <a:r>
              <a:rPr lang="en-US" sz="2800" dirty="0" smtClean="0">
                <a:solidFill>
                  <a:srgbClr val="0070C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operators</a:t>
            </a:r>
            <a:endParaRPr lang="en-US" sz="2800" dirty="0">
              <a:solidFill>
                <a:srgbClr val="0070C0"/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&lt;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: less than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&gt;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: greater than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&lt;=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: less than or equal to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&gt;=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: greater than or equal to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!=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	: not equal to             </a:t>
            </a:r>
            <a:endParaRPr lang="en-US" sz="2800" dirty="0" smtClean="0">
              <a:solidFill>
                <a:schemeClr val="tx1">
                  <a:lumMod val="5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==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: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equal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to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1" y="2057400"/>
            <a:ext cx="6400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សម្រាប់ការប្រៀបធៀបតម្លៃ និងតម្លៃ</a:t>
            </a:r>
          </a:p>
          <a:p>
            <a:pPr>
              <a:lnSpc>
                <a:spcPct val="150000"/>
              </a:lnSpc>
            </a:pPr>
            <a:r>
              <a:rPr lang="km-KH" sz="3600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km-KH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ដែលមានប្រភេទដូចគ្នា</a:t>
            </a:r>
          </a:p>
          <a:p>
            <a:pPr algn="ctr">
              <a:lnSpc>
                <a:spcPct val="150000"/>
              </a:lnSpc>
            </a:pPr>
            <a:r>
              <a:rPr lang="km-KH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ក្នុងគោលបំណងផ្តល់</a:t>
            </a:r>
          </a:p>
          <a:p>
            <a:pPr algn="ctr">
              <a:lnSpc>
                <a:spcPct val="150000"/>
              </a:lnSpc>
            </a:pPr>
            <a:r>
              <a:rPr lang="km-KH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មកវិញជា </a:t>
            </a:r>
            <a:r>
              <a:rPr lang="en-US" sz="3600" dirty="0" err="1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boolean</a:t>
            </a:r>
            <a:endParaRPr lang="en-US" sz="3600" dirty="0">
              <a:solidFill>
                <a:srgbClr val="C00000"/>
              </a:solidFill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0070C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Ternary Operator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?:</a:t>
            </a:r>
            <a:r>
              <a:rPr lang="en-US" sz="2800" dirty="0" smtClean="0">
                <a:solidFill>
                  <a:srgbClr val="0070C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return one of two result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syntax:	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</a:t>
            </a:r>
            <a:r>
              <a:rPr lang="en-US" sz="2800" u="sng" dirty="0" err="1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boolean</a:t>
            </a:r>
            <a:r>
              <a:rPr lang="en-US" sz="2800" u="sng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expression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? </a:t>
            </a:r>
            <a:r>
              <a:rPr lang="en-US" sz="2800" u="sng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true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: </a:t>
            </a:r>
            <a:r>
              <a:rPr lang="en-US" sz="2800" u="sng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false</a:t>
            </a:r>
            <a:endParaRPr lang="en-US" sz="2800" u="sng" dirty="0"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ex: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</a:t>
            </a:r>
            <a:r>
              <a:rPr lang="en-US" sz="2800" dirty="0" err="1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int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max=a&gt;</a:t>
            </a:r>
            <a:r>
              <a:rPr lang="en-US" sz="2800" dirty="0" err="1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b?a:b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;</a:t>
            </a:r>
            <a:r>
              <a:rPr lang="en-US" sz="2800" dirty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     //max 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អាចនឹងស្មើតម្លៃ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a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ឬ​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1" y="1790690"/>
            <a:ext cx="6400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តម្លៃដែលទទួលបានអាស្រ័យ</a:t>
            </a:r>
            <a:endParaRPr lang="en-US" sz="3600" dirty="0" smtClean="0">
              <a:solidFill>
                <a:srgbClr val="C00000"/>
              </a:solidFill>
              <a:latin typeface="Khmer OS Content" pitchFamily="2" charset="0"/>
              <a:cs typeface="Khmer OS Content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m-KH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ទៅលើ </a:t>
            </a:r>
            <a:r>
              <a:rPr lang="en-US" sz="3600" dirty="0" err="1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boolean</a:t>
            </a:r>
            <a:endParaRPr lang="en-US" sz="3600" dirty="0">
              <a:solidFill>
                <a:srgbClr val="C00000"/>
              </a:solidFill>
              <a:latin typeface="Khmer OS Content" pitchFamily="2" charset="0"/>
              <a:cs typeface="Khmer OS Content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-</a:t>
            </a:r>
            <a:r>
              <a:rPr lang="km-KH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បើពិត </a:t>
            </a:r>
            <a:r>
              <a:rPr lang="en-US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:result1</a:t>
            </a:r>
            <a:endParaRPr lang="en-US" sz="3600" dirty="0">
              <a:solidFill>
                <a:srgbClr val="C00000"/>
              </a:solidFill>
              <a:latin typeface="Khmer OS Content" pitchFamily="2" charset="0"/>
              <a:cs typeface="Khmer OS Content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-</a:t>
            </a:r>
            <a:r>
              <a:rPr lang="km-KH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បើមិនពិត</a:t>
            </a:r>
            <a:r>
              <a:rPr lang="en-US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: result2</a:t>
            </a:r>
          </a:p>
        </p:txBody>
      </p:sp>
    </p:spTree>
    <p:extLst>
      <p:ext uri="{BB962C8B-B14F-4D97-AF65-F5344CB8AC3E}">
        <p14:creationId xmlns:p14="http://schemas.microsoft.com/office/powerpoint/2010/main" val="320982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0070C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Logical operators</a:t>
            </a:r>
            <a:endParaRPr lang="en-US" sz="2800" dirty="0">
              <a:solidFill>
                <a:srgbClr val="0070C0"/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&amp;&amp;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: AND operator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||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: OR operator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!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: NOT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operator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1" y="2057400"/>
            <a:ext cx="64007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សម្រាប់គណនាតម្លៃ </a:t>
            </a:r>
            <a:r>
              <a:rPr lang="en-US" sz="3600" dirty="0" err="1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boolean</a:t>
            </a:r>
            <a:r>
              <a:rPr lang="en-US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endParaRPr lang="km-KH" sz="3600" dirty="0" smtClean="0">
              <a:solidFill>
                <a:srgbClr val="C00000"/>
              </a:solidFill>
              <a:latin typeface="Khmer OS Content" pitchFamily="2" charset="0"/>
              <a:cs typeface="Khmer OS Content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m-KH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ដើម្បីផ្តល់</a:t>
            </a:r>
            <a:r>
              <a:rPr lang="en-US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km-KH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មកវិញនូវ</a:t>
            </a:r>
            <a:endParaRPr lang="en-US" sz="3600" dirty="0" smtClean="0">
              <a:solidFill>
                <a:srgbClr val="C00000"/>
              </a:solidFill>
              <a:latin typeface="Khmer OS Content" pitchFamily="2" charset="0"/>
              <a:cs typeface="Khmer OS Content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m-KH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លទ្ធផល </a:t>
            </a:r>
            <a:r>
              <a:rPr lang="en-US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T/F</a:t>
            </a:r>
            <a:endParaRPr lang="en-US" sz="3600" dirty="0">
              <a:solidFill>
                <a:srgbClr val="C00000"/>
              </a:solidFill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Boolean Result of Logical operators:</a:t>
            </a:r>
            <a:endParaRPr lang="en-US" sz="2800" dirty="0"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95842"/>
              </p:ext>
            </p:extLst>
          </p:nvPr>
        </p:nvGraphicFramePr>
        <p:xfrm>
          <a:off x="1041042" y="2286000"/>
          <a:ext cx="8107182" cy="2118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76477"/>
                <a:gridCol w="1346141"/>
                <a:gridCol w="1346141"/>
                <a:gridCol w="1293479"/>
                <a:gridCol w="1363282"/>
                <a:gridCol w="1381662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 &amp;&amp;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 ||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!A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!B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8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3200" b="1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អ្វីជា </a:t>
            </a:r>
            <a:r>
              <a:rPr lang="en-US" sz="3200" b="1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Expression?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Expression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ជាបណ្តុំនៃ </a:t>
            </a:r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operands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​</a:t>
            </a:r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(</a:t>
            </a:r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variable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)ឬ </a:t>
            </a:r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constant(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តម្លៃ</a:t>
            </a:r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) </a:t>
            </a:r>
            <a:endParaRPr lang="km-KH" sz="2800" dirty="0" smtClean="0">
              <a:solidFill>
                <a:schemeClr val="bg1">
                  <a:lumMod val="1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 ផ្សំជាមួយ </a:t>
            </a:r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operators 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ដែលត្រូវ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បានប្រើប្រាស់សម្រាប់គណនារក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តម្លៃ   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 អ្វីមួយ។</a:t>
            </a:r>
            <a:endParaRPr lang="km-KH" sz="2800" dirty="0">
              <a:solidFill>
                <a:schemeClr val="bg1">
                  <a:lumMod val="1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9000" y="4429125"/>
            <a:ext cx="6553200" cy="1661993"/>
            <a:chOff x="3276600" y="4480826"/>
            <a:chExt cx="6172200" cy="1661993"/>
          </a:xfrm>
        </p:grpSpPr>
        <p:sp>
          <p:nvSpPr>
            <p:cNvPr id="6" name="TextBox 5"/>
            <p:cNvSpPr txBox="1"/>
            <p:nvPr/>
          </p:nvSpPr>
          <p:spPr>
            <a:xfrm>
              <a:off x="3276600" y="4480826"/>
              <a:ext cx="6172200" cy="1661993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 smtClean="0">
                  <a:latin typeface="Khmer OS" pitchFamily="2" charset="0"/>
                  <a:ea typeface="Khmer OS" pitchFamily="2" charset="0"/>
                  <a:cs typeface="Khmer OS" pitchFamily="2" charset="0"/>
                </a:rPr>
                <a:t>	</a:t>
              </a:r>
              <a:r>
                <a:rPr lang="km-KH" sz="2400" dirty="0" smtClean="0">
                  <a:latin typeface="Khmer OS" pitchFamily="2" charset="0"/>
                  <a:ea typeface="Khmer OS" pitchFamily="2" charset="0"/>
                  <a:cs typeface="Khmer OS" pitchFamily="2" charset="0"/>
                </a:rPr>
                <a:t>	</a:t>
              </a:r>
              <a:r>
                <a:rPr lang="en-US" sz="2400" dirty="0" smtClean="0">
                  <a:latin typeface="Khmer OS" pitchFamily="2" charset="0"/>
                  <a:ea typeface="Khmer OS" pitchFamily="2" charset="0"/>
                  <a:cs typeface="Khmer OS" pitchFamily="2" charset="0"/>
                </a:rPr>
                <a:t>	  operator: </a:t>
              </a:r>
              <a:r>
                <a:rPr lang="km-KH" sz="2400" dirty="0" smtClean="0">
                  <a:latin typeface="Khmer OS" pitchFamily="2" charset="0"/>
                  <a:ea typeface="Khmer OS" pitchFamily="2" charset="0"/>
                  <a:cs typeface="Khmer OS" pitchFamily="2" charset="0"/>
                </a:rPr>
                <a:t>​</a:t>
              </a:r>
              <a:r>
                <a:rPr lang="en-US" sz="2400" dirty="0" smtClean="0">
                  <a:latin typeface="Khmer OS" pitchFamily="2" charset="0"/>
                  <a:ea typeface="Khmer OS" pitchFamily="2" charset="0"/>
                  <a:cs typeface="Khmer OS" pitchFamily="2" charset="0"/>
                </a:rPr>
                <a:t>*, -, =</a:t>
              </a:r>
            </a:p>
            <a:p>
              <a:pPr>
                <a:spcBef>
                  <a:spcPct val="50000"/>
                </a:spcBef>
              </a:pPr>
              <a:r>
                <a:rPr lang="en-US" sz="2800" dirty="0" smtClean="0">
                  <a:solidFill>
                    <a:srgbClr val="C00000"/>
                  </a:solidFill>
                  <a:latin typeface="Khmer OS" pitchFamily="2" charset="0"/>
                  <a:ea typeface="Khmer OS" pitchFamily="2" charset="0"/>
                  <a:cs typeface="Khmer OS" pitchFamily="2" charset="0"/>
                </a:rPr>
                <a:t>delta=b*b-4*a*c;</a:t>
              </a:r>
              <a:r>
                <a:rPr lang="km-KH" sz="2400" dirty="0" smtClean="0">
                  <a:solidFill>
                    <a:srgbClr val="00B050"/>
                  </a:solidFill>
                  <a:latin typeface="Khmer OS" pitchFamily="2" charset="0"/>
                  <a:ea typeface="Khmer OS" pitchFamily="2" charset="0"/>
                  <a:cs typeface="Khmer OS" pitchFamily="2" charset="0"/>
                </a:rPr>
                <a:t>	</a:t>
              </a:r>
              <a:r>
                <a:rPr lang="en-US" sz="2400" dirty="0" smtClean="0">
                  <a:solidFill>
                    <a:srgbClr val="00B050"/>
                  </a:solidFill>
                  <a:latin typeface="Khmer OS" pitchFamily="2" charset="0"/>
                  <a:ea typeface="Khmer OS" pitchFamily="2" charset="0"/>
                  <a:cs typeface="Khmer OS" pitchFamily="2" charset="0"/>
                </a:rPr>
                <a:t>  </a:t>
              </a:r>
              <a:r>
                <a:rPr lang="en-US" sz="2400" dirty="0" smtClean="0">
                  <a:latin typeface="Khmer OS" pitchFamily="2" charset="0"/>
                  <a:ea typeface="Khmer OS" pitchFamily="2" charset="0"/>
                  <a:cs typeface="Khmer OS" pitchFamily="2" charset="0"/>
                </a:rPr>
                <a:t>operand:   b, a, c, delta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400" dirty="0" smtClean="0">
                  <a:latin typeface="Khmer OS" pitchFamily="2" charset="0"/>
                  <a:ea typeface="Khmer OS" pitchFamily="2" charset="0"/>
                  <a:cs typeface="Khmer OS" pitchFamily="2" charset="0"/>
                </a:rPr>
                <a:t>	</a:t>
              </a:r>
              <a:r>
                <a:rPr lang="km-KH" sz="2400" dirty="0" smtClean="0">
                  <a:latin typeface="Khmer OS" pitchFamily="2" charset="0"/>
                  <a:ea typeface="Khmer OS" pitchFamily="2" charset="0"/>
                  <a:cs typeface="Khmer OS" pitchFamily="2" charset="0"/>
                </a:rPr>
                <a:t>	</a:t>
              </a:r>
              <a:r>
                <a:rPr lang="en-US" sz="2400" dirty="0" smtClean="0">
                  <a:latin typeface="Khmer OS" pitchFamily="2" charset="0"/>
                  <a:ea typeface="Khmer OS" pitchFamily="2" charset="0"/>
                  <a:cs typeface="Khmer OS" pitchFamily="2" charset="0"/>
                </a:rPr>
                <a:t>	  constant:   4</a:t>
              </a:r>
              <a:endParaRPr lang="en-US" sz="2400" dirty="0">
                <a:latin typeface="Khmer OS" pitchFamily="2" charset="0"/>
                <a:ea typeface="Khmer OS" pitchFamily="2" charset="0"/>
                <a:cs typeface="Khmer OS" pitchFamily="2" charset="0"/>
              </a:endParaRPr>
            </a:p>
          </p:txBody>
        </p:sp>
        <p:sp>
          <p:nvSpPr>
            <p:cNvPr id="3" name="Left Brace 2"/>
            <p:cNvSpPr/>
            <p:nvPr/>
          </p:nvSpPr>
          <p:spPr>
            <a:xfrm>
              <a:off x="5860312" y="4660542"/>
              <a:ext cx="152400" cy="125730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972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3200" b="1" dirty="0" smtClean="0">
                <a:latin typeface="Khmer OS Content" pitchFamily="2" charset="0"/>
                <a:cs typeface="Khmer OS Content" pitchFamily="2" charset="0"/>
              </a:rPr>
              <a:t>អ្វីជា </a:t>
            </a:r>
            <a:r>
              <a:rPr lang="en-US" sz="3200" b="1" dirty="0" smtClean="0">
                <a:latin typeface="Khmer OS Content" pitchFamily="2" charset="0"/>
                <a:cs typeface="Khmer OS Content" pitchFamily="2" charset="0"/>
              </a:rPr>
              <a:t>Operator?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km-KH" sz="2800" dirty="0" smtClean="0">
                <a:latin typeface="Khmer OS Content" pitchFamily="2" charset="0"/>
                <a:cs typeface="Khmer OS Content" pitchFamily="2" charset="0"/>
              </a:rPr>
              <a:t>ប្រើសម្រាប់ការងារអ្វី?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km-KH" sz="2800" dirty="0" smtClean="0">
                <a:latin typeface="Khmer OS Content" pitchFamily="2" charset="0"/>
                <a:cs typeface="Khmer OS Content" pitchFamily="2" charset="0"/>
              </a:rPr>
              <a:t>មានប៉ុន្មានផ្នែក?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km-KH" sz="2800" dirty="0" smtClean="0">
                <a:latin typeface="Khmer OS Content" pitchFamily="2" charset="0"/>
                <a:cs typeface="Khmer OS Content" pitchFamily="2" charset="0"/>
              </a:rPr>
              <a:t>អ្វីខ្លះ?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39917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Operator</a:t>
            </a:r>
            <a:r>
              <a:rPr lang="en-US" sz="3200" dirty="0" smtClean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3200" dirty="0" smtClean="0">
                <a:latin typeface="Khmer OS Content" pitchFamily="2" charset="0"/>
                <a:cs typeface="Khmer OS Content" pitchFamily="2" charset="0"/>
              </a:rPr>
              <a:t>គឺជាសញ្ញា ឬ ពាក្យនៅក្នុងភាសា </a:t>
            </a:r>
            <a:r>
              <a:rPr lang="en-US" sz="3200" dirty="0" smtClean="0">
                <a:latin typeface="Khmer OS Content" pitchFamily="2" charset="0"/>
                <a:cs typeface="Khmer OS Content" pitchFamily="2" charset="0"/>
              </a:rPr>
              <a:t>Programming </a:t>
            </a:r>
            <a:r>
              <a:rPr lang="km-KH" sz="3200" dirty="0" smtClean="0">
                <a:latin typeface="Khmer OS Content" pitchFamily="2" charset="0"/>
                <a:cs typeface="Khmer OS Content" pitchFamily="2" charset="0"/>
              </a:rPr>
              <a:t>ដែលត្រូវបានប្រើប្រាស់សម្រាប់គណនា ឬធ្វើប្រមាណវិធីនូវតម្លៃផ្សេងៗ។</a:t>
            </a:r>
          </a:p>
          <a:p>
            <a:pPr>
              <a:lnSpc>
                <a:spcPct val="150000"/>
              </a:lnSpc>
            </a:pPr>
            <a:endParaRPr lang="km-KH" sz="3200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3200" dirty="0" smtClean="0">
                <a:latin typeface="Khmer OS Content" pitchFamily="2" charset="0"/>
                <a:cs typeface="Khmer OS Content" pitchFamily="2" charset="0"/>
              </a:rPr>
              <a:t>ឧទាហរណ៍៖ </a:t>
            </a:r>
          </a:p>
          <a:p>
            <a:pPr>
              <a:lnSpc>
                <a:spcPct val="150000"/>
              </a:lnSpc>
            </a:pP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3200" dirty="0" smtClean="0">
                <a:latin typeface="Khmer OS Content" pitchFamily="2" charset="0"/>
                <a:cs typeface="Khmer OS Content" pitchFamily="2" charset="0"/>
              </a:rPr>
              <a:t>delta=b*b-(4*a*c);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29243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0070C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Binary operators / Arithmetic  operators</a:t>
            </a:r>
            <a:endParaRPr lang="en-US" sz="2800" dirty="0">
              <a:solidFill>
                <a:srgbClr val="0070C0"/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 :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addition </a:t>
            </a:r>
            <a:r>
              <a:rPr lang="km-KH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(ប្រមាណវិធីបូក)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-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  :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subtraction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(ប្រមាណ</a:t>
            </a:r>
            <a:r>
              <a:rPr lang="km-KH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វិធីដក)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*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  :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multiplication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(ប្រមាណ</a:t>
            </a:r>
            <a:r>
              <a:rPr lang="km-KH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វិធីគុណ)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/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 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: division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(ប្រមាណ</a:t>
            </a:r>
            <a:r>
              <a:rPr lang="km-KH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វិធីចែកយកលទ្ធផល)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%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: modulus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(ប្រមាណ</a:t>
            </a:r>
            <a:r>
              <a:rPr lang="km-KH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វិធីចែកយកសំណល់)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405463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5196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m-KH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នៅក្នុងភាសា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C/C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++ </a:t>
            </a:r>
            <a:r>
              <a:rPr lang="km-KH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សញ្ញា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% </a:t>
            </a:r>
            <a:r>
              <a:rPr lang="km-KH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ត្រូវបានប្រើតែលើចំនួនគត់ប៉ុណ្ណោះ។</a:t>
            </a:r>
          </a:p>
          <a:p>
            <a:pPr marL="425196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m-KH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ចំពោះសញ្ញា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/ </a:t>
            </a:r>
            <a:r>
              <a:rPr lang="km-KH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ផលចែកនឹងទទួលបានចំនួនគត់ បើសិនជាយើងធ្វើប្រមាណវិធី ចំនួនគត់ និងចំនួនគត់។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  <a:p>
            <a:pPr marL="425196" indent="-342900">
              <a:lnSpc>
                <a:spcPct val="200000"/>
              </a:lnSpc>
              <a:buFont typeface="Courier New" pitchFamily="49" charset="0"/>
              <a:buChar char="o"/>
            </a:pPr>
            <a:r>
              <a:rPr lang="km-KH" sz="2400" dirty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អាទិភាពក្នុង </a:t>
            </a:r>
            <a:r>
              <a:rPr lang="en-US" sz="2400" dirty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arithmetic </a:t>
            </a:r>
            <a:r>
              <a:rPr lang="en-US" sz="2400" dirty="0" smtClean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operators</a:t>
            </a:r>
            <a:endParaRPr lang="km-KH" sz="2400" dirty="0">
              <a:solidFill>
                <a:srgbClr val="0070C0"/>
              </a:solidFill>
              <a:latin typeface="Khmer OS Content" pitchFamily="2" charset="0"/>
              <a:cs typeface="Khmer OS Content" pitchFamily="2" charset="0"/>
            </a:endParaRPr>
          </a:p>
          <a:p>
            <a:pPr marL="425196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m-KH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ប្រមាណវិធីត្រូវបានអនុ</a:t>
            </a:r>
            <a:r>
              <a:rPr lang="km-KH" sz="24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វត្តពី</a:t>
            </a:r>
            <a:r>
              <a:rPr lang="km-KH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ឆ្វេងមកស្តាំ ។ប្រមាណវិធី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(/, *, %) </a:t>
            </a:r>
            <a:r>
              <a:rPr lang="km-KH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មានអាទិភាពស្មើគ្នា តែប្រមាណវិធីទាំងបីនេះមានអាទិភាពខ្ពស់ជាងប្រមាណវិធី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(+, -) </a:t>
            </a:r>
            <a:r>
              <a:rPr lang="km-KH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។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207193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000" dirty="0" smtClean="0">
                <a:latin typeface="Khmer OS Content" pitchFamily="2" charset="0"/>
                <a:cs typeface="Khmer OS Content" pitchFamily="2" charset="0"/>
              </a:rPr>
              <a:t>រកចម្លើយ</a:t>
            </a:r>
            <a:endParaRPr lang="en-US" sz="4000" dirty="0" smtClean="0">
              <a:latin typeface="Khmer OS Content" pitchFamily="2" charset="0"/>
              <a:cs typeface="Khmer OS Content" pitchFamily="2" charset="0"/>
            </a:endParaRPr>
          </a:p>
          <a:p>
            <a:pPr algn="ctr"/>
            <a:r>
              <a:rPr lang="en-US" sz="4000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2+8/3</a:t>
            </a:r>
            <a:r>
              <a:rPr lang="en-US" sz="4000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		=</a:t>
            </a:r>
            <a:r>
              <a:rPr lang="en-US" sz="4000" dirty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?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4/2-10		=</a:t>
            </a:r>
            <a:r>
              <a:rPr lang="en-US" sz="4000" dirty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?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8*3/2		=</a:t>
            </a:r>
            <a:r>
              <a:rPr lang="en-US" sz="4000" dirty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?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2+8.0/3     </a:t>
            </a:r>
            <a:r>
              <a:rPr lang="km-KH" sz="4000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​​​​​​​ </a:t>
            </a:r>
            <a:r>
              <a:rPr lang="en-US" sz="4000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 =</a:t>
            </a:r>
            <a:r>
              <a:rPr lang="en-US" sz="4000" dirty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?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3-1%2		=</a:t>
            </a:r>
            <a:r>
              <a:rPr lang="en-US" sz="4000" dirty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?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(3-1)%2		</a:t>
            </a:r>
            <a:r>
              <a:rPr lang="en-US" sz="4000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=</a:t>
            </a:r>
            <a:r>
              <a:rPr lang="en-US" sz="4000" dirty="0" smtClean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?</a:t>
            </a:r>
            <a:endParaRPr lang="en-US" sz="4000" dirty="0">
              <a:solidFill>
                <a:srgbClr val="0070C0"/>
              </a:solidFill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122143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 smtClean="0">
              <a:solidFill>
                <a:srgbClr val="FF0000"/>
              </a:solidFill>
              <a:latin typeface="Khmer OS Content" pitchFamily="2" charset="0"/>
              <a:cs typeface="Khmer OS Content" pitchFamily="2" charset="0"/>
            </a:endParaRPr>
          </a:p>
          <a:p>
            <a:r>
              <a:rPr lang="en-US" sz="4000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2+8/3</a:t>
            </a:r>
            <a:r>
              <a:rPr lang="en-US" sz="4000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		</a:t>
            </a:r>
            <a:r>
              <a:rPr lang="en-US" sz="4000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=</a:t>
            </a:r>
            <a:r>
              <a:rPr lang="en-US" sz="4000" dirty="0" smtClean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4</a:t>
            </a:r>
            <a:endParaRPr lang="en-US" sz="4000" dirty="0">
              <a:solidFill>
                <a:srgbClr val="0070C0"/>
              </a:solidFill>
              <a:latin typeface="Khmer OS Content" pitchFamily="2" charset="0"/>
              <a:cs typeface="Khmer OS Content" pitchFamily="2" charset="0"/>
            </a:endParaRPr>
          </a:p>
          <a:p>
            <a:r>
              <a:rPr lang="en-US" sz="4000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4/2-10		</a:t>
            </a:r>
            <a:r>
              <a:rPr lang="en-US" sz="4000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=</a:t>
            </a:r>
            <a:r>
              <a:rPr lang="en-US" sz="4000" dirty="0" smtClean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-8</a:t>
            </a:r>
            <a:endParaRPr lang="en-US" sz="4000" dirty="0">
              <a:solidFill>
                <a:srgbClr val="0070C0"/>
              </a:solidFill>
              <a:latin typeface="Khmer OS Content" pitchFamily="2" charset="0"/>
              <a:cs typeface="Khmer OS Content" pitchFamily="2" charset="0"/>
            </a:endParaRPr>
          </a:p>
          <a:p>
            <a:r>
              <a:rPr lang="en-US" sz="4000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8*3/2		</a:t>
            </a:r>
            <a:r>
              <a:rPr lang="en-US" sz="4000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=</a:t>
            </a:r>
            <a:r>
              <a:rPr lang="en-US" sz="4000" dirty="0" smtClean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12</a:t>
            </a:r>
          </a:p>
          <a:p>
            <a:r>
              <a:rPr lang="en-US" sz="4000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2+8.0/3     </a:t>
            </a:r>
            <a:r>
              <a:rPr lang="km-KH" sz="4000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​​​​​​​ </a:t>
            </a:r>
            <a:r>
              <a:rPr lang="en-US" sz="4000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=</a:t>
            </a:r>
            <a:r>
              <a:rPr lang="en-US" sz="4000" dirty="0" smtClean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4.666667</a:t>
            </a:r>
            <a:endParaRPr lang="en-US" sz="4000" dirty="0">
              <a:solidFill>
                <a:srgbClr val="0070C0"/>
              </a:solidFill>
              <a:latin typeface="Khmer OS Content" pitchFamily="2" charset="0"/>
              <a:cs typeface="Khmer OS Content" pitchFamily="2" charset="0"/>
            </a:endParaRPr>
          </a:p>
          <a:p>
            <a:r>
              <a:rPr lang="en-US" sz="4000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3-1%2		</a:t>
            </a:r>
            <a:r>
              <a:rPr lang="en-US" sz="4000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=</a:t>
            </a:r>
            <a:r>
              <a:rPr lang="en-US" sz="4000" dirty="0" smtClean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2</a:t>
            </a:r>
            <a:endParaRPr lang="en-US" sz="4000" dirty="0">
              <a:solidFill>
                <a:srgbClr val="0070C0"/>
              </a:solidFill>
              <a:latin typeface="Khmer OS Content" pitchFamily="2" charset="0"/>
              <a:cs typeface="Khmer OS Content" pitchFamily="2" charset="0"/>
            </a:endParaRPr>
          </a:p>
          <a:p>
            <a:r>
              <a:rPr lang="en-US" sz="4000" dirty="0" smtClean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(3-1)%2		=</a:t>
            </a:r>
            <a:r>
              <a:rPr lang="en-US" sz="4000" dirty="0" smtClean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3870" y="5638800"/>
            <a:ext cx="1032993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ដើម្បីបញ្ជាក់ពីអាទិភាពនៃប្រមាណវិធីណាមួយយើងត្រូវប្រើ</a:t>
            </a:r>
            <a:r>
              <a:rPr lang="km-KH" sz="24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សញ្ញា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(</a:t>
            </a:r>
            <a:r>
              <a:rPr lang="km-KH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​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)</a:t>
            </a:r>
            <a:r>
              <a:rPr lang="km-KH" sz="24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ក្</a:t>
            </a:r>
            <a:r>
              <a:rPr lang="km-KH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តោបតម្លៃនោះ</a:t>
            </a:r>
            <a:r>
              <a:rPr lang="km-KH" sz="24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ជា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4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ក</a:t>
            </a:r>
            <a:r>
              <a:rPr lang="km-KH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ន្សោ</a:t>
            </a:r>
            <a:r>
              <a:rPr lang="km-KH" sz="24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ម។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4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ឧទាហរណ៍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(3-1)%2</a:t>
            </a:r>
            <a:r>
              <a:rPr lang="km-KH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4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ខុសពី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3-1%2</a:t>
            </a:r>
            <a:endParaRPr lang="km-KH" sz="24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7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0070C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Assignment  operators</a:t>
            </a:r>
            <a:endParaRPr lang="en-US" sz="3200" dirty="0">
              <a:solidFill>
                <a:srgbClr val="0070C0"/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=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  	: assign 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to				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+=   	: compound addition 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-=    	: compound subtraction</a:t>
            </a:r>
          </a:p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*=</a:t>
            </a:r>
            <a:r>
              <a:rPr lang="en-US" sz="3200" dirty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</a:t>
            </a:r>
            <a:r>
              <a:rPr lang="en-US" sz="3200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: </a:t>
            </a:r>
            <a:r>
              <a:rPr lang="en-US" sz="3200" dirty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compound multiplication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/=     : compound </a:t>
            </a:r>
            <a:r>
              <a:rPr lang="en-US" sz="3200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division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%=   : compound </a:t>
            </a:r>
            <a:r>
              <a:rPr lang="en-US" sz="3200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modulation</a:t>
            </a:r>
            <a:endParaRPr lang="en-US" sz="3200" dirty="0">
              <a:solidFill>
                <a:srgbClr val="0033CC"/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812920"/>
            <a:ext cx="640079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3600" dirty="0" smtClean="0">
                <a:latin typeface="Khmer OS Content" pitchFamily="2" charset="0"/>
                <a:cs typeface="Khmer OS Content" pitchFamily="2" charset="0"/>
              </a:rPr>
              <a:t>ផ្តល់តម្លៃទៅកាន់ </a:t>
            </a:r>
            <a:r>
              <a:rPr lang="en-US" sz="3600" dirty="0" smtClean="0">
                <a:latin typeface="Khmer OS Content" pitchFamily="2" charset="0"/>
                <a:cs typeface="Khmer OS Content" pitchFamily="2" charset="0"/>
              </a:rPr>
              <a:t>Variable</a:t>
            </a:r>
            <a:endParaRPr lang="en-US" sz="3600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3637" y="2527479"/>
            <a:ext cx="6400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ផ្តល់តម្លៃទៅកាន់ </a:t>
            </a:r>
            <a:r>
              <a:rPr lang="en-US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Variable</a:t>
            </a:r>
          </a:p>
          <a:p>
            <a:pPr algn="ctr">
              <a:lnSpc>
                <a:spcPct val="150000"/>
              </a:lnSpc>
            </a:pPr>
            <a:r>
              <a:rPr lang="km-KH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ដែលមាន </a:t>
            </a:r>
            <a:r>
              <a:rPr lang="en-US" sz="3600" dirty="0" err="1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DataType</a:t>
            </a:r>
            <a:r>
              <a:rPr lang="en-US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endParaRPr lang="km-KH" sz="3600" dirty="0" smtClean="0">
              <a:solidFill>
                <a:srgbClr val="C00000"/>
              </a:solidFill>
              <a:latin typeface="Khmer OS Content" pitchFamily="2" charset="0"/>
              <a:cs typeface="Khmer OS Content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m-KH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ជាលេខដោយភ្ជាប់</a:t>
            </a:r>
          </a:p>
          <a:p>
            <a:pPr algn="ctr">
              <a:lnSpc>
                <a:spcPct val="150000"/>
              </a:lnSpc>
            </a:pPr>
            <a:r>
              <a:rPr lang="km-KH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ជាមួយនឹងការគណនា</a:t>
            </a:r>
            <a:endParaRPr lang="en-US" sz="3600" dirty="0">
              <a:solidFill>
                <a:srgbClr val="C00000"/>
              </a:solidFill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9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0070C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Unary operators</a:t>
            </a:r>
            <a:endParaRPr lang="en-US" sz="3200" dirty="0">
              <a:solidFill>
                <a:srgbClr val="0070C0"/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++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  : increment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--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    : decrement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2057400"/>
            <a:ext cx="64007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សម្រាប់ប្រមាណវិធីបង្កើន ឬបន្ថយតម្លៃម្តងមួយពី </a:t>
            </a:r>
            <a:r>
              <a:rPr lang="en-US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Variable </a:t>
            </a:r>
            <a:r>
              <a:rPr lang="km-KH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ដែលមាន</a:t>
            </a:r>
          </a:p>
          <a:p>
            <a:pPr>
              <a:lnSpc>
                <a:spcPct val="150000"/>
              </a:lnSpc>
            </a:pPr>
            <a:r>
              <a:rPr lang="en-US" sz="3600" dirty="0" err="1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DataType</a:t>
            </a:r>
            <a:r>
              <a:rPr lang="en-US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3600" dirty="0" smtClean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ជាលេខ</a:t>
            </a:r>
            <a:endParaRPr lang="en-US" sz="3600" dirty="0">
              <a:solidFill>
                <a:srgbClr val="C00000"/>
              </a:solidFill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26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1905</TotalTime>
  <Words>468</Words>
  <Application>Microsoft Office PowerPoint</Application>
  <PresentationFormat>Custom</PresentationFormat>
  <Paragraphs>139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Georgia</vt:lpstr>
      <vt:lpstr>Khmer OS</vt:lpstr>
      <vt:lpstr>Khmer OS Content</vt:lpstr>
      <vt:lpstr>Times New Roman</vt:lpstr>
      <vt:lpstr>Trebuchet MS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 Sophea</dc:creator>
  <cp:lastModifiedBy>Sakal</cp:lastModifiedBy>
  <cp:revision>1314</cp:revision>
  <dcterms:created xsi:type="dcterms:W3CDTF">2006-08-16T00:00:00Z</dcterms:created>
  <dcterms:modified xsi:type="dcterms:W3CDTF">2015-03-20T08:36:40Z</dcterms:modified>
</cp:coreProperties>
</file>