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  <p:sldId id="283" r:id="rId29"/>
    <p:sldId id="284" r:id="rId30"/>
    <p:sldId id="285" r:id="rId31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>
      <p:cViewPr varScale="1">
        <p:scale>
          <a:sx n="74" d="100"/>
          <a:sy n="74" d="100"/>
        </p:scale>
        <p:origin x="-630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28/Oct/2014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C# Database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28/Oct/2014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C#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28/Oct/2014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28/Oct/2014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28/Oct/2014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28/Oct/2014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28/Oct/2014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28/Oct/2014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28/Oct/2014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 smtClean="0">
                <a:latin typeface="Khmer OS Content" pitchFamily="2" charset="0"/>
                <a:cs typeface="Khmer OS Content" pitchFamily="2" charset="0"/>
              </a:rPr>
              <a:t>មេរៀនទី៥</a:t>
            </a:r>
            <a:endParaRPr lang="en-US" sz="4400" b="1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en-US" sz="4400" b="1" dirty="0" smtClean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Control </a:t>
            </a:r>
            <a:r>
              <a:rPr lang="en-US" sz="4400" b="1" dirty="0" smtClean="0">
                <a:latin typeface="Times New Roman" pitchFamily="18" charset="0"/>
                <a:cs typeface="Khmer OS Content" pitchFamily="2" charset="0"/>
              </a:rPr>
              <a:t>Structure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  <a:endParaRPr lang="en-US" sz="2800" b="1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 smtClean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Tel: 016 270 878 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latin typeface="Khmer OS Content" pitchFamily="2" charset="0"/>
                <a:cs typeface="Khmer OS Content" pitchFamily="2" charset="0"/>
              </a:rPr>
              <a:t>Email: insophea1987@gmail.Com</a:t>
            </a:r>
            <a:endParaRPr lang="en-US" sz="2000" b="1" dirty="0">
              <a:latin typeface="Khmer OS Content" pitchFamily="2" charset="0"/>
              <a:cs typeface="Khmer OS Conten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28600"/>
            <a:ext cx="11277600" cy="6477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Exercise:</a:t>
            </a:r>
          </a:p>
          <a:p>
            <a:pPr marL="45720" indent="0">
              <a:buNone/>
            </a:pPr>
            <a:r>
              <a:rPr lang="en-US" dirty="0" smtClean="0"/>
              <a:t>	1). </a:t>
            </a:r>
            <a:r>
              <a:rPr lang="km-KH" dirty="0"/>
              <a:t>ចូរសរសេរកម្មវិធីដើម្បីរកតម្លៃសេសឬតម្លៃគូរនៅពេល </a:t>
            </a:r>
            <a:r>
              <a:rPr lang="en-US" dirty="0"/>
              <a:t>user </a:t>
            </a:r>
            <a:r>
              <a:rPr lang="km-KH" dirty="0"/>
              <a:t>បញ្ចូលតម្លៃលេខពី</a:t>
            </a:r>
            <a:r>
              <a:rPr lang="en-US" dirty="0"/>
              <a:t> keyboard</a:t>
            </a: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/>
              <a:t>2</a:t>
            </a:r>
            <a:r>
              <a:rPr lang="en-US" dirty="0" smtClean="0"/>
              <a:t>).</a:t>
            </a:r>
            <a:r>
              <a:rPr lang="km-KH" dirty="0"/>
              <a:t>ចូរសរសេរកម្មវិធីដើម្បីរក</a:t>
            </a:r>
            <a:r>
              <a:rPr lang="km-KH" dirty="0" smtClean="0"/>
              <a:t>តម្លៃតូចបំផុតនៃពីរចំនួន</a:t>
            </a:r>
            <a:r>
              <a:rPr lang="km-KH" dirty="0"/>
              <a:t>?</a:t>
            </a:r>
            <a:endParaRPr lang="km-KH" dirty="0" smtClean="0"/>
          </a:p>
          <a:p>
            <a:pPr marL="45720" indent="0">
              <a:buNone/>
            </a:pPr>
            <a:r>
              <a:rPr lang="km-KH" dirty="0"/>
              <a:t>	</a:t>
            </a:r>
            <a:r>
              <a:rPr lang="en-US" dirty="0"/>
              <a:t>3</a:t>
            </a:r>
            <a:r>
              <a:rPr lang="en-US" dirty="0" smtClean="0"/>
              <a:t>). </a:t>
            </a:r>
            <a:r>
              <a:rPr lang="km-KH" dirty="0"/>
              <a:t>ចូរសរសេរកម្មវិធី</a:t>
            </a:r>
            <a:r>
              <a:rPr lang="km-KH" dirty="0" smtClean="0"/>
              <a:t>ដើម្បីរកតម្លៃធំបំផុតនៃបីចំនួន?</a:t>
            </a:r>
          </a:p>
          <a:p>
            <a:pPr marL="45720" indent="0">
              <a:buNone/>
            </a:pPr>
            <a:r>
              <a:rPr lang="km-KH" dirty="0"/>
              <a:t>	</a:t>
            </a:r>
            <a:r>
              <a:rPr lang="en-US" dirty="0"/>
              <a:t>4</a:t>
            </a:r>
            <a:r>
              <a:rPr lang="en-US" dirty="0" smtClean="0"/>
              <a:t>). </a:t>
            </a:r>
            <a:r>
              <a:rPr lang="km-KH" dirty="0"/>
              <a:t>ចូរសរសេរកម្មវិធី</a:t>
            </a:r>
            <a:r>
              <a:rPr lang="km-KH" dirty="0" smtClean="0"/>
              <a:t>ដើម្បីដោះស្រាយសមីការដឺក្រេទីពីរ</a:t>
            </a:r>
            <a:r>
              <a:rPr lang="en-US" dirty="0" smtClean="0"/>
              <a:t>: ax²+bx+c=0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/>
              <a:t>5</a:t>
            </a:r>
            <a:r>
              <a:rPr lang="en-US" dirty="0" smtClean="0"/>
              <a:t>). </a:t>
            </a:r>
            <a:r>
              <a:rPr lang="km-KH" dirty="0"/>
              <a:t>ចូរសរសេរកម្មវិធី</a:t>
            </a:r>
            <a:r>
              <a:rPr lang="km-KH" dirty="0" smtClean="0"/>
              <a:t>ដើម្បីបំលែងលេខមកអក្សរ​ឧទាហរណ៍ៈ </a:t>
            </a:r>
            <a:r>
              <a:rPr lang="en-US" dirty="0" smtClean="0"/>
              <a:t>-5 =&gt; minus five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/>
              <a:t>6</a:t>
            </a:r>
            <a:r>
              <a:rPr lang="en-US" dirty="0" smtClean="0"/>
              <a:t>). </a:t>
            </a:r>
            <a:r>
              <a:rPr lang="km-KH" dirty="0"/>
              <a:t>ចូរសរសេរកម្មវិធី</a:t>
            </a:r>
            <a:r>
              <a:rPr lang="km-KH" dirty="0" smtClean="0"/>
              <a:t>ដើម្បីបង្កើត</a:t>
            </a:r>
            <a:r>
              <a:rPr lang="en-US" dirty="0" smtClean="0"/>
              <a:t> Calculator </a:t>
            </a:r>
            <a:r>
              <a:rPr lang="km-KH" dirty="0" smtClean="0"/>
              <a:t>មួយដែលអាចធ្វើប្រមាណវិធី (</a:t>
            </a:r>
            <a:r>
              <a:rPr lang="en-US" dirty="0" smtClean="0"/>
              <a:t>+,-,*,/,%)</a:t>
            </a:r>
          </a:p>
          <a:p>
            <a:pPr marL="45720" indent="0">
              <a:buNone/>
            </a:pPr>
            <a:r>
              <a:rPr lang="km-KH" dirty="0" smtClean="0"/>
              <a:t>ដោយប្រើប្រាស់ </a:t>
            </a:r>
            <a:r>
              <a:rPr lang="en-US" dirty="0" smtClean="0"/>
              <a:t>switch </a:t>
            </a:r>
            <a:r>
              <a:rPr lang="km-KH" dirty="0" smtClean="0"/>
              <a:t>ឧទាហរណ៍ៈ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which operator do you want to use: +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Enter number1:10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Enter number2:15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10 +15 =25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 marL="37033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Loop statement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ត្រូវបានប្រើប្រាស់យ៉ាងចាំបាច់ក្នុងការសរ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សេរ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27432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កម្ម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វិ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ធី។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​តើ អ្វីជា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Loop?</a:t>
            </a:r>
            <a:endParaRPr lang="km-KH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37033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Loop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គឺជាការកំណត់លក្ខខណ្ឌទៅឱ្យ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ត្រូវអនុវត្តដដែលៗប៉ុន្មានដង ឬ ពីណាដល់ណា នៅពេលវាជួបនូវតម្លៃពិត។</a:t>
            </a:r>
            <a:endParaRPr lang="km-KH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0366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ខាងក្រោមជាប្រមាណេវិធី ដែលមិនបានប្រើប្រាស់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</a:t>
            </a: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nt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result=1+2+3+4+5+6;</a:t>
            </a:r>
            <a:endParaRPr lang="km-KH" sz="28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ពិតណាស់ថាយើងអាចធ្វើទៅបាន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ចុះបើយើងចង់ធ្វើប្រមាណវិធិផលបូកស្វ៊ីត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(sequence number)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ពី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1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ដល់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100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ឬ ពី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1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ដល់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10000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ឬ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លើសពីនេះ តើយើងត្រូវតែសរសេរតម្លៃលេខពី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1+2+…+10000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ឬយ៉ាងណា?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1331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dirty="0" smtClean="0">
              <a:solidFill>
                <a:srgbClr val="C0000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km-KH" sz="2800" dirty="0" smtClean="0">
              <a:solidFill>
                <a:srgbClr val="C0000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ក្នុងភាសា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C++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ដោយគិតចាប់ពីជំនាន់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C++11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យើងអាចប្រើប្រាស់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បាន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4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ប្រភេទ៖</a:t>
            </a: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-for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-while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-do… while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-</a:t>
            </a:r>
            <a:r>
              <a:rPr lang="en-US" sz="24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foreach</a:t>
            </a:r>
            <a:endParaRPr lang="en-US" sz="24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1042" y="1059359"/>
            <a:ext cx="9067800" cy="1384995"/>
          </a:xfrm>
          <a:prstGeom prst="rect">
            <a:avLst/>
          </a:prstGeom>
          <a:noFill/>
          <a:ln>
            <a:solidFill>
              <a:srgbClr val="0033CC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ចម្លើយគឺពិតជាមិនអាចទៅរួចទេ បើសិនជាយើងជាអ្នកសរសេរកម្មវិធីដែលយល់ដឹងពីការប្រើ 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Statement</a:t>
            </a:r>
            <a:endParaRPr lang="km-KH" sz="2800" dirty="0">
              <a:solidFill>
                <a:srgbClr val="C0000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 </a:t>
            </a:r>
            <a:r>
              <a:rPr lang="en-US" sz="2800" b="1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</a:t>
            </a: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ជាប្រភេទ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ដែលយើងដឹងពីចំនួនជុំជាក់លាក់ណាមួយត្រូវកំណត់ទៅកាន់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ឱ្យធ្វើម្តងហើយម្តងទៀត។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Syntax: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for(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start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; </a:t>
            </a:r>
            <a:r>
              <a:rPr lang="en-US" sz="2800" dirty="0" smtClean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condition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; </a:t>
            </a:r>
            <a:r>
              <a:rPr lang="en-US" sz="2800" dirty="0" smtClean="0">
                <a:solidFill>
                  <a:srgbClr val="7030A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go to end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statement(s);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u="sng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9070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Start: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ជាកន្លែងសម្រាប់កំណត់តម្លៃចាប់ផ្តើមរបស់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ជាទូទៅគឺការតាង </a:t>
            </a:r>
            <a:r>
              <a:rPr lang="en-US" sz="2800" dirty="0" err="1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ដោយផ្តល់តម្លៃជាស្រេច។</a:t>
            </a:r>
            <a:r>
              <a:rPr lang="en-US" sz="2800" dirty="0" smtClean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endParaRPr lang="km-KH" sz="2800" dirty="0" smtClean="0">
              <a:solidFill>
                <a:srgbClr val="C0000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Condition: </a:t>
            </a:r>
            <a:r>
              <a:rPr lang="km-KH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ជាកន្លែងកំណត់លក្ខខណ្ឌទៅកាន់ </a:t>
            </a:r>
            <a:r>
              <a:rPr lang="en-US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 </a:t>
            </a:r>
            <a:r>
              <a:rPr lang="km-KH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ដោយធៀបទៅនឹងតម្លៃបញ្ចប់ (បើពិតអនុវត្ត </a:t>
            </a:r>
            <a:r>
              <a:rPr lang="en-US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Statements</a:t>
            </a:r>
            <a:r>
              <a:rPr lang="km-KH" sz="2800" dirty="0" smtClean="0">
                <a:solidFill>
                  <a:srgbClr val="00B0F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)។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Go to end: </a:t>
            </a:r>
            <a:r>
              <a:rPr lang="km-KH" sz="2800" dirty="0" smtClean="0">
                <a:solidFill>
                  <a:srgbClr val="7030A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មានន័យថាវានឹងផ្លាស់ប្តូរតម្លៃ </a:t>
            </a:r>
            <a:r>
              <a:rPr lang="en-US" sz="2800" dirty="0" smtClean="0">
                <a:solidFill>
                  <a:srgbClr val="7030A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start </a:t>
            </a:r>
            <a:r>
              <a:rPr lang="km-KH" sz="2800" dirty="0" smtClean="0">
                <a:solidFill>
                  <a:srgbClr val="7030A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ឱ្យខិតទៅរកតម្លៃបញ្ចប់(អាច កើន ឬថយ)បើសិនជាជួបលក្ខខណ្ឌពិត។</a:t>
            </a:r>
            <a:endParaRPr lang="en-US" sz="2800" dirty="0">
              <a:solidFill>
                <a:srgbClr val="7030A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8276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result=0;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for(</a:t>
            </a: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i=1;i&lt;=6;i++){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result+=i;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cout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&lt;&lt;“After looping, the result is ”&lt;&lt;result;</a:t>
            </a:r>
            <a:endParaRPr lang="en-US" sz="28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181601" y="1447800"/>
            <a:ext cx="5410200" cy="1108382"/>
          </a:xfrm>
          <a:prstGeom prst="cloudCallout">
            <a:avLst>
              <a:gd name="adj1" fmla="val -71753"/>
              <a:gd name="adj2" fmla="val 1124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33CC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algn="ctr"/>
            <a:r>
              <a:rPr lang="en-US" sz="24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4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result=1+2+3+4+5+6;</a:t>
            </a:r>
            <a:endParaRPr lang="km-KH" sz="24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result=0;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for(</a:t>
            </a: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i=1;i&lt;=6;i++){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result+=i;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cout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&lt;&lt;“After looping, the result is ”&lt;&lt;result;</a:t>
            </a:r>
            <a:endParaRPr lang="en-US" sz="28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Oval 1"/>
          <p:cNvSpPr/>
          <p:nvPr/>
        </p:nvSpPr>
        <p:spPr>
          <a:xfrm>
            <a:off x="3657600" y="14478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19050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19600" y="1455313"/>
            <a:ext cx="609600" cy="609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48000" y="1912513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1600" y="1459606"/>
            <a:ext cx="609600" cy="609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10000" y="1916806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81400" y="3124200"/>
            <a:ext cx="609600" cy="609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ចូរបង្កើតកម្មវិធីដូចខាងក្រោមសម្រាប់បង្ហាញតារាងមេលេខដោយ</a:t>
            </a:r>
          </a:p>
          <a:p>
            <a:pPr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អាចប្រែប្រួលទៅតាម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User’s input: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3479" y="2362200"/>
            <a:ext cx="8146211" cy="4007871"/>
            <a:chOff x="1003479" y="2621529"/>
            <a:chExt cx="8146211" cy="400787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80" y="2621529"/>
              <a:ext cx="7933710" cy="4007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>
              <a:off x="1070020" y="3276600"/>
              <a:ext cx="225380" cy="1524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57141" y="3543837"/>
              <a:ext cx="225380" cy="1524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003479" y="4572000"/>
              <a:ext cx="225380" cy="1524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4000"/>
                </a:solidFill>
                <a:latin typeface="Courier New"/>
              </a:rPr>
              <a:t>#include&lt;</a:t>
            </a:r>
            <a:r>
              <a:rPr lang="en-US" sz="2000" dirty="0" err="1">
                <a:solidFill>
                  <a:srgbClr val="804000"/>
                </a:solidFill>
                <a:latin typeface="Courier New"/>
              </a:rPr>
              <a:t>iostream</a:t>
            </a:r>
            <a:r>
              <a:rPr lang="en-US" sz="2000" dirty="0">
                <a:solidFill>
                  <a:srgbClr val="804000"/>
                </a:solidFill>
                <a:latin typeface="Courier New"/>
              </a:rPr>
              <a:t>&gt; </a:t>
            </a:r>
            <a:endParaRPr lang="en-US" sz="2000" dirty="0" smtClean="0">
              <a:solidFill>
                <a:srgbClr val="804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804000"/>
                </a:solidFill>
                <a:latin typeface="Courier New"/>
              </a:rPr>
              <a:t>#</a:t>
            </a:r>
            <a:r>
              <a:rPr lang="en-US" sz="2000" dirty="0">
                <a:solidFill>
                  <a:srgbClr val="804000"/>
                </a:solidFill>
                <a:latin typeface="Courier New"/>
              </a:rPr>
              <a:t>include&lt;</a:t>
            </a:r>
            <a:r>
              <a:rPr lang="en-US" sz="2000" dirty="0" err="1">
                <a:solidFill>
                  <a:srgbClr val="804000"/>
                </a:solidFill>
                <a:latin typeface="Courier New"/>
              </a:rPr>
              <a:t>windows.h</a:t>
            </a:r>
            <a:r>
              <a:rPr lang="en-US" sz="2000" dirty="0">
                <a:solidFill>
                  <a:srgbClr val="804000"/>
                </a:solidFill>
                <a:latin typeface="Courier New"/>
              </a:rPr>
              <a:t>&gt; </a:t>
            </a:r>
            <a:endParaRPr lang="en-US" sz="2000" dirty="0" smtClean="0">
              <a:solidFill>
                <a:srgbClr val="804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using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namespace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main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(){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number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end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"*****WELCOME*****\n\n"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"Enter number</a:t>
            </a:r>
            <a:r>
              <a:rPr lang="en-US" sz="2000" dirty="0" smtClean="0">
                <a:solidFill>
                  <a:srgbClr val="808080"/>
                </a:solidFill>
                <a:latin typeface="Courier New"/>
              </a:rPr>
              <a:t>:"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"\</a:t>
            </a:r>
            <a:r>
              <a:rPr lang="en-US" sz="2000" dirty="0" err="1">
                <a:solidFill>
                  <a:srgbClr val="808080"/>
                </a:solidFill>
                <a:latin typeface="Courier New"/>
              </a:rPr>
              <a:t>nHow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 many times</a:t>
            </a:r>
            <a:r>
              <a:rPr lang="en-US" sz="2000" dirty="0" smtClean="0">
                <a:solidFill>
                  <a:srgbClr val="808080"/>
                </a:solidFill>
                <a:latin typeface="Courier New"/>
              </a:rPr>
              <a:t>?"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r>
              <a:rPr lang="en-US" sz="20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end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"\n________________\n"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&lt;=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end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 x 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 = 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"________________\n"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system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"pause"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11430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Correction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79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 smtClean="0">
                <a:latin typeface="Khmer OS Content" pitchFamily="2" charset="0"/>
                <a:cs typeface="Khmer OS Content" pitchFamily="2" charset="0"/>
              </a:rPr>
              <a:t>អ្វីជា </a:t>
            </a:r>
            <a:r>
              <a:rPr lang="en-US" sz="3200" b="1" dirty="0" smtClean="0">
                <a:latin typeface="Khmer OS Content" pitchFamily="2" charset="0"/>
                <a:cs typeface="Khmer OS Content" pitchFamily="2" charset="0"/>
              </a:rPr>
              <a:t>Control Structure?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គ្រប់ភាសាសរសេរកម្មវិធី ក៏ដូចជាការបង្កើតកម្មវិធីគឺតែងតែមានការពាក់ព័ន្ធ ទៅនឹង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ការកំណត់លក្ខខណ្ឌ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ដែលយើងធ្លាប់បានដឹងនៅការសិក្សា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ផ្នែកតក្ក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វិទ្យា ហើយអ្នកក៏ត្រូវចងចាំថាកុំព្យូទ័រដែលអាចដំណើរ ការបានដូចសព្វថ្ងៃនេះគឺ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ដោយសារតែផ្នែក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នេះឯង។ ជាមួយ​នឹងការសិក្សាលក្ខខណ្ឌនេះវាក៏នឹងមានសកម្មភាពខ្លះ ដែលតំរូ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វឱ្យកុំ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ព្យូទ័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រ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   ត្រូវអនុវត្តដ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ដែ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លៗផងដែរដែល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យើងហៅថា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Loop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while </a:t>
            </a:r>
            <a:r>
              <a:rPr lang="en-US" sz="2800" b="1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</a:t>
            </a:r>
            <a:r>
              <a:rPr lang="en-US" sz="2800" b="1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ជាប្រភេទ </a:t>
            </a: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km-KH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យើងមិនត្រូវការតម្លៃចាប់ផ្តើម។ មានន័យថា វាត្រូវការតែលទ្ធផល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មួយប៉ុណ្ណោះ។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Syntax: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while(</a:t>
            </a:r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){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statement(s);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  <a:endParaRPr lang="km-KH" sz="2800" dirty="0">
              <a:solidFill>
                <a:schemeClr val="accent3">
                  <a:lumMod val="75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3949005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នឹងអនុវត្តម្តងហើយម្តងទៀត</a:t>
            </a:r>
          </a:p>
          <a:p>
            <a:pPr>
              <a:lnSpc>
                <a:spcPct val="150000"/>
              </a:lnSpc>
            </a:pP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បើសិនជាលទ្ធផល </a:t>
            </a: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Boolean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ជាតម្លៃពិត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26104" y="1958876"/>
            <a:ext cx="6236696" cy="2862322"/>
            <a:chOff x="926104" y="1981200"/>
            <a:chExt cx="6236696" cy="2862322"/>
          </a:xfrm>
        </p:grpSpPr>
        <p:sp>
          <p:nvSpPr>
            <p:cNvPr id="2" name="TextBox 1"/>
            <p:cNvSpPr txBox="1"/>
            <p:nvPr/>
          </p:nvSpPr>
          <p:spPr>
            <a:xfrm>
              <a:off x="1066800" y="1981200"/>
              <a:ext cx="6096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string s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2400" dirty="0">
                  <a:solidFill>
                    <a:srgbClr val="808080"/>
                  </a:solidFill>
                  <a:latin typeface="Courier New"/>
                </a:rPr>
                <a:t>""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/>
                </a:rPr>
                <a:t>while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US" sz="2400" b="1" dirty="0" err="1">
                  <a:solidFill>
                    <a:srgbClr val="000080"/>
                  </a:solidFill>
                  <a:latin typeface="Courier New"/>
                </a:rPr>
                <a:t>.</a:t>
              </a:r>
              <a:r>
                <a:rPr lang="en-US" sz="2400" dirty="0" err="1">
                  <a:solidFill>
                    <a:srgbClr val="000000"/>
                  </a:solidFill>
                  <a:latin typeface="Courier New"/>
                </a:rPr>
                <a:t>length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()&lt;</a:t>
              </a:r>
              <a:r>
                <a:rPr lang="en-US" sz="2400" dirty="0">
                  <a:solidFill>
                    <a:srgbClr val="FF8000"/>
                  </a:solidFill>
                  <a:latin typeface="Courier New"/>
                </a:rPr>
                <a:t>5</a:t>
              </a:r>
              <a:r>
                <a:rPr lang="en-US" sz="2400" b="1" dirty="0" smtClean="0">
                  <a:solidFill>
                    <a:srgbClr val="000080"/>
                  </a:solidFill>
                  <a:latin typeface="Courier New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    s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+=</a:t>
              </a:r>
              <a:r>
                <a:rPr lang="en-US" sz="2400" dirty="0">
                  <a:solidFill>
                    <a:srgbClr val="808080"/>
                  </a:solidFill>
                  <a:latin typeface="Courier New"/>
                </a:rPr>
                <a:t>"X"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2400" dirty="0" smtClean="0">
                <a:solidFill>
                  <a:srgbClr val="000000"/>
                </a:solidFill>
                <a:latin typeface="Courier New"/>
              </a:endParaRPr>
            </a:p>
            <a:p>
              <a:pPr>
                <a:lnSpc>
                  <a:spcPct val="150000"/>
                </a:lnSpc>
              </a:pPr>
              <a:r>
                <a:rPr lang="en-US" sz="2400" b="1" dirty="0" smtClean="0">
                  <a:solidFill>
                    <a:srgbClr val="000080"/>
                  </a:solidFill>
                  <a:latin typeface="Courier New"/>
                </a:rPr>
                <a:t>}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err="1" smtClean="0">
                  <a:solidFill>
                    <a:srgbClr val="000000"/>
                  </a:solidFill>
                  <a:latin typeface="Courier New"/>
                </a:rPr>
                <a:t>cout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&lt;&lt;</a:t>
              </a:r>
              <a:r>
                <a:rPr lang="en-US" sz="2400" dirty="0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US" sz="2400" b="1" dirty="0">
                  <a:solidFill>
                    <a:srgbClr val="000080"/>
                  </a:solidFill>
                  <a:latin typeface="Courier New"/>
                </a:rPr>
                <a:t>;</a:t>
              </a:r>
              <a:endParaRPr lang="en-US" sz="2400" dirty="0">
                <a:effectLst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26104" y="3039415"/>
              <a:ext cx="2477138" cy="1208303"/>
              <a:chOff x="951862" y="2936383"/>
              <a:chExt cx="2477138" cy="120830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951862" y="2956782"/>
                <a:ext cx="2477138" cy="1187904"/>
              </a:xfrm>
              <a:custGeom>
                <a:avLst/>
                <a:gdLst>
                  <a:gd name="connsiteX0" fmla="*/ 2228367 w 2477138"/>
                  <a:gd name="connsiteY0" fmla="*/ 386366 h 1187904"/>
                  <a:gd name="connsiteX1" fmla="*/ 2447308 w 2477138"/>
                  <a:gd name="connsiteY1" fmla="*/ 476518 h 1187904"/>
                  <a:gd name="connsiteX2" fmla="*/ 2447308 w 2477138"/>
                  <a:gd name="connsiteY2" fmla="*/ 772732 h 1187904"/>
                  <a:gd name="connsiteX3" fmla="*/ 2189731 w 2477138"/>
                  <a:gd name="connsiteY3" fmla="*/ 965916 h 1187904"/>
                  <a:gd name="connsiteX4" fmla="*/ 1880638 w 2477138"/>
                  <a:gd name="connsiteY4" fmla="*/ 1068947 h 1187904"/>
                  <a:gd name="connsiteX5" fmla="*/ 1571545 w 2477138"/>
                  <a:gd name="connsiteY5" fmla="*/ 1107583 h 1187904"/>
                  <a:gd name="connsiteX6" fmla="*/ 721539 w 2477138"/>
                  <a:gd name="connsiteY6" fmla="*/ 1184856 h 1187904"/>
                  <a:gd name="connsiteX7" fmla="*/ 283658 w 2477138"/>
                  <a:gd name="connsiteY7" fmla="*/ 1146220 h 1187904"/>
                  <a:gd name="connsiteX8" fmla="*/ 38959 w 2477138"/>
                  <a:gd name="connsiteY8" fmla="*/ 914400 h 1187904"/>
                  <a:gd name="connsiteX9" fmla="*/ 322 w 2477138"/>
                  <a:gd name="connsiteY9" fmla="*/ 540913 h 1187904"/>
                  <a:gd name="connsiteX10" fmla="*/ 26080 w 2477138"/>
                  <a:gd name="connsiteY10" fmla="*/ 296214 h 1187904"/>
                  <a:gd name="connsiteX11" fmla="*/ 116232 w 2477138"/>
                  <a:gd name="connsiteY11" fmla="*/ 103031 h 1187904"/>
                  <a:gd name="connsiteX12" fmla="*/ 206384 w 2477138"/>
                  <a:gd name="connsiteY12" fmla="*/ 12879 h 1187904"/>
                  <a:gd name="connsiteX13" fmla="*/ 232142 w 2477138"/>
                  <a:gd name="connsiteY13" fmla="*/ 0 h 1187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77138" h="1187904">
                    <a:moveTo>
                      <a:pt x="2228367" y="386366"/>
                    </a:moveTo>
                    <a:cubicBezTo>
                      <a:pt x="2319592" y="399245"/>
                      <a:pt x="2410818" y="412124"/>
                      <a:pt x="2447308" y="476518"/>
                    </a:cubicBezTo>
                    <a:cubicBezTo>
                      <a:pt x="2483798" y="540912"/>
                      <a:pt x="2490237" y="691166"/>
                      <a:pt x="2447308" y="772732"/>
                    </a:cubicBezTo>
                    <a:cubicBezTo>
                      <a:pt x="2404379" y="854298"/>
                      <a:pt x="2284176" y="916547"/>
                      <a:pt x="2189731" y="965916"/>
                    </a:cubicBezTo>
                    <a:cubicBezTo>
                      <a:pt x="2095286" y="1015285"/>
                      <a:pt x="1983669" y="1045336"/>
                      <a:pt x="1880638" y="1068947"/>
                    </a:cubicBezTo>
                    <a:cubicBezTo>
                      <a:pt x="1777607" y="1092558"/>
                      <a:pt x="1571545" y="1107583"/>
                      <a:pt x="1571545" y="1107583"/>
                    </a:cubicBezTo>
                    <a:cubicBezTo>
                      <a:pt x="1378362" y="1126901"/>
                      <a:pt x="936187" y="1178417"/>
                      <a:pt x="721539" y="1184856"/>
                    </a:cubicBezTo>
                    <a:cubicBezTo>
                      <a:pt x="506891" y="1191295"/>
                      <a:pt x="397421" y="1191296"/>
                      <a:pt x="283658" y="1146220"/>
                    </a:cubicBezTo>
                    <a:cubicBezTo>
                      <a:pt x="169895" y="1101144"/>
                      <a:pt x="86182" y="1015284"/>
                      <a:pt x="38959" y="914400"/>
                    </a:cubicBezTo>
                    <a:cubicBezTo>
                      <a:pt x="-8264" y="813516"/>
                      <a:pt x="2468" y="643944"/>
                      <a:pt x="322" y="540913"/>
                    </a:cubicBezTo>
                    <a:cubicBezTo>
                      <a:pt x="-1825" y="437882"/>
                      <a:pt x="6762" y="369194"/>
                      <a:pt x="26080" y="296214"/>
                    </a:cubicBezTo>
                    <a:cubicBezTo>
                      <a:pt x="45398" y="223234"/>
                      <a:pt x="86181" y="150253"/>
                      <a:pt x="116232" y="103031"/>
                    </a:cubicBezTo>
                    <a:cubicBezTo>
                      <a:pt x="146283" y="55809"/>
                      <a:pt x="187066" y="30051"/>
                      <a:pt x="206384" y="12879"/>
                    </a:cubicBezTo>
                    <a:cubicBezTo>
                      <a:pt x="225702" y="-4293"/>
                      <a:pt x="223556" y="15025"/>
                      <a:pt x="232142" y="0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120462" y="2936383"/>
                <a:ext cx="103103" cy="90152"/>
              </a:xfrm>
              <a:custGeom>
                <a:avLst/>
                <a:gdLst>
                  <a:gd name="connsiteX0" fmla="*/ 0 w 103103"/>
                  <a:gd name="connsiteY0" fmla="*/ 0 h 90152"/>
                  <a:gd name="connsiteX1" fmla="*/ 90152 w 103103"/>
                  <a:gd name="connsiteY1" fmla="*/ 77273 h 90152"/>
                  <a:gd name="connsiteX2" fmla="*/ 90152 w 103103"/>
                  <a:gd name="connsiteY2" fmla="*/ 90152 h 9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103" h="90152">
                    <a:moveTo>
                      <a:pt x="0" y="0"/>
                    </a:moveTo>
                    <a:cubicBezTo>
                      <a:pt x="129829" y="16229"/>
                      <a:pt x="106608" y="-21461"/>
                      <a:pt x="90152" y="77273"/>
                    </a:cubicBezTo>
                    <a:cubicBezTo>
                      <a:pt x="89446" y="81508"/>
                      <a:pt x="90152" y="85859"/>
                      <a:pt x="90152" y="90152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24400" y="39624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នឹងអនុវត្តម្តងហើយម្តងទៀត</a:t>
            </a:r>
          </a:p>
          <a:p>
            <a:pPr>
              <a:lnSpc>
                <a:spcPct val="150000"/>
              </a:lnSpc>
            </a:pP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បើសិនជាលទ្ធផល </a:t>
            </a: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Boolean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ជាតម្លៃពិត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</a:t>
            </a: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o…while </a:t>
            </a:r>
            <a:r>
              <a:rPr lang="en-US" sz="2800" b="1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</a:t>
            </a:r>
            <a:r>
              <a:rPr lang="en-US" sz="2800" b="1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ជាប្រភេទ </a:t>
            </a: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ដែលមានភាពស្រដៀងគ្នាទៅនឹង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while loop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ដែរ។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ចំណុចខុសគ្នាគឺ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while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មុននឹងអនុវត្ត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វាត្រូវពិនិត្យលក្ខខណ្ឌ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ជាមុន ផ្ទុយមកវិញ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do… while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អនុវត្ត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បានម្តងសិនទើបពិនិត្យលក្ខខណ្ឌតាមក្រោយ។</a:t>
            </a:r>
            <a:endParaRPr lang="en-US" sz="28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8815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u="sng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Syntax:</a:t>
            </a:r>
            <a:endParaRPr lang="en-US" sz="2800" u="sng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o{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statement(s);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}while(</a:t>
            </a:r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);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99686" y="3187005"/>
            <a:ext cx="6354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នឹងអនុវត្តម្តងឡើងវិញម្តងទៀត</a:t>
            </a:r>
          </a:p>
          <a:p>
            <a:pPr>
              <a:lnSpc>
                <a:spcPct val="150000"/>
              </a:lnSpc>
            </a:pP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បើសិនជាលទ្ធផល </a:t>
            </a: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Boolean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ជាតម្លៃពិត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1828800"/>
            <a:ext cx="6096000" cy="3416320"/>
            <a:chOff x="990600" y="1828800"/>
            <a:chExt cx="6096000" cy="3416320"/>
          </a:xfrm>
        </p:grpSpPr>
        <p:grpSp>
          <p:nvGrpSpPr>
            <p:cNvPr id="2" name="Group 1"/>
            <p:cNvGrpSpPr/>
            <p:nvPr/>
          </p:nvGrpSpPr>
          <p:grpSpPr>
            <a:xfrm>
              <a:off x="990600" y="1828800"/>
              <a:ext cx="6096000" cy="3416320"/>
              <a:chOff x="1022797" y="2133600"/>
              <a:chExt cx="6096000" cy="34163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22797" y="2133600"/>
                <a:ext cx="6096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string password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;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 </a:t>
                </a:r>
                <a:endParaRPr lang="en-US" sz="2400" dirty="0" smtClean="0">
                  <a:solidFill>
                    <a:srgbClr val="000000"/>
                  </a:solidFill>
                  <a:latin typeface="Courier New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0000FF"/>
                    </a:solidFill>
                    <a:latin typeface="Courier New"/>
                  </a:rPr>
                  <a:t>do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{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 </a:t>
                </a:r>
                <a:endParaRPr lang="en-US" sz="2400" dirty="0" smtClean="0">
                  <a:solidFill>
                    <a:srgbClr val="000000"/>
                  </a:solidFill>
                  <a:latin typeface="Courier New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0000"/>
                    </a:solidFill>
                    <a:latin typeface="Courier New"/>
                  </a:rPr>
                  <a:t>	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urier New"/>
                  </a:rPr>
                  <a:t>cout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&lt;&lt;</a:t>
                </a:r>
                <a:r>
                  <a:rPr lang="en-US" sz="2400" dirty="0">
                    <a:solidFill>
                      <a:srgbClr val="808080"/>
                    </a:solidFill>
                    <a:latin typeface="Courier New"/>
                  </a:rPr>
                  <a:t>"Enter password:"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;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ourier New"/>
                  </a:rPr>
                  <a:t>	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urier New"/>
                  </a:rPr>
                  <a:t>getline</a:t>
                </a:r>
                <a:r>
                  <a:rPr lang="en-US" sz="24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urier New"/>
                  </a:rPr>
                  <a:t>cin</a:t>
                </a:r>
                <a:r>
                  <a:rPr lang="en-US" sz="2400" b="1" dirty="0" err="1" smtClean="0">
                    <a:solidFill>
                      <a:srgbClr val="000080"/>
                    </a:solidFill>
                    <a:latin typeface="Courier New"/>
                  </a:rPr>
                  <a:t>,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Courier New"/>
                  </a:rPr>
                  <a:t>password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);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 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}</a:t>
                </a:r>
                <a:r>
                  <a:rPr lang="en-US" sz="2400" b="1" dirty="0">
                    <a:solidFill>
                      <a:srgbClr val="0000FF"/>
                    </a:solidFill>
                    <a:latin typeface="Courier New"/>
                  </a:rPr>
                  <a:t>while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password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!=</a:t>
                </a:r>
                <a:r>
                  <a:rPr lang="en-US" sz="2400" dirty="0">
                    <a:solidFill>
                      <a:srgbClr val="808080"/>
                    </a:solidFill>
                    <a:latin typeface="Courier New"/>
                  </a:rPr>
                  <a:t>"123"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);</a:t>
                </a:r>
                <a:r>
                  <a:rPr lang="en-US" sz="2400" dirty="0">
                    <a:solidFill>
                      <a:srgbClr val="000000"/>
                    </a:solidFill>
                    <a:latin typeface="Courier New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Courier New"/>
                  </a:rPr>
                  <a:t>cout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&lt;&lt;</a:t>
                </a:r>
                <a:r>
                  <a:rPr lang="en-US" sz="2400" dirty="0">
                    <a:solidFill>
                      <a:srgbClr val="808080"/>
                    </a:solidFill>
                    <a:latin typeface="Courier New"/>
                  </a:rPr>
                  <a:t>"Welcome all users!"</a:t>
                </a:r>
                <a:r>
                  <a:rPr lang="en-US" sz="2400" b="1" dirty="0">
                    <a:solidFill>
                      <a:srgbClr val="000080"/>
                    </a:solidFill>
                    <a:latin typeface="Courier New"/>
                  </a:rPr>
                  <a:t>;</a:t>
                </a:r>
                <a:endParaRPr lang="en-US" sz="2400" dirty="0">
                  <a:effectLst/>
                </a:endParaRPr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5590436" y="4134118"/>
                <a:ext cx="581764" cy="592428"/>
              </a:xfrm>
              <a:custGeom>
                <a:avLst/>
                <a:gdLst>
                  <a:gd name="connsiteX0" fmla="*/ 463639 w 581764"/>
                  <a:gd name="connsiteY0" fmla="*/ 0 h 592428"/>
                  <a:gd name="connsiteX1" fmla="*/ 579549 w 581764"/>
                  <a:gd name="connsiteY1" fmla="*/ 231820 h 592428"/>
                  <a:gd name="connsiteX2" fmla="*/ 528034 w 581764"/>
                  <a:gd name="connsiteY2" fmla="*/ 476519 h 592428"/>
                  <a:gd name="connsiteX3" fmla="*/ 386366 w 581764"/>
                  <a:gd name="connsiteY3" fmla="*/ 540913 h 592428"/>
                  <a:gd name="connsiteX4" fmla="*/ 180304 w 581764"/>
                  <a:gd name="connsiteY4" fmla="*/ 579550 h 592428"/>
                  <a:gd name="connsiteX5" fmla="*/ 0 w 581764"/>
                  <a:gd name="connsiteY5" fmla="*/ 592428 h 59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764" h="592428">
                    <a:moveTo>
                      <a:pt x="463639" y="0"/>
                    </a:moveTo>
                    <a:cubicBezTo>
                      <a:pt x="516228" y="76200"/>
                      <a:pt x="568817" y="152400"/>
                      <a:pt x="579549" y="231820"/>
                    </a:cubicBezTo>
                    <a:cubicBezTo>
                      <a:pt x="590281" y="311240"/>
                      <a:pt x="560231" y="425004"/>
                      <a:pt x="528034" y="476519"/>
                    </a:cubicBezTo>
                    <a:cubicBezTo>
                      <a:pt x="495837" y="528034"/>
                      <a:pt x="444321" y="523741"/>
                      <a:pt x="386366" y="540913"/>
                    </a:cubicBezTo>
                    <a:cubicBezTo>
                      <a:pt x="328411" y="558085"/>
                      <a:pt x="244698" y="570964"/>
                      <a:pt x="180304" y="579550"/>
                    </a:cubicBezTo>
                    <a:cubicBezTo>
                      <a:pt x="115910" y="588136"/>
                      <a:pt x="27904" y="592428"/>
                      <a:pt x="0" y="592428"/>
                    </a:cubicBezTo>
                  </a:path>
                </a:pathLst>
              </a:cu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5507969" y="4369158"/>
              <a:ext cx="80389" cy="115910"/>
            </a:xfrm>
            <a:custGeom>
              <a:avLst/>
              <a:gdLst>
                <a:gd name="connsiteX0" fmla="*/ 67511 w 80389"/>
                <a:gd name="connsiteY0" fmla="*/ 0 h 115910"/>
                <a:gd name="connsiteX1" fmla="*/ 3116 w 80389"/>
                <a:gd name="connsiteY1" fmla="*/ 12879 h 115910"/>
                <a:gd name="connsiteX2" fmla="*/ 15995 w 80389"/>
                <a:gd name="connsiteY2" fmla="*/ 51515 h 115910"/>
                <a:gd name="connsiteX3" fmla="*/ 54632 w 80389"/>
                <a:gd name="connsiteY3" fmla="*/ 90152 h 115910"/>
                <a:gd name="connsiteX4" fmla="*/ 80389 w 80389"/>
                <a:gd name="connsiteY4" fmla="*/ 115910 h 11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89" h="115910">
                  <a:moveTo>
                    <a:pt x="67511" y="0"/>
                  </a:moveTo>
                  <a:cubicBezTo>
                    <a:pt x="46046" y="4293"/>
                    <a:pt x="18595" y="-2599"/>
                    <a:pt x="3116" y="12879"/>
                  </a:cubicBezTo>
                  <a:cubicBezTo>
                    <a:pt x="-6483" y="22478"/>
                    <a:pt x="8465" y="40220"/>
                    <a:pt x="15995" y="51515"/>
                  </a:cubicBezTo>
                  <a:cubicBezTo>
                    <a:pt x="26098" y="66670"/>
                    <a:pt x="41753" y="77273"/>
                    <a:pt x="54632" y="90152"/>
                  </a:cubicBezTo>
                  <a:lnTo>
                    <a:pt x="80389" y="115910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97321" y="5473005"/>
            <a:ext cx="6354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Statements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នឹងអនុវត្តសារឡើងវិញបើសិនជាលទ្ធផល </a:t>
            </a: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Boolean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ជាតម្លៃពិត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foreach</a:t>
            </a: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b="1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</a:t>
            </a:r>
            <a:r>
              <a:rPr lang="en-US" sz="2800" b="1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ជាប្រភេទ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Loop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ពិសេសមួយដែលត្រូវបានប្រើសម្រាប់ទាញយកទិន្នន័យម្តងមួយៗចេញពី សំណុំផ្សេងៗដូចជា </a:t>
            </a:r>
            <a:r>
              <a:rPr lang="en-US" sz="2800" dirty="0" err="1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Aarray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, vector,…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Syntax: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for(Type item : collection){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//code to get item from collection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  <a:endParaRPr lang="en-US" sz="28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342900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ប្រើបានចាប់ពី </a:t>
            </a:r>
            <a:r>
              <a:rPr lang="en-US" sz="2800" dirty="0" smtClean="0">
                <a:latin typeface="Khmer OS Content" pitchFamily="2" charset="0"/>
                <a:cs typeface="Khmer OS Content" pitchFamily="2" charset="0"/>
              </a:rPr>
              <a:t>C++11 </a:t>
            </a: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ឡើងទៅ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Example: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string fruit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[]={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apple"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"orange"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"banana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};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string 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fruit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"\n"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581400"/>
            <a:ext cx="48006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latin typeface="Khmer OS Content" pitchFamily="2" charset="0"/>
                <a:cs typeface="Khmer OS Content" pitchFamily="2" charset="0"/>
              </a:rPr>
              <a:t>ទាញយកតម្លៃពីគ្រប់ធាតុទាំងអស់</a:t>
            </a:r>
          </a:p>
        </p:txBody>
      </p:sp>
    </p:spTree>
    <p:extLst>
      <p:ext uri="{BB962C8B-B14F-4D97-AF65-F5344CB8AC3E}">
        <p14:creationId xmlns:p14="http://schemas.microsoft.com/office/powerpoint/2010/main" val="37753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b="1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ការប្រើ </a:t>
            </a: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nested loop</a:t>
            </a:r>
            <a:endParaRPr lang="en-US" sz="28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ពាក្យ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nested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ក៏ត្រូវបានប្រើប្រាស់សម្រាប់គ្រប់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Control Structure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ដូចជា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if,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switch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ផងដែរ។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nested loop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មានន័យថាយើងនឹងប្រើ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loop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នៅក្នុង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loop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។</a:t>
            </a:r>
            <a:endParaRPr lang="en-US" sz="2800" dirty="0" smtClean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មានការងារជាច្រើន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ដែលចាំបាច់តម្រូវ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ឱ្យប្រើវា។</a:t>
            </a:r>
            <a:endParaRPr lang="km-KH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161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Example:</a:t>
            </a:r>
            <a:endParaRPr lang="en-US" sz="2800" u="sng" dirty="0" smtClean="0">
              <a:solidFill>
                <a:srgbClr val="0033CC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nCol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"Enter </a:t>
            </a:r>
            <a:r>
              <a:rPr lang="en-US" sz="2000" dirty="0" err="1">
                <a:solidFill>
                  <a:srgbClr val="808080"/>
                </a:solidFill>
                <a:latin typeface="Courier New"/>
              </a:rPr>
              <a:t>nRow</a:t>
            </a:r>
            <a:r>
              <a:rPr lang="en-US" sz="2000" dirty="0" smtClean="0">
                <a:solidFill>
                  <a:srgbClr val="808080"/>
                </a:solidFill>
                <a:latin typeface="Courier New"/>
              </a:rPr>
              <a:t>:"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&gt;&gt;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"Enter </a:t>
            </a:r>
            <a:r>
              <a:rPr lang="en-US" sz="2000" dirty="0" err="1">
                <a:solidFill>
                  <a:srgbClr val="808080"/>
                </a:solidFill>
                <a:latin typeface="Courier New"/>
              </a:rPr>
              <a:t>nCol</a:t>
            </a:r>
            <a:r>
              <a:rPr lang="en-US" sz="2000" dirty="0" smtClean="0">
                <a:solidFill>
                  <a:srgbClr val="808080"/>
                </a:solidFill>
                <a:latin typeface="Courier New"/>
              </a:rPr>
              <a:t>:"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&gt;&gt;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nCol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0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j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j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nCol</a:t>
            </a:r>
            <a:r>
              <a:rPr lang="en-US" sz="2000" b="1" dirty="0" err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j</a:t>
            </a: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"+ 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  }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&lt;&lt;</a:t>
            </a:r>
            <a:r>
              <a:rPr lang="en-US" sz="2000" dirty="0">
                <a:solidFill>
                  <a:srgbClr val="808080"/>
                </a:solidFill>
                <a:latin typeface="Courier New"/>
              </a:rPr>
              <a:t>"\n"</a:t>
            </a:r>
            <a:r>
              <a:rPr lang="en-US" sz="20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05500" y="1905000"/>
            <a:ext cx="4762500" cy="445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5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b="1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លំហាត់ទី១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បង្ហាញលទ្ធផលដូចខាងក្រោម៖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1" y="2685245"/>
            <a:ext cx="323572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1999" y="2685245"/>
            <a:ext cx="3079377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48600" y="2685246"/>
            <a:ext cx="2873188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6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Khmer OS System" pitchFamily="2" charset="0"/>
                <a:cs typeface="Khmer OS System" pitchFamily="2" charset="0"/>
              </a:rPr>
              <a:t>Boolean </a:t>
            </a:r>
            <a:r>
              <a:rPr lang="en-US" sz="3200" dirty="0" smtClean="0">
                <a:latin typeface="Khmer OS System" pitchFamily="2" charset="0"/>
                <a:cs typeface="Khmer OS System" pitchFamily="2" charset="0"/>
              </a:rPr>
              <a:t>expression</a:t>
            </a:r>
            <a:endParaRPr lang="en-US" sz="3200" dirty="0">
              <a:latin typeface="Khmer OS System" pitchFamily="2" charset="0"/>
              <a:cs typeface="Khmer OS System" pitchFamily="2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ជាការប្រៀបធៀបតម្លៃមួយទៅនឹងតម្លៃផ្សេងទៀតដែលមានប្រភេទដូចគ្នា ហើយវាក៏ចាំបាច់ត្រូវផ្តល់មកវិញនូវតម្លៃ </a:t>
            </a:r>
            <a:r>
              <a:rPr lang="en-US" sz="2800" dirty="0" err="1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boolean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bg1">
                    <a:lumMod val="1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ផងដែរ។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89014"/>
            <a:ext cx="8415036" cy="126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5638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</a:t>
            </a:r>
            <a:r>
              <a:rPr lang="en-US" sz="2400" dirty="0" err="1" smtClean="0"/>
              <a:t>ool</a:t>
            </a:r>
            <a:r>
              <a:rPr lang="en-US" sz="2400" dirty="0" smtClean="0"/>
              <a:t> result=“Green” == “Green”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1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059359"/>
            <a:ext cx="9829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b="1" u="sng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លំហាត់ទី២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គណនាផលបូកស្វ៊ីត(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Sequence Number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ខាងក្រោមដោយយោងតាមតម្លៃ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n </a:t>
            </a: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ដែលបានបញ្ចូល៖</a:t>
            </a:r>
            <a:endParaRPr lang="en-US" sz="28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sn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=1+2+…+(n)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sn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=3+5+…+(2n+1)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sn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=5+10+…+(5n)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sn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=1+3+…+(3</a:t>
            </a:r>
            <a:r>
              <a:rPr lang="en-US" sz="2800" baseline="300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n-1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800" dirty="0" err="1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sn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=1+4+…+(n</a:t>
            </a:r>
            <a:r>
              <a:rPr lang="en-US" sz="2800" baseline="300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2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</a:t>
            </a:r>
            <a:endParaRPr lang="en-US" sz="3200" baseline="30000" dirty="0" smtClean="0">
              <a:solidFill>
                <a:srgbClr val="0033CC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4581256" y="3586766"/>
            <a:ext cx="4867544" cy="2890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4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smtClean="0">
                <a:solidFill>
                  <a:srgbClr val="0070C0"/>
                </a:solidFill>
                <a:latin typeface="Khmer OS​ content"/>
                <a:ea typeface="Khmer OS" pitchFamily="2" charset="0"/>
                <a:cs typeface="Khmer OS" pitchFamily="2" charset="0"/>
              </a:rPr>
              <a:t>if</a:t>
            </a:r>
            <a:r>
              <a:rPr lang="en-US" sz="2800" dirty="0" smtClean="0">
                <a:solidFill>
                  <a:srgbClr val="0070C0"/>
                </a:solidFill>
                <a:latin typeface="Khmer OS​ content"/>
                <a:ea typeface="Khmer OS" pitchFamily="2" charset="0"/>
                <a:cs typeface="Khmer OS" pitchFamily="2" charset="0"/>
              </a:rPr>
              <a:t> </a:t>
            </a:r>
            <a:r>
              <a:rPr lang="en-US" sz="2800" dirty="0" smtClean="0">
                <a:latin typeface="Khmer OS​ content"/>
                <a:ea typeface="Khmer OS" pitchFamily="2" charset="0"/>
                <a:cs typeface="Khmer OS" pitchFamily="2" charset="0"/>
              </a:rPr>
              <a:t>statement</a:t>
            </a:r>
            <a:endParaRPr lang="en-US" sz="2800" dirty="0">
              <a:latin typeface="Khmer OS​ conten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​ content"/>
                <a:cs typeface="Khmer OS Content" pitchFamily="2" charset="0"/>
              </a:rPr>
              <a:t>ជាទំរង់នៃការកំណត់លក្ខខណ្ឌតែមួយគត់</a:t>
            </a:r>
            <a:endParaRPr lang="en-US" sz="2400" u="sng" dirty="0">
              <a:latin typeface="Khmer OS​ content"/>
              <a:cs typeface="Khmer OS System" pitchFamily="2" charset="0"/>
            </a:endParaRPr>
          </a:p>
          <a:p>
            <a:pPr marL="82296" indent="0">
              <a:lnSpc>
                <a:spcPct val="150000"/>
              </a:lnSpc>
              <a:buNone/>
            </a:pPr>
            <a:endParaRPr lang="km-KH" sz="2400" u="sng" dirty="0" smtClean="0">
              <a:latin typeface="Khmer OS​ content"/>
              <a:cs typeface="Khmer OS System" pitchFamily="2" charset="0"/>
            </a:endParaRPr>
          </a:p>
          <a:p>
            <a:pPr marL="82296" indent="0">
              <a:lnSpc>
                <a:spcPct val="150000"/>
              </a:lnSpc>
              <a:buNone/>
            </a:pPr>
            <a:r>
              <a:rPr lang="en-US" sz="2400" u="sng" dirty="0" smtClean="0">
                <a:latin typeface="Khmer OS​ content"/>
                <a:cs typeface="Khmer OS System" pitchFamily="2" charset="0"/>
              </a:rPr>
              <a:t>Syntax:</a:t>
            </a:r>
            <a:endParaRPr lang="km-KH" sz="2400" u="sng" dirty="0" smtClean="0">
              <a:latin typeface="Khmer OS​ content"/>
              <a:cs typeface="Khmer OS System" pitchFamily="2" charset="0"/>
            </a:endParaRPr>
          </a:p>
          <a:p>
            <a:pPr marL="822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​ content"/>
                <a:cs typeface="Khmer OS System" pitchFamily="2" charset="0"/>
              </a:rPr>
              <a:t>if (</a:t>
            </a:r>
            <a:r>
              <a:rPr lang="en-US" sz="2400" b="1" u="sng" dirty="0" smtClean="0">
                <a:latin typeface="Khmer OS​ content"/>
                <a:cs typeface="Khmer OS System" pitchFamily="2" charset="0"/>
              </a:rPr>
              <a:t>Boolean expression</a:t>
            </a:r>
            <a:r>
              <a:rPr lang="en-US" sz="2400" b="1" dirty="0" smtClean="0">
                <a:latin typeface="Khmer OS​ content"/>
                <a:cs typeface="Khmer OS System" pitchFamily="2" charset="0"/>
              </a:rPr>
              <a:t>){</a:t>
            </a:r>
            <a:r>
              <a:rPr lang="en-US" sz="2400" dirty="0">
                <a:latin typeface="Khmer OS​ content"/>
                <a:cs typeface="Khmer OS System" pitchFamily="2" charset="0"/>
              </a:rPr>
              <a:t>	</a:t>
            </a:r>
            <a:r>
              <a:rPr lang="km-KH" sz="2400" dirty="0">
                <a:latin typeface="Khmer OS​ content"/>
                <a:cs typeface="Khmer OS System" pitchFamily="2" charset="0"/>
              </a:rPr>
              <a:t>​​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2400" dirty="0">
                <a:latin typeface="Khmer OS​ content"/>
                <a:cs typeface="Khmer OS System" pitchFamily="2" charset="0"/>
              </a:rPr>
              <a:t>    </a:t>
            </a:r>
            <a:r>
              <a:rPr lang="km-KH" sz="2400" b="1" dirty="0">
                <a:latin typeface="Khmer OS​ content"/>
                <a:cs typeface="Khmer OS System" pitchFamily="2" charset="0"/>
              </a:rPr>
              <a:t>	</a:t>
            </a:r>
            <a:r>
              <a:rPr lang="en-US" sz="2400" b="1" dirty="0" smtClean="0">
                <a:latin typeface="Khmer OS​ content"/>
                <a:cs typeface="Khmer OS System" pitchFamily="2" charset="0"/>
              </a:rPr>
              <a:t>statement(s</a:t>
            </a:r>
            <a:r>
              <a:rPr lang="en-US" sz="2400" b="1" dirty="0">
                <a:latin typeface="Khmer OS​ content"/>
                <a:cs typeface="Khmer OS System" pitchFamily="2" charset="0"/>
              </a:rPr>
              <a:t>);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​ content"/>
                <a:cs typeface="Khmer OS System" pitchFamily="2" charset="0"/>
              </a:rPr>
              <a:t>}</a:t>
            </a:r>
            <a:endParaRPr lang="km-KH" sz="2400" dirty="0">
              <a:latin typeface="Khmer OS​ content"/>
              <a:cs typeface="Khmer OS System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6623" y="2880479"/>
            <a:ext cx="3965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string password;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&lt;&lt;“Enter your password:”;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cin,password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if(password==“123”){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&lt;&lt;“Welcome to my…”;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Khmer OS​ content"/>
                <a:ea typeface="Khmer OS" pitchFamily="2" charset="0"/>
                <a:cs typeface="Khmer OS" pitchFamily="2" charset="0"/>
              </a:rPr>
              <a:t>if..else</a:t>
            </a:r>
            <a:r>
              <a:rPr lang="en-US" sz="2800" b="1" dirty="0">
                <a:solidFill>
                  <a:srgbClr val="0070C0"/>
                </a:solidFill>
                <a:latin typeface="Khmer OS​ content"/>
                <a:ea typeface="Khmer OS" pitchFamily="2" charset="0"/>
                <a:cs typeface="Khmer OS" pitchFamily="2" charset="0"/>
              </a:rPr>
              <a:t> </a:t>
            </a:r>
            <a:r>
              <a:rPr lang="en-US" sz="2800" dirty="0" smtClean="0">
                <a:latin typeface="Khmer OS​ content"/>
                <a:ea typeface="Khmer OS" pitchFamily="2" charset="0"/>
                <a:cs typeface="Khmer OS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ជាទរង់នៃការកំណត់លក្ខខណ្ឌពីរផ្ទុយគ្នា។</a:t>
            </a:r>
            <a:endParaRPr lang="en-US" sz="2400" dirty="0" smtClean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400" u="sng" dirty="0" smtClean="0">
                <a:latin typeface="Khmer OS​ content"/>
                <a:ea typeface="Khmer OS" pitchFamily="2" charset="0"/>
                <a:cs typeface="Khmer OS" pitchFamily="2" charset="0"/>
              </a:rPr>
              <a:t>Syntax:</a:t>
            </a:r>
            <a:endParaRPr lang="km-KH" sz="2400" u="sng" dirty="0" smtClean="0">
              <a:latin typeface="Khmer OS​ content"/>
              <a:ea typeface="Khmer OS" pitchFamily="2" charset="0"/>
              <a:cs typeface="Khmer OS" pitchFamily="2" charset="0"/>
            </a:endParaRP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if (</a:t>
            </a:r>
            <a:r>
              <a:rPr lang="en-US" sz="2400" b="1" u="sng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Boolean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){</a:t>
            </a:r>
            <a:endParaRPr lang="km-KH" sz="2400" b="1" dirty="0">
              <a:solidFill>
                <a:schemeClr val="tx1">
                  <a:lumMod val="50000"/>
                </a:schemeClr>
              </a:solidFill>
              <a:latin typeface="Khmer OS​ content"/>
              <a:cs typeface="Khmer OS System" pitchFamily="2" charset="0"/>
            </a:endParaRPr>
          </a:p>
          <a:p>
            <a:pPr marL="82296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    </a:t>
            </a:r>
            <a:r>
              <a:rPr lang="km-KH" sz="2400" b="1" dirty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statement1(s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);</a:t>
            </a: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cs typeface="Khmer OS System" pitchFamily="2" charset="0"/>
              </a:rPr>
              <a:t>}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Khmer OS​ content"/>
              <a:cs typeface="Khmer OS System" pitchFamily="2" charset="0"/>
            </a:endParaRP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else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{</a:t>
            </a:r>
          </a:p>
          <a:p>
            <a:pPr marL="82296" indent="0"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	statement2(s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);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	</a:t>
            </a:r>
            <a:endParaRPr lang="en-US" sz="2400" b="1" dirty="0" smtClean="0">
              <a:solidFill>
                <a:schemeClr val="tx1">
                  <a:lumMod val="50000"/>
                </a:schemeClr>
              </a:solidFill>
              <a:latin typeface="Khmer OS​ content"/>
              <a:ea typeface="Khmer OS" pitchFamily="2" charset="0"/>
              <a:cs typeface="Khmer OS System" pitchFamily="2" charset="0"/>
            </a:endParaRP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​ content"/>
                <a:ea typeface="Khmer OS" pitchFamily="2" charset="0"/>
                <a:cs typeface="Khmer OS System" pitchFamily="2" charset="0"/>
              </a:rPr>
              <a:t>}</a:t>
            </a:r>
            <a:endParaRPr lang="km-KH" sz="2400" dirty="0">
              <a:latin typeface="Khmer OS​ content"/>
              <a:cs typeface="Khmer OS System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2484503"/>
            <a:ext cx="396561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string password;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&lt;&lt;“Enter your password:”;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cin,password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if(password==“123”){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&lt;&lt;“Welcome to my…”;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else{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&lt;&lt;“Invalid password!”;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if..else</a:t>
            </a:r>
            <a:r>
              <a:rPr lang="en-US" sz="2800" b="1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if </a:t>
            </a:r>
            <a:r>
              <a:rPr lang="en-US" sz="2800" dirty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  <a:endParaRPr lang="km-KH" sz="2800" dirty="0"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82296" indent="0">
              <a:buNone/>
            </a:pPr>
            <a:endParaRPr lang="km-KH" sz="2800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82296" indent="0">
              <a:buNone/>
            </a:pP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ជាទំរង់នៃការកំណត់លក្ខខណ្ឌច្រើនផ្សេងៗគ្នា។</a:t>
            </a:r>
            <a:r>
              <a:rPr lang="km-KH" sz="28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endParaRPr lang="en-US" sz="2800" b="1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82296" indent="0">
              <a:buNone/>
            </a:pPr>
            <a:endParaRPr lang="en-US" sz="2800" b="1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82296" indent="0">
              <a:buNone/>
            </a:pPr>
            <a:r>
              <a:rPr lang="en-US" sz="2400" u="sng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Syntax</a:t>
            </a:r>
            <a:r>
              <a:rPr lang="en-US" sz="2800" u="sng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:</a:t>
            </a: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if (</a:t>
            </a:r>
            <a:r>
              <a:rPr lang="en-US" sz="2400" b="1" u="sng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Boolean_1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){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​​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   </a:t>
            </a:r>
            <a:r>
              <a:rPr lang="km-KH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statement1(s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);</a:t>
            </a: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}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else  if(</a:t>
            </a:r>
            <a:r>
              <a:rPr lang="en-US" sz="2400" b="1" u="sng" dirty="0" err="1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Boolean_n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){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82296" indent="0"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statement2(s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);</a:t>
            </a:r>
          </a:p>
          <a:p>
            <a:pPr marL="82296" indent="0">
              <a:buNone/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  <a:endParaRPr lang="km-KH" sz="2400" b="1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else{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4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statement3(s</a:t>
            </a:r>
            <a:r>
              <a:rPr lang="en-US" sz="2400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);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  <a:endParaRPr lang="en-US" sz="2400" dirty="0">
              <a:solidFill>
                <a:srgbClr val="0033CC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2484503"/>
            <a:ext cx="396561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string password;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&lt;&lt;“Enter your password:”;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cin,password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if(password==“123”){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&lt;&lt;“Welcome to my…123”;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dirty="0"/>
              <a:t>e</a:t>
            </a:r>
            <a:r>
              <a:rPr lang="en-US" dirty="0" smtClean="0"/>
              <a:t>lse if(“456”){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&lt;&lt;“Welcome to my… 456”;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</a:t>
            </a:r>
            <a:r>
              <a:rPr lang="en-US" sz="2800" b="1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witch</a:t>
            </a:r>
            <a:r>
              <a:rPr lang="en-US" sz="2800" dirty="0" smtClean="0">
                <a:solidFill>
                  <a:srgbClr val="0033CC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smtClean="0"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statement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ជាទំរង់នៃការកំណត់លក្ខខណ្ឌ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ច្រើន ដោយធៀបតម្លៃមួយទៅនឹងតម្លៃ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ផ្សេងៗទៀតដែលមាន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ដូចគ្នា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[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និង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char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]</a:t>
            </a:r>
            <a:r>
              <a:rPr lang="km-KH" sz="2800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។វាជាទំរង់មួយដែលជួយកាត់បន្ថយការប្រើលក្ខខណ្ឌដដែលៗ</a:t>
            </a:r>
            <a:endParaRPr lang="km-KH" sz="2800" b="1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មានការងារតិចជាង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if…else if </a:t>
            </a:r>
            <a:r>
              <a:rPr lang="km-KH" sz="28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តែមានល្ប</a:t>
            </a:r>
            <a:r>
              <a:rPr lang="km-KH" sz="28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ឿ</a:t>
            </a:r>
            <a:r>
              <a:rPr lang="km-KH" sz="28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នលឿនជា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if…else if</a:t>
            </a:r>
            <a:endParaRPr lang="km-KH" sz="2800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19200" y="4942364"/>
            <a:ext cx="6599471" cy="1839436"/>
            <a:chOff x="1371600" y="4817705"/>
            <a:chExt cx="5833330" cy="1584838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5562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076450" y="5029200"/>
              <a:ext cx="74295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00081" y="4817705"/>
              <a:ext cx="914400" cy="31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==1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209800" y="5316897"/>
              <a:ext cx="628919" cy="304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19400" y="5105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==2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3" idx="3"/>
            </p:cNvCxnSpPr>
            <p:nvPr/>
          </p:nvCxnSpPr>
          <p:spPr>
            <a:xfrm flipV="1">
              <a:off x="2286000" y="5621696"/>
              <a:ext cx="552719" cy="125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19399" y="5410200"/>
              <a:ext cx="4385531" cy="31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r>
                <a:rPr lang="en-US" dirty="0" smtClean="0"/>
                <a:t>3 (</a:t>
              </a:r>
              <a:r>
                <a:rPr lang="km-KH" dirty="0" smtClean="0">
                  <a:solidFill>
                    <a:srgbClr val="C00000"/>
                  </a:solidFill>
                  <a:latin typeface="Khmer OS Content" pitchFamily="2" charset="0"/>
                  <a:cs typeface="Khmer OS Content" pitchFamily="2" charset="0"/>
                </a:rPr>
                <a:t>មិនអាចប្រៀបធៀបខុសពីសញ្ញា </a:t>
              </a:r>
              <a:r>
                <a:rPr lang="en-US" dirty="0" smtClean="0">
                  <a:solidFill>
                    <a:srgbClr val="C00000"/>
                  </a:solidFill>
                  <a:latin typeface="Khmer OS Content" pitchFamily="2" charset="0"/>
                  <a:cs typeface="Khmer OS Content" pitchFamily="2" charset="0"/>
                </a:rPr>
                <a:t>==)</a:t>
              </a:r>
              <a:endPara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endParaRPr>
            </a:p>
          </p:txBody>
        </p:sp>
        <p:cxnSp>
          <p:nvCxnSpPr>
            <p:cNvPr id="19" name="Straight Arrow Connector 18"/>
            <p:cNvCxnSpPr>
              <a:endCxn id="20" idx="1"/>
            </p:cNvCxnSpPr>
            <p:nvPr/>
          </p:nvCxnSpPr>
          <p:spPr>
            <a:xfrm>
              <a:off x="2209800" y="5850036"/>
              <a:ext cx="640723" cy="79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50523" y="5770483"/>
              <a:ext cx="2872622" cy="31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==1(</a:t>
              </a:r>
              <a:r>
                <a:rPr lang="km-KH" dirty="0">
                  <a:solidFill>
                    <a:srgbClr val="C00000"/>
                  </a:solidFill>
                  <a:latin typeface="Khmer OS Content" pitchFamily="2" charset="0"/>
                  <a:cs typeface="Khmer OS Content" pitchFamily="2" charset="0"/>
                </a:rPr>
                <a:t>មានម្តងហើយ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51330" y="5898199"/>
              <a:ext cx="899193" cy="2792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50025" y="6084331"/>
              <a:ext cx="3780974" cy="31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==5 &amp;&amp; true</a:t>
              </a:r>
              <a:r>
                <a:rPr lang="km-KH" dirty="0" smtClean="0"/>
                <a:t>(</a:t>
              </a:r>
              <a:r>
                <a:rPr lang="km-KH" dirty="0" smtClean="0">
                  <a:solidFill>
                    <a:srgbClr val="C00000"/>
                  </a:solidFill>
                  <a:latin typeface="Khmer OS Content" pitchFamily="2" charset="0"/>
                  <a:cs typeface="Khmer OS Content" pitchFamily="2" charset="0"/>
                </a:rPr>
                <a:t>មិនអាចប្រើប្រាស់ </a:t>
              </a:r>
              <a:r>
                <a:rPr lang="en-US" dirty="0" smtClean="0">
                  <a:solidFill>
                    <a:srgbClr val="C00000"/>
                  </a:solidFill>
                  <a:latin typeface="Khmer OS Content" pitchFamily="2" charset="0"/>
                  <a:cs typeface="Khmer OS Content" pitchFamily="2" charset="0"/>
                </a:rPr>
                <a:t>logical</a:t>
              </a:r>
              <a:r>
                <a:rPr lang="km-KH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400" u="sng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Syntax:</a:t>
            </a:r>
            <a:endParaRPr lang="en-US" sz="2800" u="sng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switch(value){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  case value_1: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statement1(s);break;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   case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value_n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statement2(s);break;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    </a:t>
            </a:r>
            <a:r>
              <a:rPr lang="en-US" sz="2400" b="1" dirty="0" smtClean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default: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	statement3(s);break;</a:t>
            </a:r>
            <a:r>
              <a:rPr lang="en-US" sz="2400" b="1" dirty="0">
                <a:solidFill>
                  <a:srgbClr val="0033CC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endParaRPr lang="en-US" sz="2400" b="1" dirty="0" smtClean="0">
              <a:solidFill>
                <a:srgbClr val="0033CC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}</a:t>
            </a:r>
            <a:endParaRPr lang="km-KH" sz="2400" b="1" dirty="0" smtClean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028163"/>
            <a:ext cx="465141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</a:t>
            </a:r>
            <a:r>
              <a:rPr lang="en-US" sz="2000" dirty="0" smtClean="0"/>
              <a:t>har option;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c</a:t>
            </a:r>
            <a:r>
              <a:rPr lang="en-US" sz="2000" dirty="0" err="1" smtClean="0"/>
              <a:t>out</a:t>
            </a:r>
            <a:r>
              <a:rPr lang="en-US" sz="2000" dirty="0" smtClean="0"/>
              <a:t>&lt;&lt;“Select an option:”;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c</a:t>
            </a:r>
            <a:r>
              <a:rPr lang="en-US" sz="2000" dirty="0" err="1" smtClean="0"/>
              <a:t>in</a:t>
            </a:r>
            <a:r>
              <a:rPr lang="en-US" sz="2000" dirty="0" smtClean="0"/>
              <a:t>&gt;&gt;option;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switch(option){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case ‘1’: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//code here…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case ‘2’: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//code here…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default: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&lt;&lt;“Invalid option!”;break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4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45720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More 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&lt;&lt;"1-Play\n";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&lt;&lt;"2-View\n";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&lt;&lt;"3-Settings\n";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&lt;&lt;"4-Quit\n";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&lt;&lt;"Choose an option&gt;&gt;";</a:t>
            </a:r>
          </a:p>
          <a:p>
            <a:pPr>
              <a:lnSpc>
                <a:spcPct val="150000"/>
              </a:lnSpc>
            </a:pPr>
            <a:r>
              <a:rPr lang="en-US" dirty="0"/>
              <a:t>	char option;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&gt;&gt;option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"/>
            <a:ext cx="7010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Continue: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switch(option</a:t>
            </a:r>
            <a:r>
              <a:rPr lang="en-US" dirty="0"/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case </a:t>
            </a:r>
            <a:r>
              <a:rPr lang="en-US" dirty="0"/>
              <a:t>'1':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&lt;&lt;"Option Play is </a:t>
            </a:r>
            <a:r>
              <a:rPr lang="en-US" dirty="0" err="1"/>
              <a:t>selected.";break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'2':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&lt;&lt;"Option View is </a:t>
            </a:r>
            <a:r>
              <a:rPr lang="en-US" dirty="0" err="1"/>
              <a:t>selected.";break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'3':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&lt;&lt;"Option Settings is </a:t>
            </a:r>
            <a:r>
              <a:rPr lang="en-US" dirty="0" err="1"/>
              <a:t>selected.";break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'4':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&lt;&lt;"Option Quit is </a:t>
            </a:r>
            <a:r>
              <a:rPr lang="en-US" dirty="0" err="1"/>
              <a:t>selected.";break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default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&lt;&lt;"Invalid option!";break;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getch</a:t>
            </a:r>
            <a:r>
              <a:rPr 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5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2272</TotalTime>
  <Words>1436</Words>
  <Application>Microsoft Office PowerPoint</Application>
  <PresentationFormat>Custom</PresentationFormat>
  <Paragraphs>300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insophea</cp:lastModifiedBy>
  <cp:revision>1801</cp:revision>
  <dcterms:created xsi:type="dcterms:W3CDTF">2006-08-16T00:00:00Z</dcterms:created>
  <dcterms:modified xsi:type="dcterms:W3CDTF">2014-10-28T02:45:52Z</dcterms:modified>
</cp:coreProperties>
</file>