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73" r:id="rId4"/>
    <p:sldId id="274" r:id="rId5"/>
    <p:sldId id="275" r:id="rId6"/>
    <p:sldId id="279" r:id="rId7"/>
    <p:sldId id="277" r:id="rId8"/>
    <p:sldId id="276" r:id="rId9"/>
    <p:sldId id="278" r:id="rId10"/>
    <p:sldId id="280" r:id="rId11"/>
    <p:sldId id="281" r:id="rId12"/>
    <p:sldId id="282" r:id="rId13"/>
    <p:sldId id="283" r:id="rId14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5" autoAdjust="0"/>
    <p:restoredTop sz="94660"/>
  </p:normalViewPr>
  <p:slideViewPr>
    <p:cSldViewPr>
      <p:cViewPr varScale="1">
        <p:scale>
          <a:sx n="114" d="100"/>
          <a:sy n="114" d="100"/>
        </p:scale>
        <p:origin x="564" y="11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Content" pitchFamily="2" charset="0"/>
                <a:cs typeface="Khmer OS Content" pitchFamily="2" charset="0"/>
              </a:rPr>
              <a:t>មេ</a:t>
            </a:r>
            <a:r>
              <a:rPr lang="km-KH" sz="4400" b="1">
                <a:latin typeface="Khmer OS Content" pitchFamily="2" charset="0"/>
                <a:cs typeface="Khmer OS Content" pitchFamily="2" charset="0"/>
              </a:rPr>
              <a:t>រៀនទី៧</a:t>
            </a:r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endParaRPr lang="en-US" sz="4400" b="1" dirty="0">
              <a:latin typeface="Khmer OS Content" pitchFamily="2" charset="0"/>
              <a:cs typeface="Khmer OS Content" pitchFamily="2" charset="0"/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itchFamily="18" charset="0"/>
                <a:cs typeface="Khmer OS Content" pitchFamily="2" charset="0"/>
              </a:rPr>
              <a:t>Pointer</a:t>
            </a:r>
            <a:endParaRPr lang="km-KH" sz="4400" b="1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Content" pitchFamily="2" charset="0"/>
                <a:cs typeface="Khmer OS Content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Tel: 016 270 878 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Email: insophea1987@gmail.Com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4" y="76200"/>
            <a:ext cx="115866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Pointer to an Array V.S an Array of Pointers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numOne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*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numTwo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[5];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*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numThree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=new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[5];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numOne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មានធាតុ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5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ដែលធាតុនិមួយៗជា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object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។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numTwo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មានធាតុ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5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ដែលធាតុនិមួយៗជា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pointer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ចង្អុលទៅ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object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 ។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numThree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pointer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មួយចង្អុលទៅ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មួយដែលមាន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5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ធាតុនៃ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 object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 ។</a:t>
            </a:r>
          </a:p>
        </p:txBody>
      </p:sp>
    </p:spTree>
    <p:extLst>
      <p:ext uri="{BB962C8B-B14F-4D97-AF65-F5344CB8AC3E}">
        <p14:creationId xmlns:p14="http://schemas.microsoft.com/office/powerpoint/2010/main" val="371707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66264" cy="1143000"/>
          </a:xfrm>
        </p:spPr>
        <p:txBody>
          <a:bodyPr/>
          <a:lstStyle/>
          <a:p>
            <a:pPr marL="0" indent="0" algn="l">
              <a:buNone/>
            </a:pPr>
            <a:r>
              <a:rPr lang="km-KH" sz="4000" dirty="0"/>
              <a:t>លំហាត់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088943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១). ប្រកាស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មួយដែលមាន ១០​ ធាតុហើយ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initialize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តំលៃរបស់វា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២). បង្កើត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ចង្អុលទៅ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នោះ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៣). ធ្វើការបង្ហាញតំលៃរបស់ធាតុនិមួយៗរបស់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ដោយប្រើប្រាស់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</a:t>
            </a:r>
            <a:endParaRPr lang="km-KH" sz="2400" dirty="0">
              <a:latin typeface="Khmer OS Content" pitchFamily="2" charset="0"/>
              <a:cs typeface="Khmer OS Content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ធ្វើការបង្ហាញ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របស់ធាតុនិមួយៗរបស់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ដោយប្រើប្រាស់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</a:t>
            </a:r>
            <a:endParaRPr lang="km-KH" sz="24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៤). រកតម្លៃតូចបំផុតរបស់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នោះដោយប្រើប្រាស់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5). Sort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តម្លៃពីតូចទៅធំរបស់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Array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នោះដោយប្រើប្រាស់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42493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4" y="76200"/>
            <a:ext cx="107484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Pointers and multi-dimensional arrays </a:t>
            </a:r>
            <a:endParaRPr lang="km-KH" sz="3200" u="sng" dirty="0">
              <a:solidFill>
                <a:srgbClr val="FF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Ex: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[2][3]={{10,20,30},{40,50,60}};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របៀបបង្ហាញ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Addresses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row=0;row&lt;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[0]);row++)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col=0;col&lt;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[0])/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);col++)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&lt;&lt;&amp;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[row][col]&lt;&lt;"\t";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[row]+col)&lt;&lt;"\t";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289702"/>
            <a:ext cx="1273935" cy="6001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ឬក៏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0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4" y="0"/>
            <a:ext cx="10748496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Pointers and multi-dimensional arrays </a:t>
            </a:r>
            <a:endParaRPr lang="km-KH" sz="3200" u="sng" dirty="0">
              <a:solidFill>
                <a:srgbClr val="FF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Ex: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[2][3]={{10,20,30},{40,50,60}};</a:t>
            </a:r>
            <a:endParaRPr lang="km-KH" sz="20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របៀបបង្ហាញ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Values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row=0;row&lt;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[0]);row++)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col=0;col&lt;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[0])/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);col++)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&lt;&lt;*(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[row]+col)&lt;&lt;"\t";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&lt;&lt;*(*(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num+row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)+col)&lt;&lt;"\t";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Tip: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*p=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;//Because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will not return a pointer to integer.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return a pointer to 1D array of 3 integers.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*p=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[0];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(*p)[3]=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 //Declaring pointer to 1D array of 3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3276600"/>
            <a:ext cx="1273935" cy="6001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ឬក៏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5181600"/>
            <a:ext cx="723900" cy="0"/>
          </a:xfrm>
          <a:prstGeom prst="line">
            <a:avLst/>
          </a:prstGeom>
          <a:ln w="28575" cap="rnd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0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94357"/>
            <a:ext cx="11430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3200" b="1" dirty="0">
                <a:latin typeface="Khmer OS Content" pitchFamily="2" charset="0"/>
                <a:cs typeface="Khmer OS Content" pitchFamily="2" charset="0"/>
              </a:rPr>
              <a:t>អ្វីជា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Pointer</a:t>
            </a:r>
            <a:r>
              <a:rPr lang="en-US" sz="3200" b="1" dirty="0">
                <a:latin typeface="Khmer OS Content" pitchFamily="2" charset="0"/>
                <a:cs typeface="Khmer OS Content" pitchFamily="2" charset="0"/>
              </a:rPr>
              <a:t>?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  <a:tabLst>
                <a:tab pos="514350" algn="l"/>
              </a:tabLst>
            </a:pPr>
            <a:r>
              <a:rPr lang="en-US" sz="2800" dirty="0">
                <a:solidFill>
                  <a:srgbClr val="FF0000"/>
                </a:solidFill>
                <a:latin typeface="Khmer OS" pitchFamily="2" charset="0"/>
                <a:cs typeface="Khmer OS" pitchFamily="2" charset="0"/>
              </a:rPr>
              <a:t>Pointer</a:t>
            </a:r>
            <a:r>
              <a:rPr lang="en-US" sz="2800" dirty="0">
                <a:solidFill>
                  <a:schemeClr val="bg1">
                    <a:lumMod val="10000"/>
                  </a:schemeClr>
                </a:solidFill>
                <a:latin typeface="Khmer OS" pitchFamily="2" charset="0"/>
                <a:cs typeface="Khmer OS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variable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ណាមួយដែលផ្ទុក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momory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address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របស់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ណាមួយផ្សេងទៀត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,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គ្មានផ្ទុកតម្លៃទេ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។</a:t>
            </a:r>
          </a:p>
          <a:p>
            <a:pPr lvl="1" algn="just">
              <a:lnSpc>
                <a:spcPct val="200000"/>
              </a:lnSpc>
              <a:tabLst>
                <a:tab pos="514350" algn="l"/>
              </a:tabLst>
            </a:pP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ឧទាហរណ៍ៈ </a:t>
            </a:r>
          </a:p>
          <a:p>
            <a:pPr lvl="1"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 err="1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num1=10; // num1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variable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មានតម្លៃស្មើ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10 </a:t>
            </a:r>
          </a:p>
          <a:p>
            <a:pPr lvl="1"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 err="1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 *p;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​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//  declaration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ទិន្នន័យជាចំនួនគត់មាន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គឺ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p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endParaRPr lang="en-US" sz="2000" dirty="0">
              <a:solidFill>
                <a:srgbClr val="002060"/>
              </a:solidFill>
              <a:latin typeface="Khmer OS Content" pitchFamily="2" charset="0"/>
              <a:cs typeface="Khmer OS Content" pitchFamily="2" charset="0"/>
            </a:endParaRPr>
          </a:p>
          <a:p>
            <a:pPr lvl="1"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p = &amp;num1;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​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// p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ទទួលតម្លៃ​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address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របស់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num1</a:t>
            </a:r>
            <a:endParaRPr lang="km-KH" sz="2000" dirty="0">
              <a:solidFill>
                <a:srgbClr val="002060"/>
              </a:solidFill>
              <a:latin typeface="Khmer OS Content" pitchFamily="2" charset="0"/>
              <a:cs typeface="Khmer OS Content" pitchFamily="2" charset="0"/>
            </a:endParaRPr>
          </a:p>
          <a:p>
            <a:pPr lvl="1" algn="just">
              <a:lnSpc>
                <a:spcPct val="200000"/>
              </a:lnSpc>
              <a:tabLst>
                <a:tab pos="514350" algn="l"/>
              </a:tabLst>
            </a:pP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		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ដំបូង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Pointer p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គ្មានផ្ទុកតម្លៃទេ តែក្រោយពេលមាន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assignment p=&amp;num1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នោះ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p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និង​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point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ទៅ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num1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។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ពេលនោះ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pointer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ផ្ទុកតម្លៃ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នៃ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memory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num1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។ ហើយ​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p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ខ្លួនឯងក៏ មាន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 address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ផ្ទាល់ខ្លួនដែរគឺ </a:t>
            </a:r>
            <a:r>
              <a:rPr lang="en-US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&amp;p </a:t>
            </a:r>
            <a:r>
              <a:rPr lang="km-KH" sz="2000" dirty="0">
                <a:solidFill>
                  <a:srgbClr val="002060"/>
                </a:solidFill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b="1" dirty="0">
              <a:solidFill>
                <a:srgbClr val="002060"/>
              </a:solidFill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982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Pointer</a:t>
            </a:r>
          </a:p>
          <a:p>
            <a:pPr>
              <a:lnSpc>
                <a:spcPct val="150000"/>
              </a:lnSpc>
            </a:pP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ត្រូវបានប្រើប្រាស់ក្នុងគោលបំណង ៖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Reference(&amp;)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គ្រប់គ្រងនូវ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Address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Dereference(*)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: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គ្រប់គ្រងតម្លៃនៃ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Address</a:t>
            </a:r>
            <a:endParaRPr lang="km-KH" sz="32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98298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latin typeface="Khmer OS Content" pitchFamily="2" charset="0"/>
                <a:cs typeface="Khmer OS Content" pitchFamily="2" charset="0"/>
              </a:rPr>
              <a:t>Syntax:</a:t>
            </a:r>
          </a:p>
          <a:p>
            <a:pPr>
              <a:lnSpc>
                <a:spcPct val="150000"/>
              </a:lnSpc>
            </a:pPr>
            <a:endParaRPr lang="en-US" sz="3200" u="sng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endParaRPr lang="en-US" sz="3200" u="sng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*p=NULL;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   //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ជាទូទៅបើមិនបានបោះ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Address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ណាមួយទៅឱ្យវាទេ នោះវានឹង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point to NULL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=90;	  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//….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p=&amp;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  	     //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ផ្តល់តម្លៃជា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dirty="0" err="1">
                <a:latin typeface="Khmer OS Content" pitchFamily="2" charset="0"/>
                <a:cs typeface="Khmer OS Content" pitchFamily="2" charset="0"/>
              </a:rPr>
              <a:t>num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ទៅកាន់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p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(គេហៅថា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reference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)</a:t>
            </a:r>
            <a:endParaRPr lang="en-US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&lt;&lt;*p;	  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//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ទាញតម្លៃពី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ដែលត្រូវបានគ្រប់គ្រងដោយ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p (</a:t>
            </a:r>
            <a:r>
              <a:rPr lang="km-KH" dirty="0">
                <a:latin typeface="Khmer OS Content" pitchFamily="2" charset="0"/>
                <a:cs typeface="Khmer OS Content" pitchFamily="2" charset="0"/>
              </a:rPr>
              <a:t>គេហៅថា </a:t>
            </a:r>
            <a:r>
              <a:rPr lang="en-US" dirty="0">
                <a:latin typeface="Khmer OS Content" pitchFamily="2" charset="0"/>
                <a:cs typeface="Khmer OS Content" pitchFamily="2" charset="0"/>
              </a:rPr>
              <a:t>deference)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369377"/>
            <a:ext cx="3409950" cy="684803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* </a:t>
            </a:r>
            <a:r>
              <a:rPr lang="en-US" sz="2800" dirty="0" err="1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pName</a:t>
            </a:r>
            <a:r>
              <a:rPr lang="en-US" sz="28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33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61759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p point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ទៅកាន់ </a:t>
            </a:r>
            <a:r>
              <a:rPr lang="en-US" sz="3200" dirty="0">
                <a:latin typeface="Khmer OS Content" pitchFamily="2" charset="0"/>
                <a:cs typeface="Khmer OS Content" pitchFamily="2" charset="0"/>
              </a:rPr>
              <a:t>address </a:t>
            </a:r>
            <a:r>
              <a:rPr lang="km-KH" sz="3200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3200" dirty="0" err="1">
                <a:latin typeface="Khmer OS Content" pitchFamily="2" charset="0"/>
                <a:cs typeface="Khmer OS Content" pitchFamily="2" charset="0"/>
              </a:rPr>
              <a:t>num</a:t>
            </a:r>
            <a:endParaRPr lang="en-US" sz="3200" dirty="0">
              <a:latin typeface="Khmer OS Content" pitchFamily="2" charset="0"/>
              <a:cs typeface="Khmer OS Content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52169"/>
              </p:ext>
            </p:extLst>
          </p:nvPr>
        </p:nvGraphicFramePr>
        <p:xfrm>
          <a:off x="3810000" y="2035829"/>
          <a:ext cx="5486400" cy="327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sng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sng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90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0" y="3401188"/>
            <a:ext cx="1905000" cy="684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0x28fea4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382668"/>
            <a:ext cx="466725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76600" y="3803516"/>
            <a:ext cx="766296" cy="92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8759"/>
            <a:ext cx="982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32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 Pointer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11582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pOne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 p1;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pTwo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pThree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pOne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: is a pointer to a constant Integer.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តម្លៃដែលវា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ទៅគឺមិនអាចធ្វើការផ្លាស់ប្តូរបាន​តាម រយៈ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pOne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បានឡើយ។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Ex: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b=10;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pOne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= &amp;b; *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pOne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=40;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Khmer OS Content" pitchFamily="2" charset="0"/>
              <a:cs typeface="Khmer OS Content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pTwo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: is a constant pointer to an Integer.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តម្លៃដែលវា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ទៅគឺអាចធ្វើការផ្លាស់ប្តូរបាន​ ប៉ុន្តែ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pTwo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គឺមិន</a:t>
            </a:r>
            <a:endParaRPr lang="en-US" sz="20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អាច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ទៅកាន់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ណាមួយផ្សេងទៀតបានឡើយ។</a:t>
            </a:r>
            <a:endParaRPr lang="en-US" sz="2000" dirty="0">
              <a:latin typeface="Khmer OS Content" pitchFamily="2" charset="0"/>
              <a:cs typeface="Khmer OS Content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Ex: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a=5,b=10;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*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const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pTwo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= &amp;b;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pTwo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= &amp;a;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Khmer OS Content" pitchFamily="2" charset="0"/>
              <a:cs typeface="Khmer OS Content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pThree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: is a constant pointer to a constant Integer.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តម្លៃដែលវា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ទៅគឺមិនអាចធ្វើការផ្លាស់ប្តូរបាន​តាម រយៈ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pThree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បានឡើយ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និង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pThree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គឺមិនអាច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ទៅកាន់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ណាមួយផ្សេងទៀតបានឡើយ។</a:t>
            </a:r>
            <a:endParaRPr lang="en-US" sz="2000" dirty="0">
              <a:latin typeface="Khmer OS Content" pitchFamily="2" charset="0"/>
              <a:cs typeface="Khmer OS Content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3276600"/>
            <a:ext cx="1447800" cy="0"/>
          </a:xfrm>
          <a:prstGeom prst="line">
            <a:avLst/>
          </a:prstGeom>
          <a:ln w="28575" cap="rnd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8800" y="5105400"/>
            <a:ext cx="1447800" cy="0"/>
          </a:xfrm>
          <a:prstGeom prst="line">
            <a:avLst/>
          </a:prstGeom>
          <a:ln w="28575" cap="rnd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57800" y="1153180"/>
            <a:ext cx="594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is difference between them???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838200"/>
            <a:ext cx="3048000" cy="1219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14800" y="12954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66264" cy="1143000"/>
          </a:xfrm>
        </p:spPr>
        <p:txBody>
          <a:bodyPr/>
          <a:lstStyle/>
          <a:p>
            <a:pPr marL="0" indent="0" algn="l">
              <a:buNone/>
            </a:pPr>
            <a:r>
              <a:rPr lang="km-KH" sz="4000" dirty="0"/>
              <a:t>លំហាត់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88943"/>
            <a:ext cx="1143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១). ប្រកាស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Number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ជាប្រភេទ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Integer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ជាមួយតម្លៃចាប់ផ្តើម ៥០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២). ធ្វើការបង្ហាញតម្លៃរបស់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Number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 មកលើ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screen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៣). ធ្វើការបង្ហាញ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address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Number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 មកលើ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screen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៤). ប្រកាស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Pointer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មួយឈ្មោះ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pNumber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pointing to Number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៥). ធ្វើការបង្ហាញតម្លៃរបស់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pNumber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មកលើ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screen</a:t>
            </a:r>
            <a:endParaRPr lang="km-KH" sz="24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៦). ធ្វើការបង្ហាញ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 address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របស់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pNumber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 មកលើ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screen 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៧). ផ្លាស់ប្តូរតម្លៃរបស់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Number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មក ១០០ បន្ទាប់មកធ្វើលំហាត់ទី២ និង ទី៣ ម្តងទៀត។</a:t>
            </a:r>
          </a:p>
          <a:p>
            <a:pPr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៨). ផ្លាស់ប្តូរតម្លៃរបស់ </a:t>
            </a:r>
            <a:r>
              <a:rPr lang="en-US" sz="2400" dirty="0">
                <a:latin typeface="Khmer OS Content" pitchFamily="2" charset="0"/>
                <a:cs typeface="Khmer OS Content" pitchFamily="2" charset="0"/>
              </a:rPr>
              <a:t>Number 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មក ២០០ តាមរយះ </a:t>
            </a:r>
            <a:r>
              <a:rPr lang="en-US" sz="2400" dirty="0" err="1">
                <a:latin typeface="Khmer OS Content" pitchFamily="2" charset="0"/>
                <a:cs typeface="Khmer OS Content" pitchFamily="2" charset="0"/>
              </a:rPr>
              <a:t>pNumber</a:t>
            </a: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 បន្ទាប់មកធ្វើលំហាត់ទី២ និង ទី៣ ម្តងទៀត។</a:t>
            </a:r>
          </a:p>
        </p:txBody>
      </p:sp>
    </p:spTree>
    <p:extLst>
      <p:ext uri="{BB962C8B-B14F-4D97-AF65-F5344CB8AC3E}">
        <p14:creationId xmlns:p14="http://schemas.microsoft.com/office/powerpoint/2010/main" val="289099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04" y="381000"/>
            <a:ext cx="1074849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Pointer to Array Name</a:t>
            </a:r>
            <a:endParaRPr lang="km-KH" sz="3200" u="sng" dirty="0">
              <a:solidFill>
                <a:srgbClr val="FF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-Array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គឺជា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constant pointer, point 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ទៅកាន់ធាតុដំបូងបំផុតរបស់ 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Array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។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Ex: 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000" b="1" dirty="0">
                <a:latin typeface="Khmer OS Content" pitchFamily="2" charset="0"/>
                <a:cs typeface="Khmer OS Content" pitchFamily="2" charset="0"/>
              </a:rPr>
              <a:t>numbers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[3]={10,30,20};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&lt;&lt;*numbers; //it’s number[0]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របៀបបង្ហាញ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Addresses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i=0;i&lt;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(numbers)/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);i++)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&lt;&lt;&amp;numbers[i]&lt;&lt;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numbers+i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km-KH" sz="20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-</a:t>
            </a:r>
            <a:r>
              <a:rPr lang="km-KH" sz="2000" dirty="0">
                <a:latin typeface="Khmer OS Content" pitchFamily="2" charset="0"/>
                <a:cs typeface="Khmer OS Content" pitchFamily="2" charset="0"/>
              </a:rPr>
              <a:t>របៀបបង្ហាញ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Values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for(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 i=0;i&lt;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(numbers)/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);i++)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&lt;&lt;numbers[i]&lt;&lt;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&lt;&lt;*(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numbers+i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)&lt;&lt;</a:t>
            </a:r>
            <a:r>
              <a:rPr lang="en-US" sz="20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92231"/>
              </p:ext>
            </p:extLst>
          </p:nvPr>
        </p:nvGraphicFramePr>
        <p:xfrm>
          <a:off x="6248400" y="3185160"/>
          <a:ext cx="5486400" cy="327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sng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sng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1905000" y="1981200"/>
            <a:ext cx="5334000" cy="3048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65" y="3581400"/>
            <a:ext cx="1273935" cy="6001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ឬក៏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867400"/>
            <a:ext cx="1273935" cy="6001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2400" dirty="0">
                <a:latin typeface="Khmer OS Content" pitchFamily="2" charset="0"/>
                <a:cs typeface="Khmer OS Content" pitchFamily="2" charset="0"/>
              </a:rPr>
              <a:t>ឬក៏</a:t>
            </a:r>
            <a:endParaRPr lang="en-US" sz="2400" dirty="0">
              <a:latin typeface="Khmer OS Content" pitchFamily="2" charset="0"/>
              <a:cs typeface="Khmer OS Cont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5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76200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numbers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[3]={10,30,20};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*p=numbers;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&lt;&lt;p&lt;&lt;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Khmer OS Content" pitchFamily="2" charset="0"/>
                <a:cs typeface="Khmer OS Content" pitchFamily="2" charset="0"/>
              </a:rPr>
              <a:t>//pointer to the address of the 1st element =&gt;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0x28fea4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&lt;&lt;*p&lt;&lt;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Khmer OS Content" pitchFamily="2" charset="0"/>
                <a:cs typeface="Khmer OS Content" pitchFamily="2" charset="0"/>
              </a:rPr>
              <a:t>//1st element =&gt;10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&lt;&lt;*(p+1)&lt;&lt;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Khmer OS Content" pitchFamily="2" charset="0"/>
                <a:cs typeface="Khmer OS Content" pitchFamily="2" charset="0"/>
              </a:rPr>
              <a:t>//2nd element =&gt; 30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&lt;&lt;*p +1&lt;&lt;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Khmer OS Content" pitchFamily="2" charset="0"/>
                <a:cs typeface="Khmer OS Content" pitchFamily="2" charset="0"/>
              </a:rPr>
              <a:t>//? 10 +1 =&gt;11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&lt;&lt;*(p+2)&lt;&lt;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Khmer OS Content" pitchFamily="2" charset="0"/>
                <a:cs typeface="Khmer OS Content" pitchFamily="2" charset="0"/>
              </a:rPr>
              <a:t>//3rd element=&gt;20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		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(numbers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for(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=0;i&lt;)/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sizeof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);i++)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cout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&lt;&lt;*(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p+i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)&lt;&lt;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endl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82097"/>
              </p:ext>
            </p:extLst>
          </p:nvPr>
        </p:nvGraphicFramePr>
        <p:xfrm>
          <a:off x="7391400" y="3261360"/>
          <a:ext cx="4267200" cy="3215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u="sng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0x28fea0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0x28fe98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4151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4019</TotalTime>
  <Words>621</Words>
  <Application>Microsoft Office PowerPoint</Application>
  <PresentationFormat>Custom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Courier New</vt:lpstr>
      <vt:lpstr>DaunPenh</vt:lpstr>
      <vt:lpstr>Georgia</vt:lpstr>
      <vt:lpstr>Khmer OS</vt:lpstr>
      <vt:lpstr>Khmer OS Content</vt:lpstr>
      <vt:lpstr>Times New Roman</vt:lpstr>
      <vt:lpstr>Trebuchet MS</vt:lpstr>
      <vt:lpstr>Wingdings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លំហាត់</vt:lpstr>
      <vt:lpstr>PowerPoint Presentation</vt:lpstr>
      <vt:lpstr>PowerPoint Presentation</vt:lpstr>
      <vt:lpstr>PowerPoint Presentation</vt:lpstr>
      <vt:lpstr>លំហាត់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Chandalen Teang</cp:lastModifiedBy>
  <cp:revision>1883</cp:revision>
  <dcterms:created xsi:type="dcterms:W3CDTF">2006-08-16T00:00:00Z</dcterms:created>
  <dcterms:modified xsi:type="dcterms:W3CDTF">2018-09-07T07:08:59Z</dcterms:modified>
</cp:coreProperties>
</file>