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>
      <p:cViewPr varScale="1">
        <p:scale>
          <a:sx n="114" d="100"/>
          <a:sy n="114" d="100"/>
        </p:scale>
        <p:origin x="570" y="11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Content" pitchFamily="2" charset="0"/>
                <a:cs typeface="Khmer OS Content" pitchFamily="2" charset="0"/>
              </a:rPr>
              <a:t>មេរៀនទី៩</a:t>
            </a:r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Class</a:t>
            </a:r>
            <a:r>
              <a:rPr lang="en-US" sz="4400" b="1" dirty="0">
                <a:latin typeface="Times New Roman" pitchFamily="18" charset="0"/>
                <a:cs typeface="Khmer OS Content" pitchFamily="2" charset="0"/>
              </a:rPr>
              <a:t> &amp; Object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Tel: 097 200 13 99 /016 270 878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Laptop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public: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code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urier New"/>
              </a:rPr>
              <a:t>//1 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string model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urier New"/>
              </a:rPr>
              <a:t>//Dell.. 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RAM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urier New"/>
              </a:rPr>
              <a:t>//4GB 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HDD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urier New"/>
              </a:rPr>
              <a:t>//500GB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/>
              </a:rPr>
              <a:t>};</a:t>
            </a:r>
            <a:endParaRPr lang="km-KH" sz="2400" b="1" dirty="0">
              <a:solidFill>
                <a:srgbClr val="00008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endParaRPr lang="km-KH" sz="2800" dirty="0">
              <a:solidFill>
                <a:srgbClr val="00008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1000" y="3853205"/>
            <a:ext cx="9829800" cy="26237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ប៉ុន្តែ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OOP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មិនតម្រូវឱ្យកំណត់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 class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members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ទាំងអស់ជា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public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នោះទេ ព្រោះវាធ្វើឱ្យកូដគ្មានរបៀប  ពោលគឺ មាន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members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ខ្លះត្រូវបានបង្ហាញ និងខ្លះមិនត្រូវបានបង្ហាញ ដែលទាំងនេះគេហៅថា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Data Encapsulation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solidFill>
                <a:srgbClr val="00008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39835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កែប្រែ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ដដែលទៅជា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private: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code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string model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RAM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HDD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public: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setLaptop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code,string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model,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ram,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hdd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//</a:t>
            </a:r>
            <a:r>
              <a:rPr lang="en-US" sz="2000" strike="sngStrike" dirty="0">
                <a:solidFill>
                  <a:srgbClr val="008000"/>
                </a:solidFill>
                <a:latin typeface="Courier New"/>
              </a:rPr>
              <a:t>code=code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;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sz="2000" b="1" u="sng" dirty="0">
                <a:latin typeface="Courier New"/>
              </a:rPr>
              <a:t>this</a:t>
            </a:r>
            <a:r>
              <a:rPr lang="en-US" sz="2000" dirty="0">
                <a:latin typeface="Courier New"/>
              </a:rPr>
              <a:t>-&gt;code=code;</a:t>
            </a:r>
          </a:p>
          <a:p>
            <a:r>
              <a:rPr lang="en-US" sz="2000" dirty="0">
                <a:latin typeface="Courier New"/>
              </a:rPr>
              <a:t>	</a:t>
            </a:r>
            <a:r>
              <a:rPr lang="en-US" sz="2000" b="1" dirty="0">
                <a:latin typeface="Courier New"/>
              </a:rPr>
              <a:t>this</a:t>
            </a:r>
            <a:r>
              <a:rPr lang="en-US" sz="2000" dirty="0">
                <a:latin typeface="Courier New"/>
              </a:rPr>
              <a:t>-&gt;model=model;</a:t>
            </a:r>
          </a:p>
          <a:p>
            <a:r>
              <a:rPr lang="en-US" sz="2000" dirty="0">
                <a:latin typeface="Courier New"/>
              </a:rPr>
              <a:t>	RAM=ram;</a:t>
            </a:r>
          </a:p>
          <a:p>
            <a:r>
              <a:rPr lang="en-US" sz="2000" dirty="0">
                <a:latin typeface="Courier New"/>
              </a:rPr>
              <a:t>	HDD=</a:t>
            </a:r>
            <a:r>
              <a:rPr lang="en-US" sz="2000" dirty="0" err="1">
                <a:latin typeface="Courier New"/>
              </a:rPr>
              <a:t>hdd</a:t>
            </a:r>
            <a:r>
              <a:rPr lang="en-US" sz="2000" dirty="0">
                <a:latin typeface="Courier New"/>
              </a:rPr>
              <a:t>;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}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string 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getLaptop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	return code+”,”+model+”,”+RAM+”,”+HDD;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}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};</a:t>
            </a:r>
            <a:endParaRPr lang="km-KH" sz="2000" b="1" dirty="0">
              <a:solidFill>
                <a:srgbClr val="00008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7" name="Freeform 6"/>
          <p:cNvSpPr/>
          <p:nvPr/>
        </p:nvSpPr>
        <p:spPr>
          <a:xfrm>
            <a:off x="1378424" y="2060812"/>
            <a:ext cx="2292824" cy="1282889"/>
          </a:xfrm>
          <a:custGeom>
            <a:avLst/>
            <a:gdLst>
              <a:gd name="connsiteX0" fmla="*/ 13648 w 2292824"/>
              <a:gd name="connsiteY0" fmla="*/ 368489 h 1282889"/>
              <a:gd name="connsiteX1" fmla="*/ 54591 w 2292824"/>
              <a:gd name="connsiteY1" fmla="*/ 259307 h 1282889"/>
              <a:gd name="connsiteX2" fmla="*/ 136477 w 2292824"/>
              <a:gd name="connsiteY2" fmla="*/ 204716 h 1282889"/>
              <a:gd name="connsiteX3" fmla="*/ 163773 w 2292824"/>
              <a:gd name="connsiteY3" fmla="*/ 163773 h 1282889"/>
              <a:gd name="connsiteX4" fmla="*/ 245660 w 2292824"/>
              <a:gd name="connsiteY4" fmla="*/ 136478 h 1282889"/>
              <a:gd name="connsiteX5" fmla="*/ 327546 w 2292824"/>
              <a:gd name="connsiteY5" fmla="*/ 109182 h 1282889"/>
              <a:gd name="connsiteX6" fmla="*/ 368489 w 2292824"/>
              <a:gd name="connsiteY6" fmla="*/ 95534 h 1282889"/>
              <a:gd name="connsiteX7" fmla="*/ 409433 w 2292824"/>
              <a:gd name="connsiteY7" fmla="*/ 81887 h 1282889"/>
              <a:gd name="connsiteX8" fmla="*/ 450376 w 2292824"/>
              <a:gd name="connsiteY8" fmla="*/ 54591 h 1282889"/>
              <a:gd name="connsiteX9" fmla="*/ 559558 w 2292824"/>
              <a:gd name="connsiteY9" fmla="*/ 27295 h 1282889"/>
              <a:gd name="connsiteX10" fmla="*/ 682388 w 2292824"/>
              <a:gd name="connsiteY10" fmla="*/ 0 h 1282889"/>
              <a:gd name="connsiteX11" fmla="*/ 887104 w 2292824"/>
              <a:gd name="connsiteY11" fmla="*/ 13648 h 1282889"/>
              <a:gd name="connsiteX12" fmla="*/ 1269242 w 2292824"/>
              <a:gd name="connsiteY12" fmla="*/ 27295 h 1282889"/>
              <a:gd name="connsiteX13" fmla="*/ 1405719 w 2292824"/>
              <a:gd name="connsiteY13" fmla="*/ 54591 h 1282889"/>
              <a:gd name="connsiteX14" fmla="*/ 1487606 w 2292824"/>
              <a:gd name="connsiteY14" fmla="*/ 68239 h 1282889"/>
              <a:gd name="connsiteX15" fmla="*/ 1569492 w 2292824"/>
              <a:gd name="connsiteY15" fmla="*/ 95534 h 1282889"/>
              <a:gd name="connsiteX16" fmla="*/ 1665027 w 2292824"/>
              <a:gd name="connsiteY16" fmla="*/ 122830 h 1282889"/>
              <a:gd name="connsiteX17" fmla="*/ 1705970 w 2292824"/>
              <a:gd name="connsiteY17" fmla="*/ 150125 h 1282889"/>
              <a:gd name="connsiteX18" fmla="*/ 1787857 w 2292824"/>
              <a:gd name="connsiteY18" fmla="*/ 177421 h 1282889"/>
              <a:gd name="connsiteX19" fmla="*/ 1828800 w 2292824"/>
              <a:gd name="connsiteY19" fmla="*/ 191069 h 1282889"/>
              <a:gd name="connsiteX20" fmla="*/ 1869743 w 2292824"/>
              <a:gd name="connsiteY20" fmla="*/ 218364 h 1282889"/>
              <a:gd name="connsiteX21" fmla="*/ 2006221 w 2292824"/>
              <a:gd name="connsiteY21" fmla="*/ 245660 h 1282889"/>
              <a:gd name="connsiteX22" fmla="*/ 2060812 w 2292824"/>
              <a:gd name="connsiteY22" fmla="*/ 259307 h 1282889"/>
              <a:gd name="connsiteX23" fmla="*/ 2115403 w 2292824"/>
              <a:gd name="connsiteY23" fmla="*/ 286603 h 1282889"/>
              <a:gd name="connsiteX24" fmla="*/ 2183642 w 2292824"/>
              <a:gd name="connsiteY24" fmla="*/ 341194 h 1282889"/>
              <a:gd name="connsiteX25" fmla="*/ 2238233 w 2292824"/>
              <a:gd name="connsiteY25" fmla="*/ 423081 h 1282889"/>
              <a:gd name="connsiteX26" fmla="*/ 2265528 w 2292824"/>
              <a:gd name="connsiteY26" fmla="*/ 464024 h 1282889"/>
              <a:gd name="connsiteX27" fmla="*/ 2292824 w 2292824"/>
              <a:gd name="connsiteY27" fmla="*/ 545910 h 1282889"/>
              <a:gd name="connsiteX28" fmla="*/ 2279176 w 2292824"/>
              <a:gd name="connsiteY28" fmla="*/ 982639 h 1282889"/>
              <a:gd name="connsiteX29" fmla="*/ 2265528 w 2292824"/>
              <a:gd name="connsiteY29" fmla="*/ 1023582 h 1282889"/>
              <a:gd name="connsiteX30" fmla="*/ 2183642 w 2292824"/>
              <a:gd name="connsiteY30" fmla="*/ 1105469 h 1282889"/>
              <a:gd name="connsiteX31" fmla="*/ 2101755 w 2292824"/>
              <a:gd name="connsiteY31" fmla="*/ 1160060 h 1282889"/>
              <a:gd name="connsiteX32" fmla="*/ 2060812 w 2292824"/>
              <a:gd name="connsiteY32" fmla="*/ 1187355 h 1282889"/>
              <a:gd name="connsiteX33" fmla="*/ 2019869 w 2292824"/>
              <a:gd name="connsiteY33" fmla="*/ 1214651 h 1282889"/>
              <a:gd name="connsiteX34" fmla="*/ 1869743 w 2292824"/>
              <a:gd name="connsiteY34" fmla="*/ 1282889 h 1282889"/>
              <a:gd name="connsiteX35" fmla="*/ 368489 w 2292824"/>
              <a:gd name="connsiteY35" fmla="*/ 1255594 h 1282889"/>
              <a:gd name="connsiteX36" fmla="*/ 218364 w 2292824"/>
              <a:gd name="connsiteY36" fmla="*/ 1241946 h 1282889"/>
              <a:gd name="connsiteX37" fmla="*/ 177421 w 2292824"/>
              <a:gd name="connsiteY37" fmla="*/ 1214651 h 1282889"/>
              <a:gd name="connsiteX38" fmla="*/ 163773 w 2292824"/>
              <a:gd name="connsiteY38" fmla="*/ 1173707 h 1282889"/>
              <a:gd name="connsiteX39" fmla="*/ 136477 w 2292824"/>
              <a:gd name="connsiteY39" fmla="*/ 1132764 h 1282889"/>
              <a:gd name="connsiteX40" fmla="*/ 95534 w 2292824"/>
              <a:gd name="connsiteY40" fmla="*/ 1050878 h 1282889"/>
              <a:gd name="connsiteX41" fmla="*/ 54591 w 2292824"/>
              <a:gd name="connsiteY41" fmla="*/ 900752 h 1282889"/>
              <a:gd name="connsiteX42" fmla="*/ 40943 w 2292824"/>
              <a:gd name="connsiteY42" fmla="*/ 859809 h 1282889"/>
              <a:gd name="connsiteX43" fmla="*/ 27295 w 2292824"/>
              <a:gd name="connsiteY43" fmla="*/ 777922 h 1282889"/>
              <a:gd name="connsiteX44" fmla="*/ 0 w 2292824"/>
              <a:gd name="connsiteY44" fmla="*/ 559558 h 1282889"/>
              <a:gd name="connsiteX45" fmla="*/ 40943 w 2292824"/>
              <a:gd name="connsiteY45" fmla="*/ 313898 h 1282889"/>
              <a:gd name="connsiteX46" fmla="*/ 54591 w 2292824"/>
              <a:gd name="connsiteY46" fmla="*/ 300251 h 128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92824" h="1282889">
                <a:moveTo>
                  <a:pt x="13648" y="368489"/>
                </a:moveTo>
                <a:cubicBezTo>
                  <a:pt x="21907" y="327194"/>
                  <a:pt x="20513" y="289126"/>
                  <a:pt x="54591" y="259307"/>
                </a:cubicBezTo>
                <a:cubicBezTo>
                  <a:pt x="79279" y="237705"/>
                  <a:pt x="136477" y="204716"/>
                  <a:pt x="136477" y="204716"/>
                </a:cubicBezTo>
                <a:cubicBezTo>
                  <a:pt x="145576" y="191068"/>
                  <a:pt x="149864" y="172466"/>
                  <a:pt x="163773" y="163773"/>
                </a:cubicBezTo>
                <a:cubicBezTo>
                  <a:pt x="188172" y="148524"/>
                  <a:pt x="218364" y="145576"/>
                  <a:pt x="245660" y="136478"/>
                </a:cubicBezTo>
                <a:lnTo>
                  <a:pt x="327546" y="109182"/>
                </a:lnTo>
                <a:lnTo>
                  <a:pt x="368489" y="95534"/>
                </a:lnTo>
                <a:lnTo>
                  <a:pt x="409433" y="81887"/>
                </a:lnTo>
                <a:cubicBezTo>
                  <a:pt x="423081" y="72788"/>
                  <a:pt x="434961" y="60197"/>
                  <a:pt x="450376" y="54591"/>
                </a:cubicBezTo>
                <a:cubicBezTo>
                  <a:pt x="485631" y="41771"/>
                  <a:pt x="523969" y="39157"/>
                  <a:pt x="559558" y="27295"/>
                </a:cubicBezTo>
                <a:cubicBezTo>
                  <a:pt x="626753" y="4898"/>
                  <a:pt x="586311" y="16013"/>
                  <a:pt x="682388" y="0"/>
                </a:cubicBezTo>
                <a:cubicBezTo>
                  <a:pt x="750627" y="4549"/>
                  <a:pt x="818788" y="10471"/>
                  <a:pt x="887104" y="13648"/>
                </a:cubicBezTo>
                <a:cubicBezTo>
                  <a:pt x="1014427" y="19570"/>
                  <a:pt x="1142177" y="17264"/>
                  <a:pt x="1269242" y="27295"/>
                </a:cubicBezTo>
                <a:cubicBezTo>
                  <a:pt x="1315491" y="30946"/>
                  <a:pt x="1359957" y="46964"/>
                  <a:pt x="1405719" y="54591"/>
                </a:cubicBezTo>
                <a:lnTo>
                  <a:pt x="1487606" y="68239"/>
                </a:lnTo>
                <a:cubicBezTo>
                  <a:pt x="1514901" y="77337"/>
                  <a:pt x="1541579" y="88556"/>
                  <a:pt x="1569492" y="95534"/>
                </a:cubicBezTo>
                <a:cubicBezTo>
                  <a:pt x="1586983" y="99907"/>
                  <a:pt x="1645448" y="113040"/>
                  <a:pt x="1665027" y="122830"/>
                </a:cubicBezTo>
                <a:cubicBezTo>
                  <a:pt x="1679698" y="130165"/>
                  <a:pt x="1690981" y="143463"/>
                  <a:pt x="1705970" y="150125"/>
                </a:cubicBezTo>
                <a:cubicBezTo>
                  <a:pt x="1732262" y="161810"/>
                  <a:pt x="1760561" y="168322"/>
                  <a:pt x="1787857" y="177421"/>
                </a:cubicBezTo>
                <a:cubicBezTo>
                  <a:pt x="1801505" y="181970"/>
                  <a:pt x="1816830" y="183089"/>
                  <a:pt x="1828800" y="191069"/>
                </a:cubicBezTo>
                <a:cubicBezTo>
                  <a:pt x="1842448" y="200167"/>
                  <a:pt x="1854066" y="213540"/>
                  <a:pt x="1869743" y="218364"/>
                </a:cubicBezTo>
                <a:cubicBezTo>
                  <a:pt x="1914085" y="232008"/>
                  <a:pt x="1961212" y="234408"/>
                  <a:pt x="2006221" y="245660"/>
                </a:cubicBezTo>
                <a:lnTo>
                  <a:pt x="2060812" y="259307"/>
                </a:lnTo>
                <a:cubicBezTo>
                  <a:pt x="2079009" y="268406"/>
                  <a:pt x="2099774" y="273578"/>
                  <a:pt x="2115403" y="286603"/>
                </a:cubicBezTo>
                <a:cubicBezTo>
                  <a:pt x="2197711" y="355194"/>
                  <a:pt x="2085885" y="308608"/>
                  <a:pt x="2183642" y="341194"/>
                </a:cubicBezTo>
                <a:lnTo>
                  <a:pt x="2238233" y="423081"/>
                </a:lnTo>
                <a:cubicBezTo>
                  <a:pt x="2247331" y="436729"/>
                  <a:pt x="2260341" y="448463"/>
                  <a:pt x="2265528" y="464024"/>
                </a:cubicBezTo>
                <a:lnTo>
                  <a:pt x="2292824" y="545910"/>
                </a:lnTo>
                <a:cubicBezTo>
                  <a:pt x="2288275" y="691486"/>
                  <a:pt x="2287485" y="837229"/>
                  <a:pt x="2279176" y="982639"/>
                </a:cubicBezTo>
                <a:cubicBezTo>
                  <a:pt x="2278355" y="997002"/>
                  <a:pt x="2271962" y="1010715"/>
                  <a:pt x="2265528" y="1023582"/>
                </a:cubicBezTo>
                <a:cubicBezTo>
                  <a:pt x="2242844" y="1068949"/>
                  <a:pt x="2227462" y="1074795"/>
                  <a:pt x="2183642" y="1105469"/>
                </a:cubicBezTo>
                <a:cubicBezTo>
                  <a:pt x="2156767" y="1124282"/>
                  <a:pt x="2129051" y="1141863"/>
                  <a:pt x="2101755" y="1160060"/>
                </a:cubicBezTo>
                <a:lnTo>
                  <a:pt x="2060812" y="1187355"/>
                </a:lnTo>
                <a:cubicBezTo>
                  <a:pt x="2047164" y="1196454"/>
                  <a:pt x="2034540" y="1207316"/>
                  <a:pt x="2019869" y="1214651"/>
                </a:cubicBezTo>
                <a:cubicBezTo>
                  <a:pt x="1897819" y="1275675"/>
                  <a:pt x="1949288" y="1256375"/>
                  <a:pt x="1869743" y="1282889"/>
                </a:cubicBezTo>
                <a:cubicBezTo>
                  <a:pt x="1429496" y="1277886"/>
                  <a:pt x="853245" y="1284974"/>
                  <a:pt x="368489" y="1255594"/>
                </a:cubicBezTo>
                <a:cubicBezTo>
                  <a:pt x="318333" y="1252554"/>
                  <a:pt x="268406" y="1246495"/>
                  <a:pt x="218364" y="1241946"/>
                </a:cubicBezTo>
                <a:cubicBezTo>
                  <a:pt x="204716" y="1232848"/>
                  <a:pt x="187667" y="1227459"/>
                  <a:pt x="177421" y="1214651"/>
                </a:cubicBezTo>
                <a:cubicBezTo>
                  <a:pt x="168434" y="1203417"/>
                  <a:pt x="170207" y="1186574"/>
                  <a:pt x="163773" y="1173707"/>
                </a:cubicBezTo>
                <a:cubicBezTo>
                  <a:pt x="156437" y="1159036"/>
                  <a:pt x="145576" y="1146412"/>
                  <a:pt x="136477" y="1132764"/>
                </a:cubicBezTo>
                <a:cubicBezTo>
                  <a:pt x="86709" y="983452"/>
                  <a:pt x="166081" y="1209609"/>
                  <a:pt x="95534" y="1050878"/>
                </a:cubicBezTo>
                <a:cubicBezTo>
                  <a:pt x="62074" y="975593"/>
                  <a:pt x="72938" y="974140"/>
                  <a:pt x="54591" y="900752"/>
                </a:cubicBezTo>
                <a:cubicBezTo>
                  <a:pt x="51102" y="886796"/>
                  <a:pt x="45492" y="873457"/>
                  <a:pt x="40943" y="859809"/>
                </a:cubicBezTo>
                <a:cubicBezTo>
                  <a:pt x="36394" y="832513"/>
                  <a:pt x="30192" y="805442"/>
                  <a:pt x="27295" y="777922"/>
                </a:cubicBezTo>
                <a:cubicBezTo>
                  <a:pt x="4601" y="562328"/>
                  <a:pt x="34332" y="662551"/>
                  <a:pt x="0" y="559558"/>
                </a:cubicBezTo>
                <a:cubicBezTo>
                  <a:pt x="11421" y="388241"/>
                  <a:pt x="-23491" y="399811"/>
                  <a:pt x="40943" y="313898"/>
                </a:cubicBezTo>
                <a:cubicBezTo>
                  <a:pt x="44803" y="308751"/>
                  <a:pt x="50042" y="304800"/>
                  <a:pt x="54591" y="30025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22612" y="3415352"/>
            <a:ext cx="8884692" cy="3425589"/>
          </a:xfrm>
          <a:custGeom>
            <a:avLst/>
            <a:gdLst>
              <a:gd name="connsiteX0" fmla="*/ 109182 w 8884692"/>
              <a:gd name="connsiteY0" fmla="*/ 709684 h 3343702"/>
              <a:gd name="connsiteX1" fmla="*/ 122830 w 8884692"/>
              <a:gd name="connsiteY1" fmla="*/ 450376 h 3343702"/>
              <a:gd name="connsiteX2" fmla="*/ 136477 w 8884692"/>
              <a:gd name="connsiteY2" fmla="*/ 409433 h 3343702"/>
              <a:gd name="connsiteX3" fmla="*/ 204716 w 8884692"/>
              <a:gd name="connsiteY3" fmla="*/ 341194 h 3343702"/>
              <a:gd name="connsiteX4" fmla="*/ 286603 w 8884692"/>
              <a:gd name="connsiteY4" fmla="*/ 313899 h 3343702"/>
              <a:gd name="connsiteX5" fmla="*/ 327546 w 8884692"/>
              <a:gd name="connsiteY5" fmla="*/ 300251 h 3343702"/>
              <a:gd name="connsiteX6" fmla="*/ 805218 w 8884692"/>
              <a:gd name="connsiteY6" fmla="*/ 272955 h 3343702"/>
              <a:gd name="connsiteX7" fmla="*/ 1037230 w 8884692"/>
              <a:gd name="connsiteY7" fmla="*/ 232012 h 3343702"/>
              <a:gd name="connsiteX8" fmla="*/ 1173707 w 8884692"/>
              <a:gd name="connsiteY8" fmla="*/ 218364 h 3343702"/>
              <a:gd name="connsiteX9" fmla="*/ 1378424 w 8884692"/>
              <a:gd name="connsiteY9" fmla="*/ 191069 h 3343702"/>
              <a:gd name="connsiteX10" fmla="*/ 1719618 w 8884692"/>
              <a:gd name="connsiteY10" fmla="*/ 163773 h 3343702"/>
              <a:gd name="connsiteX11" fmla="*/ 1856095 w 8884692"/>
              <a:gd name="connsiteY11" fmla="*/ 136478 h 3343702"/>
              <a:gd name="connsiteX12" fmla="*/ 1924334 w 8884692"/>
              <a:gd name="connsiteY12" fmla="*/ 122830 h 3343702"/>
              <a:gd name="connsiteX13" fmla="*/ 2088107 w 8884692"/>
              <a:gd name="connsiteY13" fmla="*/ 95534 h 3343702"/>
              <a:gd name="connsiteX14" fmla="*/ 2292824 w 8884692"/>
              <a:gd name="connsiteY14" fmla="*/ 81887 h 3343702"/>
              <a:gd name="connsiteX15" fmla="*/ 2538483 w 8884692"/>
              <a:gd name="connsiteY15" fmla="*/ 68239 h 3343702"/>
              <a:gd name="connsiteX16" fmla="*/ 2729552 w 8884692"/>
              <a:gd name="connsiteY16" fmla="*/ 54591 h 3343702"/>
              <a:gd name="connsiteX17" fmla="*/ 5513695 w 8884692"/>
              <a:gd name="connsiteY17" fmla="*/ 68239 h 3343702"/>
              <a:gd name="connsiteX18" fmla="*/ 5704764 w 8884692"/>
              <a:gd name="connsiteY18" fmla="*/ 40943 h 3343702"/>
              <a:gd name="connsiteX19" fmla="*/ 5909480 w 8884692"/>
              <a:gd name="connsiteY19" fmla="*/ 13648 h 3343702"/>
              <a:gd name="connsiteX20" fmla="*/ 6018662 w 8884692"/>
              <a:gd name="connsiteY20" fmla="*/ 0 h 3343702"/>
              <a:gd name="connsiteX21" fmla="*/ 6687403 w 8884692"/>
              <a:gd name="connsiteY21" fmla="*/ 27296 h 3343702"/>
              <a:gd name="connsiteX22" fmla="*/ 7820167 w 8884692"/>
              <a:gd name="connsiteY22" fmla="*/ 54591 h 3343702"/>
              <a:gd name="connsiteX23" fmla="*/ 7902053 w 8884692"/>
              <a:gd name="connsiteY23" fmla="*/ 68239 h 3343702"/>
              <a:gd name="connsiteX24" fmla="*/ 8338782 w 8884692"/>
              <a:gd name="connsiteY24" fmla="*/ 95534 h 3343702"/>
              <a:gd name="connsiteX25" fmla="*/ 8393373 w 8884692"/>
              <a:gd name="connsiteY25" fmla="*/ 109182 h 3343702"/>
              <a:gd name="connsiteX26" fmla="*/ 8434316 w 8884692"/>
              <a:gd name="connsiteY26" fmla="*/ 163773 h 3343702"/>
              <a:gd name="connsiteX27" fmla="*/ 8488907 w 8884692"/>
              <a:gd name="connsiteY27" fmla="*/ 204716 h 3343702"/>
              <a:gd name="connsiteX28" fmla="*/ 8611737 w 8884692"/>
              <a:gd name="connsiteY28" fmla="*/ 300251 h 3343702"/>
              <a:gd name="connsiteX29" fmla="*/ 8666328 w 8884692"/>
              <a:gd name="connsiteY29" fmla="*/ 341194 h 3343702"/>
              <a:gd name="connsiteX30" fmla="*/ 8761862 w 8884692"/>
              <a:gd name="connsiteY30" fmla="*/ 477672 h 3343702"/>
              <a:gd name="connsiteX31" fmla="*/ 8789158 w 8884692"/>
              <a:gd name="connsiteY31" fmla="*/ 545911 h 3343702"/>
              <a:gd name="connsiteX32" fmla="*/ 8843749 w 8884692"/>
              <a:gd name="connsiteY32" fmla="*/ 655093 h 3343702"/>
              <a:gd name="connsiteX33" fmla="*/ 8857397 w 8884692"/>
              <a:gd name="connsiteY33" fmla="*/ 736979 h 3343702"/>
              <a:gd name="connsiteX34" fmla="*/ 8871045 w 8884692"/>
              <a:gd name="connsiteY34" fmla="*/ 777922 h 3343702"/>
              <a:gd name="connsiteX35" fmla="*/ 8884692 w 8884692"/>
              <a:gd name="connsiteY35" fmla="*/ 873457 h 3343702"/>
              <a:gd name="connsiteX36" fmla="*/ 8871045 w 8884692"/>
              <a:gd name="connsiteY36" fmla="*/ 1719618 h 3343702"/>
              <a:gd name="connsiteX37" fmla="*/ 8857397 w 8884692"/>
              <a:gd name="connsiteY37" fmla="*/ 2129051 h 3343702"/>
              <a:gd name="connsiteX38" fmla="*/ 8830101 w 8884692"/>
              <a:gd name="connsiteY38" fmla="*/ 2169994 h 3343702"/>
              <a:gd name="connsiteX39" fmla="*/ 8802806 w 8884692"/>
              <a:gd name="connsiteY39" fmla="*/ 2251881 h 3343702"/>
              <a:gd name="connsiteX40" fmla="*/ 8720919 w 8884692"/>
              <a:gd name="connsiteY40" fmla="*/ 2333767 h 3343702"/>
              <a:gd name="connsiteX41" fmla="*/ 8679976 w 8884692"/>
              <a:gd name="connsiteY41" fmla="*/ 2374711 h 3343702"/>
              <a:gd name="connsiteX42" fmla="*/ 8584442 w 8884692"/>
              <a:gd name="connsiteY42" fmla="*/ 2497540 h 3343702"/>
              <a:gd name="connsiteX43" fmla="*/ 8516203 w 8884692"/>
              <a:gd name="connsiteY43" fmla="*/ 2579427 h 3343702"/>
              <a:gd name="connsiteX44" fmla="*/ 8434316 w 8884692"/>
              <a:gd name="connsiteY44" fmla="*/ 2634018 h 3343702"/>
              <a:gd name="connsiteX45" fmla="*/ 8229600 w 8884692"/>
              <a:gd name="connsiteY45" fmla="*/ 2702257 h 3343702"/>
              <a:gd name="connsiteX46" fmla="*/ 8188656 w 8884692"/>
              <a:gd name="connsiteY46" fmla="*/ 2715905 h 3343702"/>
              <a:gd name="connsiteX47" fmla="*/ 8147713 w 8884692"/>
              <a:gd name="connsiteY47" fmla="*/ 2743200 h 3343702"/>
              <a:gd name="connsiteX48" fmla="*/ 8065827 w 8884692"/>
              <a:gd name="connsiteY48" fmla="*/ 2756848 h 3343702"/>
              <a:gd name="connsiteX49" fmla="*/ 7956645 w 8884692"/>
              <a:gd name="connsiteY49" fmla="*/ 2797791 h 3343702"/>
              <a:gd name="connsiteX50" fmla="*/ 7847462 w 8884692"/>
              <a:gd name="connsiteY50" fmla="*/ 2825087 h 3343702"/>
              <a:gd name="connsiteX51" fmla="*/ 7779224 w 8884692"/>
              <a:gd name="connsiteY51" fmla="*/ 2838734 h 3343702"/>
              <a:gd name="connsiteX52" fmla="*/ 7738280 w 8884692"/>
              <a:gd name="connsiteY52" fmla="*/ 2852382 h 3343702"/>
              <a:gd name="connsiteX53" fmla="*/ 7615450 w 8884692"/>
              <a:gd name="connsiteY53" fmla="*/ 2866030 h 3343702"/>
              <a:gd name="connsiteX54" fmla="*/ 7465325 w 8884692"/>
              <a:gd name="connsiteY54" fmla="*/ 2893325 h 3343702"/>
              <a:gd name="connsiteX55" fmla="*/ 7424382 w 8884692"/>
              <a:gd name="connsiteY55" fmla="*/ 2906973 h 3343702"/>
              <a:gd name="connsiteX56" fmla="*/ 7233313 w 8884692"/>
              <a:gd name="connsiteY56" fmla="*/ 2920621 h 3343702"/>
              <a:gd name="connsiteX57" fmla="*/ 7124131 w 8884692"/>
              <a:gd name="connsiteY57" fmla="*/ 2947916 h 3343702"/>
              <a:gd name="connsiteX58" fmla="*/ 7028597 w 8884692"/>
              <a:gd name="connsiteY58" fmla="*/ 2975212 h 3343702"/>
              <a:gd name="connsiteX59" fmla="*/ 6892119 w 8884692"/>
              <a:gd name="connsiteY59" fmla="*/ 2988860 h 3343702"/>
              <a:gd name="connsiteX60" fmla="*/ 6796585 w 8884692"/>
              <a:gd name="connsiteY60" fmla="*/ 3016155 h 3343702"/>
              <a:gd name="connsiteX61" fmla="*/ 6509982 w 8884692"/>
              <a:gd name="connsiteY61" fmla="*/ 3043451 h 3343702"/>
              <a:gd name="connsiteX62" fmla="*/ 6359856 w 8884692"/>
              <a:gd name="connsiteY62" fmla="*/ 3057099 h 3343702"/>
              <a:gd name="connsiteX63" fmla="*/ 6100549 w 8884692"/>
              <a:gd name="connsiteY63" fmla="*/ 3084394 h 3343702"/>
              <a:gd name="connsiteX64" fmla="*/ 5704764 w 8884692"/>
              <a:gd name="connsiteY64" fmla="*/ 3098042 h 3343702"/>
              <a:gd name="connsiteX65" fmla="*/ 5459104 w 8884692"/>
              <a:gd name="connsiteY65" fmla="*/ 3111690 h 3343702"/>
              <a:gd name="connsiteX66" fmla="*/ 4967785 w 8884692"/>
              <a:gd name="connsiteY66" fmla="*/ 3138985 h 3343702"/>
              <a:gd name="connsiteX67" fmla="*/ 4612943 w 8884692"/>
              <a:gd name="connsiteY67" fmla="*/ 3152633 h 3343702"/>
              <a:gd name="connsiteX68" fmla="*/ 4476465 w 8884692"/>
              <a:gd name="connsiteY68" fmla="*/ 3166281 h 3343702"/>
              <a:gd name="connsiteX69" fmla="*/ 4285397 w 8884692"/>
              <a:gd name="connsiteY69" fmla="*/ 3207224 h 3343702"/>
              <a:gd name="connsiteX70" fmla="*/ 4067033 w 8884692"/>
              <a:gd name="connsiteY70" fmla="*/ 3220872 h 3343702"/>
              <a:gd name="connsiteX71" fmla="*/ 3957850 w 8884692"/>
              <a:gd name="connsiteY71" fmla="*/ 3234519 h 3343702"/>
              <a:gd name="connsiteX72" fmla="*/ 3766782 w 8884692"/>
              <a:gd name="connsiteY72" fmla="*/ 3248167 h 3343702"/>
              <a:gd name="connsiteX73" fmla="*/ 3398292 w 8884692"/>
              <a:gd name="connsiteY73" fmla="*/ 3275463 h 3343702"/>
              <a:gd name="connsiteX74" fmla="*/ 1937982 w 8884692"/>
              <a:gd name="connsiteY74" fmla="*/ 3289111 h 3343702"/>
              <a:gd name="connsiteX75" fmla="*/ 1801504 w 8884692"/>
              <a:gd name="connsiteY75" fmla="*/ 3302758 h 3343702"/>
              <a:gd name="connsiteX76" fmla="*/ 1583140 w 8884692"/>
              <a:gd name="connsiteY76" fmla="*/ 3330054 h 3343702"/>
              <a:gd name="connsiteX77" fmla="*/ 764274 w 8884692"/>
              <a:gd name="connsiteY77" fmla="*/ 3343702 h 3343702"/>
              <a:gd name="connsiteX78" fmla="*/ 504967 w 8884692"/>
              <a:gd name="connsiteY78" fmla="*/ 3330054 h 3343702"/>
              <a:gd name="connsiteX79" fmla="*/ 436728 w 8884692"/>
              <a:gd name="connsiteY79" fmla="*/ 3316406 h 3343702"/>
              <a:gd name="connsiteX80" fmla="*/ 354842 w 8884692"/>
              <a:gd name="connsiteY80" fmla="*/ 3248167 h 3343702"/>
              <a:gd name="connsiteX81" fmla="*/ 313898 w 8884692"/>
              <a:gd name="connsiteY81" fmla="*/ 3220872 h 3343702"/>
              <a:gd name="connsiteX82" fmla="*/ 245659 w 8884692"/>
              <a:gd name="connsiteY82" fmla="*/ 3138985 h 3343702"/>
              <a:gd name="connsiteX83" fmla="*/ 191068 w 8884692"/>
              <a:gd name="connsiteY83" fmla="*/ 3057099 h 3343702"/>
              <a:gd name="connsiteX84" fmla="*/ 163773 w 8884692"/>
              <a:gd name="connsiteY84" fmla="*/ 3016155 h 3343702"/>
              <a:gd name="connsiteX85" fmla="*/ 136477 w 8884692"/>
              <a:gd name="connsiteY85" fmla="*/ 2893325 h 3343702"/>
              <a:gd name="connsiteX86" fmla="*/ 109182 w 8884692"/>
              <a:gd name="connsiteY86" fmla="*/ 2811439 h 3343702"/>
              <a:gd name="connsiteX87" fmla="*/ 95534 w 8884692"/>
              <a:gd name="connsiteY87" fmla="*/ 2688609 h 3343702"/>
              <a:gd name="connsiteX88" fmla="*/ 81886 w 8884692"/>
              <a:gd name="connsiteY88" fmla="*/ 2634018 h 3343702"/>
              <a:gd name="connsiteX89" fmla="*/ 68239 w 8884692"/>
              <a:gd name="connsiteY89" fmla="*/ 2552131 h 3343702"/>
              <a:gd name="connsiteX90" fmla="*/ 27295 w 8884692"/>
              <a:gd name="connsiteY90" fmla="*/ 1583140 h 3343702"/>
              <a:gd name="connsiteX91" fmla="*/ 0 w 8884692"/>
              <a:gd name="connsiteY91" fmla="*/ 1460311 h 3343702"/>
              <a:gd name="connsiteX92" fmla="*/ 13648 w 8884692"/>
              <a:gd name="connsiteY92" fmla="*/ 1009934 h 3343702"/>
              <a:gd name="connsiteX93" fmla="*/ 27295 w 8884692"/>
              <a:gd name="connsiteY93" fmla="*/ 914400 h 3343702"/>
              <a:gd name="connsiteX94" fmla="*/ 54591 w 8884692"/>
              <a:gd name="connsiteY94" fmla="*/ 832513 h 3343702"/>
              <a:gd name="connsiteX95" fmla="*/ 68239 w 8884692"/>
              <a:gd name="connsiteY95" fmla="*/ 791570 h 3343702"/>
              <a:gd name="connsiteX96" fmla="*/ 109182 w 8884692"/>
              <a:gd name="connsiteY96" fmla="*/ 709684 h 3343702"/>
              <a:gd name="connsiteX97" fmla="*/ 109182 w 8884692"/>
              <a:gd name="connsiteY97" fmla="*/ 709684 h 33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884692" h="3343702">
                <a:moveTo>
                  <a:pt x="109182" y="709684"/>
                </a:moveTo>
                <a:cubicBezTo>
                  <a:pt x="111457" y="666466"/>
                  <a:pt x="114994" y="536576"/>
                  <a:pt x="122830" y="450376"/>
                </a:cubicBezTo>
                <a:cubicBezTo>
                  <a:pt x="124132" y="436049"/>
                  <a:pt x="130043" y="422300"/>
                  <a:pt x="136477" y="409433"/>
                </a:cubicBezTo>
                <a:cubicBezTo>
                  <a:pt x="153373" y="375640"/>
                  <a:pt x="169624" y="356791"/>
                  <a:pt x="204716" y="341194"/>
                </a:cubicBezTo>
                <a:cubicBezTo>
                  <a:pt x="231008" y="329509"/>
                  <a:pt x="259307" y="322997"/>
                  <a:pt x="286603" y="313899"/>
                </a:cubicBezTo>
                <a:lnTo>
                  <a:pt x="327546" y="300251"/>
                </a:lnTo>
                <a:cubicBezTo>
                  <a:pt x="506662" y="240544"/>
                  <a:pt x="354110" y="287052"/>
                  <a:pt x="805218" y="272955"/>
                </a:cubicBezTo>
                <a:cubicBezTo>
                  <a:pt x="875565" y="258886"/>
                  <a:pt x="975025" y="238233"/>
                  <a:pt x="1037230" y="232012"/>
                </a:cubicBezTo>
                <a:lnTo>
                  <a:pt x="1173707" y="218364"/>
                </a:lnTo>
                <a:cubicBezTo>
                  <a:pt x="1280866" y="191574"/>
                  <a:pt x="1199384" y="208973"/>
                  <a:pt x="1378424" y="191069"/>
                </a:cubicBezTo>
                <a:cubicBezTo>
                  <a:pt x="1631636" y="165748"/>
                  <a:pt x="1357637" y="186397"/>
                  <a:pt x="1719618" y="163773"/>
                </a:cubicBezTo>
                <a:cubicBezTo>
                  <a:pt x="1816180" y="139632"/>
                  <a:pt x="1733394" y="158787"/>
                  <a:pt x="1856095" y="136478"/>
                </a:cubicBezTo>
                <a:cubicBezTo>
                  <a:pt x="1878918" y="132328"/>
                  <a:pt x="1901490" y="126861"/>
                  <a:pt x="1924334" y="122830"/>
                </a:cubicBezTo>
                <a:cubicBezTo>
                  <a:pt x="1978836" y="113212"/>
                  <a:pt x="2032886" y="99215"/>
                  <a:pt x="2088107" y="95534"/>
                </a:cubicBezTo>
                <a:lnTo>
                  <a:pt x="2292824" y="81887"/>
                </a:lnTo>
                <a:lnTo>
                  <a:pt x="2538483" y="68239"/>
                </a:lnTo>
                <a:lnTo>
                  <a:pt x="2729552" y="54591"/>
                </a:lnTo>
                <a:cubicBezTo>
                  <a:pt x="4840397" y="87066"/>
                  <a:pt x="3912342" y="89879"/>
                  <a:pt x="5513695" y="68239"/>
                </a:cubicBezTo>
                <a:cubicBezTo>
                  <a:pt x="5605271" y="37714"/>
                  <a:pt x="5529964" y="59343"/>
                  <a:pt x="5704764" y="40943"/>
                </a:cubicBezTo>
                <a:cubicBezTo>
                  <a:pt x="5797691" y="31161"/>
                  <a:pt x="5819889" y="25594"/>
                  <a:pt x="5909480" y="13648"/>
                </a:cubicBezTo>
                <a:lnTo>
                  <a:pt x="6018662" y="0"/>
                </a:lnTo>
                <a:lnTo>
                  <a:pt x="6687403" y="27296"/>
                </a:lnTo>
                <a:lnTo>
                  <a:pt x="7820167" y="54591"/>
                </a:lnTo>
                <a:cubicBezTo>
                  <a:pt x="7847823" y="55523"/>
                  <a:pt x="7874467" y="66061"/>
                  <a:pt x="7902053" y="68239"/>
                </a:cubicBezTo>
                <a:cubicBezTo>
                  <a:pt x="8047461" y="79718"/>
                  <a:pt x="8193206" y="86436"/>
                  <a:pt x="8338782" y="95534"/>
                </a:cubicBezTo>
                <a:cubicBezTo>
                  <a:pt x="8356979" y="100083"/>
                  <a:pt x="8378110" y="98280"/>
                  <a:pt x="8393373" y="109182"/>
                </a:cubicBezTo>
                <a:cubicBezTo>
                  <a:pt x="8411882" y="122403"/>
                  <a:pt x="8418232" y="147689"/>
                  <a:pt x="8434316" y="163773"/>
                </a:cubicBezTo>
                <a:cubicBezTo>
                  <a:pt x="8450400" y="179857"/>
                  <a:pt x="8472000" y="189500"/>
                  <a:pt x="8488907" y="204716"/>
                </a:cubicBezTo>
                <a:cubicBezTo>
                  <a:pt x="8597213" y="302191"/>
                  <a:pt x="8528119" y="272377"/>
                  <a:pt x="8611737" y="300251"/>
                </a:cubicBezTo>
                <a:cubicBezTo>
                  <a:pt x="8629934" y="313899"/>
                  <a:pt x="8650244" y="325110"/>
                  <a:pt x="8666328" y="341194"/>
                </a:cubicBezTo>
                <a:cubicBezTo>
                  <a:pt x="8682415" y="357281"/>
                  <a:pt x="8758890" y="470241"/>
                  <a:pt x="8761862" y="477672"/>
                </a:cubicBezTo>
                <a:cubicBezTo>
                  <a:pt x="8770961" y="500418"/>
                  <a:pt x="8778892" y="523667"/>
                  <a:pt x="8789158" y="545911"/>
                </a:cubicBezTo>
                <a:cubicBezTo>
                  <a:pt x="8806209" y="582856"/>
                  <a:pt x="8843749" y="655093"/>
                  <a:pt x="8843749" y="655093"/>
                </a:cubicBezTo>
                <a:cubicBezTo>
                  <a:pt x="8848298" y="682388"/>
                  <a:pt x="8851394" y="709966"/>
                  <a:pt x="8857397" y="736979"/>
                </a:cubicBezTo>
                <a:cubicBezTo>
                  <a:pt x="8860518" y="751022"/>
                  <a:pt x="8868224" y="763815"/>
                  <a:pt x="8871045" y="777922"/>
                </a:cubicBezTo>
                <a:cubicBezTo>
                  <a:pt x="8877354" y="809466"/>
                  <a:pt x="8880143" y="841612"/>
                  <a:pt x="8884692" y="873457"/>
                </a:cubicBezTo>
                <a:cubicBezTo>
                  <a:pt x="8880143" y="1155511"/>
                  <a:pt x="8877176" y="1437594"/>
                  <a:pt x="8871045" y="1719618"/>
                </a:cubicBezTo>
                <a:cubicBezTo>
                  <a:pt x="8868077" y="1856139"/>
                  <a:pt x="8869760" y="1993058"/>
                  <a:pt x="8857397" y="2129051"/>
                </a:cubicBezTo>
                <a:cubicBezTo>
                  <a:pt x="8855912" y="2145386"/>
                  <a:pt x="8836763" y="2155005"/>
                  <a:pt x="8830101" y="2169994"/>
                </a:cubicBezTo>
                <a:cubicBezTo>
                  <a:pt x="8818416" y="2196286"/>
                  <a:pt x="8823151" y="2231536"/>
                  <a:pt x="8802806" y="2251881"/>
                </a:cubicBezTo>
                <a:lnTo>
                  <a:pt x="8720919" y="2333767"/>
                </a:lnTo>
                <a:cubicBezTo>
                  <a:pt x="8707271" y="2347415"/>
                  <a:pt x="8691826" y="2359476"/>
                  <a:pt x="8679976" y="2374711"/>
                </a:cubicBezTo>
                <a:cubicBezTo>
                  <a:pt x="8648131" y="2415654"/>
                  <a:pt x="8613214" y="2454382"/>
                  <a:pt x="8584442" y="2497540"/>
                </a:cubicBezTo>
                <a:cubicBezTo>
                  <a:pt x="8560179" y="2533934"/>
                  <a:pt x="8552578" y="2551136"/>
                  <a:pt x="8516203" y="2579427"/>
                </a:cubicBezTo>
                <a:cubicBezTo>
                  <a:pt x="8490308" y="2599567"/>
                  <a:pt x="8465438" y="2623644"/>
                  <a:pt x="8434316" y="2634018"/>
                </a:cubicBezTo>
                <a:lnTo>
                  <a:pt x="8229600" y="2702257"/>
                </a:lnTo>
                <a:cubicBezTo>
                  <a:pt x="8215952" y="2706806"/>
                  <a:pt x="8200626" y="2707925"/>
                  <a:pt x="8188656" y="2715905"/>
                </a:cubicBezTo>
                <a:cubicBezTo>
                  <a:pt x="8175008" y="2725003"/>
                  <a:pt x="8163274" y="2738013"/>
                  <a:pt x="8147713" y="2743200"/>
                </a:cubicBezTo>
                <a:cubicBezTo>
                  <a:pt x="8121461" y="2751951"/>
                  <a:pt x="8093122" y="2752299"/>
                  <a:pt x="8065827" y="2756848"/>
                </a:cubicBezTo>
                <a:cubicBezTo>
                  <a:pt x="8001373" y="2799816"/>
                  <a:pt x="8046919" y="2776958"/>
                  <a:pt x="7956645" y="2797791"/>
                </a:cubicBezTo>
                <a:cubicBezTo>
                  <a:pt x="7920091" y="2806227"/>
                  <a:pt x="7884248" y="2817730"/>
                  <a:pt x="7847462" y="2825087"/>
                </a:cubicBezTo>
                <a:cubicBezTo>
                  <a:pt x="7824716" y="2829636"/>
                  <a:pt x="7801728" y="2833108"/>
                  <a:pt x="7779224" y="2838734"/>
                </a:cubicBezTo>
                <a:cubicBezTo>
                  <a:pt x="7765267" y="2842223"/>
                  <a:pt x="7752471" y="2850017"/>
                  <a:pt x="7738280" y="2852382"/>
                </a:cubicBezTo>
                <a:cubicBezTo>
                  <a:pt x="7697645" y="2859155"/>
                  <a:pt x="7656393" y="2861481"/>
                  <a:pt x="7615450" y="2866030"/>
                </a:cubicBezTo>
                <a:cubicBezTo>
                  <a:pt x="7453619" y="2906488"/>
                  <a:pt x="7709821" y="2844426"/>
                  <a:pt x="7465325" y="2893325"/>
                </a:cubicBezTo>
                <a:cubicBezTo>
                  <a:pt x="7451218" y="2896146"/>
                  <a:pt x="7438669" y="2905292"/>
                  <a:pt x="7424382" y="2906973"/>
                </a:cubicBezTo>
                <a:cubicBezTo>
                  <a:pt x="7360967" y="2914434"/>
                  <a:pt x="7297003" y="2916072"/>
                  <a:pt x="7233313" y="2920621"/>
                </a:cubicBezTo>
                <a:cubicBezTo>
                  <a:pt x="7139723" y="2951818"/>
                  <a:pt x="7255883" y="2914978"/>
                  <a:pt x="7124131" y="2947916"/>
                </a:cubicBezTo>
                <a:cubicBezTo>
                  <a:pt x="7072277" y="2960879"/>
                  <a:pt x="7088170" y="2966701"/>
                  <a:pt x="7028597" y="2975212"/>
                </a:cubicBezTo>
                <a:cubicBezTo>
                  <a:pt x="6983337" y="2981678"/>
                  <a:pt x="6937612" y="2984311"/>
                  <a:pt x="6892119" y="2988860"/>
                </a:cubicBezTo>
                <a:cubicBezTo>
                  <a:pt x="6853091" y="3001870"/>
                  <a:pt x="6839434" y="3007585"/>
                  <a:pt x="6796585" y="3016155"/>
                </a:cubicBezTo>
                <a:cubicBezTo>
                  <a:pt x="6679846" y="3039502"/>
                  <a:pt x="6661720" y="3031779"/>
                  <a:pt x="6509982" y="3043451"/>
                </a:cubicBezTo>
                <a:cubicBezTo>
                  <a:pt x="6459882" y="3047305"/>
                  <a:pt x="6409797" y="3051550"/>
                  <a:pt x="6359856" y="3057099"/>
                </a:cubicBezTo>
                <a:cubicBezTo>
                  <a:pt x="6197575" y="3075130"/>
                  <a:pt x="6317694" y="3073801"/>
                  <a:pt x="6100549" y="3084394"/>
                </a:cubicBezTo>
                <a:cubicBezTo>
                  <a:pt x="5968699" y="3090826"/>
                  <a:pt x="5836651" y="3092430"/>
                  <a:pt x="5704764" y="3098042"/>
                </a:cubicBezTo>
                <a:cubicBezTo>
                  <a:pt x="5622825" y="3101529"/>
                  <a:pt x="5540991" y="3107141"/>
                  <a:pt x="5459104" y="3111690"/>
                </a:cubicBezTo>
                <a:cubicBezTo>
                  <a:pt x="5231048" y="3144268"/>
                  <a:pt x="5403278" y="3123149"/>
                  <a:pt x="4967785" y="3138985"/>
                </a:cubicBezTo>
                <a:lnTo>
                  <a:pt x="4612943" y="3152633"/>
                </a:lnTo>
                <a:cubicBezTo>
                  <a:pt x="4567450" y="3157182"/>
                  <a:pt x="4521489" y="3158336"/>
                  <a:pt x="4476465" y="3166281"/>
                </a:cubicBezTo>
                <a:cubicBezTo>
                  <a:pt x="4278170" y="3201274"/>
                  <a:pt x="4483485" y="3189999"/>
                  <a:pt x="4285397" y="3207224"/>
                </a:cubicBezTo>
                <a:cubicBezTo>
                  <a:pt x="4212741" y="3213542"/>
                  <a:pt x="4139711" y="3214816"/>
                  <a:pt x="4067033" y="3220872"/>
                </a:cubicBezTo>
                <a:cubicBezTo>
                  <a:pt x="4030482" y="3223918"/>
                  <a:pt x="3994377" y="3231198"/>
                  <a:pt x="3957850" y="3234519"/>
                </a:cubicBezTo>
                <a:cubicBezTo>
                  <a:pt x="3894261" y="3240300"/>
                  <a:pt x="3830446" y="3243270"/>
                  <a:pt x="3766782" y="3248167"/>
                </a:cubicBezTo>
                <a:cubicBezTo>
                  <a:pt x="3682847" y="3254624"/>
                  <a:pt x="3472907" y="3274240"/>
                  <a:pt x="3398292" y="3275463"/>
                </a:cubicBezTo>
                <a:lnTo>
                  <a:pt x="1937982" y="3289111"/>
                </a:lnTo>
                <a:lnTo>
                  <a:pt x="1801504" y="3302758"/>
                </a:lnTo>
                <a:cubicBezTo>
                  <a:pt x="1738393" y="3310183"/>
                  <a:pt x="1644194" y="3328284"/>
                  <a:pt x="1583140" y="3330054"/>
                </a:cubicBezTo>
                <a:cubicBezTo>
                  <a:pt x="1310261" y="3337964"/>
                  <a:pt x="1037229" y="3339153"/>
                  <a:pt x="764274" y="3343702"/>
                </a:cubicBezTo>
                <a:cubicBezTo>
                  <a:pt x="677838" y="3339153"/>
                  <a:pt x="591223" y="3337242"/>
                  <a:pt x="504967" y="3330054"/>
                </a:cubicBezTo>
                <a:cubicBezTo>
                  <a:pt x="481850" y="3328128"/>
                  <a:pt x="458448" y="3324551"/>
                  <a:pt x="436728" y="3316406"/>
                </a:cubicBezTo>
                <a:cubicBezTo>
                  <a:pt x="399760" y="3302543"/>
                  <a:pt x="383808" y="3272306"/>
                  <a:pt x="354842" y="3248167"/>
                </a:cubicBezTo>
                <a:cubicBezTo>
                  <a:pt x="342241" y="3237666"/>
                  <a:pt x="327546" y="3229970"/>
                  <a:pt x="313898" y="3220872"/>
                </a:cubicBezTo>
                <a:cubicBezTo>
                  <a:pt x="216379" y="3074588"/>
                  <a:pt x="368236" y="3296582"/>
                  <a:pt x="245659" y="3138985"/>
                </a:cubicBezTo>
                <a:cubicBezTo>
                  <a:pt x="225519" y="3113090"/>
                  <a:pt x="209265" y="3084394"/>
                  <a:pt x="191068" y="3057099"/>
                </a:cubicBezTo>
                <a:lnTo>
                  <a:pt x="163773" y="3016155"/>
                </a:lnTo>
                <a:cubicBezTo>
                  <a:pt x="155980" y="2977192"/>
                  <a:pt x="148042" y="2931875"/>
                  <a:pt x="136477" y="2893325"/>
                </a:cubicBezTo>
                <a:cubicBezTo>
                  <a:pt x="128210" y="2865767"/>
                  <a:pt x="109182" y="2811439"/>
                  <a:pt x="109182" y="2811439"/>
                </a:cubicBezTo>
                <a:cubicBezTo>
                  <a:pt x="104633" y="2770496"/>
                  <a:pt x="101798" y="2729325"/>
                  <a:pt x="95534" y="2688609"/>
                </a:cubicBezTo>
                <a:cubicBezTo>
                  <a:pt x="92682" y="2670070"/>
                  <a:pt x="85564" y="2652411"/>
                  <a:pt x="81886" y="2634018"/>
                </a:cubicBezTo>
                <a:cubicBezTo>
                  <a:pt x="76459" y="2606883"/>
                  <a:pt x="72788" y="2579427"/>
                  <a:pt x="68239" y="2552131"/>
                </a:cubicBezTo>
                <a:cubicBezTo>
                  <a:pt x="62862" y="2382772"/>
                  <a:pt x="73558" y="1883852"/>
                  <a:pt x="27295" y="1583140"/>
                </a:cubicBezTo>
                <a:cubicBezTo>
                  <a:pt x="20363" y="1538083"/>
                  <a:pt x="10870" y="1503788"/>
                  <a:pt x="0" y="1460311"/>
                </a:cubicBezTo>
                <a:cubicBezTo>
                  <a:pt x="4549" y="1310185"/>
                  <a:pt x="6148" y="1159941"/>
                  <a:pt x="13648" y="1009934"/>
                </a:cubicBezTo>
                <a:cubicBezTo>
                  <a:pt x="15254" y="977806"/>
                  <a:pt x="20062" y="945744"/>
                  <a:pt x="27295" y="914400"/>
                </a:cubicBezTo>
                <a:cubicBezTo>
                  <a:pt x="33765" y="886365"/>
                  <a:pt x="45492" y="859809"/>
                  <a:pt x="54591" y="832513"/>
                </a:cubicBezTo>
                <a:cubicBezTo>
                  <a:pt x="59140" y="818865"/>
                  <a:pt x="60259" y="803540"/>
                  <a:pt x="68239" y="791570"/>
                </a:cubicBezTo>
                <a:cubicBezTo>
                  <a:pt x="91242" y="757065"/>
                  <a:pt x="101110" y="750043"/>
                  <a:pt x="109182" y="709684"/>
                </a:cubicBezTo>
                <a:lnTo>
                  <a:pt x="109182" y="7096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39835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t</a:t>
            </a:r>
            <a:r>
              <a:rPr lang="en-US" sz="2400" b="1" u="sng" dirty="0">
                <a:latin typeface="Khmer OS Content" pitchFamily="2" charset="0"/>
                <a:cs typeface="Khmer OS Content" pitchFamily="2" charset="0"/>
              </a:rPr>
              <a:t>his</a:t>
            </a: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400" u="sng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keyword &amp; -&gt; </a:t>
            </a: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arrow operator</a:t>
            </a:r>
            <a:endParaRPr lang="km-KH" sz="2400" u="sng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private: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code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string model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RAM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HDD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public: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setLaptop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code,string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model,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ram,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hdd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//</a:t>
            </a:r>
            <a:r>
              <a:rPr lang="en-US" sz="2000" strike="sngStrike" dirty="0">
                <a:solidFill>
                  <a:srgbClr val="008000"/>
                </a:solidFill>
                <a:latin typeface="Courier New"/>
              </a:rPr>
              <a:t>code=code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;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sz="2000" b="1" u="sng" dirty="0">
                <a:latin typeface="Courier New"/>
              </a:rPr>
              <a:t>this</a:t>
            </a:r>
            <a:r>
              <a:rPr lang="en-US" sz="2000" dirty="0">
                <a:latin typeface="Courier New"/>
              </a:rPr>
              <a:t>-&gt;code=code;</a:t>
            </a:r>
          </a:p>
          <a:p>
            <a:r>
              <a:rPr lang="en-US" sz="2000" dirty="0">
                <a:latin typeface="Courier New"/>
              </a:rPr>
              <a:t>	</a:t>
            </a:r>
            <a:r>
              <a:rPr lang="en-US" sz="2000" b="1" dirty="0">
                <a:latin typeface="Courier New"/>
              </a:rPr>
              <a:t>this</a:t>
            </a:r>
            <a:r>
              <a:rPr lang="en-US" sz="2000" dirty="0">
                <a:latin typeface="Courier New"/>
              </a:rPr>
              <a:t>-&gt;model=model;</a:t>
            </a:r>
          </a:p>
          <a:p>
            <a:r>
              <a:rPr lang="en-US" sz="2000" dirty="0">
                <a:latin typeface="Courier New"/>
              </a:rPr>
              <a:t>	RAM=ram;</a:t>
            </a:r>
          </a:p>
          <a:p>
            <a:r>
              <a:rPr lang="en-US" sz="2000" dirty="0">
                <a:latin typeface="Courier New"/>
              </a:rPr>
              <a:t>	HDD=</a:t>
            </a:r>
            <a:r>
              <a:rPr lang="en-US" sz="2000" dirty="0" err="1">
                <a:latin typeface="Courier New"/>
              </a:rPr>
              <a:t>hdd</a:t>
            </a:r>
            <a:r>
              <a:rPr lang="en-US" sz="2000" dirty="0">
                <a:latin typeface="Courier New"/>
              </a:rPr>
              <a:t>;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}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string 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getLaptop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	return code+”,”+model+”,”+RAM+”</a:t>
            </a:r>
            <a:r>
              <a:rPr lang="km-KH" sz="2000" b="1" dirty="0">
                <a:solidFill>
                  <a:srgbClr val="000080"/>
                </a:solidFill>
                <a:latin typeface="Courier New"/>
              </a:rPr>
              <a:t>​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GB,”+HDD+”GB”;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  }</a:t>
            </a:r>
            <a:endParaRPr lang="en-US" sz="2000" dirty="0">
              <a:solidFill>
                <a:srgbClr val="008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};</a:t>
            </a:r>
            <a:endParaRPr lang="km-KH" sz="2000" b="1" dirty="0">
              <a:solidFill>
                <a:srgbClr val="00008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1018" y="4392220"/>
            <a:ext cx="4604982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/>
              <a:t>this</a:t>
            </a:r>
            <a:r>
              <a:rPr lang="en-US" sz="2000" dirty="0"/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keyword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តំណាងឱ្យ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Current object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នៃ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class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។ គេប្រើវាសម្រាប់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access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ទៅកាន់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member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ផ្ទាល់របស់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class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9242" y="2333767"/>
            <a:ext cx="778408" cy="2130458"/>
            <a:chOff x="1269242" y="2333767"/>
            <a:chExt cx="778408" cy="2130458"/>
          </a:xfrm>
        </p:grpSpPr>
        <p:sp>
          <p:nvSpPr>
            <p:cNvPr id="12" name="Freeform 11"/>
            <p:cNvSpPr/>
            <p:nvPr/>
          </p:nvSpPr>
          <p:spPr>
            <a:xfrm>
              <a:off x="1269242" y="2333767"/>
              <a:ext cx="737014" cy="2101755"/>
            </a:xfrm>
            <a:custGeom>
              <a:avLst/>
              <a:gdLst>
                <a:gd name="connsiteX0" fmla="*/ 300251 w 737014"/>
                <a:gd name="connsiteY0" fmla="*/ 0 h 2101755"/>
                <a:gd name="connsiteX1" fmla="*/ 150125 w 737014"/>
                <a:gd name="connsiteY1" fmla="*/ 54591 h 2101755"/>
                <a:gd name="connsiteX2" fmla="*/ 122830 w 737014"/>
                <a:gd name="connsiteY2" fmla="*/ 136478 h 2101755"/>
                <a:gd name="connsiteX3" fmla="*/ 95534 w 737014"/>
                <a:gd name="connsiteY3" fmla="*/ 177421 h 2101755"/>
                <a:gd name="connsiteX4" fmla="*/ 68239 w 737014"/>
                <a:gd name="connsiteY4" fmla="*/ 259308 h 2101755"/>
                <a:gd name="connsiteX5" fmla="*/ 54591 w 737014"/>
                <a:gd name="connsiteY5" fmla="*/ 395785 h 2101755"/>
                <a:gd name="connsiteX6" fmla="*/ 27295 w 737014"/>
                <a:gd name="connsiteY6" fmla="*/ 450376 h 2101755"/>
                <a:gd name="connsiteX7" fmla="*/ 13648 w 737014"/>
                <a:gd name="connsiteY7" fmla="*/ 709684 h 2101755"/>
                <a:gd name="connsiteX8" fmla="*/ 0 w 737014"/>
                <a:gd name="connsiteY8" fmla="*/ 791570 h 2101755"/>
                <a:gd name="connsiteX9" fmla="*/ 13648 w 737014"/>
                <a:gd name="connsiteY9" fmla="*/ 1337481 h 2101755"/>
                <a:gd name="connsiteX10" fmla="*/ 40943 w 737014"/>
                <a:gd name="connsiteY10" fmla="*/ 1433015 h 2101755"/>
                <a:gd name="connsiteX11" fmla="*/ 68239 w 737014"/>
                <a:gd name="connsiteY11" fmla="*/ 1473958 h 2101755"/>
                <a:gd name="connsiteX12" fmla="*/ 81886 w 737014"/>
                <a:gd name="connsiteY12" fmla="*/ 1514902 h 2101755"/>
                <a:gd name="connsiteX13" fmla="*/ 109182 w 737014"/>
                <a:gd name="connsiteY13" fmla="*/ 1624084 h 2101755"/>
                <a:gd name="connsiteX14" fmla="*/ 191068 w 737014"/>
                <a:gd name="connsiteY14" fmla="*/ 1746914 h 2101755"/>
                <a:gd name="connsiteX15" fmla="*/ 218364 w 737014"/>
                <a:gd name="connsiteY15" fmla="*/ 1787857 h 2101755"/>
                <a:gd name="connsiteX16" fmla="*/ 245659 w 737014"/>
                <a:gd name="connsiteY16" fmla="*/ 1828800 h 2101755"/>
                <a:gd name="connsiteX17" fmla="*/ 286603 w 737014"/>
                <a:gd name="connsiteY17" fmla="*/ 1856096 h 2101755"/>
                <a:gd name="connsiteX18" fmla="*/ 327546 w 737014"/>
                <a:gd name="connsiteY18" fmla="*/ 1897039 h 2101755"/>
                <a:gd name="connsiteX19" fmla="*/ 409433 w 737014"/>
                <a:gd name="connsiteY19" fmla="*/ 1924334 h 2101755"/>
                <a:gd name="connsiteX20" fmla="*/ 450376 w 737014"/>
                <a:gd name="connsiteY20" fmla="*/ 1951630 h 2101755"/>
                <a:gd name="connsiteX21" fmla="*/ 491319 w 737014"/>
                <a:gd name="connsiteY21" fmla="*/ 1965278 h 2101755"/>
                <a:gd name="connsiteX22" fmla="*/ 573206 w 737014"/>
                <a:gd name="connsiteY22" fmla="*/ 2019869 h 2101755"/>
                <a:gd name="connsiteX23" fmla="*/ 614149 w 737014"/>
                <a:gd name="connsiteY23" fmla="*/ 2033517 h 2101755"/>
                <a:gd name="connsiteX24" fmla="*/ 655092 w 737014"/>
                <a:gd name="connsiteY24" fmla="*/ 2060812 h 2101755"/>
                <a:gd name="connsiteX25" fmla="*/ 736979 w 737014"/>
                <a:gd name="connsiteY25" fmla="*/ 2101755 h 210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37014" h="2101755">
                  <a:moveTo>
                    <a:pt x="300251" y="0"/>
                  </a:moveTo>
                  <a:cubicBezTo>
                    <a:pt x="232617" y="8454"/>
                    <a:pt x="185061" y="-8294"/>
                    <a:pt x="150125" y="54591"/>
                  </a:cubicBezTo>
                  <a:cubicBezTo>
                    <a:pt x="136152" y="79742"/>
                    <a:pt x="138790" y="112538"/>
                    <a:pt x="122830" y="136478"/>
                  </a:cubicBezTo>
                  <a:cubicBezTo>
                    <a:pt x="113731" y="150126"/>
                    <a:pt x="102196" y="162432"/>
                    <a:pt x="95534" y="177421"/>
                  </a:cubicBezTo>
                  <a:cubicBezTo>
                    <a:pt x="83849" y="203713"/>
                    <a:pt x="68239" y="259308"/>
                    <a:pt x="68239" y="259308"/>
                  </a:cubicBezTo>
                  <a:cubicBezTo>
                    <a:pt x="63690" y="304800"/>
                    <a:pt x="64171" y="351081"/>
                    <a:pt x="54591" y="395785"/>
                  </a:cubicBezTo>
                  <a:cubicBezTo>
                    <a:pt x="50328" y="415678"/>
                    <a:pt x="29926" y="430202"/>
                    <a:pt x="27295" y="450376"/>
                  </a:cubicBezTo>
                  <a:cubicBezTo>
                    <a:pt x="16100" y="536205"/>
                    <a:pt x="20550" y="623404"/>
                    <a:pt x="13648" y="709684"/>
                  </a:cubicBezTo>
                  <a:cubicBezTo>
                    <a:pt x="11441" y="737268"/>
                    <a:pt x="4549" y="764275"/>
                    <a:pt x="0" y="791570"/>
                  </a:cubicBezTo>
                  <a:cubicBezTo>
                    <a:pt x="4549" y="973540"/>
                    <a:pt x="5383" y="1155642"/>
                    <a:pt x="13648" y="1337481"/>
                  </a:cubicBezTo>
                  <a:cubicBezTo>
                    <a:pt x="14085" y="1347104"/>
                    <a:pt x="34171" y="1419470"/>
                    <a:pt x="40943" y="1433015"/>
                  </a:cubicBezTo>
                  <a:cubicBezTo>
                    <a:pt x="48279" y="1447686"/>
                    <a:pt x="59140" y="1460310"/>
                    <a:pt x="68239" y="1473958"/>
                  </a:cubicBezTo>
                  <a:cubicBezTo>
                    <a:pt x="72788" y="1487606"/>
                    <a:pt x="78101" y="1501023"/>
                    <a:pt x="81886" y="1514902"/>
                  </a:cubicBezTo>
                  <a:cubicBezTo>
                    <a:pt x="91757" y="1551094"/>
                    <a:pt x="88373" y="1592870"/>
                    <a:pt x="109182" y="1624084"/>
                  </a:cubicBezTo>
                  <a:lnTo>
                    <a:pt x="191068" y="1746914"/>
                  </a:lnTo>
                  <a:lnTo>
                    <a:pt x="218364" y="1787857"/>
                  </a:lnTo>
                  <a:cubicBezTo>
                    <a:pt x="227462" y="1801505"/>
                    <a:pt x="232011" y="1819702"/>
                    <a:pt x="245659" y="1828800"/>
                  </a:cubicBezTo>
                  <a:cubicBezTo>
                    <a:pt x="259307" y="1837899"/>
                    <a:pt x="274002" y="1845595"/>
                    <a:pt x="286603" y="1856096"/>
                  </a:cubicBezTo>
                  <a:cubicBezTo>
                    <a:pt x="301430" y="1868452"/>
                    <a:pt x="310674" y="1887666"/>
                    <a:pt x="327546" y="1897039"/>
                  </a:cubicBezTo>
                  <a:cubicBezTo>
                    <a:pt x="352697" y="1911012"/>
                    <a:pt x="409433" y="1924334"/>
                    <a:pt x="409433" y="1924334"/>
                  </a:cubicBezTo>
                  <a:cubicBezTo>
                    <a:pt x="423081" y="1933433"/>
                    <a:pt x="435705" y="1944294"/>
                    <a:pt x="450376" y="1951630"/>
                  </a:cubicBezTo>
                  <a:cubicBezTo>
                    <a:pt x="463243" y="1958064"/>
                    <a:pt x="478743" y="1958292"/>
                    <a:pt x="491319" y="1965278"/>
                  </a:cubicBezTo>
                  <a:cubicBezTo>
                    <a:pt x="519996" y="1981210"/>
                    <a:pt x="542084" y="2009495"/>
                    <a:pt x="573206" y="2019869"/>
                  </a:cubicBezTo>
                  <a:cubicBezTo>
                    <a:pt x="586854" y="2024418"/>
                    <a:pt x="601282" y="2027083"/>
                    <a:pt x="614149" y="2033517"/>
                  </a:cubicBezTo>
                  <a:cubicBezTo>
                    <a:pt x="628820" y="2040852"/>
                    <a:pt x="640103" y="2054150"/>
                    <a:pt x="655092" y="2060812"/>
                  </a:cubicBezTo>
                  <a:cubicBezTo>
                    <a:pt x="741295" y="2099124"/>
                    <a:pt x="736979" y="2057822"/>
                    <a:pt x="736979" y="2101755"/>
                  </a:cubicBez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10687" y="4339988"/>
              <a:ext cx="136963" cy="124237"/>
            </a:xfrm>
            <a:custGeom>
              <a:avLst/>
              <a:gdLst>
                <a:gd name="connsiteX0" fmla="*/ 54591 w 136963"/>
                <a:gd name="connsiteY0" fmla="*/ 0 h 124237"/>
                <a:gd name="connsiteX1" fmla="*/ 109182 w 136963"/>
                <a:gd name="connsiteY1" fmla="*/ 68238 h 124237"/>
                <a:gd name="connsiteX2" fmla="*/ 136477 w 136963"/>
                <a:gd name="connsiteY2" fmla="*/ 109182 h 124237"/>
                <a:gd name="connsiteX3" fmla="*/ 95534 w 136963"/>
                <a:gd name="connsiteY3" fmla="*/ 122829 h 124237"/>
                <a:gd name="connsiteX4" fmla="*/ 0 w 136963"/>
                <a:gd name="connsiteY4" fmla="*/ 122829 h 12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963" h="124237">
                  <a:moveTo>
                    <a:pt x="54591" y="0"/>
                  </a:moveTo>
                  <a:cubicBezTo>
                    <a:pt x="72788" y="22746"/>
                    <a:pt x="91705" y="44935"/>
                    <a:pt x="109182" y="68238"/>
                  </a:cubicBezTo>
                  <a:cubicBezTo>
                    <a:pt x="119024" y="81360"/>
                    <a:pt x="140455" y="93269"/>
                    <a:pt x="136477" y="109182"/>
                  </a:cubicBezTo>
                  <a:cubicBezTo>
                    <a:pt x="132988" y="123138"/>
                    <a:pt x="109848" y="121398"/>
                    <a:pt x="95534" y="122829"/>
                  </a:cubicBezTo>
                  <a:cubicBezTo>
                    <a:pt x="63847" y="125998"/>
                    <a:pt x="31845" y="122829"/>
                    <a:pt x="0" y="122829"/>
                  </a:cubicBez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76214" y="3930555"/>
            <a:ext cx="532264" cy="371957"/>
            <a:chOff x="4176214" y="3930555"/>
            <a:chExt cx="532264" cy="371957"/>
          </a:xfrm>
        </p:grpSpPr>
        <p:sp>
          <p:nvSpPr>
            <p:cNvPr id="14" name="Freeform 13"/>
            <p:cNvSpPr/>
            <p:nvPr/>
          </p:nvSpPr>
          <p:spPr>
            <a:xfrm>
              <a:off x="4189863" y="3930555"/>
              <a:ext cx="518615" cy="368490"/>
            </a:xfrm>
            <a:custGeom>
              <a:avLst/>
              <a:gdLst>
                <a:gd name="connsiteX0" fmla="*/ 518615 w 518615"/>
                <a:gd name="connsiteY0" fmla="*/ 0 h 368490"/>
                <a:gd name="connsiteX1" fmla="*/ 450376 w 518615"/>
                <a:gd name="connsiteY1" fmla="*/ 27296 h 368490"/>
                <a:gd name="connsiteX2" fmla="*/ 409433 w 518615"/>
                <a:gd name="connsiteY2" fmla="*/ 40944 h 368490"/>
                <a:gd name="connsiteX3" fmla="*/ 382137 w 518615"/>
                <a:gd name="connsiteY3" fmla="*/ 81887 h 368490"/>
                <a:gd name="connsiteX4" fmla="*/ 341194 w 518615"/>
                <a:gd name="connsiteY4" fmla="*/ 109182 h 368490"/>
                <a:gd name="connsiteX5" fmla="*/ 300250 w 518615"/>
                <a:gd name="connsiteY5" fmla="*/ 150126 h 368490"/>
                <a:gd name="connsiteX6" fmla="*/ 177421 w 518615"/>
                <a:gd name="connsiteY6" fmla="*/ 232012 h 368490"/>
                <a:gd name="connsiteX7" fmla="*/ 136477 w 518615"/>
                <a:gd name="connsiteY7" fmla="*/ 259308 h 368490"/>
                <a:gd name="connsiteX8" fmla="*/ 95534 w 518615"/>
                <a:gd name="connsiteY8" fmla="*/ 300251 h 368490"/>
                <a:gd name="connsiteX9" fmla="*/ 54591 w 518615"/>
                <a:gd name="connsiteY9" fmla="*/ 313899 h 368490"/>
                <a:gd name="connsiteX10" fmla="*/ 0 w 518615"/>
                <a:gd name="connsiteY10" fmla="*/ 368490 h 36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8615" h="368490">
                  <a:moveTo>
                    <a:pt x="518615" y="0"/>
                  </a:moveTo>
                  <a:cubicBezTo>
                    <a:pt x="495869" y="9099"/>
                    <a:pt x="473315" y="18694"/>
                    <a:pt x="450376" y="27296"/>
                  </a:cubicBezTo>
                  <a:cubicBezTo>
                    <a:pt x="436906" y="32347"/>
                    <a:pt x="420667" y="31957"/>
                    <a:pt x="409433" y="40944"/>
                  </a:cubicBezTo>
                  <a:cubicBezTo>
                    <a:pt x="396625" y="51191"/>
                    <a:pt x="393735" y="70289"/>
                    <a:pt x="382137" y="81887"/>
                  </a:cubicBezTo>
                  <a:cubicBezTo>
                    <a:pt x="370539" y="93485"/>
                    <a:pt x="353795" y="98681"/>
                    <a:pt x="341194" y="109182"/>
                  </a:cubicBezTo>
                  <a:cubicBezTo>
                    <a:pt x="326366" y="121538"/>
                    <a:pt x="315485" y="138276"/>
                    <a:pt x="300250" y="150126"/>
                  </a:cubicBezTo>
                  <a:cubicBezTo>
                    <a:pt x="300238" y="150135"/>
                    <a:pt x="197899" y="218360"/>
                    <a:pt x="177421" y="232012"/>
                  </a:cubicBezTo>
                  <a:cubicBezTo>
                    <a:pt x="163773" y="241111"/>
                    <a:pt x="148076" y="247709"/>
                    <a:pt x="136477" y="259308"/>
                  </a:cubicBezTo>
                  <a:cubicBezTo>
                    <a:pt x="122829" y="272956"/>
                    <a:pt x="111593" y="289545"/>
                    <a:pt x="95534" y="300251"/>
                  </a:cubicBezTo>
                  <a:cubicBezTo>
                    <a:pt x="83564" y="308231"/>
                    <a:pt x="68239" y="309350"/>
                    <a:pt x="54591" y="313899"/>
                  </a:cubicBezTo>
                  <a:cubicBezTo>
                    <a:pt x="21652" y="363306"/>
                    <a:pt x="41966" y="347506"/>
                    <a:pt x="0" y="368490"/>
                  </a:cubicBez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176214" y="4203511"/>
              <a:ext cx="109183" cy="99001"/>
            </a:xfrm>
            <a:custGeom>
              <a:avLst/>
              <a:gdLst>
                <a:gd name="connsiteX0" fmla="*/ 0 w 109183"/>
                <a:gd name="connsiteY0" fmla="*/ 0 h 99001"/>
                <a:gd name="connsiteX1" fmla="*/ 109183 w 109183"/>
                <a:gd name="connsiteY1" fmla="*/ 95534 h 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83" h="99001">
                  <a:moveTo>
                    <a:pt x="0" y="0"/>
                  </a:moveTo>
                  <a:cubicBezTo>
                    <a:pt x="18152" y="127059"/>
                    <a:pt x="-18520" y="95534"/>
                    <a:pt x="109183" y="95534"/>
                  </a:cubicBez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3983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80"/>
              </a:solidFill>
              <a:latin typeface="Courier New"/>
            </a:endParaRPr>
          </a:p>
          <a:p>
            <a:endParaRPr lang="en-US" sz="2000" b="1" dirty="0">
              <a:solidFill>
                <a:srgbClr val="000080"/>
              </a:solidFill>
              <a:latin typeface="Courier New"/>
            </a:endParaRPr>
          </a:p>
          <a:p>
            <a:endParaRPr lang="en-US" sz="2000" b="1" dirty="0">
              <a:solidFill>
                <a:srgbClr val="000080"/>
              </a:solidFill>
              <a:latin typeface="Courier New"/>
            </a:endParaRPr>
          </a:p>
          <a:p>
            <a:endParaRPr lang="en-US" sz="2000" b="1" dirty="0">
              <a:solidFill>
                <a:srgbClr val="000080"/>
              </a:solidFill>
              <a:latin typeface="Courier New"/>
            </a:endParaRPr>
          </a:p>
          <a:p>
            <a:endParaRPr lang="en-US" sz="2000" b="1" dirty="0">
              <a:solidFill>
                <a:srgbClr val="00008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km-KH" sz="20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solidFill>
                  <a:srgbClr val="000000"/>
                </a:solidFill>
                <a:latin typeface="Courier New"/>
              </a:rPr>
              <a:t>​​​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 Laptop pc1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Laptop pc2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pc1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setLaptop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"Dell"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500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pc2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setLaptop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"Asus"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320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pc1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getLaptop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()&lt;&lt;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pc2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getLaptop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getch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105400" y="762000"/>
            <a:ext cx="5334000" cy="2959626"/>
          </a:xfrm>
          <a:custGeom>
            <a:avLst/>
            <a:gdLst>
              <a:gd name="connsiteX0" fmla="*/ 0 w 5791200"/>
              <a:gd name="connsiteY0" fmla="*/ 566173 h 3396972"/>
              <a:gd name="connsiteX1" fmla="*/ 566173 w 5791200"/>
              <a:gd name="connsiteY1" fmla="*/ 0 h 3396972"/>
              <a:gd name="connsiteX2" fmla="*/ 965200 w 5791200"/>
              <a:gd name="connsiteY2" fmla="*/ 0 h 3396972"/>
              <a:gd name="connsiteX3" fmla="*/ 965200 w 5791200"/>
              <a:gd name="connsiteY3" fmla="*/ 0 h 3396972"/>
              <a:gd name="connsiteX4" fmla="*/ 2413000 w 5791200"/>
              <a:gd name="connsiteY4" fmla="*/ 0 h 3396972"/>
              <a:gd name="connsiteX5" fmla="*/ 5225027 w 5791200"/>
              <a:gd name="connsiteY5" fmla="*/ 0 h 3396972"/>
              <a:gd name="connsiteX6" fmla="*/ 5791200 w 5791200"/>
              <a:gd name="connsiteY6" fmla="*/ 566173 h 3396972"/>
              <a:gd name="connsiteX7" fmla="*/ 5791200 w 5791200"/>
              <a:gd name="connsiteY7" fmla="*/ 1981567 h 3396972"/>
              <a:gd name="connsiteX8" fmla="*/ 5791200 w 5791200"/>
              <a:gd name="connsiteY8" fmla="*/ 1981567 h 3396972"/>
              <a:gd name="connsiteX9" fmla="*/ 5791200 w 5791200"/>
              <a:gd name="connsiteY9" fmla="*/ 2830810 h 3396972"/>
              <a:gd name="connsiteX10" fmla="*/ 5791200 w 5791200"/>
              <a:gd name="connsiteY10" fmla="*/ 2830799 h 3396972"/>
              <a:gd name="connsiteX11" fmla="*/ 5225027 w 5791200"/>
              <a:gd name="connsiteY11" fmla="*/ 3396972 h 3396972"/>
              <a:gd name="connsiteX12" fmla="*/ 2413000 w 5791200"/>
              <a:gd name="connsiteY12" fmla="*/ 3396972 h 3396972"/>
              <a:gd name="connsiteX13" fmla="*/ -426290 w 5791200"/>
              <a:gd name="connsiteY13" fmla="*/ 4026295 h 3396972"/>
              <a:gd name="connsiteX14" fmla="*/ 965200 w 5791200"/>
              <a:gd name="connsiteY14" fmla="*/ 3396972 h 3396972"/>
              <a:gd name="connsiteX15" fmla="*/ 566173 w 5791200"/>
              <a:gd name="connsiteY15" fmla="*/ 3396972 h 3396972"/>
              <a:gd name="connsiteX16" fmla="*/ 0 w 5791200"/>
              <a:gd name="connsiteY16" fmla="*/ 2830799 h 3396972"/>
              <a:gd name="connsiteX17" fmla="*/ 0 w 5791200"/>
              <a:gd name="connsiteY17" fmla="*/ 2830810 h 3396972"/>
              <a:gd name="connsiteX18" fmla="*/ 0 w 5791200"/>
              <a:gd name="connsiteY18" fmla="*/ 1981567 h 3396972"/>
              <a:gd name="connsiteX19" fmla="*/ 0 w 5791200"/>
              <a:gd name="connsiteY19" fmla="*/ 1981567 h 3396972"/>
              <a:gd name="connsiteX20" fmla="*/ 0 w 5791200"/>
              <a:gd name="connsiteY20" fmla="*/ 566173 h 3396972"/>
              <a:gd name="connsiteX0" fmla="*/ 426290 w 6217490"/>
              <a:gd name="connsiteY0" fmla="*/ 566173 h 4026295"/>
              <a:gd name="connsiteX1" fmla="*/ 746803 w 6217490"/>
              <a:gd name="connsiteY1" fmla="*/ 13648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651317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651317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992463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  <a:gd name="connsiteX0" fmla="*/ 426290 w 6217490"/>
              <a:gd name="connsiteY0" fmla="*/ 566173 h 4026295"/>
              <a:gd name="connsiteX1" fmla="*/ 705860 w 6217490"/>
              <a:gd name="connsiteY1" fmla="*/ 1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651317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651317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992463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  <a:gd name="connsiteX0" fmla="*/ 426290 w 6217490"/>
              <a:gd name="connsiteY0" fmla="*/ 566173 h 4026295"/>
              <a:gd name="connsiteX1" fmla="*/ 705860 w 6217490"/>
              <a:gd name="connsiteY1" fmla="*/ 1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651317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651317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801394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  <a:gd name="connsiteX0" fmla="*/ 426290 w 6217490"/>
              <a:gd name="connsiteY0" fmla="*/ 566173 h 4026295"/>
              <a:gd name="connsiteX1" fmla="*/ 705860 w 6217490"/>
              <a:gd name="connsiteY1" fmla="*/ 1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651317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651317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774098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  <a:gd name="connsiteX0" fmla="*/ 426290 w 6217490"/>
              <a:gd name="connsiteY0" fmla="*/ 566173 h 4026295"/>
              <a:gd name="connsiteX1" fmla="*/ 705860 w 6217490"/>
              <a:gd name="connsiteY1" fmla="*/ 1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828738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651317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774098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  <a:gd name="connsiteX0" fmla="*/ 426290 w 6217490"/>
              <a:gd name="connsiteY0" fmla="*/ 566173 h 4026295"/>
              <a:gd name="connsiteX1" fmla="*/ 705860 w 6217490"/>
              <a:gd name="connsiteY1" fmla="*/ 1 h 4026295"/>
              <a:gd name="connsiteX2" fmla="*/ 1391490 w 6217490"/>
              <a:gd name="connsiteY2" fmla="*/ 0 h 4026295"/>
              <a:gd name="connsiteX3" fmla="*/ 1391490 w 6217490"/>
              <a:gd name="connsiteY3" fmla="*/ 0 h 4026295"/>
              <a:gd name="connsiteX4" fmla="*/ 2839290 w 6217490"/>
              <a:gd name="connsiteY4" fmla="*/ 0 h 4026295"/>
              <a:gd name="connsiteX5" fmla="*/ 5828738 w 6217490"/>
              <a:gd name="connsiteY5" fmla="*/ 0 h 4026295"/>
              <a:gd name="connsiteX6" fmla="*/ 6217490 w 6217490"/>
              <a:gd name="connsiteY6" fmla="*/ 566173 h 4026295"/>
              <a:gd name="connsiteX7" fmla="*/ 6217490 w 6217490"/>
              <a:gd name="connsiteY7" fmla="*/ 1981567 h 4026295"/>
              <a:gd name="connsiteX8" fmla="*/ 6217490 w 6217490"/>
              <a:gd name="connsiteY8" fmla="*/ 1981567 h 4026295"/>
              <a:gd name="connsiteX9" fmla="*/ 6217490 w 6217490"/>
              <a:gd name="connsiteY9" fmla="*/ 2830810 h 4026295"/>
              <a:gd name="connsiteX10" fmla="*/ 6217490 w 6217490"/>
              <a:gd name="connsiteY10" fmla="*/ 2830799 h 4026295"/>
              <a:gd name="connsiteX11" fmla="*/ 5828738 w 6217490"/>
              <a:gd name="connsiteY11" fmla="*/ 3396972 h 4026295"/>
              <a:gd name="connsiteX12" fmla="*/ 2839290 w 6217490"/>
              <a:gd name="connsiteY12" fmla="*/ 3396972 h 4026295"/>
              <a:gd name="connsiteX13" fmla="*/ 0 w 6217490"/>
              <a:gd name="connsiteY13" fmla="*/ 4026295 h 4026295"/>
              <a:gd name="connsiteX14" fmla="*/ 1391490 w 6217490"/>
              <a:gd name="connsiteY14" fmla="*/ 3396972 h 4026295"/>
              <a:gd name="connsiteX15" fmla="*/ 774098 w 6217490"/>
              <a:gd name="connsiteY15" fmla="*/ 3396972 h 4026295"/>
              <a:gd name="connsiteX16" fmla="*/ 426290 w 6217490"/>
              <a:gd name="connsiteY16" fmla="*/ 2830799 h 4026295"/>
              <a:gd name="connsiteX17" fmla="*/ 426290 w 6217490"/>
              <a:gd name="connsiteY17" fmla="*/ 2830810 h 4026295"/>
              <a:gd name="connsiteX18" fmla="*/ 426290 w 6217490"/>
              <a:gd name="connsiteY18" fmla="*/ 1981567 h 4026295"/>
              <a:gd name="connsiteX19" fmla="*/ 426290 w 6217490"/>
              <a:gd name="connsiteY19" fmla="*/ 1981567 h 4026295"/>
              <a:gd name="connsiteX20" fmla="*/ 426290 w 6217490"/>
              <a:gd name="connsiteY20" fmla="*/ 566173 h 40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17490" h="4026295">
                <a:moveTo>
                  <a:pt x="426290" y="566173"/>
                </a:moveTo>
                <a:cubicBezTo>
                  <a:pt x="426290" y="253484"/>
                  <a:pt x="393171" y="1"/>
                  <a:pt x="705860" y="1"/>
                </a:cubicBezTo>
                <a:lnTo>
                  <a:pt x="1391490" y="0"/>
                </a:lnTo>
                <a:lnTo>
                  <a:pt x="1391490" y="0"/>
                </a:lnTo>
                <a:lnTo>
                  <a:pt x="2839290" y="0"/>
                </a:lnTo>
                <a:lnTo>
                  <a:pt x="5828738" y="0"/>
                </a:lnTo>
                <a:cubicBezTo>
                  <a:pt x="6141427" y="0"/>
                  <a:pt x="6217490" y="253484"/>
                  <a:pt x="6217490" y="566173"/>
                </a:cubicBezTo>
                <a:lnTo>
                  <a:pt x="6217490" y="1981567"/>
                </a:lnTo>
                <a:lnTo>
                  <a:pt x="6217490" y="1981567"/>
                </a:lnTo>
                <a:lnTo>
                  <a:pt x="6217490" y="2830810"/>
                </a:lnTo>
                <a:lnTo>
                  <a:pt x="6217490" y="2830799"/>
                </a:lnTo>
                <a:cubicBezTo>
                  <a:pt x="6217490" y="3143488"/>
                  <a:pt x="6141427" y="3396972"/>
                  <a:pt x="5828738" y="3396972"/>
                </a:cubicBezTo>
                <a:lnTo>
                  <a:pt x="2839290" y="3396972"/>
                </a:lnTo>
                <a:lnTo>
                  <a:pt x="0" y="4026295"/>
                </a:lnTo>
                <a:lnTo>
                  <a:pt x="1391490" y="3396972"/>
                </a:lnTo>
                <a:lnTo>
                  <a:pt x="774098" y="3396972"/>
                </a:lnTo>
                <a:cubicBezTo>
                  <a:pt x="461409" y="3396972"/>
                  <a:pt x="426290" y="3143488"/>
                  <a:pt x="426290" y="2830799"/>
                </a:cubicBezTo>
                <a:lnTo>
                  <a:pt x="426290" y="2830810"/>
                </a:lnTo>
                <a:lnTo>
                  <a:pt x="426290" y="1981567"/>
                </a:lnTo>
                <a:lnTo>
                  <a:pt x="426290" y="1981567"/>
                </a:lnTo>
                <a:lnTo>
                  <a:pt x="426290" y="56617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int</a:t>
            </a:r>
            <a:r>
              <a:rPr lang="en-US" sz="1400" b="1" dirty="0">
                <a:solidFill>
                  <a:srgbClr val="000080"/>
                </a:solidFill>
                <a:latin typeface="Courier New"/>
              </a:rPr>
              <a:t> main(){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Laptop pc1;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Laptop pc2;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pc1</a:t>
            </a:r>
            <a:r>
              <a:rPr lang="en-US" sz="1400" b="1" u="sng" dirty="0">
                <a:solidFill>
                  <a:srgbClr val="000080"/>
                </a:solidFill>
                <a:latin typeface="Courier New"/>
              </a:rPr>
              <a:t>.code</a:t>
            </a:r>
            <a:r>
              <a:rPr lang="en-US" sz="1400" b="1" dirty="0">
                <a:solidFill>
                  <a:srgbClr val="000080"/>
                </a:solidFill>
                <a:latin typeface="Courier New"/>
              </a:rPr>
              <a:t>=1;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pc1</a:t>
            </a:r>
            <a:r>
              <a:rPr lang="en-US" sz="1400" b="1" u="sng" dirty="0">
                <a:solidFill>
                  <a:srgbClr val="000080"/>
                </a:solidFill>
                <a:latin typeface="Courier New"/>
              </a:rPr>
              <a:t>.model</a:t>
            </a:r>
            <a:r>
              <a:rPr lang="en-US" sz="1400" b="1" dirty="0">
                <a:solidFill>
                  <a:srgbClr val="000080"/>
                </a:solidFill>
                <a:latin typeface="Courier New"/>
              </a:rPr>
              <a:t>=“Dell </a:t>
            </a:r>
            <a:r>
              <a:rPr lang="en-US" sz="1400" b="1" dirty="0" err="1">
                <a:solidFill>
                  <a:srgbClr val="000080"/>
                </a:solidFill>
                <a:latin typeface="Courier New"/>
              </a:rPr>
              <a:t>Inspiron</a:t>
            </a:r>
            <a:r>
              <a:rPr lang="en-US" sz="1400" b="1" dirty="0">
                <a:solidFill>
                  <a:srgbClr val="000080"/>
                </a:solidFill>
                <a:latin typeface="Courier New"/>
              </a:rPr>
              <a:t> 14z”;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pc1.RAM=4;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pc1.HDD=500;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pc2.code=2;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pc2.model=“Dell XPS”;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pc2.RAM=2;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	pc2.HDD=320; 	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969946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9317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km-KH" sz="2800" b="1" dirty="0"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ទូទៅ រាល់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ដែលបានបង្កើតនៅក្នុង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ត្រូវបានគេហៅថា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method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និងរាល់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method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ដែលមានឈ្មោះដូចទៅនឹង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របស់វាគេហៅថា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Constructor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មិនមាន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return type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អនុវត្តដំបូងបំផុតនៅពេល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ត្រូវបាន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instance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object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ត្រូវមាន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access modifier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ជា​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public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អាចមានលក្ខណៈជា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Overloading</a:t>
            </a:r>
            <a:endParaRPr lang="km-KH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190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9317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Example: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private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width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public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   width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width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   this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width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width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   this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width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};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2971800"/>
            <a:ext cx="6400800" cy="2438400"/>
          </a:xfrm>
          <a:prstGeom prst="rect">
            <a:avLst/>
          </a:prstGeom>
          <a:noFill/>
          <a:ln w="3175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22696" y="2999096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336344" y="3913496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2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9317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Example:</a:t>
            </a:r>
          </a:p>
          <a:p>
            <a:endParaRPr lang="en-US" sz="2000" dirty="0">
              <a:solidFill>
                <a:srgbClr val="8000FF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BOX box1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2000" b="1" u="sng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BOX box2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u="sng" dirty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2000" b="1" u="sng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u="sng" dirty="0">
                <a:solidFill>
                  <a:srgbClr val="FF8000"/>
                </a:solidFill>
                <a:latin typeface="Courier New"/>
              </a:rPr>
              <a:t>20</a:t>
            </a:r>
            <a:r>
              <a:rPr lang="en-US" sz="2000" b="1" u="sng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u="sng" dirty="0">
                <a:solidFill>
                  <a:srgbClr val="FF8000"/>
                </a:solidFill>
                <a:latin typeface="Courier New"/>
              </a:rPr>
              <a:t>30</a:t>
            </a:r>
            <a:r>
              <a:rPr lang="en-US" sz="2000" b="1" u="sng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"The area of box1 is 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box1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()&lt;&lt;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	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"The area of box2 is 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box2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getch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962400" y="1371599"/>
            <a:ext cx="4724400" cy="990601"/>
          </a:xfrm>
          <a:prstGeom prst="cloudCallout">
            <a:avLst>
              <a:gd name="adj1" fmla="val -47560"/>
              <a:gd name="adj2" fmla="val 1103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Content" pitchFamily="2" charset="0"/>
                <a:cs typeface="Khmer OS Content" pitchFamily="2" charset="0"/>
              </a:rPr>
              <a:t>BOX()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និង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BOX(20,30)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Constructor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class BOX</a:t>
            </a:r>
          </a:p>
        </p:txBody>
      </p:sp>
    </p:spTree>
    <p:extLst>
      <p:ext uri="{BB962C8B-B14F-4D97-AF65-F5344CB8AC3E}">
        <p14:creationId xmlns:p14="http://schemas.microsoft.com/office/powerpoint/2010/main" val="10056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9317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effectLst/>
                <a:latin typeface="Khmer OS Content" pitchFamily="2" charset="0"/>
                <a:cs typeface="Khmer OS Content" pitchFamily="2" charset="0"/>
              </a:rPr>
              <a:t>Inheritance</a:t>
            </a:r>
          </a:p>
          <a:p>
            <a:pPr>
              <a:lnSpc>
                <a:spcPct val="150000"/>
              </a:lnSpc>
            </a:pPr>
            <a:r>
              <a:rPr lang="km-KH" sz="2800" b="1" dirty="0">
                <a:latin typeface="Khmer OS Content" pitchFamily="2" charset="0"/>
                <a:cs typeface="Khmer OS Content" pitchFamily="2" charset="0"/>
              </a:rPr>
              <a:t>វា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ជាលទ្ធភាពដែលអាចផ្តល់ឱ្យ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មួយទទួល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member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ពី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ដទៃទៀត ក្នុងគោលបំណងបំពេញបន្ថែម ដោយកាត់បន្ថយការបង្កើតឡើងវិញ និងមិនប៉ះពាល់ដល់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ដែលមានស្រាប់។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ដែលផ្តល់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member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ទៅគេប្រើ ជា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based class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supper class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ffectLst/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effectLst/>
                <a:latin typeface="Khmer OS Content" pitchFamily="2" charset="0"/>
                <a:cs typeface="Khmer OS Content" pitchFamily="2" charset="0"/>
              </a:rPr>
              <a:t>ដែលទទួល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member </a:t>
            </a:r>
            <a:r>
              <a:rPr lang="km-KH" sz="2400" dirty="0">
                <a:effectLst/>
                <a:latin typeface="Khmer OS Content" pitchFamily="2" charset="0"/>
                <a:cs typeface="Khmer OS Content" pitchFamily="2" charset="0"/>
              </a:rPr>
              <a:t>ពីគេ ជា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derived class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sub class</a:t>
            </a:r>
            <a:endParaRPr lang="en-US" sz="2800" dirty="0">
              <a:effectLst/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/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4351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54135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Syntax:</a:t>
            </a:r>
            <a:endParaRPr lang="en-US" sz="1600" u="sng" dirty="0">
              <a:latin typeface="Khmer OS Content" pitchFamily="2" charset="0"/>
              <a:cs typeface="Khmer OS Content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subClassName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supperClassName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/>
              </a:rPr>
              <a:t>	//members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16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នៅក្នុង ភាសា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C++</a:t>
            </a:r>
            <a:r>
              <a:rPr lang="en-US" sz="16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ក៏អាចប្រើនូវ​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multi-Inheritance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subClassName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supperClassName1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,...{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	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urier New"/>
              </a:rPr>
              <a:t>//members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368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541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Example: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class Shape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protected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width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height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public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set_data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){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width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height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};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Rectangle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Shape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public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area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width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height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};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Triangle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Shape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public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area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width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height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};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59359"/>
            <a:ext cx="40990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4417874"/>
            <a:ext cx="470863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Content" pitchFamily="2" charset="0"/>
                <a:cs typeface="Khmer OS Content" pitchFamily="2" charset="0"/>
              </a:rPr>
              <a:t>រាល់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class members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ដែលប្រើ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access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Content" pitchFamily="2" charset="0"/>
                <a:cs typeface="Khmer OS Content" pitchFamily="2" charset="0"/>
              </a:rPr>
              <a:t>modifier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b="1" i="1" dirty="0">
                <a:latin typeface="Khmer OS Content" pitchFamily="2" charset="0"/>
                <a:cs typeface="Khmer OS Content" pitchFamily="2" charset="0"/>
              </a:rPr>
              <a:t>protected 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វាមានលទ្ធភាព</a:t>
            </a:r>
          </a:p>
          <a:p>
            <a:pPr>
              <a:lnSpc>
                <a:spcPct val="150000"/>
              </a:lnSpc>
            </a:pPr>
            <a:r>
              <a:rPr lang="km-KH" dirty="0">
                <a:latin typeface="Khmer OS Content" pitchFamily="2" charset="0"/>
                <a:cs typeface="Khmer OS Content" pitchFamily="2" charset="0"/>
              </a:rPr>
              <a:t>ទាញទៅប្រើប្រាស់បានទាំងនៅក្នុង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class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ខ្លួន</a:t>
            </a:r>
            <a:endParaRPr lang="en-US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Content" pitchFamily="2" charset="0"/>
                <a:cs typeface="Khmer OS Content" pitchFamily="2" charset="0"/>
              </a:rPr>
              <a:t>ឯង និង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ដែលបាន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inherit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 ពីវាតែប៉ុណ្ណោះ។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b="1" i="1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9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អ្វីជា </a:t>
            </a:r>
            <a:r>
              <a:rPr lang="en-US" sz="3200" b="1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O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OP?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OOP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គឺមកពីពាក្យថា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Object-Oriented Programming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 វាជា គោលការណ៍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មួយដែលអាចឱ្យ ភាសា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programming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ជាច្រើនយកគំរូតាម។ រាល់ភាសា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Programming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ទាំងអស់ដែលបានចាត់ចូលជា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OOP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គឺត្រូវផ្អែកទៅលើ ការប្រើប្រាស់ 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Object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ជាចម្បង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ហើយក៏ត្រូវមានលទ្ធភាពប្រើប្រាស់ នូវ </a:t>
            </a:r>
            <a:r>
              <a:rPr lang="en-US" sz="2800" i="1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Data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i="1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Encapsulation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, </a:t>
            </a:r>
            <a:r>
              <a:rPr lang="en-US" sz="2800" i="1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Inheritance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និង </a:t>
            </a:r>
            <a:r>
              <a:rPr lang="en-US" sz="2800" i="1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Polymorphism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ផងដែរ។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541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Rectangle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rect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Triangle tri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rect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set_data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tri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set_data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rect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area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()&lt;&lt;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tri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area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642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5413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Polymorphism</a:t>
            </a:r>
            <a:endParaRPr lang="km-KH" sz="32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km-KH" sz="32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ការបង្កើតនូវអ្វីមួយដោយអាចយកទៅប្រើបានច្រើនទិសដៅ ក្នុងនោះមាន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Overloading method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ជាដើម ឬក៏អាចនិយាយយ៉ាងខ្លីថាវាគឺជា </a:t>
            </a:r>
            <a:r>
              <a:rPr lang="en-US" sz="2800" b="1" i="1" dirty="0">
                <a:latin typeface="Khmer OS Content" pitchFamily="2" charset="0"/>
                <a:cs typeface="Khmer OS Content" pitchFamily="2" charset="0"/>
              </a:rPr>
              <a:t>template</a:t>
            </a:r>
          </a:p>
          <a:p>
            <a:endParaRPr lang="en-US" sz="2400" b="1" dirty="0">
              <a:effectLst/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810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53577"/>
            <a:ext cx="1054135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Example:</a:t>
            </a:r>
          </a:p>
          <a:p>
            <a:r>
              <a:rPr lang="en-US" sz="28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Shape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p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;//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pshape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 is a pointer to an object class Shape.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Rectangle rec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;//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creatge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 rec object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Triangle tri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// create tri object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2800" u="sng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u="sng" dirty="0">
                <a:solidFill>
                  <a:srgbClr val="000080"/>
                </a:solidFill>
                <a:latin typeface="Courier New"/>
              </a:rPr>
              <a:t>=&amp;</a:t>
            </a:r>
            <a:r>
              <a:rPr lang="en-US" sz="2800" u="sng" dirty="0">
                <a:solidFill>
                  <a:srgbClr val="000000"/>
                </a:solidFill>
                <a:latin typeface="Courier New"/>
              </a:rPr>
              <a:t>rec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pshape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set_data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"The area of Rec is "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rec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area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2800" u="sng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sz="2800" b="1" u="sng" dirty="0">
                <a:solidFill>
                  <a:srgbClr val="000080"/>
                </a:solidFill>
                <a:latin typeface="Courier New"/>
              </a:rPr>
              <a:t>=&amp;</a:t>
            </a:r>
            <a:r>
              <a:rPr lang="en-US" sz="2800" u="sng" dirty="0">
                <a:solidFill>
                  <a:srgbClr val="000000"/>
                </a:solidFill>
                <a:latin typeface="Courier New"/>
              </a:rPr>
              <a:t>tri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pshape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set_data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"The area of Tri is"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tri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area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804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អ្វីជា 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Object ?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ពាក្យថា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គឺជាអ្វីៗដែលមានប្រភេទច្បាស់លាស់ណាមួយ។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គ្រប់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ត្រូវមានរូបរាង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(attributes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) និង សកម្មភាព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dirty="0" err="1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behaviour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)</a:t>
            </a:r>
            <a:endParaRPr lang="km-KH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	ខ្ញុំថា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IPhone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ព្រោះ វាមានរូបរាង និង សកម្មភាពដែលអាចកំណត់បានថាជា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“</a:t>
            </a:r>
            <a:r>
              <a:rPr lang="km-KH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ទូរសព្ទដៃ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”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ចំណែកឯ ពាក្យថា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“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ទូរសព្ទដៃ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”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វាជាប្រភេទទិន្នន័យមួយដែលតំណាងឱ្យគ្រប់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ទូរសព្ទដៃទាំងអស់។ការតំណាងនេះហៅថា </a:t>
            </a:r>
            <a:r>
              <a:rPr lang="en-US" sz="2800" b="1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4964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Class </a:t>
            </a:r>
          </a:p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គឺ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ជាពុម្ភ ឬជាការតំណាងឱ្យ ទិន្នន័យណាមួយជាអរូបិយ៍។ មានន័យថា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គឺជាអ្នកកំណត់ឱ្យបានទៅជា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ផ្សេងៗ។</a:t>
            </a:r>
          </a:p>
          <a:p>
            <a:pPr>
              <a:lnSpc>
                <a:spcPct val="150000"/>
              </a:lnSpc>
            </a:pPr>
            <a:endParaRPr lang="km-KH" sz="28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km-KH" sz="28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en-US" sz="32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en-US" sz="32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4573808"/>
            <a:ext cx="4485702" cy="22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39385"/>
            <a:ext cx="4681618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3626" y="42773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200" y="5486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0" y="5572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0" y="49631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4495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ការបង្កើត 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Class </a:t>
            </a:r>
          </a:p>
          <a:p>
            <a:pPr>
              <a:lnSpc>
                <a:spcPct val="150000"/>
              </a:lnSpc>
            </a:pPr>
            <a:r>
              <a:rPr lang="en-US" sz="3200" u="sng" dirty="0">
                <a:latin typeface="Khmer OS Content" pitchFamily="2" charset="0"/>
                <a:cs typeface="Khmer OS Content" pitchFamily="2" charset="0"/>
              </a:rPr>
              <a:t>Syntax:</a:t>
            </a:r>
            <a:endParaRPr lang="en-US" sz="3200" dirty="0">
              <a:solidFill>
                <a:srgbClr val="000000"/>
              </a:solidFill>
              <a:latin typeface="Courier New"/>
            </a:endParaRPr>
          </a:p>
          <a:p>
            <a:r>
              <a:rPr lang="en-US" sz="3600" b="1" dirty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36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36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3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3600" dirty="0">
                <a:solidFill>
                  <a:srgbClr val="008000"/>
                </a:solidFill>
                <a:latin typeface="Courier New"/>
              </a:rPr>
              <a:t>//access modifier </a:t>
            </a:r>
          </a:p>
          <a:p>
            <a:r>
              <a:rPr lang="en-US" sz="3600" dirty="0">
                <a:solidFill>
                  <a:srgbClr val="008000"/>
                </a:solidFill>
                <a:latin typeface="Courier New"/>
              </a:rPr>
              <a:t>	//class members </a:t>
            </a:r>
          </a:p>
          <a:p>
            <a:r>
              <a:rPr lang="en-US" sz="3600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3600" b="1" strike="dblStrike" dirty="0" err="1">
                <a:solidFill>
                  <a:srgbClr val="FF0000"/>
                </a:solidFill>
                <a:latin typeface="Courier New"/>
              </a:rPr>
              <a:t>OjectName</a:t>
            </a:r>
            <a:r>
              <a:rPr lang="en-US" sz="3600" b="1" dirty="0">
                <a:solidFill>
                  <a:srgbClr val="000080"/>
                </a:solidFill>
                <a:latin typeface="Courier New"/>
              </a:rPr>
              <a:t>;</a:t>
            </a:r>
            <a:endParaRPr lang="km-KH" sz="3600" b="1" dirty="0">
              <a:solidFill>
                <a:srgbClr val="000080"/>
              </a:solidFill>
              <a:latin typeface="Courier New"/>
            </a:endParaRPr>
          </a:p>
          <a:p>
            <a:endParaRPr lang="en-US" sz="3600" b="1" dirty="0">
              <a:solidFill>
                <a:srgbClr val="000080"/>
              </a:solidFill>
              <a:latin typeface="Courier New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Access modifier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ជាដែនកំណត់នៃការប្រើប្រាស់ អាចជា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private, protected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 ឬ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public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member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ជាធាតុរបស់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អាចជា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ឬ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ជាដើម។</a:t>
            </a:r>
            <a:endParaRPr lang="en-US" sz="32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0155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Example:</a:t>
            </a:r>
            <a:endParaRPr lang="en-US" sz="3600" u="sng" dirty="0"/>
          </a:p>
          <a:p>
            <a:r>
              <a:rPr lang="en-US" sz="2800" b="1" dirty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Laptop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private: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code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urier New"/>
              </a:rPr>
              <a:t>//1 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string model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urier New"/>
              </a:rPr>
              <a:t>//Dell.. 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RAM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urier New"/>
              </a:rPr>
              <a:t>//4GB 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HDD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urier New"/>
              </a:rPr>
              <a:t>//500GB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/>
              </a:rPr>
              <a:t>};</a:t>
            </a:r>
          </a:p>
          <a:p>
            <a:endParaRPr lang="en-US" sz="2800" b="1" dirty="0">
              <a:solidFill>
                <a:srgbClr val="000080"/>
              </a:solidFill>
              <a:effectLst/>
              <a:latin typeface="Courier New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រាល់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members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ដែលបានកំណត់ជា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private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នោះវាមានលទ្ធភាពប្រើបានតែក្នុង </a:t>
            </a:r>
            <a:r>
              <a:rPr lang="en-US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4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ខ្លួនឯងប៉ុណ្ណោះ។</a:t>
            </a:r>
            <a:endParaRPr lang="en-US" sz="2400" dirty="0">
              <a:effectLst/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681014" y="1676400"/>
            <a:ext cx="2133600" cy="574596"/>
          </a:xfrm>
          <a:prstGeom prst="wedgeEllipseCallout">
            <a:avLst>
              <a:gd name="adj1" fmla="val -93116"/>
              <a:gd name="adj2" fmla="val 696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Modifier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467600" y="2432082"/>
            <a:ext cx="2133600" cy="574596"/>
          </a:xfrm>
          <a:prstGeom prst="wedgeEllipseCallout">
            <a:avLst>
              <a:gd name="adj1" fmla="val -93116"/>
              <a:gd name="adj2" fmla="val 1385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member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0104" y="2590800"/>
            <a:ext cx="4495800" cy="182880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ការយក 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ទៅប្រើ</a:t>
            </a:r>
            <a:endParaRPr lang="en-US" sz="32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u="sng" dirty="0">
                <a:latin typeface="Khmer OS Content" pitchFamily="2" charset="0"/>
                <a:cs typeface="Khmer OS Content" pitchFamily="2" charset="0"/>
              </a:rPr>
              <a:t>Syntax:</a:t>
            </a:r>
            <a:endParaRPr lang="en-US" sz="3200" dirty="0">
              <a:solidFill>
                <a:srgbClr val="000000"/>
              </a:solidFill>
              <a:latin typeface="Courier New"/>
            </a:endParaRPr>
          </a:p>
          <a:p>
            <a:endParaRPr lang="en-US" sz="3600" b="1" dirty="0">
              <a:solidFill>
                <a:srgbClr val="000080"/>
              </a:solidFill>
              <a:latin typeface="Courier New"/>
            </a:endParaRPr>
          </a:p>
          <a:p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3600" b="1" dirty="0" err="1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3600" b="1" dirty="0">
                <a:solidFill>
                  <a:srgbClr val="000080"/>
                </a:solidFill>
                <a:latin typeface="Courier New"/>
              </a:rPr>
              <a:t>;</a:t>
            </a:r>
            <a:endParaRPr lang="km-KH" sz="3600" b="1" dirty="0">
              <a:solidFill>
                <a:srgbClr val="00008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rgbClr val="00008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ការលើកយក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មកប្រើគឺមានន័យថាជាការបង្កើត នូវ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តំណាងឱ្យ </a:t>
            </a:r>
            <a:r>
              <a:rPr lang="en-US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solidFill>
                  <a:srgbClr val="000080"/>
                </a:solidFill>
                <a:latin typeface="Khmer OS Content" pitchFamily="2" charset="0"/>
                <a:cs typeface="Khmer OS Content" pitchFamily="2" charset="0"/>
              </a:rPr>
              <a:t>នោះ។</a:t>
            </a:r>
            <a:endParaRPr lang="en-US" sz="2800" dirty="0">
              <a:solidFill>
                <a:srgbClr val="00008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2021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38200"/>
            <a:ext cx="982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ការកំណត់ពត៌មានទៅកាន់ 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Object</a:t>
            </a:r>
          </a:p>
          <a:p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(){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endParaRPr lang="km-KH" sz="2400" dirty="0">
              <a:solidFill>
                <a:srgbClr val="000000"/>
              </a:solidFill>
              <a:latin typeface="Courier New"/>
            </a:endParaRPr>
          </a:p>
          <a:p>
            <a:r>
              <a:rPr lang="km-KH" sz="2400" dirty="0">
                <a:solidFill>
                  <a:srgbClr val="000000"/>
                </a:solidFill>
                <a:latin typeface="Courier New"/>
              </a:rPr>
              <a:t>​​​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  Laptop pc1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Laptop pc2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u="sng" dirty="0">
                <a:solidFill>
                  <a:srgbClr val="000000"/>
                </a:solidFill>
                <a:latin typeface="Courier New"/>
              </a:rPr>
              <a:t>code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u="sng" dirty="0">
                <a:solidFill>
                  <a:srgbClr val="000000"/>
                </a:solidFill>
                <a:latin typeface="Courier New"/>
              </a:rPr>
              <a:t>model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/>
              </a:rPr>
              <a:t>"Dell </a:t>
            </a:r>
            <a:r>
              <a:rPr lang="en-US" sz="2400" dirty="0" err="1">
                <a:solidFill>
                  <a:srgbClr val="808080"/>
                </a:solidFill>
                <a:latin typeface="Courier New"/>
              </a:rPr>
              <a:t>Inspiron</a:t>
            </a:r>
            <a:r>
              <a:rPr lang="en-US" sz="2400" dirty="0">
                <a:solidFill>
                  <a:srgbClr val="808080"/>
                </a:solidFill>
                <a:latin typeface="Courier New"/>
              </a:rPr>
              <a:t> 14z"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RAM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pc1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HDD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500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code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model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Dell XPS</a:t>
            </a:r>
            <a:r>
              <a:rPr lang="en-US" sz="24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RAM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   pc2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HDD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/>
              </a:rPr>
              <a:t>320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2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3802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តាម កូដខាងលើឃើញថា រាល់ការទាញយក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member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មកប្រើគឺតាមរយៈ សញ្ញា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dot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បន្ទាប់ពី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ObjectName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ក៏ប៉ុន្តែអ្វីដែល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Error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នោះគឺ មិនអាចទាញមកប្រើបានទេ ពីព្រោះ រាល់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member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ទាំងអស់នោះសុទ្ធតែបានប្រើ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Private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access modifier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ដូច្នេះអាចប្តូរពី 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private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ទៅជា 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public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វិញ ។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រាល់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class member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ដែលបានកំណត់ជា 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public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វាអាចយកទៅប្រើបានទាំងក្នុង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class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ខ្លួនឯង និងតាមរយៈ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2525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3483</TotalTime>
  <Words>1310</Words>
  <Application>Microsoft Office PowerPoint</Application>
  <PresentationFormat>Custom</PresentationFormat>
  <Paragraphs>257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DaunPenh</vt:lpstr>
      <vt:lpstr>Georgia</vt:lpstr>
      <vt:lpstr>Khmer OS Content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Chandalen Teang</cp:lastModifiedBy>
  <cp:revision>2204</cp:revision>
  <dcterms:created xsi:type="dcterms:W3CDTF">2006-08-16T00:00:00Z</dcterms:created>
  <dcterms:modified xsi:type="dcterms:W3CDTF">2018-08-15T09:06:15Z</dcterms:modified>
</cp:coreProperties>
</file>