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7"/>
  </p:notesMasterIdLst>
  <p:handoutMasterIdLst>
    <p:handoutMasterId r:id="rId18"/>
  </p:handoutMasterIdLst>
  <p:sldIdLst>
    <p:sldId id="256" r:id="rId2"/>
    <p:sldId id="259" r:id="rId3"/>
    <p:sldId id="260" r:id="rId4"/>
    <p:sldId id="269" r:id="rId5"/>
    <p:sldId id="262" r:id="rId6"/>
    <p:sldId id="263" r:id="rId7"/>
    <p:sldId id="272" r:id="rId8"/>
    <p:sldId id="271" r:id="rId9"/>
    <p:sldId id="273" r:id="rId10"/>
    <p:sldId id="275" r:id="rId11"/>
    <p:sldId id="276" r:id="rId12"/>
    <p:sldId id="277" r:id="rId13"/>
    <p:sldId id="278" r:id="rId14"/>
    <p:sldId id="279"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95232-0D48-4AD4-AF7D-A97FF06487C8}" v="169" dt="2018-12-12T00:39:03.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86" d="100"/>
          <a:sy n="86" d="100"/>
        </p:scale>
        <p:origin x="562" y="5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11-12-2018</a:t>
            </a:fld>
            <a:endParaRPr lang="en-IN"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11-12-2018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a:t>Click icon to add picture</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a:t>Click icon to add picture</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a:t>Click icon to add picture</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IN"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a:t>Click icon to add picture</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IN"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GB"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a:t>Click icon to add picture</a:t>
            </a:r>
            <a:endParaRPr lang="en-IN"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IN"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43" r="20743"/>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1804084" cy="1334195"/>
            <a:chOff x="2955850" y="2902286"/>
            <a:chExt cx="1804084" cy="1334195"/>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84731" cy="1015663"/>
            </a:xfrm>
            <a:prstGeom prst="rect">
              <a:avLst/>
            </a:prstGeom>
            <a:noFill/>
          </p:spPr>
          <p:txBody>
            <a:bodyPr wrap="none" rtlCol="0">
              <a:spAutoFit/>
            </a:bodyPr>
            <a:lstStyle/>
            <a:p>
              <a:endParaRPr lang="en-IN"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04084" cy="523220"/>
            </a:xfrm>
            <a:prstGeom prst="rect">
              <a:avLst/>
            </a:prstGeom>
            <a:noFill/>
          </p:spPr>
          <p:txBody>
            <a:bodyPr wrap="none" rtlCol="0">
              <a:spAutoFit/>
            </a:bodyPr>
            <a:lstStyle/>
            <a:p>
              <a:pPr algn="ctr"/>
              <a:r>
                <a:rPr lang="en-IN" sz="1400" dirty="0">
                  <a:solidFill>
                    <a:schemeClr val="bg1"/>
                  </a:solidFill>
                  <a:latin typeface="Calibri Light" panose="020F0302020204030204" pitchFamily="34" charset="0"/>
                  <a:cs typeface="Calibri Light" panose="020F0302020204030204" pitchFamily="34" charset="0"/>
                </a:rPr>
                <a:t>Intermediate Analytics</a:t>
              </a:r>
            </a:p>
            <a:p>
              <a:pPr algn="ctr"/>
              <a:r>
                <a:rPr lang="en-IN" sz="1400" dirty="0">
                  <a:solidFill>
                    <a:schemeClr val="bg1"/>
                  </a:solidFill>
                  <a:latin typeface="Calibri Light" panose="020F0302020204030204" pitchFamily="34" charset="0"/>
                  <a:cs typeface="Calibri Light" panose="020F0302020204030204" pitchFamily="34" charset="0"/>
                </a:rPr>
                <a:t>Prof. </a:t>
              </a:r>
              <a:r>
                <a:rPr lang="en-IN" sz="1400" dirty="0" err="1">
                  <a:solidFill>
                    <a:schemeClr val="bg1"/>
                  </a:solidFill>
                  <a:latin typeface="Calibri Light" panose="020F0302020204030204" pitchFamily="34" charset="0"/>
                  <a:cs typeface="Calibri Light" panose="020F0302020204030204" pitchFamily="34" charset="0"/>
                </a:rPr>
                <a:t>Tenglong</a:t>
              </a:r>
              <a:r>
                <a:rPr lang="en-IN" sz="1400" dirty="0">
                  <a:solidFill>
                    <a:schemeClr val="bg1"/>
                  </a:solidFill>
                  <a:latin typeface="Calibri Light" panose="020F0302020204030204" pitchFamily="34" charset="0"/>
                  <a:cs typeface="Calibri Light" panose="020F0302020204030204" pitchFamily="34" charset="0"/>
                </a:rPr>
                <a:t> Li</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Stock Market Analysis</a:t>
            </a:r>
            <a:endParaRPr lang="en-IN" b="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IN" sz="1800" b="1" dirty="0"/>
              <a:t>Forum Bheda</a:t>
            </a:r>
          </a:p>
          <a:p>
            <a:r>
              <a:rPr lang="en-IN" sz="1800" b="1" dirty="0"/>
              <a:t>Labdhi Ghelani</a:t>
            </a:r>
          </a:p>
          <a:p>
            <a:r>
              <a:rPr lang="en-IN" sz="1800" b="1" dirty="0"/>
              <a:t>Mohita Sharma</a:t>
            </a:r>
          </a:p>
        </p:txBody>
      </p:sp>
      <p:pic>
        <p:nvPicPr>
          <p:cNvPr id="5" name="Graphic 4" descr="Upward trend">
            <a:extLst>
              <a:ext uri="{FF2B5EF4-FFF2-40B4-BE49-F238E27FC236}">
                <a16:creationId xmlns:a16="http://schemas.microsoft.com/office/drawing/2014/main" id="{F4D7D97B-3100-4F45-9B71-FC070A2C3F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8272" y="2684608"/>
            <a:ext cx="914400" cy="914400"/>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B5C2AC-8496-467F-B134-B39DA484A1DE}"/>
              </a:ext>
            </a:extLst>
          </p:cNvPr>
          <p:cNvSpPr>
            <a:spLocks noGrp="1"/>
          </p:cNvSpPr>
          <p:nvPr>
            <p:ph type="sldNum" sz="quarter" idx="18"/>
          </p:nvPr>
        </p:nvSpPr>
        <p:spPr/>
        <p:txBody>
          <a:bodyPr/>
          <a:lstStyle/>
          <a:p>
            <a:fld id="{8699F50C-BE38-4BD0-BA84-9B090E1F2B9B}" type="slidenum">
              <a:rPr lang="en-IN" smtClean="0"/>
              <a:t>10</a:t>
            </a:fld>
            <a:endParaRPr lang="en-IN" dirty="0"/>
          </a:p>
        </p:txBody>
      </p:sp>
      <p:sp>
        <p:nvSpPr>
          <p:cNvPr id="4" name="Title 3">
            <a:extLst>
              <a:ext uri="{FF2B5EF4-FFF2-40B4-BE49-F238E27FC236}">
                <a16:creationId xmlns:a16="http://schemas.microsoft.com/office/drawing/2014/main" id="{0351D479-0F44-4B4F-BA48-2ACFC8986548}"/>
              </a:ext>
            </a:extLst>
          </p:cNvPr>
          <p:cNvSpPr>
            <a:spLocks noGrp="1"/>
          </p:cNvSpPr>
          <p:nvPr>
            <p:ph type="title"/>
          </p:nvPr>
        </p:nvSpPr>
        <p:spPr>
          <a:xfrm>
            <a:off x="518678" y="209028"/>
            <a:ext cx="8333222" cy="1857897"/>
          </a:xfrm>
        </p:spPr>
        <p:txBody>
          <a:bodyPr>
            <a:normAutofit fontScale="90000"/>
          </a:bodyPr>
          <a:lstStyle/>
          <a:p>
            <a:r>
              <a:rPr lang="en-US" dirty="0"/>
              <a:t>Data Visualization</a:t>
            </a:r>
            <a:br>
              <a:rPr lang="en-US" dirty="0"/>
            </a:br>
            <a:br>
              <a:rPr lang="en-US" dirty="0"/>
            </a:br>
            <a:r>
              <a:rPr lang="en-US" sz="2200" dirty="0"/>
              <a:t>To perform advanced analysis, which gives more clarity in understanding the data. We have performed Data Visualization using R Libraries. </a:t>
            </a:r>
          </a:p>
        </p:txBody>
      </p:sp>
      <p:sp>
        <p:nvSpPr>
          <p:cNvPr id="5" name="Content Placeholder 4">
            <a:extLst>
              <a:ext uri="{FF2B5EF4-FFF2-40B4-BE49-F238E27FC236}">
                <a16:creationId xmlns:a16="http://schemas.microsoft.com/office/drawing/2014/main" id="{61B397F8-8E38-4C2B-AF1C-8F56EF71A441}"/>
              </a:ext>
            </a:extLst>
          </p:cNvPr>
          <p:cNvSpPr>
            <a:spLocks noGrp="1"/>
          </p:cNvSpPr>
          <p:nvPr>
            <p:ph sz="half" idx="1"/>
          </p:nvPr>
        </p:nvSpPr>
        <p:spPr>
          <a:xfrm>
            <a:off x="518678" y="2227517"/>
            <a:ext cx="5181600" cy="4525919"/>
          </a:xfrm>
        </p:spPr>
        <p:txBody>
          <a:bodyPr/>
          <a:lstStyle/>
          <a:p>
            <a:pPr marL="0" lvl="0" indent="0">
              <a:buNone/>
            </a:pPr>
            <a:r>
              <a:rPr lang="en-US" sz="2000" b="1" dirty="0">
                <a:solidFill>
                  <a:srgbClr val="FFC000"/>
                </a:solidFill>
              </a:rPr>
              <a:t>1. Plot a graph of how much a company makes on each dollar of sales [Operation Margin] </a:t>
            </a:r>
          </a:p>
          <a:p>
            <a:r>
              <a:rPr lang="en-US" sz="2000" dirty="0"/>
              <a:t>Operation Margin measures profitability.</a:t>
            </a:r>
          </a:p>
          <a:p>
            <a:r>
              <a:rPr lang="en-US" sz="2000" dirty="0"/>
              <a:t>APA stocks have the highest Operation Margin which says they earn the highest profit on each dollar of revenue.</a:t>
            </a:r>
            <a:br>
              <a:rPr lang="en-US" sz="2000" dirty="0"/>
            </a:br>
            <a:r>
              <a:rPr lang="en-US" sz="2000" dirty="0"/>
              <a:t>APA stocks belong to Apache Corporation.</a:t>
            </a:r>
          </a:p>
          <a:p>
            <a:r>
              <a:rPr lang="en-US" sz="2000" dirty="0"/>
              <a:t>Investing in APA stocks seems to be a safe bet for investors. The bar graph displays top 10 stocks having highest Operation Margin.</a:t>
            </a:r>
          </a:p>
          <a:p>
            <a:endParaRPr lang="en-US" dirty="0"/>
          </a:p>
        </p:txBody>
      </p:sp>
      <p:pic>
        <p:nvPicPr>
          <p:cNvPr id="7" name="Content Placeholder 6">
            <a:extLst>
              <a:ext uri="{FF2B5EF4-FFF2-40B4-BE49-F238E27FC236}">
                <a16:creationId xmlns:a16="http://schemas.microsoft.com/office/drawing/2014/main" id="{DE6481D4-4907-4BA5-9276-0958CB03CA1D}"/>
              </a:ext>
            </a:extLst>
          </p:cNvPr>
          <p:cNvPicPr>
            <a:picLocks noGrp="1"/>
          </p:cNvPicPr>
          <p:nvPr>
            <p:ph sz="half" idx="2"/>
          </p:nvPr>
        </p:nvPicPr>
        <p:blipFill>
          <a:blip r:embed="rId2"/>
          <a:stretch>
            <a:fillRect/>
          </a:stretch>
        </p:blipFill>
        <p:spPr>
          <a:xfrm>
            <a:off x="6172200" y="2227517"/>
            <a:ext cx="5181600" cy="3372928"/>
          </a:xfrm>
          <a:prstGeom prst="rect">
            <a:avLst/>
          </a:prstGeom>
          <a:ln w="9525" cap="sq">
            <a:solidFill>
              <a:srgbClr val="000000"/>
            </a:solidFill>
            <a:prstDash val="solid"/>
            <a:miter lim="800000"/>
          </a:ln>
          <a:effectLst/>
        </p:spPr>
      </p:pic>
      <p:sp>
        <p:nvSpPr>
          <p:cNvPr id="8" name="Rectangle 7">
            <a:extLst>
              <a:ext uri="{FF2B5EF4-FFF2-40B4-BE49-F238E27FC236}">
                <a16:creationId xmlns:a16="http://schemas.microsoft.com/office/drawing/2014/main" id="{F3A2739B-8428-4EAB-8B76-FF94C84CC30A}"/>
              </a:ext>
            </a:extLst>
          </p:cNvPr>
          <p:cNvSpPr/>
          <p:nvPr/>
        </p:nvSpPr>
        <p:spPr>
          <a:xfrm>
            <a:off x="11146971" y="301841"/>
            <a:ext cx="740227" cy="448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952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B5C2AC-8496-467F-B134-B39DA484A1DE}"/>
              </a:ext>
            </a:extLst>
          </p:cNvPr>
          <p:cNvSpPr>
            <a:spLocks noGrp="1"/>
          </p:cNvSpPr>
          <p:nvPr>
            <p:ph type="sldNum" sz="quarter" idx="18"/>
          </p:nvPr>
        </p:nvSpPr>
        <p:spPr/>
        <p:txBody>
          <a:bodyPr/>
          <a:lstStyle/>
          <a:p>
            <a:fld id="{8699F50C-BE38-4BD0-BA84-9B090E1F2B9B}" type="slidenum">
              <a:rPr lang="en-IN" smtClean="0"/>
              <a:t>11</a:t>
            </a:fld>
            <a:endParaRPr lang="en-IN" dirty="0"/>
          </a:p>
        </p:txBody>
      </p:sp>
      <p:sp>
        <p:nvSpPr>
          <p:cNvPr id="4" name="Title 3">
            <a:extLst>
              <a:ext uri="{FF2B5EF4-FFF2-40B4-BE49-F238E27FC236}">
                <a16:creationId xmlns:a16="http://schemas.microsoft.com/office/drawing/2014/main" id="{0351D479-0F44-4B4F-BA48-2ACFC8986548}"/>
              </a:ext>
            </a:extLst>
          </p:cNvPr>
          <p:cNvSpPr>
            <a:spLocks noGrp="1"/>
          </p:cNvSpPr>
          <p:nvPr>
            <p:ph type="title"/>
          </p:nvPr>
        </p:nvSpPr>
        <p:spPr>
          <a:xfrm>
            <a:off x="518678" y="209029"/>
            <a:ext cx="8333222" cy="874048"/>
          </a:xfrm>
        </p:spPr>
        <p:txBody>
          <a:bodyPr>
            <a:normAutofit fontScale="90000"/>
          </a:bodyPr>
          <a:lstStyle/>
          <a:p>
            <a:r>
              <a:rPr lang="en-US" dirty="0"/>
              <a:t>Data Visualization</a:t>
            </a:r>
            <a:br>
              <a:rPr lang="en-US" dirty="0"/>
            </a:br>
            <a:endParaRPr lang="en-US" sz="2200" dirty="0"/>
          </a:p>
        </p:txBody>
      </p:sp>
      <p:sp>
        <p:nvSpPr>
          <p:cNvPr id="5" name="Content Placeholder 4">
            <a:extLst>
              <a:ext uri="{FF2B5EF4-FFF2-40B4-BE49-F238E27FC236}">
                <a16:creationId xmlns:a16="http://schemas.microsoft.com/office/drawing/2014/main" id="{61B397F8-8E38-4C2B-AF1C-8F56EF71A441}"/>
              </a:ext>
            </a:extLst>
          </p:cNvPr>
          <p:cNvSpPr>
            <a:spLocks noGrp="1"/>
          </p:cNvSpPr>
          <p:nvPr>
            <p:ph sz="half" idx="1"/>
          </p:nvPr>
        </p:nvSpPr>
        <p:spPr>
          <a:xfrm>
            <a:off x="338530" y="1100381"/>
            <a:ext cx="5181600" cy="4963068"/>
          </a:xfrm>
        </p:spPr>
        <p:txBody>
          <a:bodyPr/>
          <a:lstStyle/>
          <a:p>
            <a:pPr marL="0" lvl="0" indent="0">
              <a:buNone/>
            </a:pPr>
            <a:r>
              <a:rPr lang="en-US" sz="2000" b="1" dirty="0">
                <a:solidFill>
                  <a:srgbClr val="FFC000"/>
                </a:solidFill>
              </a:rPr>
              <a:t>2. Display the states and their headquarters. (Fortune 500 companies)</a:t>
            </a:r>
          </a:p>
          <a:p>
            <a:r>
              <a:rPr lang="en-US" sz="1800" dirty="0"/>
              <a:t>California has the 77 no. of headquarters from top 500 companies. Followed by New York, Texas, Illinois and Massachusetts. These are the top 5 states having the highest no of headquarters. </a:t>
            </a:r>
          </a:p>
          <a:p>
            <a:endParaRPr lang="en-US" sz="1800" dirty="0"/>
          </a:p>
          <a:p>
            <a:pPr marL="0" indent="0">
              <a:buNone/>
            </a:pPr>
            <a:r>
              <a:rPr lang="en-US" sz="2000" b="1" dirty="0">
                <a:solidFill>
                  <a:srgbClr val="FFC000"/>
                </a:solidFill>
              </a:rPr>
              <a:t>3. The volume of Stocks traded by Month</a:t>
            </a:r>
          </a:p>
          <a:p>
            <a:pPr>
              <a:buFont typeface="Wingdings" panose="05000000000000000000" pitchFamily="2" charset="2"/>
              <a:buChar char="§"/>
            </a:pPr>
            <a:r>
              <a:rPr lang="en-US" sz="1800" dirty="0"/>
              <a:t>Line graph clearly shows that August has the highest volume of stocks i.e. 74937 whereas February has the lowest number of stocks i.e. 65114.</a:t>
            </a:r>
          </a:p>
          <a:p>
            <a:pPr>
              <a:buFont typeface="Wingdings" panose="05000000000000000000" pitchFamily="2" charset="2"/>
              <a:buChar char="§"/>
            </a:pPr>
            <a:r>
              <a:rPr lang="en-US" sz="1800" dirty="0"/>
              <a:t>January, February doesn’t seem to be a good time at Stock Market being the start of the year. - The market seems to be very uncertain from September to December.</a:t>
            </a:r>
          </a:p>
        </p:txBody>
      </p:sp>
      <p:pic>
        <p:nvPicPr>
          <p:cNvPr id="9" name="Picture 8">
            <a:extLst>
              <a:ext uri="{FF2B5EF4-FFF2-40B4-BE49-F238E27FC236}">
                <a16:creationId xmlns:a16="http://schemas.microsoft.com/office/drawing/2014/main" id="{FA1DEFE0-227D-4ACE-93DB-17FA548E3C52}"/>
              </a:ext>
            </a:extLst>
          </p:cNvPr>
          <p:cNvPicPr/>
          <p:nvPr/>
        </p:nvPicPr>
        <p:blipFill>
          <a:blip r:embed="rId2"/>
          <a:stretch>
            <a:fillRect/>
          </a:stretch>
        </p:blipFill>
        <p:spPr>
          <a:xfrm>
            <a:off x="6160362" y="825623"/>
            <a:ext cx="5788981" cy="2603377"/>
          </a:xfrm>
          <a:prstGeom prst="rect">
            <a:avLst/>
          </a:prstGeom>
          <a:ln w="9525" cap="sq">
            <a:solidFill>
              <a:srgbClr val="000000"/>
            </a:solidFill>
            <a:prstDash val="solid"/>
            <a:miter lim="800000"/>
          </a:ln>
          <a:effectLst/>
        </p:spPr>
      </p:pic>
      <p:sp>
        <p:nvSpPr>
          <p:cNvPr id="10" name="Rectangle 9">
            <a:extLst>
              <a:ext uri="{FF2B5EF4-FFF2-40B4-BE49-F238E27FC236}">
                <a16:creationId xmlns:a16="http://schemas.microsoft.com/office/drawing/2014/main" id="{F32F0582-95B9-473B-8D1C-F9FDD236894A}"/>
              </a:ext>
            </a:extLst>
          </p:cNvPr>
          <p:cNvSpPr/>
          <p:nvPr/>
        </p:nvSpPr>
        <p:spPr>
          <a:xfrm>
            <a:off x="11146971" y="301841"/>
            <a:ext cx="740227" cy="448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7C1225F-ACC0-4865-8DCC-F5FEBC4620EF}"/>
              </a:ext>
            </a:extLst>
          </p:cNvPr>
          <p:cNvPicPr/>
          <p:nvPr/>
        </p:nvPicPr>
        <p:blipFill>
          <a:blip r:embed="rId3"/>
          <a:stretch>
            <a:fillRect/>
          </a:stretch>
        </p:blipFill>
        <p:spPr>
          <a:xfrm>
            <a:off x="6160361" y="3512820"/>
            <a:ext cx="5788981" cy="2754815"/>
          </a:xfrm>
          <a:prstGeom prst="rect">
            <a:avLst/>
          </a:prstGeom>
          <a:ln w="9525" cap="sq">
            <a:solidFill>
              <a:srgbClr val="000000"/>
            </a:solidFill>
            <a:prstDash val="solid"/>
            <a:miter lim="800000"/>
          </a:ln>
          <a:effectLst/>
        </p:spPr>
      </p:pic>
    </p:spTree>
    <p:extLst>
      <p:ext uri="{BB962C8B-B14F-4D97-AF65-F5344CB8AC3E}">
        <p14:creationId xmlns:p14="http://schemas.microsoft.com/office/powerpoint/2010/main" val="338773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B5C2AC-8496-467F-B134-B39DA484A1DE}"/>
              </a:ext>
            </a:extLst>
          </p:cNvPr>
          <p:cNvSpPr>
            <a:spLocks noGrp="1"/>
          </p:cNvSpPr>
          <p:nvPr>
            <p:ph type="sldNum" sz="quarter" idx="18"/>
          </p:nvPr>
        </p:nvSpPr>
        <p:spPr/>
        <p:txBody>
          <a:bodyPr/>
          <a:lstStyle/>
          <a:p>
            <a:fld id="{8699F50C-BE38-4BD0-BA84-9B090E1F2B9B}" type="slidenum">
              <a:rPr lang="en-IN" smtClean="0"/>
              <a:t>12</a:t>
            </a:fld>
            <a:endParaRPr lang="en-IN" dirty="0"/>
          </a:p>
        </p:txBody>
      </p:sp>
      <p:sp>
        <p:nvSpPr>
          <p:cNvPr id="4" name="Title 3">
            <a:extLst>
              <a:ext uri="{FF2B5EF4-FFF2-40B4-BE49-F238E27FC236}">
                <a16:creationId xmlns:a16="http://schemas.microsoft.com/office/drawing/2014/main" id="{0351D479-0F44-4B4F-BA48-2ACFC8986548}"/>
              </a:ext>
            </a:extLst>
          </p:cNvPr>
          <p:cNvSpPr>
            <a:spLocks noGrp="1"/>
          </p:cNvSpPr>
          <p:nvPr>
            <p:ph type="title"/>
          </p:nvPr>
        </p:nvSpPr>
        <p:spPr>
          <a:xfrm>
            <a:off x="518678" y="209029"/>
            <a:ext cx="8333222" cy="874048"/>
          </a:xfrm>
        </p:spPr>
        <p:txBody>
          <a:bodyPr>
            <a:normAutofit fontScale="90000"/>
          </a:bodyPr>
          <a:lstStyle/>
          <a:p>
            <a:r>
              <a:rPr lang="en-US" dirty="0"/>
              <a:t>Data Visualization</a:t>
            </a:r>
            <a:br>
              <a:rPr lang="en-US" dirty="0"/>
            </a:br>
            <a:endParaRPr lang="en-US" sz="2200" dirty="0"/>
          </a:p>
        </p:txBody>
      </p:sp>
      <p:sp>
        <p:nvSpPr>
          <p:cNvPr id="5" name="Content Placeholder 4">
            <a:extLst>
              <a:ext uri="{FF2B5EF4-FFF2-40B4-BE49-F238E27FC236}">
                <a16:creationId xmlns:a16="http://schemas.microsoft.com/office/drawing/2014/main" id="{61B397F8-8E38-4C2B-AF1C-8F56EF71A441}"/>
              </a:ext>
            </a:extLst>
          </p:cNvPr>
          <p:cNvSpPr>
            <a:spLocks noGrp="1"/>
          </p:cNvSpPr>
          <p:nvPr>
            <p:ph sz="half" idx="1"/>
          </p:nvPr>
        </p:nvSpPr>
        <p:spPr>
          <a:xfrm>
            <a:off x="338529" y="1100381"/>
            <a:ext cx="5520403" cy="4963068"/>
          </a:xfrm>
        </p:spPr>
        <p:txBody>
          <a:bodyPr/>
          <a:lstStyle/>
          <a:p>
            <a:pPr marL="0" lvl="0" indent="0">
              <a:buNone/>
            </a:pPr>
            <a:r>
              <a:rPr lang="en-US" sz="2000" b="1" dirty="0">
                <a:solidFill>
                  <a:srgbClr val="FFC000"/>
                </a:solidFill>
              </a:rPr>
              <a:t>4. The volume of Stocks traded by each day of the month</a:t>
            </a:r>
          </a:p>
          <a:p>
            <a:pPr lvl="0">
              <a:buFont typeface="Wingdings" panose="05000000000000000000" pitchFamily="2" charset="2"/>
              <a:buChar char="§"/>
            </a:pPr>
            <a:r>
              <a:rPr lang="en-US" sz="1800" dirty="0"/>
              <a:t>There is the highest peak in the middle of each month. There has been a record that on 11th of every month, the highest volume of stocks is traded.</a:t>
            </a:r>
          </a:p>
          <a:p>
            <a:pPr lvl="0">
              <a:buFont typeface="Wingdings" panose="05000000000000000000" pitchFamily="2" charset="2"/>
              <a:buChar char="§"/>
            </a:pPr>
            <a:r>
              <a:rPr lang="en-US" sz="1800" dirty="0"/>
              <a:t>Bars with yellow to green color says high volume of stocks has been traded, which is seen in the middle of every month. Whereas dark green to purple and blue says the low volume of stocks have been traded, which is seen in start and end of every month.</a:t>
            </a:r>
          </a:p>
          <a:p>
            <a:pPr lvl="0">
              <a:buFont typeface="Wingdings" panose="05000000000000000000" pitchFamily="2" charset="2"/>
              <a:buChar char="§"/>
            </a:pPr>
            <a:r>
              <a:rPr lang="en-US" sz="1800" dirty="0"/>
              <a:t>People get their salary at the start of every month and the first week usually they spend on clearing their dues which helps them give a clear idea on how much to invest. Thus, middle of the month is the time when people seem to invest in the stock market.</a:t>
            </a:r>
          </a:p>
        </p:txBody>
      </p:sp>
      <p:sp>
        <p:nvSpPr>
          <p:cNvPr id="10" name="Rectangle 9">
            <a:extLst>
              <a:ext uri="{FF2B5EF4-FFF2-40B4-BE49-F238E27FC236}">
                <a16:creationId xmlns:a16="http://schemas.microsoft.com/office/drawing/2014/main" id="{F32F0582-95B9-473B-8D1C-F9FDD236894A}"/>
              </a:ext>
            </a:extLst>
          </p:cNvPr>
          <p:cNvSpPr/>
          <p:nvPr/>
        </p:nvSpPr>
        <p:spPr>
          <a:xfrm>
            <a:off x="11146971" y="301841"/>
            <a:ext cx="740227" cy="448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03903D0-684B-4DC2-9E24-D6694F400EB2}"/>
              </a:ext>
            </a:extLst>
          </p:cNvPr>
          <p:cNvPicPr/>
          <p:nvPr/>
        </p:nvPicPr>
        <p:blipFill>
          <a:blip r:embed="rId2"/>
          <a:stretch>
            <a:fillRect/>
          </a:stretch>
        </p:blipFill>
        <p:spPr>
          <a:xfrm>
            <a:off x="6002867" y="1875155"/>
            <a:ext cx="5943600" cy="3107690"/>
          </a:xfrm>
          <a:prstGeom prst="rect">
            <a:avLst/>
          </a:prstGeom>
          <a:ln w="9525" cap="sq">
            <a:solidFill>
              <a:srgbClr val="000000"/>
            </a:solidFill>
            <a:prstDash val="solid"/>
            <a:miter lim="800000"/>
          </a:ln>
          <a:effectLst/>
        </p:spPr>
      </p:pic>
    </p:spTree>
    <p:extLst>
      <p:ext uri="{BB962C8B-B14F-4D97-AF65-F5344CB8AC3E}">
        <p14:creationId xmlns:p14="http://schemas.microsoft.com/office/powerpoint/2010/main" val="246231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B5C2AC-8496-467F-B134-B39DA484A1DE}"/>
              </a:ext>
            </a:extLst>
          </p:cNvPr>
          <p:cNvSpPr>
            <a:spLocks noGrp="1"/>
          </p:cNvSpPr>
          <p:nvPr>
            <p:ph type="sldNum" sz="quarter" idx="18"/>
          </p:nvPr>
        </p:nvSpPr>
        <p:spPr/>
        <p:txBody>
          <a:bodyPr/>
          <a:lstStyle/>
          <a:p>
            <a:fld id="{8699F50C-BE38-4BD0-BA84-9B090E1F2B9B}" type="slidenum">
              <a:rPr lang="en-IN" smtClean="0"/>
              <a:t>13</a:t>
            </a:fld>
            <a:endParaRPr lang="en-IN" dirty="0"/>
          </a:p>
        </p:txBody>
      </p:sp>
      <p:sp>
        <p:nvSpPr>
          <p:cNvPr id="4" name="Title 3">
            <a:extLst>
              <a:ext uri="{FF2B5EF4-FFF2-40B4-BE49-F238E27FC236}">
                <a16:creationId xmlns:a16="http://schemas.microsoft.com/office/drawing/2014/main" id="{0351D479-0F44-4B4F-BA48-2ACFC8986548}"/>
              </a:ext>
            </a:extLst>
          </p:cNvPr>
          <p:cNvSpPr>
            <a:spLocks noGrp="1"/>
          </p:cNvSpPr>
          <p:nvPr>
            <p:ph type="title"/>
          </p:nvPr>
        </p:nvSpPr>
        <p:spPr>
          <a:xfrm>
            <a:off x="518678" y="209029"/>
            <a:ext cx="8333222" cy="874048"/>
          </a:xfrm>
        </p:spPr>
        <p:txBody>
          <a:bodyPr>
            <a:normAutofit fontScale="90000"/>
          </a:bodyPr>
          <a:lstStyle/>
          <a:p>
            <a:r>
              <a:rPr lang="en-US" dirty="0"/>
              <a:t>Data Visualization</a:t>
            </a:r>
            <a:br>
              <a:rPr lang="en-US" dirty="0"/>
            </a:br>
            <a:endParaRPr lang="en-US" sz="2200" dirty="0"/>
          </a:p>
        </p:txBody>
      </p:sp>
      <p:sp>
        <p:nvSpPr>
          <p:cNvPr id="5" name="Content Placeholder 4">
            <a:extLst>
              <a:ext uri="{FF2B5EF4-FFF2-40B4-BE49-F238E27FC236}">
                <a16:creationId xmlns:a16="http://schemas.microsoft.com/office/drawing/2014/main" id="{61B397F8-8E38-4C2B-AF1C-8F56EF71A441}"/>
              </a:ext>
            </a:extLst>
          </p:cNvPr>
          <p:cNvSpPr>
            <a:spLocks noGrp="1"/>
          </p:cNvSpPr>
          <p:nvPr>
            <p:ph sz="half" idx="1"/>
          </p:nvPr>
        </p:nvSpPr>
        <p:spPr>
          <a:xfrm>
            <a:off x="338529" y="1100381"/>
            <a:ext cx="6299337" cy="5342752"/>
          </a:xfrm>
        </p:spPr>
        <p:txBody>
          <a:bodyPr/>
          <a:lstStyle/>
          <a:p>
            <a:pPr marL="0" lvl="0" indent="0">
              <a:buNone/>
            </a:pPr>
            <a:r>
              <a:rPr lang="en-US" sz="1600" b="1" dirty="0">
                <a:solidFill>
                  <a:srgbClr val="FFC000"/>
                </a:solidFill>
              </a:rPr>
              <a:t>5. The volume of Stocks traded by Weekday</a:t>
            </a:r>
          </a:p>
          <a:p>
            <a:pPr marL="0" lvl="0" indent="0">
              <a:buNone/>
            </a:pPr>
            <a:r>
              <a:rPr lang="en-US" sz="1600" dirty="0"/>
              <a:t>Lowest volume of stocks are traded on Monday. As Monday is the first day of the week and it is also the busiest day of the week as well as Monday being the first day of the week for the stock market, the market is highly volatile thus making it unpredictable for investments. - The maximum volume of stocks is traded on Tuesdays and Wednesdays. Tuesdays and Wednesdays are comparatively more predictable. Hence it is the preferred choice for the investors.</a:t>
            </a:r>
          </a:p>
          <a:p>
            <a:pPr marL="0" indent="0">
              <a:buNone/>
            </a:pPr>
            <a:r>
              <a:rPr lang="en-US" sz="1600" b="1" dirty="0">
                <a:solidFill>
                  <a:srgbClr val="FFC000"/>
                </a:solidFill>
              </a:rPr>
              <a:t>6. Which companies have more Short-Term Investments Due compared to Cash and Cash Equivalent. </a:t>
            </a:r>
          </a:p>
          <a:p>
            <a:pPr>
              <a:buFont typeface="Wingdings" panose="05000000000000000000" pitchFamily="2" charset="2"/>
              <a:buChar char="§"/>
            </a:pPr>
            <a:r>
              <a:rPr lang="en-US" sz="1600" dirty="0"/>
              <a:t>Short-Term Investments Due are the debts incurred by the company which is due within one year. This value helps in determining a company’s performance.</a:t>
            </a:r>
          </a:p>
          <a:p>
            <a:pPr>
              <a:buFont typeface="Wingdings" panose="05000000000000000000" pitchFamily="2" charset="2"/>
              <a:buChar char="§"/>
            </a:pPr>
            <a:r>
              <a:rPr lang="en-US" sz="1600" dirty="0"/>
              <a:t>Companies with a high amount of cash and cash equivalents are better and show higher liquidity.</a:t>
            </a:r>
          </a:p>
          <a:p>
            <a:pPr>
              <a:buFont typeface="Wingdings" panose="05000000000000000000" pitchFamily="2" charset="2"/>
              <a:buChar char="§"/>
            </a:pPr>
            <a:r>
              <a:rPr lang="en-US" sz="1600" dirty="0"/>
              <a:t>Thus, having less short-term investments due and higher cash &amp; cash equivalents makes company stable and reliable to buy stocks.</a:t>
            </a:r>
          </a:p>
          <a:p>
            <a:pPr>
              <a:buFont typeface="Wingdings" panose="05000000000000000000" pitchFamily="2" charset="2"/>
              <a:buChar char="§"/>
            </a:pPr>
            <a:r>
              <a:rPr lang="en-US" sz="1600" dirty="0"/>
              <a:t>The above bar graph shows top 10 companies which have more short-term investments due and less cash &amp; cash equivalent, which makes them less reliable. This analysis can make investors think twice before buying their stocks</a:t>
            </a:r>
          </a:p>
        </p:txBody>
      </p:sp>
      <p:sp>
        <p:nvSpPr>
          <p:cNvPr id="10" name="Rectangle 9">
            <a:extLst>
              <a:ext uri="{FF2B5EF4-FFF2-40B4-BE49-F238E27FC236}">
                <a16:creationId xmlns:a16="http://schemas.microsoft.com/office/drawing/2014/main" id="{F32F0582-95B9-473B-8D1C-F9FDD236894A}"/>
              </a:ext>
            </a:extLst>
          </p:cNvPr>
          <p:cNvSpPr/>
          <p:nvPr/>
        </p:nvSpPr>
        <p:spPr>
          <a:xfrm>
            <a:off x="11146971" y="301841"/>
            <a:ext cx="740227" cy="448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98E1465-A279-471D-A417-0F0A176DB20F}"/>
              </a:ext>
            </a:extLst>
          </p:cNvPr>
          <p:cNvPicPr/>
          <p:nvPr/>
        </p:nvPicPr>
        <p:blipFill>
          <a:blip r:embed="rId2"/>
          <a:stretch>
            <a:fillRect/>
          </a:stretch>
        </p:blipFill>
        <p:spPr>
          <a:xfrm>
            <a:off x="6807200" y="956443"/>
            <a:ext cx="5046270" cy="2142358"/>
          </a:xfrm>
          <a:prstGeom prst="rect">
            <a:avLst/>
          </a:prstGeom>
          <a:ln w="9525" cap="sq">
            <a:solidFill>
              <a:srgbClr val="000000"/>
            </a:solidFill>
            <a:prstDash val="solid"/>
            <a:miter lim="800000"/>
          </a:ln>
          <a:effectLst/>
        </p:spPr>
      </p:pic>
      <p:pic>
        <p:nvPicPr>
          <p:cNvPr id="13" name="Picture 12">
            <a:extLst>
              <a:ext uri="{FF2B5EF4-FFF2-40B4-BE49-F238E27FC236}">
                <a16:creationId xmlns:a16="http://schemas.microsoft.com/office/drawing/2014/main" id="{7FAD7E5E-1C5C-4E7E-94C1-E35140F733B8}"/>
              </a:ext>
            </a:extLst>
          </p:cNvPr>
          <p:cNvPicPr/>
          <p:nvPr/>
        </p:nvPicPr>
        <p:blipFill>
          <a:blip r:embed="rId3"/>
          <a:stretch>
            <a:fillRect/>
          </a:stretch>
        </p:blipFill>
        <p:spPr>
          <a:xfrm>
            <a:off x="6807200" y="3304649"/>
            <a:ext cx="5046270" cy="3051701"/>
          </a:xfrm>
          <a:prstGeom prst="rect">
            <a:avLst/>
          </a:prstGeom>
          <a:ln w="9525" cap="sq">
            <a:solidFill>
              <a:srgbClr val="000000"/>
            </a:solidFill>
            <a:prstDash val="solid"/>
            <a:miter lim="800000"/>
          </a:ln>
          <a:effectLst/>
        </p:spPr>
      </p:pic>
    </p:spTree>
    <p:extLst>
      <p:ext uri="{BB962C8B-B14F-4D97-AF65-F5344CB8AC3E}">
        <p14:creationId xmlns:p14="http://schemas.microsoft.com/office/powerpoint/2010/main" val="136553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B5C2AC-8496-467F-B134-B39DA484A1DE}"/>
              </a:ext>
            </a:extLst>
          </p:cNvPr>
          <p:cNvSpPr>
            <a:spLocks noGrp="1"/>
          </p:cNvSpPr>
          <p:nvPr>
            <p:ph type="sldNum" sz="quarter" idx="18"/>
          </p:nvPr>
        </p:nvSpPr>
        <p:spPr/>
        <p:txBody>
          <a:bodyPr/>
          <a:lstStyle/>
          <a:p>
            <a:fld id="{8699F50C-BE38-4BD0-BA84-9B090E1F2B9B}" type="slidenum">
              <a:rPr lang="en-IN" smtClean="0"/>
              <a:t>14</a:t>
            </a:fld>
            <a:endParaRPr lang="en-IN" dirty="0"/>
          </a:p>
        </p:txBody>
      </p:sp>
      <p:sp>
        <p:nvSpPr>
          <p:cNvPr id="4" name="Title 3">
            <a:extLst>
              <a:ext uri="{FF2B5EF4-FFF2-40B4-BE49-F238E27FC236}">
                <a16:creationId xmlns:a16="http://schemas.microsoft.com/office/drawing/2014/main" id="{0351D479-0F44-4B4F-BA48-2ACFC8986548}"/>
              </a:ext>
            </a:extLst>
          </p:cNvPr>
          <p:cNvSpPr>
            <a:spLocks noGrp="1"/>
          </p:cNvSpPr>
          <p:nvPr>
            <p:ph type="title"/>
          </p:nvPr>
        </p:nvSpPr>
        <p:spPr>
          <a:xfrm>
            <a:off x="518678" y="575733"/>
            <a:ext cx="8333222" cy="1491192"/>
          </a:xfrm>
        </p:spPr>
        <p:txBody>
          <a:bodyPr>
            <a:normAutofit fontScale="90000"/>
          </a:bodyPr>
          <a:lstStyle/>
          <a:p>
            <a:r>
              <a:rPr lang="en-US" u="sng" dirty="0"/>
              <a:t>Forecasting/ Prediction</a:t>
            </a:r>
            <a:br>
              <a:rPr lang="en-US" u="sng" dirty="0"/>
            </a:br>
            <a:br>
              <a:rPr lang="en-US" sz="2000" dirty="0">
                <a:solidFill>
                  <a:srgbClr val="FFC000"/>
                </a:solidFill>
                <a:latin typeface="+mn-lt"/>
              </a:rPr>
            </a:br>
            <a:r>
              <a:rPr lang="en-US" sz="2000" dirty="0">
                <a:solidFill>
                  <a:srgbClr val="FFC000"/>
                </a:solidFill>
                <a:latin typeface="+mn-lt"/>
              </a:rPr>
              <a:t>Using the historical data, we are forecasting the volume of stocks traded for future years. We are predicting the data using package timeseries. It tries to forecast and build ARIMA model. </a:t>
            </a:r>
          </a:p>
        </p:txBody>
      </p:sp>
      <p:sp>
        <p:nvSpPr>
          <p:cNvPr id="5" name="Content Placeholder 4">
            <a:extLst>
              <a:ext uri="{FF2B5EF4-FFF2-40B4-BE49-F238E27FC236}">
                <a16:creationId xmlns:a16="http://schemas.microsoft.com/office/drawing/2014/main" id="{61B397F8-8E38-4C2B-AF1C-8F56EF71A441}"/>
              </a:ext>
            </a:extLst>
          </p:cNvPr>
          <p:cNvSpPr>
            <a:spLocks noGrp="1"/>
          </p:cNvSpPr>
          <p:nvPr>
            <p:ph sz="half" idx="1"/>
          </p:nvPr>
        </p:nvSpPr>
        <p:spPr>
          <a:xfrm>
            <a:off x="518678" y="2227517"/>
            <a:ext cx="5181600" cy="4525919"/>
          </a:xfrm>
        </p:spPr>
        <p:txBody>
          <a:bodyPr/>
          <a:lstStyle/>
          <a:p>
            <a:pPr marL="0" indent="0">
              <a:buNone/>
            </a:pPr>
            <a:r>
              <a:rPr lang="en-US" sz="1800" dirty="0"/>
              <a:t>Arima model is the Autoregressive integrated moving average. ARMIA model is applied in cases where data show evidence of non-stationarity, where an initial differencing step (corresponding to the "integrated" part of the model) can be applied one or more times to eliminate the non-stationarity.</a:t>
            </a:r>
          </a:p>
          <a:p>
            <a:pPr marL="0" indent="0">
              <a:buNone/>
            </a:pPr>
            <a:r>
              <a:rPr lang="en-US" sz="1800" dirty="0"/>
              <a:t>We followed the following steps:</a:t>
            </a:r>
          </a:p>
          <a:p>
            <a:pPr marL="457200" indent="-457200">
              <a:buAutoNum type="arabicParenR"/>
            </a:pPr>
            <a:r>
              <a:rPr lang="en-US" sz="1800" dirty="0"/>
              <a:t>Creating Time series</a:t>
            </a:r>
          </a:p>
          <a:p>
            <a:pPr marL="457200" indent="-457200">
              <a:buAutoNum type="arabicParenR"/>
            </a:pPr>
            <a:r>
              <a:rPr lang="en-US" sz="1800" dirty="0"/>
              <a:t>Decomposing the data</a:t>
            </a:r>
          </a:p>
          <a:p>
            <a:pPr marL="457200" indent="-457200">
              <a:buAutoNum type="arabicParenR"/>
            </a:pPr>
            <a:r>
              <a:rPr lang="en-US" sz="1800" dirty="0"/>
              <a:t>Checking the Stationarity of the model</a:t>
            </a:r>
          </a:p>
          <a:p>
            <a:pPr marL="457200" indent="-457200">
              <a:buAutoNum type="arabicParenR"/>
            </a:pPr>
            <a:r>
              <a:rPr lang="en-US" sz="1800" dirty="0"/>
              <a:t>Fitting ARIMA model</a:t>
            </a:r>
          </a:p>
          <a:p>
            <a:pPr marL="0" indent="0">
              <a:buNone/>
            </a:pPr>
            <a:r>
              <a:rPr lang="en-US" sz="1800" dirty="0"/>
              <a:t>Thus, we can observe that the volume of Stocks traded remains same in 2018 and 2019 compared to previous year.</a:t>
            </a:r>
          </a:p>
          <a:p>
            <a:pPr marL="0" indent="0">
              <a:buNone/>
            </a:pPr>
            <a:endParaRPr lang="en-US" sz="1800" dirty="0"/>
          </a:p>
        </p:txBody>
      </p:sp>
      <p:sp>
        <p:nvSpPr>
          <p:cNvPr id="8" name="Rectangle 7">
            <a:extLst>
              <a:ext uri="{FF2B5EF4-FFF2-40B4-BE49-F238E27FC236}">
                <a16:creationId xmlns:a16="http://schemas.microsoft.com/office/drawing/2014/main" id="{F3A2739B-8428-4EAB-8B76-FF94C84CC30A}"/>
              </a:ext>
            </a:extLst>
          </p:cNvPr>
          <p:cNvSpPr/>
          <p:nvPr/>
        </p:nvSpPr>
        <p:spPr>
          <a:xfrm>
            <a:off x="11146971" y="301841"/>
            <a:ext cx="740227" cy="448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 name="Picture 9" descr="A screenshot of a cell phone&#10;&#10;Description generated with very high confidence">
            <a:extLst>
              <a:ext uri="{FF2B5EF4-FFF2-40B4-BE49-F238E27FC236}">
                <a16:creationId xmlns:a16="http://schemas.microsoft.com/office/drawing/2014/main" id="{6182D102-F733-4282-B05D-94AD64BD852C}"/>
              </a:ext>
            </a:extLst>
          </p:cNvPr>
          <p:cNvPicPr/>
          <p:nvPr/>
        </p:nvPicPr>
        <p:blipFill>
          <a:blip r:embed="rId2">
            <a:extLst>
              <a:ext uri="{28A0092B-C50C-407E-A947-70E740481C1C}">
                <a14:useLocalDpi xmlns:a14="http://schemas.microsoft.com/office/drawing/2010/main" val="0"/>
              </a:ext>
            </a:extLst>
          </a:blip>
          <a:stretch>
            <a:fillRect/>
          </a:stretch>
        </p:blipFill>
        <p:spPr>
          <a:xfrm>
            <a:off x="6407150" y="2066925"/>
            <a:ext cx="4711700" cy="3436620"/>
          </a:xfrm>
          <a:prstGeom prst="rect">
            <a:avLst/>
          </a:prstGeom>
          <a:ln w="9525" cap="sq">
            <a:solidFill>
              <a:srgbClr val="000000"/>
            </a:solidFill>
            <a:prstDash val="solid"/>
            <a:miter lim="800000"/>
          </a:ln>
          <a:effectLst/>
        </p:spPr>
      </p:pic>
    </p:spTree>
    <p:extLst>
      <p:ext uri="{BB962C8B-B14F-4D97-AF65-F5344CB8AC3E}">
        <p14:creationId xmlns:p14="http://schemas.microsoft.com/office/powerpoint/2010/main" val="360173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43" r="20743"/>
          <a:stretch>
            <a:fillRect/>
          </a:stretch>
        </p:blipFill>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3238428" y="2855631"/>
            <a:ext cx="1297762" cy="1180307"/>
            <a:chOff x="3238428" y="2902286"/>
            <a:chExt cx="1297762" cy="1180307"/>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902286"/>
              <a:ext cx="184731" cy="1015663"/>
            </a:xfrm>
            <a:prstGeom prst="rect">
              <a:avLst/>
            </a:prstGeom>
            <a:noFill/>
          </p:spPr>
          <p:txBody>
            <a:bodyPr wrap="none" rtlCol="0">
              <a:spAutoFit/>
            </a:bodyPr>
            <a:lstStyle/>
            <a:p>
              <a:endParaRPr lang="en-IN" sz="6000" b="1" dirty="0">
                <a:solidFill>
                  <a:schemeClr val="bg1"/>
                </a:solidFill>
                <a:latin typeface="Arial Black" panose="020B0A04020102020204" pitchFamily="34" charset="0"/>
              </a:endParaRPr>
            </a:p>
          </p:txBody>
        </p:sp>
        <p:sp>
          <p:nvSpPr>
            <p:cNvPr id="22" name="TextBox 21">
              <a:extLst>
                <a:ext uri="{FF2B5EF4-FFF2-40B4-BE49-F238E27FC236}">
                  <a16:creationId xmlns:a16="http://schemas.microsoft.com/office/drawing/2014/main" id="{D6E86452-6AEA-4380-9682-AB26317ADB62}"/>
                </a:ext>
              </a:extLst>
            </p:cNvPr>
            <p:cNvSpPr txBox="1"/>
            <p:nvPr/>
          </p:nvSpPr>
          <p:spPr>
            <a:xfrm>
              <a:off x="3269112" y="3713261"/>
              <a:ext cx="1267078" cy="369332"/>
            </a:xfrm>
            <a:prstGeom prst="rect">
              <a:avLst/>
            </a:prstGeom>
            <a:noFill/>
          </p:spPr>
          <p:txBody>
            <a:bodyPr wrap="none" rtlCol="0">
              <a:spAutoFit/>
            </a:bodyPr>
            <a:lstStyle/>
            <a:p>
              <a:pPr algn="ctr"/>
              <a:r>
                <a:rPr lang="en-IN" b="1" dirty="0">
                  <a:solidFill>
                    <a:schemeClr val="bg1"/>
                  </a:solidFill>
                  <a:latin typeface="Calibri Light" panose="020F0302020204030204" pitchFamily="34" charset="0"/>
                  <a:cs typeface="Calibri Light" panose="020F0302020204030204" pitchFamily="34" charset="0"/>
                </a:rPr>
                <a:t>Questions!!</a:t>
              </a: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a:xfrm>
            <a:off x="6375721" y="1821022"/>
            <a:ext cx="4853573" cy="1616252"/>
          </a:xfrm>
        </p:spPr>
        <p:txBody>
          <a:bodyPr/>
          <a:lstStyle/>
          <a:p>
            <a:r>
              <a:rPr lang="en-IN" dirty="0"/>
              <a:t>Thank </a:t>
            </a:r>
            <a:r>
              <a:rPr lang="en-IN" b="0" dirty="0"/>
              <a:t>You!</a:t>
            </a:r>
          </a:p>
        </p:txBody>
      </p:sp>
      <p:pic>
        <p:nvPicPr>
          <p:cNvPr id="3" name="Graphic 2" descr="Head with Gears">
            <a:extLst>
              <a:ext uri="{FF2B5EF4-FFF2-40B4-BE49-F238E27FC236}">
                <a16:creationId xmlns:a16="http://schemas.microsoft.com/office/drawing/2014/main" id="{385D5BEB-321F-4355-B7EC-B36F7C8C48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3159" y="2629148"/>
            <a:ext cx="914400" cy="914400"/>
          </a:xfrm>
          <a:prstGeom prst="rect">
            <a:avLst/>
          </a:prstGeom>
        </p:spPr>
      </p:pic>
      <p:sp>
        <p:nvSpPr>
          <p:cNvPr id="16" name="Rectangle 15">
            <a:extLst>
              <a:ext uri="{FF2B5EF4-FFF2-40B4-BE49-F238E27FC236}">
                <a16:creationId xmlns:a16="http://schemas.microsoft.com/office/drawing/2014/main" id="{0D9F1DF3-ECBD-42D7-8FAF-C70F54DAA540}"/>
              </a:ext>
            </a:extLst>
          </p:cNvPr>
          <p:cNvSpPr/>
          <p:nvPr/>
        </p:nvSpPr>
        <p:spPr>
          <a:xfrm>
            <a:off x="6375721" y="3428999"/>
            <a:ext cx="482279" cy="161625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IN" dirty="0"/>
              <a:t>Stock Market</a:t>
            </a:r>
            <a:endParaRPr lang="en-IN"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p:txBody>
          <a:bodyPr/>
          <a:lstStyle/>
          <a:p>
            <a:r>
              <a:rPr lang="da-DK" dirty="0"/>
              <a:t>Introduction</a:t>
            </a:r>
            <a:endParaRPr lang="en-IN"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04802" y="2840855"/>
            <a:ext cx="7433870" cy="3698058"/>
          </a:xfrm>
        </p:spPr>
        <p:txBody>
          <a:bodyPr>
            <a:normAutofit/>
          </a:bodyPr>
          <a:lstStyle/>
          <a:p>
            <a:pPr lvl="0"/>
            <a:r>
              <a:rPr lang="en-US" dirty="0"/>
              <a:t>Stock Market is a place where shares of pubic listed companies are traded.</a:t>
            </a:r>
          </a:p>
          <a:p>
            <a:r>
              <a:rPr lang="en-US" dirty="0"/>
              <a:t>Investors buy shares in publicly traded companies and then sell those shares back.</a:t>
            </a:r>
          </a:p>
          <a:p>
            <a:r>
              <a:rPr lang="en-US" dirty="0"/>
              <a:t>There are many different strategies for investing, but the basic function of the stock market comes down to investors purchasing and selling previously existing shares on the New York Stock Exchange (NYSE), Nasdaq, or other stock exchanges.</a:t>
            </a:r>
          </a:p>
          <a:p>
            <a:pPr lvl="0"/>
            <a:endParaRPr lang="en-US" dirty="0"/>
          </a:p>
          <a:p>
            <a:pPr lvl="0"/>
            <a:endParaRPr lang="en-US" dirty="0"/>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2</a:t>
            </a:fld>
            <a:endParaRPr lang="en-IN"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IN" b="0" dirty="0"/>
              <a:t>Aim</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2496102"/>
            <a:ext cx="6535246" cy="608895"/>
          </a:xfrm>
        </p:spPr>
        <p:txBody>
          <a:bodyPr/>
          <a:lstStyle/>
          <a:p>
            <a:r>
              <a:rPr lang="en-US" dirty="0"/>
              <a:t>Analyzing stock prices helps an intelligent trader to invest wisely in the stock market.</a:t>
            </a:r>
            <a:endParaRPr lang="en-IN" dirty="0"/>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3129540"/>
            <a:ext cx="4942829" cy="2958275"/>
          </a:xfrm>
        </p:spPr>
        <p:txBody>
          <a:bodyPr>
            <a:normAutofit lnSpcReduction="10000"/>
          </a:bodyPr>
          <a:lstStyle/>
          <a:p>
            <a:pPr lvl="0"/>
            <a:r>
              <a:rPr lang="en-US" dirty="0"/>
              <a:t>Seemingly endless data is available for Stock market. It is difficult to collect a large dataset of stock prices which is structured, cleaned and has high granularity. </a:t>
            </a:r>
          </a:p>
          <a:p>
            <a:r>
              <a:rPr lang="en-US" dirty="0"/>
              <a:t>To achieve our aim we have performed Data Analysis, Time series, Data Mining along with visualization.</a:t>
            </a:r>
          </a:p>
          <a:p>
            <a:pPr lvl="0"/>
            <a:endParaRPr lang="en-US" dirty="0"/>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IN" smtClean="0"/>
              <a:pPr/>
              <a:t>3</a:t>
            </a:fld>
            <a:endParaRPr lang="en-IN" dirty="0"/>
          </a:p>
        </p:txBody>
      </p:sp>
      <p:sp>
        <p:nvSpPr>
          <p:cNvPr id="6" name="Rectangle 5">
            <a:extLst>
              <a:ext uri="{FF2B5EF4-FFF2-40B4-BE49-F238E27FC236}">
                <a16:creationId xmlns:a16="http://schemas.microsoft.com/office/drawing/2014/main" id="{49FDE2AF-557D-47E4-87A5-75049368DFD7}"/>
              </a:ext>
            </a:extLst>
          </p:cNvPr>
          <p:cNvSpPr/>
          <p:nvPr/>
        </p:nvSpPr>
        <p:spPr>
          <a:xfrm>
            <a:off x="11146971" y="301841"/>
            <a:ext cx="740227" cy="443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ZA" dirty="0"/>
              <a:t>Our </a:t>
            </a:r>
            <a:r>
              <a:rPr lang="en-ZA" b="0" dirty="0"/>
              <a:t>Objective</a:t>
            </a:r>
            <a:endParaRPr lang="en-IN" b="0" dirty="0"/>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2104888"/>
            <a:ext cx="10301182" cy="781188"/>
          </a:xfrm>
        </p:spPr>
        <p:txBody>
          <a:bodyPr>
            <a:normAutofit fontScale="92500" lnSpcReduction="20000"/>
          </a:bodyPr>
          <a:lstStyle/>
          <a:p>
            <a:pPr marL="457200" lvl="0" indent="-457200">
              <a:buFont typeface="Wingdings" panose="05000000000000000000" pitchFamily="2" charset="2"/>
              <a:buChar char="§"/>
            </a:pPr>
            <a:r>
              <a:rPr lang="en-US" dirty="0"/>
              <a:t>Collect and clean large amount of data for the year 2014-2016 on both daily and annual basis.</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7" y="2886076"/>
            <a:ext cx="10626273" cy="3232149"/>
          </a:xfrm>
        </p:spPr>
        <p:txBody>
          <a:bodyPr>
            <a:normAutofit/>
          </a:bodyPr>
          <a:lstStyle/>
          <a:p>
            <a:pPr marL="457200" lvl="0" indent="-457200">
              <a:lnSpc>
                <a:spcPct val="80000"/>
              </a:lnSpc>
              <a:spcBef>
                <a:spcPts val="0"/>
              </a:spcBef>
              <a:buFont typeface="Wingdings" panose="05000000000000000000" pitchFamily="2" charset="2"/>
              <a:buChar char="§"/>
            </a:pPr>
            <a:r>
              <a:rPr lang="en-US" sz="2600" b="1" dirty="0"/>
              <a:t>Once it is cleaned, we have created a schema and stored it in the database (SQLite). We are using SQL database to store the data.</a:t>
            </a:r>
          </a:p>
          <a:p>
            <a:pPr marL="457200" indent="-457200">
              <a:lnSpc>
                <a:spcPct val="80000"/>
              </a:lnSpc>
              <a:spcBef>
                <a:spcPts val="0"/>
              </a:spcBef>
              <a:buFont typeface="Wingdings" panose="05000000000000000000" pitchFamily="2" charset="2"/>
              <a:buChar char="§"/>
            </a:pPr>
            <a:r>
              <a:rPr lang="en-US" sz="2600" b="1" dirty="0">
                <a:solidFill>
                  <a:schemeClr val="accent2"/>
                </a:solidFill>
              </a:rPr>
              <a:t>After the data is in the structured format, retrieve data using SQL queries.</a:t>
            </a:r>
          </a:p>
          <a:p>
            <a:pPr marL="457200" indent="-457200">
              <a:lnSpc>
                <a:spcPct val="80000"/>
              </a:lnSpc>
              <a:spcBef>
                <a:spcPts val="0"/>
              </a:spcBef>
              <a:buFont typeface="Wingdings" panose="05000000000000000000" pitchFamily="2" charset="2"/>
              <a:buChar char="§"/>
            </a:pPr>
            <a:r>
              <a:rPr lang="en-US" sz="2600" b="1" dirty="0"/>
              <a:t>We have also performed Data Visualization using R programming.</a:t>
            </a:r>
          </a:p>
          <a:p>
            <a:pPr marL="457200" lvl="0" indent="-457200">
              <a:lnSpc>
                <a:spcPct val="80000"/>
              </a:lnSpc>
              <a:spcBef>
                <a:spcPts val="0"/>
              </a:spcBef>
              <a:buFont typeface="Wingdings" panose="05000000000000000000" pitchFamily="2" charset="2"/>
              <a:buChar char="§"/>
            </a:pPr>
            <a:r>
              <a:rPr lang="en-US" sz="2600" b="1" dirty="0">
                <a:solidFill>
                  <a:schemeClr val="accent2"/>
                </a:solidFill>
              </a:rPr>
              <a:t>Additionally, performed ARIMA on highly volatile data.</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4</a:t>
            </a:fld>
            <a:endParaRPr lang="en-IN" dirty="0"/>
          </a:p>
        </p:txBody>
      </p:sp>
      <p:sp>
        <p:nvSpPr>
          <p:cNvPr id="8" name="Rectangle 7">
            <a:extLst>
              <a:ext uri="{FF2B5EF4-FFF2-40B4-BE49-F238E27FC236}">
                <a16:creationId xmlns:a16="http://schemas.microsoft.com/office/drawing/2014/main" id="{BC70EF62-AB6F-4E3B-8DB2-7B98F7E3DCC3}"/>
              </a:ext>
            </a:extLst>
          </p:cNvPr>
          <p:cNvSpPr/>
          <p:nvPr/>
        </p:nvSpPr>
        <p:spPr>
          <a:xfrm>
            <a:off x="11146970" y="328474"/>
            <a:ext cx="740227" cy="4113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9986A3-2308-454F-BF14-41C74E08BDC8}"/>
              </a:ext>
            </a:extLst>
          </p:cNvPr>
          <p:cNvSpPr/>
          <p:nvPr/>
        </p:nvSpPr>
        <p:spPr>
          <a:xfrm>
            <a:off x="11146971" y="310718"/>
            <a:ext cx="740227" cy="448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ZA" dirty="0"/>
              <a:t>Data Collection and Cleaning</a:t>
            </a:r>
            <a:endParaRPr lang="en-IN" b="0" dirty="0"/>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a:xfrm>
            <a:off x="520492" y="1376932"/>
            <a:ext cx="11269053" cy="608895"/>
          </a:xfrm>
        </p:spPr>
        <p:txBody>
          <a:bodyPr/>
          <a:lstStyle/>
          <a:p>
            <a:r>
              <a:rPr lang="en-US" dirty="0">
                <a:solidFill>
                  <a:srgbClr val="FFC000"/>
                </a:solidFill>
              </a:rPr>
              <a:t>We have collected data from 2 sources and followed extraction and manipulation on both the sources:</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18678" y="2005762"/>
            <a:ext cx="11269052" cy="4083888"/>
          </a:xfrm>
        </p:spPr>
        <p:txBody>
          <a:bodyPr/>
          <a:lstStyle/>
          <a:p>
            <a:pPr marL="342900" indent="-342900">
              <a:buClr>
                <a:schemeClr val="accent2"/>
              </a:buClr>
              <a:buFont typeface="Wingdings" panose="05000000000000000000" pitchFamily="2" charset="2"/>
              <a:buChar char="§"/>
            </a:pPr>
            <a:r>
              <a:rPr lang="en-US" sz="2000" dirty="0"/>
              <a:t>Kaggle NYSE and NASDAQ data</a:t>
            </a:r>
          </a:p>
          <a:p>
            <a:pPr marL="342900" indent="-342900">
              <a:buClr>
                <a:schemeClr val="accent2"/>
              </a:buClr>
              <a:buFont typeface="Wingdings" panose="05000000000000000000" pitchFamily="2" charset="2"/>
              <a:buChar char="§"/>
            </a:pPr>
            <a:r>
              <a:rPr lang="en-US" sz="2000" dirty="0"/>
              <a:t>S&amp;P Dow Jones Indices</a:t>
            </a:r>
          </a:p>
          <a:p>
            <a:pPr>
              <a:buClr>
                <a:schemeClr val="accent2"/>
              </a:buClr>
            </a:pPr>
            <a:r>
              <a:rPr lang="en-US" sz="2000" dirty="0">
                <a:solidFill>
                  <a:srgbClr val="FFC000"/>
                </a:solidFill>
              </a:rPr>
              <a:t>Then we have performed the following three steps:</a:t>
            </a:r>
          </a:p>
          <a:p>
            <a:pPr marL="457200" indent="-457200">
              <a:buClr>
                <a:schemeClr val="accent2"/>
              </a:buClr>
              <a:buFont typeface="+mj-lt"/>
              <a:buAutoNum type="arabicPeriod"/>
            </a:pPr>
            <a:r>
              <a:rPr lang="en-US" sz="2000" dirty="0"/>
              <a:t>Web Scrapping of Data using import.io</a:t>
            </a:r>
          </a:p>
          <a:p>
            <a:pPr marL="457200" indent="-457200">
              <a:buClr>
                <a:schemeClr val="accent2"/>
              </a:buClr>
              <a:buFont typeface="+mj-lt"/>
              <a:buAutoNum type="arabicPeriod"/>
            </a:pPr>
            <a:r>
              <a:rPr lang="en-US" sz="2000" dirty="0"/>
              <a:t>Collecting Stock data: </a:t>
            </a:r>
          </a:p>
          <a:p>
            <a:pPr>
              <a:buClr>
                <a:schemeClr val="accent2"/>
              </a:buClr>
            </a:pPr>
            <a:r>
              <a:rPr lang="en-US" sz="2000" dirty="0"/>
              <a:t>We have collected data for listed 500 companies from source 1 for both daily basis  and annual basis.</a:t>
            </a:r>
          </a:p>
          <a:p>
            <a:pPr>
              <a:buClr>
                <a:schemeClr val="accent2"/>
              </a:buClr>
            </a:pPr>
            <a:r>
              <a:rPr lang="en-US" sz="2000" dirty="0">
                <a:solidFill>
                  <a:srgbClr val="FFC000"/>
                </a:solidFill>
              </a:rPr>
              <a:t>3.     </a:t>
            </a:r>
            <a:r>
              <a:rPr lang="en-US" sz="2000" dirty="0"/>
              <a:t>Data Cleaning:</a:t>
            </a:r>
            <a:r>
              <a:rPr lang="en-US" dirty="0"/>
              <a:t> </a:t>
            </a:r>
          </a:p>
          <a:p>
            <a:pPr>
              <a:buClr>
                <a:schemeClr val="accent2"/>
              </a:buClr>
            </a:pPr>
            <a:r>
              <a:rPr lang="en-US" sz="2000" dirty="0"/>
              <a:t>It includes renaming, splitting and removing unwanted columns, performing missing     value treatment, cleansing of the date column and factorizing it, normalizing column fields and creating new data frames for volume of stocks traded every month, day, year, weekday accordingly.</a:t>
            </a:r>
            <a:endParaRPr lang="en-IN" sz="2000"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IN" smtClean="0"/>
              <a:pPr/>
              <a:t>5</a:t>
            </a:fld>
            <a:endParaRPr lang="en-IN" dirty="0"/>
          </a:p>
        </p:txBody>
      </p:sp>
      <p:sp>
        <p:nvSpPr>
          <p:cNvPr id="5" name="Rectangle 4">
            <a:extLst>
              <a:ext uri="{FF2B5EF4-FFF2-40B4-BE49-F238E27FC236}">
                <a16:creationId xmlns:a16="http://schemas.microsoft.com/office/drawing/2014/main" id="{8B2DC727-3D3A-4167-B847-D6C8CE9495C9}"/>
              </a:ext>
            </a:extLst>
          </p:cNvPr>
          <p:cNvSpPr/>
          <p:nvPr/>
        </p:nvSpPr>
        <p:spPr>
          <a:xfrm>
            <a:off x="11146971" y="310718"/>
            <a:ext cx="740227" cy="448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4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ZA" dirty="0"/>
              <a:t>Data Storage</a:t>
            </a:r>
            <a:endParaRPr lang="en-IN"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11464361" cy="4979418"/>
          </a:xfrm>
        </p:spPr>
        <p:txBody>
          <a:bodyPr/>
          <a:lstStyle/>
          <a:p>
            <a:r>
              <a:rPr lang="en-US" dirty="0">
                <a:solidFill>
                  <a:srgbClr val="FFC000"/>
                </a:solidFill>
              </a:rPr>
              <a:t>Once the data was collected and cleaned, next step was to create the data structure which follows 3rd Normal Form(3NF). 3NF is used in normalizing the database design to reduce the duplication of data and ensuring referential integrity. </a:t>
            </a:r>
          </a:p>
          <a:p>
            <a:r>
              <a:rPr lang="en-US" dirty="0"/>
              <a:t>We created 3 tables by establishing the connection with the </a:t>
            </a:r>
            <a:r>
              <a:rPr lang="en-US" dirty="0" err="1"/>
              <a:t>RSQLite</a:t>
            </a:r>
            <a:r>
              <a:rPr lang="en-US" dirty="0"/>
              <a:t> package.</a:t>
            </a:r>
          </a:p>
          <a:p>
            <a:pPr marL="457200" indent="-457200">
              <a:buFont typeface="Arial" panose="020B0604020202020204" pitchFamily="34" charset="0"/>
              <a:buAutoNum type="alphaLcParenR"/>
            </a:pPr>
            <a:r>
              <a:rPr lang="en-US" b="1" dirty="0"/>
              <a:t>Company Information: </a:t>
            </a:r>
            <a:r>
              <a:rPr lang="en-US" dirty="0"/>
              <a:t>This table has company name, its location and its stock name.</a:t>
            </a:r>
            <a:endParaRPr lang="en-US" b="1" dirty="0"/>
          </a:p>
          <a:p>
            <a:pPr marL="457200" indent="-457200">
              <a:buFont typeface="Arial" panose="020B0604020202020204" pitchFamily="34" charset="0"/>
              <a:buAutoNum type="alphaLcParenR"/>
            </a:pPr>
            <a:r>
              <a:rPr lang="en-US" dirty="0"/>
              <a:t>Daily Stock Information: This schema has stock information on a daily basis such as open price, close price, lowest rate, highest rate and volume of the stock traded.</a:t>
            </a:r>
          </a:p>
          <a:p>
            <a:pPr marL="457200" indent="-457200">
              <a:buFont typeface="Arial" panose="020B0604020202020204" pitchFamily="34" charset="0"/>
              <a:buAutoNum type="alphaLcParenR"/>
            </a:pPr>
            <a:r>
              <a:rPr lang="en-US" dirty="0"/>
              <a:t>Annual Balance Information: This table has stock information on an annual basis such as Cash and Equivalent, Operating Margin, Retained Earnings, Investment, Assets, Liabilities, Total Revenue and Treasury Stock.</a:t>
            </a:r>
          </a:p>
          <a:p>
            <a:pPr marL="457200" indent="-457200">
              <a:buAutoNum type="alphaLcParenR"/>
            </a:pP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IN" smtClean="0"/>
              <a:pPr/>
              <a:t>6</a:t>
            </a:fld>
            <a:endParaRPr lang="en-IN" dirty="0"/>
          </a:p>
        </p:txBody>
      </p:sp>
      <p:sp>
        <p:nvSpPr>
          <p:cNvPr id="9" name="Rectangle 8">
            <a:extLst>
              <a:ext uri="{FF2B5EF4-FFF2-40B4-BE49-F238E27FC236}">
                <a16:creationId xmlns:a16="http://schemas.microsoft.com/office/drawing/2014/main" id="{747288E2-7AB1-40EE-AF07-C2C495E74E3C}"/>
              </a:ext>
            </a:extLst>
          </p:cNvPr>
          <p:cNvSpPr/>
          <p:nvPr/>
        </p:nvSpPr>
        <p:spPr>
          <a:xfrm>
            <a:off x="11146971" y="310718"/>
            <a:ext cx="740227" cy="448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70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18678" y="209028"/>
            <a:ext cx="8333222" cy="1147969"/>
          </a:xfrm>
        </p:spPr>
        <p:txBody>
          <a:bodyPr/>
          <a:lstStyle/>
          <a:p>
            <a:r>
              <a:rPr lang="en-US" dirty="0"/>
              <a:t>Data Retrieving</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11464361" cy="4979418"/>
          </a:xfrm>
        </p:spPr>
        <p:txBody>
          <a:bodyPr/>
          <a:lstStyle/>
          <a:p>
            <a:r>
              <a:rPr lang="en-US" sz="1800" dirty="0"/>
              <a:t>To transform structured data into meaningful information. We performed analysis by retrieving data using SQL queries.</a:t>
            </a:r>
          </a:p>
          <a:p>
            <a:pPr lvl="0"/>
            <a:r>
              <a:rPr lang="en-US" sz="1800" b="1" dirty="0">
                <a:solidFill>
                  <a:srgbClr val="FFC000"/>
                </a:solidFill>
              </a:rPr>
              <a:t>1. Display the Companies having a current ratio greater than one.</a:t>
            </a:r>
          </a:p>
          <a:p>
            <a:r>
              <a:rPr lang="en-US" sz="1500" dirty="0"/>
              <a:t>Current ratio of Facebook is 11. Facebook has the highest </a:t>
            </a:r>
          </a:p>
          <a:p>
            <a:r>
              <a:rPr lang="en-US" sz="1500" dirty="0"/>
              <a:t>current ratio followed by Skyworks Solutions with a </a:t>
            </a:r>
          </a:p>
          <a:p>
            <a:r>
              <a:rPr lang="en-US" sz="1500" dirty="0"/>
              <a:t>current ratio of 9. Microchip Technology, Analog Devices, Inc.,</a:t>
            </a:r>
          </a:p>
          <a:p>
            <a:r>
              <a:rPr lang="en-US" sz="1500" dirty="0"/>
              <a:t>Fastenal Co, Monster Beverage, Intuitive Surgical Inc.,</a:t>
            </a:r>
          </a:p>
          <a:p>
            <a:r>
              <a:rPr lang="en-US" sz="1500" dirty="0"/>
              <a:t>Waters Corporation, Amgen Inc. and Edwards Lifesciences having</a:t>
            </a:r>
          </a:p>
          <a:p>
            <a:r>
              <a:rPr lang="en-US" sz="1500" dirty="0"/>
              <a:t>the current ratio of greater than one. It means these 10 </a:t>
            </a:r>
          </a:p>
          <a:p>
            <a:r>
              <a:rPr lang="en-US" sz="1500" dirty="0"/>
              <a:t>companies have more assets than liabilities. </a:t>
            </a:r>
          </a:p>
          <a:p>
            <a:endParaRPr lang="en-US" sz="1500" dirty="0"/>
          </a:p>
          <a:p>
            <a:pPr lvl="0"/>
            <a:r>
              <a:rPr lang="en-US" sz="1100" dirty="0">
                <a:solidFill>
                  <a:schemeClr val="accent2">
                    <a:lumMod val="20000"/>
                    <a:lumOff val="80000"/>
                  </a:schemeClr>
                </a:solidFill>
              </a:rPr>
              <a:t>Note: </a:t>
            </a:r>
          </a:p>
          <a:p>
            <a:r>
              <a:rPr lang="en-US" sz="1100" dirty="0">
                <a:solidFill>
                  <a:schemeClr val="accent2">
                    <a:lumMod val="20000"/>
                    <a:lumOff val="80000"/>
                  </a:schemeClr>
                </a:solidFill>
              </a:rPr>
              <a:t>Current Ratio is a ratio of Total Current Assets to Total Current Liabilities.</a:t>
            </a:r>
          </a:p>
          <a:p>
            <a:pPr lvl="0"/>
            <a:r>
              <a:rPr lang="en-US" sz="1100" dirty="0">
                <a:solidFill>
                  <a:schemeClr val="accent2">
                    <a:lumMod val="20000"/>
                    <a:lumOff val="80000"/>
                  </a:schemeClr>
                </a:solidFill>
              </a:rPr>
              <a:t>If greater than 1, company has more assets than liabilities.</a:t>
            </a:r>
          </a:p>
          <a:p>
            <a:pPr lvl="0"/>
            <a:r>
              <a:rPr lang="en-US" sz="1100" dirty="0">
                <a:solidFill>
                  <a:schemeClr val="accent2">
                    <a:lumMod val="20000"/>
                    <a:lumOff val="80000"/>
                  </a:schemeClr>
                </a:solidFill>
              </a:rPr>
              <a:t>If less than 1, company has more liabilities which is not good.</a:t>
            </a:r>
          </a:p>
          <a:p>
            <a:pPr lvl="0"/>
            <a:r>
              <a:rPr lang="en-US" sz="1100" dirty="0">
                <a:solidFill>
                  <a:schemeClr val="accent2">
                    <a:lumMod val="20000"/>
                    <a:lumOff val="80000"/>
                  </a:schemeClr>
                </a:solidFill>
              </a:rPr>
              <a:t>If equal to 1, company has zero assets left.</a:t>
            </a:r>
          </a:p>
          <a:p>
            <a:endParaRPr lang="en-US" sz="1500" dirty="0"/>
          </a:p>
          <a:p>
            <a:endParaRPr lang="en-US" sz="1500" dirty="0"/>
          </a:p>
          <a:p>
            <a:endParaRPr lang="en-US" sz="1400"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a:xfrm>
            <a:off x="11146971" y="6356350"/>
            <a:ext cx="740227" cy="365125"/>
          </a:xfrm>
        </p:spPr>
        <p:txBody>
          <a:bodyPr/>
          <a:lstStyle/>
          <a:p>
            <a:fld id="{8699F50C-BE38-4BD0-BA84-9B090E1F2B9B}" type="slidenum">
              <a:rPr lang="en-IN" smtClean="0"/>
              <a:pPr/>
              <a:t>7</a:t>
            </a:fld>
            <a:endParaRPr lang="en-IN" dirty="0"/>
          </a:p>
        </p:txBody>
      </p:sp>
      <p:sp>
        <p:nvSpPr>
          <p:cNvPr id="6" name="Rectangle 5">
            <a:extLst>
              <a:ext uri="{FF2B5EF4-FFF2-40B4-BE49-F238E27FC236}">
                <a16:creationId xmlns:a16="http://schemas.microsoft.com/office/drawing/2014/main" id="{77CF0D30-C738-430C-AF18-6F4C23F18096}"/>
              </a:ext>
            </a:extLst>
          </p:cNvPr>
          <p:cNvSpPr/>
          <p:nvPr/>
        </p:nvSpPr>
        <p:spPr>
          <a:xfrm>
            <a:off x="11146971" y="310718"/>
            <a:ext cx="740227" cy="448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7002E8A-F906-4A6D-8374-3A63D8F13717}"/>
              </a:ext>
            </a:extLst>
          </p:cNvPr>
          <p:cNvPicPr/>
          <p:nvPr/>
        </p:nvPicPr>
        <p:blipFill>
          <a:blip r:embed="rId2"/>
          <a:stretch>
            <a:fillRect/>
          </a:stretch>
        </p:blipFill>
        <p:spPr>
          <a:xfrm>
            <a:off x="8016536" y="2326481"/>
            <a:ext cx="3968317" cy="2205038"/>
          </a:xfrm>
          <a:prstGeom prst="rect">
            <a:avLst/>
          </a:prstGeom>
          <a:ln w="9525" cap="sq">
            <a:solidFill>
              <a:srgbClr val="000000"/>
            </a:solidFill>
            <a:prstDash val="solid"/>
            <a:miter lim="800000"/>
          </a:ln>
          <a:effectLst/>
        </p:spPr>
      </p:pic>
    </p:spTree>
    <p:extLst>
      <p:ext uri="{BB962C8B-B14F-4D97-AF65-F5344CB8AC3E}">
        <p14:creationId xmlns:p14="http://schemas.microsoft.com/office/powerpoint/2010/main" val="422263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Data Retrieving</a:t>
            </a:r>
            <a:endParaRPr lang="en-IN"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11464361" cy="4979418"/>
          </a:xfrm>
        </p:spPr>
        <p:txBody>
          <a:bodyPr/>
          <a:lstStyle/>
          <a:p>
            <a:pPr lvl="0"/>
            <a:r>
              <a:rPr lang="en-US" sz="1800" b="1" dirty="0">
                <a:solidFill>
                  <a:srgbClr val="FFC000"/>
                </a:solidFill>
              </a:rPr>
              <a:t>2. Which state has the highest number of headquarters?</a:t>
            </a:r>
          </a:p>
          <a:p>
            <a:r>
              <a:rPr lang="en-US" sz="1800" dirty="0"/>
              <a:t>California has the highest number of Headquarters i.e. 77,</a:t>
            </a:r>
          </a:p>
          <a:p>
            <a:r>
              <a:rPr lang="en-US" sz="1800" dirty="0"/>
              <a:t>which means maximum money flow from there.</a:t>
            </a:r>
          </a:p>
          <a:p>
            <a:r>
              <a:rPr lang="en-US" sz="1800" dirty="0"/>
              <a:t>New York is the second highest state with 62 no. of </a:t>
            </a:r>
          </a:p>
          <a:p>
            <a:r>
              <a:rPr lang="en-US" sz="1800" dirty="0"/>
              <a:t>headquarters followed by Texas, Illinois, and Massachusetts.</a:t>
            </a:r>
          </a:p>
          <a:p>
            <a:pPr lvl="0"/>
            <a:endParaRPr lang="en-US" sz="1400" b="1" dirty="0">
              <a:solidFill>
                <a:srgbClr val="FFC000"/>
              </a:solidFill>
            </a:endParaRPr>
          </a:p>
          <a:p>
            <a:r>
              <a:rPr lang="en-US" sz="1800" b="1" dirty="0">
                <a:solidFill>
                  <a:srgbClr val="FFC000"/>
                </a:solidFill>
              </a:rPr>
              <a:t>3. Display all the GICS Sector along with their Total revenue.</a:t>
            </a:r>
          </a:p>
          <a:p>
            <a:r>
              <a:rPr lang="en-US" sz="1800" dirty="0"/>
              <a:t>Among Sector, Health Care has the highest total revenue.</a:t>
            </a:r>
          </a:p>
          <a:p>
            <a:r>
              <a:rPr lang="en-US" sz="1800" dirty="0"/>
              <a:t>Consumer Staples is very near to Health Care.</a:t>
            </a:r>
          </a:p>
          <a:p>
            <a:r>
              <a:rPr lang="en-US" sz="1800" dirty="0"/>
              <a:t>Consumer Discretionary has the third highest Revenue.</a:t>
            </a:r>
          </a:p>
          <a:p>
            <a:r>
              <a:rPr lang="en-US" sz="1800" dirty="0"/>
              <a:t>Real Estate has the lowest revenue.</a:t>
            </a:r>
          </a:p>
          <a:p>
            <a:endParaRPr lang="en-US" sz="1800" b="1" dirty="0">
              <a:solidFill>
                <a:srgbClr val="FFC000"/>
              </a:solidFill>
            </a:endParaRPr>
          </a:p>
          <a:p>
            <a:pPr lvl="0"/>
            <a:endParaRPr lang="en-US" sz="1400" b="1" dirty="0">
              <a:solidFill>
                <a:srgbClr val="FFC000"/>
              </a:solidFill>
            </a:endParaRPr>
          </a:p>
          <a:p>
            <a:endParaRPr lang="en-US" sz="1400"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IN" smtClean="0"/>
              <a:pPr/>
              <a:t>8</a:t>
            </a:fld>
            <a:endParaRPr lang="en-IN" dirty="0"/>
          </a:p>
        </p:txBody>
      </p:sp>
      <p:sp>
        <p:nvSpPr>
          <p:cNvPr id="6" name="Rectangle 5">
            <a:extLst>
              <a:ext uri="{FF2B5EF4-FFF2-40B4-BE49-F238E27FC236}">
                <a16:creationId xmlns:a16="http://schemas.microsoft.com/office/drawing/2014/main" id="{77CF0D30-C738-430C-AF18-6F4C23F18096}"/>
              </a:ext>
            </a:extLst>
          </p:cNvPr>
          <p:cNvSpPr/>
          <p:nvPr/>
        </p:nvSpPr>
        <p:spPr>
          <a:xfrm>
            <a:off x="11146971" y="310718"/>
            <a:ext cx="740227" cy="448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9FB119C-2925-486C-9086-298ADC189C3D}"/>
              </a:ext>
            </a:extLst>
          </p:cNvPr>
          <p:cNvPicPr/>
          <p:nvPr/>
        </p:nvPicPr>
        <p:blipFill>
          <a:blip r:embed="rId2"/>
          <a:stretch>
            <a:fillRect/>
          </a:stretch>
        </p:blipFill>
        <p:spPr>
          <a:xfrm>
            <a:off x="8486775" y="1628775"/>
            <a:ext cx="3400423" cy="1504950"/>
          </a:xfrm>
          <a:prstGeom prst="rect">
            <a:avLst/>
          </a:prstGeom>
          <a:ln w="9525" cap="sq">
            <a:solidFill>
              <a:srgbClr val="000000"/>
            </a:solidFill>
            <a:prstDash val="solid"/>
            <a:miter lim="800000"/>
          </a:ln>
          <a:effectLst/>
        </p:spPr>
      </p:pic>
      <p:pic>
        <p:nvPicPr>
          <p:cNvPr id="8" name="Picture 7">
            <a:extLst>
              <a:ext uri="{FF2B5EF4-FFF2-40B4-BE49-F238E27FC236}">
                <a16:creationId xmlns:a16="http://schemas.microsoft.com/office/drawing/2014/main" id="{BEC6BD39-E87D-43A2-8FC5-8EE44038E454}"/>
              </a:ext>
            </a:extLst>
          </p:cNvPr>
          <p:cNvPicPr/>
          <p:nvPr/>
        </p:nvPicPr>
        <p:blipFill>
          <a:blip r:embed="rId3"/>
          <a:stretch>
            <a:fillRect/>
          </a:stretch>
        </p:blipFill>
        <p:spPr>
          <a:xfrm>
            <a:off x="8673483" y="3697550"/>
            <a:ext cx="3213715" cy="2658799"/>
          </a:xfrm>
          <a:prstGeom prst="rect">
            <a:avLst/>
          </a:prstGeom>
          <a:ln w="9525" cap="sq">
            <a:solidFill>
              <a:srgbClr val="000000"/>
            </a:solidFill>
            <a:prstDash val="solid"/>
            <a:miter lim="800000"/>
          </a:ln>
          <a:effectLst/>
        </p:spPr>
      </p:pic>
    </p:spTree>
    <p:extLst>
      <p:ext uri="{BB962C8B-B14F-4D97-AF65-F5344CB8AC3E}">
        <p14:creationId xmlns:p14="http://schemas.microsoft.com/office/powerpoint/2010/main" val="406711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Data Retrieving</a:t>
            </a:r>
            <a:endParaRPr lang="en-IN"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11464361" cy="4979418"/>
          </a:xfrm>
        </p:spPr>
        <p:txBody>
          <a:bodyPr/>
          <a:lstStyle/>
          <a:p>
            <a:pPr lvl="0"/>
            <a:endParaRPr lang="en-US" sz="1800" b="1" dirty="0">
              <a:solidFill>
                <a:srgbClr val="FFC000"/>
              </a:solidFill>
            </a:endParaRPr>
          </a:p>
          <a:p>
            <a:pPr lvl="0"/>
            <a:r>
              <a:rPr lang="en-US" sz="1800" b="1" dirty="0">
                <a:solidFill>
                  <a:srgbClr val="FFC000"/>
                </a:solidFill>
              </a:rPr>
              <a:t>4. Display the Retained earnings for Industries</a:t>
            </a:r>
          </a:p>
          <a:p>
            <a:r>
              <a:rPr lang="en-US" sz="1800" dirty="0"/>
              <a:t>Financial Sector has retained earnings of </a:t>
            </a:r>
          </a:p>
          <a:p>
            <a:r>
              <a:rPr lang="en-US" sz="1800" dirty="0"/>
              <a:t>3342976845000. Financial Sector has the highest net </a:t>
            </a:r>
          </a:p>
          <a:p>
            <a:r>
              <a:rPr lang="en-US" sz="1800" dirty="0"/>
              <a:t>earning which is not paid out as dividends but retained</a:t>
            </a:r>
          </a:p>
          <a:p>
            <a:r>
              <a:rPr lang="en-US" sz="1800" dirty="0"/>
              <a:t>by the company to be reinvested in its core business </a:t>
            </a:r>
          </a:p>
          <a:p>
            <a:r>
              <a:rPr lang="en-US" sz="1800" dirty="0"/>
              <a:t>whereas Real Estate have the lowest retained earnings.</a:t>
            </a:r>
          </a:p>
          <a:p>
            <a:endParaRPr lang="en-US" dirty="0"/>
          </a:p>
          <a:p>
            <a:endParaRPr lang="en-US" sz="1800" b="1" dirty="0">
              <a:solidFill>
                <a:srgbClr val="FFC000"/>
              </a:solidFill>
            </a:endParaRPr>
          </a:p>
          <a:p>
            <a:pPr lvl="0"/>
            <a:endParaRPr lang="en-US" sz="1400" b="1" dirty="0">
              <a:solidFill>
                <a:srgbClr val="FFC000"/>
              </a:solidFill>
            </a:endParaRPr>
          </a:p>
          <a:p>
            <a:endParaRPr lang="en-US" sz="1400"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IN" smtClean="0"/>
              <a:pPr/>
              <a:t>9</a:t>
            </a:fld>
            <a:endParaRPr lang="en-IN" dirty="0"/>
          </a:p>
        </p:txBody>
      </p:sp>
      <p:sp>
        <p:nvSpPr>
          <p:cNvPr id="6" name="Rectangle 5">
            <a:extLst>
              <a:ext uri="{FF2B5EF4-FFF2-40B4-BE49-F238E27FC236}">
                <a16:creationId xmlns:a16="http://schemas.microsoft.com/office/drawing/2014/main" id="{77CF0D30-C738-430C-AF18-6F4C23F18096}"/>
              </a:ext>
            </a:extLst>
          </p:cNvPr>
          <p:cNvSpPr/>
          <p:nvPr/>
        </p:nvSpPr>
        <p:spPr>
          <a:xfrm>
            <a:off x="11146971" y="301841"/>
            <a:ext cx="740227" cy="448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6005C61-E17B-4925-B7B1-9EC6399E8D1C}"/>
              </a:ext>
            </a:extLst>
          </p:cNvPr>
          <p:cNvPicPr/>
          <p:nvPr/>
        </p:nvPicPr>
        <p:blipFill>
          <a:blip r:embed="rId2"/>
          <a:stretch>
            <a:fillRect/>
          </a:stretch>
        </p:blipFill>
        <p:spPr>
          <a:xfrm>
            <a:off x="8089128" y="1638966"/>
            <a:ext cx="3895725" cy="2416568"/>
          </a:xfrm>
          <a:prstGeom prst="rect">
            <a:avLst/>
          </a:prstGeom>
          <a:ln w="9525" cap="sq">
            <a:solidFill>
              <a:srgbClr val="000000"/>
            </a:solidFill>
            <a:prstDash val="solid"/>
            <a:miter lim="800000"/>
          </a:ln>
          <a:effectLst/>
        </p:spPr>
      </p:pic>
    </p:spTree>
    <p:extLst>
      <p:ext uri="{BB962C8B-B14F-4D97-AF65-F5344CB8AC3E}">
        <p14:creationId xmlns:p14="http://schemas.microsoft.com/office/powerpoint/2010/main" val="3890671028"/>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03 Presentation Layout_CA -v6.potx" id="{9FD5D463-2B33-42F3-81B0-0B3C3C07F674}" vid="{A96E6666-7943-4E22-B401-67432B4C0C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Hexagon presentation dark</Template>
  <TotalTime>0</TotalTime>
  <Words>1069</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Calibri Light</vt:lpstr>
      <vt:lpstr>Gill Sans SemiBold</vt:lpstr>
      <vt:lpstr>Times New Roman</vt:lpstr>
      <vt:lpstr>Wingdings</vt:lpstr>
      <vt:lpstr>Office Theme</vt:lpstr>
      <vt:lpstr>Stock Market Analysis</vt:lpstr>
      <vt:lpstr>Stock Market</vt:lpstr>
      <vt:lpstr>Aim</vt:lpstr>
      <vt:lpstr>Our Objective</vt:lpstr>
      <vt:lpstr>Data Collection and Cleaning</vt:lpstr>
      <vt:lpstr>Data Storage</vt:lpstr>
      <vt:lpstr>Data Retrieving</vt:lpstr>
      <vt:lpstr>Data Retrieving</vt:lpstr>
      <vt:lpstr>Data Retrieving</vt:lpstr>
      <vt:lpstr>Data Visualization  To perform advanced analysis, which gives more clarity in understanding the data. We have performed Data Visualization using R Libraries. </vt:lpstr>
      <vt:lpstr>Data Visualization </vt:lpstr>
      <vt:lpstr>Data Visualization </vt:lpstr>
      <vt:lpstr>Data Visualization </vt:lpstr>
      <vt:lpstr>Forecasting/ Prediction  Using the historical data, we are forecasting the volume of stocks traded for future years. We are predicting the data using package timeseries. It tries to forecast and build ARIMA model.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2018-12-11T22:31:44Z</dcterms:created>
  <dcterms:modified xsi:type="dcterms:W3CDTF">2018-12-12T00:46:21Z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2018-08-01T18:19:24.2566460Z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