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B11035-D9F5-4EED-AB00-F89EBACBCB46}">
  <a:tblStyle styleId="{3CB11035-D9F5-4EED-AB00-F89EBACBC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Recommendation System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404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58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Users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Actions &gt; 5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content based filtering (A) - Items which are similar to user’s preferences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Filtering (B) - Items which are preferred by users similar to our current user.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7" name="Shape 117"/>
          <p:cNvGraphicFramePr/>
          <p:nvPr/>
        </p:nvGraphicFramePr>
        <p:xfrm>
          <a:off x="952500" y="31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 b="1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∩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-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 - B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 -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 - 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cxnSp>
        <p:nvCxnSpPr>
          <p:cNvPr id="118" name="Shape 118"/>
          <p:cNvCxnSpPr/>
          <p:nvPr/>
        </p:nvCxnSpPr>
        <p:spPr>
          <a:xfrm>
            <a:off x="986250" y="3782725"/>
            <a:ext cx="4319700" cy="1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19" name="Shape 119"/>
          <p:cNvSpPr txBox="1"/>
          <p:nvPr/>
        </p:nvSpPr>
        <p:spPr>
          <a:xfrm>
            <a:off x="1560525" y="3945025"/>
            <a:ext cx="30114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684050" y="3829975"/>
            <a:ext cx="284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Hybrid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5295900" y="3782725"/>
            <a:ext cx="14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22" name="Shape 122"/>
          <p:cNvSpPr txBox="1"/>
          <p:nvPr/>
        </p:nvSpPr>
        <p:spPr>
          <a:xfrm>
            <a:off x="5295900" y="3829975"/>
            <a:ext cx="1458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Ensures Individuality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6753900" y="3782725"/>
            <a:ext cx="14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24" name="Shape 124"/>
          <p:cNvSpPr txBox="1"/>
          <p:nvPr/>
        </p:nvSpPr>
        <p:spPr>
          <a:xfrm>
            <a:off x="6753900" y="3829975"/>
            <a:ext cx="1458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Serendipity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058625" y="40573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Finding similarity using TF - IDF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TF - IDF reflects how important a word is an article of a given corpus.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522150" y="46821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11700" y="2354075"/>
            <a:ext cx="85206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TF(t) = (Number of times term t appears in a document) / (Total number of terms in the article)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IDF(t) = log_e(Total number of articles/ Number of articles with term t in it)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TF-IDF score = TF*IDF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</a:t>
            </a:r>
            <a:endParaRPr/>
          </a:p>
        </p:txBody>
      </p:sp>
      <p:graphicFrame>
        <p:nvGraphicFramePr>
          <p:cNvPr id="139" name="Shape 139"/>
          <p:cNvGraphicFramePr/>
          <p:nvPr/>
        </p:nvGraphicFramePr>
        <p:xfrm>
          <a:off x="311700" y="155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1322950"/>
                <a:gridCol w="998375"/>
                <a:gridCol w="1048300"/>
                <a:gridCol w="998375"/>
                <a:gridCol w="1148200"/>
              </a:tblGrid>
              <a:tr h="33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5000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Article 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Article 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6576625" y="157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105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Rating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Shape 141"/>
          <p:cNvGraphicFramePr/>
          <p:nvPr/>
        </p:nvGraphicFramePr>
        <p:xfrm>
          <a:off x="1226000" y="33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998375"/>
                <a:gridCol w="1048300"/>
                <a:gridCol w="998375"/>
                <a:gridCol w="1148200"/>
              </a:tblGrid>
              <a:tr h="33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5000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311700" y="3311425"/>
            <a:ext cx="914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User Profile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3" name="Shape 143"/>
          <p:cNvGraphicFramePr/>
          <p:nvPr/>
        </p:nvGraphicFramePr>
        <p:xfrm>
          <a:off x="311700" y="274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1322950"/>
                <a:gridCol w="998375"/>
                <a:gridCol w="1048300"/>
                <a:gridCol w="998375"/>
                <a:gridCol w="114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Article n+1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6576625" y="275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105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3436450" y="425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{3CB11035-D9F5-4EED-AB00-F89EBACBCB46}</a:tableStyleId>
              </a:tblPr>
              <a:tblGrid>
                <a:gridCol w="998375"/>
                <a:gridCol w="1048300"/>
                <a:gridCol w="998375"/>
                <a:gridCol w="1148200"/>
              </a:tblGrid>
              <a:tr h="33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1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n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Word 5000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/>
        </p:nvSpPr>
        <p:spPr>
          <a:xfrm>
            <a:off x="2082850" y="4256850"/>
            <a:ext cx="135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New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User Profile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522150" y="46821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058225"/>
            <a:ext cx="85206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profile is compared with the vector of every article and the most similar articles are found using Cosine Similarity.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  \displaystyle  \vec{a} \cdot \vec{b} = \|\vec{a}\|\|\vec{b}\|\cos{\theta} \\ \\  \cos{\theta} = \frac{\vec{a} \cdot \vec{b}}{\|\vec{a}\|\|\vec{b}\|}  " id="154" name="Shape 154" title="  \displaystyle  \vec{a} \cdot \vec{b} = \|\vec{a}\|\|\vec{b}\|\cos{\theta} \\ \\  \cos{\theta} = \frac{\vec{a} \cdot \vec{b}}{\|\vec{a}\|\|\vec{b}\|}  "/>
          <p:cNvPicPr preferRelativeResize="0"/>
          <p:nvPr/>
        </p:nvPicPr>
        <p:blipFill rotWithShape="1">
          <a:blip r:embed="rId3">
            <a:alphaModFix/>
          </a:blip>
          <a:srcRect b="0" l="0" r="0" t="44946"/>
          <a:stretch/>
        </p:blipFill>
        <p:spPr>
          <a:xfrm>
            <a:off x="5724475" y="1674247"/>
            <a:ext cx="3107825" cy="1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Matrix Factorization using SVD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unknown ratings are found using the Gradient Descent Algorithm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𝝰 = 0.03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 = 10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10 clusters of articles formed using centroid based based K-means </a:t>
            </a:r>
            <a:r>
              <a:rPr lang="en">
                <a:solidFill>
                  <a:srgbClr val="000000"/>
                </a:solidFill>
              </a:rPr>
              <a:t>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popular article displayed for each new user (with no actions)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every action ( &lt; 5) n * 2 content based recommendations, and (10 - 2*n ) recommendations on the basis of the above mentioned method.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19050" y="1207475"/>
            <a:ext cx="2985600" cy="20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</a:t>
            </a:r>
            <a:endParaRPr/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219050" y="3430825"/>
            <a:ext cx="12207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731300" y="724200"/>
            <a:ext cx="426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23838"/>
            <a:ext cx="55626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Split by a reference date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train set is composed by all interactions before that date - 31284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test set are interactions after that date - 7822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Split ratio- 4:1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accuracy of our model.</a:t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731300" y="724200"/>
            <a:ext cx="426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Recall@n methodology used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of the number of items actually viewed from n recommendations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52% - recall@10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40% - recall@5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accuracy of our model.</a:t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731300" y="724200"/>
            <a:ext cx="426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72700" t="0"/>
          <a:stretch/>
        </p:blipFill>
        <p:spPr>
          <a:xfrm>
            <a:off x="4710900" y="1382350"/>
            <a:ext cx="4310700" cy="261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simple, yet </a:t>
            </a:r>
            <a:r>
              <a:rPr lang="en"/>
              <a:t>sophisticated</a:t>
            </a:r>
            <a:r>
              <a:rPr lang="en"/>
              <a:t> Article Recommender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80175" y="212825"/>
            <a:ext cx="4052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#1</a:t>
            </a:r>
            <a:endParaRPr b="1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50893" t="0"/>
          <a:stretch/>
        </p:blipFill>
        <p:spPr>
          <a:xfrm>
            <a:off x="311697" y="81275"/>
            <a:ext cx="3687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10919" r="44766" t="0"/>
          <a:stretch/>
        </p:blipFill>
        <p:spPr>
          <a:xfrm>
            <a:off x="4806300" y="2097925"/>
            <a:ext cx="4052124" cy="29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610875" y="1171675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generated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highlights of the model</a:t>
            </a:r>
            <a:endParaRPr/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731300" y="724200"/>
            <a:ext cx="426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based on user behaviour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recommendations on timestamp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Tackling the problem of ‘groupism’ born out of CF by actively preserving individual choice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Serendipity and Exploration an integral part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Problem of Cold Start effectively tackled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90250" y="526350"/>
            <a:ext cx="56040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00125" y="2571750"/>
            <a:ext cx="56040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</a:t>
            </a:r>
            <a:endParaRPr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user of the article recommender system.</a:t>
            </a:r>
            <a:endParaRPr/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 Taste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Taste not very volatile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actions per day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Can be categorised into different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Requirements</a:t>
            </a:r>
            <a:endParaRPr/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would best suite our user?</a:t>
            </a:r>
            <a:endParaRPr/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731300" y="724200"/>
            <a:ext cx="426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capable of grouping similar types of items on the basis of their content.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which can group people on the basis of their affinities.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which is steadfast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model which works well with very few actions, however takes these actions into account before recommending a new set of items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F</a:t>
            </a:r>
            <a:r>
              <a:rPr lang="en"/>
              <a:t>rom CI&amp;T's Internal Communication platform (DeskDrop).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ontains a real sample of 12 months logs (Mar. 2016 - Feb. 2017)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Contains about 73k logged users interactions on more than 3k public articles shared in the platform.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training set contains the first (as per timestamp) 80% of the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testing data contains the remaining 20%.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bird eye view of the model.</a:t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611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algorithms for new and old users.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users - clustering and most popular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Regular users - Hybrid of interactive content based filtering and collaborative filtering with some inspiration from Reinforcement Learning.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Weights assigned to various parameters (</a:t>
            </a:r>
            <a:r>
              <a:rPr b="1" lang="en">
                <a:solidFill>
                  <a:srgbClr val="000000"/>
                </a:solidFill>
              </a:rPr>
              <a:t>action strength</a:t>
            </a:r>
            <a:r>
              <a:rPr lang="en">
                <a:solidFill>
                  <a:srgbClr val="000000"/>
                </a:solidFill>
              </a:rPr>
              <a:t>):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'VIEW': 1.0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'LIKE': 2.0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'BOOKMARK': 3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'FOLLOW': 3.0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 'COMMENT CREATED (if liked)': 3.5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812875" y="1058225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 of parameters = (100 - n*8)% of assigned weights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n = number of months ago a particular action was taken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min(n) = 12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Time Strength</a:t>
            </a:r>
            <a:r>
              <a:rPr lang="en"/>
              <a:t> = (100 - n*8)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228200" y="4144975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Event Strength = Action Strength * Time Strength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