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Lst>
  <p:sldSz cx="9144000" cy="6858000" type="screen4x3"/>
  <p:notesSz cx="6858000" cy="9144000"/>
  <p:embeddedFontLst>
    <p:embeddedFont>
      <p:font typeface="Calibri" panose="020F0502020204030204" pitchFamily="34" charset="0"/>
      <p:regular r:id="rId22"/>
      <p:bold r:id="rId23"/>
      <p:italic r:id="rId24"/>
      <p:boldItalic r:id="rId25"/>
    </p:embeddedFont>
    <p:embeddedFont>
      <p:font typeface="Old Standard TT" panose="020B0604020202020204" charset="0"/>
      <p:regular r:id="rId26"/>
      <p:bold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1"/>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d4fb2e27e0_0_11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d4fb2e27e0_0_11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gd4fb2e27e0_0_116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d884fb9001_1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d884fb9001_1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d884fb9001_1_2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d884fb9001_1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d884fb9001_1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d884fb9001_1_3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884fb9001_1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d884fb9001_1_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gd884fb9001_1_3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884fb9001_1_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884fb9001_1_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d884fb9001_1_6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884fb9001_1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884fb9001_1_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d884fb9001_1_7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884fb9001_1_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884fb9001_1_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d884fb9001_1_8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d884fb9001_1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d884fb9001_1_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d884fb9001_1_5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884fb9001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884fb9001_2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gd884fb9001_2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884fb9001_2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884fb9001_2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d884fb9001_2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c7f5dfe740_0_1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c7f5dfe740_0_1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c7f5dfe740_0_14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d4fb2e27e0_0_11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d4fb2e27e0_0_11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gd4fb2e27e0_0_118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d4fb2e27e0_0_11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d4fb2e27e0_0_11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gd4fb2e27e0_0_117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4fb2e27e0_0_11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4fb2e27e0_0_11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gd4fb2e27e0_0_119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d4fb2e27e0_0_12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d4fb2e27e0_0_12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gd4fb2e27e0_0_12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d4fb2e27e0_0_12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d4fb2e27e0_0_12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gd4fb2e27e0_0_122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884fb9001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884fb9001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gd884fb9001_0_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d884fb9001_1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d884fb9001_1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d884fb9001_1_1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884fb9001_1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884fb9001_1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gd884fb9001_1_1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13"/>
        <p:cNvGrpSpPr/>
        <p:nvPr/>
      </p:nvGrpSpPr>
      <p:grpSpPr>
        <a:xfrm>
          <a:off x="0" y="0"/>
          <a:ext cx="0" cy="0"/>
          <a:chOff x="0" y="0"/>
          <a:chExt cx="0" cy="0"/>
        </a:xfrm>
      </p:grpSpPr>
      <p:sp>
        <p:nvSpPr>
          <p:cNvPr id="14" name="Google Shape;14;p2"/>
          <p:cNvSpPr/>
          <p:nvPr/>
        </p:nvSpPr>
        <p:spPr>
          <a:xfrm>
            <a:off x="0" y="133"/>
            <a:ext cx="9144000" cy="2282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641934" y="4796667"/>
            <a:ext cx="390300" cy="0"/>
          </a:xfrm>
          <a:prstGeom prst="straightConnector1">
            <a:avLst/>
          </a:prstGeom>
          <a:noFill/>
          <a:ln w="28575" cap="flat" cmpd="sng">
            <a:solidFill>
              <a:schemeClr val="accent1"/>
            </a:solidFill>
            <a:prstDash val="solid"/>
            <a:round/>
            <a:headEnd type="none" w="sm" len="sm"/>
            <a:tailEnd type="none" w="sm" len="sm"/>
          </a:ln>
        </p:spPr>
      </p:cxnSp>
      <p:sp>
        <p:nvSpPr>
          <p:cNvPr id="16" name="Google Shape;16;p2"/>
          <p:cNvSpPr txBox="1">
            <a:spLocks noGrp="1"/>
          </p:cNvSpPr>
          <p:nvPr>
            <p:ph type="ctrTitle"/>
          </p:nvPr>
        </p:nvSpPr>
        <p:spPr>
          <a:xfrm>
            <a:off x="512700" y="2524400"/>
            <a:ext cx="8118600" cy="20304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7" name="Google Shape;17;p2"/>
          <p:cNvSpPr txBox="1">
            <a:spLocks noGrp="1"/>
          </p:cNvSpPr>
          <p:nvPr>
            <p:ph type="subTitle" idx="1"/>
          </p:nvPr>
        </p:nvSpPr>
        <p:spPr>
          <a:xfrm>
            <a:off x="512700" y="5120852"/>
            <a:ext cx="8118600" cy="105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8" name="Google Shape;18;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3"/>
        <p:cNvGrpSpPr/>
        <p:nvPr/>
      </p:nvGrpSpPr>
      <p:grpSpPr>
        <a:xfrm>
          <a:off x="0" y="0"/>
          <a:ext cx="0" cy="0"/>
          <a:chOff x="0" y="0"/>
          <a:chExt cx="0" cy="0"/>
        </a:xfrm>
      </p:grpSpPr>
      <p:sp>
        <p:nvSpPr>
          <p:cNvPr id="54" name="Google Shape;54;p11"/>
          <p:cNvSpPr txBox="1">
            <a:spLocks noGrp="1"/>
          </p:cNvSpPr>
          <p:nvPr>
            <p:ph type="title" hasCustomPrompt="1"/>
          </p:nvPr>
        </p:nvSpPr>
        <p:spPr>
          <a:xfrm>
            <a:off x="311700" y="1386200"/>
            <a:ext cx="8520600" cy="2808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5" name="Google Shape;55;p11"/>
          <p:cNvSpPr txBox="1">
            <a:spLocks noGrp="1"/>
          </p:cNvSpPr>
          <p:nvPr>
            <p:ph type="body" idx="1"/>
          </p:nvPr>
        </p:nvSpPr>
        <p:spPr>
          <a:xfrm>
            <a:off x="311700" y="4304567"/>
            <a:ext cx="8520600" cy="17343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cxnSp>
        <p:nvCxnSpPr>
          <p:cNvPr id="20" name="Google Shape;20;p3"/>
          <p:cNvCxnSpPr/>
          <p:nvPr/>
        </p:nvCxnSpPr>
        <p:spPr>
          <a:xfrm>
            <a:off x="641934" y="4796667"/>
            <a:ext cx="390300" cy="0"/>
          </a:xfrm>
          <a:prstGeom prst="straightConnector1">
            <a:avLst/>
          </a:prstGeom>
          <a:noFill/>
          <a:ln w="28575" cap="flat" cmpd="sng">
            <a:solidFill>
              <a:schemeClr val="lt2"/>
            </a:solidFill>
            <a:prstDash val="solid"/>
            <a:round/>
            <a:headEnd type="none" w="sm" len="sm"/>
            <a:tailEnd type="none" w="sm" len="sm"/>
          </a:ln>
        </p:spPr>
      </p:cxnSp>
      <p:sp>
        <p:nvSpPr>
          <p:cNvPr id="21" name="Google Shape;21;p3"/>
          <p:cNvSpPr txBox="1">
            <a:spLocks noGrp="1"/>
          </p:cNvSpPr>
          <p:nvPr>
            <p:ph type="title"/>
          </p:nvPr>
        </p:nvSpPr>
        <p:spPr>
          <a:xfrm>
            <a:off x="512700" y="2524400"/>
            <a:ext cx="8118600" cy="20304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22" name="Google Shape;22;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title"/>
          </p:nvPr>
        </p:nvSpPr>
        <p:spPr>
          <a:xfrm>
            <a:off x="311700" y="593367"/>
            <a:ext cx="8520600" cy="8175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311700" y="1562133"/>
            <a:ext cx="8520600" cy="4529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311700" y="593367"/>
            <a:ext cx="8520600" cy="8175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5"/>
          <p:cNvSpPr txBox="1">
            <a:spLocks noGrp="1"/>
          </p:cNvSpPr>
          <p:nvPr>
            <p:ph type="body" idx="1"/>
          </p:nvPr>
        </p:nvSpPr>
        <p:spPr>
          <a:xfrm>
            <a:off x="311700" y="1562233"/>
            <a:ext cx="3999900" cy="4529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5"/>
          <p:cNvSpPr txBox="1">
            <a:spLocks noGrp="1"/>
          </p:cNvSpPr>
          <p:nvPr>
            <p:ph type="body" idx="2"/>
          </p:nvPr>
        </p:nvSpPr>
        <p:spPr>
          <a:xfrm>
            <a:off x="4832400" y="1562233"/>
            <a:ext cx="3999900" cy="4529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593367"/>
            <a:ext cx="8520600" cy="8175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5" name="Google Shape;35;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9" name="Google Shape;39;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701800"/>
            <a:ext cx="5604000" cy="5454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42" name="Google Shape;42;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4572000" y="-33"/>
            <a:ext cx="45720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 name="Google Shape;45;p9"/>
          <p:cNvCxnSpPr/>
          <p:nvPr/>
        </p:nvCxnSpPr>
        <p:spPr>
          <a:xfrm>
            <a:off x="5029675" y="5994000"/>
            <a:ext cx="686400" cy="0"/>
          </a:xfrm>
          <a:prstGeom prst="straightConnector1">
            <a:avLst/>
          </a:prstGeom>
          <a:noFill/>
          <a:ln w="19050" cap="flat" cmpd="sng">
            <a:solidFill>
              <a:schemeClr val="lt2"/>
            </a:solidFill>
            <a:prstDash val="solid"/>
            <a:round/>
            <a:headEnd type="none" w="sm" len="sm"/>
            <a:tailEnd type="none" w="sm" len="sm"/>
          </a:ln>
        </p:spPr>
      </p:cxnSp>
      <p:sp>
        <p:nvSpPr>
          <p:cNvPr id="46" name="Google Shape;46;p9"/>
          <p:cNvSpPr txBox="1">
            <a:spLocks noGrp="1"/>
          </p:cNvSpPr>
          <p:nvPr>
            <p:ph type="title"/>
          </p:nvPr>
        </p:nvSpPr>
        <p:spPr>
          <a:xfrm>
            <a:off x="265500" y="1843133"/>
            <a:ext cx="4045200" cy="1777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7" name="Google Shape;47;p9"/>
          <p:cNvSpPr txBox="1">
            <a:spLocks noGrp="1"/>
          </p:cNvSpPr>
          <p:nvPr>
            <p:ph type="subTitle" idx="1"/>
          </p:nvPr>
        </p:nvSpPr>
        <p:spPr>
          <a:xfrm>
            <a:off x="265500" y="3692001"/>
            <a:ext cx="4045200" cy="1794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8" name="Google Shape;48;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9" name="Google Shape;49;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2" name="Google Shape;52;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11700" y="593367"/>
            <a:ext cx="8520600" cy="817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11" name="Google Shape;11;p1"/>
          <p:cNvSpPr txBox="1">
            <a:spLocks noGrp="1"/>
          </p:cNvSpPr>
          <p:nvPr>
            <p:ph type="body" idx="1"/>
          </p:nvPr>
        </p:nvSpPr>
        <p:spPr>
          <a:xfrm>
            <a:off x="311700" y="1562133"/>
            <a:ext cx="8520600" cy="4529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12" name="Google Shape;12;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512700" y="2524400"/>
            <a:ext cx="8118600" cy="2030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t>DS 303 Project Presentation</a:t>
            </a:r>
            <a:endParaRPr/>
          </a:p>
        </p:txBody>
      </p:sp>
      <p:sp>
        <p:nvSpPr>
          <p:cNvPr id="65" name="Google Shape;65;p13"/>
          <p:cNvSpPr txBox="1">
            <a:spLocks noGrp="1"/>
          </p:cNvSpPr>
          <p:nvPr>
            <p:ph type="subTitle" idx="1"/>
          </p:nvPr>
        </p:nvSpPr>
        <p:spPr>
          <a:xfrm>
            <a:off x="512700" y="5120852"/>
            <a:ext cx="8118600" cy="105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Stroke prediction using clinical features</a:t>
            </a: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311700" y="593367"/>
            <a:ext cx="8520600" cy="81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3400"/>
              <a:t>Implementation</a:t>
            </a:r>
            <a:endParaRPr sz="3400"/>
          </a:p>
        </p:txBody>
      </p:sp>
      <p:sp>
        <p:nvSpPr>
          <p:cNvPr id="133" name="Google Shape;133;p22"/>
          <p:cNvSpPr txBox="1">
            <a:spLocks noGrp="1"/>
          </p:cNvSpPr>
          <p:nvPr>
            <p:ph type="body" idx="1"/>
          </p:nvPr>
        </p:nvSpPr>
        <p:spPr>
          <a:xfrm>
            <a:off x="311700" y="1562125"/>
            <a:ext cx="8520600" cy="4799700"/>
          </a:xfrm>
          <a:prstGeom prst="rect">
            <a:avLst/>
          </a:prstGeom>
        </p:spPr>
        <p:txBody>
          <a:bodyPr spcFirstLastPara="1" wrap="square" lIns="91425" tIns="91425" rIns="91425" bIns="91425" anchor="t" anchorCtr="0">
            <a:normAutofit/>
          </a:bodyPr>
          <a:lstStyle/>
          <a:p>
            <a:pPr marL="457200" lvl="0" indent="-374650" algn="l" rtl="0">
              <a:spcBef>
                <a:spcPts val="0"/>
              </a:spcBef>
              <a:spcAft>
                <a:spcPts val="0"/>
              </a:spcAft>
              <a:buSzPts val="2300"/>
              <a:buChar char="●"/>
            </a:pPr>
            <a:r>
              <a:rPr lang="en-US" sz="2300"/>
              <a:t>Step 3: Applying various algorithms</a:t>
            </a:r>
            <a:endParaRPr sz="2300"/>
          </a:p>
          <a:p>
            <a:pPr marL="914400" lvl="1" indent="-374650" algn="l" rtl="0">
              <a:spcBef>
                <a:spcPts val="0"/>
              </a:spcBef>
              <a:spcAft>
                <a:spcPts val="0"/>
              </a:spcAft>
              <a:buSzPts val="2300"/>
              <a:buChar char="○"/>
            </a:pPr>
            <a:r>
              <a:rPr lang="en-US" sz="2300"/>
              <a:t>Decision tree is implemented using gini criterion and max depth of 3 as the parameters, giving an accuracy of 96% upon hyperparameter tuning.</a:t>
            </a:r>
            <a:endParaRPr sz="2300"/>
          </a:p>
          <a:p>
            <a:pPr marL="914400" lvl="1" indent="-374650" algn="l" rtl="0">
              <a:spcBef>
                <a:spcPts val="0"/>
              </a:spcBef>
              <a:spcAft>
                <a:spcPts val="0"/>
              </a:spcAft>
              <a:buSzPts val="2300"/>
              <a:buChar char="○"/>
            </a:pPr>
            <a:r>
              <a:rPr lang="en-US" sz="2300"/>
              <a:t>On applying random forest ensemble we get an accuracy of 95%.</a:t>
            </a:r>
            <a:endParaRPr sz="23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311700" y="593367"/>
            <a:ext cx="8520600" cy="81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3400"/>
              <a:t>Implementation</a:t>
            </a:r>
            <a:endParaRPr sz="3400"/>
          </a:p>
        </p:txBody>
      </p:sp>
      <p:sp>
        <p:nvSpPr>
          <p:cNvPr id="140" name="Google Shape;140;p23"/>
          <p:cNvSpPr txBox="1">
            <a:spLocks noGrp="1"/>
          </p:cNvSpPr>
          <p:nvPr>
            <p:ph type="body" idx="1"/>
          </p:nvPr>
        </p:nvSpPr>
        <p:spPr>
          <a:xfrm>
            <a:off x="311700" y="1562125"/>
            <a:ext cx="8520600" cy="4799700"/>
          </a:xfrm>
          <a:prstGeom prst="rect">
            <a:avLst/>
          </a:prstGeom>
        </p:spPr>
        <p:txBody>
          <a:bodyPr spcFirstLastPara="1" wrap="square" lIns="91425" tIns="91425" rIns="91425" bIns="91425" anchor="t" anchorCtr="0">
            <a:normAutofit/>
          </a:bodyPr>
          <a:lstStyle/>
          <a:p>
            <a:pPr marL="914400" lvl="1" indent="-374650" algn="l" rtl="0">
              <a:spcBef>
                <a:spcPts val="0"/>
              </a:spcBef>
              <a:spcAft>
                <a:spcPts val="0"/>
              </a:spcAft>
              <a:buSzPts val="2300"/>
              <a:buChar char="○"/>
            </a:pPr>
            <a:r>
              <a:rPr lang="en-US" sz="2300"/>
              <a:t>Logistic regression model is able to achieve 95% classification accuracy on the test set (15% split) consisting of 737 examples.</a:t>
            </a:r>
            <a:endParaRPr sz="2300"/>
          </a:p>
          <a:p>
            <a:pPr marL="914400" lvl="0" indent="0" algn="l" rtl="0">
              <a:spcBef>
                <a:spcPts val="1200"/>
              </a:spcBef>
              <a:spcAft>
                <a:spcPts val="1200"/>
              </a:spcAft>
              <a:buNone/>
            </a:pPr>
            <a:r>
              <a:rPr lang="en-US" sz="2300"/>
              <a:t>ROC and PR Curves</a:t>
            </a:r>
            <a:endParaRPr sz="23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311700" y="593367"/>
            <a:ext cx="8520600" cy="81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3400"/>
              <a:t>Implementation</a:t>
            </a:r>
            <a:endParaRPr sz="3400"/>
          </a:p>
        </p:txBody>
      </p:sp>
      <p:sp>
        <p:nvSpPr>
          <p:cNvPr id="147" name="Google Shape;147;p24"/>
          <p:cNvSpPr txBox="1">
            <a:spLocks noGrp="1"/>
          </p:cNvSpPr>
          <p:nvPr>
            <p:ph type="body" idx="1"/>
          </p:nvPr>
        </p:nvSpPr>
        <p:spPr>
          <a:xfrm>
            <a:off x="311700" y="1562125"/>
            <a:ext cx="8520600" cy="4799700"/>
          </a:xfrm>
          <a:prstGeom prst="rect">
            <a:avLst/>
          </a:prstGeom>
        </p:spPr>
        <p:txBody>
          <a:bodyPr spcFirstLastPara="1" wrap="square" lIns="91425" tIns="91425" rIns="91425" bIns="91425" anchor="t" anchorCtr="0">
            <a:normAutofit/>
          </a:bodyPr>
          <a:lstStyle/>
          <a:p>
            <a:pPr marL="914400" lvl="1" indent="-374650" algn="l" rtl="0">
              <a:spcBef>
                <a:spcPts val="0"/>
              </a:spcBef>
              <a:spcAft>
                <a:spcPts val="0"/>
              </a:spcAft>
              <a:buSzPts val="2300"/>
              <a:buChar char="○"/>
            </a:pPr>
            <a:r>
              <a:rPr lang="en-US" sz="2300" dirty="0"/>
              <a:t>Support Vector Machine (SVM-C) Model using C = 1.0, kernel = RBF, and gamma = scale we get an accuracy of 96% upon cross-validation.</a:t>
            </a:r>
            <a:endParaRPr sz="2300" dirty="0"/>
          </a:p>
          <a:p>
            <a:pPr marL="914400" lvl="1" indent="-374650" algn="l" rtl="0">
              <a:spcBef>
                <a:spcPts val="0"/>
              </a:spcBef>
              <a:spcAft>
                <a:spcPts val="0"/>
              </a:spcAft>
              <a:buSzPts val="2300"/>
              <a:buChar char="○"/>
            </a:pPr>
            <a:r>
              <a:rPr lang="en-US" sz="2300" dirty="0"/>
              <a:t>KNN model using 13 nearest neighbors, Euclidean metric and uniform weight give us 96% accuracy upon cross-validation.</a:t>
            </a:r>
            <a:endParaRPr sz="2300" dirty="0"/>
          </a:p>
          <a:p>
            <a:pPr marL="0" lvl="0" indent="0" algn="l" rtl="0">
              <a:spcBef>
                <a:spcPts val="1200"/>
              </a:spcBef>
              <a:spcAft>
                <a:spcPts val="1200"/>
              </a:spcAft>
              <a:buNone/>
            </a:pPr>
            <a:endParaRPr sz="23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311700" y="593367"/>
            <a:ext cx="8520600" cy="81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Results</a:t>
            </a:r>
            <a:endParaRPr/>
          </a:p>
        </p:txBody>
      </p:sp>
      <p:sp>
        <p:nvSpPr>
          <p:cNvPr id="154" name="Google Shape;154;p25"/>
          <p:cNvSpPr txBox="1">
            <a:spLocks noGrp="1"/>
          </p:cNvSpPr>
          <p:nvPr>
            <p:ph type="body" idx="1"/>
          </p:nvPr>
        </p:nvSpPr>
        <p:spPr>
          <a:xfrm>
            <a:off x="311700" y="1562133"/>
            <a:ext cx="8520600" cy="452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lang="en-US" dirty="0"/>
          </a:p>
          <a:p>
            <a:pPr marL="0" lvl="0" indent="0" algn="l" rtl="0">
              <a:spcBef>
                <a:spcPts val="1200"/>
              </a:spcBef>
              <a:spcAft>
                <a:spcPts val="0"/>
              </a:spcAft>
              <a:buNone/>
            </a:pPr>
            <a:r>
              <a:rPr lang="en-IN" dirty="0"/>
              <a:t>	   </a:t>
            </a:r>
          </a:p>
          <a:p>
            <a:pPr marL="0" lvl="0" indent="0" algn="l" rtl="0">
              <a:spcBef>
                <a:spcPts val="1200"/>
              </a:spcBef>
              <a:spcAft>
                <a:spcPts val="0"/>
              </a:spcAft>
              <a:buNone/>
            </a:pPr>
            <a:r>
              <a:rPr lang="en-IN" dirty="0"/>
              <a:t>	  Decision Tree				  Random Forest</a:t>
            </a:r>
            <a:endParaRPr dirty="0"/>
          </a:p>
          <a:p>
            <a:pPr marL="0" lvl="0" indent="0" algn="l" rtl="0">
              <a:spcBef>
                <a:spcPts val="1200"/>
              </a:spcBef>
              <a:spcAft>
                <a:spcPts val="0"/>
              </a:spcAft>
              <a:buNone/>
            </a:pPr>
            <a:endParaRPr dirty="0"/>
          </a:p>
        </p:txBody>
      </p:sp>
      <p:pic>
        <p:nvPicPr>
          <p:cNvPr id="3" name="Picture 2">
            <a:extLst>
              <a:ext uri="{FF2B5EF4-FFF2-40B4-BE49-F238E27FC236}">
                <a16:creationId xmlns:a16="http://schemas.microsoft.com/office/drawing/2014/main" id="{96A0E5AD-7239-AD44-8BA0-B092C6206FE1}"/>
              </a:ext>
            </a:extLst>
          </p:cNvPr>
          <p:cNvPicPr>
            <a:picLocks noChangeAspect="1"/>
          </p:cNvPicPr>
          <p:nvPr/>
        </p:nvPicPr>
        <p:blipFill>
          <a:blip r:embed="rId3"/>
          <a:stretch>
            <a:fillRect/>
          </a:stretch>
        </p:blipFill>
        <p:spPr>
          <a:xfrm>
            <a:off x="741576" y="1410867"/>
            <a:ext cx="3830423" cy="3543346"/>
          </a:xfrm>
          <a:prstGeom prst="rect">
            <a:avLst/>
          </a:prstGeom>
        </p:spPr>
      </p:pic>
      <p:pic>
        <p:nvPicPr>
          <p:cNvPr id="6" name="Picture 5">
            <a:extLst>
              <a:ext uri="{FF2B5EF4-FFF2-40B4-BE49-F238E27FC236}">
                <a16:creationId xmlns:a16="http://schemas.microsoft.com/office/drawing/2014/main" id="{43BE6D59-98BA-694F-AEDB-3919D7605E6D}"/>
              </a:ext>
            </a:extLst>
          </p:cNvPr>
          <p:cNvPicPr>
            <a:picLocks noChangeAspect="1"/>
          </p:cNvPicPr>
          <p:nvPr/>
        </p:nvPicPr>
        <p:blipFill>
          <a:blip r:embed="rId4"/>
          <a:stretch>
            <a:fillRect/>
          </a:stretch>
        </p:blipFill>
        <p:spPr>
          <a:xfrm>
            <a:off x="4919374" y="1410867"/>
            <a:ext cx="3900170" cy="354334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311700" y="593367"/>
            <a:ext cx="8520600" cy="81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Results</a:t>
            </a:r>
            <a:endParaRPr dirty="0"/>
          </a:p>
        </p:txBody>
      </p:sp>
      <p:sp>
        <p:nvSpPr>
          <p:cNvPr id="163" name="Google Shape;163;p26"/>
          <p:cNvSpPr txBox="1">
            <a:spLocks noGrp="1"/>
          </p:cNvSpPr>
          <p:nvPr>
            <p:ph type="body" idx="1"/>
          </p:nvPr>
        </p:nvSpPr>
        <p:spPr>
          <a:xfrm>
            <a:off x="311700" y="1562133"/>
            <a:ext cx="8520600" cy="45297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US" dirty="0"/>
              <a:t> 		</a:t>
            </a:r>
          </a:p>
          <a:p>
            <a:pPr marL="0" lvl="0" indent="0" algn="l" rtl="0">
              <a:spcBef>
                <a:spcPts val="1200"/>
              </a:spcBef>
              <a:spcAft>
                <a:spcPts val="0"/>
              </a:spcAft>
              <a:buNone/>
            </a:pPr>
            <a:r>
              <a:rPr lang="en-US" dirty="0"/>
              <a:t>		</a:t>
            </a:r>
          </a:p>
          <a:p>
            <a:pPr marL="0" lvl="0" indent="0" algn="l" rtl="0">
              <a:spcBef>
                <a:spcPts val="1200"/>
              </a:spcBef>
              <a:spcAft>
                <a:spcPts val="0"/>
              </a:spcAft>
              <a:buNone/>
            </a:pPr>
            <a:r>
              <a:rPr lang="en-US" sz="2100" dirty="0"/>
              <a:t>		</a:t>
            </a:r>
            <a:r>
              <a:rPr lang="en-US" sz="2300" dirty="0"/>
              <a:t>SVM			        Logistic Regression</a:t>
            </a:r>
            <a:endParaRPr sz="2300" dirty="0"/>
          </a:p>
          <a:p>
            <a:pPr marL="0" lvl="0" indent="0" algn="l" rtl="0">
              <a:spcBef>
                <a:spcPts val="1200"/>
              </a:spcBef>
              <a:spcAft>
                <a:spcPts val="1200"/>
              </a:spcAft>
              <a:buNone/>
            </a:pPr>
            <a:r>
              <a:rPr lang="en-US" dirty="0"/>
              <a:t>						</a:t>
            </a:r>
            <a:endParaRPr dirty="0"/>
          </a:p>
        </p:txBody>
      </p:sp>
      <p:pic>
        <p:nvPicPr>
          <p:cNvPr id="3" name="Picture 2">
            <a:extLst>
              <a:ext uri="{FF2B5EF4-FFF2-40B4-BE49-F238E27FC236}">
                <a16:creationId xmlns:a16="http://schemas.microsoft.com/office/drawing/2014/main" id="{7453A8B9-9FD3-0946-B4CD-AB4AB5BF3887}"/>
              </a:ext>
            </a:extLst>
          </p:cNvPr>
          <p:cNvPicPr>
            <a:picLocks noChangeAspect="1"/>
          </p:cNvPicPr>
          <p:nvPr/>
        </p:nvPicPr>
        <p:blipFill>
          <a:blip r:embed="rId3"/>
          <a:stretch>
            <a:fillRect/>
          </a:stretch>
        </p:blipFill>
        <p:spPr>
          <a:xfrm>
            <a:off x="673786" y="1410867"/>
            <a:ext cx="3659800" cy="3581263"/>
          </a:xfrm>
          <a:prstGeom prst="rect">
            <a:avLst/>
          </a:prstGeom>
        </p:spPr>
      </p:pic>
      <p:pic>
        <p:nvPicPr>
          <p:cNvPr id="5" name="Picture 4">
            <a:extLst>
              <a:ext uri="{FF2B5EF4-FFF2-40B4-BE49-F238E27FC236}">
                <a16:creationId xmlns:a16="http://schemas.microsoft.com/office/drawing/2014/main" id="{0DF1BC67-C77C-CB48-AFFE-760A3CB30DE7}"/>
              </a:ext>
            </a:extLst>
          </p:cNvPr>
          <p:cNvPicPr>
            <a:picLocks noChangeAspect="1"/>
          </p:cNvPicPr>
          <p:nvPr/>
        </p:nvPicPr>
        <p:blipFill>
          <a:blip r:embed="rId4"/>
          <a:stretch>
            <a:fillRect/>
          </a:stretch>
        </p:blipFill>
        <p:spPr>
          <a:xfrm>
            <a:off x="4572000" y="1410867"/>
            <a:ext cx="3558746" cy="358738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311700" y="593367"/>
            <a:ext cx="8520600" cy="81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Results</a:t>
            </a:r>
            <a:endParaRPr dirty="0"/>
          </a:p>
        </p:txBody>
      </p:sp>
      <p:sp>
        <p:nvSpPr>
          <p:cNvPr id="173" name="Google Shape;173;p27"/>
          <p:cNvSpPr txBox="1">
            <a:spLocks noGrp="1"/>
          </p:cNvSpPr>
          <p:nvPr>
            <p:ph type="body" idx="1"/>
          </p:nvPr>
        </p:nvSpPr>
        <p:spPr>
          <a:xfrm>
            <a:off x="311700" y="1562133"/>
            <a:ext cx="8520600" cy="4529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US" dirty="0"/>
              <a:t>                                KNN</a:t>
            </a:r>
            <a:endParaRPr dirty="0"/>
          </a:p>
        </p:txBody>
      </p:sp>
      <p:pic>
        <p:nvPicPr>
          <p:cNvPr id="3" name="Picture 2">
            <a:extLst>
              <a:ext uri="{FF2B5EF4-FFF2-40B4-BE49-F238E27FC236}">
                <a16:creationId xmlns:a16="http://schemas.microsoft.com/office/drawing/2014/main" id="{10239550-E0D3-E040-8349-10C3BA5A6B49}"/>
              </a:ext>
            </a:extLst>
          </p:cNvPr>
          <p:cNvPicPr>
            <a:picLocks noChangeAspect="1"/>
          </p:cNvPicPr>
          <p:nvPr/>
        </p:nvPicPr>
        <p:blipFill>
          <a:blip r:embed="rId3"/>
          <a:stretch>
            <a:fillRect/>
          </a:stretch>
        </p:blipFill>
        <p:spPr>
          <a:xfrm>
            <a:off x="704335" y="1562133"/>
            <a:ext cx="4090087" cy="362923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311700" y="593367"/>
            <a:ext cx="8520600" cy="81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Analysing our results</a:t>
            </a:r>
            <a:endParaRPr/>
          </a:p>
        </p:txBody>
      </p:sp>
      <p:sp>
        <p:nvSpPr>
          <p:cNvPr id="181" name="Google Shape;181;p28"/>
          <p:cNvSpPr txBox="1">
            <a:spLocks noGrp="1"/>
          </p:cNvSpPr>
          <p:nvPr>
            <p:ph type="body" idx="1"/>
          </p:nvPr>
        </p:nvSpPr>
        <p:spPr>
          <a:xfrm>
            <a:off x="162225" y="1562125"/>
            <a:ext cx="8670000" cy="4529700"/>
          </a:xfrm>
          <a:prstGeom prst="rect">
            <a:avLst/>
          </a:prstGeom>
        </p:spPr>
        <p:txBody>
          <a:bodyPr spcFirstLastPara="1" wrap="square" lIns="91425" tIns="91425" rIns="91425" bIns="91425" anchor="t" anchorCtr="0">
            <a:normAutofit lnSpcReduction="10000"/>
          </a:bodyPr>
          <a:lstStyle/>
          <a:p>
            <a:pPr marL="457200" lvl="0" indent="-374650" algn="l" rtl="0">
              <a:spcBef>
                <a:spcPts val="0"/>
              </a:spcBef>
              <a:spcAft>
                <a:spcPts val="0"/>
              </a:spcAft>
              <a:buSzPts val="2300"/>
              <a:buChar char="●"/>
            </a:pPr>
            <a:r>
              <a:rPr lang="en-US" sz="2300" dirty="0"/>
              <a:t>From the above four classification models, we observe that the accuracy of decision tree, svm and knn is more than that of logistic regression. This can be attributed to the factor of hyperparameter tuning that was done for all except logistic regression, and how different problems respond differently to various models. </a:t>
            </a:r>
            <a:endParaRPr sz="2300" dirty="0"/>
          </a:p>
          <a:p>
            <a:pPr marL="457200" lvl="0" indent="-374650" algn="l" rtl="0">
              <a:spcBef>
                <a:spcPts val="0"/>
              </a:spcBef>
              <a:spcAft>
                <a:spcPts val="0"/>
              </a:spcAft>
              <a:buSzPts val="2300"/>
              <a:buChar char="●"/>
            </a:pPr>
            <a:r>
              <a:rPr lang="en-US" sz="2300" dirty="0"/>
              <a:t>Thus, we have shown how cross validation on a validation set using either RandomSearchCV or GridSearchCV can help us optimize the parameters for the machine learning model. Also, that according to the problem and data at hand, an appropriate model should be built.</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311700" y="593367"/>
            <a:ext cx="8520600" cy="81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Analysing our results</a:t>
            </a:r>
            <a:endParaRPr/>
          </a:p>
        </p:txBody>
      </p:sp>
      <p:sp>
        <p:nvSpPr>
          <p:cNvPr id="188" name="Google Shape;188;p29"/>
          <p:cNvSpPr txBox="1">
            <a:spLocks noGrp="1"/>
          </p:cNvSpPr>
          <p:nvPr>
            <p:ph type="body" idx="1"/>
          </p:nvPr>
        </p:nvSpPr>
        <p:spPr>
          <a:xfrm>
            <a:off x="162225" y="1562125"/>
            <a:ext cx="8670000" cy="5059800"/>
          </a:xfrm>
          <a:prstGeom prst="rect">
            <a:avLst/>
          </a:prstGeom>
        </p:spPr>
        <p:txBody>
          <a:bodyPr spcFirstLastPara="1" wrap="square" lIns="91425" tIns="91425" rIns="91425" bIns="91425" anchor="t" anchorCtr="0">
            <a:normAutofit/>
          </a:bodyPr>
          <a:lstStyle/>
          <a:p>
            <a:pPr marL="457200" lvl="0" indent="-374650" algn="l" rtl="0">
              <a:spcBef>
                <a:spcPts val="0"/>
              </a:spcBef>
              <a:spcAft>
                <a:spcPts val="0"/>
              </a:spcAft>
              <a:buSzPts val="2300"/>
              <a:buChar char="●"/>
            </a:pPr>
            <a:r>
              <a:rPr lang="en-US" sz="2300"/>
              <a:t>The accuracy of Decision Tree is more than that of Random Forest, leading to following observation: The performance of the ensemble is not better than that of a single decision tree classifier as aggregated/ensemble models are not universally better than their "single" counterparts, they are better if and only if the single models suffer of instability. In our case, decision tree performed quite accurately. In cases of less training data like ours, decision tree is preferable.</a:t>
            </a:r>
            <a:endParaRPr sz="2300"/>
          </a:p>
          <a:p>
            <a:pPr marL="457200" lvl="0" indent="0" algn="l" rtl="0">
              <a:spcBef>
                <a:spcPts val="1200"/>
              </a:spcBef>
              <a:spcAft>
                <a:spcPts val="0"/>
              </a:spcAft>
              <a:buNone/>
            </a:pPr>
            <a:endParaRPr sz="2300"/>
          </a:p>
          <a:p>
            <a:pPr marL="0" lvl="0" indent="0" algn="l" rtl="0">
              <a:spcBef>
                <a:spcPts val="1200"/>
              </a:spcBef>
              <a:spcAft>
                <a:spcPts val="1200"/>
              </a:spcAft>
              <a:buNone/>
            </a:pPr>
            <a:endParaRPr sz="23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311700" y="593367"/>
            <a:ext cx="8520600" cy="81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Analysing our results</a:t>
            </a:r>
            <a:endParaRPr/>
          </a:p>
        </p:txBody>
      </p:sp>
      <p:sp>
        <p:nvSpPr>
          <p:cNvPr id="195" name="Google Shape;195;p30"/>
          <p:cNvSpPr txBox="1">
            <a:spLocks noGrp="1"/>
          </p:cNvSpPr>
          <p:nvPr>
            <p:ph type="body" idx="1"/>
          </p:nvPr>
        </p:nvSpPr>
        <p:spPr>
          <a:xfrm>
            <a:off x="162225" y="1562125"/>
            <a:ext cx="8670000" cy="5059800"/>
          </a:xfrm>
          <a:prstGeom prst="rect">
            <a:avLst/>
          </a:prstGeom>
        </p:spPr>
        <p:txBody>
          <a:bodyPr spcFirstLastPara="1" wrap="square" lIns="91425" tIns="91425" rIns="91425" bIns="91425" anchor="t" anchorCtr="0">
            <a:normAutofit/>
          </a:bodyPr>
          <a:lstStyle/>
          <a:p>
            <a:pPr marL="457200" lvl="0" indent="-374650" algn="l" rtl="0">
              <a:spcBef>
                <a:spcPts val="0"/>
              </a:spcBef>
              <a:spcAft>
                <a:spcPts val="0"/>
              </a:spcAft>
              <a:buSzPts val="2300"/>
              <a:buChar char="●"/>
            </a:pPr>
            <a:r>
              <a:rPr lang="en-US" sz="2300" dirty="0"/>
              <a:t>On applying dimension reduction to our 22 component feature set into two principal components using PCA, the mean squared error using SVM is slightly increased with no drastic change. From this we can infer that though it successfully manages to create components in the directions explaining highest variance, there is not much need of applying it in our case where the data can be handled by the models quite well without it.</a:t>
            </a:r>
            <a:endParaRPr sz="2300" dirty="0"/>
          </a:p>
          <a:p>
            <a:pPr marL="457200" lvl="0" indent="0" algn="l" rtl="0">
              <a:spcBef>
                <a:spcPts val="1200"/>
              </a:spcBef>
              <a:spcAft>
                <a:spcPts val="0"/>
              </a:spcAft>
              <a:buNone/>
            </a:pPr>
            <a:endParaRPr sz="2300" dirty="0"/>
          </a:p>
          <a:p>
            <a:pPr marL="0" lvl="0" indent="0" algn="l" rtl="0">
              <a:spcBef>
                <a:spcPts val="1200"/>
              </a:spcBef>
              <a:spcAft>
                <a:spcPts val="1200"/>
              </a:spcAft>
              <a:buNone/>
            </a:pPr>
            <a:endParaRPr sz="23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body" idx="1"/>
          </p:nvPr>
        </p:nvSpPr>
        <p:spPr>
          <a:xfrm>
            <a:off x="311700" y="1562133"/>
            <a:ext cx="8520600" cy="4529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sz="4000"/>
          </a:p>
          <a:p>
            <a:pPr marL="0" lvl="0" indent="0" algn="ctr" rtl="0">
              <a:spcBef>
                <a:spcPts val="1200"/>
              </a:spcBef>
              <a:spcAft>
                <a:spcPts val="1200"/>
              </a:spcAft>
              <a:buNone/>
            </a:pPr>
            <a:r>
              <a:rPr lang="en-US" sz="4000"/>
              <a:t>Thank You</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00" y="593367"/>
            <a:ext cx="8520600" cy="81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3400"/>
              <a:t>Problem Statement</a:t>
            </a:r>
            <a:endParaRPr sz="3400"/>
          </a:p>
        </p:txBody>
      </p:sp>
      <p:sp>
        <p:nvSpPr>
          <p:cNvPr id="72" name="Google Shape;72;p14"/>
          <p:cNvSpPr txBox="1">
            <a:spLocks noGrp="1"/>
          </p:cNvSpPr>
          <p:nvPr>
            <p:ph type="body" idx="1"/>
          </p:nvPr>
        </p:nvSpPr>
        <p:spPr>
          <a:xfrm>
            <a:off x="311700" y="1562133"/>
            <a:ext cx="8520600" cy="45297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SzPts val="2600"/>
              <a:buChar char="●"/>
            </a:pPr>
            <a:r>
              <a:rPr lang="en-US" sz="2600"/>
              <a:t>Predicting whether a person will suffer from a stroke depending on 11 clinical factors using the various classification algorithms taught, and comparing the results obtained.</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593367"/>
            <a:ext cx="8520600" cy="81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3400"/>
              <a:t>Introduction</a:t>
            </a:r>
            <a:endParaRPr sz="3400"/>
          </a:p>
        </p:txBody>
      </p:sp>
      <p:sp>
        <p:nvSpPr>
          <p:cNvPr id="79" name="Google Shape;79;p15"/>
          <p:cNvSpPr txBox="1">
            <a:spLocks noGrp="1"/>
          </p:cNvSpPr>
          <p:nvPr>
            <p:ph type="body" idx="1"/>
          </p:nvPr>
        </p:nvSpPr>
        <p:spPr>
          <a:xfrm>
            <a:off x="311700" y="1562133"/>
            <a:ext cx="8520600" cy="4529700"/>
          </a:xfrm>
          <a:prstGeom prst="rect">
            <a:avLst/>
          </a:prstGeom>
        </p:spPr>
        <p:txBody>
          <a:bodyPr spcFirstLastPara="1" wrap="square" lIns="91425" tIns="91425" rIns="91425" bIns="91425" anchor="t" anchorCtr="0">
            <a:normAutofit/>
          </a:bodyPr>
          <a:lstStyle/>
          <a:p>
            <a:pPr marL="457200" lvl="0" indent="-387350" algn="l" rtl="0">
              <a:lnSpc>
                <a:spcPct val="95000"/>
              </a:lnSpc>
              <a:spcBef>
                <a:spcPts val="1000"/>
              </a:spcBef>
              <a:spcAft>
                <a:spcPts val="0"/>
              </a:spcAft>
              <a:buSzPts val="2500"/>
              <a:buChar char="●"/>
            </a:pPr>
            <a:r>
              <a:rPr lang="en-US" sz="2500" dirty="0"/>
              <a:t>Heart stroke is the second leading cause of death worldwide, accounting for about 11% of all deaths, according to the World Health Organization (WHO).</a:t>
            </a:r>
            <a:endParaRPr sz="2500" dirty="0"/>
          </a:p>
          <a:p>
            <a:pPr marL="457200" lvl="0" indent="-387350" algn="l" rtl="0">
              <a:lnSpc>
                <a:spcPct val="95000"/>
              </a:lnSpc>
              <a:spcBef>
                <a:spcPts val="1200"/>
              </a:spcBef>
              <a:spcAft>
                <a:spcPts val="0"/>
              </a:spcAft>
              <a:buSzPts val="2500"/>
              <a:buChar char="●"/>
            </a:pPr>
            <a:r>
              <a:rPr lang="en-US" sz="2500" dirty="0"/>
              <a:t>Based on input parameters such as gender, age, various diseases, and smoking status, we use machine learning to predict whether a patient is likely to have a stroke. </a:t>
            </a:r>
            <a:endParaRPr sz="2500" dirty="0"/>
          </a:p>
          <a:p>
            <a:pPr marL="457200" lvl="0" indent="-387350" algn="l" rtl="0">
              <a:lnSpc>
                <a:spcPct val="95000"/>
              </a:lnSpc>
              <a:spcBef>
                <a:spcPts val="1000"/>
              </a:spcBef>
              <a:spcAft>
                <a:spcPts val="0"/>
              </a:spcAft>
              <a:buSzPts val="2500"/>
              <a:buChar char="●"/>
            </a:pPr>
            <a:r>
              <a:rPr lang="en-US" sz="2500" dirty="0"/>
              <a:t>Each row of data in the table contains pertinent details about the patient.</a:t>
            </a:r>
            <a:endParaRPr sz="2500" dirty="0"/>
          </a:p>
          <a:p>
            <a:pPr marL="457200" lvl="0" indent="-387350" algn="l" rtl="0">
              <a:lnSpc>
                <a:spcPct val="95000"/>
              </a:lnSpc>
              <a:spcBef>
                <a:spcPts val="1000"/>
              </a:spcBef>
              <a:spcAft>
                <a:spcPts val="1200"/>
              </a:spcAft>
              <a:buSzPts val="2500"/>
              <a:buChar char="●"/>
            </a:pPr>
            <a:r>
              <a:rPr lang="en-US" sz="2500" dirty="0"/>
              <a:t>Algorithms used: Decision Tree, SVM, Logistic Regression, KNN and Dimension Reduction using PCA</a:t>
            </a:r>
            <a:endParaRPr sz="2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593367"/>
            <a:ext cx="8520600" cy="81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3400"/>
              <a:t>Algorithms used and Mathematics</a:t>
            </a:r>
            <a:endParaRPr sz="3400"/>
          </a:p>
        </p:txBody>
      </p:sp>
      <p:sp>
        <p:nvSpPr>
          <p:cNvPr id="86" name="Google Shape;86;p16"/>
          <p:cNvSpPr txBox="1">
            <a:spLocks noGrp="1"/>
          </p:cNvSpPr>
          <p:nvPr>
            <p:ph type="body" idx="1"/>
          </p:nvPr>
        </p:nvSpPr>
        <p:spPr>
          <a:xfrm>
            <a:off x="311700" y="1562133"/>
            <a:ext cx="8520600" cy="45297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SzPts val="2600"/>
              <a:buChar char="●"/>
            </a:pPr>
            <a:r>
              <a:rPr lang="en-US" sz="2600"/>
              <a:t>Decision Tree:</a:t>
            </a:r>
            <a:endParaRPr sz="2600"/>
          </a:p>
          <a:p>
            <a:pPr marL="457200" lvl="0" indent="0" algn="l" rtl="0">
              <a:spcBef>
                <a:spcPts val="1200"/>
              </a:spcBef>
              <a:spcAft>
                <a:spcPts val="0"/>
              </a:spcAft>
              <a:buNone/>
            </a:pPr>
            <a:r>
              <a:rPr lang="en-US" sz="2300"/>
              <a:t>Decision Tree algorithm belongs to the family of supervised learning algorithms.</a:t>
            </a:r>
            <a:endParaRPr sz="2300"/>
          </a:p>
          <a:p>
            <a:pPr marL="457200" lvl="0" indent="0" algn="l" rtl="0">
              <a:spcBef>
                <a:spcPts val="1200"/>
              </a:spcBef>
              <a:spcAft>
                <a:spcPts val="1200"/>
              </a:spcAft>
              <a:buNone/>
            </a:pPr>
            <a:r>
              <a:rPr lang="en-US" sz="2300"/>
              <a:t>Gini index is a cost function used to evaluate splits in the dataset. It is calculated by subtracting the sum of the squared probabilities of each class from one.</a:t>
            </a:r>
            <a:endParaRPr sz="2300"/>
          </a:p>
        </p:txBody>
      </p:sp>
      <p:pic>
        <p:nvPicPr>
          <p:cNvPr id="87" name="Google Shape;87;p16"/>
          <p:cNvPicPr preferRelativeResize="0"/>
          <p:nvPr/>
        </p:nvPicPr>
        <p:blipFill>
          <a:blip r:embed="rId3">
            <a:alphaModFix/>
          </a:blip>
          <a:stretch>
            <a:fillRect/>
          </a:stretch>
        </p:blipFill>
        <p:spPr>
          <a:xfrm>
            <a:off x="2586025" y="4739275"/>
            <a:ext cx="3971925" cy="1352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593367"/>
            <a:ext cx="8520600" cy="81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3400"/>
              <a:t>Algorithms used and Mathematics</a:t>
            </a:r>
            <a:endParaRPr sz="3400"/>
          </a:p>
        </p:txBody>
      </p:sp>
      <p:sp>
        <p:nvSpPr>
          <p:cNvPr id="94" name="Google Shape;94;p17"/>
          <p:cNvSpPr txBox="1">
            <a:spLocks noGrp="1"/>
          </p:cNvSpPr>
          <p:nvPr>
            <p:ph type="body" idx="1"/>
          </p:nvPr>
        </p:nvSpPr>
        <p:spPr>
          <a:xfrm>
            <a:off x="311700" y="1562125"/>
            <a:ext cx="8520600" cy="50403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SzPts val="2600"/>
              <a:buChar char="●"/>
            </a:pPr>
            <a:r>
              <a:rPr lang="en-US" sz="2600" dirty="0"/>
              <a:t>SVM: </a:t>
            </a:r>
            <a:endParaRPr sz="2600" dirty="0"/>
          </a:p>
          <a:p>
            <a:pPr marL="457200" lvl="0" indent="0" algn="l" rtl="0">
              <a:spcBef>
                <a:spcPts val="1200"/>
              </a:spcBef>
              <a:spcAft>
                <a:spcPts val="0"/>
              </a:spcAft>
              <a:buNone/>
            </a:pPr>
            <a:r>
              <a:rPr lang="en-US" sz="2300" dirty="0"/>
              <a:t>A support vector machine (SVM) is a supervised machine learning model that uses classification algorithms for two-group classification problems. After giving an SVM model sets of labeled training data for each category, they’re able to categorize new text.</a:t>
            </a:r>
            <a:endParaRPr sz="2300" dirty="0"/>
          </a:p>
          <a:p>
            <a:pPr marL="457200" lvl="0" indent="0" algn="l" rtl="0">
              <a:spcBef>
                <a:spcPts val="1200"/>
              </a:spcBef>
              <a:spcAft>
                <a:spcPts val="0"/>
              </a:spcAft>
              <a:buNone/>
            </a:pPr>
            <a:r>
              <a:rPr lang="en-US" sz="2300" dirty="0"/>
              <a:t>Using C, gamma, and kernel we can twig with the svm model outcome to get the best results</a:t>
            </a:r>
            <a:endParaRPr sz="2300" dirty="0"/>
          </a:p>
          <a:p>
            <a:pPr marL="457200" lvl="0" indent="0" algn="l" rtl="0">
              <a:spcBef>
                <a:spcPts val="1200"/>
              </a:spcBef>
              <a:spcAft>
                <a:spcPts val="0"/>
              </a:spcAft>
              <a:buNone/>
            </a:pPr>
            <a:endParaRPr sz="2300" dirty="0"/>
          </a:p>
          <a:p>
            <a:pPr marL="457200" lvl="0" indent="0" algn="l" rtl="0">
              <a:spcBef>
                <a:spcPts val="1200"/>
              </a:spcBef>
              <a:spcAft>
                <a:spcPts val="0"/>
              </a:spcAft>
              <a:buNone/>
            </a:pPr>
            <a:endParaRPr sz="2300" dirty="0"/>
          </a:p>
          <a:p>
            <a:pPr marL="0" lvl="0" indent="0" algn="l" rtl="0">
              <a:spcBef>
                <a:spcPts val="1200"/>
              </a:spcBef>
              <a:spcAft>
                <a:spcPts val="1200"/>
              </a:spcAft>
              <a:buNone/>
            </a:pPr>
            <a:endParaRPr sz="2300" dirty="0"/>
          </a:p>
        </p:txBody>
      </p:sp>
      <p:pic>
        <p:nvPicPr>
          <p:cNvPr id="95" name="Google Shape;95;p17"/>
          <p:cNvPicPr preferRelativeResize="0"/>
          <p:nvPr/>
        </p:nvPicPr>
        <p:blipFill>
          <a:blip r:embed="rId3">
            <a:alphaModFix/>
          </a:blip>
          <a:stretch>
            <a:fillRect/>
          </a:stretch>
        </p:blipFill>
        <p:spPr>
          <a:xfrm>
            <a:off x="2496550" y="5032850"/>
            <a:ext cx="4150901" cy="139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11700" y="593367"/>
            <a:ext cx="8520600" cy="81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3400"/>
              <a:t>Algorithms used and Mathematics</a:t>
            </a:r>
            <a:endParaRPr sz="3400"/>
          </a:p>
        </p:txBody>
      </p:sp>
      <p:sp>
        <p:nvSpPr>
          <p:cNvPr id="102" name="Google Shape;102;p18"/>
          <p:cNvSpPr txBox="1">
            <a:spLocks noGrp="1"/>
          </p:cNvSpPr>
          <p:nvPr>
            <p:ph type="body" idx="1"/>
          </p:nvPr>
        </p:nvSpPr>
        <p:spPr>
          <a:xfrm>
            <a:off x="311700" y="1562125"/>
            <a:ext cx="8520600" cy="50403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SzPts val="2600"/>
              <a:buChar char="●"/>
            </a:pPr>
            <a:r>
              <a:rPr lang="en-US" sz="2600"/>
              <a:t>Logistic Regression:</a:t>
            </a:r>
            <a:endParaRPr sz="2600"/>
          </a:p>
          <a:p>
            <a:pPr marL="457200" lvl="0" indent="0" algn="l" rtl="0">
              <a:spcBef>
                <a:spcPts val="1200"/>
              </a:spcBef>
              <a:spcAft>
                <a:spcPts val="0"/>
              </a:spcAft>
              <a:buNone/>
            </a:pPr>
            <a:r>
              <a:rPr lang="en-US" sz="2300"/>
              <a:t>In the Logistic Regression model, the probabilities describing the possible outcomes of a single trial are modeled using a logistic function.</a:t>
            </a:r>
            <a:endParaRPr sz="2300"/>
          </a:p>
          <a:p>
            <a:pPr marL="457200" lvl="0" indent="0" algn="l" rtl="0">
              <a:spcBef>
                <a:spcPts val="1200"/>
              </a:spcBef>
              <a:spcAft>
                <a:spcPts val="0"/>
              </a:spcAft>
              <a:buNone/>
            </a:pPr>
            <a:r>
              <a:rPr lang="en-US" sz="2300"/>
              <a:t>The standard logistic function is given as:</a:t>
            </a:r>
            <a:endParaRPr sz="2300"/>
          </a:p>
          <a:p>
            <a:pPr marL="457200" lvl="0" indent="0" algn="l" rtl="0">
              <a:spcBef>
                <a:spcPts val="1200"/>
              </a:spcBef>
              <a:spcAft>
                <a:spcPts val="0"/>
              </a:spcAft>
              <a:buNone/>
            </a:pPr>
            <a:endParaRPr sz="2300"/>
          </a:p>
          <a:p>
            <a:pPr marL="457200" lvl="0" indent="0" algn="l" rtl="0">
              <a:spcBef>
                <a:spcPts val="1200"/>
              </a:spcBef>
              <a:spcAft>
                <a:spcPts val="0"/>
              </a:spcAft>
              <a:buNone/>
            </a:pPr>
            <a:endParaRPr sz="2300"/>
          </a:p>
          <a:p>
            <a:pPr marL="457200" lvl="0" indent="0" algn="l" rtl="0">
              <a:spcBef>
                <a:spcPts val="1200"/>
              </a:spcBef>
              <a:spcAft>
                <a:spcPts val="0"/>
              </a:spcAft>
              <a:buNone/>
            </a:pPr>
            <a:r>
              <a:rPr lang="en-US" sz="2300"/>
              <a:t>Thus, for the logistic regression model:</a:t>
            </a:r>
            <a:endParaRPr sz="2300"/>
          </a:p>
          <a:p>
            <a:pPr marL="457200" lvl="0" indent="0" algn="l" rtl="0">
              <a:spcBef>
                <a:spcPts val="1200"/>
              </a:spcBef>
              <a:spcAft>
                <a:spcPts val="0"/>
              </a:spcAft>
              <a:buNone/>
            </a:pPr>
            <a:endParaRPr sz="2300"/>
          </a:p>
          <a:p>
            <a:pPr marL="457200" lvl="0" indent="0" algn="l" rtl="0">
              <a:spcBef>
                <a:spcPts val="1200"/>
              </a:spcBef>
              <a:spcAft>
                <a:spcPts val="1200"/>
              </a:spcAft>
              <a:buNone/>
            </a:pPr>
            <a:endParaRPr sz="2300"/>
          </a:p>
        </p:txBody>
      </p:sp>
      <p:pic>
        <p:nvPicPr>
          <p:cNvPr id="103" name="Google Shape;103;p18"/>
          <p:cNvPicPr preferRelativeResize="0"/>
          <p:nvPr/>
        </p:nvPicPr>
        <p:blipFill>
          <a:blip r:embed="rId3">
            <a:alphaModFix/>
          </a:blip>
          <a:stretch>
            <a:fillRect/>
          </a:stretch>
        </p:blipFill>
        <p:spPr>
          <a:xfrm>
            <a:off x="3095625" y="4008788"/>
            <a:ext cx="2952750" cy="885825"/>
          </a:xfrm>
          <a:prstGeom prst="rect">
            <a:avLst/>
          </a:prstGeom>
          <a:noFill/>
          <a:ln>
            <a:noFill/>
          </a:ln>
        </p:spPr>
      </p:pic>
      <p:pic>
        <p:nvPicPr>
          <p:cNvPr id="104" name="Google Shape;104;p18"/>
          <p:cNvPicPr preferRelativeResize="0"/>
          <p:nvPr/>
        </p:nvPicPr>
        <p:blipFill>
          <a:blip r:embed="rId4">
            <a:alphaModFix/>
          </a:blip>
          <a:stretch>
            <a:fillRect/>
          </a:stretch>
        </p:blipFill>
        <p:spPr>
          <a:xfrm>
            <a:off x="2752725" y="5543550"/>
            <a:ext cx="3638550" cy="914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311700" y="593367"/>
            <a:ext cx="8520600" cy="81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3400"/>
              <a:t>Algorithms used and Mathematics</a:t>
            </a:r>
            <a:endParaRPr sz="3400"/>
          </a:p>
        </p:txBody>
      </p:sp>
      <p:sp>
        <p:nvSpPr>
          <p:cNvPr id="111" name="Google Shape;111;p19"/>
          <p:cNvSpPr txBox="1">
            <a:spLocks noGrp="1"/>
          </p:cNvSpPr>
          <p:nvPr>
            <p:ph type="body" idx="1"/>
          </p:nvPr>
        </p:nvSpPr>
        <p:spPr>
          <a:xfrm>
            <a:off x="311700" y="1562233"/>
            <a:ext cx="3999900" cy="4529700"/>
          </a:xfrm>
          <a:prstGeom prst="rect">
            <a:avLst/>
          </a:prstGeom>
        </p:spPr>
        <p:txBody>
          <a:bodyPr spcFirstLastPara="1" wrap="square" lIns="91425" tIns="91425" rIns="91425" bIns="91425" anchor="t" anchorCtr="0">
            <a:normAutofit fontScale="92500" lnSpcReduction="10000"/>
          </a:bodyPr>
          <a:lstStyle/>
          <a:p>
            <a:pPr marL="457200" lvl="0" indent="-393700" algn="l" rtl="0">
              <a:spcBef>
                <a:spcPts val="0"/>
              </a:spcBef>
              <a:spcAft>
                <a:spcPts val="0"/>
              </a:spcAft>
              <a:buSzPts val="2600"/>
              <a:buChar char="●"/>
            </a:pPr>
            <a:r>
              <a:rPr lang="en-US" sz="2600" dirty="0"/>
              <a:t>KNN:</a:t>
            </a:r>
            <a:endParaRPr sz="2600" dirty="0"/>
          </a:p>
          <a:p>
            <a:pPr marL="457200" lvl="0" indent="0" algn="l" rtl="0">
              <a:spcBef>
                <a:spcPts val="1200"/>
              </a:spcBef>
              <a:spcAft>
                <a:spcPts val="0"/>
              </a:spcAft>
              <a:buNone/>
            </a:pPr>
            <a:r>
              <a:rPr lang="en-US" sz="2300" dirty="0"/>
              <a:t>K nearest neighbors is a simple algorithm that stores all available cases and classifies new cases based on a similarity measure.</a:t>
            </a:r>
            <a:endParaRPr sz="2300" dirty="0"/>
          </a:p>
          <a:p>
            <a:pPr marL="457200" lvl="0" indent="0" algn="l" rtl="0">
              <a:spcBef>
                <a:spcPts val="1200"/>
              </a:spcBef>
              <a:spcAft>
                <a:spcPts val="1200"/>
              </a:spcAft>
              <a:buNone/>
            </a:pPr>
            <a:r>
              <a:rPr lang="en-US" sz="2300" dirty="0"/>
              <a:t>Using the number of nearest neighbors, weight and the type of metric we can adjust the model to get best accuracy.</a:t>
            </a:r>
            <a:endParaRPr sz="2300" dirty="0"/>
          </a:p>
        </p:txBody>
      </p:sp>
      <p:pic>
        <p:nvPicPr>
          <p:cNvPr id="112" name="Google Shape;112;p19"/>
          <p:cNvPicPr preferRelativeResize="0"/>
          <p:nvPr/>
        </p:nvPicPr>
        <p:blipFill>
          <a:blip r:embed="rId3">
            <a:alphaModFix/>
          </a:blip>
          <a:stretch>
            <a:fillRect/>
          </a:stretch>
        </p:blipFill>
        <p:spPr>
          <a:xfrm>
            <a:off x="4729550" y="1727650"/>
            <a:ext cx="3999900" cy="4744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593367"/>
            <a:ext cx="8520600" cy="81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3400"/>
              <a:t>Implementation</a:t>
            </a:r>
            <a:endParaRPr sz="3400"/>
          </a:p>
        </p:txBody>
      </p:sp>
      <p:sp>
        <p:nvSpPr>
          <p:cNvPr id="119" name="Google Shape;119;p20"/>
          <p:cNvSpPr txBox="1">
            <a:spLocks noGrp="1"/>
          </p:cNvSpPr>
          <p:nvPr>
            <p:ph type="body" idx="1"/>
          </p:nvPr>
        </p:nvSpPr>
        <p:spPr>
          <a:xfrm>
            <a:off x="311700" y="1562125"/>
            <a:ext cx="8520600" cy="47997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SzPts val="2600"/>
              <a:buChar char="●"/>
            </a:pPr>
            <a:r>
              <a:rPr lang="en-US" sz="2300"/>
              <a:t>Step 1: Preliminary Analysis</a:t>
            </a:r>
            <a:endParaRPr sz="2300"/>
          </a:p>
          <a:p>
            <a:pPr marL="914400" lvl="1" indent="-374650" algn="l" rtl="0">
              <a:spcBef>
                <a:spcPts val="0"/>
              </a:spcBef>
              <a:spcAft>
                <a:spcPts val="0"/>
              </a:spcAft>
              <a:buSzPts val="2300"/>
              <a:buChar char="○"/>
            </a:pPr>
            <a:r>
              <a:rPr lang="en-US" sz="2300"/>
              <a:t>After importing the data file we conduct preliminary analysis of variables - data type, unique, null values- followed by removal of null value data</a:t>
            </a:r>
            <a:endParaRPr sz="2300"/>
          </a:p>
          <a:p>
            <a:pPr marL="914400" lvl="1" indent="-374650" algn="l" rtl="0">
              <a:spcBef>
                <a:spcPts val="0"/>
              </a:spcBef>
              <a:spcAft>
                <a:spcPts val="0"/>
              </a:spcAft>
              <a:buSzPts val="2300"/>
              <a:buChar char="○"/>
            </a:pPr>
            <a:r>
              <a:rPr lang="en-US" sz="2300"/>
              <a:t>Following this, exploratory data analysis is performed. Histograms are plotted to analyze the distribution of data over variables. Heatmap shows us the codependency of variables - which is low with a maximum of 0.33 for bmi and age, while for stroke it is maximum 0.23 with age.</a:t>
            </a:r>
            <a:endParaRPr sz="23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311700" y="593367"/>
            <a:ext cx="8520600" cy="81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3400"/>
              <a:t>Implementation</a:t>
            </a:r>
            <a:endParaRPr sz="3400"/>
          </a:p>
        </p:txBody>
      </p:sp>
      <p:sp>
        <p:nvSpPr>
          <p:cNvPr id="126" name="Google Shape;126;p21"/>
          <p:cNvSpPr txBox="1">
            <a:spLocks noGrp="1"/>
          </p:cNvSpPr>
          <p:nvPr>
            <p:ph type="body" idx="1"/>
          </p:nvPr>
        </p:nvSpPr>
        <p:spPr>
          <a:xfrm>
            <a:off x="311700" y="1562125"/>
            <a:ext cx="8520600" cy="47997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endParaRPr sz="100"/>
          </a:p>
          <a:p>
            <a:pPr marL="914400" lvl="1" indent="-374650" algn="l" rtl="0">
              <a:spcBef>
                <a:spcPts val="1200"/>
              </a:spcBef>
              <a:spcAft>
                <a:spcPts val="0"/>
              </a:spcAft>
              <a:buSzPts val="2300"/>
              <a:buChar char="○"/>
            </a:pPr>
            <a:r>
              <a:rPr lang="en-US" sz="2300"/>
              <a:t>QQ plots show how the variables are distributed in comparison to normal distribution for the continuous variables like age, avg glucose and bmi.</a:t>
            </a:r>
            <a:endParaRPr sz="2300"/>
          </a:p>
          <a:p>
            <a:pPr marL="914400" lvl="1" indent="-374650" algn="l" rtl="0">
              <a:spcBef>
                <a:spcPts val="0"/>
              </a:spcBef>
              <a:spcAft>
                <a:spcPts val="0"/>
              </a:spcAft>
              <a:buSzPts val="2300"/>
              <a:buChar char="○"/>
            </a:pPr>
            <a:r>
              <a:rPr lang="en-US" sz="2300"/>
              <a:t>Box plots comparing the target values of stroke and non-stroke vs. age and average glucose level, show how likely it is to get stroke.</a:t>
            </a:r>
            <a:endParaRPr sz="2300"/>
          </a:p>
          <a:p>
            <a:pPr marL="457200" lvl="0" indent="-374650" algn="l" rtl="0">
              <a:spcBef>
                <a:spcPts val="0"/>
              </a:spcBef>
              <a:spcAft>
                <a:spcPts val="0"/>
              </a:spcAft>
              <a:buSzPts val="2300"/>
              <a:buChar char="●"/>
            </a:pPr>
            <a:r>
              <a:rPr lang="en-US" sz="2300"/>
              <a:t>Step 2: Data Preprocessing</a:t>
            </a:r>
            <a:endParaRPr sz="2300"/>
          </a:p>
          <a:p>
            <a:pPr marL="914400" lvl="1" indent="-374650" algn="l" rtl="0">
              <a:spcBef>
                <a:spcPts val="0"/>
              </a:spcBef>
              <a:spcAft>
                <a:spcPts val="0"/>
              </a:spcAft>
              <a:buSzPts val="2300"/>
              <a:buChar char="○"/>
            </a:pPr>
            <a:r>
              <a:rPr lang="en-US" sz="2300"/>
              <a:t>In data preprocessing, removal of an unnecessary variable ‘id’, one-hot encoding of categorical variables, and scaling of continuous variable is done.</a:t>
            </a:r>
            <a:endParaRPr sz="2300"/>
          </a:p>
          <a:p>
            <a:pPr marL="914400" lvl="1" indent="-374650" algn="l" rtl="0">
              <a:spcBef>
                <a:spcPts val="0"/>
              </a:spcBef>
              <a:spcAft>
                <a:spcPts val="0"/>
              </a:spcAft>
              <a:buSzPts val="2300"/>
              <a:buChar char="○"/>
            </a:pPr>
            <a:r>
              <a:rPr lang="en-US" sz="2300"/>
              <a:t>Following this, shuffling of data for removal of any pre-existing order and splitting of data in training, test and validation sets is done.</a:t>
            </a:r>
            <a:endParaRPr sz="230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1004</Words>
  <Application>Microsoft Office PowerPoint</Application>
  <PresentationFormat>On-screen Show (4:3)</PresentationFormat>
  <Paragraphs>112</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Old Standard TT</vt:lpstr>
      <vt:lpstr>Arial</vt:lpstr>
      <vt:lpstr>Calibri</vt:lpstr>
      <vt:lpstr>Paperback</vt:lpstr>
      <vt:lpstr>DS 303 Project Presentation</vt:lpstr>
      <vt:lpstr>Problem Statement</vt:lpstr>
      <vt:lpstr>Introduction</vt:lpstr>
      <vt:lpstr>Algorithms used and Mathematics</vt:lpstr>
      <vt:lpstr>Algorithms used and Mathematics</vt:lpstr>
      <vt:lpstr>Algorithms used and Mathematics</vt:lpstr>
      <vt:lpstr>Algorithms used and Mathematics</vt:lpstr>
      <vt:lpstr>Implementation</vt:lpstr>
      <vt:lpstr>Implementation</vt:lpstr>
      <vt:lpstr>Implementation</vt:lpstr>
      <vt:lpstr>Implementation</vt:lpstr>
      <vt:lpstr>Implementation</vt:lpstr>
      <vt:lpstr>Results</vt:lpstr>
      <vt:lpstr>Results</vt:lpstr>
      <vt:lpstr>Results</vt:lpstr>
      <vt:lpstr>Analysing our results</vt:lpstr>
      <vt:lpstr>Analysing our results</vt:lpstr>
      <vt:lpstr>Analysing our 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303 Project Presentation</dc:title>
  <cp:lastModifiedBy>Labdhi Sharad Gandhi</cp:lastModifiedBy>
  <cp:revision>3</cp:revision>
  <dcterms:modified xsi:type="dcterms:W3CDTF">2021-05-17T12:44:57Z</dcterms:modified>
</cp:coreProperties>
</file>