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79" r:id="rId2"/>
    <p:sldId id="281" r:id="rId3"/>
    <p:sldId id="261" r:id="rId4"/>
    <p:sldId id="282" r:id="rId5"/>
    <p:sldId id="284" r:id="rId6"/>
    <p:sldId id="286" r:id="rId7"/>
    <p:sldId id="285" r:id="rId8"/>
    <p:sldId id="287" r:id="rId9"/>
    <p:sldId id="288" r:id="rId10"/>
    <p:sldId id="289" r:id="rId11"/>
    <p:sldId id="290" r:id="rId12"/>
    <p:sldId id="292" r:id="rId13"/>
    <p:sldId id="276" r:id="rId14"/>
    <p:sldId id="293" r:id="rId15"/>
    <p:sldId id="339" r:id="rId16"/>
    <p:sldId id="297" r:id="rId17"/>
    <p:sldId id="298" r:id="rId18"/>
    <p:sldId id="303" r:id="rId19"/>
    <p:sldId id="305" r:id="rId20"/>
    <p:sldId id="316" r:id="rId21"/>
    <p:sldId id="308" r:id="rId22"/>
    <p:sldId id="309" r:id="rId23"/>
    <p:sldId id="310" r:id="rId24"/>
    <p:sldId id="313" r:id="rId25"/>
    <p:sldId id="315" r:id="rId26"/>
    <p:sldId id="317" r:id="rId27"/>
    <p:sldId id="319" r:id="rId28"/>
    <p:sldId id="320" r:id="rId29"/>
    <p:sldId id="321" r:id="rId30"/>
    <p:sldId id="337" r:id="rId31"/>
    <p:sldId id="341" r:id="rId32"/>
    <p:sldId id="324" r:id="rId33"/>
    <p:sldId id="325" r:id="rId34"/>
    <p:sldId id="327" r:id="rId35"/>
    <p:sldId id="328" r:id="rId36"/>
    <p:sldId id="329" r:id="rId37"/>
    <p:sldId id="330" r:id="rId38"/>
    <p:sldId id="332" r:id="rId39"/>
    <p:sldId id="333" r:id="rId40"/>
    <p:sldId id="338" r:id="rId41"/>
    <p:sldId id="336" r:id="rId42"/>
    <p:sldId id="34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0" autoAdjust="0"/>
    <p:restoredTop sz="78134" autoAdjust="0"/>
  </p:normalViewPr>
  <p:slideViewPr>
    <p:cSldViewPr snapToGrid="0" snapToObjects="1">
      <p:cViewPr>
        <p:scale>
          <a:sx n="100" d="100"/>
          <a:sy n="100" d="100"/>
        </p:scale>
        <p:origin x="-19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BC5EAD-39B0-CA4B-8551-4AA31A0C077E}" type="datetimeFigureOut">
              <a:rPr lang="en-US" smtClean="0"/>
              <a:t>4/7/16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A666A4-72DE-6045-A7F1-8230C32590BF}" type="slidenum">
              <a:rPr lang="en-US" smtClean="0"/>
              <a:t>‹#›</a:t>
            </a:fld>
            <a:endParaRPr lang="en-US"/>
          </a:p>
        </p:txBody>
      </p:sp>
    </p:spTree>
    <p:extLst>
      <p:ext uri="{BB962C8B-B14F-4D97-AF65-F5344CB8AC3E}">
        <p14:creationId xmlns:p14="http://schemas.microsoft.com/office/powerpoint/2010/main" val="21892289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3C0542-3A7A-784C-83F8-12E9B8D58B7D}" type="datetimeFigureOut">
              <a:rPr lang="en-US" smtClean="0"/>
              <a:t>4/7/16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C9DBA8-3D5D-6F42-9B4D-032075A07373}" type="slidenum">
              <a:rPr lang="en-US" smtClean="0"/>
              <a:t>‹#›</a:t>
            </a:fld>
            <a:endParaRPr lang="en-US"/>
          </a:p>
        </p:txBody>
      </p:sp>
    </p:spTree>
    <p:extLst>
      <p:ext uri="{BB962C8B-B14F-4D97-AF65-F5344CB8AC3E}">
        <p14:creationId xmlns:p14="http://schemas.microsoft.com/office/powerpoint/2010/main" val="40090349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Hello everyone. Thank you for participating in the experiment. From now on we would like to have your undistracted attention. Do not open any applications on your computer, chat with other students, read, etc. You are about to participate in a study for which you will be paid for your participation in cash.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Please make sure that you do not have any time-keeping devices such as watches, music players or cell phones, with you. You are not allowed to use them at any time during this experiment. If you are seen with such a device you will be asked to leave the experiment and you will forfeit any earnings from participating. If you still have such a device with you now is the last chance to place it in your bag. If you do not have a bag, please let me know so I can keep it safe for you during the experiment.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Does anyone need to place a time keeping device in his or her bag or hand it over to me?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We'd like to remind you that this experiment (or any of the experiments run in this lab) does not contain any deception (lying). The way we describe the experiment and your earnings is the exact way that you will be paid. Your participation is voluntary, and you may leave the room at any time. If you choose to leave the room before the experiment is over, however, you will only be paid the $6 show-up fee. For successfully completing the entire experiment you will be paid an additional $6. On top of the $6 show up payment and the $6 payment for staying until the end of the experiment, you will be able to earn more money depending on the choices you make during the experiment.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1</a:t>
            </a:fld>
            <a:endParaRPr lang="en-US"/>
          </a:p>
        </p:txBody>
      </p:sp>
    </p:spTree>
    <p:extLst>
      <p:ext uri="{BB962C8B-B14F-4D97-AF65-F5344CB8AC3E}">
        <p14:creationId xmlns:p14="http://schemas.microsoft.com/office/powerpoint/2010/main" val="1065971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submit an interval of 80 seconds or an interval of 120 seconds, you are off by 20% so you get 20 - 10 = 10 dollars.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10</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that if you submit an interval of 60 seconds or less, you are off by 40% or more, and you get nothing.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Similarly, if you submit an interval of 140 seconds or more, you are again off by 40% or more, and you get nothing.</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11</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Summarizing, if we announce an interval of length T and you submit T, you get $20 dollars. Then you lose money depending on how far you are above or below T. It is therefore in your interest to try your best to submit an interval as close as possible to the announced interval 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12</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 me now explain you how the other tasks, the BOX-TASKS, work. You will be doing BOX TASKS while you are doing an INTERVAL TASK. So, as explained in this figure, you start an interval for an INTERVAL TASK, then you do a few box tasks, then you end the interval for the INTERVAL TASK. </a:t>
            </a:r>
          </a:p>
          <a:p>
            <a:endParaRPr lang="en-US" dirty="0"/>
          </a:p>
        </p:txBody>
      </p:sp>
      <p:sp>
        <p:nvSpPr>
          <p:cNvPr id="4" name="Slide Number Placeholder 3"/>
          <p:cNvSpPr>
            <a:spLocks noGrp="1"/>
          </p:cNvSpPr>
          <p:nvPr>
            <p:ph type="sldNum" sz="quarter" idx="10"/>
          </p:nvPr>
        </p:nvSpPr>
        <p:spPr/>
        <p:txBody>
          <a:bodyPr/>
          <a:lstStyle/>
          <a:p>
            <a:fld id="{CEC9DBA8-3D5D-6F42-9B4D-032075A07373}" type="slidenum">
              <a:rPr lang="en-US" smtClean="0"/>
              <a:t>13</a:t>
            </a:fld>
            <a:endParaRPr lang="en-US"/>
          </a:p>
        </p:txBody>
      </p:sp>
    </p:spTree>
    <p:extLst>
      <p:ext uri="{BB962C8B-B14F-4D97-AF65-F5344CB8AC3E}">
        <p14:creationId xmlns:p14="http://schemas.microsoft.com/office/powerpoint/2010/main" val="4202661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While you are doing an INTERVAL TASK, BOX-TASKS will show up on the screen. This is how your screen will look like when a BOX TASK appears. BOX TASKS will always ask you to click on one of the 24 boxes from a table like the one shown in the projector. In this example, BOX TASK rows are labeled with types of clouds and columns are labeled with dinosaurs. In the experiment, these labels will change from BOX TASK to BOX TASK.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example, you are asked to click on the BOX where the row below the cumulus row intersects the column to the left of the </a:t>
            </a:r>
            <a:r>
              <a:rPr lang="en-US" sz="1200" kern="1200" dirty="0" err="1" smtClean="0">
                <a:solidFill>
                  <a:schemeClr val="tx1"/>
                </a:solidFill>
                <a:effectLst/>
                <a:latin typeface="+mn-lt"/>
                <a:ea typeface="+mn-ea"/>
                <a:cs typeface="+mn-cs"/>
              </a:rPr>
              <a:t>rex</a:t>
            </a:r>
            <a:r>
              <a:rPr lang="en-US" sz="1200" kern="1200" dirty="0" smtClean="0">
                <a:solidFill>
                  <a:schemeClr val="tx1"/>
                </a:solidFill>
                <a:effectLst/>
                <a:latin typeface="+mn-lt"/>
                <a:ea typeface="+mn-ea"/>
                <a:cs typeface="+mn-cs"/>
              </a:rPr>
              <a:t> column.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Please click next and answer </a:t>
            </a:r>
            <a:r>
              <a:rPr lang="en-US" sz="1200" kern="1200" dirty="0" smtClean="0">
                <a:solidFill>
                  <a:schemeClr val="tx1"/>
                </a:solidFill>
                <a:effectLst/>
                <a:latin typeface="+mn-lt"/>
                <a:ea typeface="+mn-ea"/>
                <a:cs typeface="+mn-cs"/>
              </a:rPr>
              <a:t>this box task.</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[WAIT A FEW </a:t>
            </a:r>
            <a:r>
              <a:rPr lang="en-US" sz="1200" kern="1200" dirty="0" smtClean="0">
                <a:solidFill>
                  <a:schemeClr val="tx1"/>
                </a:solidFill>
                <a:effectLst/>
                <a:latin typeface="+mn-lt"/>
                <a:ea typeface="+mn-ea"/>
                <a:cs typeface="+mn-cs"/>
              </a:rPr>
              <a:t>SECONDS]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14</a:t>
            </a:fld>
            <a:endParaRPr lang="en-US"/>
          </a:p>
        </p:txBody>
      </p:sp>
    </p:spTree>
    <p:extLst>
      <p:ext uri="{BB962C8B-B14F-4D97-AF65-F5344CB8AC3E}">
        <p14:creationId xmlns:p14="http://schemas.microsoft.com/office/powerpoint/2010/main" val="886320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BOX TASKS in the experiment will have a time limit for you to answer. After some time without an answer, the BOX TASK will disappear from the screen and it will count as a wrong answer. The time limit is unknown to you and will vary from BOX TASK to BOX TASK. So make sure to carefully read and click on the correct BOX but don’t take too much time to do so.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15</a:t>
            </a:fld>
            <a:endParaRPr lang="en-US"/>
          </a:p>
        </p:txBody>
      </p:sp>
    </p:spTree>
    <p:extLst>
      <p:ext uri="{BB962C8B-B14F-4D97-AF65-F5344CB8AC3E}">
        <p14:creationId xmlns:p14="http://schemas.microsoft.com/office/powerpoint/2010/main" val="886320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Remember that while you are submitting an interval for an INTERVAL TASK, BOX TASKS will appear one after the other until you click the “End Interval” button. Each BOX TASK will disappear from the screen because you either answered by clicking on a BOX or because you took too long to answer.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Click next</a:t>
            </a:r>
            <a:r>
              <a:rPr lang="en-US" sz="1200" kern="1200" baseline="0" dirty="0" smtClean="0">
                <a:solidFill>
                  <a:schemeClr val="tx1"/>
                </a:solidFill>
                <a:effectLst/>
                <a:latin typeface="+mn-lt"/>
                <a:ea typeface="+mn-ea"/>
                <a:cs typeface="+mn-cs"/>
              </a:rPr>
              <a:t> and l</a:t>
            </a:r>
            <a:r>
              <a:rPr lang="en-US" sz="1200" kern="1200" dirty="0" smtClean="0">
                <a:solidFill>
                  <a:schemeClr val="tx1"/>
                </a:solidFill>
                <a:effectLst/>
                <a:latin typeface="+mn-lt"/>
                <a:ea typeface="+mn-ea"/>
                <a:cs typeface="+mn-cs"/>
              </a:rPr>
              <a:t>ook </a:t>
            </a:r>
            <a:r>
              <a:rPr lang="en-US" sz="1200" kern="1200" dirty="0" smtClean="0">
                <a:solidFill>
                  <a:schemeClr val="tx1"/>
                </a:solidFill>
                <a:effectLst/>
                <a:latin typeface="+mn-lt"/>
                <a:ea typeface="+mn-ea"/>
                <a:cs typeface="+mn-cs"/>
              </a:rPr>
              <a:t>at this BOX TASK but do not click on any box [WAIT].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is the approximate amount of time you have to submit an answer. Sometimes a bit more, sometimes a bit less. Now, please try answering </a:t>
            </a:r>
            <a:r>
              <a:rPr lang="en-US" sz="1200" kern="1200" dirty="0" smtClean="0">
                <a:solidFill>
                  <a:schemeClr val="tx1"/>
                </a:solidFill>
                <a:effectLst/>
                <a:latin typeface="+mn-lt"/>
                <a:ea typeface="+mn-ea"/>
                <a:cs typeface="+mn-cs"/>
              </a:rPr>
              <a:t>two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box </a:t>
            </a:r>
            <a:r>
              <a:rPr lang="en-US" sz="1200" kern="1200" dirty="0" smtClean="0">
                <a:solidFill>
                  <a:schemeClr val="tx1"/>
                </a:solidFill>
                <a:effectLst/>
                <a:latin typeface="+mn-lt"/>
                <a:ea typeface="+mn-ea"/>
                <a:cs typeface="+mn-cs"/>
              </a:rPr>
              <a:t>tasks yourself. Note that if you take too much time to answer, the BOX TASK disappears just like it would in the real trials and it would count as a wrong answer. Use your mouse to click on the “Next” button </a:t>
            </a:r>
            <a:r>
              <a:rPr lang="en-US" sz="1200" kern="1200" dirty="0" smtClean="0">
                <a:solidFill>
                  <a:schemeClr val="tx1"/>
                </a:solidFill>
                <a:effectLst/>
                <a:latin typeface="+mn-lt"/>
                <a:ea typeface="+mn-ea"/>
                <a:cs typeface="+mn-cs"/>
              </a:rPr>
              <a:t>and answer</a:t>
            </a:r>
            <a:r>
              <a:rPr lang="en-US" sz="1200" kern="1200" baseline="0" dirty="0" smtClean="0">
                <a:solidFill>
                  <a:schemeClr val="tx1"/>
                </a:solidFill>
                <a:effectLst/>
                <a:latin typeface="+mn-lt"/>
                <a:ea typeface="+mn-ea"/>
                <a:cs typeface="+mn-cs"/>
              </a:rPr>
              <a:t> the 2 </a:t>
            </a:r>
            <a:r>
              <a:rPr lang="en-US" sz="1200" kern="1200" dirty="0" smtClean="0">
                <a:solidFill>
                  <a:schemeClr val="tx1"/>
                </a:solidFill>
                <a:effectLst/>
                <a:latin typeface="+mn-lt"/>
                <a:ea typeface="+mn-ea"/>
                <a:cs typeface="+mn-cs"/>
              </a:rPr>
              <a:t>BOX TASKS. </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EC9DBA8-3D5D-6F42-9B4D-032075A07373}" type="slidenum">
              <a:rPr lang="en-US" smtClean="0"/>
              <a:t>16</a:t>
            </a:fld>
            <a:endParaRPr lang="en-US"/>
          </a:p>
        </p:txBody>
      </p:sp>
    </p:spTree>
    <p:extLst>
      <p:ext uri="{BB962C8B-B14F-4D97-AF65-F5344CB8AC3E}">
        <p14:creationId xmlns:p14="http://schemas.microsoft.com/office/powerpoint/2010/main" val="4202661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Sometimes a BOX TASK appears almost right after the other and sometimes it takes more time for a BOX-TASK to appear.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 may end a submitted interval either while a BOX-TASK is on your screen or between BOX-TASKS when your screen is blank. You should always answer BOX-TASKS carefully until you feel the length of time of the interval you want to submit has passed. Then you should click on the “End Interval” button regardless of whether you are in a BOX-TASK or in between BOX-TASKS.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Importantly, if you end a time interval during a BOX-TASK (that is, before clicking the box) it will not count either as a correct or as an incorrect answer. </a:t>
            </a:r>
          </a:p>
          <a:p>
            <a:endParaRPr lang="en-US" dirty="0"/>
          </a:p>
        </p:txBody>
      </p:sp>
      <p:sp>
        <p:nvSpPr>
          <p:cNvPr id="4" name="Slide Number Placeholder 3"/>
          <p:cNvSpPr>
            <a:spLocks noGrp="1"/>
          </p:cNvSpPr>
          <p:nvPr>
            <p:ph type="sldNum" sz="quarter" idx="10"/>
          </p:nvPr>
        </p:nvSpPr>
        <p:spPr/>
        <p:txBody>
          <a:bodyPr/>
          <a:lstStyle/>
          <a:p>
            <a:fld id="{CEC9DBA8-3D5D-6F42-9B4D-032075A07373}" type="slidenum">
              <a:rPr lang="en-US" smtClean="0"/>
              <a:t>17</a:t>
            </a:fld>
            <a:endParaRPr lang="en-US"/>
          </a:p>
        </p:txBody>
      </p:sp>
    </p:spTree>
    <p:extLst>
      <p:ext uri="{BB962C8B-B14F-4D97-AF65-F5344CB8AC3E}">
        <p14:creationId xmlns:p14="http://schemas.microsoft.com/office/powerpoint/2010/main" val="4202661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total money you earn depends on your performance in both the INTERVAL TASKS and the BOX TASKS. Even though you will do several INTERVAL TASKS with different announced intervals, only one will count for earning money.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18</a:t>
            </a:fld>
            <a:endParaRPr lang="en-US"/>
          </a:p>
        </p:txBody>
      </p:sp>
    </p:spTree>
    <p:extLst>
      <p:ext uri="{BB962C8B-B14F-4D97-AF65-F5344CB8AC3E}">
        <p14:creationId xmlns:p14="http://schemas.microsoft.com/office/powerpoint/2010/main" val="1058572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Indeed, at the end of the experiment we will use this bingo cage to randomly pick one TIME INTERVAL and that randomly picked time interval will be the </a:t>
            </a:r>
            <a:r>
              <a:rPr lang="en-US" sz="1200" i="1" u="sng" kern="1200" dirty="0" smtClean="0">
                <a:solidFill>
                  <a:schemeClr val="tx1"/>
                </a:solidFill>
                <a:effectLst/>
                <a:latin typeface="+mn-lt"/>
                <a:ea typeface="+mn-ea"/>
                <a:cs typeface="+mn-cs"/>
              </a:rPr>
              <a:t>TIME-INTERVAL-THAT-COUNTS</a:t>
            </a:r>
            <a:r>
              <a:rPr lang="en-US" sz="1200" i="0" u="none" kern="1200" dirty="0" smtClean="0">
                <a:solidFill>
                  <a:schemeClr val="tx1"/>
                </a:solidFill>
                <a:effectLst/>
                <a:latin typeface="+mn-lt"/>
                <a:ea typeface="+mn-ea"/>
                <a:cs typeface="+mn-cs"/>
              </a:rPr>
              <a:t>.</a:t>
            </a:r>
            <a:r>
              <a:rPr lang="en-US" sz="1200" i="0" u="none" kern="1200" baseline="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u="none"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a:t>
            </a:r>
            <a:r>
              <a:rPr lang="en-US" sz="1200" kern="1200" dirty="0" smtClean="0">
                <a:solidFill>
                  <a:schemeClr val="tx1"/>
                </a:solidFill>
                <a:effectLst/>
                <a:latin typeface="+mn-lt"/>
                <a:ea typeface="+mn-ea"/>
                <a:cs typeface="+mn-cs"/>
              </a:rPr>
              <a:t>is key that you treat carefully all intervals, as any of them could be picked to be the </a:t>
            </a:r>
            <a:r>
              <a:rPr lang="en-US" sz="1200" i="1" u="sng" kern="1200" dirty="0" smtClean="0">
                <a:solidFill>
                  <a:schemeClr val="tx1"/>
                </a:solidFill>
                <a:effectLst/>
                <a:latin typeface="+mn-lt"/>
                <a:ea typeface="+mn-ea"/>
                <a:cs typeface="+mn-cs"/>
              </a:rPr>
              <a:t>TIME-INTERVAL-THAT-COUNTS</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19</a:t>
            </a:fld>
            <a:endParaRPr lang="en-US"/>
          </a:p>
        </p:txBody>
      </p:sp>
    </p:spTree>
    <p:extLst>
      <p:ext uri="{BB962C8B-B14F-4D97-AF65-F5344CB8AC3E}">
        <p14:creationId xmlns:p14="http://schemas.microsoft.com/office/powerpoint/2010/main" val="1058572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part of the experiment, you will be submitting 3 saliva samples. This is a very simple and non-invasive procedure where you basically spit a few times into a tube that is provided to you. This may seem a bit weird, but this procedure is very common and has been performed on thousands of participants.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order to submit a saliva sample we will give you an empty plastic tube in a plastic bag. Please follow the instructions and submit your first saliva sample at this time. </a:t>
            </a:r>
          </a:p>
          <a:p>
            <a:r>
              <a:rPr lang="en-US" sz="1200" kern="1200" dirty="0" smtClean="0">
                <a:solidFill>
                  <a:schemeClr val="tx1"/>
                </a:solidFill>
                <a:effectLst/>
                <a:latin typeface="+mn-lt"/>
                <a:ea typeface="+mn-ea"/>
                <a:cs typeface="+mn-cs"/>
              </a:rPr>
              <a:t>First unscrew the top of the tube and hold the open tube in your dominant hand.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 help generate saliva, you can imagine that you are chewing food moving your jaw up and down as if you were actually eating.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After you have generated some saliva, bring the open tube to touching your lips, and release saliva into the tube. Release as much saliva as you can without having to force it too much from your mouth.</a:t>
            </a:r>
          </a:p>
          <a:p>
            <a:r>
              <a:rPr lang="en-US" sz="1200" kern="1200" dirty="0" smtClean="0">
                <a:solidFill>
                  <a:schemeClr val="tx1"/>
                </a:solidFill>
                <a:effectLst/>
                <a:latin typeface="+mn-lt"/>
                <a:ea typeface="+mn-ea"/>
                <a:cs typeface="+mn-cs"/>
              </a:rPr>
              <a:t>Repeat until the tube is filled to the black line (not counting any bubbles). It may take up to 5 minutes to fill the tube to the black line.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Screw on the top of the tube. If needed, use the napkins provided to you to wipe the outside of the tube. Place the tube in the plastic bag on the side of your computer. </a:t>
            </a:r>
          </a:p>
          <a:p>
            <a:endParaRPr lang="en-US" dirty="0"/>
          </a:p>
        </p:txBody>
      </p:sp>
      <p:sp>
        <p:nvSpPr>
          <p:cNvPr id="4" name="Slide Number Placeholder 3"/>
          <p:cNvSpPr>
            <a:spLocks noGrp="1"/>
          </p:cNvSpPr>
          <p:nvPr>
            <p:ph type="sldNum" sz="quarter" idx="10"/>
          </p:nvPr>
        </p:nvSpPr>
        <p:spPr/>
        <p:txBody>
          <a:bodyPr/>
          <a:lstStyle/>
          <a:p>
            <a:fld id="{CEC9DBA8-3D5D-6F42-9B4D-032075A07373}" type="slidenum">
              <a:rPr lang="en-US" smtClean="0"/>
              <a:t>2</a:t>
            </a:fld>
            <a:endParaRPr lang="en-US"/>
          </a:p>
        </p:txBody>
      </p:sp>
    </p:spTree>
    <p:extLst>
      <p:ext uri="{BB962C8B-B14F-4D97-AF65-F5344CB8AC3E}">
        <p14:creationId xmlns:p14="http://schemas.microsoft.com/office/powerpoint/2010/main" val="147455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Your total payoff in this section will be computed as follows.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Consider an INTERVAL TASK and suppose that this is the one picked at the end by the bingo cage as the </a:t>
            </a:r>
            <a:r>
              <a:rPr lang="en-US" sz="1200" i="1" u="sng" kern="1200" dirty="0" smtClean="0">
                <a:solidFill>
                  <a:schemeClr val="tx1"/>
                </a:solidFill>
                <a:effectLst/>
                <a:latin typeface="+mn-lt"/>
                <a:ea typeface="+mn-ea"/>
                <a:cs typeface="+mn-cs"/>
              </a:rPr>
              <a:t>TIME-INTERVAL-THAT-COUNTS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answer correctly less than 75% of BOX TASKS within that INTERVAL TASK then you do not earn any money independently of how well you do with your submitted interval.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answer correctly 75% or more of BOX TASKS within that INTERVAL TASK then you earn money depending on the announced interval and the submitted interval in that INTERVAL TASK, just as explained before. (POINT AT THE TRIANGLE)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Are there any questions?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Ok. Let’s do some practice tasks. These are identical to what you will see in the real experiment, except that they do not count for your payment. The purpose is to familiarize yourself with the software and procedures.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[Wait for 2 </a:t>
            </a:r>
            <a:r>
              <a:rPr lang="en-US" sz="1200" kern="1200" dirty="0" smtClean="0">
                <a:solidFill>
                  <a:schemeClr val="tx1"/>
                </a:solidFill>
                <a:effectLst/>
                <a:latin typeface="+mn-lt"/>
                <a:ea typeface="+mn-ea"/>
                <a:cs typeface="+mn-cs"/>
              </a:rPr>
              <a:t>INTERVAL </a:t>
            </a:r>
            <a:r>
              <a:rPr lang="en-US" sz="1200" kern="1200" dirty="0" smtClean="0">
                <a:solidFill>
                  <a:schemeClr val="tx1"/>
                </a:solidFill>
                <a:effectLst/>
                <a:latin typeface="+mn-lt"/>
                <a:ea typeface="+mn-ea"/>
                <a:cs typeface="+mn-cs"/>
              </a:rPr>
              <a:t>TASKS OF 20 </a:t>
            </a:r>
            <a:r>
              <a:rPr lang="en-US" sz="1200" kern="1200" dirty="0" smtClean="0">
                <a:solidFill>
                  <a:schemeClr val="tx1"/>
                </a:solidFill>
                <a:effectLst/>
                <a:latin typeface="+mn-lt"/>
                <a:ea typeface="+mn-ea"/>
                <a:cs typeface="+mn-cs"/>
              </a:rPr>
              <a:t>and 16 SECONDS]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Is everything clear?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20</a:t>
            </a:fld>
            <a:endParaRPr lang="en-US"/>
          </a:p>
        </p:txBody>
      </p:sp>
    </p:spTree>
    <p:extLst>
      <p:ext uri="{BB962C8B-B14F-4D97-AF65-F5344CB8AC3E}">
        <p14:creationId xmlns:p14="http://schemas.microsoft.com/office/powerpoint/2010/main" val="1098480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this part of the experiment you will need to place your left hand in a bucket of ice water with your fingers spread open. It is very important that you leave your hand in the water as long as you possibly can. There is a required minimum amount of time that you need to keep your hand in the water in order to continue with the experiment. If you do not keep your hand in the water for a long enough time to satisfy the minimum requirement you will be asked to leave the experiment with only your $6 show-up-fee. You only have one opportunity to keep your hand in the water for a long enough time to pass the minimum threshold. I will announce when everyone can take their hand out of the water. If for some reason you need to remove your hand before I make the announcement please wait silently.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Also, we need to analyze and videotape your facial expressions during this task. It is important that you look directly into the camera for the entire time your hand is in the water.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Please remove all jewelry on your left hand and arm. The lab assistants are setting up a bucket of ice water for each of you and will be placing an elastic band on your left wrist above your wrist bone. Keeping your hand in the water means keeping the elastic band submerged underneath the water. Your time stops if your hand comes out of the water enough so that the elastic band is no longer under the water. The lab assistants will be watching the elastic band along with your video recording. Also, your fingers need to remain spread during the whole time your hand is in the water.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When everyone is ready to proceed I will instruct everyone to begin. When I say “Begin” put your hand in the bucket of ice water and look directly into the camera. At this point the timer will be started and you will be told when you can take your hand out of the bucket. Your time stops if you close your hand into a fist or if you remove your hand from the water such that the elastic band is no longer submerged.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feel it necessary, please adjust your seat by using the lever on the right side of your chair. Is everyone ready?</a:t>
            </a:r>
          </a:p>
          <a:p>
            <a:endParaRPr lang="en-US" dirty="0"/>
          </a:p>
        </p:txBody>
      </p:sp>
      <p:sp>
        <p:nvSpPr>
          <p:cNvPr id="4" name="Slide Number Placeholder 3"/>
          <p:cNvSpPr>
            <a:spLocks noGrp="1"/>
          </p:cNvSpPr>
          <p:nvPr>
            <p:ph type="sldNum" sz="quarter" idx="10"/>
          </p:nvPr>
        </p:nvSpPr>
        <p:spPr/>
        <p:txBody>
          <a:bodyPr/>
          <a:lstStyle/>
          <a:p>
            <a:fld id="{CEC9DBA8-3D5D-6F42-9B4D-032075A07373}" type="slidenum">
              <a:rPr lang="en-US" smtClean="0"/>
              <a:t>21</a:t>
            </a:fld>
            <a:endParaRPr lang="en-US"/>
          </a:p>
        </p:txBody>
      </p:sp>
    </p:spTree>
    <p:extLst>
      <p:ext uri="{BB962C8B-B14F-4D97-AF65-F5344CB8AC3E}">
        <p14:creationId xmlns:p14="http://schemas.microsoft.com/office/powerpoint/2010/main" val="1474551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will now begin the real trials.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22</a:t>
            </a:fld>
            <a:endParaRPr lang="en-US"/>
          </a:p>
        </p:txBody>
      </p:sp>
    </p:spTree>
    <p:extLst>
      <p:ext uri="{BB962C8B-B14F-4D97-AF65-F5344CB8AC3E}">
        <p14:creationId xmlns:p14="http://schemas.microsoft.com/office/powerpoint/2010/main" val="1065971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have completed Section 1. The </a:t>
            </a:r>
            <a:r>
              <a:rPr lang="en-US" sz="1200" i="1" u="sng" kern="1200" dirty="0" smtClean="0">
                <a:solidFill>
                  <a:schemeClr val="tx1"/>
                </a:solidFill>
                <a:effectLst/>
                <a:latin typeface="+mn-lt"/>
                <a:ea typeface="+mn-ea"/>
                <a:cs typeface="+mn-cs"/>
              </a:rPr>
              <a:t>TIME-INTERVAL-THAT-COUNTS</a:t>
            </a:r>
            <a:r>
              <a:rPr lang="en-US" sz="1200" kern="1200" dirty="0" smtClean="0">
                <a:solidFill>
                  <a:schemeClr val="tx1"/>
                </a:solidFill>
                <a:effectLst/>
                <a:latin typeface="+mn-lt"/>
                <a:ea typeface="+mn-ea"/>
                <a:cs typeface="+mn-cs"/>
              </a:rPr>
              <a:t> for Section 1 will be randomly picked at the end of the experiment. </a:t>
            </a:r>
          </a:p>
          <a:p>
            <a:r>
              <a:rPr lang="en-US" sz="1200" kern="1200" dirty="0" smtClean="0">
                <a:solidFill>
                  <a:schemeClr val="tx1"/>
                </a:solidFill>
                <a:effectLst/>
                <a:latin typeface="+mn-lt"/>
                <a:ea typeface="+mn-ea"/>
                <a:cs typeface="+mn-cs"/>
              </a:rPr>
              <a:t>We will now explain how Section 2 works.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Section 2 is identical to Section 1, except for ONE important difference, which is how you make money with the submitted interval. All the rest is exactly the same as before.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23</a:t>
            </a:fld>
            <a:endParaRPr lang="en-US"/>
          </a:p>
        </p:txBody>
      </p:sp>
    </p:spTree>
    <p:extLst>
      <p:ext uri="{BB962C8B-B14F-4D97-AF65-F5344CB8AC3E}">
        <p14:creationId xmlns:p14="http://schemas.microsoft.com/office/powerpoint/2010/main" val="1065971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Section 2, if you submit a time interval that is above the announced time interval you get nothing. If you submit a time interval that is below the announced time interval you get the same payment as in section 1. This means that you have to be very careful to not click the “end interval” button after the announced interval T has passed.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imagine for example that we announce an INTERVAL of 100 seconds. If you submit an interval greater than 100 seconds you get nothing.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submit an interval of exactly 100 seconds, you get 20 dollars. Then you get subtracted 50 cents for each 1% below the announced interval of 100 seconds. </a:t>
            </a:r>
          </a:p>
          <a:p>
            <a:endParaRPr lang="en-US" sz="1200" kern="1200" baseline="0" dirty="0" smtClean="0">
              <a:solidFill>
                <a:schemeClr val="tx1"/>
              </a:solidFill>
              <a:effectLst/>
              <a:latin typeface="+mn-lt"/>
              <a:ea typeface="+mn-ea"/>
              <a:cs typeface="+mn-cs"/>
            </a:endParaRPr>
          </a:p>
          <a:p>
            <a:endParaRPr lang="en-US" baseline="0" dirty="0" smtClean="0">
              <a:effectLst/>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24</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if you submit an interval of 99 seconds, you are below the announced interval by 1% so you get 20 dollars – 50 cents = 19.5 dollars.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But if you submit an interval of 101 seconds, you get nothing. </a:t>
            </a:r>
          </a:p>
          <a:p>
            <a:endParaRPr lang="en-US" baseline="0" dirty="0" smtClean="0"/>
          </a:p>
        </p:txBody>
      </p:sp>
      <p:sp>
        <p:nvSpPr>
          <p:cNvPr id="4" name="Slide Number Placeholder 3"/>
          <p:cNvSpPr>
            <a:spLocks noGrp="1"/>
          </p:cNvSpPr>
          <p:nvPr>
            <p:ph type="sldNum" sz="quarter" idx="10"/>
          </p:nvPr>
        </p:nvSpPr>
        <p:spPr/>
        <p:txBody>
          <a:bodyPr/>
          <a:lstStyle/>
          <a:p>
            <a:fld id="{CEC9DBA8-3D5D-6F42-9B4D-032075A07373}" type="slidenum">
              <a:rPr lang="en-US" smtClean="0"/>
              <a:t>25</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submit an interval of 90 seconds, you are below the announced interval by 10% so you get 20 – 5 = 15 dollars. </a:t>
            </a:r>
          </a:p>
          <a:p>
            <a:r>
              <a:rPr lang="en-US" sz="1200" kern="1200" dirty="0" smtClean="0">
                <a:solidFill>
                  <a:schemeClr val="tx1"/>
                </a:solidFill>
                <a:effectLst/>
                <a:latin typeface="+mn-lt"/>
                <a:ea typeface="+mn-ea"/>
                <a:cs typeface="+mn-cs"/>
              </a:rPr>
              <a:t>But if you submit an interval of 110 seconds, you are above the announced interval by 10%, so you get nothing. </a:t>
            </a:r>
          </a:p>
          <a:p>
            <a:endParaRPr lang="en-US" baseline="0" dirty="0" smtClean="0"/>
          </a:p>
        </p:txBody>
      </p:sp>
      <p:sp>
        <p:nvSpPr>
          <p:cNvPr id="4" name="Slide Number Placeholder 3"/>
          <p:cNvSpPr>
            <a:spLocks noGrp="1"/>
          </p:cNvSpPr>
          <p:nvPr>
            <p:ph type="sldNum" sz="quarter" idx="10"/>
          </p:nvPr>
        </p:nvSpPr>
        <p:spPr/>
        <p:txBody>
          <a:bodyPr/>
          <a:lstStyle/>
          <a:p>
            <a:fld id="{CEC9DBA8-3D5D-6F42-9B4D-032075A07373}" type="slidenum">
              <a:rPr lang="en-US" smtClean="0"/>
              <a:t>26</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submit an interval of 80 seconds, you are below the announced interval by 20% so you get 20 – 10 = 10 dollars. </a:t>
            </a:r>
          </a:p>
          <a:p>
            <a:r>
              <a:rPr lang="en-US" sz="1200" kern="1200" dirty="0" smtClean="0">
                <a:solidFill>
                  <a:schemeClr val="tx1"/>
                </a:solidFill>
                <a:effectLst/>
                <a:latin typeface="+mn-lt"/>
                <a:ea typeface="+mn-ea"/>
                <a:cs typeface="+mn-cs"/>
              </a:rPr>
              <a:t>But if you submit an interval of 120 seconds, you get nothing. </a:t>
            </a:r>
          </a:p>
          <a:p>
            <a:endParaRPr lang="en-US" baseline="0" dirty="0" smtClean="0"/>
          </a:p>
        </p:txBody>
      </p:sp>
      <p:sp>
        <p:nvSpPr>
          <p:cNvPr id="4" name="Slide Number Placeholder 3"/>
          <p:cNvSpPr>
            <a:spLocks noGrp="1"/>
          </p:cNvSpPr>
          <p:nvPr>
            <p:ph type="sldNum" sz="quarter" idx="10"/>
          </p:nvPr>
        </p:nvSpPr>
        <p:spPr/>
        <p:txBody>
          <a:bodyPr/>
          <a:lstStyle/>
          <a:p>
            <a:fld id="{CEC9DBA8-3D5D-6F42-9B4D-032075A07373}" type="slidenum">
              <a:rPr lang="en-US" smtClean="0"/>
              <a:t>27</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if you submit an interval of 60 seconds or less, you are below the announced interval by 40% or more, and you get nothing.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submit an interval of 140 seconds or more, you also get nothing. </a:t>
            </a:r>
          </a:p>
          <a:p>
            <a:endParaRPr lang="en-US" baseline="0" dirty="0" smtClean="0"/>
          </a:p>
        </p:txBody>
      </p:sp>
      <p:sp>
        <p:nvSpPr>
          <p:cNvPr id="4" name="Slide Number Placeholder 3"/>
          <p:cNvSpPr>
            <a:spLocks noGrp="1"/>
          </p:cNvSpPr>
          <p:nvPr>
            <p:ph type="sldNum" sz="quarter" idx="10"/>
          </p:nvPr>
        </p:nvSpPr>
        <p:spPr/>
        <p:txBody>
          <a:bodyPr/>
          <a:lstStyle/>
          <a:p>
            <a:fld id="{CEC9DBA8-3D5D-6F42-9B4D-032075A07373}" type="slidenum">
              <a:rPr lang="en-US" smtClean="0"/>
              <a:t>28</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Summarizing, if we announce an interval of length T and you submit T, you get $20 dollars. Then you lose some money for submitting an interval that is below the announced interval T. If you submit an interval that is above T by any amount you earn nothing. It is therefore in your best interest to not click the “end interval” button after the announced interval T has passed.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29</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addition to the $6 show up payment and the $6 payment for staying until the end of the experiment, you will be able to earn money depending on your performance in 2 types of tasks called </a:t>
            </a:r>
            <a:r>
              <a:rPr lang="en-US" sz="1200" b="1" kern="1200" dirty="0" smtClean="0">
                <a:solidFill>
                  <a:schemeClr val="tx1"/>
                </a:solidFill>
                <a:effectLst/>
                <a:latin typeface="+mn-lt"/>
                <a:ea typeface="+mn-ea"/>
                <a:cs typeface="+mn-cs"/>
              </a:rPr>
              <a:t>INTERVAL-TASKS</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BOX-TASKS</a:t>
            </a:r>
            <a:r>
              <a:rPr lang="en-US" sz="1200" kern="1200" dirty="0" smtClean="0">
                <a:solidFill>
                  <a:schemeClr val="tx1"/>
                </a:solidFill>
                <a:effectLst/>
                <a:latin typeface="+mn-lt"/>
                <a:ea typeface="+mn-ea"/>
                <a:cs typeface="+mn-cs"/>
              </a:rPr>
              <a:t>. I’ll explain the details in a bit.</a:t>
            </a:r>
          </a:p>
          <a:p>
            <a:endParaRPr lang="en-US" dirty="0"/>
          </a:p>
        </p:txBody>
      </p:sp>
      <p:sp>
        <p:nvSpPr>
          <p:cNvPr id="4" name="Slide Number Placeholder 3"/>
          <p:cNvSpPr>
            <a:spLocks noGrp="1"/>
          </p:cNvSpPr>
          <p:nvPr>
            <p:ph type="sldNum" sz="quarter" idx="10"/>
          </p:nvPr>
        </p:nvSpPr>
        <p:spPr/>
        <p:txBody>
          <a:bodyPr/>
          <a:lstStyle/>
          <a:p>
            <a:fld id="{CEC9DBA8-3D5D-6F42-9B4D-032075A07373}" type="slidenum">
              <a:rPr lang="en-US" smtClean="0"/>
              <a:t>3</a:t>
            </a:fld>
            <a:endParaRPr lang="en-US"/>
          </a:p>
        </p:txBody>
      </p:sp>
    </p:spTree>
    <p:extLst>
      <p:ext uri="{BB962C8B-B14F-4D97-AF65-F5344CB8AC3E}">
        <p14:creationId xmlns:p14="http://schemas.microsoft.com/office/powerpoint/2010/main" val="1058572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the rest is exactly the same as in section 1: you will be doing box tasks during the interval tasks, you will have to answer at least 75% of box tasks correctly to earn any payment, we will use the bingo cage to draw one time interval to be the time-interval that counts, etc.</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Are there any questions?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30</a:t>
            </a:fld>
            <a:endParaRPr lang="en-US"/>
          </a:p>
        </p:txBody>
      </p:sp>
    </p:spTree>
    <p:extLst>
      <p:ext uri="{BB962C8B-B14F-4D97-AF65-F5344CB8AC3E}">
        <p14:creationId xmlns:p14="http://schemas.microsoft.com/office/powerpoint/2010/main" val="1098480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we begin the real trials you will be submitting saliva sample #2. In order to submit a saliva sample we will give you a second empty plastic tube in a plastic bag. Please follow the same instructions as before and submit the second saliva sample at this time.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Again, first unscrew the top of the tube and hold the open tube in your dominant hand.</a:t>
            </a:r>
          </a:p>
          <a:p>
            <a:r>
              <a:rPr lang="en-US" sz="1200" kern="1200" dirty="0" smtClean="0">
                <a:solidFill>
                  <a:schemeClr val="tx1"/>
                </a:solidFill>
                <a:effectLst/>
                <a:latin typeface="+mn-lt"/>
                <a:ea typeface="+mn-ea"/>
                <a:cs typeface="+mn-cs"/>
              </a:rPr>
              <a:t>To help generate saliva, you can imagine that you are chewing food moving your jaw up and down as if you were actually eating.</a:t>
            </a:r>
          </a:p>
          <a:p>
            <a:r>
              <a:rPr lang="en-US" sz="1200" kern="1200" dirty="0" smtClean="0">
                <a:solidFill>
                  <a:schemeClr val="tx1"/>
                </a:solidFill>
                <a:effectLst/>
                <a:latin typeface="+mn-lt"/>
                <a:ea typeface="+mn-ea"/>
                <a:cs typeface="+mn-cs"/>
              </a:rPr>
              <a:t>After you have generated some saliva, bring the open tube to touching your lips, and release saliva into the tube. Release as much saliva as you can without having to force it too much from your mouth.</a:t>
            </a:r>
          </a:p>
          <a:p>
            <a:r>
              <a:rPr lang="en-US" sz="1200" kern="1200" dirty="0" smtClean="0">
                <a:solidFill>
                  <a:schemeClr val="tx1"/>
                </a:solidFill>
                <a:effectLst/>
                <a:latin typeface="+mn-lt"/>
                <a:ea typeface="+mn-ea"/>
                <a:cs typeface="+mn-cs"/>
              </a:rPr>
              <a:t>Repeat until the tube is filled to the black line (not counting any bubbles). It may take up to 5 minutes to fill the tube to the black line. </a:t>
            </a:r>
          </a:p>
          <a:p>
            <a:r>
              <a:rPr lang="en-US" sz="1200" kern="1200" dirty="0" smtClean="0">
                <a:solidFill>
                  <a:schemeClr val="tx1"/>
                </a:solidFill>
                <a:effectLst/>
                <a:latin typeface="+mn-lt"/>
                <a:ea typeface="+mn-ea"/>
                <a:cs typeface="+mn-cs"/>
              </a:rPr>
              <a:t>Screw on the top of the tube. If needed, use the napkins provided to you to wipe the outside of the tube. Place the tube in the plastic bag on the self side of your computer. </a:t>
            </a:r>
          </a:p>
          <a:p>
            <a:endParaRPr lang="en-US" dirty="0"/>
          </a:p>
        </p:txBody>
      </p:sp>
      <p:sp>
        <p:nvSpPr>
          <p:cNvPr id="4" name="Slide Number Placeholder 3"/>
          <p:cNvSpPr>
            <a:spLocks noGrp="1"/>
          </p:cNvSpPr>
          <p:nvPr>
            <p:ph type="sldNum" sz="quarter" idx="10"/>
          </p:nvPr>
        </p:nvSpPr>
        <p:spPr/>
        <p:txBody>
          <a:bodyPr/>
          <a:lstStyle/>
          <a:p>
            <a:fld id="{CEC9DBA8-3D5D-6F42-9B4D-032075A07373}" type="slidenum">
              <a:rPr lang="en-US" smtClean="0"/>
              <a:t>31</a:t>
            </a:fld>
            <a:endParaRPr lang="en-US"/>
          </a:p>
        </p:txBody>
      </p:sp>
    </p:spTree>
    <p:extLst>
      <p:ext uri="{BB962C8B-B14F-4D97-AF65-F5344CB8AC3E}">
        <p14:creationId xmlns:p14="http://schemas.microsoft.com/office/powerpoint/2010/main" val="1474551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will now begin the real trials for section 2.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32</a:t>
            </a:fld>
            <a:endParaRPr lang="en-US"/>
          </a:p>
        </p:txBody>
      </p:sp>
    </p:spTree>
    <p:extLst>
      <p:ext uri="{BB962C8B-B14F-4D97-AF65-F5344CB8AC3E}">
        <p14:creationId xmlns:p14="http://schemas.microsoft.com/office/powerpoint/2010/main" val="10659712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have completed Section 2. The </a:t>
            </a:r>
            <a:r>
              <a:rPr lang="en-US" sz="1200" i="1" u="sng" kern="1200" dirty="0" smtClean="0">
                <a:solidFill>
                  <a:schemeClr val="tx1"/>
                </a:solidFill>
                <a:effectLst/>
                <a:latin typeface="+mn-lt"/>
                <a:ea typeface="+mn-ea"/>
                <a:cs typeface="+mn-cs"/>
              </a:rPr>
              <a:t>TIME-INTERVAL-THAT-COUNTS</a:t>
            </a:r>
            <a:r>
              <a:rPr lang="en-US" sz="1200" kern="1200" dirty="0" smtClean="0">
                <a:solidFill>
                  <a:schemeClr val="tx1"/>
                </a:solidFill>
                <a:effectLst/>
                <a:latin typeface="+mn-lt"/>
                <a:ea typeface="+mn-ea"/>
                <a:cs typeface="+mn-cs"/>
              </a:rPr>
              <a:t> for Section 2 will be randomly picked at the end of the experiment. </a:t>
            </a:r>
          </a:p>
          <a:p>
            <a:r>
              <a:rPr lang="en-US" sz="1200" kern="1200" dirty="0" smtClean="0">
                <a:solidFill>
                  <a:schemeClr val="tx1"/>
                </a:solidFill>
                <a:effectLst/>
                <a:latin typeface="+mn-lt"/>
                <a:ea typeface="+mn-ea"/>
                <a:cs typeface="+mn-cs"/>
              </a:rPr>
              <a:t>We will now explain how Section 3 works.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Section 3 is identical to Sections 1 and 2, except once again for the way you make money with the submitted interval.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33</a:t>
            </a:fld>
            <a:endParaRPr lang="en-US"/>
          </a:p>
        </p:txBody>
      </p:sp>
    </p:spTree>
    <p:extLst>
      <p:ext uri="{BB962C8B-B14F-4D97-AF65-F5344CB8AC3E}">
        <p14:creationId xmlns:p14="http://schemas.microsoft.com/office/powerpoint/2010/main" val="1065971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Section 3, if you submit a time interval that is </a:t>
            </a:r>
            <a:r>
              <a:rPr lang="en-US" sz="1200" b="1" kern="1200" dirty="0" smtClean="0">
                <a:solidFill>
                  <a:schemeClr val="tx1"/>
                </a:solidFill>
                <a:effectLst/>
                <a:latin typeface="+mn-lt"/>
                <a:ea typeface="+mn-ea"/>
                <a:cs typeface="+mn-cs"/>
              </a:rPr>
              <a:t>below</a:t>
            </a:r>
            <a:r>
              <a:rPr lang="en-US" sz="1200" kern="1200" dirty="0" smtClean="0">
                <a:solidFill>
                  <a:schemeClr val="tx1"/>
                </a:solidFill>
                <a:effectLst/>
                <a:latin typeface="+mn-lt"/>
                <a:ea typeface="+mn-ea"/>
                <a:cs typeface="+mn-cs"/>
              </a:rPr>
              <a:t> the announced time interval you get nothing. If you submit a time interval that is above the announced time interval you get the same payment as in section 1. This means that you have to be very careful to not click the “end interval” button before the announced time interval T has passed.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imagine for example that we announce an INTERVAL of 100 seconds. If you submit an interval smaller than 100 seconds you get nothing.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submit an interval of exactly 100 seconds, you get 20 dollars. Then you get subtracted 50 cents for each 1% above the announced interval of 100 seconds. </a:t>
            </a:r>
          </a:p>
          <a:p>
            <a:endParaRPr lang="en-US" sz="1200" kern="1200" baseline="0" dirty="0" smtClean="0">
              <a:solidFill>
                <a:schemeClr val="tx1"/>
              </a:solidFill>
              <a:effectLst/>
              <a:latin typeface="+mn-lt"/>
              <a:ea typeface="+mn-ea"/>
              <a:cs typeface="+mn-cs"/>
            </a:endParaRPr>
          </a:p>
          <a:p>
            <a:endParaRPr lang="en-US" baseline="0" dirty="0" smtClean="0">
              <a:effectLst/>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34</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if you submit an interval of 101 seconds, you get 19.5 dollars. </a:t>
            </a:r>
          </a:p>
          <a:p>
            <a:r>
              <a:rPr lang="en-US" sz="1200" kern="1200" dirty="0" smtClean="0">
                <a:solidFill>
                  <a:schemeClr val="tx1"/>
                </a:solidFill>
                <a:effectLst/>
                <a:latin typeface="+mn-lt"/>
                <a:ea typeface="+mn-ea"/>
                <a:cs typeface="+mn-cs"/>
              </a:rPr>
              <a:t>But if you submit an interval of 99 seconds, you get nothing. </a:t>
            </a:r>
          </a:p>
          <a:p>
            <a:endParaRPr lang="en-US" baseline="0" dirty="0" smtClean="0"/>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35</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submit an interval of 110 seconds you get 15 dollars. </a:t>
            </a:r>
          </a:p>
          <a:p>
            <a:r>
              <a:rPr lang="en-US" sz="1200" kern="1200" dirty="0" smtClean="0">
                <a:solidFill>
                  <a:schemeClr val="tx1"/>
                </a:solidFill>
                <a:effectLst/>
                <a:latin typeface="+mn-lt"/>
                <a:ea typeface="+mn-ea"/>
                <a:cs typeface="+mn-cs"/>
              </a:rPr>
              <a:t>But if you submit an interval of 90 seconds, you get nothing. </a:t>
            </a:r>
          </a:p>
          <a:p>
            <a:endParaRPr lang="en-US" baseline="0" dirty="0" smtClean="0"/>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36</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submit an interval of 120 seconds, you get 10 dollars. </a:t>
            </a:r>
          </a:p>
          <a:p>
            <a:r>
              <a:rPr lang="en-US" sz="1200" kern="1200" dirty="0" smtClean="0">
                <a:solidFill>
                  <a:schemeClr val="tx1"/>
                </a:solidFill>
                <a:effectLst/>
                <a:latin typeface="+mn-lt"/>
                <a:ea typeface="+mn-ea"/>
                <a:cs typeface="+mn-cs"/>
              </a:rPr>
              <a:t>But if you submit an interval of 80 seconds, you get nothing. </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37</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if you submit an interval of 140 seconds or more, you get nothing and if you submit an interval of 60 seconds or less, you also get nothing.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38</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Summarizing, if we announce an interval of length T and you submit T, you get $20 dollars. Then you lose some money for submitting and interval that is above the announced interval T. If you submit an interval that is below T by any amount you earn nothing. It is therefore in your best interest to not click the “end interval” button before the announced interval T has passed.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39</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 me explain you first how the INTERVAL-TASKS work. In INTERVAL-TASKS we will </a:t>
            </a:r>
            <a:r>
              <a:rPr lang="en-US" sz="1200" b="1" kern="1200" dirty="0" smtClean="0">
                <a:solidFill>
                  <a:schemeClr val="tx1"/>
                </a:solidFill>
                <a:effectLst/>
                <a:latin typeface="+mn-lt"/>
                <a:ea typeface="+mn-ea"/>
                <a:cs typeface="+mn-cs"/>
              </a:rPr>
              <a:t>announce</a:t>
            </a:r>
            <a:r>
              <a:rPr lang="en-US" sz="1200" kern="1200" dirty="0" smtClean="0">
                <a:solidFill>
                  <a:schemeClr val="tx1"/>
                </a:solidFill>
                <a:effectLst/>
                <a:latin typeface="+mn-lt"/>
                <a:ea typeface="+mn-ea"/>
                <a:cs typeface="+mn-cs"/>
              </a:rPr>
              <a:t> an interval of time and you will </a:t>
            </a:r>
            <a:r>
              <a:rPr lang="en-US" sz="1200" b="1" kern="1200" dirty="0" smtClean="0">
                <a:solidFill>
                  <a:schemeClr val="tx1"/>
                </a:solidFill>
                <a:effectLst/>
                <a:latin typeface="+mn-lt"/>
                <a:ea typeface="+mn-ea"/>
                <a:cs typeface="+mn-cs"/>
              </a:rPr>
              <a:t>submit</a:t>
            </a:r>
            <a:r>
              <a:rPr lang="en-US" sz="1200" kern="1200" dirty="0" smtClean="0">
                <a:solidFill>
                  <a:schemeClr val="tx1"/>
                </a:solidFill>
                <a:effectLst/>
                <a:latin typeface="+mn-lt"/>
                <a:ea typeface="+mn-ea"/>
                <a:cs typeface="+mn-cs"/>
              </a:rPr>
              <a:t> an interval of time.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4</a:t>
            </a:fld>
            <a:endParaRPr lang="en-US"/>
          </a:p>
        </p:txBody>
      </p:sp>
    </p:spTree>
    <p:extLst>
      <p:ext uri="{BB962C8B-B14F-4D97-AF65-F5344CB8AC3E}">
        <p14:creationId xmlns:p14="http://schemas.microsoft.com/office/powerpoint/2010/main" val="30768661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the rest is exactly the same as in sections 1 and 2: you will be doing box tasks during the interval tasks, you will have to answer at least 75% of box tasks correctly to earn any payment, we will use the bingo cage to draw one time interval to be the time-interval that counts, etc.</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Are there any questions?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40</a:t>
            </a:fld>
            <a:endParaRPr lang="en-US"/>
          </a:p>
        </p:txBody>
      </p:sp>
    </p:spTree>
    <p:extLst>
      <p:ext uri="{BB962C8B-B14F-4D97-AF65-F5344CB8AC3E}">
        <p14:creationId xmlns:p14="http://schemas.microsoft.com/office/powerpoint/2010/main" val="10984800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will now begin the real trials for section 3.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41</a:t>
            </a:fld>
            <a:endParaRPr lang="en-US"/>
          </a:p>
        </p:txBody>
      </p:sp>
    </p:spTree>
    <p:extLst>
      <p:ext uri="{BB962C8B-B14F-4D97-AF65-F5344CB8AC3E}">
        <p14:creationId xmlns:p14="http://schemas.microsoft.com/office/powerpoint/2010/main" val="1065971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have completed section 3. You will now submit the third and last saliva sample. In order to submit a saliva sample we will give you a third empty plastic tube in a plastic bag. Please follow the same instructions as before and submit the third saliva sample at this time.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Again, first unscrew the top of the tube and hold the open tube in your dominant hand.</a:t>
            </a:r>
          </a:p>
          <a:p>
            <a:r>
              <a:rPr lang="en-US" sz="1200" kern="1200" dirty="0" smtClean="0">
                <a:solidFill>
                  <a:schemeClr val="tx1"/>
                </a:solidFill>
                <a:effectLst/>
                <a:latin typeface="+mn-lt"/>
                <a:ea typeface="+mn-ea"/>
                <a:cs typeface="+mn-cs"/>
              </a:rPr>
              <a:t>To help generate saliva, you can imagine that you are chewing food moving your jaw up and down as if you were actually eating.</a:t>
            </a:r>
          </a:p>
          <a:p>
            <a:r>
              <a:rPr lang="en-US" sz="1200" kern="1200" dirty="0" smtClean="0">
                <a:solidFill>
                  <a:schemeClr val="tx1"/>
                </a:solidFill>
                <a:effectLst/>
                <a:latin typeface="+mn-lt"/>
                <a:ea typeface="+mn-ea"/>
                <a:cs typeface="+mn-cs"/>
              </a:rPr>
              <a:t>After you have generated some saliva, bring the open tube to touching your lips, and release saliva into the tube. Release as much saliva as you can without having to force it too much from your mouth.</a:t>
            </a:r>
          </a:p>
          <a:p>
            <a:r>
              <a:rPr lang="en-US" sz="1200" kern="1200" dirty="0" smtClean="0">
                <a:solidFill>
                  <a:schemeClr val="tx1"/>
                </a:solidFill>
                <a:effectLst/>
                <a:latin typeface="+mn-lt"/>
                <a:ea typeface="+mn-ea"/>
                <a:cs typeface="+mn-cs"/>
              </a:rPr>
              <a:t>Repeat until the tube is filled to the black line (not counting any bubbles). It may take up to 5 minutes to fill the tube to the black line. </a:t>
            </a:r>
          </a:p>
          <a:p>
            <a:r>
              <a:rPr lang="en-US" sz="1200" kern="1200" dirty="0" smtClean="0">
                <a:solidFill>
                  <a:schemeClr val="tx1"/>
                </a:solidFill>
                <a:effectLst/>
                <a:latin typeface="+mn-lt"/>
                <a:ea typeface="+mn-ea"/>
                <a:cs typeface="+mn-cs"/>
              </a:rPr>
              <a:t>Screw on the top of the tube. If needed, use the napkins provided to you to wipe the outside of the tube. Place the tube in the plastic bag on the self side of your computer</a:t>
            </a:r>
            <a:r>
              <a:rPr lang="en-US" sz="1200" kern="120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42</a:t>
            </a:fld>
            <a:endParaRPr lang="en-US"/>
          </a:p>
        </p:txBody>
      </p:sp>
    </p:spTree>
    <p:extLst>
      <p:ext uri="{BB962C8B-B14F-4D97-AF65-F5344CB8AC3E}">
        <p14:creationId xmlns:p14="http://schemas.microsoft.com/office/powerpoint/2010/main" val="1474551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is how you do to submit an interval. To mark the beginning of an interval you must click on the button “Start Interval”, which is located on the top right corner of the screen. Once you click, the time interval starts and the button now says “End Interval”. If you click on the button again, the time interval ends and the time length between the two clicks is recorded as the submitted time interval.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 will now start the software on your computers so that you can get familiar with the procedure to begin and end a submitted time interval. Please do not touch the mouse until you are told to do so.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Ok. Please go ahead and press the button to mark the beginning of the interval.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[WAIT A FEW SECONDS]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Press the button again to mark the end of the interval.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During the experiment you will have to do several INTERVAL-TASKS. However, only one of them will be picked at random for earning money. I will now explain how you can earn money in an interval task.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5</a:t>
            </a:fld>
            <a:endParaRPr lang="en-US"/>
          </a:p>
        </p:txBody>
      </p:sp>
    </p:spTree>
    <p:extLst>
      <p:ext uri="{BB962C8B-B14F-4D97-AF65-F5344CB8AC3E}">
        <p14:creationId xmlns:p14="http://schemas.microsoft.com/office/powerpoint/2010/main" val="134540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basic idea is that you should submit a time interval that is as close as possible to the announced time interval. For example, imagine that we announce an INTERVAL of 1 minute and 40 seconds, which is 100 seconds.</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6</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submit an interval of 100 seconds, hitting the bull’s eye, you get $20 dollars.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7</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submit an interval that is above or below 100 seconds, you lose some of that money. More precisely, you lose 50 cents for each 1% that your submitted interval is above or below the announced interval.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if you submit an interval of 99 seconds or an interval of 101 seconds, you are off by 1% and you get 20 dollars – 50 cents, which is equal to 19 dollars and 50 cents.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8</a:t>
            </a:fld>
            <a:endParaRPr lang="en-US"/>
          </a:p>
        </p:txBody>
      </p:sp>
    </p:spTree>
    <p:extLst>
      <p:ext uri="{BB962C8B-B14F-4D97-AF65-F5344CB8AC3E}">
        <p14:creationId xmlns:p14="http://schemas.microsoft.com/office/powerpoint/2010/main" val="1713270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submit an interval of 90 seconds or an interval of 110 seconds, you are off by 10% so you get 20 - 5 = 15 dollars.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EC9DBA8-3D5D-6F42-9B4D-032075A07373}" type="slidenum">
              <a:rPr lang="en-US" smtClean="0"/>
              <a:t>9</a:t>
            </a:fld>
            <a:endParaRPr lang="en-US"/>
          </a:p>
        </p:txBody>
      </p:sp>
    </p:spTree>
    <p:extLst>
      <p:ext uri="{BB962C8B-B14F-4D97-AF65-F5344CB8AC3E}">
        <p14:creationId xmlns:p14="http://schemas.microsoft.com/office/powerpoint/2010/main" val="171327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AA20F-BE87-B94F-9430-8BF544BB4422}" type="datetime1">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2D57-A495-444B-994B-E1EFD9C924CA}" type="slidenum">
              <a:rPr lang="en-US" smtClean="0"/>
              <a:t>‹#›</a:t>
            </a:fld>
            <a:endParaRPr lang="en-US"/>
          </a:p>
        </p:txBody>
      </p:sp>
    </p:spTree>
    <p:extLst>
      <p:ext uri="{BB962C8B-B14F-4D97-AF65-F5344CB8AC3E}">
        <p14:creationId xmlns:p14="http://schemas.microsoft.com/office/powerpoint/2010/main" val="261407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5D3D6-A0A9-8D4B-B4AE-1B222F250304}" type="datetime1">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2D57-A495-444B-994B-E1EFD9C924CA}" type="slidenum">
              <a:rPr lang="en-US" smtClean="0"/>
              <a:t>‹#›</a:t>
            </a:fld>
            <a:endParaRPr lang="en-US"/>
          </a:p>
        </p:txBody>
      </p:sp>
    </p:spTree>
    <p:extLst>
      <p:ext uri="{BB962C8B-B14F-4D97-AF65-F5344CB8AC3E}">
        <p14:creationId xmlns:p14="http://schemas.microsoft.com/office/powerpoint/2010/main" val="26194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50297B-4F2F-7A48-AE03-F583209D0918}" type="datetime1">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2D57-A495-444B-994B-E1EFD9C924CA}" type="slidenum">
              <a:rPr lang="en-US" smtClean="0"/>
              <a:t>‹#›</a:t>
            </a:fld>
            <a:endParaRPr lang="en-US"/>
          </a:p>
        </p:txBody>
      </p:sp>
    </p:spTree>
    <p:extLst>
      <p:ext uri="{BB962C8B-B14F-4D97-AF65-F5344CB8AC3E}">
        <p14:creationId xmlns:p14="http://schemas.microsoft.com/office/powerpoint/2010/main" val="316402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3BBB09-CFB8-3845-9E85-035AAB4EFC44}" type="datetime1">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2D57-A495-444B-994B-E1EFD9C924CA}" type="slidenum">
              <a:rPr lang="en-US" smtClean="0"/>
              <a:t>‹#›</a:t>
            </a:fld>
            <a:endParaRPr lang="en-US"/>
          </a:p>
        </p:txBody>
      </p:sp>
    </p:spTree>
    <p:extLst>
      <p:ext uri="{BB962C8B-B14F-4D97-AF65-F5344CB8AC3E}">
        <p14:creationId xmlns:p14="http://schemas.microsoft.com/office/powerpoint/2010/main" val="187101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3A7445-3A76-984D-8D9C-2EE9B8F180B5}" type="datetime1">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2D57-A495-444B-994B-E1EFD9C924CA}" type="slidenum">
              <a:rPr lang="en-US" smtClean="0"/>
              <a:t>‹#›</a:t>
            </a:fld>
            <a:endParaRPr lang="en-US"/>
          </a:p>
        </p:txBody>
      </p:sp>
    </p:spTree>
    <p:extLst>
      <p:ext uri="{BB962C8B-B14F-4D97-AF65-F5344CB8AC3E}">
        <p14:creationId xmlns:p14="http://schemas.microsoft.com/office/powerpoint/2010/main" val="302855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C8AE7B-55EA-7546-9C2F-8448CF3F71E6}" type="datetime1">
              <a:rPr lang="en-US" smtClean="0"/>
              <a:t>4/7/16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D2D57-A495-444B-994B-E1EFD9C924CA}" type="slidenum">
              <a:rPr lang="en-US" smtClean="0"/>
              <a:t>‹#›</a:t>
            </a:fld>
            <a:endParaRPr lang="en-US"/>
          </a:p>
        </p:txBody>
      </p:sp>
    </p:spTree>
    <p:extLst>
      <p:ext uri="{BB962C8B-B14F-4D97-AF65-F5344CB8AC3E}">
        <p14:creationId xmlns:p14="http://schemas.microsoft.com/office/powerpoint/2010/main" val="208307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5BA877-32B7-FE4C-9875-D5F7974203C8}" type="datetime1">
              <a:rPr lang="en-US" smtClean="0"/>
              <a:t>4/7/16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D2D57-A495-444B-994B-E1EFD9C924CA}" type="slidenum">
              <a:rPr lang="en-US" smtClean="0"/>
              <a:t>‹#›</a:t>
            </a:fld>
            <a:endParaRPr lang="en-US"/>
          </a:p>
        </p:txBody>
      </p:sp>
    </p:spTree>
    <p:extLst>
      <p:ext uri="{BB962C8B-B14F-4D97-AF65-F5344CB8AC3E}">
        <p14:creationId xmlns:p14="http://schemas.microsoft.com/office/powerpoint/2010/main" val="78816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135F7E-8701-9A41-9BD1-B1818D364193}" type="datetime1">
              <a:rPr lang="en-US" smtClean="0"/>
              <a:t>4/7/16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D2D57-A495-444B-994B-E1EFD9C924CA}" type="slidenum">
              <a:rPr lang="en-US" smtClean="0"/>
              <a:t>‹#›</a:t>
            </a:fld>
            <a:endParaRPr lang="en-US"/>
          </a:p>
        </p:txBody>
      </p:sp>
    </p:spTree>
    <p:extLst>
      <p:ext uri="{BB962C8B-B14F-4D97-AF65-F5344CB8AC3E}">
        <p14:creationId xmlns:p14="http://schemas.microsoft.com/office/powerpoint/2010/main" val="8920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10217-B1DF-9B44-B40F-1E27F94F25B7}" type="datetime1">
              <a:rPr lang="en-US" smtClean="0"/>
              <a:t>4/7/16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ED2D57-A495-444B-994B-E1EFD9C924CA}" type="slidenum">
              <a:rPr lang="en-US" smtClean="0"/>
              <a:t>‹#›</a:t>
            </a:fld>
            <a:endParaRPr lang="en-US"/>
          </a:p>
        </p:txBody>
      </p:sp>
    </p:spTree>
    <p:extLst>
      <p:ext uri="{BB962C8B-B14F-4D97-AF65-F5344CB8AC3E}">
        <p14:creationId xmlns:p14="http://schemas.microsoft.com/office/powerpoint/2010/main" val="395026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18883-14CD-E543-ACC6-9C67F8E6B848}" type="datetime1">
              <a:rPr lang="en-US" smtClean="0"/>
              <a:t>4/7/16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D2D57-A495-444B-994B-E1EFD9C924CA}" type="slidenum">
              <a:rPr lang="en-US" smtClean="0"/>
              <a:t>‹#›</a:t>
            </a:fld>
            <a:endParaRPr lang="en-US"/>
          </a:p>
        </p:txBody>
      </p:sp>
    </p:spTree>
    <p:extLst>
      <p:ext uri="{BB962C8B-B14F-4D97-AF65-F5344CB8AC3E}">
        <p14:creationId xmlns:p14="http://schemas.microsoft.com/office/powerpoint/2010/main" val="397242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6FCDFC-CAF7-9243-A107-2E8B1DA9146A}" type="datetime1">
              <a:rPr lang="en-US" smtClean="0"/>
              <a:t>4/7/16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D2D57-A495-444B-994B-E1EFD9C924CA}" type="slidenum">
              <a:rPr lang="en-US" smtClean="0"/>
              <a:t>‹#›</a:t>
            </a:fld>
            <a:endParaRPr lang="en-US"/>
          </a:p>
        </p:txBody>
      </p:sp>
    </p:spTree>
    <p:extLst>
      <p:ext uri="{BB962C8B-B14F-4D97-AF65-F5344CB8AC3E}">
        <p14:creationId xmlns:p14="http://schemas.microsoft.com/office/powerpoint/2010/main" val="37454996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45D02-C836-444E-AE95-94558A0E4921}" type="datetime1">
              <a:rPr lang="en-US" smtClean="0"/>
              <a:t>4/7/16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D2D57-A495-444B-994B-E1EFD9C924CA}" type="slidenum">
              <a:rPr lang="en-US" smtClean="0"/>
              <a:t>‹#›</a:t>
            </a:fld>
            <a:endParaRPr lang="en-US"/>
          </a:p>
        </p:txBody>
      </p:sp>
    </p:spTree>
    <p:extLst>
      <p:ext uri="{BB962C8B-B14F-4D97-AF65-F5344CB8AC3E}">
        <p14:creationId xmlns:p14="http://schemas.microsoft.com/office/powerpoint/2010/main" val="1798072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802" y="569842"/>
            <a:ext cx="8348806" cy="4721372"/>
          </a:xfrm>
        </p:spPr>
        <p:txBody>
          <a:bodyPr>
            <a:normAutofit/>
          </a:bodyPr>
          <a:lstStyle/>
          <a:p>
            <a:r>
              <a:rPr lang="en-US" sz="6000" b="1" dirty="0" smtClean="0">
                <a:solidFill>
                  <a:schemeClr val="tx2">
                    <a:lumMod val="60000"/>
                    <a:lumOff val="40000"/>
                  </a:schemeClr>
                </a:solidFill>
              </a:rPr>
              <a:t>WELCOME !!!</a:t>
            </a:r>
            <a:endParaRPr lang="en-US" sz="6000" b="1" dirty="0">
              <a:solidFill>
                <a:schemeClr val="tx2">
                  <a:lumMod val="60000"/>
                  <a:lumOff val="40000"/>
                </a:schemeClr>
              </a:solidFill>
            </a:endParaRPr>
          </a:p>
        </p:txBody>
      </p:sp>
      <p:sp>
        <p:nvSpPr>
          <p:cNvPr id="5" name="Slide Number Placeholder 4"/>
          <p:cNvSpPr>
            <a:spLocks noGrp="1"/>
          </p:cNvSpPr>
          <p:nvPr>
            <p:ph type="sldNum" sz="quarter" idx="12"/>
          </p:nvPr>
        </p:nvSpPr>
        <p:spPr/>
        <p:txBody>
          <a:bodyPr/>
          <a:lstStyle/>
          <a:p>
            <a:fld id="{0CED2D57-A495-444B-994B-E1EFD9C924CA}" type="slidenum">
              <a:rPr lang="en-US" smtClean="0"/>
              <a:t>1</a:t>
            </a:fld>
            <a:endParaRPr lang="en-US"/>
          </a:p>
        </p:txBody>
      </p:sp>
    </p:spTree>
    <p:extLst>
      <p:ext uri="{BB962C8B-B14F-4D97-AF65-F5344CB8AC3E}">
        <p14:creationId xmlns:p14="http://schemas.microsoft.com/office/powerpoint/2010/main" val="149730201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sosceles Triangle 30"/>
          <p:cNvSpPr/>
          <p:nvPr/>
        </p:nvSpPr>
        <p:spPr>
          <a:xfrm>
            <a:off x="3102932" y="2601558"/>
            <a:ext cx="3054698" cy="2714757"/>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61771" y="5401203"/>
            <a:ext cx="3537020" cy="400110"/>
          </a:xfrm>
          <a:prstGeom prst="rect">
            <a:avLst/>
          </a:prstGeom>
          <a:noFill/>
        </p:spPr>
        <p:txBody>
          <a:bodyPr wrap="square" rtlCol="0">
            <a:spAutoFit/>
          </a:bodyPr>
          <a:lstStyle/>
          <a:p>
            <a:r>
              <a:rPr lang="en-US" dirty="0" smtClean="0"/>
              <a:t> 60       </a:t>
            </a:r>
            <a:r>
              <a:rPr lang="en-US" b="1" dirty="0" smtClean="0"/>
              <a:t>  </a:t>
            </a:r>
            <a:r>
              <a:rPr lang="en-US" b="1" dirty="0" smtClean="0">
                <a:solidFill>
                  <a:srgbClr val="FF6600"/>
                </a:solidFill>
              </a:rPr>
              <a:t>80</a:t>
            </a:r>
            <a:r>
              <a:rPr lang="en-US" b="1" dirty="0" smtClean="0"/>
              <a:t>         </a:t>
            </a:r>
            <a:r>
              <a:rPr lang="en-US" sz="2000" b="1" dirty="0" smtClean="0"/>
              <a:t>100</a:t>
            </a:r>
            <a:r>
              <a:rPr lang="en-US" dirty="0" smtClean="0"/>
              <a:t>        </a:t>
            </a:r>
            <a:r>
              <a:rPr lang="en-US" b="1" dirty="0" smtClean="0">
                <a:solidFill>
                  <a:srgbClr val="FF6600"/>
                </a:solidFill>
              </a:rPr>
              <a:t>120</a:t>
            </a:r>
            <a:r>
              <a:rPr lang="en-US" dirty="0" smtClean="0"/>
              <a:t>        140</a:t>
            </a:r>
            <a:endParaRPr lang="en-US" dirty="0"/>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cxnSp>
        <p:nvCxnSpPr>
          <p:cNvPr id="36" name="Straight Connector 35"/>
          <p:cNvCxnSpPr>
            <a:endCxn id="31" idx="2"/>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1" idx="4"/>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85800" y="3703474"/>
            <a:ext cx="860783" cy="400110"/>
          </a:xfrm>
          <a:prstGeom prst="rect">
            <a:avLst/>
          </a:prstGeom>
          <a:noFill/>
        </p:spPr>
        <p:txBody>
          <a:bodyPr wrap="square" rtlCol="0">
            <a:spAutoFit/>
          </a:bodyPr>
          <a:lstStyle/>
          <a:p>
            <a:r>
              <a:rPr lang="en-US" sz="2000" b="1" dirty="0" smtClean="0">
                <a:solidFill>
                  <a:srgbClr val="FF6600"/>
                </a:solidFill>
              </a:rPr>
              <a:t>$10</a:t>
            </a:r>
            <a:endParaRPr lang="en-US" sz="2000" b="1" dirty="0">
              <a:solidFill>
                <a:srgbClr val="FF6600"/>
              </a:solidFill>
            </a:endParaRPr>
          </a:p>
        </p:txBody>
      </p:sp>
      <p:cxnSp>
        <p:nvCxnSpPr>
          <p:cNvPr id="24" name="Straight Connector 23"/>
          <p:cNvCxnSpPr>
            <a:stCxn id="31" idx="5"/>
          </p:cNvCxnSpPr>
          <p:nvPr/>
        </p:nvCxnSpPr>
        <p:spPr>
          <a:xfrm flipH="1">
            <a:off x="1318344" y="3958937"/>
            <a:ext cx="4075612"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1" idx="1"/>
          </p:cNvCxnSpPr>
          <p:nvPr/>
        </p:nvCxnSpPr>
        <p:spPr>
          <a:xfrm flipH="1">
            <a:off x="3842490" y="3958937"/>
            <a:ext cx="24117" cy="1473044"/>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401994" y="3958937"/>
            <a:ext cx="0" cy="1473044"/>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8" name="Rectangle 2"/>
          <p:cNvSpPr>
            <a:spLocks noChangeArrowheads="1"/>
          </p:cNvSpPr>
          <p:nvPr/>
        </p:nvSpPr>
        <p:spPr bwMode="auto">
          <a:xfrm>
            <a:off x="4359126" y="5431981"/>
            <a:ext cx="478002" cy="369332"/>
          </a:xfrm>
          <a:prstGeom prst="rect">
            <a:avLst/>
          </a:prstGeom>
          <a:noFill/>
          <a:ln w="18360">
            <a:solidFill>
              <a:srgbClr val="558ED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ln>
                <a:solidFill>
                  <a:schemeClr val="accent1">
                    <a:lumMod val="60000"/>
                    <a:lumOff val="40000"/>
                  </a:schemeClr>
                </a:solidFill>
              </a:ln>
            </a:endParaRPr>
          </a:p>
        </p:txBody>
      </p:sp>
      <p:sp>
        <p:nvSpPr>
          <p:cNvPr id="39" name="Rectangle 2"/>
          <p:cNvSpPr>
            <a:spLocks noChangeArrowheads="1"/>
          </p:cNvSpPr>
          <p:nvPr/>
        </p:nvSpPr>
        <p:spPr bwMode="auto">
          <a:xfrm>
            <a:off x="2733377" y="281494"/>
            <a:ext cx="3822389" cy="1076514"/>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34" name="Slide Number Placeholder 33"/>
          <p:cNvSpPr>
            <a:spLocks noGrp="1"/>
          </p:cNvSpPr>
          <p:nvPr>
            <p:ph type="sldNum" sz="quarter" idx="12"/>
          </p:nvPr>
        </p:nvSpPr>
        <p:spPr/>
        <p:txBody>
          <a:bodyPr/>
          <a:lstStyle/>
          <a:p>
            <a:fld id="{0CED2D57-A495-444B-994B-E1EFD9C924CA}" type="slidenum">
              <a:rPr lang="en-US" smtClean="0"/>
              <a:t>10</a:t>
            </a:fld>
            <a:endParaRPr lang="en-US"/>
          </a:p>
        </p:txBody>
      </p:sp>
    </p:spTree>
    <p:extLst>
      <p:ext uri="{BB962C8B-B14F-4D97-AF65-F5344CB8AC3E}">
        <p14:creationId xmlns:p14="http://schemas.microsoft.com/office/powerpoint/2010/main" val="11143042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sosceles Triangle 30"/>
          <p:cNvSpPr/>
          <p:nvPr/>
        </p:nvSpPr>
        <p:spPr>
          <a:xfrm>
            <a:off x="3102932" y="2601558"/>
            <a:ext cx="3054698" cy="2714757"/>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61771" y="5401203"/>
            <a:ext cx="3537020" cy="400110"/>
          </a:xfrm>
          <a:prstGeom prst="rect">
            <a:avLst/>
          </a:prstGeom>
          <a:noFill/>
        </p:spPr>
        <p:txBody>
          <a:bodyPr wrap="square" rtlCol="0">
            <a:spAutoFit/>
          </a:bodyPr>
          <a:lstStyle/>
          <a:p>
            <a:r>
              <a:rPr lang="en-US" dirty="0" smtClean="0"/>
              <a:t> </a:t>
            </a:r>
            <a:r>
              <a:rPr lang="en-US" b="1" dirty="0" smtClean="0">
                <a:solidFill>
                  <a:srgbClr val="FF6600"/>
                </a:solidFill>
              </a:rPr>
              <a:t>60</a:t>
            </a:r>
            <a:r>
              <a:rPr lang="en-US" dirty="0" smtClean="0"/>
              <a:t>         80         </a:t>
            </a:r>
            <a:r>
              <a:rPr lang="en-US" sz="2000" b="1" dirty="0" smtClean="0"/>
              <a:t>100</a:t>
            </a:r>
            <a:r>
              <a:rPr lang="en-US" dirty="0" smtClean="0"/>
              <a:t>        120        140</a:t>
            </a:r>
            <a:endParaRPr lang="en-US" dirty="0"/>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cxnSp>
        <p:nvCxnSpPr>
          <p:cNvPr id="36" name="Straight Connector 35"/>
          <p:cNvCxnSpPr>
            <a:endCxn id="31" idx="2"/>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1" idx="4"/>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85800" y="5034982"/>
            <a:ext cx="860783" cy="400110"/>
          </a:xfrm>
          <a:prstGeom prst="rect">
            <a:avLst/>
          </a:prstGeom>
          <a:noFill/>
        </p:spPr>
        <p:txBody>
          <a:bodyPr wrap="square" rtlCol="0">
            <a:spAutoFit/>
          </a:bodyPr>
          <a:lstStyle/>
          <a:p>
            <a:r>
              <a:rPr lang="en-US" sz="2000" b="1" dirty="0" smtClean="0">
                <a:solidFill>
                  <a:srgbClr val="FF6600"/>
                </a:solidFill>
              </a:rPr>
              <a:t>$0</a:t>
            </a:r>
            <a:endParaRPr lang="en-US" sz="2000" b="1" dirty="0">
              <a:solidFill>
                <a:srgbClr val="FF6600"/>
              </a:solidFill>
            </a:endParaRPr>
          </a:p>
        </p:txBody>
      </p:sp>
      <p:cxnSp>
        <p:nvCxnSpPr>
          <p:cNvPr id="29" name="Straight Connector 28"/>
          <p:cNvCxnSpPr>
            <a:stCxn id="31" idx="2"/>
          </p:cNvCxnSpPr>
          <p:nvPr/>
        </p:nvCxnSpPr>
        <p:spPr>
          <a:xfrm flipH="1">
            <a:off x="1318344" y="5316315"/>
            <a:ext cx="1784588" cy="0"/>
          </a:xfrm>
          <a:prstGeom prst="lin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30" name="Rectangle 2"/>
          <p:cNvSpPr>
            <a:spLocks noChangeArrowheads="1"/>
          </p:cNvSpPr>
          <p:nvPr/>
        </p:nvSpPr>
        <p:spPr bwMode="auto">
          <a:xfrm>
            <a:off x="4359126" y="5431981"/>
            <a:ext cx="478002" cy="369332"/>
          </a:xfrm>
          <a:prstGeom prst="rect">
            <a:avLst/>
          </a:prstGeom>
          <a:noFill/>
          <a:ln w="18360">
            <a:solidFill>
              <a:srgbClr val="558ED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ln>
                <a:solidFill>
                  <a:schemeClr val="accent1">
                    <a:lumMod val="60000"/>
                    <a:lumOff val="40000"/>
                  </a:schemeClr>
                </a:solidFill>
              </a:ln>
            </a:endParaRPr>
          </a:p>
        </p:txBody>
      </p:sp>
      <p:sp>
        <p:nvSpPr>
          <p:cNvPr id="32" name="Rectangle 2"/>
          <p:cNvSpPr>
            <a:spLocks noChangeArrowheads="1"/>
          </p:cNvSpPr>
          <p:nvPr/>
        </p:nvSpPr>
        <p:spPr bwMode="auto">
          <a:xfrm>
            <a:off x="2733377" y="281494"/>
            <a:ext cx="3822389" cy="1076514"/>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5" name="Slide Number Placeholder 4"/>
          <p:cNvSpPr>
            <a:spLocks noGrp="1"/>
          </p:cNvSpPr>
          <p:nvPr>
            <p:ph type="sldNum" sz="quarter" idx="12"/>
          </p:nvPr>
        </p:nvSpPr>
        <p:spPr/>
        <p:txBody>
          <a:bodyPr/>
          <a:lstStyle/>
          <a:p>
            <a:fld id="{0CED2D57-A495-444B-994B-E1EFD9C924CA}" type="slidenum">
              <a:rPr lang="en-US" smtClean="0"/>
              <a:t>11</a:t>
            </a:fld>
            <a:endParaRPr lang="en-US"/>
          </a:p>
        </p:txBody>
      </p:sp>
      <p:cxnSp>
        <p:nvCxnSpPr>
          <p:cNvPr id="22" name="Straight Connector 21"/>
          <p:cNvCxnSpPr/>
          <p:nvPr/>
        </p:nvCxnSpPr>
        <p:spPr>
          <a:xfrm flipH="1">
            <a:off x="6157630" y="5316315"/>
            <a:ext cx="1784588" cy="0"/>
          </a:xfrm>
          <a:prstGeom prst="lin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49946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sosceles Triangle 30"/>
          <p:cNvSpPr/>
          <p:nvPr/>
        </p:nvSpPr>
        <p:spPr>
          <a:xfrm>
            <a:off x="3102932" y="2601558"/>
            <a:ext cx="3054698" cy="2714757"/>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646359" y="2652377"/>
            <a:ext cx="0" cy="274882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31" idx="0"/>
          </p:cNvCxnSpPr>
          <p:nvPr/>
        </p:nvCxnSpPr>
        <p:spPr>
          <a:xfrm flipH="1">
            <a:off x="1318345" y="2601558"/>
            <a:ext cx="3311936" cy="1607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67466" y="5401203"/>
            <a:ext cx="4995333" cy="461665"/>
          </a:xfrm>
          <a:prstGeom prst="rect">
            <a:avLst/>
          </a:prstGeom>
          <a:noFill/>
        </p:spPr>
        <p:txBody>
          <a:bodyPr wrap="square" rtlCol="0">
            <a:spAutoFit/>
          </a:bodyPr>
          <a:lstStyle/>
          <a:p>
            <a:r>
              <a:rPr lang="en-US" b="1" dirty="0" smtClean="0"/>
              <a:t>            </a:t>
            </a:r>
            <a:r>
              <a:rPr lang="en-US" b="1" dirty="0" smtClean="0">
                <a:solidFill>
                  <a:srgbClr val="FF0000"/>
                </a:solidFill>
              </a:rPr>
              <a:t>-40%      </a:t>
            </a:r>
            <a:r>
              <a:rPr lang="en-US" b="1" dirty="0" smtClean="0">
                <a:solidFill>
                  <a:srgbClr val="FF6600"/>
                </a:solidFill>
              </a:rPr>
              <a:t>-20% </a:t>
            </a:r>
            <a:r>
              <a:rPr lang="en-US" b="1" dirty="0" smtClean="0"/>
              <a:t>        </a:t>
            </a:r>
            <a:r>
              <a:rPr lang="en-US" sz="2400" b="1" dirty="0" smtClean="0">
                <a:solidFill>
                  <a:srgbClr val="008000"/>
                </a:solidFill>
              </a:rPr>
              <a:t>T</a:t>
            </a:r>
            <a:r>
              <a:rPr lang="en-US" sz="2000" b="1" dirty="0" smtClean="0">
                <a:solidFill>
                  <a:srgbClr val="008000"/>
                </a:solidFill>
              </a:rPr>
              <a:t>        </a:t>
            </a:r>
            <a:r>
              <a:rPr lang="en-US" b="1" dirty="0" smtClean="0">
                <a:solidFill>
                  <a:srgbClr val="FF6600"/>
                </a:solidFill>
              </a:rPr>
              <a:t>+20%      </a:t>
            </a:r>
            <a:r>
              <a:rPr lang="en-US" b="1" dirty="0" smtClean="0">
                <a:solidFill>
                  <a:srgbClr val="FF0000"/>
                </a:solidFill>
              </a:rPr>
              <a:t>+40%</a:t>
            </a:r>
            <a:endParaRPr lang="en-US" b="1" dirty="0">
              <a:solidFill>
                <a:srgbClr val="FF0000"/>
              </a:solidFill>
            </a:endParaRPr>
          </a:p>
        </p:txBody>
      </p:sp>
      <p:sp>
        <p:nvSpPr>
          <p:cNvPr id="22" name="TextBox 21"/>
          <p:cNvSpPr txBox="1"/>
          <p:nvPr/>
        </p:nvSpPr>
        <p:spPr>
          <a:xfrm>
            <a:off x="554025" y="2265335"/>
            <a:ext cx="860783" cy="461665"/>
          </a:xfrm>
          <a:prstGeom prst="rect">
            <a:avLst/>
          </a:prstGeom>
          <a:noFill/>
        </p:spPr>
        <p:txBody>
          <a:bodyPr wrap="square" rtlCol="0">
            <a:spAutoFit/>
          </a:bodyPr>
          <a:lstStyle/>
          <a:p>
            <a:r>
              <a:rPr lang="en-US" sz="2400" b="1" dirty="0" smtClean="0">
                <a:solidFill>
                  <a:srgbClr val="008000"/>
                </a:solidFill>
              </a:rPr>
              <a:t>$20</a:t>
            </a:r>
            <a:endParaRPr lang="en-US" sz="2400" b="1" dirty="0">
              <a:solidFill>
                <a:srgbClr val="008000"/>
              </a:solidFill>
            </a:endParaRPr>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3366FF"/>
                </a:solidFill>
              </a:rPr>
              <a:t>INTERVAL-TASKS</a:t>
            </a:r>
            <a:endParaRPr lang="en-US" sz="3600" b="1" dirty="0">
              <a:solidFill>
                <a:srgbClr val="3366FF"/>
              </a:solidFill>
            </a:endParaRPr>
          </a:p>
        </p:txBody>
      </p:sp>
      <p:cxnSp>
        <p:nvCxnSpPr>
          <p:cNvPr id="36" name="Straight Connector 35"/>
          <p:cNvCxnSpPr>
            <a:endCxn id="31" idx="2"/>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1" idx="4"/>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85800" y="5034982"/>
            <a:ext cx="860783" cy="400110"/>
          </a:xfrm>
          <a:prstGeom prst="rect">
            <a:avLst/>
          </a:prstGeom>
          <a:noFill/>
        </p:spPr>
        <p:txBody>
          <a:bodyPr wrap="square" rtlCol="0">
            <a:spAutoFit/>
          </a:bodyPr>
          <a:lstStyle/>
          <a:p>
            <a:r>
              <a:rPr lang="en-US" sz="2000" b="1" dirty="0" smtClean="0">
                <a:solidFill>
                  <a:srgbClr val="FF0000"/>
                </a:solidFill>
              </a:rPr>
              <a:t>$0</a:t>
            </a:r>
            <a:endParaRPr lang="en-US" sz="2000" b="1" dirty="0">
              <a:solidFill>
                <a:srgbClr val="FF0000"/>
              </a:solidFill>
            </a:endParaRPr>
          </a:p>
        </p:txBody>
      </p:sp>
      <p:cxnSp>
        <p:nvCxnSpPr>
          <p:cNvPr id="24" name="Straight Connector 23"/>
          <p:cNvCxnSpPr/>
          <p:nvPr/>
        </p:nvCxnSpPr>
        <p:spPr>
          <a:xfrm flipH="1">
            <a:off x="6157630" y="5316315"/>
            <a:ext cx="1784588"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318344" y="5316315"/>
            <a:ext cx="1784588"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1318344" y="3958937"/>
            <a:ext cx="4075612"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3842490" y="3958937"/>
            <a:ext cx="24117" cy="1473044"/>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01994" y="3958937"/>
            <a:ext cx="0" cy="1473044"/>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85800" y="3703474"/>
            <a:ext cx="860783" cy="400110"/>
          </a:xfrm>
          <a:prstGeom prst="rect">
            <a:avLst/>
          </a:prstGeom>
          <a:noFill/>
        </p:spPr>
        <p:txBody>
          <a:bodyPr wrap="square" rtlCol="0">
            <a:spAutoFit/>
          </a:bodyPr>
          <a:lstStyle/>
          <a:p>
            <a:r>
              <a:rPr lang="en-US" sz="2000" b="1" dirty="0" smtClean="0">
                <a:solidFill>
                  <a:srgbClr val="FF6600"/>
                </a:solidFill>
              </a:rPr>
              <a:t>$10</a:t>
            </a:r>
            <a:endParaRPr lang="en-US" sz="2000" b="1" dirty="0">
              <a:solidFill>
                <a:srgbClr val="FF6600"/>
              </a:solidFill>
            </a:endParaRPr>
          </a:p>
        </p:txBody>
      </p:sp>
      <p:sp>
        <p:nvSpPr>
          <p:cNvPr id="35" name="Rectangle 2"/>
          <p:cNvSpPr>
            <a:spLocks noChangeArrowheads="1"/>
          </p:cNvSpPr>
          <p:nvPr/>
        </p:nvSpPr>
        <p:spPr bwMode="auto">
          <a:xfrm>
            <a:off x="2733377" y="281494"/>
            <a:ext cx="3822389" cy="1076514"/>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4" name="Slide Number Placeholder 3"/>
          <p:cNvSpPr>
            <a:spLocks noGrp="1"/>
          </p:cNvSpPr>
          <p:nvPr>
            <p:ph type="sldNum" sz="quarter" idx="12"/>
          </p:nvPr>
        </p:nvSpPr>
        <p:spPr/>
        <p:txBody>
          <a:bodyPr/>
          <a:lstStyle/>
          <a:p>
            <a:fld id="{0CED2D57-A495-444B-994B-E1EFD9C924CA}" type="slidenum">
              <a:rPr lang="en-US" smtClean="0"/>
              <a:t>12</a:t>
            </a:fld>
            <a:endParaRPr lang="en-US"/>
          </a:p>
        </p:txBody>
      </p:sp>
      <p:cxnSp>
        <p:nvCxnSpPr>
          <p:cNvPr id="38" name="Straight Connector 37"/>
          <p:cNvCxnSpPr/>
          <p:nvPr/>
        </p:nvCxnSpPr>
        <p:spPr>
          <a:xfrm flipH="1">
            <a:off x="1350499" y="2726942"/>
            <a:ext cx="3363317"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551803" y="2726942"/>
            <a:ext cx="0" cy="2589373"/>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713816" y="2710865"/>
            <a:ext cx="0" cy="2589373"/>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64000" y="5250426"/>
            <a:ext cx="1205842" cy="369332"/>
          </a:xfrm>
          <a:prstGeom prst="rect">
            <a:avLst/>
          </a:prstGeom>
          <a:noFill/>
        </p:spPr>
        <p:txBody>
          <a:bodyPr wrap="square" rtlCol="0">
            <a:spAutoFit/>
          </a:bodyPr>
          <a:lstStyle/>
          <a:p>
            <a:r>
              <a:rPr lang="en-US" b="1" dirty="0" smtClean="0">
                <a:solidFill>
                  <a:srgbClr val="FF6600"/>
                </a:solidFill>
              </a:rPr>
              <a:t>  -1% +1% </a:t>
            </a:r>
            <a:endParaRPr lang="en-US" b="1" dirty="0">
              <a:solidFill>
                <a:srgbClr val="FF6600"/>
              </a:solidFill>
            </a:endParaRPr>
          </a:p>
        </p:txBody>
      </p:sp>
      <p:sp>
        <p:nvSpPr>
          <p:cNvPr id="44" name="TextBox 43"/>
          <p:cNvSpPr txBox="1"/>
          <p:nvPr/>
        </p:nvSpPr>
        <p:spPr>
          <a:xfrm>
            <a:off x="457200" y="2526887"/>
            <a:ext cx="1089383" cy="400110"/>
          </a:xfrm>
          <a:prstGeom prst="rect">
            <a:avLst/>
          </a:prstGeom>
          <a:noFill/>
        </p:spPr>
        <p:txBody>
          <a:bodyPr wrap="square" rtlCol="0">
            <a:spAutoFit/>
          </a:bodyPr>
          <a:lstStyle/>
          <a:p>
            <a:r>
              <a:rPr lang="en-US" sz="2000" b="1" dirty="0" smtClean="0">
                <a:solidFill>
                  <a:srgbClr val="FF6600"/>
                </a:solidFill>
              </a:rPr>
              <a:t>  $19.5</a:t>
            </a:r>
            <a:endParaRPr lang="en-US" sz="2000" b="1" dirty="0">
              <a:solidFill>
                <a:srgbClr val="FF6600"/>
              </a:solidFill>
            </a:endParaRPr>
          </a:p>
        </p:txBody>
      </p:sp>
    </p:spTree>
    <p:extLst>
      <p:ext uri="{BB962C8B-B14F-4D97-AF65-F5344CB8AC3E}">
        <p14:creationId xmlns:p14="http://schemas.microsoft.com/office/powerpoint/2010/main" val="26749506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9430" y="3810204"/>
            <a:ext cx="2362601" cy="516889"/>
          </a:xfrm>
        </p:spPr>
        <p:txBody>
          <a:bodyPr>
            <a:normAutofit/>
          </a:bodyPr>
          <a:lstStyle/>
          <a:p>
            <a:r>
              <a:rPr lang="en-US" sz="2000" b="1" dirty="0" smtClean="0">
                <a:solidFill>
                  <a:srgbClr val="FF6600"/>
                </a:solidFill>
              </a:rPr>
              <a:t>  BOX</a:t>
            </a:r>
            <a:r>
              <a:rPr lang="en-US" sz="2000" b="1" dirty="0">
                <a:solidFill>
                  <a:srgbClr val="FF6600"/>
                </a:solidFill>
              </a:rPr>
              <a:t>-</a:t>
            </a:r>
            <a:r>
              <a:rPr lang="en-US" sz="2000" b="1" dirty="0" smtClean="0">
                <a:solidFill>
                  <a:srgbClr val="FF6600"/>
                </a:solidFill>
              </a:rPr>
              <a:t>TASK           …</a:t>
            </a:r>
            <a:r>
              <a:rPr lang="en-US" sz="2000" b="1" dirty="0" smtClean="0">
                <a:solidFill>
                  <a:srgbClr val="FF6600"/>
                </a:solidFill>
                <a:effectLst/>
              </a:rPr>
              <a:t> </a:t>
            </a:r>
            <a:endParaRPr lang="en-US" sz="2000" b="1" dirty="0">
              <a:solidFill>
                <a:srgbClr val="FF6600"/>
              </a:solidFill>
            </a:endParaRPr>
          </a:p>
        </p:txBody>
      </p:sp>
      <p:cxnSp>
        <p:nvCxnSpPr>
          <p:cNvPr id="4" name="Straight Connector 3"/>
          <p:cNvCxnSpPr/>
          <p:nvPr/>
        </p:nvCxnSpPr>
        <p:spPr>
          <a:xfrm flipV="1">
            <a:off x="945040" y="2569673"/>
            <a:ext cx="7294527" cy="14768"/>
          </a:xfrm>
          <a:prstGeom prst="line">
            <a:avLst/>
          </a:prstGeom>
        </p:spPr>
        <p:style>
          <a:lnRef idx="2">
            <a:schemeClr val="accent1"/>
          </a:lnRef>
          <a:fillRef idx="0">
            <a:schemeClr val="accent1"/>
          </a:fillRef>
          <a:effectRef idx="1">
            <a:schemeClr val="accent1"/>
          </a:effectRef>
          <a:fontRef idx="minor">
            <a:schemeClr val="tx1"/>
          </a:fontRef>
        </p:style>
      </p:cxnSp>
      <p:sp>
        <p:nvSpPr>
          <p:cNvPr id="11" name="Subtitle 2"/>
          <p:cNvSpPr>
            <a:spLocks noGrp="1"/>
          </p:cNvSpPr>
          <p:nvPr>
            <p:ph type="subTitle" idx="1"/>
          </p:nvPr>
        </p:nvSpPr>
        <p:spPr>
          <a:xfrm>
            <a:off x="267306" y="1824522"/>
            <a:ext cx="1711372" cy="440078"/>
          </a:xfrm>
        </p:spPr>
        <p:txBody>
          <a:bodyPr>
            <a:noAutofit/>
          </a:bodyPr>
          <a:lstStyle/>
          <a:p>
            <a:pPr algn="just"/>
            <a:r>
              <a:rPr lang="en-US" sz="1800" b="1" dirty="0" smtClean="0">
                <a:solidFill>
                  <a:schemeClr val="tx2">
                    <a:lumMod val="60000"/>
                    <a:lumOff val="40000"/>
                  </a:schemeClr>
                </a:solidFill>
              </a:rPr>
              <a:t>Start Interval</a:t>
            </a:r>
            <a:endParaRPr lang="en-US" sz="1800" b="1" dirty="0">
              <a:solidFill>
                <a:schemeClr val="tx2">
                  <a:lumMod val="60000"/>
                  <a:lumOff val="40000"/>
                </a:schemeClr>
              </a:solidFill>
            </a:endParaRPr>
          </a:p>
        </p:txBody>
      </p:sp>
      <p:sp>
        <p:nvSpPr>
          <p:cNvPr id="12" name="Subtitle 2"/>
          <p:cNvSpPr txBox="1">
            <a:spLocks/>
          </p:cNvSpPr>
          <p:nvPr/>
        </p:nvSpPr>
        <p:spPr>
          <a:xfrm>
            <a:off x="7575086" y="1824522"/>
            <a:ext cx="1407532" cy="440078"/>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r>
              <a:rPr lang="en-US" sz="1800" b="1" dirty="0" smtClean="0">
                <a:solidFill>
                  <a:srgbClr val="558ED5"/>
                </a:solidFill>
              </a:rPr>
              <a:t>End Interval</a:t>
            </a:r>
            <a:endParaRPr lang="en-US" sz="1800" b="1" dirty="0">
              <a:solidFill>
                <a:srgbClr val="558ED5"/>
              </a:solidFill>
            </a:endParaRPr>
          </a:p>
        </p:txBody>
      </p:sp>
      <p:sp>
        <p:nvSpPr>
          <p:cNvPr id="13" name="Right Arrow 12"/>
          <p:cNvSpPr/>
          <p:nvPr/>
        </p:nvSpPr>
        <p:spPr>
          <a:xfrm rot="5400000">
            <a:off x="726501" y="2265431"/>
            <a:ext cx="437077" cy="26001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rot="5400000">
            <a:off x="8021028" y="2265431"/>
            <a:ext cx="437077" cy="26001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3662031" y="3810204"/>
            <a:ext cx="2333067" cy="51688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6600"/>
                </a:solidFill>
              </a:rPr>
              <a:t> </a:t>
            </a:r>
            <a:r>
              <a:rPr lang="en-US" sz="2000" b="1" dirty="0" smtClean="0">
                <a:solidFill>
                  <a:srgbClr val="FF6600"/>
                </a:solidFill>
              </a:rPr>
              <a:t>  BOX</a:t>
            </a:r>
            <a:r>
              <a:rPr lang="en-US" sz="2000" b="1" dirty="0">
                <a:solidFill>
                  <a:srgbClr val="FF6600"/>
                </a:solidFill>
              </a:rPr>
              <a:t>-TASK        </a:t>
            </a:r>
            <a:r>
              <a:rPr lang="en-US" sz="2000" b="1" dirty="0" smtClean="0">
                <a:solidFill>
                  <a:srgbClr val="FF6600"/>
                </a:solidFill>
              </a:rPr>
              <a:t>  </a:t>
            </a:r>
            <a:r>
              <a:rPr lang="en-US" sz="2000" b="1" dirty="0">
                <a:solidFill>
                  <a:srgbClr val="FF6600"/>
                </a:solidFill>
              </a:rPr>
              <a:t>… </a:t>
            </a:r>
          </a:p>
        </p:txBody>
      </p:sp>
      <p:sp>
        <p:nvSpPr>
          <p:cNvPr id="16" name="Title 1"/>
          <p:cNvSpPr txBox="1">
            <a:spLocks/>
          </p:cNvSpPr>
          <p:nvPr/>
        </p:nvSpPr>
        <p:spPr>
          <a:xfrm>
            <a:off x="5995098" y="3810204"/>
            <a:ext cx="1742417" cy="51688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6600"/>
                </a:solidFill>
              </a:rPr>
              <a:t> BOX-TASK </a:t>
            </a:r>
            <a:endParaRPr lang="en-US" sz="2000" b="1" dirty="0">
              <a:solidFill>
                <a:srgbClr val="FF6600"/>
              </a:solidFill>
            </a:endParaRPr>
          </a:p>
        </p:txBody>
      </p:sp>
      <p:sp>
        <p:nvSpPr>
          <p:cNvPr id="17" name="Right Arrow 16"/>
          <p:cNvSpPr/>
          <p:nvPr/>
        </p:nvSpPr>
        <p:spPr>
          <a:xfrm rot="16200000">
            <a:off x="1715179" y="3218264"/>
            <a:ext cx="951767" cy="232113"/>
          </a:xfrm>
          <a:prstGeom prst="rightArrow">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rot="16200000">
            <a:off x="4067750" y="3218264"/>
            <a:ext cx="951767" cy="232113"/>
          </a:xfrm>
          <a:prstGeom prst="rightArrow">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rot="16200000">
            <a:off x="6487342" y="3218263"/>
            <a:ext cx="951767" cy="232113"/>
          </a:xfrm>
          <a:prstGeom prst="rightArrow">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2"/>
          <p:cNvSpPr>
            <a:spLocks noChangeArrowheads="1"/>
          </p:cNvSpPr>
          <p:nvPr/>
        </p:nvSpPr>
        <p:spPr bwMode="auto">
          <a:xfrm>
            <a:off x="1509607" y="3824971"/>
            <a:ext cx="1281214" cy="516888"/>
          </a:xfrm>
          <a:prstGeom prst="rect">
            <a:avLst/>
          </a:prstGeom>
          <a:noFill/>
          <a:ln w="1836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1" name="Rectangle 2"/>
          <p:cNvSpPr>
            <a:spLocks noChangeArrowheads="1"/>
          </p:cNvSpPr>
          <p:nvPr/>
        </p:nvSpPr>
        <p:spPr bwMode="auto">
          <a:xfrm>
            <a:off x="3891711" y="3824971"/>
            <a:ext cx="1281214" cy="516888"/>
          </a:xfrm>
          <a:prstGeom prst="rect">
            <a:avLst/>
          </a:prstGeom>
          <a:noFill/>
          <a:ln w="1836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2" name="Rectangle 2"/>
          <p:cNvSpPr>
            <a:spLocks noChangeArrowheads="1"/>
          </p:cNvSpPr>
          <p:nvPr/>
        </p:nvSpPr>
        <p:spPr bwMode="auto">
          <a:xfrm>
            <a:off x="6272662" y="3844455"/>
            <a:ext cx="1281214" cy="516888"/>
          </a:xfrm>
          <a:prstGeom prst="rect">
            <a:avLst/>
          </a:prstGeom>
          <a:noFill/>
          <a:ln w="1836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10" name="Slide Number Placeholder 9"/>
          <p:cNvSpPr>
            <a:spLocks noGrp="1"/>
          </p:cNvSpPr>
          <p:nvPr>
            <p:ph type="sldNum" sz="quarter" idx="12"/>
          </p:nvPr>
        </p:nvSpPr>
        <p:spPr/>
        <p:txBody>
          <a:bodyPr/>
          <a:lstStyle/>
          <a:p>
            <a:fld id="{0CED2D57-A495-444B-994B-E1EFD9C924CA}" type="slidenum">
              <a:rPr lang="en-US" smtClean="0"/>
              <a:t>13</a:t>
            </a:fld>
            <a:endParaRPr lang="en-US"/>
          </a:p>
        </p:txBody>
      </p:sp>
    </p:spTree>
    <p:extLst>
      <p:ext uri="{BB962C8B-B14F-4D97-AF65-F5344CB8AC3E}">
        <p14:creationId xmlns:p14="http://schemas.microsoft.com/office/powerpoint/2010/main" val="23276858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sz="3600" b="1" dirty="0" smtClean="0">
                <a:solidFill>
                  <a:srgbClr val="FF6600"/>
                </a:solidFill>
              </a:rPr>
              <a:t>BOX</a:t>
            </a:r>
            <a:r>
              <a:rPr lang="en-US" sz="3600" b="1" dirty="0">
                <a:solidFill>
                  <a:srgbClr val="FF6600"/>
                </a:solidFill>
              </a:rPr>
              <a:t>-TASKS</a:t>
            </a:r>
            <a:r>
              <a:rPr lang="en-US" sz="3600" b="1" dirty="0" smtClean="0">
                <a:solidFill>
                  <a:srgbClr val="FF6600"/>
                </a:solidFill>
                <a:effectLst/>
              </a:rPr>
              <a:t> </a:t>
            </a:r>
            <a:endParaRPr lang="en-US" sz="3600" b="1" dirty="0">
              <a:solidFill>
                <a:srgbClr val="FF6600"/>
              </a:solidFill>
            </a:endParaRPr>
          </a:p>
        </p:txBody>
      </p:sp>
      <p:sp>
        <p:nvSpPr>
          <p:cNvPr id="4" name="Rectangle 2"/>
          <p:cNvSpPr>
            <a:spLocks noChangeArrowheads="1"/>
          </p:cNvSpPr>
          <p:nvPr/>
        </p:nvSpPr>
        <p:spPr bwMode="auto">
          <a:xfrm>
            <a:off x="685801" y="1143693"/>
            <a:ext cx="7683498" cy="4802186"/>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7" name="Slide Number Placeholder 6"/>
          <p:cNvSpPr>
            <a:spLocks noGrp="1"/>
          </p:cNvSpPr>
          <p:nvPr>
            <p:ph type="sldNum" sz="quarter" idx="12"/>
          </p:nvPr>
        </p:nvSpPr>
        <p:spPr/>
        <p:txBody>
          <a:bodyPr/>
          <a:lstStyle/>
          <a:p>
            <a:fld id="{0CED2D57-A495-444B-994B-E1EFD9C924CA}" type="slidenum">
              <a:rPr lang="en-US" smtClean="0"/>
              <a:t>14</a:t>
            </a:fld>
            <a:endParaRPr lang="en-US"/>
          </a:p>
        </p:txBody>
      </p:sp>
      <p:pic>
        <p:nvPicPr>
          <p:cNvPr id="3" name="Picture 2" descr="Screen Shot 2016-04-02 at 10.26.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43691"/>
            <a:ext cx="7683499" cy="4802187"/>
          </a:xfrm>
          <a:prstGeom prst="rect">
            <a:avLst/>
          </a:prstGeom>
        </p:spPr>
      </p:pic>
    </p:spTree>
    <p:extLst>
      <p:ext uri="{BB962C8B-B14F-4D97-AF65-F5344CB8AC3E}">
        <p14:creationId xmlns:p14="http://schemas.microsoft.com/office/powerpoint/2010/main" val="40994086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sz="3600" b="1" dirty="0" smtClean="0">
                <a:solidFill>
                  <a:srgbClr val="FF6600"/>
                </a:solidFill>
              </a:rPr>
              <a:t>BOX</a:t>
            </a:r>
            <a:r>
              <a:rPr lang="en-US" sz="3600" b="1" dirty="0">
                <a:solidFill>
                  <a:srgbClr val="FF6600"/>
                </a:solidFill>
              </a:rPr>
              <a:t>-TASKS</a:t>
            </a:r>
            <a:r>
              <a:rPr lang="en-US" sz="3600" b="1" dirty="0" smtClean="0">
                <a:solidFill>
                  <a:srgbClr val="FF6600"/>
                </a:solidFill>
                <a:effectLst/>
              </a:rPr>
              <a:t> </a:t>
            </a:r>
            <a:endParaRPr lang="en-US" sz="3600" b="1" dirty="0">
              <a:solidFill>
                <a:srgbClr val="FF6600"/>
              </a:solidFill>
            </a:endParaRPr>
          </a:p>
        </p:txBody>
      </p:sp>
      <p:sp>
        <p:nvSpPr>
          <p:cNvPr id="4" name="Rectangle 2"/>
          <p:cNvSpPr>
            <a:spLocks noChangeArrowheads="1"/>
          </p:cNvSpPr>
          <p:nvPr/>
        </p:nvSpPr>
        <p:spPr bwMode="auto">
          <a:xfrm>
            <a:off x="685801" y="1143692"/>
            <a:ext cx="7683498" cy="4816475"/>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7" name="Slide Number Placeholder 6"/>
          <p:cNvSpPr>
            <a:spLocks noGrp="1"/>
          </p:cNvSpPr>
          <p:nvPr>
            <p:ph type="sldNum" sz="quarter" idx="12"/>
          </p:nvPr>
        </p:nvSpPr>
        <p:spPr/>
        <p:txBody>
          <a:bodyPr/>
          <a:lstStyle/>
          <a:p>
            <a:fld id="{0CED2D57-A495-444B-994B-E1EFD9C924CA}" type="slidenum">
              <a:rPr lang="en-US" smtClean="0"/>
              <a:t>15</a:t>
            </a:fld>
            <a:endParaRPr lang="en-US"/>
          </a:p>
        </p:txBody>
      </p:sp>
      <p:pic>
        <p:nvPicPr>
          <p:cNvPr id="8" name="Picture 7" descr="Screen Shot 2016-04-02 at 10.26.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43691"/>
            <a:ext cx="7683499" cy="4802187"/>
          </a:xfrm>
          <a:prstGeom prst="rect">
            <a:avLst/>
          </a:prstGeom>
        </p:spPr>
      </p:pic>
      <p:sp>
        <p:nvSpPr>
          <p:cNvPr id="3" name="Rectangle 2"/>
          <p:cNvSpPr/>
          <p:nvPr/>
        </p:nvSpPr>
        <p:spPr>
          <a:xfrm>
            <a:off x="3584575" y="4152900"/>
            <a:ext cx="936624" cy="5708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3599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979" y="3824971"/>
            <a:ext cx="2924075" cy="516889"/>
          </a:xfrm>
        </p:spPr>
        <p:txBody>
          <a:bodyPr>
            <a:normAutofit/>
          </a:bodyPr>
          <a:lstStyle/>
          <a:p>
            <a:r>
              <a:rPr lang="en-US" sz="2000" b="1" dirty="0" smtClean="0">
                <a:solidFill>
                  <a:srgbClr val="FF6600"/>
                </a:solidFill>
              </a:rPr>
              <a:t>      BOX</a:t>
            </a:r>
            <a:r>
              <a:rPr lang="en-US" sz="2000" b="1" dirty="0">
                <a:solidFill>
                  <a:srgbClr val="FF6600"/>
                </a:solidFill>
              </a:rPr>
              <a:t>-</a:t>
            </a:r>
            <a:r>
              <a:rPr lang="en-US" sz="2000" b="1" dirty="0" smtClean="0">
                <a:solidFill>
                  <a:srgbClr val="FF6600"/>
                </a:solidFill>
              </a:rPr>
              <a:t>TASK</a:t>
            </a:r>
            <a:endParaRPr lang="en-US" sz="2000" b="1" dirty="0">
              <a:solidFill>
                <a:srgbClr val="FF6600"/>
              </a:solidFill>
            </a:endParaRPr>
          </a:p>
        </p:txBody>
      </p:sp>
      <p:sp>
        <p:nvSpPr>
          <p:cNvPr id="8" name="Title 1"/>
          <p:cNvSpPr txBox="1">
            <a:spLocks/>
          </p:cNvSpPr>
          <p:nvPr/>
        </p:nvSpPr>
        <p:spPr>
          <a:xfrm>
            <a:off x="685800" y="138673"/>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3366FF"/>
                </a:solidFill>
              </a:rPr>
              <a:t>INTERVAL-TASK</a:t>
            </a:r>
            <a:endParaRPr lang="en-US" sz="3600" b="1" dirty="0">
              <a:solidFill>
                <a:srgbClr val="3366FF"/>
              </a:solidFill>
            </a:endParaRPr>
          </a:p>
        </p:txBody>
      </p:sp>
      <p:cxnSp>
        <p:nvCxnSpPr>
          <p:cNvPr id="4" name="Straight Connector 3"/>
          <p:cNvCxnSpPr/>
          <p:nvPr/>
        </p:nvCxnSpPr>
        <p:spPr>
          <a:xfrm flipV="1">
            <a:off x="945040" y="2569673"/>
            <a:ext cx="7294527" cy="14768"/>
          </a:xfrm>
          <a:prstGeom prst="line">
            <a:avLst/>
          </a:prstGeom>
        </p:spPr>
        <p:style>
          <a:lnRef idx="2">
            <a:schemeClr val="accent1"/>
          </a:lnRef>
          <a:fillRef idx="0">
            <a:schemeClr val="accent1"/>
          </a:fillRef>
          <a:effectRef idx="1">
            <a:schemeClr val="accent1"/>
          </a:effectRef>
          <a:fontRef idx="minor">
            <a:schemeClr val="tx1"/>
          </a:fontRef>
        </p:style>
      </p:cxnSp>
      <p:sp>
        <p:nvSpPr>
          <p:cNvPr id="11" name="Subtitle 2"/>
          <p:cNvSpPr>
            <a:spLocks noGrp="1"/>
          </p:cNvSpPr>
          <p:nvPr>
            <p:ph type="subTitle" idx="1"/>
          </p:nvPr>
        </p:nvSpPr>
        <p:spPr>
          <a:xfrm>
            <a:off x="267306" y="1824522"/>
            <a:ext cx="1711372" cy="440078"/>
          </a:xfrm>
        </p:spPr>
        <p:txBody>
          <a:bodyPr>
            <a:noAutofit/>
          </a:bodyPr>
          <a:lstStyle/>
          <a:p>
            <a:pPr algn="just"/>
            <a:r>
              <a:rPr lang="en-US" sz="1800" b="1" dirty="0" smtClean="0">
                <a:solidFill>
                  <a:schemeClr val="tx2">
                    <a:lumMod val="60000"/>
                    <a:lumOff val="40000"/>
                  </a:schemeClr>
                </a:solidFill>
              </a:rPr>
              <a:t>Start Interval</a:t>
            </a:r>
            <a:endParaRPr lang="en-US" sz="1800" b="1" dirty="0">
              <a:solidFill>
                <a:schemeClr val="tx2">
                  <a:lumMod val="60000"/>
                  <a:lumOff val="40000"/>
                </a:schemeClr>
              </a:solidFill>
            </a:endParaRPr>
          </a:p>
        </p:txBody>
      </p:sp>
      <p:sp>
        <p:nvSpPr>
          <p:cNvPr id="12" name="Subtitle 2"/>
          <p:cNvSpPr txBox="1">
            <a:spLocks/>
          </p:cNvSpPr>
          <p:nvPr/>
        </p:nvSpPr>
        <p:spPr>
          <a:xfrm>
            <a:off x="7575086" y="1824522"/>
            <a:ext cx="1407532" cy="440078"/>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r>
              <a:rPr lang="en-US" sz="1800" b="1" dirty="0" smtClean="0">
                <a:solidFill>
                  <a:srgbClr val="558ED5"/>
                </a:solidFill>
              </a:rPr>
              <a:t>End Interval</a:t>
            </a:r>
            <a:endParaRPr lang="en-US" sz="1800" b="1" dirty="0">
              <a:solidFill>
                <a:srgbClr val="558ED5"/>
              </a:solidFill>
            </a:endParaRPr>
          </a:p>
        </p:txBody>
      </p:sp>
      <p:sp>
        <p:nvSpPr>
          <p:cNvPr id="13" name="Right Arrow 12"/>
          <p:cNvSpPr/>
          <p:nvPr/>
        </p:nvSpPr>
        <p:spPr>
          <a:xfrm rot="5400000">
            <a:off x="726501" y="2265431"/>
            <a:ext cx="437077" cy="26001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rot="5400000">
            <a:off x="8021028" y="2265431"/>
            <a:ext cx="437077" cy="26001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3041038" y="3810204"/>
            <a:ext cx="3512163" cy="51688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6600"/>
                </a:solidFill>
              </a:rPr>
              <a:t>BOX-TASK     </a:t>
            </a:r>
            <a:r>
              <a:rPr lang="is-IS" sz="2000" b="1" dirty="0" smtClean="0">
                <a:solidFill>
                  <a:srgbClr val="FF6600"/>
                </a:solidFill>
              </a:rPr>
              <a:t>…</a:t>
            </a:r>
            <a:endParaRPr lang="en-US" sz="2000" b="1" dirty="0">
              <a:solidFill>
                <a:srgbClr val="FF6600"/>
              </a:solidFill>
            </a:endParaRPr>
          </a:p>
        </p:txBody>
      </p:sp>
      <p:sp>
        <p:nvSpPr>
          <p:cNvPr id="16" name="Title 1"/>
          <p:cNvSpPr txBox="1">
            <a:spLocks/>
          </p:cNvSpPr>
          <p:nvPr/>
        </p:nvSpPr>
        <p:spPr>
          <a:xfrm>
            <a:off x="5995098" y="3810204"/>
            <a:ext cx="1742417" cy="51688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6600"/>
                </a:solidFill>
              </a:rPr>
              <a:t> BOX-TASK </a:t>
            </a:r>
            <a:endParaRPr lang="en-US" sz="2000" b="1" dirty="0">
              <a:solidFill>
                <a:srgbClr val="FF6600"/>
              </a:solidFill>
            </a:endParaRPr>
          </a:p>
        </p:txBody>
      </p:sp>
      <p:sp>
        <p:nvSpPr>
          <p:cNvPr id="17" name="Right Arrow 16"/>
          <p:cNvSpPr/>
          <p:nvPr/>
        </p:nvSpPr>
        <p:spPr>
          <a:xfrm rot="16200000">
            <a:off x="1715179" y="3218264"/>
            <a:ext cx="951767" cy="232113"/>
          </a:xfrm>
          <a:prstGeom prst="rightArrow">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rot="16200000">
            <a:off x="4067750" y="3218264"/>
            <a:ext cx="951767" cy="232113"/>
          </a:xfrm>
          <a:prstGeom prst="rightArrow">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rot="16200000">
            <a:off x="6487342" y="3218263"/>
            <a:ext cx="951767" cy="232113"/>
          </a:xfrm>
          <a:prstGeom prst="rightArrow">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2"/>
          <p:cNvSpPr>
            <a:spLocks noChangeArrowheads="1"/>
          </p:cNvSpPr>
          <p:nvPr/>
        </p:nvSpPr>
        <p:spPr bwMode="auto">
          <a:xfrm>
            <a:off x="1509607" y="3824971"/>
            <a:ext cx="1281214" cy="516888"/>
          </a:xfrm>
          <a:prstGeom prst="rect">
            <a:avLst/>
          </a:prstGeom>
          <a:noFill/>
          <a:ln w="1836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dirty="0"/>
          </a:p>
        </p:txBody>
      </p:sp>
      <p:sp>
        <p:nvSpPr>
          <p:cNvPr id="21" name="Rectangle 2"/>
          <p:cNvSpPr>
            <a:spLocks noChangeArrowheads="1"/>
          </p:cNvSpPr>
          <p:nvPr/>
        </p:nvSpPr>
        <p:spPr bwMode="auto">
          <a:xfrm>
            <a:off x="3891711" y="3824971"/>
            <a:ext cx="1281214" cy="516888"/>
          </a:xfrm>
          <a:prstGeom prst="rect">
            <a:avLst/>
          </a:prstGeom>
          <a:noFill/>
          <a:ln w="1836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dirty="0"/>
          </a:p>
        </p:txBody>
      </p:sp>
      <p:sp>
        <p:nvSpPr>
          <p:cNvPr id="22" name="Rectangle 2"/>
          <p:cNvSpPr>
            <a:spLocks noChangeArrowheads="1"/>
          </p:cNvSpPr>
          <p:nvPr/>
        </p:nvSpPr>
        <p:spPr bwMode="auto">
          <a:xfrm>
            <a:off x="6272662" y="3844455"/>
            <a:ext cx="1281214" cy="516888"/>
          </a:xfrm>
          <a:prstGeom prst="rect">
            <a:avLst/>
          </a:prstGeom>
          <a:noFill/>
          <a:ln w="1836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3" name="Slide Number Placeholder 2"/>
          <p:cNvSpPr>
            <a:spLocks noGrp="1"/>
          </p:cNvSpPr>
          <p:nvPr>
            <p:ph type="sldNum" sz="quarter" idx="12"/>
          </p:nvPr>
        </p:nvSpPr>
        <p:spPr/>
        <p:txBody>
          <a:bodyPr/>
          <a:lstStyle/>
          <a:p>
            <a:fld id="{0CED2D57-A495-444B-994B-E1EFD9C924CA}" type="slidenum">
              <a:rPr lang="en-US" smtClean="0"/>
              <a:t>16</a:t>
            </a:fld>
            <a:endParaRPr lang="en-US"/>
          </a:p>
        </p:txBody>
      </p:sp>
    </p:spTree>
    <p:extLst>
      <p:ext uri="{BB962C8B-B14F-4D97-AF65-F5344CB8AC3E}">
        <p14:creationId xmlns:p14="http://schemas.microsoft.com/office/powerpoint/2010/main" val="27199790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9430" y="3810204"/>
            <a:ext cx="1742417" cy="516889"/>
          </a:xfrm>
        </p:spPr>
        <p:txBody>
          <a:bodyPr>
            <a:normAutofit/>
          </a:bodyPr>
          <a:lstStyle/>
          <a:p>
            <a:r>
              <a:rPr lang="en-US" sz="2000" b="1" dirty="0" smtClean="0">
                <a:solidFill>
                  <a:srgbClr val="FF6600"/>
                </a:solidFill>
              </a:rPr>
              <a:t>BOX</a:t>
            </a:r>
            <a:r>
              <a:rPr lang="en-US" sz="2000" b="1" dirty="0">
                <a:solidFill>
                  <a:srgbClr val="FF6600"/>
                </a:solidFill>
              </a:rPr>
              <a:t>-</a:t>
            </a:r>
            <a:r>
              <a:rPr lang="en-US" sz="2000" b="1" dirty="0" smtClean="0">
                <a:solidFill>
                  <a:srgbClr val="FF6600"/>
                </a:solidFill>
              </a:rPr>
              <a:t>TASK</a:t>
            </a:r>
            <a:r>
              <a:rPr lang="en-US" sz="2000" b="1" dirty="0" smtClean="0">
                <a:solidFill>
                  <a:srgbClr val="FF6600"/>
                </a:solidFill>
                <a:effectLst/>
              </a:rPr>
              <a:t> </a:t>
            </a:r>
            <a:endParaRPr lang="en-US" sz="2000" b="1" dirty="0">
              <a:solidFill>
                <a:srgbClr val="FF6600"/>
              </a:solidFill>
            </a:endParaRPr>
          </a:p>
        </p:txBody>
      </p:sp>
      <p:sp>
        <p:nvSpPr>
          <p:cNvPr id="8" name="Title 1"/>
          <p:cNvSpPr txBox="1">
            <a:spLocks/>
          </p:cNvSpPr>
          <p:nvPr/>
        </p:nvSpPr>
        <p:spPr>
          <a:xfrm>
            <a:off x="685800" y="138673"/>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3366FF"/>
                </a:solidFill>
              </a:rPr>
              <a:t>INTERVAL-TASK</a:t>
            </a:r>
            <a:endParaRPr lang="en-US" sz="3600" b="1" dirty="0">
              <a:solidFill>
                <a:srgbClr val="3366FF"/>
              </a:solidFill>
            </a:endParaRPr>
          </a:p>
        </p:txBody>
      </p:sp>
      <p:cxnSp>
        <p:nvCxnSpPr>
          <p:cNvPr id="4" name="Straight Connector 3"/>
          <p:cNvCxnSpPr/>
          <p:nvPr/>
        </p:nvCxnSpPr>
        <p:spPr>
          <a:xfrm flipV="1">
            <a:off x="945040" y="2569673"/>
            <a:ext cx="7294527" cy="14768"/>
          </a:xfrm>
          <a:prstGeom prst="line">
            <a:avLst/>
          </a:prstGeom>
        </p:spPr>
        <p:style>
          <a:lnRef idx="2">
            <a:schemeClr val="accent1"/>
          </a:lnRef>
          <a:fillRef idx="0">
            <a:schemeClr val="accent1"/>
          </a:fillRef>
          <a:effectRef idx="1">
            <a:schemeClr val="accent1"/>
          </a:effectRef>
          <a:fontRef idx="minor">
            <a:schemeClr val="tx1"/>
          </a:fontRef>
        </p:style>
      </p:cxnSp>
      <p:sp>
        <p:nvSpPr>
          <p:cNvPr id="11" name="Subtitle 2"/>
          <p:cNvSpPr>
            <a:spLocks noGrp="1"/>
          </p:cNvSpPr>
          <p:nvPr>
            <p:ph type="subTitle" idx="1"/>
          </p:nvPr>
        </p:nvSpPr>
        <p:spPr>
          <a:xfrm>
            <a:off x="267306" y="1824522"/>
            <a:ext cx="1711372" cy="440078"/>
          </a:xfrm>
        </p:spPr>
        <p:txBody>
          <a:bodyPr>
            <a:noAutofit/>
          </a:bodyPr>
          <a:lstStyle/>
          <a:p>
            <a:pPr algn="just"/>
            <a:r>
              <a:rPr lang="en-US" sz="1800" b="1" dirty="0" smtClean="0">
                <a:solidFill>
                  <a:schemeClr val="tx2">
                    <a:lumMod val="60000"/>
                    <a:lumOff val="40000"/>
                  </a:schemeClr>
                </a:solidFill>
              </a:rPr>
              <a:t>Start Interval</a:t>
            </a:r>
            <a:endParaRPr lang="en-US" sz="1800" b="1" dirty="0">
              <a:solidFill>
                <a:schemeClr val="tx2">
                  <a:lumMod val="60000"/>
                  <a:lumOff val="40000"/>
                </a:schemeClr>
              </a:solidFill>
            </a:endParaRPr>
          </a:p>
        </p:txBody>
      </p:sp>
      <p:sp>
        <p:nvSpPr>
          <p:cNvPr id="12" name="Subtitle 2"/>
          <p:cNvSpPr txBox="1">
            <a:spLocks/>
          </p:cNvSpPr>
          <p:nvPr/>
        </p:nvSpPr>
        <p:spPr>
          <a:xfrm>
            <a:off x="7575086" y="1824522"/>
            <a:ext cx="1407532" cy="440078"/>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r>
              <a:rPr lang="en-US" sz="1800" b="1" dirty="0" smtClean="0">
                <a:solidFill>
                  <a:srgbClr val="558ED5"/>
                </a:solidFill>
              </a:rPr>
              <a:t>End Interval</a:t>
            </a:r>
            <a:endParaRPr lang="en-US" sz="1800" b="1" dirty="0">
              <a:solidFill>
                <a:srgbClr val="558ED5"/>
              </a:solidFill>
            </a:endParaRPr>
          </a:p>
        </p:txBody>
      </p:sp>
      <p:sp>
        <p:nvSpPr>
          <p:cNvPr id="13" name="Right Arrow 12"/>
          <p:cNvSpPr/>
          <p:nvPr/>
        </p:nvSpPr>
        <p:spPr>
          <a:xfrm rot="5400000">
            <a:off x="726501" y="2265431"/>
            <a:ext cx="437077" cy="26001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rot="5400000">
            <a:off x="8021028" y="2265431"/>
            <a:ext cx="437077" cy="26001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1787863" y="3827337"/>
            <a:ext cx="3976743" cy="51688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6600"/>
                </a:solidFill>
              </a:rPr>
              <a:t>BOX-TASK    </a:t>
            </a:r>
            <a:r>
              <a:rPr lang="is-IS" sz="2000" b="1" dirty="0" smtClean="0">
                <a:solidFill>
                  <a:srgbClr val="FF6600"/>
                </a:solidFill>
              </a:rPr>
              <a:t>…</a:t>
            </a:r>
            <a:endParaRPr lang="en-US" sz="2000" b="1" dirty="0">
              <a:solidFill>
                <a:srgbClr val="FF6600"/>
              </a:solidFill>
            </a:endParaRPr>
          </a:p>
        </p:txBody>
      </p:sp>
      <p:sp>
        <p:nvSpPr>
          <p:cNvPr id="16" name="Title 1"/>
          <p:cNvSpPr txBox="1">
            <a:spLocks/>
          </p:cNvSpPr>
          <p:nvPr/>
        </p:nvSpPr>
        <p:spPr>
          <a:xfrm>
            <a:off x="5995098" y="3810204"/>
            <a:ext cx="1742417" cy="51688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6600"/>
                </a:solidFill>
              </a:rPr>
              <a:t> BOX-TASK </a:t>
            </a:r>
            <a:endParaRPr lang="en-US" sz="2000" b="1" dirty="0">
              <a:solidFill>
                <a:srgbClr val="FF6600"/>
              </a:solidFill>
            </a:endParaRPr>
          </a:p>
        </p:txBody>
      </p:sp>
      <p:sp>
        <p:nvSpPr>
          <p:cNvPr id="17" name="Right Arrow 16"/>
          <p:cNvSpPr/>
          <p:nvPr/>
        </p:nvSpPr>
        <p:spPr>
          <a:xfrm rot="16200000">
            <a:off x="1715179" y="3218264"/>
            <a:ext cx="951767" cy="232113"/>
          </a:xfrm>
          <a:prstGeom prst="rightArrow">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rot="16200000">
            <a:off x="3107409" y="3218262"/>
            <a:ext cx="951767" cy="232113"/>
          </a:xfrm>
          <a:prstGeom prst="rightArrow">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rot="16200000">
            <a:off x="6487342" y="3218263"/>
            <a:ext cx="951767" cy="232113"/>
          </a:xfrm>
          <a:prstGeom prst="rightArrow">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2"/>
          <p:cNvSpPr>
            <a:spLocks noChangeArrowheads="1"/>
          </p:cNvSpPr>
          <p:nvPr/>
        </p:nvSpPr>
        <p:spPr bwMode="auto">
          <a:xfrm>
            <a:off x="1509607" y="3824971"/>
            <a:ext cx="1281214" cy="516888"/>
          </a:xfrm>
          <a:prstGeom prst="rect">
            <a:avLst/>
          </a:prstGeom>
          <a:noFill/>
          <a:ln w="1836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1" name="Rectangle 2"/>
          <p:cNvSpPr>
            <a:spLocks noChangeArrowheads="1"/>
          </p:cNvSpPr>
          <p:nvPr/>
        </p:nvSpPr>
        <p:spPr bwMode="auto">
          <a:xfrm>
            <a:off x="2961668" y="3824971"/>
            <a:ext cx="1281214" cy="516888"/>
          </a:xfrm>
          <a:prstGeom prst="rect">
            <a:avLst/>
          </a:prstGeom>
          <a:noFill/>
          <a:ln w="1836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2" name="Rectangle 2"/>
          <p:cNvSpPr>
            <a:spLocks noChangeArrowheads="1"/>
          </p:cNvSpPr>
          <p:nvPr/>
        </p:nvSpPr>
        <p:spPr bwMode="auto">
          <a:xfrm>
            <a:off x="6272662" y="3844455"/>
            <a:ext cx="1281214" cy="516888"/>
          </a:xfrm>
          <a:prstGeom prst="rect">
            <a:avLst/>
          </a:prstGeom>
          <a:noFill/>
          <a:ln w="1836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3" name="Slide Number Placeholder 2"/>
          <p:cNvSpPr>
            <a:spLocks noGrp="1"/>
          </p:cNvSpPr>
          <p:nvPr>
            <p:ph type="sldNum" sz="quarter" idx="12"/>
          </p:nvPr>
        </p:nvSpPr>
        <p:spPr/>
        <p:txBody>
          <a:bodyPr/>
          <a:lstStyle/>
          <a:p>
            <a:fld id="{0CED2D57-A495-444B-994B-E1EFD9C924CA}" type="slidenum">
              <a:rPr lang="en-US" smtClean="0"/>
              <a:t>17</a:t>
            </a:fld>
            <a:endParaRPr lang="en-US"/>
          </a:p>
        </p:txBody>
      </p:sp>
    </p:spTree>
    <p:extLst>
      <p:ext uri="{BB962C8B-B14F-4D97-AF65-F5344CB8AC3E}">
        <p14:creationId xmlns:p14="http://schemas.microsoft.com/office/powerpoint/2010/main" val="42490849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681520" y="4383525"/>
            <a:ext cx="3044033" cy="136625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US" sz="1400" b="1" dirty="0"/>
          </a:p>
        </p:txBody>
      </p:sp>
      <p:sp>
        <p:nvSpPr>
          <p:cNvPr id="11" name="Rectangle 2"/>
          <p:cNvSpPr>
            <a:spLocks noChangeArrowheads="1"/>
          </p:cNvSpPr>
          <p:nvPr/>
        </p:nvSpPr>
        <p:spPr bwMode="auto">
          <a:xfrm>
            <a:off x="582846" y="1162930"/>
            <a:ext cx="1689247" cy="396332"/>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3" name="Title 1"/>
          <p:cNvSpPr txBox="1">
            <a:spLocks/>
          </p:cNvSpPr>
          <p:nvPr/>
        </p:nvSpPr>
        <p:spPr>
          <a:xfrm>
            <a:off x="-1392161" y="491846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600" b="1" dirty="0">
              <a:solidFill>
                <a:srgbClr val="3366FF"/>
              </a:solidFill>
            </a:endParaRPr>
          </a:p>
        </p:txBody>
      </p:sp>
      <p:sp>
        <p:nvSpPr>
          <p:cNvPr id="25" name="Subtitle 2"/>
          <p:cNvSpPr txBox="1">
            <a:spLocks/>
          </p:cNvSpPr>
          <p:nvPr/>
        </p:nvSpPr>
        <p:spPr>
          <a:xfrm>
            <a:off x="4086401" y="4535925"/>
            <a:ext cx="3044033" cy="136625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US" sz="1400" b="1" dirty="0"/>
          </a:p>
        </p:txBody>
      </p:sp>
      <p:sp>
        <p:nvSpPr>
          <p:cNvPr id="2" name="Rectangle 1"/>
          <p:cNvSpPr/>
          <p:nvPr/>
        </p:nvSpPr>
        <p:spPr>
          <a:xfrm>
            <a:off x="582846" y="1189930"/>
            <a:ext cx="2030762" cy="369332"/>
          </a:xfrm>
          <a:prstGeom prst="rect">
            <a:avLst/>
          </a:prstGeom>
        </p:spPr>
        <p:txBody>
          <a:bodyPr wrap="none">
            <a:spAutoFit/>
          </a:bodyPr>
          <a:lstStyle/>
          <a:p>
            <a:r>
              <a:rPr lang="en-US" b="1" dirty="0">
                <a:solidFill>
                  <a:srgbClr val="3366FF"/>
                </a:solidFill>
              </a:rPr>
              <a:t>INTERVAL-</a:t>
            </a:r>
            <a:r>
              <a:rPr lang="en-US" b="1" dirty="0" smtClean="0">
                <a:solidFill>
                  <a:srgbClr val="3366FF"/>
                </a:solidFill>
              </a:rPr>
              <a:t>TASK   …</a:t>
            </a:r>
            <a:endParaRPr lang="en-US" b="1" dirty="0">
              <a:solidFill>
                <a:srgbClr val="3366FF"/>
              </a:solidFill>
            </a:endParaRPr>
          </a:p>
        </p:txBody>
      </p:sp>
      <p:sp>
        <p:nvSpPr>
          <p:cNvPr id="12" name="Rectangle 2"/>
          <p:cNvSpPr>
            <a:spLocks noChangeArrowheads="1"/>
          </p:cNvSpPr>
          <p:nvPr/>
        </p:nvSpPr>
        <p:spPr bwMode="auto">
          <a:xfrm>
            <a:off x="2579918" y="1162930"/>
            <a:ext cx="1689247" cy="396332"/>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13" name="Rectangle 2"/>
          <p:cNvSpPr>
            <a:spLocks noChangeArrowheads="1"/>
          </p:cNvSpPr>
          <p:nvPr/>
        </p:nvSpPr>
        <p:spPr bwMode="auto">
          <a:xfrm>
            <a:off x="6380240" y="1162930"/>
            <a:ext cx="1689247" cy="396332"/>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14" name="Rectangle 2"/>
          <p:cNvSpPr>
            <a:spLocks noChangeArrowheads="1"/>
          </p:cNvSpPr>
          <p:nvPr/>
        </p:nvSpPr>
        <p:spPr bwMode="auto">
          <a:xfrm>
            <a:off x="4460579" y="1162930"/>
            <a:ext cx="1689247" cy="396332"/>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16" name="Rectangle 15"/>
          <p:cNvSpPr/>
          <p:nvPr/>
        </p:nvSpPr>
        <p:spPr>
          <a:xfrm>
            <a:off x="6417132" y="1152193"/>
            <a:ext cx="1689247" cy="369332"/>
          </a:xfrm>
          <a:prstGeom prst="rect">
            <a:avLst/>
          </a:prstGeom>
        </p:spPr>
        <p:txBody>
          <a:bodyPr wrap="none">
            <a:spAutoFit/>
          </a:bodyPr>
          <a:lstStyle/>
          <a:p>
            <a:r>
              <a:rPr lang="en-US" b="1" dirty="0">
                <a:solidFill>
                  <a:srgbClr val="3366FF"/>
                </a:solidFill>
              </a:rPr>
              <a:t>INTERVAL-</a:t>
            </a:r>
            <a:r>
              <a:rPr lang="en-US" b="1" dirty="0" smtClean="0">
                <a:solidFill>
                  <a:srgbClr val="3366FF"/>
                </a:solidFill>
              </a:rPr>
              <a:t>TASK</a:t>
            </a:r>
            <a:endParaRPr lang="en-US" b="1" dirty="0">
              <a:solidFill>
                <a:srgbClr val="3366FF"/>
              </a:solidFill>
            </a:endParaRPr>
          </a:p>
        </p:txBody>
      </p:sp>
      <p:sp>
        <p:nvSpPr>
          <p:cNvPr id="18" name="Rectangle 17"/>
          <p:cNvSpPr/>
          <p:nvPr/>
        </p:nvSpPr>
        <p:spPr>
          <a:xfrm>
            <a:off x="4446671" y="1157664"/>
            <a:ext cx="2030762" cy="369332"/>
          </a:xfrm>
          <a:prstGeom prst="rect">
            <a:avLst/>
          </a:prstGeom>
        </p:spPr>
        <p:txBody>
          <a:bodyPr wrap="none">
            <a:spAutoFit/>
          </a:bodyPr>
          <a:lstStyle/>
          <a:p>
            <a:r>
              <a:rPr lang="en-US" b="1" dirty="0">
                <a:solidFill>
                  <a:srgbClr val="3366FF"/>
                </a:solidFill>
              </a:rPr>
              <a:t>INTERVAL-</a:t>
            </a:r>
            <a:r>
              <a:rPr lang="en-US" b="1" dirty="0" smtClean="0">
                <a:solidFill>
                  <a:srgbClr val="3366FF"/>
                </a:solidFill>
              </a:rPr>
              <a:t>TASK   …</a:t>
            </a:r>
            <a:endParaRPr lang="en-US" b="1" dirty="0">
              <a:solidFill>
                <a:srgbClr val="3366FF"/>
              </a:solidFill>
            </a:endParaRPr>
          </a:p>
        </p:txBody>
      </p:sp>
      <p:sp>
        <p:nvSpPr>
          <p:cNvPr id="19" name="Rectangle 18"/>
          <p:cNvSpPr/>
          <p:nvPr/>
        </p:nvSpPr>
        <p:spPr>
          <a:xfrm>
            <a:off x="2579918" y="1157664"/>
            <a:ext cx="1969109" cy="369332"/>
          </a:xfrm>
          <a:prstGeom prst="rect">
            <a:avLst/>
          </a:prstGeom>
        </p:spPr>
        <p:txBody>
          <a:bodyPr wrap="none">
            <a:spAutoFit/>
          </a:bodyPr>
          <a:lstStyle/>
          <a:p>
            <a:r>
              <a:rPr lang="en-US" b="1" dirty="0">
                <a:solidFill>
                  <a:srgbClr val="3366FF"/>
                </a:solidFill>
              </a:rPr>
              <a:t>INTERVAL-</a:t>
            </a:r>
            <a:r>
              <a:rPr lang="en-US" b="1" dirty="0" smtClean="0">
                <a:solidFill>
                  <a:srgbClr val="3366FF"/>
                </a:solidFill>
              </a:rPr>
              <a:t>TASK   ..</a:t>
            </a:r>
            <a:endParaRPr lang="en-US" b="1" dirty="0">
              <a:solidFill>
                <a:srgbClr val="3366FF"/>
              </a:solidFill>
            </a:endParaRPr>
          </a:p>
        </p:txBody>
      </p:sp>
      <p:sp>
        <p:nvSpPr>
          <p:cNvPr id="4" name="Slide Number Placeholder 3"/>
          <p:cNvSpPr>
            <a:spLocks noGrp="1"/>
          </p:cNvSpPr>
          <p:nvPr>
            <p:ph type="sldNum" sz="quarter" idx="12"/>
          </p:nvPr>
        </p:nvSpPr>
        <p:spPr/>
        <p:txBody>
          <a:bodyPr/>
          <a:lstStyle/>
          <a:p>
            <a:fld id="{0CED2D57-A495-444B-994B-E1EFD9C924CA}" type="slidenum">
              <a:rPr lang="en-US" smtClean="0"/>
              <a:t>18</a:t>
            </a:fld>
            <a:endParaRPr lang="en-US"/>
          </a:p>
        </p:txBody>
      </p:sp>
    </p:spTree>
    <p:extLst>
      <p:ext uri="{BB962C8B-B14F-4D97-AF65-F5344CB8AC3E}">
        <p14:creationId xmlns:p14="http://schemas.microsoft.com/office/powerpoint/2010/main" val="10059742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681520" y="4383525"/>
            <a:ext cx="3044033" cy="136625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US" sz="1400" b="1" dirty="0"/>
          </a:p>
        </p:txBody>
      </p:sp>
      <p:sp>
        <p:nvSpPr>
          <p:cNvPr id="11" name="Rectangle 2"/>
          <p:cNvSpPr>
            <a:spLocks noChangeArrowheads="1"/>
          </p:cNvSpPr>
          <p:nvPr/>
        </p:nvSpPr>
        <p:spPr bwMode="auto">
          <a:xfrm>
            <a:off x="582846" y="1162930"/>
            <a:ext cx="1689247" cy="396332"/>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3" name="Title 1"/>
          <p:cNvSpPr txBox="1">
            <a:spLocks/>
          </p:cNvSpPr>
          <p:nvPr/>
        </p:nvSpPr>
        <p:spPr>
          <a:xfrm>
            <a:off x="-1392161" y="491846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600" b="1" dirty="0">
              <a:solidFill>
                <a:srgbClr val="3366FF"/>
              </a:solidFill>
            </a:endParaRPr>
          </a:p>
        </p:txBody>
      </p:sp>
      <p:sp>
        <p:nvSpPr>
          <p:cNvPr id="25" name="Subtitle 2"/>
          <p:cNvSpPr txBox="1">
            <a:spLocks/>
          </p:cNvSpPr>
          <p:nvPr/>
        </p:nvSpPr>
        <p:spPr>
          <a:xfrm>
            <a:off x="4086401" y="4535925"/>
            <a:ext cx="3044033" cy="136625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US" sz="1400" b="1" dirty="0"/>
          </a:p>
        </p:txBody>
      </p:sp>
      <p:pic>
        <p:nvPicPr>
          <p:cNvPr id="31" name="Picture 30" descr="mone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4760" y="4095378"/>
            <a:ext cx="2709652" cy="1896756"/>
          </a:xfrm>
          <a:prstGeom prst="rect">
            <a:avLst/>
          </a:prstGeom>
        </p:spPr>
      </p:pic>
      <p:sp>
        <p:nvSpPr>
          <p:cNvPr id="2" name="Rectangle 1"/>
          <p:cNvSpPr/>
          <p:nvPr/>
        </p:nvSpPr>
        <p:spPr>
          <a:xfrm>
            <a:off x="582846" y="1189930"/>
            <a:ext cx="1689247" cy="369332"/>
          </a:xfrm>
          <a:prstGeom prst="rect">
            <a:avLst/>
          </a:prstGeom>
        </p:spPr>
        <p:txBody>
          <a:bodyPr wrap="none">
            <a:spAutoFit/>
          </a:bodyPr>
          <a:lstStyle/>
          <a:p>
            <a:r>
              <a:rPr lang="en-US" b="1" dirty="0">
                <a:solidFill>
                  <a:srgbClr val="3366FF"/>
                </a:solidFill>
              </a:rPr>
              <a:t>INTERVAL-</a:t>
            </a:r>
            <a:r>
              <a:rPr lang="en-US" b="1" dirty="0" smtClean="0">
                <a:solidFill>
                  <a:srgbClr val="3366FF"/>
                </a:solidFill>
              </a:rPr>
              <a:t>TASK</a:t>
            </a:r>
            <a:endParaRPr lang="en-US" b="1" dirty="0">
              <a:solidFill>
                <a:srgbClr val="3366FF"/>
              </a:solidFill>
            </a:endParaRPr>
          </a:p>
        </p:txBody>
      </p:sp>
      <p:sp>
        <p:nvSpPr>
          <p:cNvPr id="12" name="Rectangle 2"/>
          <p:cNvSpPr>
            <a:spLocks noChangeArrowheads="1"/>
          </p:cNvSpPr>
          <p:nvPr/>
        </p:nvSpPr>
        <p:spPr bwMode="auto">
          <a:xfrm>
            <a:off x="2579918" y="1162930"/>
            <a:ext cx="1689247" cy="396332"/>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13" name="Rectangle 2"/>
          <p:cNvSpPr>
            <a:spLocks noChangeArrowheads="1"/>
          </p:cNvSpPr>
          <p:nvPr/>
        </p:nvSpPr>
        <p:spPr bwMode="auto">
          <a:xfrm>
            <a:off x="6380240" y="1162930"/>
            <a:ext cx="1689247" cy="396332"/>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14" name="Rectangle 2"/>
          <p:cNvSpPr>
            <a:spLocks noChangeArrowheads="1"/>
          </p:cNvSpPr>
          <p:nvPr/>
        </p:nvSpPr>
        <p:spPr bwMode="auto">
          <a:xfrm>
            <a:off x="4460579" y="1162930"/>
            <a:ext cx="1689247" cy="396332"/>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16" name="Rectangle 15"/>
          <p:cNvSpPr/>
          <p:nvPr/>
        </p:nvSpPr>
        <p:spPr>
          <a:xfrm>
            <a:off x="6417132" y="1152193"/>
            <a:ext cx="1689247" cy="369332"/>
          </a:xfrm>
          <a:prstGeom prst="rect">
            <a:avLst/>
          </a:prstGeom>
        </p:spPr>
        <p:txBody>
          <a:bodyPr wrap="none">
            <a:spAutoFit/>
          </a:bodyPr>
          <a:lstStyle/>
          <a:p>
            <a:r>
              <a:rPr lang="en-US" b="1" dirty="0">
                <a:solidFill>
                  <a:srgbClr val="3366FF"/>
                </a:solidFill>
              </a:rPr>
              <a:t>INTERVAL-</a:t>
            </a:r>
            <a:r>
              <a:rPr lang="en-US" b="1" dirty="0" smtClean="0">
                <a:solidFill>
                  <a:srgbClr val="3366FF"/>
                </a:solidFill>
              </a:rPr>
              <a:t>TASK</a:t>
            </a:r>
            <a:endParaRPr lang="en-US" b="1" dirty="0">
              <a:solidFill>
                <a:srgbClr val="3366FF"/>
              </a:solidFill>
            </a:endParaRPr>
          </a:p>
        </p:txBody>
      </p:sp>
      <p:sp>
        <p:nvSpPr>
          <p:cNvPr id="18" name="Rectangle 17"/>
          <p:cNvSpPr/>
          <p:nvPr/>
        </p:nvSpPr>
        <p:spPr>
          <a:xfrm>
            <a:off x="4446671" y="1157664"/>
            <a:ext cx="1689247" cy="369332"/>
          </a:xfrm>
          <a:prstGeom prst="rect">
            <a:avLst/>
          </a:prstGeom>
        </p:spPr>
        <p:txBody>
          <a:bodyPr wrap="none">
            <a:spAutoFit/>
          </a:bodyPr>
          <a:lstStyle/>
          <a:p>
            <a:r>
              <a:rPr lang="en-US" b="1" dirty="0">
                <a:solidFill>
                  <a:srgbClr val="3366FF"/>
                </a:solidFill>
              </a:rPr>
              <a:t>INTERVAL-</a:t>
            </a:r>
            <a:r>
              <a:rPr lang="en-US" b="1" dirty="0" smtClean="0">
                <a:solidFill>
                  <a:srgbClr val="3366FF"/>
                </a:solidFill>
              </a:rPr>
              <a:t>TASK</a:t>
            </a:r>
            <a:endParaRPr lang="en-US" b="1" dirty="0">
              <a:solidFill>
                <a:srgbClr val="3366FF"/>
              </a:solidFill>
            </a:endParaRPr>
          </a:p>
        </p:txBody>
      </p:sp>
      <p:sp>
        <p:nvSpPr>
          <p:cNvPr id="19" name="Rectangle 18"/>
          <p:cNvSpPr/>
          <p:nvPr/>
        </p:nvSpPr>
        <p:spPr>
          <a:xfrm>
            <a:off x="2579918" y="1157664"/>
            <a:ext cx="1689247" cy="369332"/>
          </a:xfrm>
          <a:prstGeom prst="rect">
            <a:avLst/>
          </a:prstGeom>
        </p:spPr>
        <p:txBody>
          <a:bodyPr wrap="none">
            <a:spAutoFit/>
          </a:bodyPr>
          <a:lstStyle/>
          <a:p>
            <a:r>
              <a:rPr lang="en-US" b="1" dirty="0">
                <a:solidFill>
                  <a:srgbClr val="3366FF"/>
                </a:solidFill>
              </a:rPr>
              <a:t>INTERVAL-</a:t>
            </a:r>
            <a:r>
              <a:rPr lang="en-US" b="1" dirty="0" smtClean="0">
                <a:solidFill>
                  <a:srgbClr val="3366FF"/>
                </a:solidFill>
              </a:rPr>
              <a:t>TASK</a:t>
            </a:r>
            <a:endParaRPr lang="en-US" b="1" dirty="0">
              <a:solidFill>
                <a:srgbClr val="3366FF"/>
              </a:solidFill>
            </a:endParaRPr>
          </a:p>
        </p:txBody>
      </p:sp>
      <p:sp>
        <p:nvSpPr>
          <p:cNvPr id="20" name="Right Arrow 19"/>
          <p:cNvSpPr/>
          <p:nvPr/>
        </p:nvSpPr>
        <p:spPr>
          <a:xfrm rot="5400000">
            <a:off x="4311353" y="2683825"/>
            <a:ext cx="2065867" cy="592883"/>
          </a:xfrm>
          <a:prstGeom prst="rightArrow">
            <a:avLst>
              <a:gd name="adj1" fmla="val 27151"/>
              <a:gd name="adj2" fmla="val 50000"/>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p:cNvSpPr/>
          <p:nvPr/>
        </p:nvSpPr>
        <p:spPr>
          <a:xfrm>
            <a:off x="4269165" y="728133"/>
            <a:ext cx="2093539" cy="121920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0CED2D57-A495-444B-994B-E1EFD9C924CA}" type="slidenum">
              <a:rPr lang="en-US" smtClean="0"/>
              <a:t>19</a:t>
            </a:fld>
            <a:endParaRPr lang="en-US"/>
          </a:p>
        </p:txBody>
      </p:sp>
    </p:spTree>
    <p:extLst>
      <p:ext uri="{BB962C8B-B14F-4D97-AF65-F5344CB8AC3E}">
        <p14:creationId xmlns:p14="http://schemas.microsoft.com/office/powerpoint/2010/main" val="17105789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1160"/>
            <a:ext cx="7772400" cy="1470025"/>
          </a:xfrm>
        </p:spPr>
        <p:txBody>
          <a:bodyPr/>
          <a:lstStyle/>
          <a:p>
            <a:r>
              <a:rPr lang="en-US" dirty="0" smtClean="0"/>
              <a:t>Saliva Sample Instructions </a:t>
            </a:r>
            <a:endParaRPr lang="en-US" dirty="0"/>
          </a:p>
        </p:txBody>
      </p:sp>
      <p:sp>
        <p:nvSpPr>
          <p:cNvPr id="3" name="Subtitle 2"/>
          <p:cNvSpPr>
            <a:spLocks noGrp="1"/>
          </p:cNvSpPr>
          <p:nvPr>
            <p:ph type="subTitle" idx="1"/>
          </p:nvPr>
        </p:nvSpPr>
        <p:spPr>
          <a:xfrm>
            <a:off x="685800" y="1876475"/>
            <a:ext cx="7772400" cy="4611093"/>
          </a:xfrm>
        </p:spPr>
        <p:txBody>
          <a:bodyPr>
            <a:normAutofit/>
          </a:bodyPr>
          <a:lstStyle/>
          <a:p>
            <a:pPr algn="just"/>
            <a:r>
              <a:rPr lang="en-US" sz="1100" dirty="0" smtClean="0"/>
              <a:t>1)	Unscrew the top of the tube and hold the open tube in your dominant hand.</a:t>
            </a:r>
          </a:p>
          <a:p>
            <a:pPr algn="just"/>
            <a:endParaRPr lang="en-US" sz="1100" dirty="0" smtClean="0"/>
          </a:p>
          <a:p>
            <a:pPr algn="just"/>
            <a:r>
              <a:rPr lang="en-US" sz="1100" dirty="0" smtClean="0"/>
              <a:t>2)	To help generate saliva, you can imagine that you are chewing food moving your jaw up and down as if you were actually 	eating.</a:t>
            </a:r>
          </a:p>
          <a:p>
            <a:pPr algn="just"/>
            <a:endParaRPr lang="en-US" sz="1100" dirty="0" smtClean="0"/>
          </a:p>
          <a:p>
            <a:pPr algn="just"/>
            <a:r>
              <a:rPr lang="en-US" sz="1100" dirty="0" smtClean="0"/>
              <a:t>3)	After you have generated some saliva, bring the open tube to touching your lips, and release saliva into the tube. Release as 	much saliva as you can without having to force it too much from your mouth.</a:t>
            </a:r>
          </a:p>
          <a:p>
            <a:pPr algn="just"/>
            <a:endParaRPr lang="en-US" sz="1100" dirty="0" smtClean="0"/>
          </a:p>
          <a:p>
            <a:pPr algn="just"/>
            <a:r>
              <a:rPr lang="en-US" sz="1100" dirty="0" smtClean="0"/>
              <a:t>4)	Repeat steps 2) and 3) until the tube is filled to the black line (not counting any bubbles). It may take up to 5 minutes to fill 	the tube to the black line. </a:t>
            </a:r>
          </a:p>
          <a:p>
            <a:pPr algn="just"/>
            <a:endParaRPr lang="en-US" sz="1100" dirty="0" smtClean="0"/>
          </a:p>
          <a:p>
            <a:pPr algn="just"/>
            <a:r>
              <a:rPr lang="en-US" sz="1100" dirty="0" smtClean="0"/>
              <a:t>5)	Screw on the top of the tube. If needed, use the napkins provided to you to wipe the outside of the tube. Place the tube in 	the plastic baggie on the self side of your computer. </a:t>
            </a:r>
          </a:p>
          <a:p>
            <a:pPr algn="just"/>
            <a:endParaRPr lang="en-US" sz="1100" dirty="0"/>
          </a:p>
        </p:txBody>
      </p:sp>
      <p:sp>
        <p:nvSpPr>
          <p:cNvPr id="4" name="Title 1"/>
          <p:cNvSpPr txBox="1">
            <a:spLocks/>
          </p:cNvSpPr>
          <p:nvPr/>
        </p:nvSpPr>
        <p:spPr>
          <a:xfrm>
            <a:off x="114407" y="131745"/>
            <a:ext cx="1448706" cy="87514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solidFill>
                <a:srgbClr val="FF0000"/>
              </a:solidFill>
            </a:endParaRPr>
          </a:p>
        </p:txBody>
      </p:sp>
      <p:sp>
        <p:nvSpPr>
          <p:cNvPr id="5" name="Slide Number Placeholder 4"/>
          <p:cNvSpPr>
            <a:spLocks noGrp="1"/>
          </p:cNvSpPr>
          <p:nvPr>
            <p:ph type="sldNum" sz="quarter" idx="12"/>
          </p:nvPr>
        </p:nvSpPr>
        <p:spPr/>
        <p:txBody>
          <a:bodyPr/>
          <a:lstStyle/>
          <a:p>
            <a:fld id="{0CED2D57-A495-444B-994B-E1EFD9C924CA}" type="slidenum">
              <a:rPr lang="en-US" smtClean="0"/>
              <a:t>2</a:t>
            </a:fld>
            <a:endParaRPr lang="en-US"/>
          </a:p>
        </p:txBody>
      </p:sp>
    </p:spTree>
    <p:extLst>
      <p:ext uri="{BB962C8B-B14F-4D97-AF65-F5344CB8AC3E}">
        <p14:creationId xmlns:p14="http://schemas.microsoft.com/office/powerpoint/2010/main" val="336585255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639"/>
            <a:ext cx="7772400" cy="1250940"/>
          </a:xfrm>
        </p:spPr>
        <p:txBody>
          <a:bodyPr>
            <a:normAutofit/>
          </a:bodyPr>
          <a:lstStyle/>
          <a:p>
            <a:r>
              <a:rPr lang="en-US" sz="2400" b="1" dirty="0" smtClean="0"/>
              <a:t>For the TIME-INTERVAL-THAT-COUNTS you get:</a:t>
            </a:r>
            <a:endParaRPr lang="en-US" sz="2400" b="1" dirty="0"/>
          </a:p>
        </p:txBody>
      </p:sp>
      <p:sp>
        <p:nvSpPr>
          <p:cNvPr id="3" name="Subtitle 2"/>
          <p:cNvSpPr>
            <a:spLocks noGrp="1"/>
          </p:cNvSpPr>
          <p:nvPr>
            <p:ph type="subTitle" idx="1"/>
          </p:nvPr>
        </p:nvSpPr>
        <p:spPr>
          <a:xfrm>
            <a:off x="685800" y="1282700"/>
            <a:ext cx="7883304" cy="5438776"/>
          </a:xfrm>
        </p:spPr>
        <p:txBody>
          <a:bodyPr>
            <a:normAutofit/>
          </a:bodyPr>
          <a:lstStyle/>
          <a:p>
            <a:pPr algn="just"/>
            <a:r>
              <a:rPr lang="en-US" dirty="0" smtClean="0">
                <a:sym typeface="Wingdings"/>
              </a:rPr>
              <a:t>&lt; </a:t>
            </a:r>
            <a:r>
              <a:rPr lang="en-US" dirty="0">
                <a:sym typeface="Wingdings"/>
              </a:rPr>
              <a:t>75%  </a:t>
            </a:r>
            <a:r>
              <a:rPr lang="en-US" b="1" i="1" u="sng" dirty="0">
                <a:solidFill>
                  <a:srgbClr val="3366FF"/>
                </a:solidFill>
              </a:rPr>
              <a:t>BOX-TASKS</a:t>
            </a:r>
            <a:r>
              <a:rPr lang="en-US" dirty="0">
                <a:solidFill>
                  <a:srgbClr val="3366FF"/>
                </a:solidFill>
              </a:rPr>
              <a:t>  </a:t>
            </a:r>
            <a:r>
              <a:rPr lang="en-US" dirty="0">
                <a:solidFill>
                  <a:schemeClr val="bg1">
                    <a:lumMod val="50000"/>
                  </a:schemeClr>
                </a:solidFill>
              </a:rPr>
              <a:t>correct </a:t>
            </a:r>
          </a:p>
          <a:p>
            <a:pPr algn="just"/>
            <a:r>
              <a:rPr lang="en-US" dirty="0">
                <a:solidFill>
                  <a:schemeClr val="bg1">
                    <a:lumMod val="50000"/>
                  </a:schemeClr>
                </a:solidFill>
                <a:sym typeface="Wingdings"/>
              </a:rPr>
              <a:t>       </a:t>
            </a:r>
            <a:r>
              <a:rPr lang="en-US" dirty="0">
                <a:sym typeface="Wingdings"/>
              </a:rPr>
              <a:t> </a:t>
            </a:r>
            <a:r>
              <a:rPr lang="en-US" b="1" dirty="0">
                <a:solidFill>
                  <a:srgbClr val="FF0000"/>
                </a:solidFill>
                <a:sym typeface="Wingdings"/>
              </a:rPr>
              <a:t>NO </a:t>
            </a:r>
            <a:r>
              <a:rPr lang="en-US" b="1" dirty="0" smtClean="0">
                <a:solidFill>
                  <a:srgbClr val="FF0000"/>
                </a:solidFill>
                <a:sym typeface="Wingdings"/>
              </a:rPr>
              <a:t>PAYMENT</a:t>
            </a:r>
          </a:p>
          <a:p>
            <a:pPr algn="just"/>
            <a:endParaRPr lang="en-US" sz="2000" dirty="0">
              <a:sym typeface="Wingdings"/>
            </a:endParaRPr>
          </a:p>
          <a:p>
            <a:pPr algn="just"/>
            <a:r>
              <a:rPr lang="en-US" dirty="0" smtClean="0">
                <a:sym typeface="Wingdings"/>
              </a:rPr>
              <a:t>≥ 75%  </a:t>
            </a:r>
            <a:r>
              <a:rPr lang="en-US" b="1" i="1" u="sng" dirty="0">
                <a:solidFill>
                  <a:srgbClr val="3366FF"/>
                </a:solidFill>
              </a:rPr>
              <a:t>BOX-TASKS</a:t>
            </a:r>
            <a:r>
              <a:rPr lang="en-US" dirty="0">
                <a:solidFill>
                  <a:srgbClr val="3366FF"/>
                </a:solidFill>
              </a:rPr>
              <a:t>  </a:t>
            </a:r>
            <a:r>
              <a:rPr lang="en-US" dirty="0">
                <a:sym typeface="Wingdings"/>
              </a:rPr>
              <a:t>correct </a:t>
            </a:r>
          </a:p>
          <a:p>
            <a:pPr algn="just"/>
            <a:r>
              <a:rPr lang="en-US" dirty="0">
                <a:sym typeface="Wingdings"/>
              </a:rPr>
              <a:t> </a:t>
            </a:r>
            <a:r>
              <a:rPr lang="en-US" dirty="0" smtClean="0">
                <a:sym typeface="Wingdings"/>
              </a:rPr>
              <a:t>      </a:t>
            </a:r>
            <a:r>
              <a:rPr lang="en-US" b="1" dirty="0">
                <a:solidFill>
                  <a:srgbClr val="008000"/>
                </a:solidFill>
                <a:sym typeface="Wingdings"/>
              </a:rPr>
              <a:t>PAYMENT FOR </a:t>
            </a:r>
            <a:r>
              <a:rPr lang="en-US" b="1" dirty="0" smtClean="0">
                <a:solidFill>
                  <a:srgbClr val="008000"/>
                </a:solidFill>
                <a:sym typeface="Wingdings"/>
              </a:rPr>
              <a:t>THAT INTERVAL </a:t>
            </a:r>
            <a:r>
              <a:rPr lang="en-US" b="1" dirty="0">
                <a:solidFill>
                  <a:srgbClr val="008000"/>
                </a:solidFill>
                <a:sym typeface="Wingdings"/>
              </a:rPr>
              <a:t>TASK </a:t>
            </a:r>
            <a:r>
              <a:rPr lang="en-US" dirty="0">
                <a:sym typeface="Wingdings"/>
              </a:rPr>
              <a:t/>
            </a:r>
            <a:br>
              <a:rPr lang="en-US" dirty="0">
                <a:sym typeface="Wingdings"/>
              </a:rPr>
            </a:br>
            <a:r>
              <a:rPr lang="en-US" dirty="0">
                <a:sym typeface="Wingdings"/>
              </a:rPr>
              <a:t>      </a:t>
            </a:r>
            <a:r>
              <a:rPr lang="en-US" dirty="0" smtClean="0">
                <a:sym typeface="Wingdings"/>
              </a:rPr>
              <a:t>      </a:t>
            </a:r>
            <a:r>
              <a:rPr lang="en-US" b="1" dirty="0" smtClean="0">
                <a:solidFill>
                  <a:srgbClr val="008000"/>
                </a:solidFill>
                <a:sym typeface="Wingdings"/>
              </a:rPr>
              <a:t>AS </a:t>
            </a:r>
            <a:r>
              <a:rPr lang="en-US" b="1" dirty="0">
                <a:solidFill>
                  <a:srgbClr val="008000"/>
                </a:solidFill>
                <a:sym typeface="Wingdings"/>
              </a:rPr>
              <a:t>EXPLAINED </a:t>
            </a:r>
            <a:r>
              <a:rPr lang="en-US" b="1" dirty="0" smtClean="0">
                <a:solidFill>
                  <a:srgbClr val="008000"/>
                </a:solidFill>
                <a:sym typeface="Wingdings"/>
              </a:rPr>
              <a:t>BEFORE</a:t>
            </a:r>
          </a:p>
          <a:p>
            <a:pPr algn="just"/>
            <a:endParaRPr lang="en-US" dirty="0">
              <a:sym typeface="Wingdings"/>
            </a:endParaRPr>
          </a:p>
        </p:txBody>
      </p:sp>
      <p:sp>
        <p:nvSpPr>
          <p:cNvPr id="4" name="Slide Number Placeholder 3"/>
          <p:cNvSpPr>
            <a:spLocks noGrp="1"/>
          </p:cNvSpPr>
          <p:nvPr>
            <p:ph type="sldNum" sz="quarter" idx="12"/>
          </p:nvPr>
        </p:nvSpPr>
        <p:spPr/>
        <p:txBody>
          <a:bodyPr/>
          <a:lstStyle/>
          <a:p>
            <a:fld id="{0CED2D57-A495-444B-994B-E1EFD9C924CA}" type="slidenum">
              <a:rPr lang="en-US" smtClean="0"/>
              <a:t>20</a:t>
            </a:fld>
            <a:endParaRPr lang="en-US"/>
          </a:p>
        </p:txBody>
      </p:sp>
      <p:sp>
        <p:nvSpPr>
          <p:cNvPr id="5" name="Rectangle 2"/>
          <p:cNvSpPr>
            <a:spLocks noChangeArrowheads="1"/>
          </p:cNvSpPr>
          <p:nvPr/>
        </p:nvSpPr>
        <p:spPr bwMode="auto">
          <a:xfrm>
            <a:off x="685800" y="1282700"/>
            <a:ext cx="7391399" cy="1219200"/>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6" name="Rectangle 2"/>
          <p:cNvSpPr>
            <a:spLocks noChangeArrowheads="1"/>
          </p:cNvSpPr>
          <p:nvPr/>
        </p:nvSpPr>
        <p:spPr bwMode="auto">
          <a:xfrm>
            <a:off x="685800" y="2781300"/>
            <a:ext cx="7391399" cy="3940175"/>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pic>
        <p:nvPicPr>
          <p:cNvPr id="7" name="Picture 6" descr="Screen Shot 2016-04-01 at 12.12.4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4534858"/>
            <a:ext cx="3581400" cy="2109592"/>
          </a:xfrm>
          <a:prstGeom prst="rect">
            <a:avLst/>
          </a:prstGeom>
        </p:spPr>
      </p:pic>
    </p:spTree>
    <p:extLst>
      <p:ext uri="{BB962C8B-B14F-4D97-AF65-F5344CB8AC3E}">
        <p14:creationId xmlns:p14="http://schemas.microsoft.com/office/powerpoint/2010/main" val="243254265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1160"/>
            <a:ext cx="7772400" cy="1470025"/>
          </a:xfrm>
        </p:spPr>
        <p:txBody>
          <a:bodyPr/>
          <a:lstStyle/>
          <a:p>
            <a:r>
              <a:rPr lang="en-US" dirty="0" smtClean="0"/>
              <a:t>CPT</a:t>
            </a:r>
            <a:endParaRPr lang="en-US" dirty="0"/>
          </a:p>
        </p:txBody>
      </p:sp>
      <p:sp>
        <p:nvSpPr>
          <p:cNvPr id="3" name="Subtitle 2"/>
          <p:cNvSpPr>
            <a:spLocks noGrp="1"/>
          </p:cNvSpPr>
          <p:nvPr>
            <p:ph type="subTitle" idx="1"/>
          </p:nvPr>
        </p:nvSpPr>
        <p:spPr>
          <a:xfrm>
            <a:off x="685800" y="1876475"/>
            <a:ext cx="7772400" cy="4611093"/>
          </a:xfrm>
        </p:spPr>
        <p:txBody>
          <a:bodyPr>
            <a:normAutofit/>
          </a:bodyPr>
          <a:lstStyle/>
          <a:p>
            <a:pPr algn="just"/>
            <a:endParaRPr lang="en-US" sz="1100" dirty="0"/>
          </a:p>
        </p:txBody>
      </p:sp>
      <p:sp>
        <p:nvSpPr>
          <p:cNvPr id="4" name="Title 1"/>
          <p:cNvSpPr txBox="1">
            <a:spLocks/>
          </p:cNvSpPr>
          <p:nvPr/>
        </p:nvSpPr>
        <p:spPr>
          <a:xfrm>
            <a:off x="114407" y="131745"/>
            <a:ext cx="1448706" cy="87514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solidFill>
                <a:srgbClr val="FF0000"/>
              </a:solidFill>
            </a:endParaRPr>
          </a:p>
        </p:txBody>
      </p:sp>
      <p:sp>
        <p:nvSpPr>
          <p:cNvPr id="5" name="Slide Number Placeholder 4"/>
          <p:cNvSpPr>
            <a:spLocks noGrp="1"/>
          </p:cNvSpPr>
          <p:nvPr>
            <p:ph type="sldNum" sz="quarter" idx="12"/>
          </p:nvPr>
        </p:nvSpPr>
        <p:spPr/>
        <p:txBody>
          <a:bodyPr/>
          <a:lstStyle/>
          <a:p>
            <a:fld id="{0CED2D57-A495-444B-994B-E1EFD9C924CA}" type="slidenum">
              <a:rPr lang="en-US" smtClean="0"/>
              <a:t>21</a:t>
            </a:fld>
            <a:endParaRPr lang="en-US"/>
          </a:p>
        </p:txBody>
      </p:sp>
    </p:spTree>
    <p:extLst>
      <p:ext uri="{BB962C8B-B14F-4D97-AF65-F5344CB8AC3E}">
        <p14:creationId xmlns:p14="http://schemas.microsoft.com/office/powerpoint/2010/main" val="23271488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802" y="569842"/>
            <a:ext cx="8348806" cy="4721372"/>
          </a:xfrm>
        </p:spPr>
        <p:txBody>
          <a:bodyPr>
            <a:normAutofit/>
          </a:bodyPr>
          <a:lstStyle/>
          <a:p>
            <a:r>
              <a:rPr lang="en-US" sz="6000" b="1" dirty="0" smtClean="0">
                <a:solidFill>
                  <a:schemeClr val="tx2">
                    <a:lumMod val="60000"/>
                    <a:lumOff val="40000"/>
                  </a:schemeClr>
                </a:solidFill>
              </a:rPr>
              <a:t>WE WILL NOW BEGIN</a:t>
            </a:r>
            <a:endParaRPr lang="en-US" sz="6000" b="1" dirty="0">
              <a:solidFill>
                <a:schemeClr val="tx2">
                  <a:lumMod val="60000"/>
                  <a:lumOff val="40000"/>
                </a:schemeClr>
              </a:solidFill>
            </a:endParaRPr>
          </a:p>
        </p:txBody>
      </p:sp>
      <p:sp>
        <p:nvSpPr>
          <p:cNvPr id="3" name="Slide Number Placeholder 2"/>
          <p:cNvSpPr>
            <a:spLocks noGrp="1"/>
          </p:cNvSpPr>
          <p:nvPr>
            <p:ph type="sldNum" sz="quarter" idx="12"/>
          </p:nvPr>
        </p:nvSpPr>
        <p:spPr/>
        <p:txBody>
          <a:bodyPr/>
          <a:lstStyle/>
          <a:p>
            <a:fld id="{0CED2D57-A495-444B-994B-E1EFD9C924CA}" type="slidenum">
              <a:rPr lang="en-US" smtClean="0"/>
              <a:t>22</a:t>
            </a:fld>
            <a:endParaRPr lang="en-US"/>
          </a:p>
        </p:txBody>
      </p:sp>
    </p:spTree>
    <p:extLst>
      <p:ext uri="{BB962C8B-B14F-4D97-AF65-F5344CB8AC3E}">
        <p14:creationId xmlns:p14="http://schemas.microsoft.com/office/powerpoint/2010/main" val="341375057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802" y="569842"/>
            <a:ext cx="8348806" cy="4721372"/>
          </a:xfrm>
        </p:spPr>
        <p:txBody>
          <a:bodyPr>
            <a:normAutofit/>
          </a:bodyPr>
          <a:lstStyle/>
          <a:p>
            <a:r>
              <a:rPr lang="en-US" sz="6000" b="1" dirty="0" smtClean="0">
                <a:solidFill>
                  <a:schemeClr val="tx2">
                    <a:lumMod val="60000"/>
                    <a:lumOff val="40000"/>
                  </a:schemeClr>
                </a:solidFill>
              </a:rPr>
              <a:t>SECTION 2</a:t>
            </a:r>
            <a:endParaRPr lang="en-US" sz="6000" b="1" dirty="0">
              <a:solidFill>
                <a:schemeClr val="tx2">
                  <a:lumMod val="60000"/>
                  <a:lumOff val="40000"/>
                </a:schemeClr>
              </a:solidFill>
            </a:endParaRPr>
          </a:p>
        </p:txBody>
      </p:sp>
      <p:sp>
        <p:nvSpPr>
          <p:cNvPr id="3" name="Slide Number Placeholder 2"/>
          <p:cNvSpPr>
            <a:spLocks noGrp="1"/>
          </p:cNvSpPr>
          <p:nvPr>
            <p:ph type="sldNum" sz="quarter" idx="12"/>
          </p:nvPr>
        </p:nvSpPr>
        <p:spPr/>
        <p:txBody>
          <a:bodyPr/>
          <a:lstStyle/>
          <a:p>
            <a:fld id="{0CED2D57-A495-444B-994B-E1EFD9C924CA}" type="slidenum">
              <a:rPr lang="en-US" smtClean="0"/>
              <a:t>23</a:t>
            </a:fld>
            <a:endParaRPr lang="en-US"/>
          </a:p>
        </p:txBody>
      </p:sp>
    </p:spTree>
    <p:extLst>
      <p:ext uri="{BB962C8B-B14F-4D97-AF65-F5344CB8AC3E}">
        <p14:creationId xmlns:p14="http://schemas.microsoft.com/office/powerpoint/2010/main" val="335568429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646359" y="2652377"/>
            <a:ext cx="0" cy="2748826"/>
          </a:xfrm>
          <a:prstGeom prst="line">
            <a:avLst/>
          </a:prstGeom>
          <a:ln w="381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1318345" y="2601558"/>
            <a:ext cx="3311936" cy="1607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61771" y="5401203"/>
            <a:ext cx="3537020" cy="400110"/>
          </a:xfrm>
          <a:prstGeom prst="rect">
            <a:avLst/>
          </a:prstGeom>
          <a:noFill/>
        </p:spPr>
        <p:txBody>
          <a:bodyPr wrap="square" rtlCol="0">
            <a:spAutoFit/>
          </a:bodyPr>
          <a:lstStyle/>
          <a:p>
            <a:r>
              <a:rPr lang="en-US" dirty="0" smtClean="0"/>
              <a:t> 60         80         </a:t>
            </a:r>
            <a:r>
              <a:rPr lang="en-US" sz="2000" b="1" dirty="0" smtClean="0">
                <a:solidFill>
                  <a:srgbClr val="008000"/>
                </a:solidFill>
              </a:rPr>
              <a:t>100</a:t>
            </a:r>
            <a:r>
              <a:rPr lang="en-US" dirty="0" smtClean="0"/>
              <a:t>        120        140</a:t>
            </a:r>
            <a:endParaRPr lang="en-US" dirty="0"/>
          </a:p>
        </p:txBody>
      </p:sp>
      <p:sp>
        <p:nvSpPr>
          <p:cNvPr id="22" name="TextBox 21"/>
          <p:cNvSpPr txBox="1"/>
          <p:nvPr/>
        </p:nvSpPr>
        <p:spPr>
          <a:xfrm>
            <a:off x="554025" y="2370725"/>
            <a:ext cx="860783" cy="461665"/>
          </a:xfrm>
          <a:prstGeom prst="rect">
            <a:avLst/>
          </a:prstGeom>
          <a:noFill/>
        </p:spPr>
        <p:txBody>
          <a:bodyPr wrap="square" rtlCol="0">
            <a:spAutoFit/>
          </a:bodyPr>
          <a:lstStyle/>
          <a:p>
            <a:r>
              <a:rPr lang="en-US" sz="2400" b="1" dirty="0" smtClean="0">
                <a:solidFill>
                  <a:srgbClr val="008000"/>
                </a:solidFill>
              </a:rPr>
              <a:t>$20</a:t>
            </a:r>
            <a:endParaRPr lang="en-US" sz="2400" b="1" dirty="0">
              <a:solidFill>
                <a:srgbClr val="008000"/>
              </a:solidFill>
            </a:endParaRPr>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sp>
        <p:nvSpPr>
          <p:cNvPr id="30" name="Rectangle 2"/>
          <p:cNvSpPr>
            <a:spLocks noChangeArrowheads="1"/>
          </p:cNvSpPr>
          <p:nvPr/>
        </p:nvSpPr>
        <p:spPr bwMode="auto">
          <a:xfrm>
            <a:off x="4359126" y="5431981"/>
            <a:ext cx="478002" cy="369332"/>
          </a:xfrm>
          <a:prstGeom prst="rect">
            <a:avLst/>
          </a:prstGeom>
          <a:noFill/>
          <a:ln w="18360">
            <a:solidFill>
              <a:srgbClr val="558ED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ln>
                <a:solidFill>
                  <a:schemeClr val="accent1">
                    <a:lumMod val="60000"/>
                    <a:lumOff val="40000"/>
                  </a:schemeClr>
                </a:solidFill>
              </a:ln>
            </a:endParaRPr>
          </a:p>
        </p:txBody>
      </p:sp>
      <p:cxnSp>
        <p:nvCxnSpPr>
          <p:cNvPr id="36" name="Straight Connector 35"/>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416800" y="1947333"/>
            <a:ext cx="184666" cy="369332"/>
          </a:xfrm>
          <a:prstGeom prst="rect">
            <a:avLst/>
          </a:prstGeom>
          <a:noFill/>
        </p:spPr>
        <p:txBody>
          <a:bodyPr wrap="none" rtlCol="0">
            <a:spAutoFit/>
          </a:bodyPr>
          <a:lstStyle/>
          <a:p>
            <a:endParaRPr lang="en-US" dirty="0"/>
          </a:p>
        </p:txBody>
      </p:sp>
      <p:sp>
        <p:nvSpPr>
          <p:cNvPr id="7" name="Freeform 6"/>
          <p:cNvSpPr/>
          <p:nvPr/>
        </p:nvSpPr>
        <p:spPr>
          <a:xfrm>
            <a:off x="3115733" y="2590800"/>
            <a:ext cx="1524000" cy="2709333"/>
          </a:xfrm>
          <a:custGeom>
            <a:avLst/>
            <a:gdLst>
              <a:gd name="connsiteX0" fmla="*/ 1524000 w 1524000"/>
              <a:gd name="connsiteY0" fmla="*/ 0 h 2709333"/>
              <a:gd name="connsiteX1" fmla="*/ 0 w 1524000"/>
              <a:gd name="connsiteY1" fmla="*/ 2709333 h 2709333"/>
              <a:gd name="connsiteX2" fmla="*/ 1524000 w 1524000"/>
              <a:gd name="connsiteY2" fmla="*/ 2709333 h 2709333"/>
              <a:gd name="connsiteX3" fmla="*/ 1524000 w 1524000"/>
              <a:gd name="connsiteY3" fmla="*/ 0 h 2709333"/>
            </a:gdLst>
            <a:ahLst/>
            <a:cxnLst>
              <a:cxn ang="0">
                <a:pos x="connsiteX0" y="connsiteY0"/>
              </a:cxn>
              <a:cxn ang="0">
                <a:pos x="connsiteX1" y="connsiteY1"/>
              </a:cxn>
              <a:cxn ang="0">
                <a:pos x="connsiteX2" y="connsiteY2"/>
              </a:cxn>
              <a:cxn ang="0">
                <a:pos x="connsiteX3" y="connsiteY3"/>
              </a:cxn>
            </a:cxnLst>
            <a:rect l="l" t="t" r="r" b="b"/>
            <a:pathLst>
              <a:path w="1524000" h="2709333">
                <a:moveTo>
                  <a:pt x="1524000" y="0"/>
                </a:moveTo>
                <a:lnTo>
                  <a:pt x="0" y="2709333"/>
                </a:lnTo>
                <a:lnTo>
                  <a:pt x="1524000" y="2709333"/>
                </a:lnTo>
                <a:lnTo>
                  <a:pt x="1524000"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flipV="1">
            <a:off x="4646359" y="5300133"/>
            <a:ext cx="3295860" cy="16182"/>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5800" y="5052625"/>
            <a:ext cx="860783" cy="400110"/>
          </a:xfrm>
          <a:prstGeom prst="rect">
            <a:avLst/>
          </a:prstGeom>
          <a:noFill/>
        </p:spPr>
        <p:txBody>
          <a:bodyPr wrap="square" rtlCol="0">
            <a:spAutoFit/>
          </a:bodyPr>
          <a:lstStyle/>
          <a:p>
            <a:r>
              <a:rPr lang="en-US" sz="2000" b="1" dirty="0" smtClean="0">
                <a:solidFill>
                  <a:srgbClr val="FF0000"/>
                </a:solidFill>
              </a:rPr>
              <a:t>  $0</a:t>
            </a:r>
            <a:endParaRPr lang="en-US" sz="2000" b="1" dirty="0">
              <a:solidFill>
                <a:srgbClr val="FF0000"/>
              </a:solidFill>
            </a:endParaRPr>
          </a:p>
        </p:txBody>
      </p:sp>
      <p:sp>
        <p:nvSpPr>
          <p:cNvPr id="12" name="Slide Number Placeholder 11"/>
          <p:cNvSpPr>
            <a:spLocks noGrp="1"/>
          </p:cNvSpPr>
          <p:nvPr>
            <p:ph type="sldNum" sz="quarter" idx="12"/>
          </p:nvPr>
        </p:nvSpPr>
        <p:spPr/>
        <p:txBody>
          <a:bodyPr/>
          <a:lstStyle/>
          <a:p>
            <a:fld id="{0CED2D57-A495-444B-994B-E1EFD9C924CA}" type="slidenum">
              <a:rPr lang="en-US" smtClean="0"/>
              <a:t>24</a:t>
            </a:fld>
            <a:endParaRPr lang="en-US"/>
          </a:p>
        </p:txBody>
      </p:sp>
    </p:spTree>
    <p:extLst>
      <p:ext uri="{BB962C8B-B14F-4D97-AF65-F5344CB8AC3E}">
        <p14:creationId xmlns:p14="http://schemas.microsoft.com/office/powerpoint/2010/main" val="15639721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p:cNvSpPr/>
          <p:nvPr/>
        </p:nvSpPr>
        <p:spPr>
          <a:xfrm>
            <a:off x="3115733" y="2590800"/>
            <a:ext cx="1524000" cy="2709333"/>
          </a:xfrm>
          <a:custGeom>
            <a:avLst/>
            <a:gdLst>
              <a:gd name="connsiteX0" fmla="*/ 1524000 w 1524000"/>
              <a:gd name="connsiteY0" fmla="*/ 0 h 2709333"/>
              <a:gd name="connsiteX1" fmla="*/ 0 w 1524000"/>
              <a:gd name="connsiteY1" fmla="*/ 2709333 h 2709333"/>
              <a:gd name="connsiteX2" fmla="*/ 1524000 w 1524000"/>
              <a:gd name="connsiteY2" fmla="*/ 2709333 h 2709333"/>
              <a:gd name="connsiteX3" fmla="*/ 1524000 w 1524000"/>
              <a:gd name="connsiteY3" fmla="*/ 0 h 2709333"/>
            </a:gdLst>
            <a:ahLst/>
            <a:cxnLst>
              <a:cxn ang="0">
                <a:pos x="connsiteX0" y="connsiteY0"/>
              </a:cxn>
              <a:cxn ang="0">
                <a:pos x="connsiteX1" y="connsiteY1"/>
              </a:cxn>
              <a:cxn ang="0">
                <a:pos x="connsiteX2" y="connsiteY2"/>
              </a:cxn>
              <a:cxn ang="0">
                <a:pos x="connsiteX3" y="connsiteY3"/>
              </a:cxn>
            </a:cxnLst>
            <a:rect l="l" t="t" r="r" b="b"/>
            <a:pathLst>
              <a:path w="1524000" h="2709333">
                <a:moveTo>
                  <a:pt x="1524000" y="0"/>
                </a:moveTo>
                <a:lnTo>
                  <a:pt x="0" y="2709333"/>
                </a:lnTo>
                <a:lnTo>
                  <a:pt x="1524000" y="2709333"/>
                </a:lnTo>
                <a:lnTo>
                  <a:pt x="1524000"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61771" y="5401203"/>
            <a:ext cx="3537020" cy="400110"/>
          </a:xfrm>
          <a:prstGeom prst="rect">
            <a:avLst/>
          </a:prstGeom>
          <a:noFill/>
        </p:spPr>
        <p:txBody>
          <a:bodyPr wrap="square" rtlCol="0">
            <a:spAutoFit/>
          </a:bodyPr>
          <a:lstStyle/>
          <a:p>
            <a:r>
              <a:rPr lang="en-US" dirty="0" smtClean="0"/>
              <a:t> 60         80         </a:t>
            </a:r>
            <a:r>
              <a:rPr lang="en-US" sz="2000" b="1" dirty="0" smtClean="0"/>
              <a:t>100</a:t>
            </a:r>
            <a:r>
              <a:rPr lang="en-US" dirty="0" smtClean="0"/>
              <a:t>        120        140</a:t>
            </a:r>
            <a:endParaRPr lang="en-US" dirty="0"/>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cxnSp>
        <p:nvCxnSpPr>
          <p:cNvPr id="36" name="Straight Connector 35"/>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08000" y="2526887"/>
            <a:ext cx="1038583" cy="400110"/>
          </a:xfrm>
          <a:prstGeom prst="rect">
            <a:avLst/>
          </a:prstGeom>
          <a:noFill/>
        </p:spPr>
        <p:txBody>
          <a:bodyPr wrap="square" rtlCol="0">
            <a:spAutoFit/>
          </a:bodyPr>
          <a:lstStyle/>
          <a:p>
            <a:r>
              <a:rPr lang="en-US" sz="2000" b="1" dirty="0" smtClean="0">
                <a:solidFill>
                  <a:srgbClr val="008000"/>
                </a:solidFill>
              </a:rPr>
              <a:t>$19.5</a:t>
            </a:r>
            <a:endParaRPr lang="en-US" sz="2000" b="1" dirty="0">
              <a:solidFill>
                <a:srgbClr val="008000"/>
              </a:solidFill>
            </a:endParaRPr>
          </a:p>
        </p:txBody>
      </p:sp>
      <p:cxnSp>
        <p:nvCxnSpPr>
          <p:cNvPr id="24" name="Straight Connector 23"/>
          <p:cNvCxnSpPr/>
          <p:nvPr/>
        </p:nvCxnSpPr>
        <p:spPr>
          <a:xfrm flipH="1">
            <a:off x="1350500" y="2726942"/>
            <a:ext cx="3201303"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551803" y="2726942"/>
            <a:ext cx="0" cy="258937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276812" y="5216537"/>
            <a:ext cx="874007" cy="369332"/>
          </a:xfrm>
          <a:prstGeom prst="rect">
            <a:avLst/>
          </a:prstGeom>
          <a:noFill/>
        </p:spPr>
        <p:txBody>
          <a:bodyPr wrap="none" rtlCol="0">
            <a:spAutoFit/>
          </a:bodyPr>
          <a:lstStyle/>
          <a:p>
            <a:r>
              <a:rPr lang="en-US" b="1" dirty="0" smtClean="0">
                <a:solidFill>
                  <a:srgbClr val="008000"/>
                </a:solidFill>
              </a:rPr>
              <a:t>99</a:t>
            </a:r>
            <a:r>
              <a:rPr lang="en-US" b="1" dirty="0" smtClean="0">
                <a:solidFill>
                  <a:srgbClr val="FF6600"/>
                </a:solidFill>
              </a:rPr>
              <a:t> </a:t>
            </a:r>
            <a:r>
              <a:rPr lang="en-US" b="1" dirty="0" smtClean="0">
                <a:solidFill>
                  <a:srgbClr val="FF0000"/>
                </a:solidFill>
              </a:rPr>
              <a:t> 101</a:t>
            </a:r>
            <a:endParaRPr lang="en-US" b="1" dirty="0">
              <a:solidFill>
                <a:srgbClr val="FF0000"/>
              </a:solidFill>
            </a:endParaRPr>
          </a:p>
        </p:txBody>
      </p:sp>
      <p:cxnSp>
        <p:nvCxnSpPr>
          <p:cNvPr id="29" name="Straight Connector 28"/>
          <p:cNvCxnSpPr/>
          <p:nvPr/>
        </p:nvCxnSpPr>
        <p:spPr>
          <a:xfrm flipH="1" flipV="1">
            <a:off x="4646359" y="5300133"/>
            <a:ext cx="3295860" cy="16182"/>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flipH="1">
            <a:off x="4737300" y="5250244"/>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685800" y="5052625"/>
            <a:ext cx="860783" cy="400110"/>
          </a:xfrm>
          <a:prstGeom prst="rect">
            <a:avLst/>
          </a:prstGeom>
          <a:noFill/>
        </p:spPr>
        <p:txBody>
          <a:bodyPr wrap="square" rtlCol="0">
            <a:spAutoFit/>
          </a:bodyPr>
          <a:lstStyle/>
          <a:p>
            <a:r>
              <a:rPr lang="en-US" sz="2000" b="1" dirty="0" smtClean="0">
                <a:solidFill>
                  <a:srgbClr val="FF0000"/>
                </a:solidFill>
              </a:rPr>
              <a:t>  $0</a:t>
            </a:r>
            <a:endParaRPr lang="en-US" sz="2000" b="1" dirty="0">
              <a:solidFill>
                <a:srgbClr val="FF0000"/>
              </a:solidFill>
            </a:endParaRPr>
          </a:p>
        </p:txBody>
      </p:sp>
      <p:sp>
        <p:nvSpPr>
          <p:cNvPr id="14" name="Slide Number Placeholder 13"/>
          <p:cNvSpPr>
            <a:spLocks noGrp="1"/>
          </p:cNvSpPr>
          <p:nvPr>
            <p:ph type="sldNum" sz="quarter" idx="12"/>
          </p:nvPr>
        </p:nvSpPr>
        <p:spPr/>
        <p:txBody>
          <a:bodyPr/>
          <a:lstStyle/>
          <a:p>
            <a:fld id="{0CED2D57-A495-444B-994B-E1EFD9C924CA}" type="slidenum">
              <a:rPr lang="en-US" smtClean="0"/>
              <a:t>25</a:t>
            </a:fld>
            <a:endParaRPr lang="en-US"/>
          </a:p>
        </p:txBody>
      </p:sp>
    </p:spTree>
    <p:extLst>
      <p:ext uri="{BB962C8B-B14F-4D97-AF65-F5344CB8AC3E}">
        <p14:creationId xmlns:p14="http://schemas.microsoft.com/office/powerpoint/2010/main" val="33224339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p:cNvSpPr/>
          <p:nvPr/>
        </p:nvSpPr>
        <p:spPr>
          <a:xfrm>
            <a:off x="3115733" y="2590800"/>
            <a:ext cx="1524000" cy="2709333"/>
          </a:xfrm>
          <a:custGeom>
            <a:avLst/>
            <a:gdLst>
              <a:gd name="connsiteX0" fmla="*/ 1524000 w 1524000"/>
              <a:gd name="connsiteY0" fmla="*/ 0 h 2709333"/>
              <a:gd name="connsiteX1" fmla="*/ 0 w 1524000"/>
              <a:gd name="connsiteY1" fmla="*/ 2709333 h 2709333"/>
              <a:gd name="connsiteX2" fmla="*/ 1524000 w 1524000"/>
              <a:gd name="connsiteY2" fmla="*/ 2709333 h 2709333"/>
              <a:gd name="connsiteX3" fmla="*/ 1524000 w 1524000"/>
              <a:gd name="connsiteY3" fmla="*/ 0 h 2709333"/>
            </a:gdLst>
            <a:ahLst/>
            <a:cxnLst>
              <a:cxn ang="0">
                <a:pos x="connsiteX0" y="connsiteY0"/>
              </a:cxn>
              <a:cxn ang="0">
                <a:pos x="connsiteX1" y="connsiteY1"/>
              </a:cxn>
              <a:cxn ang="0">
                <a:pos x="connsiteX2" y="connsiteY2"/>
              </a:cxn>
              <a:cxn ang="0">
                <a:pos x="connsiteX3" y="connsiteY3"/>
              </a:cxn>
            </a:cxnLst>
            <a:rect l="l" t="t" r="r" b="b"/>
            <a:pathLst>
              <a:path w="1524000" h="2709333">
                <a:moveTo>
                  <a:pt x="1524000" y="0"/>
                </a:moveTo>
                <a:lnTo>
                  <a:pt x="0" y="2709333"/>
                </a:lnTo>
                <a:lnTo>
                  <a:pt x="1524000" y="2709333"/>
                </a:lnTo>
                <a:lnTo>
                  <a:pt x="1524000"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61771" y="5401203"/>
            <a:ext cx="3537020" cy="400110"/>
          </a:xfrm>
          <a:prstGeom prst="rect">
            <a:avLst/>
          </a:prstGeom>
          <a:noFill/>
        </p:spPr>
        <p:txBody>
          <a:bodyPr wrap="square" rtlCol="0">
            <a:spAutoFit/>
          </a:bodyPr>
          <a:lstStyle/>
          <a:p>
            <a:r>
              <a:rPr lang="en-US" dirty="0" smtClean="0"/>
              <a:t> 60         80         </a:t>
            </a:r>
            <a:r>
              <a:rPr lang="en-US" sz="2000" b="1" dirty="0" smtClean="0"/>
              <a:t>100</a:t>
            </a:r>
            <a:r>
              <a:rPr lang="en-US" dirty="0" smtClean="0"/>
              <a:t>        120        140</a:t>
            </a:r>
            <a:endParaRPr lang="en-US" dirty="0"/>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cxnSp>
        <p:nvCxnSpPr>
          <p:cNvPr id="36" name="Straight Connector 35"/>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4646359" y="5300133"/>
            <a:ext cx="3295860" cy="16182"/>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85800" y="5052625"/>
            <a:ext cx="860783" cy="400110"/>
          </a:xfrm>
          <a:prstGeom prst="rect">
            <a:avLst/>
          </a:prstGeom>
          <a:noFill/>
        </p:spPr>
        <p:txBody>
          <a:bodyPr wrap="square" rtlCol="0">
            <a:spAutoFit/>
          </a:bodyPr>
          <a:lstStyle/>
          <a:p>
            <a:r>
              <a:rPr lang="en-US" sz="2000" b="1" dirty="0" smtClean="0">
                <a:solidFill>
                  <a:srgbClr val="FF0000"/>
                </a:solidFill>
              </a:rPr>
              <a:t>  $0</a:t>
            </a:r>
            <a:endParaRPr lang="en-US" sz="2000" b="1" dirty="0">
              <a:solidFill>
                <a:srgbClr val="FF0000"/>
              </a:solidFill>
            </a:endParaRPr>
          </a:p>
        </p:txBody>
      </p:sp>
      <p:cxnSp>
        <p:nvCxnSpPr>
          <p:cNvPr id="26" name="Straight Connector 25"/>
          <p:cNvCxnSpPr/>
          <p:nvPr/>
        </p:nvCxnSpPr>
        <p:spPr>
          <a:xfrm flipH="1">
            <a:off x="1334423" y="3263226"/>
            <a:ext cx="2942389" cy="2634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276812" y="3263226"/>
            <a:ext cx="0" cy="2053089"/>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987186" y="5233471"/>
            <a:ext cx="1414808" cy="369332"/>
          </a:xfrm>
          <a:prstGeom prst="rect">
            <a:avLst/>
          </a:prstGeom>
          <a:noFill/>
        </p:spPr>
        <p:txBody>
          <a:bodyPr wrap="square" rtlCol="0">
            <a:spAutoFit/>
          </a:bodyPr>
          <a:lstStyle/>
          <a:p>
            <a:r>
              <a:rPr lang="en-US" b="1" dirty="0" smtClean="0">
                <a:solidFill>
                  <a:srgbClr val="008000"/>
                </a:solidFill>
              </a:rPr>
              <a:t> 90          </a:t>
            </a:r>
            <a:r>
              <a:rPr lang="en-US" b="1" dirty="0" smtClean="0">
                <a:solidFill>
                  <a:srgbClr val="FF0000"/>
                </a:solidFill>
              </a:rPr>
              <a:t>110</a:t>
            </a:r>
            <a:endParaRPr lang="en-US" b="1" dirty="0">
              <a:solidFill>
                <a:srgbClr val="FF0000"/>
              </a:solidFill>
            </a:endParaRPr>
          </a:p>
        </p:txBody>
      </p:sp>
      <p:sp>
        <p:nvSpPr>
          <p:cNvPr id="33" name="TextBox 32"/>
          <p:cNvSpPr txBox="1"/>
          <p:nvPr/>
        </p:nvSpPr>
        <p:spPr>
          <a:xfrm>
            <a:off x="685800" y="3063171"/>
            <a:ext cx="860783" cy="400110"/>
          </a:xfrm>
          <a:prstGeom prst="rect">
            <a:avLst/>
          </a:prstGeom>
          <a:noFill/>
        </p:spPr>
        <p:txBody>
          <a:bodyPr wrap="square" rtlCol="0">
            <a:spAutoFit/>
          </a:bodyPr>
          <a:lstStyle/>
          <a:p>
            <a:r>
              <a:rPr lang="en-US" sz="2000" b="1" dirty="0" smtClean="0">
                <a:solidFill>
                  <a:srgbClr val="008000"/>
                </a:solidFill>
              </a:rPr>
              <a:t>$15</a:t>
            </a:r>
            <a:endParaRPr lang="en-US" sz="2000" b="1" dirty="0">
              <a:solidFill>
                <a:srgbClr val="008000"/>
              </a:solidFill>
            </a:endParaRPr>
          </a:p>
        </p:txBody>
      </p:sp>
      <p:sp>
        <p:nvSpPr>
          <p:cNvPr id="4" name="Slide Number Placeholder 3"/>
          <p:cNvSpPr>
            <a:spLocks noGrp="1"/>
          </p:cNvSpPr>
          <p:nvPr>
            <p:ph type="sldNum" sz="quarter" idx="12"/>
          </p:nvPr>
        </p:nvSpPr>
        <p:spPr/>
        <p:txBody>
          <a:bodyPr/>
          <a:lstStyle/>
          <a:p>
            <a:fld id="{0CED2D57-A495-444B-994B-E1EFD9C924CA}" type="slidenum">
              <a:rPr lang="en-US" smtClean="0"/>
              <a:t>26</a:t>
            </a:fld>
            <a:endParaRPr lang="en-US"/>
          </a:p>
        </p:txBody>
      </p:sp>
      <p:sp>
        <p:nvSpPr>
          <p:cNvPr id="24" name="Oval 23"/>
          <p:cNvSpPr/>
          <p:nvPr/>
        </p:nvSpPr>
        <p:spPr>
          <a:xfrm flipH="1">
            <a:off x="4975425" y="5250244"/>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06619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p:cNvSpPr/>
          <p:nvPr/>
        </p:nvSpPr>
        <p:spPr>
          <a:xfrm>
            <a:off x="3115733" y="2590800"/>
            <a:ext cx="1524000" cy="2709333"/>
          </a:xfrm>
          <a:custGeom>
            <a:avLst/>
            <a:gdLst>
              <a:gd name="connsiteX0" fmla="*/ 1524000 w 1524000"/>
              <a:gd name="connsiteY0" fmla="*/ 0 h 2709333"/>
              <a:gd name="connsiteX1" fmla="*/ 0 w 1524000"/>
              <a:gd name="connsiteY1" fmla="*/ 2709333 h 2709333"/>
              <a:gd name="connsiteX2" fmla="*/ 1524000 w 1524000"/>
              <a:gd name="connsiteY2" fmla="*/ 2709333 h 2709333"/>
              <a:gd name="connsiteX3" fmla="*/ 1524000 w 1524000"/>
              <a:gd name="connsiteY3" fmla="*/ 0 h 2709333"/>
            </a:gdLst>
            <a:ahLst/>
            <a:cxnLst>
              <a:cxn ang="0">
                <a:pos x="connsiteX0" y="connsiteY0"/>
              </a:cxn>
              <a:cxn ang="0">
                <a:pos x="connsiteX1" y="connsiteY1"/>
              </a:cxn>
              <a:cxn ang="0">
                <a:pos x="connsiteX2" y="connsiteY2"/>
              </a:cxn>
              <a:cxn ang="0">
                <a:pos x="connsiteX3" y="connsiteY3"/>
              </a:cxn>
            </a:cxnLst>
            <a:rect l="l" t="t" r="r" b="b"/>
            <a:pathLst>
              <a:path w="1524000" h="2709333">
                <a:moveTo>
                  <a:pt x="1524000" y="0"/>
                </a:moveTo>
                <a:lnTo>
                  <a:pt x="0" y="2709333"/>
                </a:lnTo>
                <a:lnTo>
                  <a:pt x="1524000" y="2709333"/>
                </a:lnTo>
                <a:lnTo>
                  <a:pt x="1524000"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cxnSp>
        <p:nvCxnSpPr>
          <p:cNvPr id="36" name="Straight Connector 35"/>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4646359" y="5300133"/>
            <a:ext cx="3295860" cy="16182"/>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85800" y="5052625"/>
            <a:ext cx="860783" cy="400110"/>
          </a:xfrm>
          <a:prstGeom prst="rect">
            <a:avLst/>
          </a:prstGeom>
          <a:noFill/>
        </p:spPr>
        <p:txBody>
          <a:bodyPr wrap="square" rtlCol="0">
            <a:spAutoFit/>
          </a:bodyPr>
          <a:lstStyle/>
          <a:p>
            <a:r>
              <a:rPr lang="en-US" sz="2000" b="1" dirty="0" smtClean="0">
                <a:solidFill>
                  <a:srgbClr val="FF0000"/>
                </a:solidFill>
              </a:rPr>
              <a:t>  $0</a:t>
            </a:r>
            <a:endParaRPr lang="en-US" sz="2000" b="1" dirty="0">
              <a:solidFill>
                <a:srgbClr val="FF0000"/>
              </a:solidFill>
            </a:endParaRPr>
          </a:p>
        </p:txBody>
      </p:sp>
      <p:cxnSp>
        <p:nvCxnSpPr>
          <p:cNvPr id="24" name="Straight Connector 23"/>
          <p:cNvCxnSpPr/>
          <p:nvPr/>
        </p:nvCxnSpPr>
        <p:spPr>
          <a:xfrm flipH="1">
            <a:off x="1318344" y="3958937"/>
            <a:ext cx="2548263"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85800" y="3703474"/>
            <a:ext cx="860783" cy="400110"/>
          </a:xfrm>
          <a:prstGeom prst="rect">
            <a:avLst/>
          </a:prstGeom>
          <a:noFill/>
        </p:spPr>
        <p:txBody>
          <a:bodyPr wrap="square" rtlCol="0">
            <a:spAutoFit/>
          </a:bodyPr>
          <a:lstStyle/>
          <a:p>
            <a:r>
              <a:rPr lang="en-US" sz="2000" b="1" dirty="0" smtClean="0">
                <a:solidFill>
                  <a:srgbClr val="008000"/>
                </a:solidFill>
              </a:rPr>
              <a:t>$10</a:t>
            </a:r>
            <a:endParaRPr lang="en-US" sz="2000" b="1" dirty="0">
              <a:solidFill>
                <a:srgbClr val="008000"/>
              </a:solidFill>
            </a:endParaRPr>
          </a:p>
        </p:txBody>
      </p:sp>
      <p:sp>
        <p:nvSpPr>
          <p:cNvPr id="35" name="TextBox 34"/>
          <p:cNvSpPr txBox="1"/>
          <p:nvPr/>
        </p:nvSpPr>
        <p:spPr>
          <a:xfrm>
            <a:off x="2871223" y="5402137"/>
            <a:ext cx="3537020" cy="400110"/>
          </a:xfrm>
          <a:prstGeom prst="rect">
            <a:avLst/>
          </a:prstGeom>
          <a:noFill/>
        </p:spPr>
        <p:txBody>
          <a:bodyPr wrap="square" rtlCol="0">
            <a:spAutoFit/>
          </a:bodyPr>
          <a:lstStyle/>
          <a:p>
            <a:r>
              <a:rPr lang="en-US" dirty="0" smtClean="0"/>
              <a:t> 60       </a:t>
            </a:r>
            <a:r>
              <a:rPr lang="en-US" b="1" dirty="0" smtClean="0"/>
              <a:t>  </a:t>
            </a:r>
            <a:r>
              <a:rPr lang="en-US" b="1" dirty="0" smtClean="0">
                <a:solidFill>
                  <a:srgbClr val="008000"/>
                </a:solidFill>
              </a:rPr>
              <a:t>80</a:t>
            </a:r>
            <a:r>
              <a:rPr lang="en-US" b="1" dirty="0" smtClean="0"/>
              <a:t>         </a:t>
            </a:r>
            <a:r>
              <a:rPr lang="en-US" sz="2000" b="1" dirty="0" smtClean="0"/>
              <a:t>100</a:t>
            </a:r>
            <a:r>
              <a:rPr lang="en-US" dirty="0" smtClean="0"/>
              <a:t>        </a:t>
            </a:r>
            <a:r>
              <a:rPr lang="en-US" b="1" dirty="0" smtClean="0">
                <a:solidFill>
                  <a:srgbClr val="FF0000"/>
                </a:solidFill>
              </a:rPr>
              <a:t>120</a:t>
            </a:r>
            <a:r>
              <a:rPr lang="en-US" dirty="0" smtClean="0"/>
              <a:t>        140</a:t>
            </a:r>
            <a:endParaRPr lang="en-US" dirty="0"/>
          </a:p>
        </p:txBody>
      </p:sp>
      <p:cxnSp>
        <p:nvCxnSpPr>
          <p:cNvPr id="38" name="Straight Connector 37"/>
          <p:cNvCxnSpPr/>
          <p:nvPr/>
        </p:nvCxnSpPr>
        <p:spPr>
          <a:xfrm flipH="1">
            <a:off x="3842490" y="3958937"/>
            <a:ext cx="24117" cy="147304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0CED2D57-A495-444B-994B-E1EFD9C924CA}" type="slidenum">
              <a:rPr lang="en-US" smtClean="0"/>
              <a:t>27</a:t>
            </a:fld>
            <a:endParaRPr lang="en-US"/>
          </a:p>
        </p:txBody>
      </p:sp>
      <p:sp>
        <p:nvSpPr>
          <p:cNvPr id="26" name="Oval 25"/>
          <p:cNvSpPr/>
          <p:nvPr/>
        </p:nvSpPr>
        <p:spPr>
          <a:xfrm flipH="1">
            <a:off x="5352319" y="5250244"/>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0393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p:cNvSpPr/>
          <p:nvPr/>
        </p:nvSpPr>
        <p:spPr>
          <a:xfrm>
            <a:off x="3115733" y="2590800"/>
            <a:ext cx="1524000" cy="2709333"/>
          </a:xfrm>
          <a:custGeom>
            <a:avLst/>
            <a:gdLst>
              <a:gd name="connsiteX0" fmla="*/ 1524000 w 1524000"/>
              <a:gd name="connsiteY0" fmla="*/ 0 h 2709333"/>
              <a:gd name="connsiteX1" fmla="*/ 0 w 1524000"/>
              <a:gd name="connsiteY1" fmla="*/ 2709333 h 2709333"/>
              <a:gd name="connsiteX2" fmla="*/ 1524000 w 1524000"/>
              <a:gd name="connsiteY2" fmla="*/ 2709333 h 2709333"/>
              <a:gd name="connsiteX3" fmla="*/ 1524000 w 1524000"/>
              <a:gd name="connsiteY3" fmla="*/ 0 h 2709333"/>
            </a:gdLst>
            <a:ahLst/>
            <a:cxnLst>
              <a:cxn ang="0">
                <a:pos x="connsiteX0" y="connsiteY0"/>
              </a:cxn>
              <a:cxn ang="0">
                <a:pos x="connsiteX1" y="connsiteY1"/>
              </a:cxn>
              <a:cxn ang="0">
                <a:pos x="connsiteX2" y="connsiteY2"/>
              </a:cxn>
              <a:cxn ang="0">
                <a:pos x="connsiteX3" y="connsiteY3"/>
              </a:cxn>
            </a:cxnLst>
            <a:rect l="l" t="t" r="r" b="b"/>
            <a:pathLst>
              <a:path w="1524000" h="2709333">
                <a:moveTo>
                  <a:pt x="1524000" y="0"/>
                </a:moveTo>
                <a:lnTo>
                  <a:pt x="0" y="2709333"/>
                </a:lnTo>
                <a:lnTo>
                  <a:pt x="1524000" y="2709333"/>
                </a:lnTo>
                <a:lnTo>
                  <a:pt x="1524000"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cxnSp>
        <p:nvCxnSpPr>
          <p:cNvPr id="36" name="Straight Connector 35"/>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4646359" y="5300133"/>
            <a:ext cx="3295860" cy="16182"/>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85800" y="5052625"/>
            <a:ext cx="860783" cy="400110"/>
          </a:xfrm>
          <a:prstGeom prst="rect">
            <a:avLst/>
          </a:prstGeom>
          <a:noFill/>
        </p:spPr>
        <p:txBody>
          <a:bodyPr wrap="square" rtlCol="0">
            <a:spAutoFit/>
          </a:bodyPr>
          <a:lstStyle/>
          <a:p>
            <a:r>
              <a:rPr lang="en-US" sz="2000" b="1" dirty="0" smtClean="0">
                <a:solidFill>
                  <a:srgbClr val="FF0000"/>
                </a:solidFill>
              </a:rPr>
              <a:t>  $0</a:t>
            </a:r>
            <a:endParaRPr lang="en-US" sz="2000" b="1" dirty="0">
              <a:solidFill>
                <a:srgbClr val="FF0000"/>
              </a:solidFill>
            </a:endParaRPr>
          </a:p>
        </p:txBody>
      </p:sp>
      <p:sp>
        <p:nvSpPr>
          <p:cNvPr id="34" name="TextBox 33"/>
          <p:cNvSpPr txBox="1"/>
          <p:nvPr/>
        </p:nvSpPr>
        <p:spPr>
          <a:xfrm>
            <a:off x="685800" y="3703474"/>
            <a:ext cx="860783" cy="400110"/>
          </a:xfrm>
          <a:prstGeom prst="rect">
            <a:avLst/>
          </a:prstGeom>
          <a:noFill/>
        </p:spPr>
        <p:txBody>
          <a:bodyPr wrap="square" rtlCol="0">
            <a:spAutoFit/>
          </a:bodyPr>
          <a:lstStyle/>
          <a:p>
            <a:r>
              <a:rPr lang="en-US" sz="2000" b="1" dirty="0" smtClean="0">
                <a:solidFill>
                  <a:srgbClr val="008000"/>
                </a:solidFill>
              </a:rPr>
              <a:t>$10</a:t>
            </a:r>
            <a:endParaRPr lang="en-US" sz="2000" b="1" dirty="0">
              <a:solidFill>
                <a:srgbClr val="008000"/>
              </a:solidFill>
            </a:endParaRPr>
          </a:p>
        </p:txBody>
      </p:sp>
      <p:sp>
        <p:nvSpPr>
          <p:cNvPr id="35" name="TextBox 34"/>
          <p:cNvSpPr txBox="1"/>
          <p:nvPr/>
        </p:nvSpPr>
        <p:spPr>
          <a:xfrm>
            <a:off x="2871223" y="5402137"/>
            <a:ext cx="3537020" cy="400110"/>
          </a:xfrm>
          <a:prstGeom prst="rect">
            <a:avLst/>
          </a:prstGeom>
          <a:noFill/>
        </p:spPr>
        <p:txBody>
          <a:bodyPr wrap="square" rtlCol="0">
            <a:spAutoFit/>
          </a:bodyPr>
          <a:lstStyle/>
          <a:p>
            <a:r>
              <a:rPr lang="en-US" b="1" dirty="0" smtClean="0"/>
              <a:t> </a:t>
            </a:r>
            <a:r>
              <a:rPr lang="en-US" b="1" dirty="0" smtClean="0">
                <a:solidFill>
                  <a:srgbClr val="FF0000"/>
                </a:solidFill>
              </a:rPr>
              <a:t>60</a:t>
            </a:r>
            <a:r>
              <a:rPr lang="en-US" b="1" dirty="0" smtClean="0"/>
              <a:t>         80         </a:t>
            </a:r>
            <a:r>
              <a:rPr lang="en-US" sz="2000" b="1" dirty="0" smtClean="0"/>
              <a:t>100</a:t>
            </a:r>
            <a:r>
              <a:rPr lang="en-US" b="1" dirty="0" smtClean="0"/>
              <a:t>        120        </a:t>
            </a:r>
            <a:r>
              <a:rPr lang="en-US" b="1" dirty="0" smtClean="0">
                <a:solidFill>
                  <a:srgbClr val="FF0000"/>
                </a:solidFill>
              </a:rPr>
              <a:t>140</a:t>
            </a:r>
            <a:endParaRPr lang="en-US" b="1" dirty="0">
              <a:solidFill>
                <a:srgbClr val="FF0000"/>
              </a:solidFill>
            </a:endParaRPr>
          </a:p>
        </p:txBody>
      </p:sp>
      <p:cxnSp>
        <p:nvCxnSpPr>
          <p:cNvPr id="26" name="Straight Connector 25"/>
          <p:cNvCxnSpPr/>
          <p:nvPr/>
        </p:nvCxnSpPr>
        <p:spPr>
          <a:xfrm flipH="1">
            <a:off x="1318344" y="5316315"/>
            <a:ext cx="1784588"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0CED2D57-A495-444B-994B-E1EFD9C924CA}" type="slidenum">
              <a:rPr lang="en-US" smtClean="0"/>
              <a:t>28</a:t>
            </a:fld>
            <a:endParaRPr lang="en-US"/>
          </a:p>
        </p:txBody>
      </p:sp>
      <p:sp>
        <p:nvSpPr>
          <p:cNvPr id="24" name="Oval 23"/>
          <p:cNvSpPr/>
          <p:nvPr/>
        </p:nvSpPr>
        <p:spPr>
          <a:xfrm flipH="1">
            <a:off x="6107955" y="5242153"/>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flipH="1">
            <a:off x="3064188" y="5250244"/>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39549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p:cNvSpPr/>
          <p:nvPr/>
        </p:nvSpPr>
        <p:spPr>
          <a:xfrm>
            <a:off x="3115733" y="2590800"/>
            <a:ext cx="1524000" cy="2709333"/>
          </a:xfrm>
          <a:custGeom>
            <a:avLst/>
            <a:gdLst>
              <a:gd name="connsiteX0" fmla="*/ 1524000 w 1524000"/>
              <a:gd name="connsiteY0" fmla="*/ 0 h 2709333"/>
              <a:gd name="connsiteX1" fmla="*/ 0 w 1524000"/>
              <a:gd name="connsiteY1" fmla="*/ 2709333 h 2709333"/>
              <a:gd name="connsiteX2" fmla="*/ 1524000 w 1524000"/>
              <a:gd name="connsiteY2" fmla="*/ 2709333 h 2709333"/>
              <a:gd name="connsiteX3" fmla="*/ 1524000 w 1524000"/>
              <a:gd name="connsiteY3" fmla="*/ 0 h 2709333"/>
            </a:gdLst>
            <a:ahLst/>
            <a:cxnLst>
              <a:cxn ang="0">
                <a:pos x="connsiteX0" y="connsiteY0"/>
              </a:cxn>
              <a:cxn ang="0">
                <a:pos x="connsiteX1" y="connsiteY1"/>
              </a:cxn>
              <a:cxn ang="0">
                <a:pos x="connsiteX2" y="connsiteY2"/>
              </a:cxn>
              <a:cxn ang="0">
                <a:pos x="connsiteX3" y="connsiteY3"/>
              </a:cxn>
            </a:cxnLst>
            <a:rect l="l" t="t" r="r" b="b"/>
            <a:pathLst>
              <a:path w="1524000" h="2709333">
                <a:moveTo>
                  <a:pt x="1524000" y="0"/>
                </a:moveTo>
                <a:lnTo>
                  <a:pt x="0" y="2709333"/>
                </a:lnTo>
                <a:lnTo>
                  <a:pt x="1524000" y="2709333"/>
                </a:lnTo>
                <a:lnTo>
                  <a:pt x="1524000"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646359" y="2652377"/>
            <a:ext cx="0" cy="274882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1318345" y="2601558"/>
            <a:ext cx="3311936" cy="1607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54025" y="2296054"/>
            <a:ext cx="860783" cy="461665"/>
          </a:xfrm>
          <a:prstGeom prst="rect">
            <a:avLst/>
          </a:prstGeom>
          <a:noFill/>
        </p:spPr>
        <p:txBody>
          <a:bodyPr wrap="square" rtlCol="0">
            <a:spAutoFit/>
          </a:bodyPr>
          <a:lstStyle/>
          <a:p>
            <a:r>
              <a:rPr lang="en-US" sz="2400" b="1" dirty="0" smtClean="0">
                <a:solidFill>
                  <a:srgbClr val="008000"/>
                </a:solidFill>
              </a:rPr>
              <a:t>$20</a:t>
            </a:r>
            <a:endParaRPr lang="en-US" sz="2400" b="1" dirty="0">
              <a:solidFill>
                <a:srgbClr val="008000"/>
              </a:solidFill>
            </a:endParaRPr>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3366FF"/>
                </a:solidFill>
              </a:rPr>
              <a:t>INTERVAL-TASKS</a:t>
            </a:r>
            <a:endParaRPr lang="en-US" sz="3600" b="1" dirty="0">
              <a:solidFill>
                <a:srgbClr val="3366FF"/>
              </a:solidFill>
            </a:endParaRPr>
          </a:p>
        </p:txBody>
      </p:sp>
      <p:cxnSp>
        <p:nvCxnSpPr>
          <p:cNvPr id="36" name="Straight Connector 35"/>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85800" y="5034982"/>
            <a:ext cx="860783" cy="400110"/>
          </a:xfrm>
          <a:prstGeom prst="rect">
            <a:avLst/>
          </a:prstGeom>
          <a:noFill/>
        </p:spPr>
        <p:txBody>
          <a:bodyPr wrap="square" rtlCol="0">
            <a:spAutoFit/>
          </a:bodyPr>
          <a:lstStyle/>
          <a:p>
            <a:r>
              <a:rPr lang="en-US" sz="2000" b="1" dirty="0" smtClean="0">
                <a:solidFill>
                  <a:srgbClr val="FF0000"/>
                </a:solidFill>
              </a:rPr>
              <a:t>$0</a:t>
            </a:r>
            <a:endParaRPr lang="en-US" sz="2000" b="1" dirty="0">
              <a:solidFill>
                <a:srgbClr val="FF0000"/>
              </a:solidFill>
            </a:endParaRPr>
          </a:p>
        </p:txBody>
      </p:sp>
      <p:cxnSp>
        <p:nvCxnSpPr>
          <p:cNvPr id="26" name="Straight Connector 25"/>
          <p:cNvCxnSpPr/>
          <p:nvPr/>
        </p:nvCxnSpPr>
        <p:spPr>
          <a:xfrm flipH="1">
            <a:off x="1318344" y="5316315"/>
            <a:ext cx="1784588"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1318344" y="3958937"/>
            <a:ext cx="254826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3842490" y="3958937"/>
            <a:ext cx="24117" cy="1473044"/>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85800" y="3703474"/>
            <a:ext cx="860783" cy="400110"/>
          </a:xfrm>
          <a:prstGeom prst="rect">
            <a:avLst/>
          </a:prstGeom>
          <a:noFill/>
        </p:spPr>
        <p:txBody>
          <a:bodyPr wrap="square" rtlCol="0">
            <a:spAutoFit/>
          </a:bodyPr>
          <a:lstStyle/>
          <a:p>
            <a:r>
              <a:rPr lang="en-US" sz="2000" b="1" dirty="0" smtClean="0">
                <a:solidFill>
                  <a:srgbClr val="FF6600"/>
                </a:solidFill>
              </a:rPr>
              <a:t>$10</a:t>
            </a:r>
            <a:endParaRPr lang="en-US" sz="2000" b="1" dirty="0">
              <a:solidFill>
                <a:srgbClr val="FF6600"/>
              </a:solidFill>
            </a:endParaRPr>
          </a:p>
        </p:txBody>
      </p:sp>
      <p:sp>
        <p:nvSpPr>
          <p:cNvPr id="35" name="Rectangle 2"/>
          <p:cNvSpPr>
            <a:spLocks noChangeArrowheads="1"/>
          </p:cNvSpPr>
          <p:nvPr/>
        </p:nvSpPr>
        <p:spPr bwMode="auto">
          <a:xfrm>
            <a:off x="2733377" y="281494"/>
            <a:ext cx="3822389" cy="1076514"/>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cxnSp>
        <p:nvCxnSpPr>
          <p:cNvPr id="39" name="Straight Connector 38"/>
          <p:cNvCxnSpPr/>
          <p:nvPr/>
        </p:nvCxnSpPr>
        <p:spPr>
          <a:xfrm flipH="1" flipV="1">
            <a:off x="4646359" y="5300133"/>
            <a:ext cx="3295860" cy="16182"/>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0CED2D57-A495-444B-994B-E1EFD9C924CA}" type="slidenum">
              <a:rPr lang="en-US" smtClean="0"/>
              <a:t>29</a:t>
            </a:fld>
            <a:endParaRPr lang="en-US"/>
          </a:p>
        </p:txBody>
      </p:sp>
      <p:cxnSp>
        <p:nvCxnSpPr>
          <p:cNvPr id="31" name="Straight Connector 30"/>
          <p:cNvCxnSpPr/>
          <p:nvPr/>
        </p:nvCxnSpPr>
        <p:spPr>
          <a:xfrm>
            <a:off x="4551803" y="2726942"/>
            <a:ext cx="0" cy="2589373"/>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flipH="1">
            <a:off x="6107955" y="5242153"/>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flipH="1">
            <a:off x="5352319" y="5255467"/>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flipH="1">
            <a:off x="4737778" y="5250244"/>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064000" y="5250426"/>
            <a:ext cx="1205842" cy="369332"/>
          </a:xfrm>
          <a:prstGeom prst="rect">
            <a:avLst/>
          </a:prstGeom>
          <a:noFill/>
        </p:spPr>
        <p:txBody>
          <a:bodyPr wrap="square" rtlCol="0">
            <a:spAutoFit/>
          </a:bodyPr>
          <a:lstStyle/>
          <a:p>
            <a:r>
              <a:rPr lang="en-US" b="1" dirty="0" smtClean="0">
                <a:solidFill>
                  <a:srgbClr val="FF6600"/>
                </a:solidFill>
              </a:rPr>
              <a:t>  -1% +1% </a:t>
            </a:r>
            <a:endParaRPr lang="en-US" b="1" dirty="0">
              <a:solidFill>
                <a:srgbClr val="FF6600"/>
              </a:solidFill>
            </a:endParaRPr>
          </a:p>
        </p:txBody>
      </p:sp>
      <p:sp>
        <p:nvSpPr>
          <p:cNvPr id="47" name="TextBox 46"/>
          <p:cNvSpPr txBox="1"/>
          <p:nvPr/>
        </p:nvSpPr>
        <p:spPr>
          <a:xfrm>
            <a:off x="2167466" y="5401203"/>
            <a:ext cx="4995333" cy="461665"/>
          </a:xfrm>
          <a:prstGeom prst="rect">
            <a:avLst/>
          </a:prstGeom>
          <a:noFill/>
        </p:spPr>
        <p:txBody>
          <a:bodyPr wrap="square" rtlCol="0">
            <a:spAutoFit/>
          </a:bodyPr>
          <a:lstStyle/>
          <a:p>
            <a:r>
              <a:rPr lang="en-US" b="1" dirty="0" smtClean="0"/>
              <a:t>            </a:t>
            </a:r>
            <a:r>
              <a:rPr lang="en-US" b="1" dirty="0" smtClean="0">
                <a:solidFill>
                  <a:srgbClr val="FF0000"/>
                </a:solidFill>
              </a:rPr>
              <a:t>-40%      </a:t>
            </a:r>
            <a:r>
              <a:rPr lang="en-US" b="1" dirty="0" smtClean="0">
                <a:solidFill>
                  <a:srgbClr val="FF6600"/>
                </a:solidFill>
              </a:rPr>
              <a:t>-20% </a:t>
            </a:r>
            <a:r>
              <a:rPr lang="en-US" b="1" dirty="0" smtClean="0"/>
              <a:t>        </a:t>
            </a:r>
            <a:r>
              <a:rPr lang="en-US" sz="2400" b="1" dirty="0" smtClean="0">
                <a:solidFill>
                  <a:srgbClr val="008000"/>
                </a:solidFill>
              </a:rPr>
              <a:t>T</a:t>
            </a:r>
            <a:r>
              <a:rPr lang="en-US" sz="2000" b="1" dirty="0" smtClean="0">
                <a:solidFill>
                  <a:srgbClr val="008000"/>
                </a:solidFill>
              </a:rPr>
              <a:t>        </a:t>
            </a:r>
            <a:r>
              <a:rPr lang="en-US" b="1" dirty="0" smtClean="0">
                <a:solidFill>
                  <a:srgbClr val="FF6600"/>
                </a:solidFill>
              </a:rPr>
              <a:t>+20%      </a:t>
            </a:r>
            <a:r>
              <a:rPr lang="en-US" b="1" dirty="0" smtClean="0">
                <a:solidFill>
                  <a:srgbClr val="FF0000"/>
                </a:solidFill>
              </a:rPr>
              <a:t>+40%</a:t>
            </a:r>
            <a:endParaRPr lang="en-US" b="1" dirty="0">
              <a:solidFill>
                <a:srgbClr val="FF0000"/>
              </a:solidFill>
            </a:endParaRPr>
          </a:p>
        </p:txBody>
      </p:sp>
      <p:sp>
        <p:nvSpPr>
          <p:cNvPr id="48" name="TextBox 47"/>
          <p:cNvSpPr txBox="1"/>
          <p:nvPr/>
        </p:nvSpPr>
        <p:spPr>
          <a:xfrm>
            <a:off x="457200" y="2526887"/>
            <a:ext cx="1089383" cy="400110"/>
          </a:xfrm>
          <a:prstGeom prst="rect">
            <a:avLst/>
          </a:prstGeom>
          <a:noFill/>
        </p:spPr>
        <p:txBody>
          <a:bodyPr wrap="square" rtlCol="0">
            <a:spAutoFit/>
          </a:bodyPr>
          <a:lstStyle/>
          <a:p>
            <a:r>
              <a:rPr lang="en-US" sz="2000" b="1" dirty="0" smtClean="0">
                <a:solidFill>
                  <a:srgbClr val="FF6600"/>
                </a:solidFill>
              </a:rPr>
              <a:t>  $19.5</a:t>
            </a:r>
            <a:endParaRPr lang="en-US" sz="2000" b="1" dirty="0">
              <a:solidFill>
                <a:srgbClr val="FF6600"/>
              </a:solidFill>
            </a:endParaRPr>
          </a:p>
        </p:txBody>
      </p:sp>
      <p:cxnSp>
        <p:nvCxnSpPr>
          <p:cNvPr id="49" name="Straight Connector 48"/>
          <p:cNvCxnSpPr/>
          <p:nvPr/>
        </p:nvCxnSpPr>
        <p:spPr>
          <a:xfrm flipH="1">
            <a:off x="1350500" y="2726942"/>
            <a:ext cx="320130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2776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681520" y="4383525"/>
            <a:ext cx="3044033" cy="136625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US" sz="1400" b="1" dirty="0"/>
          </a:p>
        </p:txBody>
      </p:sp>
      <p:sp>
        <p:nvSpPr>
          <p:cNvPr id="11" name="Rectangle 2"/>
          <p:cNvSpPr>
            <a:spLocks noChangeArrowheads="1"/>
          </p:cNvSpPr>
          <p:nvPr/>
        </p:nvSpPr>
        <p:spPr bwMode="auto">
          <a:xfrm>
            <a:off x="582844" y="5125329"/>
            <a:ext cx="3822389" cy="1076514"/>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17" name="Right Arrow 16"/>
          <p:cNvSpPr/>
          <p:nvPr/>
        </p:nvSpPr>
        <p:spPr>
          <a:xfrm rot="17410612">
            <a:off x="2882018" y="4086814"/>
            <a:ext cx="1159029" cy="592883"/>
          </a:xfrm>
          <a:prstGeom prst="rightArrow">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itle 1"/>
          <p:cNvSpPr txBox="1">
            <a:spLocks/>
          </p:cNvSpPr>
          <p:nvPr/>
        </p:nvSpPr>
        <p:spPr>
          <a:xfrm>
            <a:off x="-1392161" y="491846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3366FF"/>
                </a:solidFill>
              </a:rPr>
              <a:t>INTERVAL-TASKS</a:t>
            </a:r>
            <a:endParaRPr lang="en-US" sz="3600" b="1" dirty="0">
              <a:solidFill>
                <a:srgbClr val="3366FF"/>
              </a:solidFill>
            </a:endParaRPr>
          </a:p>
        </p:txBody>
      </p:sp>
      <p:sp>
        <p:nvSpPr>
          <p:cNvPr id="25" name="Subtitle 2"/>
          <p:cNvSpPr txBox="1">
            <a:spLocks/>
          </p:cNvSpPr>
          <p:nvPr/>
        </p:nvSpPr>
        <p:spPr>
          <a:xfrm>
            <a:off x="4086401" y="4535925"/>
            <a:ext cx="3044033" cy="136625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US" sz="1400" b="1" dirty="0"/>
          </a:p>
        </p:txBody>
      </p:sp>
      <p:sp>
        <p:nvSpPr>
          <p:cNvPr id="26" name="Rectangle 2"/>
          <p:cNvSpPr>
            <a:spLocks noChangeArrowheads="1"/>
          </p:cNvSpPr>
          <p:nvPr/>
        </p:nvSpPr>
        <p:spPr bwMode="auto">
          <a:xfrm>
            <a:off x="5315014" y="5125329"/>
            <a:ext cx="2892685" cy="1076514"/>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7" name="Right Arrow 26"/>
          <p:cNvSpPr/>
          <p:nvPr/>
        </p:nvSpPr>
        <p:spPr>
          <a:xfrm rot="15174548">
            <a:off x="4819572" y="4085566"/>
            <a:ext cx="1230439" cy="570629"/>
          </a:xfrm>
          <a:prstGeom prst="rightArrow">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itle 1"/>
          <p:cNvSpPr txBox="1">
            <a:spLocks/>
          </p:cNvSpPr>
          <p:nvPr/>
        </p:nvSpPr>
        <p:spPr>
          <a:xfrm>
            <a:off x="2885831" y="4934342"/>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FF6600"/>
                </a:solidFill>
              </a:rPr>
              <a:t>BOX-TASKS</a:t>
            </a:r>
            <a:endParaRPr lang="en-US" sz="3600" b="1" dirty="0">
              <a:solidFill>
                <a:srgbClr val="FF6600"/>
              </a:solidFill>
            </a:endParaRPr>
          </a:p>
        </p:txBody>
      </p:sp>
      <p:pic>
        <p:nvPicPr>
          <p:cNvPr id="31" name="Picture 30" descr="mone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413" y="945853"/>
            <a:ext cx="3637639" cy="2546347"/>
          </a:xfrm>
          <a:prstGeom prst="rect">
            <a:avLst/>
          </a:prstGeom>
        </p:spPr>
      </p:pic>
      <p:sp>
        <p:nvSpPr>
          <p:cNvPr id="33" name="Slide Number Placeholder 32"/>
          <p:cNvSpPr>
            <a:spLocks noGrp="1"/>
          </p:cNvSpPr>
          <p:nvPr>
            <p:ph type="sldNum" sz="quarter" idx="12"/>
          </p:nvPr>
        </p:nvSpPr>
        <p:spPr/>
        <p:txBody>
          <a:bodyPr/>
          <a:lstStyle/>
          <a:p>
            <a:fld id="{0CED2D57-A495-444B-994B-E1EFD9C924CA}" type="slidenum">
              <a:rPr lang="en-US" smtClean="0"/>
              <a:t>3</a:t>
            </a:fld>
            <a:endParaRPr lang="en-US"/>
          </a:p>
        </p:txBody>
      </p:sp>
    </p:spTree>
    <p:extLst>
      <p:ext uri="{BB962C8B-B14F-4D97-AF65-F5344CB8AC3E}">
        <p14:creationId xmlns:p14="http://schemas.microsoft.com/office/powerpoint/2010/main" val="25264688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639"/>
            <a:ext cx="7772400" cy="1250940"/>
          </a:xfrm>
        </p:spPr>
        <p:txBody>
          <a:bodyPr>
            <a:normAutofit/>
          </a:bodyPr>
          <a:lstStyle/>
          <a:p>
            <a:r>
              <a:rPr lang="en-US" sz="2400" b="1" dirty="0" smtClean="0"/>
              <a:t>If in the TIME-INTERVAL-THAT-COUNTS you get:</a:t>
            </a:r>
            <a:endParaRPr lang="en-US" sz="2400" b="1" dirty="0"/>
          </a:p>
        </p:txBody>
      </p:sp>
      <p:sp>
        <p:nvSpPr>
          <p:cNvPr id="3" name="Subtitle 2"/>
          <p:cNvSpPr>
            <a:spLocks noGrp="1"/>
          </p:cNvSpPr>
          <p:nvPr>
            <p:ph type="subTitle" idx="1"/>
          </p:nvPr>
        </p:nvSpPr>
        <p:spPr>
          <a:xfrm>
            <a:off x="685800" y="1282700"/>
            <a:ext cx="7883304" cy="5438776"/>
          </a:xfrm>
        </p:spPr>
        <p:txBody>
          <a:bodyPr>
            <a:normAutofit/>
          </a:bodyPr>
          <a:lstStyle/>
          <a:p>
            <a:pPr algn="just"/>
            <a:r>
              <a:rPr lang="en-US" dirty="0" smtClean="0">
                <a:sym typeface="Wingdings"/>
              </a:rPr>
              <a:t>&lt; </a:t>
            </a:r>
            <a:r>
              <a:rPr lang="en-US" dirty="0">
                <a:sym typeface="Wingdings"/>
              </a:rPr>
              <a:t>75%  </a:t>
            </a:r>
            <a:r>
              <a:rPr lang="en-US" b="1" i="1" u="sng" dirty="0">
                <a:solidFill>
                  <a:srgbClr val="3366FF"/>
                </a:solidFill>
              </a:rPr>
              <a:t>BOX-TASKS</a:t>
            </a:r>
            <a:r>
              <a:rPr lang="en-US" dirty="0">
                <a:solidFill>
                  <a:srgbClr val="3366FF"/>
                </a:solidFill>
              </a:rPr>
              <a:t>  </a:t>
            </a:r>
            <a:r>
              <a:rPr lang="en-US" dirty="0">
                <a:solidFill>
                  <a:schemeClr val="bg1">
                    <a:lumMod val="50000"/>
                  </a:schemeClr>
                </a:solidFill>
              </a:rPr>
              <a:t>correct </a:t>
            </a:r>
          </a:p>
          <a:p>
            <a:pPr algn="just"/>
            <a:r>
              <a:rPr lang="en-US" dirty="0">
                <a:solidFill>
                  <a:schemeClr val="bg1">
                    <a:lumMod val="50000"/>
                  </a:schemeClr>
                </a:solidFill>
                <a:sym typeface="Wingdings"/>
              </a:rPr>
              <a:t>       </a:t>
            </a:r>
            <a:r>
              <a:rPr lang="en-US" dirty="0">
                <a:sym typeface="Wingdings"/>
              </a:rPr>
              <a:t> </a:t>
            </a:r>
            <a:r>
              <a:rPr lang="en-US" b="1" dirty="0">
                <a:solidFill>
                  <a:srgbClr val="FF0000"/>
                </a:solidFill>
                <a:sym typeface="Wingdings"/>
              </a:rPr>
              <a:t>NO </a:t>
            </a:r>
            <a:r>
              <a:rPr lang="en-US" b="1" dirty="0" smtClean="0">
                <a:solidFill>
                  <a:srgbClr val="FF0000"/>
                </a:solidFill>
                <a:sym typeface="Wingdings"/>
              </a:rPr>
              <a:t>PAYMENT</a:t>
            </a:r>
          </a:p>
          <a:p>
            <a:pPr algn="just"/>
            <a:endParaRPr lang="en-US" sz="2000" dirty="0">
              <a:sym typeface="Wingdings"/>
            </a:endParaRPr>
          </a:p>
          <a:p>
            <a:pPr algn="just"/>
            <a:r>
              <a:rPr lang="en-US" dirty="0" smtClean="0">
                <a:sym typeface="Wingdings"/>
              </a:rPr>
              <a:t>≥ 75%  </a:t>
            </a:r>
            <a:r>
              <a:rPr lang="en-US" b="1" i="1" u="sng" dirty="0">
                <a:solidFill>
                  <a:srgbClr val="3366FF"/>
                </a:solidFill>
              </a:rPr>
              <a:t>BOX-TASKS</a:t>
            </a:r>
            <a:r>
              <a:rPr lang="en-US" dirty="0">
                <a:solidFill>
                  <a:srgbClr val="3366FF"/>
                </a:solidFill>
              </a:rPr>
              <a:t>  </a:t>
            </a:r>
            <a:r>
              <a:rPr lang="en-US" dirty="0">
                <a:sym typeface="Wingdings"/>
              </a:rPr>
              <a:t>correct </a:t>
            </a:r>
          </a:p>
          <a:p>
            <a:pPr algn="just"/>
            <a:r>
              <a:rPr lang="en-US" dirty="0">
                <a:sym typeface="Wingdings"/>
              </a:rPr>
              <a:t> </a:t>
            </a:r>
            <a:r>
              <a:rPr lang="en-US" dirty="0" smtClean="0">
                <a:sym typeface="Wingdings"/>
              </a:rPr>
              <a:t>      </a:t>
            </a:r>
            <a:r>
              <a:rPr lang="en-US" b="1" dirty="0">
                <a:solidFill>
                  <a:srgbClr val="008000"/>
                </a:solidFill>
                <a:sym typeface="Wingdings"/>
              </a:rPr>
              <a:t>PAYMENT FOR THAT INTERVAL TASK </a:t>
            </a:r>
            <a:r>
              <a:rPr lang="en-US" dirty="0">
                <a:sym typeface="Wingdings"/>
              </a:rPr>
              <a:t/>
            </a:r>
            <a:br>
              <a:rPr lang="en-US" dirty="0">
                <a:sym typeface="Wingdings"/>
              </a:rPr>
            </a:br>
            <a:r>
              <a:rPr lang="en-US" dirty="0">
                <a:sym typeface="Wingdings"/>
              </a:rPr>
              <a:t>            </a:t>
            </a:r>
            <a:r>
              <a:rPr lang="en-US" b="1" dirty="0">
                <a:solidFill>
                  <a:srgbClr val="008000"/>
                </a:solidFill>
                <a:sym typeface="Wingdings"/>
              </a:rPr>
              <a:t>AS EXPLAINED BEFORE</a:t>
            </a:r>
            <a:endParaRPr lang="en-US" dirty="0" smtClean="0">
              <a:sym typeface="Wingdings"/>
            </a:endParaRPr>
          </a:p>
          <a:p>
            <a:pPr algn="just"/>
            <a:endParaRPr lang="en-US" dirty="0">
              <a:sym typeface="Wingdings"/>
            </a:endParaRPr>
          </a:p>
        </p:txBody>
      </p:sp>
      <p:sp>
        <p:nvSpPr>
          <p:cNvPr id="4" name="Slide Number Placeholder 3"/>
          <p:cNvSpPr>
            <a:spLocks noGrp="1"/>
          </p:cNvSpPr>
          <p:nvPr>
            <p:ph type="sldNum" sz="quarter" idx="12"/>
          </p:nvPr>
        </p:nvSpPr>
        <p:spPr/>
        <p:txBody>
          <a:bodyPr/>
          <a:lstStyle/>
          <a:p>
            <a:fld id="{0CED2D57-A495-444B-994B-E1EFD9C924CA}" type="slidenum">
              <a:rPr lang="en-US" smtClean="0"/>
              <a:t>30</a:t>
            </a:fld>
            <a:endParaRPr lang="en-US"/>
          </a:p>
        </p:txBody>
      </p:sp>
      <p:sp>
        <p:nvSpPr>
          <p:cNvPr id="5" name="Rectangle 2"/>
          <p:cNvSpPr>
            <a:spLocks noChangeArrowheads="1"/>
          </p:cNvSpPr>
          <p:nvPr/>
        </p:nvSpPr>
        <p:spPr bwMode="auto">
          <a:xfrm>
            <a:off x="685800" y="1282700"/>
            <a:ext cx="7391399" cy="1219200"/>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6" name="Rectangle 2"/>
          <p:cNvSpPr>
            <a:spLocks noChangeArrowheads="1"/>
          </p:cNvSpPr>
          <p:nvPr/>
        </p:nvSpPr>
        <p:spPr bwMode="auto">
          <a:xfrm>
            <a:off x="685800" y="2781300"/>
            <a:ext cx="7391399" cy="3940175"/>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pic>
        <p:nvPicPr>
          <p:cNvPr id="10" name="Picture 9" descr="Screen Shot 2016-04-01 at 12.38.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300" y="4407403"/>
            <a:ext cx="3416827" cy="2314072"/>
          </a:xfrm>
          <a:prstGeom prst="rect">
            <a:avLst/>
          </a:prstGeom>
        </p:spPr>
      </p:pic>
    </p:spTree>
    <p:extLst>
      <p:ext uri="{BB962C8B-B14F-4D97-AF65-F5344CB8AC3E}">
        <p14:creationId xmlns:p14="http://schemas.microsoft.com/office/powerpoint/2010/main" val="166005371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1160"/>
            <a:ext cx="7772400" cy="1470025"/>
          </a:xfrm>
        </p:spPr>
        <p:txBody>
          <a:bodyPr/>
          <a:lstStyle/>
          <a:p>
            <a:r>
              <a:rPr lang="en-US" dirty="0" smtClean="0"/>
              <a:t>Saliva Sample Instructions </a:t>
            </a:r>
            <a:endParaRPr lang="en-US" dirty="0"/>
          </a:p>
        </p:txBody>
      </p:sp>
      <p:sp>
        <p:nvSpPr>
          <p:cNvPr id="3" name="Subtitle 2"/>
          <p:cNvSpPr>
            <a:spLocks noGrp="1"/>
          </p:cNvSpPr>
          <p:nvPr>
            <p:ph type="subTitle" idx="1"/>
          </p:nvPr>
        </p:nvSpPr>
        <p:spPr>
          <a:xfrm>
            <a:off x="685800" y="1876475"/>
            <a:ext cx="7772400" cy="4611093"/>
          </a:xfrm>
        </p:spPr>
        <p:txBody>
          <a:bodyPr>
            <a:normAutofit/>
          </a:bodyPr>
          <a:lstStyle/>
          <a:p>
            <a:pPr algn="just"/>
            <a:r>
              <a:rPr lang="en-US" sz="1100" dirty="0" smtClean="0"/>
              <a:t>1)	Unscrew the top of the tube and hold the open tube in your dominant hand.</a:t>
            </a:r>
          </a:p>
          <a:p>
            <a:pPr algn="just"/>
            <a:endParaRPr lang="en-US" sz="1100" dirty="0" smtClean="0"/>
          </a:p>
          <a:p>
            <a:pPr algn="just"/>
            <a:r>
              <a:rPr lang="en-US" sz="1100" dirty="0" smtClean="0"/>
              <a:t>2)	To help generate saliva, you can imagine that you are chewing food moving your jaw up and down as if you were actually 	eating.</a:t>
            </a:r>
          </a:p>
          <a:p>
            <a:pPr algn="just"/>
            <a:endParaRPr lang="en-US" sz="1100" dirty="0" smtClean="0"/>
          </a:p>
          <a:p>
            <a:pPr algn="just"/>
            <a:r>
              <a:rPr lang="en-US" sz="1100" dirty="0" smtClean="0"/>
              <a:t>3)	After you have generated some saliva, bring the open tube to touching your lips, and release saliva into the tube. Release as 	much saliva as you can without having to force it too much from your mouth.</a:t>
            </a:r>
          </a:p>
          <a:p>
            <a:pPr algn="just"/>
            <a:endParaRPr lang="en-US" sz="1100" dirty="0" smtClean="0"/>
          </a:p>
          <a:p>
            <a:pPr algn="just"/>
            <a:r>
              <a:rPr lang="en-US" sz="1100" dirty="0" smtClean="0"/>
              <a:t>4)	Repeat steps 2) and 3) until the tube is filled to the black line (not counting any bubbles). It may take up to 5 minutes to fill 	the tube to the black line. </a:t>
            </a:r>
          </a:p>
          <a:p>
            <a:pPr algn="just"/>
            <a:endParaRPr lang="en-US" sz="1100" dirty="0" smtClean="0"/>
          </a:p>
          <a:p>
            <a:pPr algn="just"/>
            <a:r>
              <a:rPr lang="en-US" sz="1100" dirty="0" smtClean="0"/>
              <a:t>5)	Screw on the top of the tube. If needed, use the napkins provided to you to wipe the outside of the tube. Place the tube in 	the plastic baggie on the self side of your computer. </a:t>
            </a:r>
          </a:p>
          <a:p>
            <a:pPr algn="just"/>
            <a:endParaRPr lang="en-US" sz="1100" dirty="0"/>
          </a:p>
        </p:txBody>
      </p:sp>
      <p:sp>
        <p:nvSpPr>
          <p:cNvPr id="4" name="Title 1"/>
          <p:cNvSpPr txBox="1">
            <a:spLocks/>
          </p:cNvSpPr>
          <p:nvPr/>
        </p:nvSpPr>
        <p:spPr>
          <a:xfrm>
            <a:off x="114407" y="131745"/>
            <a:ext cx="1448706" cy="87514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solidFill>
                <a:srgbClr val="FF0000"/>
              </a:solidFill>
            </a:endParaRPr>
          </a:p>
        </p:txBody>
      </p:sp>
      <p:sp>
        <p:nvSpPr>
          <p:cNvPr id="5" name="Slide Number Placeholder 4"/>
          <p:cNvSpPr>
            <a:spLocks noGrp="1"/>
          </p:cNvSpPr>
          <p:nvPr>
            <p:ph type="sldNum" sz="quarter" idx="12"/>
          </p:nvPr>
        </p:nvSpPr>
        <p:spPr/>
        <p:txBody>
          <a:bodyPr/>
          <a:lstStyle/>
          <a:p>
            <a:fld id="{0CED2D57-A495-444B-994B-E1EFD9C924CA}" type="slidenum">
              <a:rPr lang="en-US" smtClean="0"/>
              <a:t>31</a:t>
            </a:fld>
            <a:endParaRPr lang="en-US"/>
          </a:p>
        </p:txBody>
      </p:sp>
    </p:spTree>
    <p:extLst>
      <p:ext uri="{BB962C8B-B14F-4D97-AF65-F5344CB8AC3E}">
        <p14:creationId xmlns:p14="http://schemas.microsoft.com/office/powerpoint/2010/main" val="115064160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802" y="569842"/>
            <a:ext cx="8348806" cy="4721372"/>
          </a:xfrm>
        </p:spPr>
        <p:txBody>
          <a:bodyPr>
            <a:normAutofit/>
          </a:bodyPr>
          <a:lstStyle/>
          <a:p>
            <a:r>
              <a:rPr lang="en-US" sz="6000" b="1" dirty="0" smtClean="0">
                <a:solidFill>
                  <a:schemeClr val="tx2">
                    <a:lumMod val="60000"/>
                    <a:lumOff val="40000"/>
                  </a:schemeClr>
                </a:solidFill>
              </a:rPr>
              <a:t>WE WILL NOW BEGIN</a:t>
            </a:r>
            <a:endParaRPr lang="en-US" sz="6000" b="1" dirty="0">
              <a:solidFill>
                <a:schemeClr val="tx2">
                  <a:lumMod val="60000"/>
                  <a:lumOff val="40000"/>
                </a:schemeClr>
              </a:solidFill>
            </a:endParaRPr>
          </a:p>
        </p:txBody>
      </p:sp>
      <p:sp>
        <p:nvSpPr>
          <p:cNvPr id="3" name="Slide Number Placeholder 2"/>
          <p:cNvSpPr>
            <a:spLocks noGrp="1"/>
          </p:cNvSpPr>
          <p:nvPr>
            <p:ph type="sldNum" sz="quarter" idx="12"/>
          </p:nvPr>
        </p:nvSpPr>
        <p:spPr/>
        <p:txBody>
          <a:bodyPr/>
          <a:lstStyle/>
          <a:p>
            <a:fld id="{0CED2D57-A495-444B-994B-E1EFD9C924CA}" type="slidenum">
              <a:rPr lang="en-US" smtClean="0"/>
              <a:t>32</a:t>
            </a:fld>
            <a:endParaRPr lang="en-US"/>
          </a:p>
        </p:txBody>
      </p:sp>
    </p:spTree>
    <p:extLst>
      <p:ext uri="{BB962C8B-B14F-4D97-AF65-F5344CB8AC3E}">
        <p14:creationId xmlns:p14="http://schemas.microsoft.com/office/powerpoint/2010/main" val="14220317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802" y="569842"/>
            <a:ext cx="8348806" cy="4721372"/>
          </a:xfrm>
        </p:spPr>
        <p:txBody>
          <a:bodyPr>
            <a:normAutofit/>
          </a:bodyPr>
          <a:lstStyle/>
          <a:p>
            <a:r>
              <a:rPr lang="en-US" sz="6000" b="1" dirty="0" smtClean="0">
                <a:solidFill>
                  <a:schemeClr val="tx2">
                    <a:lumMod val="60000"/>
                    <a:lumOff val="40000"/>
                  </a:schemeClr>
                </a:solidFill>
              </a:rPr>
              <a:t>SECTION 3</a:t>
            </a:r>
            <a:endParaRPr lang="en-US" sz="6000" b="1" dirty="0">
              <a:solidFill>
                <a:schemeClr val="tx2">
                  <a:lumMod val="60000"/>
                  <a:lumOff val="40000"/>
                </a:schemeClr>
              </a:solidFill>
            </a:endParaRPr>
          </a:p>
        </p:txBody>
      </p:sp>
      <p:sp>
        <p:nvSpPr>
          <p:cNvPr id="3" name="Slide Number Placeholder 2"/>
          <p:cNvSpPr>
            <a:spLocks noGrp="1"/>
          </p:cNvSpPr>
          <p:nvPr>
            <p:ph type="sldNum" sz="quarter" idx="12"/>
          </p:nvPr>
        </p:nvSpPr>
        <p:spPr/>
        <p:txBody>
          <a:bodyPr/>
          <a:lstStyle/>
          <a:p>
            <a:fld id="{0CED2D57-A495-444B-994B-E1EFD9C924CA}" type="slidenum">
              <a:rPr lang="en-US" smtClean="0"/>
              <a:t>33</a:t>
            </a:fld>
            <a:endParaRPr lang="en-US"/>
          </a:p>
        </p:txBody>
      </p:sp>
    </p:spTree>
    <p:extLst>
      <p:ext uri="{BB962C8B-B14F-4D97-AF65-F5344CB8AC3E}">
        <p14:creationId xmlns:p14="http://schemas.microsoft.com/office/powerpoint/2010/main" val="168238853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p:cNvSpPr/>
          <p:nvPr/>
        </p:nvSpPr>
        <p:spPr>
          <a:xfrm>
            <a:off x="4630281" y="2601558"/>
            <a:ext cx="1527349" cy="2698575"/>
          </a:xfrm>
          <a:prstGeom prst="r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646359" y="2652377"/>
            <a:ext cx="0" cy="274882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1318345" y="2601558"/>
            <a:ext cx="3311936" cy="1607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61771" y="5401203"/>
            <a:ext cx="3537020" cy="400110"/>
          </a:xfrm>
          <a:prstGeom prst="rect">
            <a:avLst/>
          </a:prstGeom>
          <a:noFill/>
        </p:spPr>
        <p:txBody>
          <a:bodyPr wrap="square" rtlCol="0">
            <a:spAutoFit/>
          </a:bodyPr>
          <a:lstStyle/>
          <a:p>
            <a:r>
              <a:rPr lang="en-US" dirty="0" smtClean="0"/>
              <a:t> 60         80         </a:t>
            </a:r>
            <a:r>
              <a:rPr lang="en-US" sz="2000" b="1" dirty="0" smtClean="0">
                <a:solidFill>
                  <a:srgbClr val="008000"/>
                </a:solidFill>
              </a:rPr>
              <a:t>100</a:t>
            </a:r>
            <a:r>
              <a:rPr lang="en-US" dirty="0" smtClean="0"/>
              <a:t>        120        140</a:t>
            </a:r>
            <a:endParaRPr lang="en-US" dirty="0"/>
          </a:p>
        </p:txBody>
      </p:sp>
      <p:sp>
        <p:nvSpPr>
          <p:cNvPr id="22" name="TextBox 21"/>
          <p:cNvSpPr txBox="1"/>
          <p:nvPr/>
        </p:nvSpPr>
        <p:spPr>
          <a:xfrm>
            <a:off x="554025" y="2370725"/>
            <a:ext cx="860783" cy="461665"/>
          </a:xfrm>
          <a:prstGeom prst="rect">
            <a:avLst/>
          </a:prstGeom>
          <a:noFill/>
        </p:spPr>
        <p:txBody>
          <a:bodyPr wrap="square" rtlCol="0">
            <a:spAutoFit/>
          </a:bodyPr>
          <a:lstStyle/>
          <a:p>
            <a:r>
              <a:rPr lang="en-US" sz="2400" b="1" dirty="0" smtClean="0">
                <a:solidFill>
                  <a:srgbClr val="008000"/>
                </a:solidFill>
              </a:rPr>
              <a:t>$20</a:t>
            </a:r>
            <a:endParaRPr lang="en-US" sz="2400" b="1" dirty="0">
              <a:solidFill>
                <a:srgbClr val="008000"/>
              </a:solidFill>
            </a:endParaRPr>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sp>
        <p:nvSpPr>
          <p:cNvPr id="30" name="Rectangle 2"/>
          <p:cNvSpPr>
            <a:spLocks noChangeArrowheads="1"/>
          </p:cNvSpPr>
          <p:nvPr/>
        </p:nvSpPr>
        <p:spPr bwMode="auto">
          <a:xfrm>
            <a:off x="4359126" y="5431981"/>
            <a:ext cx="478002" cy="369332"/>
          </a:xfrm>
          <a:prstGeom prst="rect">
            <a:avLst/>
          </a:prstGeom>
          <a:noFill/>
          <a:ln w="18360">
            <a:solidFill>
              <a:srgbClr val="558ED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ln>
                <a:solidFill>
                  <a:schemeClr val="accent1">
                    <a:lumMod val="60000"/>
                    <a:lumOff val="40000"/>
                  </a:schemeClr>
                </a:solidFill>
              </a:ln>
            </a:endParaRPr>
          </a:p>
        </p:txBody>
      </p:sp>
      <p:cxnSp>
        <p:nvCxnSpPr>
          <p:cNvPr id="36" name="Straight Connector 35"/>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416800" y="1947333"/>
            <a:ext cx="184666" cy="369332"/>
          </a:xfrm>
          <a:prstGeom prst="rect">
            <a:avLst/>
          </a:prstGeom>
          <a:noFill/>
        </p:spPr>
        <p:txBody>
          <a:bodyPr wrap="none" rtlCol="0">
            <a:spAutoFit/>
          </a:bodyPr>
          <a:lstStyle/>
          <a:p>
            <a:endParaRPr lang="en-US" dirty="0"/>
          </a:p>
        </p:txBody>
      </p:sp>
      <p:cxnSp>
        <p:nvCxnSpPr>
          <p:cNvPr id="24" name="Straight Connector 23"/>
          <p:cNvCxnSpPr/>
          <p:nvPr/>
        </p:nvCxnSpPr>
        <p:spPr>
          <a:xfrm flipH="1" flipV="1">
            <a:off x="4646359" y="5300133"/>
            <a:ext cx="3295860" cy="16182"/>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5800" y="5052625"/>
            <a:ext cx="860783" cy="400110"/>
          </a:xfrm>
          <a:prstGeom prst="rect">
            <a:avLst/>
          </a:prstGeom>
          <a:noFill/>
        </p:spPr>
        <p:txBody>
          <a:bodyPr wrap="square" rtlCol="0">
            <a:spAutoFit/>
          </a:bodyPr>
          <a:lstStyle/>
          <a:p>
            <a:r>
              <a:rPr lang="en-US" sz="2000" b="1" dirty="0" smtClean="0">
                <a:solidFill>
                  <a:srgbClr val="FF0000"/>
                </a:solidFill>
              </a:rPr>
              <a:t>  $0</a:t>
            </a:r>
            <a:endParaRPr lang="en-US" sz="2000" b="1" dirty="0">
              <a:solidFill>
                <a:srgbClr val="FF0000"/>
              </a:solidFill>
            </a:endParaRPr>
          </a:p>
        </p:txBody>
      </p:sp>
      <p:sp>
        <p:nvSpPr>
          <p:cNvPr id="4" name="Slide Number Placeholder 3"/>
          <p:cNvSpPr>
            <a:spLocks noGrp="1"/>
          </p:cNvSpPr>
          <p:nvPr>
            <p:ph type="sldNum" sz="quarter" idx="12"/>
          </p:nvPr>
        </p:nvSpPr>
        <p:spPr/>
        <p:txBody>
          <a:bodyPr/>
          <a:lstStyle/>
          <a:p>
            <a:fld id="{0CED2D57-A495-444B-994B-E1EFD9C924CA}" type="slidenum">
              <a:rPr lang="en-US" smtClean="0"/>
              <a:t>34</a:t>
            </a:fld>
            <a:endParaRPr lang="en-US"/>
          </a:p>
        </p:txBody>
      </p:sp>
    </p:spTree>
    <p:extLst>
      <p:ext uri="{BB962C8B-B14F-4D97-AF65-F5344CB8AC3E}">
        <p14:creationId xmlns:p14="http://schemas.microsoft.com/office/powerpoint/2010/main" val="118103686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p:cNvSpPr/>
          <p:nvPr/>
        </p:nvSpPr>
        <p:spPr>
          <a:xfrm>
            <a:off x="4630281" y="2601558"/>
            <a:ext cx="1527349" cy="2698575"/>
          </a:xfrm>
          <a:prstGeom prst="r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61771" y="5401203"/>
            <a:ext cx="3537020" cy="400110"/>
          </a:xfrm>
          <a:prstGeom prst="rect">
            <a:avLst/>
          </a:prstGeom>
          <a:noFill/>
        </p:spPr>
        <p:txBody>
          <a:bodyPr wrap="square" rtlCol="0">
            <a:spAutoFit/>
          </a:bodyPr>
          <a:lstStyle/>
          <a:p>
            <a:r>
              <a:rPr lang="en-US" b="1" dirty="0" smtClean="0"/>
              <a:t> 60         80         </a:t>
            </a:r>
            <a:r>
              <a:rPr lang="en-US" sz="2000" b="1" dirty="0" smtClean="0"/>
              <a:t>100</a:t>
            </a:r>
            <a:r>
              <a:rPr lang="en-US" b="1" dirty="0" smtClean="0"/>
              <a:t>        120        140</a:t>
            </a:r>
            <a:endParaRPr lang="en-US" b="1" dirty="0"/>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cxnSp>
        <p:nvCxnSpPr>
          <p:cNvPr id="36" name="Straight Connector 35"/>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416800" y="1947333"/>
            <a:ext cx="184666" cy="369332"/>
          </a:xfrm>
          <a:prstGeom prst="rect">
            <a:avLst/>
          </a:prstGeom>
          <a:noFill/>
        </p:spPr>
        <p:txBody>
          <a:bodyPr wrap="none" rtlCol="0">
            <a:spAutoFit/>
          </a:bodyPr>
          <a:lstStyle/>
          <a:p>
            <a:endParaRPr lang="en-US" dirty="0"/>
          </a:p>
        </p:txBody>
      </p:sp>
      <p:cxnSp>
        <p:nvCxnSpPr>
          <p:cNvPr id="24" name="Straight Connector 23"/>
          <p:cNvCxnSpPr/>
          <p:nvPr/>
        </p:nvCxnSpPr>
        <p:spPr>
          <a:xfrm flipH="1" flipV="1">
            <a:off x="1318344" y="5283951"/>
            <a:ext cx="3295860" cy="16182"/>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5800" y="5052625"/>
            <a:ext cx="860783" cy="400110"/>
          </a:xfrm>
          <a:prstGeom prst="rect">
            <a:avLst/>
          </a:prstGeom>
          <a:noFill/>
        </p:spPr>
        <p:txBody>
          <a:bodyPr wrap="square" rtlCol="0">
            <a:spAutoFit/>
          </a:bodyPr>
          <a:lstStyle/>
          <a:p>
            <a:r>
              <a:rPr lang="en-US" sz="2000" b="1" dirty="0" smtClean="0">
                <a:solidFill>
                  <a:srgbClr val="FF0000"/>
                </a:solidFill>
              </a:rPr>
              <a:t>  $0</a:t>
            </a:r>
            <a:endParaRPr lang="en-US" sz="2000" b="1" dirty="0">
              <a:solidFill>
                <a:srgbClr val="FF0000"/>
              </a:solidFill>
            </a:endParaRPr>
          </a:p>
        </p:txBody>
      </p:sp>
      <p:cxnSp>
        <p:nvCxnSpPr>
          <p:cNvPr id="26" name="Straight Connector 25"/>
          <p:cNvCxnSpPr/>
          <p:nvPr/>
        </p:nvCxnSpPr>
        <p:spPr>
          <a:xfrm flipH="1">
            <a:off x="1350502" y="2726942"/>
            <a:ext cx="3363314"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08000" y="2526887"/>
            <a:ext cx="1038583" cy="400110"/>
          </a:xfrm>
          <a:prstGeom prst="rect">
            <a:avLst/>
          </a:prstGeom>
          <a:noFill/>
        </p:spPr>
        <p:txBody>
          <a:bodyPr wrap="square" rtlCol="0">
            <a:spAutoFit/>
          </a:bodyPr>
          <a:lstStyle/>
          <a:p>
            <a:r>
              <a:rPr lang="en-US" sz="2000" b="1" dirty="0" smtClean="0">
                <a:solidFill>
                  <a:srgbClr val="008000"/>
                </a:solidFill>
              </a:rPr>
              <a:t>$19.5</a:t>
            </a:r>
            <a:endParaRPr lang="en-US" sz="2000" b="1" dirty="0">
              <a:solidFill>
                <a:srgbClr val="008000"/>
              </a:solidFill>
            </a:endParaRPr>
          </a:p>
        </p:txBody>
      </p:sp>
      <p:cxnSp>
        <p:nvCxnSpPr>
          <p:cNvPr id="32" name="Straight Connector 31"/>
          <p:cNvCxnSpPr/>
          <p:nvPr/>
        </p:nvCxnSpPr>
        <p:spPr>
          <a:xfrm>
            <a:off x="4713816" y="2710865"/>
            <a:ext cx="0" cy="258937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250659" y="5260213"/>
            <a:ext cx="821822" cy="369332"/>
          </a:xfrm>
          <a:prstGeom prst="rect">
            <a:avLst/>
          </a:prstGeom>
          <a:noFill/>
        </p:spPr>
        <p:txBody>
          <a:bodyPr wrap="none" rtlCol="0">
            <a:spAutoFit/>
          </a:bodyPr>
          <a:lstStyle/>
          <a:p>
            <a:r>
              <a:rPr lang="en-US" b="1" dirty="0" smtClean="0">
                <a:solidFill>
                  <a:srgbClr val="FF0000"/>
                </a:solidFill>
              </a:rPr>
              <a:t>99 </a:t>
            </a:r>
            <a:r>
              <a:rPr lang="en-US" b="1" dirty="0" smtClean="0">
                <a:solidFill>
                  <a:srgbClr val="008000"/>
                </a:solidFill>
              </a:rPr>
              <a:t>101</a:t>
            </a:r>
            <a:endParaRPr lang="en-US" b="1" dirty="0">
              <a:solidFill>
                <a:srgbClr val="008000"/>
              </a:solidFill>
            </a:endParaRPr>
          </a:p>
        </p:txBody>
      </p:sp>
      <p:sp>
        <p:nvSpPr>
          <p:cNvPr id="9" name="Slide Number Placeholder 8"/>
          <p:cNvSpPr>
            <a:spLocks noGrp="1"/>
          </p:cNvSpPr>
          <p:nvPr>
            <p:ph type="sldNum" sz="quarter" idx="12"/>
          </p:nvPr>
        </p:nvSpPr>
        <p:spPr/>
        <p:txBody>
          <a:bodyPr/>
          <a:lstStyle/>
          <a:p>
            <a:fld id="{0CED2D57-A495-444B-994B-E1EFD9C924CA}" type="slidenum">
              <a:rPr lang="en-US" smtClean="0"/>
              <a:t>35</a:t>
            </a:fld>
            <a:endParaRPr lang="en-US"/>
          </a:p>
        </p:txBody>
      </p:sp>
      <p:sp>
        <p:nvSpPr>
          <p:cNvPr id="30" name="Oval 29"/>
          <p:cNvSpPr/>
          <p:nvPr/>
        </p:nvSpPr>
        <p:spPr>
          <a:xfrm flipH="1">
            <a:off x="4461180" y="5234062"/>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461039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p:cNvSpPr/>
          <p:nvPr/>
        </p:nvSpPr>
        <p:spPr>
          <a:xfrm>
            <a:off x="4630281" y="2601558"/>
            <a:ext cx="1527349" cy="2698575"/>
          </a:xfrm>
          <a:prstGeom prst="r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61771" y="5401203"/>
            <a:ext cx="3537020" cy="400110"/>
          </a:xfrm>
          <a:prstGeom prst="rect">
            <a:avLst/>
          </a:prstGeom>
          <a:noFill/>
        </p:spPr>
        <p:txBody>
          <a:bodyPr wrap="square" rtlCol="0">
            <a:spAutoFit/>
          </a:bodyPr>
          <a:lstStyle/>
          <a:p>
            <a:r>
              <a:rPr lang="en-US" b="1" dirty="0" smtClean="0"/>
              <a:t> 60         80         </a:t>
            </a:r>
            <a:r>
              <a:rPr lang="en-US" sz="2000" b="1" dirty="0" smtClean="0"/>
              <a:t>100</a:t>
            </a:r>
            <a:r>
              <a:rPr lang="en-US" b="1" dirty="0" smtClean="0"/>
              <a:t>        120        140</a:t>
            </a:r>
            <a:endParaRPr lang="en-US" b="1" dirty="0"/>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cxnSp>
        <p:nvCxnSpPr>
          <p:cNvPr id="36" name="Straight Connector 35"/>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416800" y="1947333"/>
            <a:ext cx="184666" cy="369332"/>
          </a:xfrm>
          <a:prstGeom prst="rect">
            <a:avLst/>
          </a:prstGeom>
          <a:noFill/>
        </p:spPr>
        <p:txBody>
          <a:bodyPr wrap="none" rtlCol="0">
            <a:spAutoFit/>
          </a:bodyPr>
          <a:lstStyle/>
          <a:p>
            <a:endParaRPr lang="en-US" dirty="0"/>
          </a:p>
        </p:txBody>
      </p:sp>
      <p:cxnSp>
        <p:nvCxnSpPr>
          <p:cNvPr id="24" name="Straight Connector 23"/>
          <p:cNvCxnSpPr/>
          <p:nvPr/>
        </p:nvCxnSpPr>
        <p:spPr>
          <a:xfrm flipH="1" flipV="1">
            <a:off x="1318344" y="5283951"/>
            <a:ext cx="3295860" cy="16182"/>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5800" y="5052625"/>
            <a:ext cx="860783" cy="400110"/>
          </a:xfrm>
          <a:prstGeom prst="rect">
            <a:avLst/>
          </a:prstGeom>
          <a:noFill/>
        </p:spPr>
        <p:txBody>
          <a:bodyPr wrap="square" rtlCol="0">
            <a:spAutoFit/>
          </a:bodyPr>
          <a:lstStyle/>
          <a:p>
            <a:r>
              <a:rPr lang="en-US" sz="2000" b="1" dirty="0" smtClean="0">
                <a:solidFill>
                  <a:srgbClr val="FF0000"/>
                </a:solidFill>
              </a:rPr>
              <a:t>  $0</a:t>
            </a:r>
            <a:endParaRPr lang="en-US" sz="2000" b="1" dirty="0">
              <a:solidFill>
                <a:srgbClr val="FF0000"/>
              </a:solidFill>
            </a:endParaRPr>
          </a:p>
        </p:txBody>
      </p:sp>
      <p:cxnSp>
        <p:nvCxnSpPr>
          <p:cNvPr id="30" name="Straight Connector 29"/>
          <p:cNvCxnSpPr/>
          <p:nvPr/>
        </p:nvCxnSpPr>
        <p:spPr>
          <a:xfrm flipH="1">
            <a:off x="1334424" y="3263226"/>
            <a:ext cx="3670521" cy="2634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987186" y="5283951"/>
            <a:ext cx="1414808" cy="369332"/>
          </a:xfrm>
          <a:prstGeom prst="rect">
            <a:avLst/>
          </a:prstGeom>
          <a:noFill/>
        </p:spPr>
        <p:txBody>
          <a:bodyPr wrap="square" rtlCol="0">
            <a:spAutoFit/>
          </a:bodyPr>
          <a:lstStyle/>
          <a:p>
            <a:r>
              <a:rPr lang="en-US" b="1" dirty="0" smtClean="0">
                <a:solidFill>
                  <a:srgbClr val="008000"/>
                </a:solidFill>
              </a:rPr>
              <a:t> </a:t>
            </a:r>
            <a:r>
              <a:rPr lang="en-US" b="1" dirty="0" smtClean="0">
                <a:solidFill>
                  <a:srgbClr val="FF0000"/>
                </a:solidFill>
              </a:rPr>
              <a:t>90</a:t>
            </a:r>
            <a:r>
              <a:rPr lang="en-US" b="1" dirty="0" smtClean="0">
                <a:solidFill>
                  <a:srgbClr val="008000"/>
                </a:solidFill>
              </a:rPr>
              <a:t>          110</a:t>
            </a:r>
            <a:endParaRPr lang="en-US" b="1" dirty="0">
              <a:solidFill>
                <a:srgbClr val="008000"/>
              </a:solidFill>
            </a:endParaRPr>
          </a:p>
        </p:txBody>
      </p:sp>
      <p:cxnSp>
        <p:nvCxnSpPr>
          <p:cNvPr id="38" name="Straight Connector 37"/>
          <p:cNvCxnSpPr/>
          <p:nvPr/>
        </p:nvCxnSpPr>
        <p:spPr>
          <a:xfrm>
            <a:off x="5004945" y="3247044"/>
            <a:ext cx="0" cy="2053089"/>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85800" y="3063171"/>
            <a:ext cx="860783" cy="400110"/>
          </a:xfrm>
          <a:prstGeom prst="rect">
            <a:avLst/>
          </a:prstGeom>
          <a:noFill/>
        </p:spPr>
        <p:txBody>
          <a:bodyPr wrap="square" rtlCol="0">
            <a:spAutoFit/>
          </a:bodyPr>
          <a:lstStyle/>
          <a:p>
            <a:r>
              <a:rPr lang="en-US" sz="2000" b="1" dirty="0" smtClean="0">
                <a:solidFill>
                  <a:srgbClr val="008000"/>
                </a:solidFill>
              </a:rPr>
              <a:t>$15</a:t>
            </a:r>
            <a:endParaRPr lang="en-US" sz="2000" b="1" dirty="0">
              <a:solidFill>
                <a:srgbClr val="008000"/>
              </a:solidFill>
            </a:endParaRPr>
          </a:p>
        </p:txBody>
      </p:sp>
      <p:sp>
        <p:nvSpPr>
          <p:cNvPr id="7" name="Slide Number Placeholder 6"/>
          <p:cNvSpPr>
            <a:spLocks noGrp="1"/>
          </p:cNvSpPr>
          <p:nvPr>
            <p:ph type="sldNum" sz="quarter" idx="12"/>
          </p:nvPr>
        </p:nvSpPr>
        <p:spPr/>
        <p:txBody>
          <a:bodyPr/>
          <a:lstStyle/>
          <a:p>
            <a:fld id="{0CED2D57-A495-444B-994B-E1EFD9C924CA}" type="slidenum">
              <a:rPr lang="en-US" smtClean="0"/>
              <a:t>36</a:t>
            </a:fld>
            <a:endParaRPr lang="en-US"/>
          </a:p>
        </p:txBody>
      </p:sp>
      <p:sp>
        <p:nvSpPr>
          <p:cNvPr id="26" name="Oval 25"/>
          <p:cNvSpPr/>
          <p:nvPr/>
        </p:nvSpPr>
        <p:spPr>
          <a:xfrm flipH="1">
            <a:off x="4209319" y="5266427"/>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02114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p:cNvSpPr/>
          <p:nvPr/>
        </p:nvSpPr>
        <p:spPr>
          <a:xfrm>
            <a:off x="4630281" y="2601558"/>
            <a:ext cx="1527349" cy="2698575"/>
          </a:xfrm>
          <a:prstGeom prst="r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61771" y="5401203"/>
            <a:ext cx="3537020" cy="400110"/>
          </a:xfrm>
          <a:prstGeom prst="rect">
            <a:avLst/>
          </a:prstGeom>
          <a:noFill/>
        </p:spPr>
        <p:txBody>
          <a:bodyPr wrap="square" rtlCol="0">
            <a:spAutoFit/>
          </a:bodyPr>
          <a:lstStyle/>
          <a:p>
            <a:r>
              <a:rPr lang="en-US" b="1" dirty="0" smtClean="0"/>
              <a:t> 60         </a:t>
            </a:r>
            <a:r>
              <a:rPr lang="en-US" b="1" dirty="0" smtClean="0">
                <a:solidFill>
                  <a:srgbClr val="FF0000"/>
                </a:solidFill>
              </a:rPr>
              <a:t>80</a:t>
            </a:r>
            <a:r>
              <a:rPr lang="en-US" b="1" dirty="0" smtClean="0"/>
              <a:t>         </a:t>
            </a:r>
            <a:r>
              <a:rPr lang="en-US" sz="2000" b="1" dirty="0" smtClean="0"/>
              <a:t>100</a:t>
            </a:r>
            <a:r>
              <a:rPr lang="en-US" b="1" dirty="0" smtClean="0"/>
              <a:t>        </a:t>
            </a:r>
            <a:r>
              <a:rPr lang="en-US" b="1" dirty="0" smtClean="0">
                <a:solidFill>
                  <a:srgbClr val="008000"/>
                </a:solidFill>
              </a:rPr>
              <a:t>120</a:t>
            </a:r>
            <a:r>
              <a:rPr lang="en-US" b="1" dirty="0" smtClean="0"/>
              <a:t>        140</a:t>
            </a:r>
            <a:endParaRPr lang="en-US" b="1" dirty="0"/>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cxnSp>
        <p:nvCxnSpPr>
          <p:cNvPr id="36" name="Straight Connector 35"/>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416800" y="1947333"/>
            <a:ext cx="184666" cy="369332"/>
          </a:xfrm>
          <a:prstGeom prst="rect">
            <a:avLst/>
          </a:prstGeom>
          <a:noFill/>
        </p:spPr>
        <p:txBody>
          <a:bodyPr wrap="none" rtlCol="0">
            <a:spAutoFit/>
          </a:bodyPr>
          <a:lstStyle/>
          <a:p>
            <a:endParaRPr lang="en-US" dirty="0"/>
          </a:p>
        </p:txBody>
      </p:sp>
      <p:cxnSp>
        <p:nvCxnSpPr>
          <p:cNvPr id="24" name="Straight Connector 23"/>
          <p:cNvCxnSpPr/>
          <p:nvPr/>
        </p:nvCxnSpPr>
        <p:spPr>
          <a:xfrm flipH="1" flipV="1">
            <a:off x="1318344" y="5283951"/>
            <a:ext cx="3295860" cy="16182"/>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5800" y="5052625"/>
            <a:ext cx="860783" cy="400110"/>
          </a:xfrm>
          <a:prstGeom prst="rect">
            <a:avLst/>
          </a:prstGeom>
          <a:noFill/>
        </p:spPr>
        <p:txBody>
          <a:bodyPr wrap="square" rtlCol="0">
            <a:spAutoFit/>
          </a:bodyPr>
          <a:lstStyle/>
          <a:p>
            <a:r>
              <a:rPr lang="en-US" sz="2000" b="1" dirty="0" smtClean="0">
                <a:solidFill>
                  <a:srgbClr val="FF0000"/>
                </a:solidFill>
              </a:rPr>
              <a:t>  $0</a:t>
            </a:r>
            <a:endParaRPr lang="en-US" sz="2000" b="1" dirty="0">
              <a:solidFill>
                <a:srgbClr val="FF0000"/>
              </a:solidFill>
            </a:endParaRPr>
          </a:p>
        </p:txBody>
      </p:sp>
      <p:cxnSp>
        <p:nvCxnSpPr>
          <p:cNvPr id="26" name="Straight Connector 25"/>
          <p:cNvCxnSpPr>
            <a:stCxn id="2" idx="5"/>
          </p:cNvCxnSpPr>
          <p:nvPr/>
        </p:nvCxnSpPr>
        <p:spPr>
          <a:xfrm flipH="1">
            <a:off x="1318345" y="3950846"/>
            <a:ext cx="4075611" cy="809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401994" y="3958937"/>
            <a:ext cx="0" cy="147304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85800" y="3703474"/>
            <a:ext cx="860783" cy="400110"/>
          </a:xfrm>
          <a:prstGeom prst="rect">
            <a:avLst/>
          </a:prstGeom>
          <a:noFill/>
        </p:spPr>
        <p:txBody>
          <a:bodyPr wrap="square" rtlCol="0">
            <a:spAutoFit/>
          </a:bodyPr>
          <a:lstStyle/>
          <a:p>
            <a:r>
              <a:rPr lang="en-US" sz="2000" b="1" dirty="0" smtClean="0">
                <a:solidFill>
                  <a:srgbClr val="008000"/>
                </a:solidFill>
              </a:rPr>
              <a:t>$10</a:t>
            </a:r>
            <a:endParaRPr lang="en-US" sz="2000" b="1" dirty="0">
              <a:solidFill>
                <a:srgbClr val="008000"/>
              </a:solidFill>
            </a:endParaRPr>
          </a:p>
        </p:txBody>
      </p:sp>
      <p:sp>
        <p:nvSpPr>
          <p:cNvPr id="7" name="Slide Number Placeholder 6"/>
          <p:cNvSpPr>
            <a:spLocks noGrp="1"/>
          </p:cNvSpPr>
          <p:nvPr>
            <p:ph type="sldNum" sz="quarter" idx="12"/>
          </p:nvPr>
        </p:nvSpPr>
        <p:spPr/>
        <p:txBody>
          <a:bodyPr/>
          <a:lstStyle/>
          <a:p>
            <a:fld id="{0CED2D57-A495-444B-994B-E1EFD9C924CA}" type="slidenum">
              <a:rPr lang="en-US" smtClean="0"/>
              <a:t>37</a:t>
            </a:fld>
            <a:endParaRPr lang="en-US"/>
          </a:p>
        </p:txBody>
      </p:sp>
      <p:sp>
        <p:nvSpPr>
          <p:cNvPr id="30" name="Oval 29"/>
          <p:cNvSpPr/>
          <p:nvPr/>
        </p:nvSpPr>
        <p:spPr>
          <a:xfrm flipH="1">
            <a:off x="3792815" y="5250244"/>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71441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ight Triangle 23"/>
          <p:cNvSpPr/>
          <p:nvPr/>
        </p:nvSpPr>
        <p:spPr>
          <a:xfrm>
            <a:off x="4630281" y="2601558"/>
            <a:ext cx="1527349" cy="2698575"/>
          </a:xfrm>
          <a:prstGeom prst="r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cxnSp>
        <p:nvCxnSpPr>
          <p:cNvPr id="36" name="Straight Connector 35"/>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6157630" y="5300134"/>
            <a:ext cx="1784589" cy="16181"/>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85800" y="5052625"/>
            <a:ext cx="860783" cy="400110"/>
          </a:xfrm>
          <a:prstGeom prst="rect">
            <a:avLst/>
          </a:prstGeom>
          <a:noFill/>
        </p:spPr>
        <p:txBody>
          <a:bodyPr wrap="square" rtlCol="0">
            <a:spAutoFit/>
          </a:bodyPr>
          <a:lstStyle/>
          <a:p>
            <a:r>
              <a:rPr lang="en-US" sz="2000" b="1" dirty="0" smtClean="0">
                <a:solidFill>
                  <a:srgbClr val="FF0000"/>
                </a:solidFill>
              </a:rPr>
              <a:t>  $0</a:t>
            </a:r>
            <a:endParaRPr lang="en-US" sz="2000" b="1" dirty="0">
              <a:solidFill>
                <a:srgbClr val="FF0000"/>
              </a:solidFill>
            </a:endParaRPr>
          </a:p>
        </p:txBody>
      </p:sp>
      <p:sp>
        <p:nvSpPr>
          <p:cNvPr id="34" name="TextBox 33"/>
          <p:cNvSpPr txBox="1"/>
          <p:nvPr/>
        </p:nvSpPr>
        <p:spPr>
          <a:xfrm>
            <a:off x="685800" y="3703474"/>
            <a:ext cx="860783" cy="400110"/>
          </a:xfrm>
          <a:prstGeom prst="rect">
            <a:avLst/>
          </a:prstGeom>
          <a:noFill/>
        </p:spPr>
        <p:txBody>
          <a:bodyPr wrap="square" rtlCol="0">
            <a:spAutoFit/>
          </a:bodyPr>
          <a:lstStyle/>
          <a:p>
            <a:r>
              <a:rPr lang="en-US" sz="2000" b="1" dirty="0" smtClean="0">
                <a:solidFill>
                  <a:srgbClr val="008000"/>
                </a:solidFill>
              </a:rPr>
              <a:t>$10</a:t>
            </a:r>
            <a:endParaRPr lang="en-US" sz="2000" b="1" dirty="0">
              <a:solidFill>
                <a:srgbClr val="008000"/>
              </a:solidFill>
            </a:endParaRPr>
          </a:p>
        </p:txBody>
      </p:sp>
      <p:sp>
        <p:nvSpPr>
          <p:cNvPr id="35" name="TextBox 34"/>
          <p:cNvSpPr txBox="1"/>
          <p:nvPr/>
        </p:nvSpPr>
        <p:spPr>
          <a:xfrm>
            <a:off x="2871223" y="5402137"/>
            <a:ext cx="3537020" cy="400110"/>
          </a:xfrm>
          <a:prstGeom prst="rect">
            <a:avLst/>
          </a:prstGeom>
          <a:noFill/>
        </p:spPr>
        <p:txBody>
          <a:bodyPr wrap="square" rtlCol="0">
            <a:spAutoFit/>
          </a:bodyPr>
          <a:lstStyle/>
          <a:p>
            <a:r>
              <a:rPr lang="en-US" b="1" dirty="0" smtClean="0"/>
              <a:t> </a:t>
            </a:r>
            <a:r>
              <a:rPr lang="en-US" b="1" dirty="0" smtClean="0">
                <a:solidFill>
                  <a:srgbClr val="FF0000"/>
                </a:solidFill>
              </a:rPr>
              <a:t>60</a:t>
            </a:r>
            <a:r>
              <a:rPr lang="en-US" b="1" dirty="0" smtClean="0"/>
              <a:t>         80         </a:t>
            </a:r>
            <a:r>
              <a:rPr lang="en-US" sz="2000" b="1" dirty="0" smtClean="0"/>
              <a:t>100</a:t>
            </a:r>
            <a:r>
              <a:rPr lang="en-US" b="1" dirty="0" smtClean="0"/>
              <a:t>        120        </a:t>
            </a:r>
            <a:r>
              <a:rPr lang="en-US" b="1" dirty="0" smtClean="0">
                <a:solidFill>
                  <a:srgbClr val="FF0000"/>
                </a:solidFill>
              </a:rPr>
              <a:t>140</a:t>
            </a:r>
            <a:endParaRPr lang="en-US" b="1" dirty="0">
              <a:solidFill>
                <a:srgbClr val="FF0000"/>
              </a:solidFill>
            </a:endParaRPr>
          </a:p>
        </p:txBody>
      </p:sp>
      <p:cxnSp>
        <p:nvCxnSpPr>
          <p:cNvPr id="26" name="Straight Connector 25"/>
          <p:cNvCxnSpPr>
            <a:stCxn id="24" idx="2"/>
          </p:cNvCxnSpPr>
          <p:nvPr/>
        </p:nvCxnSpPr>
        <p:spPr>
          <a:xfrm flipH="1">
            <a:off x="1318344" y="5300133"/>
            <a:ext cx="3311937" cy="16182"/>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2"/>
          </p:nvPr>
        </p:nvSpPr>
        <p:spPr/>
        <p:txBody>
          <a:bodyPr/>
          <a:lstStyle/>
          <a:p>
            <a:fld id="{0CED2D57-A495-444B-994B-E1EFD9C924CA}" type="slidenum">
              <a:rPr lang="en-US" smtClean="0"/>
              <a:t>38</a:t>
            </a:fld>
            <a:endParaRPr lang="en-US"/>
          </a:p>
        </p:txBody>
      </p:sp>
      <p:sp>
        <p:nvSpPr>
          <p:cNvPr id="22" name="Oval 21"/>
          <p:cNvSpPr/>
          <p:nvPr/>
        </p:nvSpPr>
        <p:spPr>
          <a:xfrm flipH="1">
            <a:off x="3053257" y="5266427"/>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flipH="1">
            <a:off x="6107955" y="5250244"/>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36454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Triangle 30"/>
          <p:cNvSpPr/>
          <p:nvPr/>
        </p:nvSpPr>
        <p:spPr>
          <a:xfrm>
            <a:off x="4630281" y="2601558"/>
            <a:ext cx="1527349" cy="2698575"/>
          </a:xfrm>
          <a:prstGeom prst="r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646359" y="2652377"/>
            <a:ext cx="0" cy="274882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1318345" y="2601558"/>
            <a:ext cx="3311936" cy="1607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54025" y="2299202"/>
            <a:ext cx="860783" cy="461665"/>
          </a:xfrm>
          <a:prstGeom prst="rect">
            <a:avLst/>
          </a:prstGeom>
          <a:noFill/>
        </p:spPr>
        <p:txBody>
          <a:bodyPr wrap="square" rtlCol="0">
            <a:spAutoFit/>
          </a:bodyPr>
          <a:lstStyle/>
          <a:p>
            <a:r>
              <a:rPr lang="en-US" sz="2400" b="1" dirty="0" smtClean="0">
                <a:solidFill>
                  <a:srgbClr val="008000"/>
                </a:solidFill>
              </a:rPr>
              <a:t>$20</a:t>
            </a:r>
            <a:endParaRPr lang="en-US" sz="2400" b="1" dirty="0">
              <a:solidFill>
                <a:srgbClr val="008000"/>
              </a:solidFill>
            </a:endParaRPr>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3366FF"/>
                </a:solidFill>
              </a:rPr>
              <a:t>INTERVAL-TASKS</a:t>
            </a:r>
            <a:endParaRPr lang="en-US" sz="3600" b="1" dirty="0">
              <a:solidFill>
                <a:srgbClr val="3366FF"/>
              </a:solidFill>
            </a:endParaRPr>
          </a:p>
        </p:txBody>
      </p:sp>
      <p:cxnSp>
        <p:nvCxnSpPr>
          <p:cNvPr id="36" name="Straight Connector 35"/>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85800" y="5034982"/>
            <a:ext cx="860783" cy="400110"/>
          </a:xfrm>
          <a:prstGeom prst="rect">
            <a:avLst/>
          </a:prstGeom>
          <a:noFill/>
        </p:spPr>
        <p:txBody>
          <a:bodyPr wrap="square" rtlCol="0">
            <a:spAutoFit/>
          </a:bodyPr>
          <a:lstStyle/>
          <a:p>
            <a:r>
              <a:rPr lang="en-US" sz="2000" b="1" dirty="0" smtClean="0">
                <a:solidFill>
                  <a:srgbClr val="FF0000"/>
                </a:solidFill>
              </a:rPr>
              <a:t>$0</a:t>
            </a:r>
            <a:endParaRPr lang="en-US" sz="2000" b="1" dirty="0">
              <a:solidFill>
                <a:srgbClr val="FF0000"/>
              </a:solidFill>
            </a:endParaRPr>
          </a:p>
        </p:txBody>
      </p:sp>
      <p:cxnSp>
        <p:nvCxnSpPr>
          <p:cNvPr id="26" name="Straight Connector 25"/>
          <p:cNvCxnSpPr/>
          <p:nvPr/>
        </p:nvCxnSpPr>
        <p:spPr>
          <a:xfrm flipH="1">
            <a:off x="6157630" y="5300133"/>
            <a:ext cx="1784588"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31" idx="5"/>
          </p:cNvCxnSpPr>
          <p:nvPr/>
        </p:nvCxnSpPr>
        <p:spPr>
          <a:xfrm flipH="1">
            <a:off x="1318345" y="3950846"/>
            <a:ext cx="4075611" cy="809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5401994" y="3958937"/>
            <a:ext cx="24117" cy="1473044"/>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54026" y="3703474"/>
            <a:ext cx="992558" cy="400110"/>
          </a:xfrm>
          <a:prstGeom prst="rect">
            <a:avLst/>
          </a:prstGeom>
          <a:noFill/>
        </p:spPr>
        <p:txBody>
          <a:bodyPr wrap="square" rtlCol="0">
            <a:spAutoFit/>
          </a:bodyPr>
          <a:lstStyle/>
          <a:p>
            <a:r>
              <a:rPr lang="en-US" sz="2000" b="1" dirty="0" smtClean="0">
                <a:solidFill>
                  <a:srgbClr val="FF6600"/>
                </a:solidFill>
              </a:rPr>
              <a:t>$10</a:t>
            </a:r>
            <a:endParaRPr lang="en-US" sz="2000" b="1" dirty="0">
              <a:solidFill>
                <a:srgbClr val="FF6600"/>
              </a:solidFill>
            </a:endParaRPr>
          </a:p>
        </p:txBody>
      </p:sp>
      <p:sp>
        <p:nvSpPr>
          <p:cNvPr id="35" name="Rectangle 2"/>
          <p:cNvSpPr>
            <a:spLocks noChangeArrowheads="1"/>
          </p:cNvSpPr>
          <p:nvPr/>
        </p:nvSpPr>
        <p:spPr bwMode="auto">
          <a:xfrm>
            <a:off x="2733377" y="281494"/>
            <a:ext cx="3822389" cy="1076514"/>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cxnSp>
        <p:nvCxnSpPr>
          <p:cNvPr id="39" name="Straight Connector 38"/>
          <p:cNvCxnSpPr/>
          <p:nvPr/>
        </p:nvCxnSpPr>
        <p:spPr>
          <a:xfrm flipH="1" flipV="1">
            <a:off x="1334421" y="5296403"/>
            <a:ext cx="3295860" cy="16182"/>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0CED2D57-A495-444B-994B-E1EFD9C924CA}" type="slidenum">
              <a:rPr lang="en-US" smtClean="0"/>
              <a:t>39</a:t>
            </a:fld>
            <a:endParaRPr lang="en-US"/>
          </a:p>
        </p:txBody>
      </p:sp>
      <p:sp>
        <p:nvSpPr>
          <p:cNvPr id="33" name="Oval 32"/>
          <p:cNvSpPr/>
          <p:nvPr/>
        </p:nvSpPr>
        <p:spPr>
          <a:xfrm flipH="1">
            <a:off x="4502128" y="5255467"/>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flipH="1">
            <a:off x="3792815" y="5266427"/>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flipH="1">
            <a:off x="3053257" y="5275883"/>
            <a:ext cx="99350" cy="99778"/>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2167466" y="5401203"/>
            <a:ext cx="4995333" cy="461665"/>
          </a:xfrm>
          <a:prstGeom prst="rect">
            <a:avLst/>
          </a:prstGeom>
          <a:noFill/>
        </p:spPr>
        <p:txBody>
          <a:bodyPr wrap="square" rtlCol="0">
            <a:spAutoFit/>
          </a:bodyPr>
          <a:lstStyle/>
          <a:p>
            <a:r>
              <a:rPr lang="en-US" b="1" dirty="0" smtClean="0"/>
              <a:t>            </a:t>
            </a:r>
            <a:r>
              <a:rPr lang="en-US" b="1" dirty="0" smtClean="0">
                <a:solidFill>
                  <a:srgbClr val="FF0000"/>
                </a:solidFill>
              </a:rPr>
              <a:t>-40%      </a:t>
            </a:r>
            <a:r>
              <a:rPr lang="en-US" b="1" dirty="0" smtClean="0">
                <a:solidFill>
                  <a:srgbClr val="FF6600"/>
                </a:solidFill>
              </a:rPr>
              <a:t>-20% </a:t>
            </a:r>
            <a:r>
              <a:rPr lang="en-US" b="1" dirty="0" smtClean="0"/>
              <a:t>        </a:t>
            </a:r>
            <a:r>
              <a:rPr lang="en-US" sz="2400" b="1" dirty="0" smtClean="0">
                <a:solidFill>
                  <a:srgbClr val="008000"/>
                </a:solidFill>
              </a:rPr>
              <a:t>T</a:t>
            </a:r>
            <a:r>
              <a:rPr lang="en-US" sz="2000" b="1" dirty="0" smtClean="0">
                <a:solidFill>
                  <a:srgbClr val="008000"/>
                </a:solidFill>
              </a:rPr>
              <a:t>        </a:t>
            </a:r>
            <a:r>
              <a:rPr lang="en-US" b="1" dirty="0" smtClean="0">
                <a:solidFill>
                  <a:srgbClr val="FF6600"/>
                </a:solidFill>
              </a:rPr>
              <a:t>+20%      </a:t>
            </a:r>
            <a:r>
              <a:rPr lang="en-US" b="1" dirty="0" smtClean="0">
                <a:solidFill>
                  <a:srgbClr val="FF0000"/>
                </a:solidFill>
              </a:rPr>
              <a:t>+40%</a:t>
            </a:r>
            <a:endParaRPr lang="en-US" b="1" dirty="0">
              <a:solidFill>
                <a:srgbClr val="FF0000"/>
              </a:solidFill>
            </a:endParaRPr>
          </a:p>
        </p:txBody>
      </p:sp>
      <p:sp>
        <p:nvSpPr>
          <p:cNvPr id="44" name="TextBox 43"/>
          <p:cNvSpPr txBox="1"/>
          <p:nvPr/>
        </p:nvSpPr>
        <p:spPr>
          <a:xfrm>
            <a:off x="4064000" y="5250426"/>
            <a:ext cx="1205842" cy="369332"/>
          </a:xfrm>
          <a:prstGeom prst="rect">
            <a:avLst/>
          </a:prstGeom>
          <a:noFill/>
        </p:spPr>
        <p:txBody>
          <a:bodyPr wrap="square" rtlCol="0">
            <a:spAutoFit/>
          </a:bodyPr>
          <a:lstStyle/>
          <a:p>
            <a:r>
              <a:rPr lang="en-US" b="1" dirty="0" smtClean="0">
                <a:solidFill>
                  <a:srgbClr val="FF6600"/>
                </a:solidFill>
              </a:rPr>
              <a:t>  -1% +1% </a:t>
            </a:r>
            <a:endParaRPr lang="en-US" b="1" dirty="0">
              <a:solidFill>
                <a:srgbClr val="FF6600"/>
              </a:solidFill>
            </a:endParaRPr>
          </a:p>
        </p:txBody>
      </p:sp>
      <p:cxnSp>
        <p:nvCxnSpPr>
          <p:cNvPr id="45" name="Straight Connector 44"/>
          <p:cNvCxnSpPr/>
          <p:nvPr/>
        </p:nvCxnSpPr>
        <p:spPr>
          <a:xfrm>
            <a:off x="4713816" y="2710865"/>
            <a:ext cx="0" cy="2589373"/>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1350499" y="2726942"/>
            <a:ext cx="3363317"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457200" y="2526887"/>
            <a:ext cx="1089383" cy="400110"/>
          </a:xfrm>
          <a:prstGeom prst="rect">
            <a:avLst/>
          </a:prstGeom>
          <a:noFill/>
        </p:spPr>
        <p:txBody>
          <a:bodyPr wrap="square" rtlCol="0">
            <a:spAutoFit/>
          </a:bodyPr>
          <a:lstStyle/>
          <a:p>
            <a:r>
              <a:rPr lang="en-US" sz="2000" b="1" dirty="0" smtClean="0">
                <a:solidFill>
                  <a:srgbClr val="FF6600"/>
                </a:solidFill>
              </a:rPr>
              <a:t>  $19.5</a:t>
            </a:r>
            <a:endParaRPr lang="en-US" sz="2000" b="1" dirty="0">
              <a:solidFill>
                <a:srgbClr val="FF6600"/>
              </a:solidFill>
            </a:endParaRPr>
          </a:p>
        </p:txBody>
      </p:sp>
    </p:spTree>
    <p:extLst>
      <p:ext uri="{BB962C8B-B14F-4D97-AF65-F5344CB8AC3E}">
        <p14:creationId xmlns:p14="http://schemas.microsoft.com/office/powerpoint/2010/main" val="22030296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ight Arrow 16"/>
          <p:cNvSpPr/>
          <p:nvPr/>
        </p:nvSpPr>
        <p:spPr>
          <a:xfrm>
            <a:off x="2292291" y="2294658"/>
            <a:ext cx="2121919" cy="53105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p:cNvSpPr txBox="1">
            <a:spLocks noGrp="1"/>
          </p:cNvSpPr>
          <p:nvPr>
            <p:ph type="ctrTitle"/>
          </p:nvPr>
        </p:nvSpPr>
        <p:spPr>
          <a:xfrm>
            <a:off x="685800" y="7620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3366FF"/>
                </a:solidFill>
              </a:rPr>
              <a:t>INTERVAL-TASKS</a:t>
            </a:r>
            <a:endParaRPr lang="en-US" sz="3600" b="1" dirty="0">
              <a:solidFill>
                <a:srgbClr val="3366FF"/>
              </a:solidFill>
            </a:endParaRPr>
          </a:p>
        </p:txBody>
      </p:sp>
      <p:sp>
        <p:nvSpPr>
          <p:cNvPr id="6" name="TextBox 5"/>
          <p:cNvSpPr txBox="1"/>
          <p:nvPr/>
        </p:nvSpPr>
        <p:spPr>
          <a:xfrm>
            <a:off x="685800" y="2029132"/>
            <a:ext cx="1498072" cy="923330"/>
          </a:xfrm>
          <a:prstGeom prst="rect">
            <a:avLst/>
          </a:prstGeom>
          <a:noFill/>
        </p:spPr>
        <p:txBody>
          <a:bodyPr wrap="square" rtlCol="0">
            <a:spAutoFit/>
          </a:bodyPr>
          <a:lstStyle/>
          <a:p>
            <a:r>
              <a:rPr lang="en-US" sz="5400" dirty="0" smtClean="0"/>
              <a:t> WE</a:t>
            </a:r>
            <a:endParaRPr lang="en-US" sz="5400" dirty="0"/>
          </a:p>
        </p:txBody>
      </p:sp>
      <p:sp>
        <p:nvSpPr>
          <p:cNvPr id="22" name="TextBox 21"/>
          <p:cNvSpPr txBox="1"/>
          <p:nvPr/>
        </p:nvSpPr>
        <p:spPr>
          <a:xfrm>
            <a:off x="4865197" y="1781300"/>
            <a:ext cx="4143336" cy="1538883"/>
          </a:xfrm>
          <a:prstGeom prst="rect">
            <a:avLst/>
          </a:prstGeom>
          <a:noFill/>
        </p:spPr>
        <p:txBody>
          <a:bodyPr wrap="square" rtlCol="0">
            <a:spAutoFit/>
          </a:bodyPr>
          <a:lstStyle/>
          <a:p>
            <a:r>
              <a:rPr lang="en-US" sz="5400" dirty="0" smtClean="0"/>
              <a:t>ANNOUNCE</a:t>
            </a:r>
          </a:p>
          <a:p>
            <a:r>
              <a:rPr lang="en-US" sz="4000" b="1" dirty="0" smtClean="0"/>
              <a:t>an INTERVAL</a:t>
            </a:r>
            <a:endParaRPr lang="en-US" sz="4000" dirty="0"/>
          </a:p>
        </p:txBody>
      </p:sp>
      <p:sp>
        <p:nvSpPr>
          <p:cNvPr id="23" name="Right Arrow 22"/>
          <p:cNvSpPr/>
          <p:nvPr/>
        </p:nvSpPr>
        <p:spPr>
          <a:xfrm>
            <a:off x="2292291" y="4290314"/>
            <a:ext cx="2121919" cy="53105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85800" y="4024788"/>
            <a:ext cx="1498072" cy="923330"/>
          </a:xfrm>
          <a:prstGeom prst="rect">
            <a:avLst/>
          </a:prstGeom>
          <a:noFill/>
        </p:spPr>
        <p:txBody>
          <a:bodyPr wrap="square" rtlCol="0">
            <a:spAutoFit/>
          </a:bodyPr>
          <a:lstStyle/>
          <a:p>
            <a:r>
              <a:rPr lang="en-US" sz="5400" dirty="0" smtClean="0">
                <a:solidFill>
                  <a:schemeClr val="bg1">
                    <a:lumMod val="50000"/>
                  </a:schemeClr>
                </a:solidFill>
              </a:rPr>
              <a:t>YOU</a:t>
            </a:r>
            <a:endParaRPr lang="en-US" sz="5400" dirty="0">
              <a:solidFill>
                <a:schemeClr val="bg1">
                  <a:lumMod val="50000"/>
                </a:schemeClr>
              </a:solidFill>
            </a:endParaRPr>
          </a:p>
        </p:txBody>
      </p:sp>
      <p:sp>
        <p:nvSpPr>
          <p:cNvPr id="25" name="TextBox 24"/>
          <p:cNvSpPr txBox="1"/>
          <p:nvPr/>
        </p:nvSpPr>
        <p:spPr>
          <a:xfrm>
            <a:off x="4865198" y="3763178"/>
            <a:ext cx="3808340" cy="2369880"/>
          </a:xfrm>
          <a:prstGeom prst="rect">
            <a:avLst/>
          </a:prstGeom>
          <a:noFill/>
        </p:spPr>
        <p:txBody>
          <a:bodyPr wrap="square" rtlCol="0">
            <a:spAutoFit/>
          </a:bodyPr>
          <a:lstStyle/>
          <a:p>
            <a:r>
              <a:rPr lang="en-US" sz="5400" dirty="0" smtClean="0">
                <a:solidFill>
                  <a:srgbClr val="7F7F7F"/>
                </a:solidFill>
              </a:rPr>
              <a:t>SUBMIT</a:t>
            </a:r>
          </a:p>
          <a:p>
            <a:r>
              <a:rPr lang="en-US" sz="4000" b="1" dirty="0" smtClean="0">
                <a:solidFill>
                  <a:srgbClr val="7F7F7F"/>
                </a:solidFill>
              </a:rPr>
              <a:t>an INTERVAL</a:t>
            </a:r>
            <a:endParaRPr lang="en-US" sz="4000" dirty="0">
              <a:solidFill>
                <a:srgbClr val="7F7F7F"/>
              </a:solidFill>
            </a:endParaRPr>
          </a:p>
          <a:p>
            <a:endParaRPr lang="en-US" sz="5400" dirty="0"/>
          </a:p>
        </p:txBody>
      </p:sp>
      <p:sp>
        <p:nvSpPr>
          <p:cNvPr id="28" name="Rectangle 2"/>
          <p:cNvSpPr>
            <a:spLocks noChangeArrowheads="1"/>
          </p:cNvSpPr>
          <p:nvPr/>
        </p:nvSpPr>
        <p:spPr bwMode="auto">
          <a:xfrm>
            <a:off x="2733377" y="316262"/>
            <a:ext cx="3822389" cy="1076514"/>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dirty="0"/>
          </a:p>
        </p:txBody>
      </p:sp>
      <p:sp>
        <p:nvSpPr>
          <p:cNvPr id="9" name="Slide Number Placeholder 8"/>
          <p:cNvSpPr>
            <a:spLocks noGrp="1"/>
          </p:cNvSpPr>
          <p:nvPr>
            <p:ph type="sldNum" sz="quarter" idx="12"/>
          </p:nvPr>
        </p:nvSpPr>
        <p:spPr/>
        <p:txBody>
          <a:bodyPr/>
          <a:lstStyle/>
          <a:p>
            <a:fld id="{0CED2D57-A495-444B-994B-E1EFD9C924CA}" type="slidenum">
              <a:rPr lang="en-US" smtClean="0"/>
              <a:t>4</a:t>
            </a:fld>
            <a:endParaRPr lang="en-US"/>
          </a:p>
        </p:txBody>
      </p:sp>
    </p:spTree>
    <p:extLst>
      <p:ext uri="{BB962C8B-B14F-4D97-AF65-F5344CB8AC3E}">
        <p14:creationId xmlns:p14="http://schemas.microsoft.com/office/powerpoint/2010/main" val="95940712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639"/>
            <a:ext cx="7772400" cy="1250940"/>
          </a:xfrm>
        </p:spPr>
        <p:txBody>
          <a:bodyPr>
            <a:normAutofit/>
          </a:bodyPr>
          <a:lstStyle/>
          <a:p>
            <a:r>
              <a:rPr lang="en-US" sz="2400" b="1" dirty="0" smtClean="0"/>
              <a:t>If in the TIME-INTERVAL-THAT-COUNTS you get:</a:t>
            </a:r>
            <a:endParaRPr lang="en-US" sz="2400" b="1" dirty="0"/>
          </a:p>
        </p:txBody>
      </p:sp>
      <p:sp>
        <p:nvSpPr>
          <p:cNvPr id="3" name="Subtitle 2"/>
          <p:cNvSpPr>
            <a:spLocks noGrp="1"/>
          </p:cNvSpPr>
          <p:nvPr>
            <p:ph type="subTitle" idx="1"/>
          </p:nvPr>
        </p:nvSpPr>
        <p:spPr>
          <a:xfrm>
            <a:off x="685800" y="1282700"/>
            <a:ext cx="7883304" cy="5438776"/>
          </a:xfrm>
        </p:spPr>
        <p:txBody>
          <a:bodyPr>
            <a:normAutofit/>
          </a:bodyPr>
          <a:lstStyle/>
          <a:p>
            <a:pPr algn="just"/>
            <a:r>
              <a:rPr lang="en-US" dirty="0" smtClean="0">
                <a:sym typeface="Wingdings"/>
              </a:rPr>
              <a:t>&lt; </a:t>
            </a:r>
            <a:r>
              <a:rPr lang="en-US" dirty="0">
                <a:sym typeface="Wingdings"/>
              </a:rPr>
              <a:t>75%  </a:t>
            </a:r>
            <a:r>
              <a:rPr lang="en-US" b="1" i="1" u="sng" dirty="0">
                <a:solidFill>
                  <a:srgbClr val="3366FF"/>
                </a:solidFill>
              </a:rPr>
              <a:t>BOX-TASKS</a:t>
            </a:r>
            <a:r>
              <a:rPr lang="en-US" dirty="0">
                <a:solidFill>
                  <a:srgbClr val="3366FF"/>
                </a:solidFill>
              </a:rPr>
              <a:t>  </a:t>
            </a:r>
            <a:r>
              <a:rPr lang="en-US" dirty="0">
                <a:solidFill>
                  <a:schemeClr val="bg1">
                    <a:lumMod val="50000"/>
                  </a:schemeClr>
                </a:solidFill>
              </a:rPr>
              <a:t>correct </a:t>
            </a:r>
          </a:p>
          <a:p>
            <a:pPr algn="just"/>
            <a:r>
              <a:rPr lang="en-US" dirty="0">
                <a:solidFill>
                  <a:schemeClr val="bg1">
                    <a:lumMod val="50000"/>
                  </a:schemeClr>
                </a:solidFill>
                <a:sym typeface="Wingdings"/>
              </a:rPr>
              <a:t>       </a:t>
            </a:r>
            <a:r>
              <a:rPr lang="en-US" dirty="0">
                <a:sym typeface="Wingdings"/>
              </a:rPr>
              <a:t> </a:t>
            </a:r>
            <a:r>
              <a:rPr lang="en-US" b="1" dirty="0">
                <a:solidFill>
                  <a:srgbClr val="FF0000"/>
                </a:solidFill>
                <a:sym typeface="Wingdings"/>
              </a:rPr>
              <a:t>NO </a:t>
            </a:r>
            <a:r>
              <a:rPr lang="en-US" b="1" dirty="0" smtClean="0">
                <a:solidFill>
                  <a:srgbClr val="FF0000"/>
                </a:solidFill>
                <a:sym typeface="Wingdings"/>
              </a:rPr>
              <a:t>PAYMENT</a:t>
            </a:r>
          </a:p>
          <a:p>
            <a:pPr algn="just"/>
            <a:endParaRPr lang="en-US" sz="2000" dirty="0">
              <a:sym typeface="Wingdings"/>
            </a:endParaRPr>
          </a:p>
          <a:p>
            <a:pPr algn="just"/>
            <a:r>
              <a:rPr lang="en-US" dirty="0" smtClean="0">
                <a:sym typeface="Wingdings"/>
              </a:rPr>
              <a:t>≥ 75%  </a:t>
            </a:r>
            <a:r>
              <a:rPr lang="en-US" b="1" i="1" u="sng" dirty="0">
                <a:solidFill>
                  <a:srgbClr val="3366FF"/>
                </a:solidFill>
              </a:rPr>
              <a:t>BOX-TASKS</a:t>
            </a:r>
            <a:r>
              <a:rPr lang="en-US" dirty="0">
                <a:solidFill>
                  <a:srgbClr val="3366FF"/>
                </a:solidFill>
              </a:rPr>
              <a:t>  </a:t>
            </a:r>
            <a:r>
              <a:rPr lang="en-US" dirty="0">
                <a:sym typeface="Wingdings"/>
              </a:rPr>
              <a:t>correct </a:t>
            </a:r>
          </a:p>
          <a:p>
            <a:pPr algn="just"/>
            <a:r>
              <a:rPr lang="en-US" dirty="0">
                <a:sym typeface="Wingdings"/>
              </a:rPr>
              <a:t> </a:t>
            </a:r>
            <a:r>
              <a:rPr lang="en-US" dirty="0" smtClean="0">
                <a:sym typeface="Wingdings"/>
              </a:rPr>
              <a:t>      </a:t>
            </a:r>
            <a:r>
              <a:rPr lang="en-US" b="1" dirty="0">
                <a:solidFill>
                  <a:srgbClr val="008000"/>
                </a:solidFill>
                <a:sym typeface="Wingdings"/>
              </a:rPr>
              <a:t>PAYMENT FOR THAT INTERVAL TASK </a:t>
            </a:r>
            <a:r>
              <a:rPr lang="en-US" dirty="0">
                <a:sym typeface="Wingdings"/>
              </a:rPr>
              <a:t/>
            </a:r>
            <a:br>
              <a:rPr lang="en-US" dirty="0">
                <a:sym typeface="Wingdings"/>
              </a:rPr>
            </a:br>
            <a:r>
              <a:rPr lang="en-US" dirty="0">
                <a:sym typeface="Wingdings"/>
              </a:rPr>
              <a:t>            </a:t>
            </a:r>
            <a:r>
              <a:rPr lang="en-US" b="1" dirty="0">
                <a:solidFill>
                  <a:srgbClr val="008000"/>
                </a:solidFill>
                <a:sym typeface="Wingdings"/>
              </a:rPr>
              <a:t>AS EXPLAINED BEFORE</a:t>
            </a:r>
            <a:endParaRPr lang="en-US" dirty="0" smtClean="0">
              <a:sym typeface="Wingdings"/>
            </a:endParaRPr>
          </a:p>
          <a:p>
            <a:pPr algn="just"/>
            <a:endParaRPr lang="en-US" dirty="0">
              <a:sym typeface="Wingdings"/>
            </a:endParaRPr>
          </a:p>
        </p:txBody>
      </p:sp>
      <p:sp>
        <p:nvSpPr>
          <p:cNvPr id="4" name="Slide Number Placeholder 3"/>
          <p:cNvSpPr>
            <a:spLocks noGrp="1"/>
          </p:cNvSpPr>
          <p:nvPr>
            <p:ph type="sldNum" sz="quarter" idx="12"/>
          </p:nvPr>
        </p:nvSpPr>
        <p:spPr/>
        <p:txBody>
          <a:bodyPr/>
          <a:lstStyle/>
          <a:p>
            <a:fld id="{0CED2D57-A495-444B-994B-E1EFD9C924CA}" type="slidenum">
              <a:rPr lang="en-US" smtClean="0"/>
              <a:t>40</a:t>
            </a:fld>
            <a:endParaRPr lang="en-US"/>
          </a:p>
        </p:txBody>
      </p:sp>
      <p:sp>
        <p:nvSpPr>
          <p:cNvPr id="5" name="Rectangle 2"/>
          <p:cNvSpPr>
            <a:spLocks noChangeArrowheads="1"/>
          </p:cNvSpPr>
          <p:nvPr/>
        </p:nvSpPr>
        <p:spPr bwMode="auto">
          <a:xfrm>
            <a:off x="685800" y="1282700"/>
            <a:ext cx="7391399" cy="1219200"/>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6" name="Rectangle 2"/>
          <p:cNvSpPr>
            <a:spLocks noChangeArrowheads="1"/>
          </p:cNvSpPr>
          <p:nvPr/>
        </p:nvSpPr>
        <p:spPr bwMode="auto">
          <a:xfrm>
            <a:off x="685800" y="2781300"/>
            <a:ext cx="7391399" cy="3940175"/>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pic>
        <p:nvPicPr>
          <p:cNvPr id="7" name="Picture 6" descr="Screen Shot 2016-04-01 at 12.38.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515" y="4483100"/>
            <a:ext cx="3143510" cy="2146659"/>
          </a:xfrm>
          <a:prstGeom prst="rect">
            <a:avLst/>
          </a:prstGeom>
        </p:spPr>
      </p:pic>
    </p:spTree>
    <p:extLst>
      <p:ext uri="{BB962C8B-B14F-4D97-AF65-F5344CB8AC3E}">
        <p14:creationId xmlns:p14="http://schemas.microsoft.com/office/powerpoint/2010/main" val="144112398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802" y="569842"/>
            <a:ext cx="8348806" cy="4721372"/>
          </a:xfrm>
        </p:spPr>
        <p:txBody>
          <a:bodyPr>
            <a:normAutofit/>
          </a:bodyPr>
          <a:lstStyle/>
          <a:p>
            <a:r>
              <a:rPr lang="en-US" sz="6000" b="1" dirty="0" smtClean="0">
                <a:solidFill>
                  <a:schemeClr val="tx2">
                    <a:lumMod val="60000"/>
                    <a:lumOff val="40000"/>
                  </a:schemeClr>
                </a:solidFill>
              </a:rPr>
              <a:t>WE WILL NOW BEGIN</a:t>
            </a:r>
            <a:endParaRPr lang="en-US" sz="6000" b="1" dirty="0">
              <a:solidFill>
                <a:schemeClr val="tx2">
                  <a:lumMod val="60000"/>
                  <a:lumOff val="40000"/>
                </a:schemeClr>
              </a:solidFill>
            </a:endParaRPr>
          </a:p>
        </p:txBody>
      </p:sp>
      <p:sp>
        <p:nvSpPr>
          <p:cNvPr id="3" name="Slide Number Placeholder 2"/>
          <p:cNvSpPr>
            <a:spLocks noGrp="1"/>
          </p:cNvSpPr>
          <p:nvPr>
            <p:ph type="sldNum" sz="quarter" idx="12"/>
          </p:nvPr>
        </p:nvSpPr>
        <p:spPr/>
        <p:txBody>
          <a:bodyPr/>
          <a:lstStyle/>
          <a:p>
            <a:fld id="{0CED2D57-A495-444B-994B-E1EFD9C924CA}" type="slidenum">
              <a:rPr lang="en-US" smtClean="0"/>
              <a:t>41</a:t>
            </a:fld>
            <a:endParaRPr lang="en-US"/>
          </a:p>
        </p:txBody>
      </p:sp>
    </p:spTree>
    <p:extLst>
      <p:ext uri="{BB962C8B-B14F-4D97-AF65-F5344CB8AC3E}">
        <p14:creationId xmlns:p14="http://schemas.microsoft.com/office/powerpoint/2010/main" val="185217561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1160"/>
            <a:ext cx="7772400" cy="1470025"/>
          </a:xfrm>
        </p:spPr>
        <p:txBody>
          <a:bodyPr/>
          <a:lstStyle/>
          <a:p>
            <a:r>
              <a:rPr lang="en-US" dirty="0" smtClean="0"/>
              <a:t>Saliva Sample Instructions </a:t>
            </a:r>
            <a:endParaRPr lang="en-US" dirty="0"/>
          </a:p>
        </p:txBody>
      </p:sp>
      <p:sp>
        <p:nvSpPr>
          <p:cNvPr id="3" name="Subtitle 2"/>
          <p:cNvSpPr>
            <a:spLocks noGrp="1"/>
          </p:cNvSpPr>
          <p:nvPr>
            <p:ph type="subTitle" idx="1"/>
          </p:nvPr>
        </p:nvSpPr>
        <p:spPr>
          <a:xfrm>
            <a:off x="685800" y="1876475"/>
            <a:ext cx="7772400" cy="4611093"/>
          </a:xfrm>
        </p:spPr>
        <p:txBody>
          <a:bodyPr>
            <a:normAutofit/>
          </a:bodyPr>
          <a:lstStyle/>
          <a:p>
            <a:pPr algn="just"/>
            <a:r>
              <a:rPr lang="en-US" sz="1100" dirty="0" smtClean="0"/>
              <a:t>1)	Unscrew the top of the tube and hold the open tube in your dominant hand.</a:t>
            </a:r>
          </a:p>
          <a:p>
            <a:pPr algn="just"/>
            <a:endParaRPr lang="en-US" sz="1100" dirty="0" smtClean="0"/>
          </a:p>
          <a:p>
            <a:pPr algn="just"/>
            <a:r>
              <a:rPr lang="en-US" sz="1100" dirty="0" smtClean="0"/>
              <a:t>2)	To help generate saliva, you can imagine that you are chewing food moving your jaw up and down as if you were actually 	eating.</a:t>
            </a:r>
          </a:p>
          <a:p>
            <a:pPr algn="just"/>
            <a:endParaRPr lang="en-US" sz="1100" dirty="0" smtClean="0"/>
          </a:p>
          <a:p>
            <a:pPr algn="just"/>
            <a:r>
              <a:rPr lang="en-US" sz="1100" dirty="0" smtClean="0"/>
              <a:t>3)	After you have generated some saliva, bring the open tube to touching your lips, and release saliva into the tube. Release as 	much saliva as you can without having to force it too much from your mouth.</a:t>
            </a:r>
          </a:p>
          <a:p>
            <a:pPr algn="just"/>
            <a:endParaRPr lang="en-US" sz="1100" dirty="0" smtClean="0"/>
          </a:p>
          <a:p>
            <a:pPr algn="just"/>
            <a:r>
              <a:rPr lang="en-US" sz="1100" dirty="0" smtClean="0"/>
              <a:t>4)	Repeat steps 2) and 3) until the tube is filled to the black line (not counting any bubbles). It may take up to 5 minutes to fill 	the tube to the black line. </a:t>
            </a:r>
          </a:p>
          <a:p>
            <a:pPr algn="just"/>
            <a:endParaRPr lang="en-US" sz="1100" dirty="0" smtClean="0"/>
          </a:p>
          <a:p>
            <a:pPr algn="just"/>
            <a:r>
              <a:rPr lang="en-US" sz="1100" dirty="0" smtClean="0"/>
              <a:t>5)	Screw on the top of the tube. If needed, use the napkins provided to you to wipe the outside of the tube. Place the tube in 	the plastic baggie on the self side of your computer. </a:t>
            </a:r>
          </a:p>
          <a:p>
            <a:pPr algn="just"/>
            <a:endParaRPr lang="en-US" sz="1100" dirty="0"/>
          </a:p>
        </p:txBody>
      </p:sp>
      <p:sp>
        <p:nvSpPr>
          <p:cNvPr id="4" name="Title 1"/>
          <p:cNvSpPr txBox="1">
            <a:spLocks/>
          </p:cNvSpPr>
          <p:nvPr/>
        </p:nvSpPr>
        <p:spPr>
          <a:xfrm>
            <a:off x="114407" y="131745"/>
            <a:ext cx="1448706" cy="87514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solidFill>
                <a:srgbClr val="FF0000"/>
              </a:solidFill>
            </a:endParaRPr>
          </a:p>
        </p:txBody>
      </p:sp>
      <p:sp>
        <p:nvSpPr>
          <p:cNvPr id="5" name="Slide Number Placeholder 4"/>
          <p:cNvSpPr>
            <a:spLocks noGrp="1"/>
          </p:cNvSpPr>
          <p:nvPr>
            <p:ph type="sldNum" sz="quarter" idx="12"/>
          </p:nvPr>
        </p:nvSpPr>
        <p:spPr/>
        <p:txBody>
          <a:bodyPr/>
          <a:lstStyle/>
          <a:p>
            <a:fld id="{0CED2D57-A495-444B-994B-E1EFD9C924CA}" type="slidenum">
              <a:rPr lang="en-US" smtClean="0"/>
              <a:t>42</a:t>
            </a:fld>
            <a:endParaRPr lang="en-US"/>
          </a:p>
        </p:txBody>
      </p:sp>
    </p:spTree>
    <p:extLst>
      <p:ext uri="{BB962C8B-B14F-4D97-AF65-F5344CB8AC3E}">
        <p14:creationId xmlns:p14="http://schemas.microsoft.com/office/powerpoint/2010/main" val="24658692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40909" y="2233134"/>
            <a:ext cx="3008911" cy="650124"/>
          </a:xfrm>
        </p:spPr>
        <p:txBody>
          <a:bodyPr>
            <a:noAutofit/>
          </a:bodyPr>
          <a:lstStyle/>
          <a:p>
            <a:pPr algn="just"/>
            <a:r>
              <a:rPr lang="en-US" sz="2800" dirty="0" smtClean="0"/>
              <a:t>Mark beginning</a:t>
            </a:r>
            <a:endParaRPr lang="en-US" sz="2800" dirty="0"/>
          </a:p>
        </p:txBody>
      </p:sp>
      <p:sp>
        <p:nvSpPr>
          <p:cNvPr id="5" name="Rectangle 2"/>
          <p:cNvSpPr>
            <a:spLocks noChangeArrowheads="1"/>
          </p:cNvSpPr>
          <p:nvPr/>
        </p:nvSpPr>
        <p:spPr bwMode="auto">
          <a:xfrm>
            <a:off x="3787412" y="1639849"/>
            <a:ext cx="938141" cy="552598"/>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7" name="Subtitle 2"/>
          <p:cNvSpPr txBox="1">
            <a:spLocks/>
          </p:cNvSpPr>
          <p:nvPr/>
        </p:nvSpPr>
        <p:spPr>
          <a:xfrm>
            <a:off x="3787412" y="1808469"/>
            <a:ext cx="938141" cy="240278"/>
          </a:xfrm>
          <a:prstGeom prst="rect">
            <a:avLst/>
          </a:prstGeom>
        </p:spPr>
        <p:txBody>
          <a:bodyPr vert="horz" lIns="91440" tIns="45720" rIns="91440" bIns="45720" rtlCol="0">
            <a:normAutofit fontScale="70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r>
              <a:rPr lang="en-US" sz="1400" b="1" dirty="0" smtClean="0"/>
              <a:t>Start Interval</a:t>
            </a:r>
            <a:endParaRPr lang="en-US" sz="1400" b="1" dirty="0"/>
          </a:p>
        </p:txBody>
      </p:sp>
      <p:sp>
        <p:nvSpPr>
          <p:cNvPr id="8" name="Subtitle 2"/>
          <p:cNvSpPr txBox="1">
            <a:spLocks/>
          </p:cNvSpPr>
          <p:nvPr/>
        </p:nvSpPr>
        <p:spPr>
          <a:xfrm>
            <a:off x="5105031" y="4812761"/>
            <a:ext cx="3729677" cy="528393"/>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r>
              <a:rPr lang="en-US" sz="2800" dirty="0" smtClean="0"/>
              <a:t>           Mark end</a:t>
            </a:r>
            <a:endParaRPr lang="en-US" sz="2800" dirty="0"/>
          </a:p>
        </p:txBody>
      </p:sp>
      <p:sp>
        <p:nvSpPr>
          <p:cNvPr id="11" name="Rectangle 2"/>
          <p:cNvSpPr>
            <a:spLocks noChangeArrowheads="1"/>
          </p:cNvSpPr>
          <p:nvPr/>
        </p:nvSpPr>
        <p:spPr bwMode="auto">
          <a:xfrm>
            <a:off x="856441" y="4207463"/>
            <a:ext cx="3869112" cy="2128111"/>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13" name="Rectangle 2"/>
          <p:cNvSpPr>
            <a:spLocks noChangeArrowheads="1"/>
          </p:cNvSpPr>
          <p:nvPr/>
        </p:nvSpPr>
        <p:spPr bwMode="auto">
          <a:xfrm>
            <a:off x="856441" y="1639849"/>
            <a:ext cx="3869111" cy="2081747"/>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14" name="Subtitle 2"/>
          <p:cNvSpPr txBox="1">
            <a:spLocks/>
          </p:cNvSpPr>
          <p:nvPr/>
        </p:nvSpPr>
        <p:spPr>
          <a:xfrm>
            <a:off x="3787412" y="4406734"/>
            <a:ext cx="938141" cy="240278"/>
          </a:xfrm>
          <a:prstGeom prst="rect">
            <a:avLst/>
          </a:prstGeom>
        </p:spPr>
        <p:txBody>
          <a:bodyPr vert="horz" lIns="91440" tIns="45720" rIns="91440" bIns="45720" rtlCol="0">
            <a:normAutofit fontScale="77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r>
              <a:rPr lang="en-US" sz="1400" b="1" dirty="0" smtClean="0"/>
              <a:t>End Interval</a:t>
            </a:r>
            <a:endParaRPr lang="en-US" sz="1400" b="1" dirty="0"/>
          </a:p>
        </p:txBody>
      </p:sp>
      <p:sp>
        <p:nvSpPr>
          <p:cNvPr id="15" name="Rectangle 2"/>
          <p:cNvSpPr>
            <a:spLocks noChangeArrowheads="1"/>
          </p:cNvSpPr>
          <p:nvPr/>
        </p:nvSpPr>
        <p:spPr bwMode="auto">
          <a:xfrm>
            <a:off x="3787412" y="4207463"/>
            <a:ext cx="938141" cy="552598"/>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17" name="Right Arrow 16"/>
          <p:cNvSpPr/>
          <p:nvPr/>
        </p:nvSpPr>
        <p:spPr>
          <a:xfrm rot="12348730">
            <a:off x="4745676" y="2050260"/>
            <a:ext cx="1192798" cy="3657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rot="12348730">
            <a:off x="4745674" y="4648173"/>
            <a:ext cx="1192798" cy="3657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p:cNvSpPr txBox="1">
            <a:spLocks noGrp="1"/>
          </p:cNvSpPr>
          <p:nvPr>
            <p:ph type="ctrTitle"/>
          </p:nvPr>
        </p:nvSpPr>
        <p:spPr>
          <a:xfrm>
            <a:off x="685800" y="7620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3366FF"/>
                </a:solidFill>
              </a:rPr>
              <a:t>SUBMITTING AN INTERVAL</a:t>
            </a:r>
            <a:endParaRPr lang="en-US" sz="3600" b="1" dirty="0">
              <a:solidFill>
                <a:srgbClr val="3366FF"/>
              </a:solidFill>
            </a:endParaRPr>
          </a:p>
        </p:txBody>
      </p:sp>
      <p:sp>
        <p:nvSpPr>
          <p:cNvPr id="2" name="Slide Number Placeholder 1"/>
          <p:cNvSpPr>
            <a:spLocks noGrp="1"/>
          </p:cNvSpPr>
          <p:nvPr>
            <p:ph type="sldNum" sz="quarter" idx="12"/>
          </p:nvPr>
        </p:nvSpPr>
        <p:spPr/>
        <p:txBody>
          <a:bodyPr/>
          <a:lstStyle/>
          <a:p>
            <a:fld id="{0CED2D57-A495-444B-994B-E1EFD9C924CA}" type="slidenum">
              <a:rPr lang="en-US" smtClean="0"/>
              <a:t>5</a:t>
            </a:fld>
            <a:endParaRPr lang="en-US"/>
          </a:p>
        </p:txBody>
      </p:sp>
      <p:sp>
        <p:nvSpPr>
          <p:cNvPr id="16" name="Subtitle 2"/>
          <p:cNvSpPr txBox="1">
            <a:spLocks/>
          </p:cNvSpPr>
          <p:nvPr/>
        </p:nvSpPr>
        <p:spPr>
          <a:xfrm>
            <a:off x="2982502" y="2233134"/>
            <a:ext cx="1609819" cy="263656"/>
          </a:xfrm>
          <a:prstGeom prst="rect">
            <a:avLst/>
          </a:prstGeom>
        </p:spPr>
        <p:txBody>
          <a:bodyPr vert="horz" lIns="91440" tIns="45720" rIns="91440" bIns="45720" rtlCol="0">
            <a:normAutofit fontScale="5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r>
              <a:rPr lang="en-US" sz="1400" b="1" dirty="0" smtClean="0"/>
              <a:t>Announced interval of  length T</a:t>
            </a:r>
            <a:endParaRPr lang="en-US" sz="1400" b="1" dirty="0"/>
          </a:p>
        </p:txBody>
      </p:sp>
      <p:sp>
        <p:nvSpPr>
          <p:cNvPr id="18" name="Subtitle 2"/>
          <p:cNvSpPr txBox="1">
            <a:spLocks/>
          </p:cNvSpPr>
          <p:nvPr/>
        </p:nvSpPr>
        <p:spPr>
          <a:xfrm>
            <a:off x="2982502" y="4812761"/>
            <a:ext cx="1609819" cy="263656"/>
          </a:xfrm>
          <a:prstGeom prst="rect">
            <a:avLst/>
          </a:prstGeom>
        </p:spPr>
        <p:txBody>
          <a:bodyPr vert="horz" lIns="91440" tIns="45720" rIns="91440" bIns="45720" rtlCol="0">
            <a:normAutofit fontScale="5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r>
              <a:rPr lang="en-US" sz="1400" b="1" dirty="0" smtClean="0"/>
              <a:t>Announced interval of  length T</a:t>
            </a:r>
            <a:endParaRPr lang="en-US" sz="1400" b="1" dirty="0"/>
          </a:p>
        </p:txBody>
      </p:sp>
    </p:spTree>
    <p:extLst>
      <p:ext uri="{BB962C8B-B14F-4D97-AF65-F5344CB8AC3E}">
        <p14:creationId xmlns:p14="http://schemas.microsoft.com/office/powerpoint/2010/main" val="756964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61771" y="5401203"/>
            <a:ext cx="3537020" cy="400110"/>
          </a:xfrm>
          <a:prstGeom prst="rect">
            <a:avLst/>
          </a:prstGeom>
          <a:noFill/>
        </p:spPr>
        <p:txBody>
          <a:bodyPr wrap="square" rtlCol="0">
            <a:spAutoFit/>
          </a:bodyPr>
          <a:lstStyle/>
          <a:p>
            <a:r>
              <a:rPr lang="en-US" dirty="0" smtClean="0"/>
              <a:t> 60         80         </a:t>
            </a:r>
            <a:r>
              <a:rPr lang="en-US" sz="2000" b="1" dirty="0" smtClean="0"/>
              <a:t>100</a:t>
            </a:r>
            <a:r>
              <a:rPr lang="en-US" dirty="0" smtClean="0"/>
              <a:t>        120        140</a:t>
            </a:r>
            <a:endParaRPr lang="en-US" dirty="0"/>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sp>
        <p:nvSpPr>
          <p:cNvPr id="30" name="Rectangle 2"/>
          <p:cNvSpPr>
            <a:spLocks noChangeArrowheads="1"/>
          </p:cNvSpPr>
          <p:nvPr/>
        </p:nvSpPr>
        <p:spPr bwMode="auto">
          <a:xfrm>
            <a:off x="4359126" y="5431981"/>
            <a:ext cx="478002" cy="369332"/>
          </a:xfrm>
          <a:prstGeom prst="rect">
            <a:avLst/>
          </a:prstGeom>
          <a:noFill/>
          <a:ln w="18360">
            <a:solidFill>
              <a:srgbClr val="558ED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ln>
                <a:solidFill>
                  <a:schemeClr val="accent1">
                    <a:lumMod val="60000"/>
                    <a:lumOff val="40000"/>
                  </a:schemeClr>
                </a:solidFill>
              </a:ln>
            </a:endParaRPr>
          </a:p>
        </p:txBody>
      </p:sp>
      <p:cxnSp>
        <p:nvCxnSpPr>
          <p:cNvPr id="36" name="Straight Connector 35"/>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0CED2D57-A495-444B-994B-E1EFD9C924CA}" type="slidenum">
              <a:rPr lang="en-US" smtClean="0"/>
              <a:t>6</a:t>
            </a:fld>
            <a:endParaRPr lang="en-US"/>
          </a:p>
        </p:txBody>
      </p:sp>
      <p:sp>
        <p:nvSpPr>
          <p:cNvPr id="16" name="Rectangle 2"/>
          <p:cNvSpPr>
            <a:spLocks noChangeArrowheads="1"/>
          </p:cNvSpPr>
          <p:nvPr/>
        </p:nvSpPr>
        <p:spPr bwMode="auto">
          <a:xfrm>
            <a:off x="2733377" y="281494"/>
            <a:ext cx="3822389" cy="1076514"/>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6791949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sosceles Triangle 30"/>
          <p:cNvSpPr/>
          <p:nvPr/>
        </p:nvSpPr>
        <p:spPr>
          <a:xfrm>
            <a:off x="3102932" y="2601558"/>
            <a:ext cx="3054698" cy="2714757"/>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646359" y="2652377"/>
            <a:ext cx="0" cy="274882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31" idx="0"/>
          </p:cNvCxnSpPr>
          <p:nvPr/>
        </p:nvCxnSpPr>
        <p:spPr>
          <a:xfrm flipH="1">
            <a:off x="1318345" y="2601558"/>
            <a:ext cx="3311936" cy="1607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61771" y="5401203"/>
            <a:ext cx="3537020" cy="400110"/>
          </a:xfrm>
          <a:prstGeom prst="rect">
            <a:avLst/>
          </a:prstGeom>
          <a:noFill/>
        </p:spPr>
        <p:txBody>
          <a:bodyPr wrap="square" rtlCol="0">
            <a:spAutoFit/>
          </a:bodyPr>
          <a:lstStyle/>
          <a:p>
            <a:r>
              <a:rPr lang="en-US" dirty="0" smtClean="0"/>
              <a:t> 60         80         </a:t>
            </a:r>
            <a:r>
              <a:rPr lang="en-US" sz="2000" b="1" dirty="0" smtClean="0">
                <a:solidFill>
                  <a:srgbClr val="008000"/>
                </a:solidFill>
              </a:rPr>
              <a:t>100</a:t>
            </a:r>
            <a:r>
              <a:rPr lang="en-US" dirty="0" smtClean="0"/>
              <a:t>        120        140</a:t>
            </a:r>
            <a:endParaRPr lang="en-US" dirty="0"/>
          </a:p>
        </p:txBody>
      </p:sp>
      <p:sp>
        <p:nvSpPr>
          <p:cNvPr id="22" name="TextBox 21"/>
          <p:cNvSpPr txBox="1"/>
          <p:nvPr/>
        </p:nvSpPr>
        <p:spPr>
          <a:xfrm>
            <a:off x="554025" y="2370725"/>
            <a:ext cx="860783" cy="461665"/>
          </a:xfrm>
          <a:prstGeom prst="rect">
            <a:avLst/>
          </a:prstGeom>
          <a:noFill/>
        </p:spPr>
        <p:txBody>
          <a:bodyPr wrap="square" rtlCol="0">
            <a:spAutoFit/>
          </a:bodyPr>
          <a:lstStyle/>
          <a:p>
            <a:r>
              <a:rPr lang="en-US" sz="2400" b="1" dirty="0" smtClean="0">
                <a:solidFill>
                  <a:srgbClr val="008000"/>
                </a:solidFill>
              </a:rPr>
              <a:t>$20</a:t>
            </a:r>
            <a:endParaRPr lang="en-US" sz="2400" b="1" dirty="0">
              <a:solidFill>
                <a:srgbClr val="008000"/>
              </a:solidFill>
            </a:endParaRPr>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sp>
        <p:nvSpPr>
          <p:cNvPr id="30" name="Rectangle 2"/>
          <p:cNvSpPr>
            <a:spLocks noChangeArrowheads="1"/>
          </p:cNvSpPr>
          <p:nvPr/>
        </p:nvSpPr>
        <p:spPr bwMode="auto">
          <a:xfrm>
            <a:off x="4359126" y="5431981"/>
            <a:ext cx="478002" cy="369332"/>
          </a:xfrm>
          <a:prstGeom prst="rect">
            <a:avLst/>
          </a:prstGeom>
          <a:noFill/>
          <a:ln w="18360">
            <a:solidFill>
              <a:srgbClr val="558ED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ln>
                <a:solidFill>
                  <a:schemeClr val="accent1">
                    <a:lumMod val="60000"/>
                    <a:lumOff val="40000"/>
                  </a:schemeClr>
                </a:solidFill>
              </a:ln>
            </a:endParaRPr>
          </a:p>
        </p:txBody>
      </p:sp>
      <p:cxnSp>
        <p:nvCxnSpPr>
          <p:cNvPr id="36" name="Straight Connector 35"/>
          <p:cNvCxnSpPr>
            <a:endCxn id="31" idx="2"/>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1" idx="4"/>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2"/>
          </p:nvPr>
        </p:nvSpPr>
        <p:spPr/>
        <p:txBody>
          <a:bodyPr/>
          <a:lstStyle/>
          <a:p>
            <a:fld id="{0CED2D57-A495-444B-994B-E1EFD9C924CA}" type="slidenum">
              <a:rPr lang="en-US" smtClean="0"/>
              <a:t>7</a:t>
            </a:fld>
            <a:endParaRPr lang="en-US"/>
          </a:p>
        </p:txBody>
      </p:sp>
      <p:sp>
        <p:nvSpPr>
          <p:cNvPr id="20" name="Rectangle 2"/>
          <p:cNvSpPr>
            <a:spLocks noChangeArrowheads="1"/>
          </p:cNvSpPr>
          <p:nvPr/>
        </p:nvSpPr>
        <p:spPr bwMode="auto">
          <a:xfrm>
            <a:off x="2733377" y="281494"/>
            <a:ext cx="3822389" cy="1076514"/>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35892520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sosceles Triangle 30"/>
          <p:cNvSpPr/>
          <p:nvPr/>
        </p:nvSpPr>
        <p:spPr>
          <a:xfrm>
            <a:off x="3102932" y="2601558"/>
            <a:ext cx="3054698" cy="2714757"/>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35905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61771" y="5401203"/>
            <a:ext cx="3537020" cy="400110"/>
          </a:xfrm>
          <a:prstGeom prst="rect">
            <a:avLst/>
          </a:prstGeom>
          <a:noFill/>
        </p:spPr>
        <p:txBody>
          <a:bodyPr wrap="square" rtlCol="0">
            <a:spAutoFit/>
          </a:bodyPr>
          <a:lstStyle/>
          <a:p>
            <a:r>
              <a:rPr lang="en-US" dirty="0" smtClean="0"/>
              <a:t> 60         80         </a:t>
            </a:r>
            <a:r>
              <a:rPr lang="en-US" sz="2000" b="1" dirty="0" smtClean="0"/>
              <a:t>100</a:t>
            </a:r>
            <a:r>
              <a:rPr lang="en-US" dirty="0" smtClean="0"/>
              <a:t>        120        140</a:t>
            </a:r>
            <a:endParaRPr lang="en-US" dirty="0"/>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cxnSp>
        <p:nvCxnSpPr>
          <p:cNvPr id="36" name="Straight Connector 35"/>
          <p:cNvCxnSpPr>
            <a:endCxn id="31" idx="2"/>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1" idx="4"/>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57200" y="2526887"/>
            <a:ext cx="1089383" cy="400110"/>
          </a:xfrm>
          <a:prstGeom prst="rect">
            <a:avLst/>
          </a:prstGeom>
          <a:noFill/>
        </p:spPr>
        <p:txBody>
          <a:bodyPr wrap="square" rtlCol="0">
            <a:spAutoFit/>
          </a:bodyPr>
          <a:lstStyle/>
          <a:p>
            <a:r>
              <a:rPr lang="en-US" sz="2000" b="1" dirty="0" smtClean="0">
                <a:solidFill>
                  <a:srgbClr val="FF6600"/>
                </a:solidFill>
              </a:rPr>
              <a:t>$19.5</a:t>
            </a:r>
            <a:endParaRPr lang="en-US" sz="2000" b="1" dirty="0">
              <a:solidFill>
                <a:srgbClr val="FF6600"/>
              </a:solidFill>
            </a:endParaRPr>
          </a:p>
        </p:txBody>
      </p:sp>
      <p:cxnSp>
        <p:nvCxnSpPr>
          <p:cNvPr id="24" name="Straight Connector 23"/>
          <p:cNvCxnSpPr/>
          <p:nvPr/>
        </p:nvCxnSpPr>
        <p:spPr>
          <a:xfrm flipH="1">
            <a:off x="1350499" y="2726942"/>
            <a:ext cx="3363317"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551803" y="2726942"/>
            <a:ext cx="0" cy="2589373"/>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713816" y="2710865"/>
            <a:ext cx="0" cy="2589373"/>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276812" y="5216537"/>
            <a:ext cx="874007" cy="369332"/>
          </a:xfrm>
          <a:prstGeom prst="rect">
            <a:avLst/>
          </a:prstGeom>
          <a:noFill/>
        </p:spPr>
        <p:txBody>
          <a:bodyPr wrap="none" rtlCol="0">
            <a:spAutoFit/>
          </a:bodyPr>
          <a:lstStyle/>
          <a:p>
            <a:r>
              <a:rPr lang="en-US" b="1" dirty="0" smtClean="0">
                <a:solidFill>
                  <a:srgbClr val="FF6600"/>
                </a:solidFill>
              </a:rPr>
              <a:t>99  101</a:t>
            </a:r>
            <a:endParaRPr lang="en-US" b="1" dirty="0">
              <a:solidFill>
                <a:srgbClr val="FF6600"/>
              </a:solidFill>
            </a:endParaRPr>
          </a:p>
        </p:txBody>
      </p:sp>
      <p:sp>
        <p:nvSpPr>
          <p:cNvPr id="17" name="Slide Number Placeholder 16"/>
          <p:cNvSpPr>
            <a:spLocks noGrp="1"/>
          </p:cNvSpPr>
          <p:nvPr>
            <p:ph type="sldNum" sz="quarter" idx="12"/>
          </p:nvPr>
        </p:nvSpPr>
        <p:spPr/>
        <p:txBody>
          <a:bodyPr/>
          <a:lstStyle/>
          <a:p>
            <a:fld id="{0CED2D57-A495-444B-994B-E1EFD9C924CA}" type="slidenum">
              <a:rPr lang="en-US" smtClean="0"/>
              <a:t>8</a:t>
            </a:fld>
            <a:endParaRPr lang="en-US"/>
          </a:p>
        </p:txBody>
      </p:sp>
      <p:sp>
        <p:nvSpPr>
          <p:cNvPr id="22" name="Rectangle 2"/>
          <p:cNvSpPr>
            <a:spLocks noChangeArrowheads="1"/>
          </p:cNvSpPr>
          <p:nvPr/>
        </p:nvSpPr>
        <p:spPr bwMode="auto">
          <a:xfrm>
            <a:off x="2733377" y="281494"/>
            <a:ext cx="3822389" cy="1076514"/>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7693008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sosceles Triangle 30"/>
          <p:cNvSpPr/>
          <p:nvPr/>
        </p:nvSpPr>
        <p:spPr>
          <a:xfrm>
            <a:off x="3102932" y="2601558"/>
            <a:ext cx="3054698" cy="2714757"/>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3577834" y="4321585"/>
            <a:ext cx="4991270" cy="2165983"/>
          </a:xfrm>
        </p:spPr>
        <p:txBody>
          <a:bodyPr>
            <a:normAutofit/>
          </a:bodyPr>
          <a:lstStyle/>
          <a:p>
            <a:pPr algn="just"/>
            <a:endParaRPr lang="en-US" sz="1100" dirty="0" smtClean="0"/>
          </a:p>
          <a:p>
            <a:pPr algn="just"/>
            <a:endParaRPr lang="en-US" sz="1100" dirty="0"/>
          </a:p>
        </p:txBody>
      </p:sp>
      <p:cxnSp>
        <p:nvCxnSpPr>
          <p:cNvPr id="6" name="Straight Connector 5"/>
          <p:cNvCxnSpPr/>
          <p:nvPr/>
        </p:nvCxnSpPr>
        <p:spPr>
          <a:xfrm>
            <a:off x="1318344" y="1554764"/>
            <a:ext cx="16077" cy="37615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350498" y="5316316"/>
            <a:ext cx="643094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61771" y="5401203"/>
            <a:ext cx="3537020" cy="400110"/>
          </a:xfrm>
          <a:prstGeom prst="rect">
            <a:avLst/>
          </a:prstGeom>
          <a:noFill/>
        </p:spPr>
        <p:txBody>
          <a:bodyPr wrap="square" rtlCol="0">
            <a:spAutoFit/>
          </a:bodyPr>
          <a:lstStyle/>
          <a:p>
            <a:r>
              <a:rPr lang="en-US" dirty="0" smtClean="0"/>
              <a:t> 60         80         </a:t>
            </a:r>
            <a:r>
              <a:rPr lang="en-US" sz="2000" b="1" dirty="0" smtClean="0"/>
              <a:t>100</a:t>
            </a:r>
            <a:r>
              <a:rPr lang="en-US" dirty="0" smtClean="0"/>
              <a:t>        120        140</a:t>
            </a:r>
            <a:endParaRPr lang="en-US" dirty="0"/>
          </a:p>
        </p:txBody>
      </p:sp>
      <p:sp>
        <p:nvSpPr>
          <p:cNvPr id="23" name="TextBox 22"/>
          <p:cNvSpPr txBox="1"/>
          <p:nvPr/>
        </p:nvSpPr>
        <p:spPr>
          <a:xfrm>
            <a:off x="3489872" y="6101768"/>
            <a:ext cx="2123861" cy="369332"/>
          </a:xfrm>
          <a:prstGeom prst="rect">
            <a:avLst/>
          </a:prstGeom>
          <a:noFill/>
        </p:spPr>
        <p:txBody>
          <a:bodyPr wrap="none" rtlCol="0">
            <a:spAutoFit/>
          </a:bodyPr>
          <a:lstStyle/>
          <a:p>
            <a:r>
              <a:rPr lang="en-US" b="1" dirty="0" smtClean="0"/>
              <a:t> Announced interval</a:t>
            </a:r>
            <a:endParaRPr lang="en-US" b="1" dirty="0"/>
          </a:p>
        </p:txBody>
      </p:sp>
      <p:cxnSp>
        <p:nvCxnSpPr>
          <p:cNvPr id="25" name="Straight Arrow Connector 24"/>
          <p:cNvCxnSpPr>
            <a:stCxn id="23" idx="0"/>
          </p:cNvCxnSpPr>
          <p:nvPr/>
        </p:nvCxnSpPr>
        <p:spPr>
          <a:xfrm flipV="1">
            <a:off x="4551803" y="5770536"/>
            <a:ext cx="46323" cy="331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2"/>
          <p:cNvSpPr>
            <a:spLocks noChangeArrowheads="1"/>
          </p:cNvSpPr>
          <p:nvPr/>
        </p:nvSpPr>
        <p:spPr bwMode="auto">
          <a:xfrm>
            <a:off x="3489872" y="6101767"/>
            <a:ext cx="2077875" cy="402073"/>
          </a:xfrm>
          <a:prstGeom prst="rect">
            <a:avLst/>
          </a:prstGeom>
          <a:noFill/>
          <a:ln w="18360">
            <a:solidFill>
              <a:schemeClr val="tx2">
                <a:lumMod val="60000"/>
                <a:lumOff val="4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28" name="Title 1"/>
          <p:cNvSpPr txBox="1">
            <a:spLocks/>
          </p:cNvSpPr>
          <p:nvPr/>
        </p:nvSpPr>
        <p:spPr>
          <a:xfrm>
            <a:off x="685800" y="-2025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3366FF"/>
                </a:solidFill>
              </a:rPr>
              <a:t>INTERVAL-TASKS</a:t>
            </a:r>
            <a:endParaRPr lang="en-US" sz="3600" b="1" dirty="0">
              <a:solidFill>
                <a:srgbClr val="3366FF"/>
              </a:solidFill>
            </a:endParaRPr>
          </a:p>
        </p:txBody>
      </p:sp>
      <p:cxnSp>
        <p:nvCxnSpPr>
          <p:cNvPr id="36" name="Straight Connector 35"/>
          <p:cNvCxnSpPr>
            <a:endCxn id="31" idx="2"/>
          </p:cNvCxnSpPr>
          <p:nvPr/>
        </p:nvCxnSpPr>
        <p:spPr>
          <a:xfrm flipV="1">
            <a:off x="3102932" y="5316315"/>
            <a:ext cx="0" cy="115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842490"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1994" y="5316316"/>
            <a:ext cx="0" cy="115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1" idx="4"/>
          </p:cNvCxnSpPr>
          <p:nvPr/>
        </p:nvCxnSpPr>
        <p:spPr>
          <a:xfrm>
            <a:off x="6157630" y="5316315"/>
            <a:ext cx="0" cy="11566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85800" y="3063171"/>
            <a:ext cx="860783" cy="400110"/>
          </a:xfrm>
          <a:prstGeom prst="rect">
            <a:avLst/>
          </a:prstGeom>
          <a:noFill/>
        </p:spPr>
        <p:txBody>
          <a:bodyPr wrap="square" rtlCol="0">
            <a:spAutoFit/>
          </a:bodyPr>
          <a:lstStyle/>
          <a:p>
            <a:r>
              <a:rPr lang="en-US" sz="2000" b="1" dirty="0" smtClean="0">
                <a:solidFill>
                  <a:srgbClr val="FF6600"/>
                </a:solidFill>
              </a:rPr>
              <a:t>$15</a:t>
            </a:r>
            <a:endParaRPr lang="en-US" sz="2000" b="1" dirty="0">
              <a:solidFill>
                <a:srgbClr val="FF6600"/>
              </a:solidFill>
            </a:endParaRPr>
          </a:p>
        </p:txBody>
      </p:sp>
      <p:cxnSp>
        <p:nvCxnSpPr>
          <p:cNvPr id="24" name="Straight Connector 23"/>
          <p:cNvCxnSpPr/>
          <p:nvPr/>
        </p:nvCxnSpPr>
        <p:spPr>
          <a:xfrm flipH="1">
            <a:off x="1334422" y="3289567"/>
            <a:ext cx="3668787"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276812" y="3263226"/>
            <a:ext cx="0" cy="2053089"/>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003209" y="3263226"/>
            <a:ext cx="0" cy="2037012"/>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987186" y="5216537"/>
            <a:ext cx="1414808" cy="369332"/>
          </a:xfrm>
          <a:prstGeom prst="rect">
            <a:avLst/>
          </a:prstGeom>
          <a:noFill/>
        </p:spPr>
        <p:txBody>
          <a:bodyPr wrap="square" rtlCol="0">
            <a:spAutoFit/>
          </a:bodyPr>
          <a:lstStyle/>
          <a:p>
            <a:r>
              <a:rPr lang="en-US" b="1" dirty="0" smtClean="0">
                <a:solidFill>
                  <a:srgbClr val="FF6600"/>
                </a:solidFill>
              </a:rPr>
              <a:t> 90         110</a:t>
            </a:r>
            <a:endParaRPr lang="en-US" b="1" dirty="0">
              <a:solidFill>
                <a:srgbClr val="FF6600"/>
              </a:solidFill>
            </a:endParaRPr>
          </a:p>
        </p:txBody>
      </p:sp>
      <p:sp>
        <p:nvSpPr>
          <p:cNvPr id="29" name="Rectangle 2"/>
          <p:cNvSpPr>
            <a:spLocks noChangeArrowheads="1"/>
          </p:cNvSpPr>
          <p:nvPr/>
        </p:nvSpPr>
        <p:spPr bwMode="auto">
          <a:xfrm>
            <a:off x="4359126" y="5431981"/>
            <a:ext cx="478002" cy="369332"/>
          </a:xfrm>
          <a:prstGeom prst="rect">
            <a:avLst/>
          </a:prstGeom>
          <a:noFill/>
          <a:ln w="18360">
            <a:solidFill>
              <a:srgbClr val="558ED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ln>
                <a:solidFill>
                  <a:schemeClr val="accent1">
                    <a:lumMod val="60000"/>
                    <a:lumOff val="40000"/>
                  </a:schemeClr>
                </a:solidFill>
              </a:ln>
            </a:endParaRPr>
          </a:p>
        </p:txBody>
      </p:sp>
      <p:sp>
        <p:nvSpPr>
          <p:cNvPr id="30" name="Rectangle 2"/>
          <p:cNvSpPr>
            <a:spLocks noChangeArrowheads="1"/>
          </p:cNvSpPr>
          <p:nvPr/>
        </p:nvSpPr>
        <p:spPr bwMode="auto">
          <a:xfrm>
            <a:off x="2733377" y="281494"/>
            <a:ext cx="3822389" cy="1076514"/>
          </a:xfrm>
          <a:prstGeom prst="rect">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p>
            <a:endParaRPr lang="en-US"/>
          </a:p>
        </p:txBody>
      </p:sp>
      <p:sp>
        <p:nvSpPr>
          <p:cNvPr id="10" name="Slide Number Placeholder 9"/>
          <p:cNvSpPr>
            <a:spLocks noGrp="1"/>
          </p:cNvSpPr>
          <p:nvPr>
            <p:ph type="sldNum" sz="quarter" idx="12"/>
          </p:nvPr>
        </p:nvSpPr>
        <p:spPr/>
        <p:txBody>
          <a:bodyPr/>
          <a:lstStyle/>
          <a:p>
            <a:fld id="{0CED2D57-A495-444B-994B-E1EFD9C924CA}" type="slidenum">
              <a:rPr lang="en-US" smtClean="0"/>
              <a:t>9</a:t>
            </a:fld>
            <a:endParaRPr lang="en-US"/>
          </a:p>
        </p:txBody>
      </p:sp>
    </p:spTree>
    <p:extLst>
      <p:ext uri="{BB962C8B-B14F-4D97-AF65-F5344CB8AC3E}">
        <p14:creationId xmlns:p14="http://schemas.microsoft.com/office/powerpoint/2010/main" val="38823095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12753</TotalTime>
  <Words>2799</Words>
  <Application>Microsoft Macintosh PowerPoint</Application>
  <PresentationFormat>On-screen Show (4:3)</PresentationFormat>
  <Paragraphs>436</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WELCOME !!!</vt:lpstr>
      <vt:lpstr>Saliva Sample Instructions </vt:lpstr>
      <vt:lpstr>PowerPoint Presentation</vt:lpstr>
      <vt:lpstr>INTERVAL-TASKS</vt:lpstr>
      <vt:lpstr>SUBMITTING AN INTERVAL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BOX-TASK           … </vt:lpstr>
      <vt:lpstr>BOX-TASKS </vt:lpstr>
      <vt:lpstr>BOX-TASKS </vt:lpstr>
      <vt:lpstr>      BOX-TASK</vt:lpstr>
      <vt:lpstr>BOX-TASK </vt:lpstr>
      <vt:lpstr>PowerPoint Presentation</vt:lpstr>
      <vt:lpstr>PowerPoint Presentation</vt:lpstr>
      <vt:lpstr>For the TIME-INTERVAL-THAT-COUNTS you get:</vt:lpstr>
      <vt:lpstr>CPT</vt:lpstr>
      <vt:lpstr>WE WILL NOW BEGIN</vt:lpstr>
      <vt:lpstr>SECTION 2</vt:lpstr>
      <vt:lpstr>PowerPoint Presentation</vt:lpstr>
      <vt:lpstr>PowerPoint Presentation</vt:lpstr>
      <vt:lpstr>PowerPoint Presentation</vt:lpstr>
      <vt:lpstr>PowerPoint Presentation</vt:lpstr>
      <vt:lpstr>PowerPoint Presentation</vt:lpstr>
      <vt:lpstr>PowerPoint Presentation</vt:lpstr>
      <vt:lpstr>If in the TIME-INTERVAL-THAT-COUNTS you get:</vt:lpstr>
      <vt:lpstr>Saliva Sample Instructions </vt:lpstr>
      <vt:lpstr>WE WILL NOW BEGIN</vt:lpstr>
      <vt:lpstr>SECTION 3</vt:lpstr>
      <vt:lpstr>PowerPoint Presentation</vt:lpstr>
      <vt:lpstr>PowerPoint Presentation</vt:lpstr>
      <vt:lpstr>PowerPoint Presentation</vt:lpstr>
      <vt:lpstr>PowerPoint Presentation</vt:lpstr>
      <vt:lpstr>PowerPoint Presentation</vt:lpstr>
      <vt:lpstr>PowerPoint Presentation</vt:lpstr>
      <vt:lpstr>If in the TIME-INTERVAL-THAT-COUNTS you get:</vt:lpstr>
      <vt:lpstr>WE WILL NOW BEGIN</vt:lpstr>
      <vt:lpstr>Saliva Sample Instructions </vt:lpstr>
    </vt:vector>
  </TitlesOfParts>
  <Company>itam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instructions</dc:title>
  <dc:creator>jorge tarraso argomedo</dc:creator>
  <cp:lastModifiedBy>jorge tarraso argomedo</cp:lastModifiedBy>
  <cp:revision>496</cp:revision>
  <dcterms:created xsi:type="dcterms:W3CDTF">2016-03-22T14:44:45Z</dcterms:created>
  <dcterms:modified xsi:type="dcterms:W3CDTF">2016-04-08T15:34:46Z</dcterms:modified>
</cp:coreProperties>
</file>