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513E5-A782-438D-9D32-359FC493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ABC171-83AA-424D-B2BA-D8A8938C2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2B1B8-E8D0-45B9-812A-E2E4ABDA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4917-AFCC-45C6-AE7C-9ABEEC33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C2B27-DE1A-4D79-BEC2-0B3E1308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9F5-EA25-4934-B616-03DAC353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7FDF3-2260-4BE8-9E64-B82D749C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82F39-AD5B-4DA7-BC7D-424A97FF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95F34-4181-43CD-829D-BD789D6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A0AA0-EDA3-4E7F-94BD-BFB4EFF8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C5D0ED-9CA3-40F6-BEF9-86FC4C857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23D63-5A8B-4091-9FBA-F20F7EA9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D14C8-76A9-40DD-9243-84EAD3E1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1A529-1222-4EC3-93E1-572BFB02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168AD-D346-44CD-9798-B4D38CBB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DF11C-96D8-47D8-A144-DBFA213E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6E6DB-4E09-425C-B37B-E018F89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AA005-CDBD-4D9E-BF04-0ABA575E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306F2-AFB0-4ACF-B09D-ED004F08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7CD01-46CA-4285-A7BB-B512706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46897-A641-42B5-8F00-975E06A1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E235E0-2171-4608-8FE6-E683F64A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E8D8C-B724-4BAE-9D6D-A318F7AE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3C172-8775-4F37-9F83-9D4CB18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6079D-EFE2-4DE5-88D1-6733B7E9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BE663-DFD1-468A-AF40-16767BDA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D5CD7-9525-499E-AB70-80946DA93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4E1B15-26B3-4084-A185-1504C1A4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C934E9-1B80-46BA-875D-EE972BD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E37B48-08B0-4524-9B9D-48E92182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2E501A-AC29-4738-90B0-8009B5B4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2E35C-45AD-404D-ADC6-E8406DA5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0A5A02-C707-4264-A457-D0E90DF5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DD6B27-9A4F-4905-8E53-02C2D83C4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F2731C-207B-44E4-9525-2E53B0EF9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CA3340-55DC-4508-9FED-E49813E6F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DA62C8-7FCA-43C8-8AD9-225304D5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6A923B-0A98-4E74-B74E-C76AE3EC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759FEA-A9BA-428F-9D62-54D822B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70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E807E-60BA-4AD8-B88D-CDF31859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315A4F-E0B7-404C-A9EB-A2A72EFD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A0970B-5CB1-4F35-A1CB-9AB10C9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38F4C1-9CEE-4170-A86E-935990FC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7FBF25-B616-40F8-84FA-0D01B72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EB0B41-6142-4F1C-AA03-6300BCB6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DCF7E-0489-45C3-862E-CF35212E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6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0A286-2F6D-4665-9174-B03114D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15563-5191-48C0-9F04-3B8459CB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805A72-909E-44F2-9150-1B2CCA0A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B7453F-A750-4066-9B4F-7136D490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9047C-CCDA-46AC-A949-9070DBB8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04835-7D19-408F-9ED7-08FB8A9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78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48CE2-F6DC-4CCC-A00C-518D16A6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23474-C4C6-4C78-9B8F-C26DA3B0B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57CF76-E5F8-43DC-9642-2B9B0314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6B27D-F522-4B2F-BEF4-12F330BD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8A1EA-3977-4D3B-8E0F-DE2F0E5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D1219-349E-45B4-84C7-D989A409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805078-902D-4E9F-A2C5-65E1BB5F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D4061-13BF-4D6B-AE59-73E8E385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36685-8CCB-44CC-A9BE-9EEFA8159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ECDF-6A1C-4057-859E-9CBA56C6F652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79A97B-0195-489A-B244-F4CFD080D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803F9-DC70-419F-BCD2-D96505945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0839-200C-46F4-B00D-12D6EDC06D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31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A3136-1809-4E05-85D7-4BA4AE34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51" y="546196"/>
            <a:ext cx="9144000" cy="1292543"/>
          </a:xfrm>
        </p:spPr>
        <p:txBody>
          <a:bodyPr>
            <a:normAutofit fontScale="90000"/>
          </a:bodyPr>
          <a:lstStyle/>
          <a:p>
            <a:r>
              <a:rPr lang="fr-FR" sz="7200" dirty="0">
                <a:solidFill>
                  <a:srgbClr val="FF0000"/>
                </a:solidFill>
              </a:rPr>
              <a:t>VITESSE EN CINETIQUE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144F82-BC78-4C83-8B0F-129BB06F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0407"/>
            <a:ext cx="9144000" cy="4559935"/>
          </a:xfrm>
        </p:spPr>
        <p:txBody>
          <a:bodyPr>
            <a:normAutofit fontScale="92500" lnSpcReduction="10000"/>
          </a:bodyPr>
          <a:lstStyle/>
          <a:p>
            <a:r>
              <a:rPr lang="fr-FR" sz="6000" b="1" dirty="0"/>
              <a:t>INTRODUCTION</a:t>
            </a:r>
          </a:p>
          <a:p>
            <a:pPr algn="l"/>
            <a:r>
              <a:rPr lang="fr-FR" sz="3200" dirty="0"/>
              <a:t>Qualitativement on remarque qu’il existe :</a:t>
            </a:r>
          </a:p>
          <a:p>
            <a:pPr lvl="1" algn="l" fontAlgn="base"/>
            <a:r>
              <a:rPr lang="fr-FR" sz="3200" dirty="0"/>
              <a:t>- des réactions « rapides » : par exemple les réactions de dosage</a:t>
            </a:r>
          </a:p>
          <a:p>
            <a:pPr lvl="1" algn="l" fontAlgn="base"/>
            <a:r>
              <a:rPr lang="fr-FR" sz="3200" dirty="0"/>
              <a:t>-  des réactions très « lentes » : oxydation de la plupart des métaux à l’air, transformation du carbone diamant en carbone graphite, etc.</a:t>
            </a:r>
          </a:p>
          <a:p>
            <a:pPr lvl="0" algn="l" fontAlgn="base"/>
            <a:r>
              <a:rPr lang="fr-FR" sz="3200" dirty="0"/>
              <a:t>La cinétique chimique étudie la vitesse avec laquelle s’effectuent les réactions, d’où l’introduction de la variable temps au cours des réactions.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1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E025EA4-A351-4003-AA74-149CDCAF6404}"/>
                  </a:ext>
                </a:extLst>
              </p:cNvPr>
              <p:cNvSpPr txBox="1"/>
              <p:nvPr/>
            </p:nvSpPr>
            <p:spPr>
              <a:xfrm>
                <a:off x="697230" y="331470"/>
                <a:ext cx="11494770" cy="7243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LE FACTEUR CONCENTRATION: LOI DE VITESSE</a:t>
                </a:r>
              </a:p>
              <a:p>
                <a:pPr lvl="3"/>
                <a:endParaRPr lang="fr-FR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r>
                  <a:rPr lang="fr-FR" sz="28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2.1. Loi de vitesse : définition</a:t>
                </a:r>
              </a:p>
              <a:p>
                <a:r>
                  <a:rPr lang="fr-FR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La loi de vitesse est une relation mathématique entre la vitesse de la réaction et les concentrations des réactifs: </a:t>
                </a:r>
                <a14:m>
                  <m:oMath xmlns:m="http://schemas.openxmlformats.org/officeDocument/2006/math">
                    <m:r>
                      <a:rPr lang="fr-FR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fr-FR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fr-FR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fr-FR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fr-FR" sz="2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2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fr-FR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fr-FR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étant la concentration des réactifs</a:t>
                </a:r>
              </a:p>
              <a:p>
                <a:r>
                  <a:rPr lang="fr-FR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le constituant est gazeux on peut exprimer la vitesse en fonction de la pression partielle du constituant en utilisant l’équation d’état des gaz parfaits</a:t>
                </a: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    </a:t>
                </a:r>
                <a:r>
                  <a:rPr lang="fr-FR" sz="28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2.2. Exemples de lois de vitesse</a:t>
                </a:r>
              </a:p>
              <a:p>
                <a:pPr lvl="1" fontAlgn="base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 vitesse de décomposition, en phase gazeuse ou en solution, du pentaoxyde de diazote selon :</a:t>
                </a:r>
              </a:p>
              <a:p>
                <a:pPr lvl="1" fontAlgn="base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5 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 4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2 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 baseline="30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obéit à la relation :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 la réaction, en phase gazeuse, du monoxyde d’azote par le dihydrogène selon :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 2 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 vitesse de formation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 donnée par :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</m:d>
                      </m:e>
                      <m:sup>
                        <m:r>
                          <a:rPr lang="fr-F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400" dirty="0"/>
                  <a:t> </a:t>
                </a:r>
              </a:p>
              <a:p>
                <a:pPr lvl="1" fontAlgn="base"/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E025EA4-A351-4003-AA74-149CDCAF6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" y="331470"/>
                <a:ext cx="11494770" cy="7243843"/>
              </a:xfrm>
              <a:prstGeom prst="rect">
                <a:avLst/>
              </a:prstGeom>
              <a:blipFill>
                <a:blip r:embed="rId2"/>
                <a:stretch>
                  <a:fillRect l="-1060" t="-841" r="-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9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8A0D570-D7AE-4E96-B08B-8C01E3748DDF}"/>
                  </a:ext>
                </a:extLst>
              </p:cNvPr>
              <p:cNvSpPr txBox="1"/>
              <p:nvPr/>
            </p:nvSpPr>
            <p:spPr>
              <a:xfrm>
                <a:off x="171450" y="194310"/>
                <a:ext cx="1178433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2.3. Cas général : Réaction avec ou sans ordre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Une réaction d'équation  :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admet un </a:t>
                </a:r>
                <a:r>
                  <a:rPr lang="fr-F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ordre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si l'expérience montre qu'à température constante, la vitesse volumique de la réaction peut s'exprimer en fonction des concentrations en réactifs de la façon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1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b="1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fr-FR" sz="2800" b="1" i="1" baseline="30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k : constante de vitesse de la réaction ;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p, q : ordres partiels par rapport aux réactifs A et B; </a:t>
                </a:r>
                <a:r>
                  <a:rPr lang="fr-FR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p+q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 : ordre global de la réaction</a:t>
                </a:r>
              </a:p>
              <a:p>
                <a:r>
                  <a:rPr lang="fr-FR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 de lien entre les coefficients </a:t>
                </a:r>
                <a:r>
                  <a:rPr lang="fr-FR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stoechiométriques</a:t>
                </a:r>
                <a:r>
                  <a:rPr lang="fr-FR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et les ordres partiels 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exemple pour la réaction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: 2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+ 2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→ 2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 vitesse s’exprime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8A0D570-D7AE-4E96-B08B-8C01E374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94310"/>
                <a:ext cx="11784330" cy="5693866"/>
              </a:xfrm>
              <a:prstGeom prst="rect">
                <a:avLst/>
              </a:prstGeom>
              <a:blipFill>
                <a:blip r:embed="rId2"/>
                <a:stretch>
                  <a:fillRect l="-1035" t="-1178" r="-1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7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36A2C831-D8DC-49B5-A50F-95C24A7EE8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74054"/>
                  </p:ext>
                </p:extLst>
              </p:nvPr>
            </p:nvGraphicFramePr>
            <p:xfrm>
              <a:off x="7207568" y="1830379"/>
              <a:ext cx="2896552" cy="3750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96552">
                      <a:extLst>
                        <a:ext uri="{9D8B030D-6E8A-4147-A177-3AD203B41FA5}">
                          <a16:colId xmlns:a16="http://schemas.microsoft.com/office/drawing/2014/main" val="1206062011"/>
                        </a:ext>
                      </a:extLst>
                    </a:gridCol>
                  </a:tblGrid>
                  <a:tr h="31877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3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300">
                                    <a:effectLst/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r>
                                  <a:rPr lang="fr-FR" sz="23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3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fr-FR" sz="205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3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fr-FR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29210" marR="50165" marT="0" marB="0" anchor="ctr"/>
                    </a:tc>
                    <a:extLst>
                      <a:ext uri="{0D108BD9-81ED-4DB2-BD59-A6C34878D82A}">
                        <a16:rowId xmlns:a16="http://schemas.microsoft.com/office/drawing/2014/main" val="4187080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36A2C831-D8DC-49B5-A50F-95C24A7EE8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74054"/>
                  </p:ext>
                </p:extLst>
              </p:nvPr>
            </p:nvGraphicFramePr>
            <p:xfrm>
              <a:off x="7207568" y="1830379"/>
              <a:ext cx="2896552" cy="3750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96552">
                      <a:extLst>
                        <a:ext uri="{9D8B030D-6E8A-4147-A177-3AD203B41FA5}">
                          <a16:colId xmlns:a16="http://schemas.microsoft.com/office/drawing/2014/main" val="1206062011"/>
                        </a:ext>
                      </a:extLst>
                    </a:gridCol>
                  </a:tblGrid>
                  <a:tr h="37503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29210" marR="50165" marT="0" marB="0" anchor="ctr">
                        <a:blipFill>
                          <a:blip r:embed="rId2"/>
                          <a:stretch>
                            <a:fillRect l="-210" t="-1613" r="-840" b="-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080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EA869919-3620-4842-9BEB-928FCE6A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390" y="105542"/>
            <a:ext cx="9857740" cy="113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2639" tIns="45720" rIns="563385" bIns="104742" numCol="1" anchor="ctr" anchorCtr="0" compatLnSpc="1">
            <a:prstTxWarp prst="textNoShape">
              <a:avLst/>
            </a:prstTxWarp>
            <a:spAutoFit/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LE FACTEUR TEMPERATURE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	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3.1. Constante de vitesse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129B58-9C0A-4B89-A8F6-5E0072A7345A}"/>
              </a:ext>
            </a:extLst>
          </p:cNvPr>
          <p:cNvSpPr txBox="1"/>
          <p:nvPr/>
        </p:nvSpPr>
        <p:spPr>
          <a:xfrm>
            <a:off x="1554480" y="1771650"/>
            <a:ext cx="52806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Dans l’expression de la vitesse :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BF73F7-4450-4665-8144-9C2DD9D97655}"/>
                  </a:ext>
                </a:extLst>
              </p:cNvPr>
              <p:cNvSpPr txBox="1"/>
              <p:nvPr/>
            </p:nvSpPr>
            <p:spPr>
              <a:xfrm>
                <a:off x="582930" y="2571869"/>
                <a:ext cx="10744200" cy="3200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 est indépendant des concentrations et du temps 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k dépend de la réaction étudiée et de la température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Pour une réaction d'ordre global (</a:t>
                </a:r>
                <a:r>
                  <a:rPr lang="fr-FR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p+q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), on a 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L’unité de la constante de vitesse dépend de l’ordre global de la réaction.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BF73F7-4450-4665-8144-9C2DD9D97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2571869"/>
                <a:ext cx="10744200" cy="3200684"/>
              </a:xfrm>
              <a:prstGeom prst="rect">
                <a:avLst/>
              </a:prstGeom>
              <a:blipFill>
                <a:blip r:embed="rId3"/>
                <a:stretch>
                  <a:fillRect l="-1192" t="-20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68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50D20CF-5F21-4D40-8587-4EC9693F5D90}"/>
                  </a:ext>
                </a:extLst>
              </p:cNvPr>
              <p:cNvSpPr txBox="1"/>
              <p:nvPr/>
            </p:nvSpPr>
            <p:spPr>
              <a:xfrm>
                <a:off x="274320" y="274320"/>
                <a:ext cx="11304270" cy="2400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Ordre global n = 0 :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𝑒𝑥𝑝𝑟𝑖𝑚𝑒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Ordre global n = 1 : 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𝑒𝑥𝑝𝑟𝑖𝑚𝑒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Ordre global n = 2 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𝑒𝑥𝑝𝑟𝑖𝑚𝑒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50D20CF-5F21-4D40-8587-4EC9693F5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74320"/>
                <a:ext cx="11304270" cy="2400081"/>
              </a:xfrm>
              <a:prstGeom prst="rect">
                <a:avLst/>
              </a:prstGeo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1E766B0-A88E-4BAC-9B25-4B6B9B4DDFAC}"/>
                  </a:ext>
                </a:extLst>
              </p:cNvPr>
              <p:cNvSpPr txBox="1"/>
              <p:nvPr/>
            </p:nvSpPr>
            <p:spPr>
              <a:xfrm>
                <a:off x="422910" y="2480310"/>
                <a:ext cx="11304270" cy="444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4"/>
                <a:r>
                  <a:rPr lang="fr-FR" sz="28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3.2. Loi semi-empirique d'Arrhenius</a:t>
                </a:r>
              </a:p>
              <a:p>
                <a:pPr lvl="0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Expérimentalement, on voit que la vitesse des réactions augmente généralement avec la température.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k est une fonction </a:t>
                </a:r>
                <a:r>
                  <a:rPr lang="fr-F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croissante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 la température</a:t>
                </a:r>
              </a:p>
              <a:p>
                <a:pPr lvl="0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Loi d'Arrhenius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𝑑𝑙𝑛𝐾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r>
                  <a:rPr lang="fr-FR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fr-FR" sz="2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énergie d'activation en kJ.mol</a:t>
                </a:r>
                <a:r>
                  <a:rPr lang="fr-FR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 : constante des gaz parfaits (8,314 J.mol</a:t>
                </a:r>
                <a:r>
                  <a:rPr lang="fr-FR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.K</a:t>
                </a:r>
                <a:r>
                  <a:rPr lang="fr-FR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 : température absolue (en K)</a:t>
                </a: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1E766B0-A88E-4BAC-9B25-4B6B9B4DD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" y="2480310"/>
                <a:ext cx="11304270" cy="4444999"/>
              </a:xfrm>
              <a:prstGeom prst="rect">
                <a:avLst/>
              </a:prstGeom>
              <a:blipFill>
                <a:blip r:embed="rId3"/>
                <a:stretch>
                  <a:fillRect l="-1078" t="-1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2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98329D1-C1BD-465C-B7F5-DBBACE762F1E}"/>
                  </a:ext>
                </a:extLst>
              </p:cNvPr>
              <p:cNvSpPr txBox="1"/>
              <p:nvPr/>
            </p:nvSpPr>
            <p:spPr>
              <a:xfrm>
                <a:off x="502920" y="400050"/>
                <a:ext cx="11052810" cy="289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 intégrant cette expression par rapport à T (en supposant que </a:t>
                </a:r>
                <a:r>
                  <a:rPr lang="fr-FR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fr-FR" sz="2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est indépendant de T), on obtient deux autres expressions de la loi d’Arrhenius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fr-FR" sz="28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𝐴𝑒𝑥𝑝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/>
                  <a:t>A est appelé facteur pré-exponentiel d’</a:t>
                </a:r>
                <a:r>
                  <a:rPr lang="fr-FR" sz="2800" dirty="0" err="1"/>
                  <a:t>Arrhénius</a:t>
                </a:r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98329D1-C1BD-465C-B7F5-DBBACE76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0050"/>
                <a:ext cx="11052810" cy="2896690"/>
              </a:xfrm>
              <a:prstGeom prst="rect">
                <a:avLst/>
              </a:prstGeom>
              <a:blipFill>
                <a:blip r:embed="rId2"/>
                <a:stretch>
                  <a:fillRect l="-1158" t="-2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1523">
            <a:extLst>
              <a:ext uri="{FF2B5EF4-FFF2-40B4-BE49-F238E27FC236}">
                <a16:creationId xmlns:a16="http://schemas.microsoft.com/office/drawing/2014/main" id="{CD8BFAEC-A990-4920-978F-77AD6BAD74E8}"/>
              </a:ext>
            </a:extLst>
          </p:cNvPr>
          <p:cNvGrpSpPr/>
          <p:nvPr/>
        </p:nvGrpSpPr>
        <p:grpSpPr>
          <a:xfrm>
            <a:off x="903849" y="3117532"/>
            <a:ext cx="3454281" cy="2551748"/>
            <a:chOff x="-7359" y="-46488"/>
            <a:chExt cx="1895945" cy="2594610"/>
          </a:xfrm>
        </p:grpSpPr>
        <p:pic>
          <p:nvPicPr>
            <p:cNvPr id="5" name="Picture 1491">
              <a:extLst>
                <a:ext uri="{FF2B5EF4-FFF2-40B4-BE49-F238E27FC236}">
                  <a16:creationId xmlns:a16="http://schemas.microsoft.com/office/drawing/2014/main" id="{4CA74108-7CA1-46F7-A5BC-CBB6F6010E1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7359" y="-46488"/>
              <a:ext cx="1803654" cy="25946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2C77F-5217-4B6E-8890-A2A8E886A493}"/>
                </a:ext>
              </a:extLst>
            </p:cNvPr>
            <p:cNvSpPr/>
            <p:nvPr/>
          </p:nvSpPr>
          <p:spPr>
            <a:xfrm>
              <a:off x="925171" y="688452"/>
              <a:ext cx="963415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E165FF-0D15-4EB8-B266-3339195E4A3A}"/>
                </a:ext>
              </a:extLst>
            </p:cNvPr>
            <p:cNvSpPr/>
            <p:nvPr/>
          </p:nvSpPr>
          <p:spPr>
            <a:xfrm>
              <a:off x="1721352" y="990731"/>
              <a:ext cx="74943" cy="1266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>
                  <a:solidFill>
                    <a:srgbClr val="00FF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9572A368-1211-4375-9972-E6B1A5A59C9C}"/>
              </a:ext>
            </a:extLst>
          </p:cNvPr>
          <p:cNvSpPr txBox="1"/>
          <p:nvPr/>
        </p:nvSpPr>
        <p:spPr>
          <a:xfrm>
            <a:off x="5806440" y="3296740"/>
            <a:ext cx="4926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 on trace ln k = f(1/T) : droite de pente –</a:t>
            </a:r>
            <a:r>
              <a:rPr lang="fr-FR" sz="2800" dirty="0" err="1"/>
              <a:t>E</a:t>
            </a:r>
            <a:r>
              <a:rPr lang="fr-FR" sz="2800" baseline="-25000" dirty="0" err="1"/>
              <a:t>a</a:t>
            </a:r>
            <a:r>
              <a:rPr lang="fr-FR" sz="2800" dirty="0"/>
              <a:t>/R</a:t>
            </a:r>
          </a:p>
        </p:txBody>
      </p:sp>
    </p:spTree>
    <p:extLst>
      <p:ext uri="{BB962C8B-B14F-4D97-AF65-F5344CB8AC3E}">
        <p14:creationId xmlns:p14="http://schemas.microsoft.com/office/powerpoint/2010/main" val="56361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C2CEBCD-0FA9-4D6C-A7AE-F1A2670F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16589"/>
              </p:ext>
            </p:extLst>
          </p:nvPr>
        </p:nvGraphicFramePr>
        <p:xfrm>
          <a:off x="2897298" y="1002506"/>
          <a:ext cx="5938091" cy="488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629">
                  <a:extLst>
                    <a:ext uri="{9D8B030D-6E8A-4147-A177-3AD203B41FA5}">
                      <a16:colId xmlns:a16="http://schemas.microsoft.com/office/drawing/2014/main" val="1541321755"/>
                    </a:ext>
                  </a:extLst>
                </a:gridCol>
                <a:gridCol w="3957462">
                  <a:extLst>
                    <a:ext uri="{9D8B030D-6E8A-4147-A177-3AD203B41FA5}">
                      <a16:colId xmlns:a16="http://schemas.microsoft.com/office/drawing/2014/main" val="378935489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 err="1">
                          <a:effectLst/>
                        </a:rPr>
                        <a:t>Equation</a:t>
                      </a:r>
                      <a:r>
                        <a:rPr lang="fr-FR" sz="2000" dirty="0">
                          <a:effectLst/>
                        </a:rPr>
                        <a:t> :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25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CH</a:t>
                      </a:r>
                      <a:r>
                        <a:rPr lang="fr-FR" sz="2800" baseline="-25000" dirty="0">
                          <a:effectLst/>
                        </a:rPr>
                        <a:t>3</a:t>
                      </a:r>
                      <a:r>
                        <a:rPr lang="fr-FR" sz="2800" dirty="0">
                          <a:effectLst/>
                        </a:rPr>
                        <a:t>CHO = CH</a:t>
                      </a:r>
                      <a:r>
                        <a:rPr lang="fr-FR" sz="2800" baseline="-25000" dirty="0">
                          <a:effectLst/>
                        </a:rPr>
                        <a:t>4 </a:t>
                      </a:r>
                      <a:r>
                        <a:rPr lang="fr-FR" sz="2800" dirty="0">
                          <a:effectLst/>
                        </a:rPr>
                        <a:t>+ CO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2540"/>
                </a:tc>
                <a:extLst>
                  <a:ext uri="{0D108BD9-81ED-4DB2-BD59-A6C34878D82A}">
                    <a16:rowId xmlns:a16="http://schemas.microsoft.com/office/drawing/2014/main" val="29510817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625A425-8C0B-4CDE-A488-7BB0CC34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34" y="249883"/>
            <a:ext cx="9741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Exemple : constante de vitesse de l’hydrolyse de l’éthanal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2E88E4F-9D2A-4E01-9948-75AFE58A4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69646"/>
              </p:ext>
            </p:extLst>
          </p:nvPr>
        </p:nvGraphicFramePr>
        <p:xfrm>
          <a:off x="1905634" y="1720224"/>
          <a:ext cx="9295764" cy="1304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206">
                  <a:extLst>
                    <a:ext uri="{9D8B030D-6E8A-4147-A177-3AD203B41FA5}">
                      <a16:colId xmlns:a16="http://schemas.microsoft.com/office/drawing/2014/main" val="1066066213"/>
                    </a:ext>
                  </a:extLst>
                </a:gridCol>
                <a:gridCol w="885384">
                  <a:extLst>
                    <a:ext uri="{9D8B030D-6E8A-4147-A177-3AD203B41FA5}">
                      <a16:colId xmlns:a16="http://schemas.microsoft.com/office/drawing/2014/main" val="3059862980"/>
                    </a:ext>
                  </a:extLst>
                </a:gridCol>
                <a:gridCol w="1136250">
                  <a:extLst>
                    <a:ext uri="{9D8B030D-6E8A-4147-A177-3AD203B41FA5}">
                      <a16:colId xmlns:a16="http://schemas.microsoft.com/office/drawing/2014/main" val="534967558"/>
                    </a:ext>
                  </a:extLst>
                </a:gridCol>
                <a:gridCol w="1052488">
                  <a:extLst>
                    <a:ext uri="{9D8B030D-6E8A-4147-A177-3AD203B41FA5}">
                      <a16:colId xmlns:a16="http://schemas.microsoft.com/office/drawing/2014/main" val="3733251266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46467401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18904028"/>
                    </a:ext>
                  </a:extLst>
                </a:gridCol>
                <a:gridCol w="1028622">
                  <a:extLst>
                    <a:ext uri="{9D8B030D-6E8A-4147-A177-3AD203B41FA5}">
                      <a16:colId xmlns:a16="http://schemas.microsoft.com/office/drawing/2014/main" val="3770707971"/>
                    </a:ext>
                  </a:extLst>
                </a:gridCol>
                <a:gridCol w="747485">
                  <a:extLst>
                    <a:ext uri="{9D8B030D-6E8A-4147-A177-3AD203B41FA5}">
                      <a16:colId xmlns:a16="http://schemas.microsoft.com/office/drawing/2014/main" val="1596439526"/>
                    </a:ext>
                  </a:extLst>
                </a:gridCol>
                <a:gridCol w="818501">
                  <a:extLst>
                    <a:ext uri="{9D8B030D-6E8A-4147-A177-3AD203B41FA5}">
                      <a16:colId xmlns:a16="http://schemas.microsoft.com/office/drawing/2014/main" val="782681455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R="152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 (K)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700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730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760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790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810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840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940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1000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extLst>
                  <a:ext uri="{0D108BD9-81ED-4DB2-BD59-A6C34878D82A}">
                    <a16:rowId xmlns:a16="http://schemas.microsoft.com/office/drawing/2014/main" val="30260865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k (L.mol</a:t>
                      </a:r>
                      <a:r>
                        <a:rPr lang="fr-FR" sz="1400" baseline="30000" dirty="0">
                          <a:effectLst/>
                        </a:rPr>
                        <a:t>-1</a:t>
                      </a:r>
                      <a:r>
                        <a:rPr lang="fr-FR" sz="1400" dirty="0">
                          <a:effectLst/>
                        </a:rPr>
                        <a:t>.s</a:t>
                      </a:r>
                      <a:r>
                        <a:rPr lang="fr-FR" sz="1400" baseline="30000" dirty="0">
                          <a:effectLst/>
                        </a:rPr>
                        <a:t>-1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0,011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0,035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0,105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0,343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0,789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2,17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20,0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145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265" marR="73025" marT="0" marB="0" anchor="ctr"/>
                </a:tc>
                <a:extLst>
                  <a:ext uri="{0D108BD9-81ED-4DB2-BD59-A6C34878D82A}">
                    <a16:rowId xmlns:a16="http://schemas.microsoft.com/office/drawing/2014/main" val="13167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Ln k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-4,5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-3,35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-2,25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-1,07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-0,24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0,77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8265" marR="73025" marT="0" marB="0" anchor="ctr"/>
                </a:tc>
                <a:tc>
                  <a:txBody>
                    <a:bodyPr/>
                    <a:lstStyle/>
                    <a:p>
                      <a:pPr marR="146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4,97</a:t>
                      </a:r>
                    </a:p>
                  </a:txBody>
                  <a:tcPr marL="88265" marR="73025" marT="0" marB="0" anchor="ctr"/>
                </a:tc>
                <a:extLst>
                  <a:ext uri="{0D108BD9-81ED-4DB2-BD59-A6C34878D82A}">
                    <a16:rowId xmlns:a16="http://schemas.microsoft.com/office/drawing/2014/main" val="325831825"/>
                  </a:ext>
                </a:extLst>
              </a:tr>
            </a:tbl>
          </a:graphicData>
        </a:graphic>
      </p:graphicFrame>
      <p:grpSp>
        <p:nvGrpSpPr>
          <p:cNvPr id="6" name="Group 61909">
            <a:extLst>
              <a:ext uri="{FF2B5EF4-FFF2-40B4-BE49-F238E27FC236}">
                <a16:creationId xmlns:a16="http://schemas.microsoft.com/office/drawing/2014/main" id="{7EF10AE2-1F76-40F1-B7F2-D5E401FD1B76}"/>
              </a:ext>
            </a:extLst>
          </p:cNvPr>
          <p:cNvGrpSpPr/>
          <p:nvPr/>
        </p:nvGrpSpPr>
        <p:grpSpPr>
          <a:xfrm>
            <a:off x="7468235" y="3347402"/>
            <a:ext cx="4065043" cy="2139839"/>
            <a:chOff x="0" y="0"/>
            <a:chExt cx="4065043" cy="2139999"/>
          </a:xfrm>
        </p:grpSpPr>
        <p:sp>
          <p:nvSpPr>
            <p:cNvPr id="7" name="Shape 1560">
              <a:extLst>
                <a:ext uri="{FF2B5EF4-FFF2-40B4-BE49-F238E27FC236}">
                  <a16:creationId xmlns:a16="http://schemas.microsoft.com/office/drawing/2014/main" id="{A9888B33-07BC-4752-8EA7-673CEC964CE0}"/>
                </a:ext>
              </a:extLst>
            </p:cNvPr>
            <p:cNvSpPr/>
            <p:nvPr/>
          </p:nvSpPr>
          <p:spPr>
            <a:xfrm>
              <a:off x="232414" y="47470"/>
              <a:ext cx="0" cy="2005584"/>
            </a:xfrm>
            <a:custGeom>
              <a:avLst/>
              <a:gdLst/>
              <a:ahLst/>
              <a:cxnLst/>
              <a:rect l="0" t="0" r="0" b="0"/>
              <a:pathLst>
                <a:path h="2005584">
                  <a:moveTo>
                    <a:pt x="0" y="0"/>
                  </a:moveTo>
                  <a:lnTo>
                    <a:pt x="0" y="2005584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561">
              <a:extLst>
                <a:ext uri="{FF2B5EF4-FFF2-40B4-BE49-F238E27FC236}">
                  <a16:creationId xmlns:a16="http://schemas.microsoft.com/office/drawing/2014/main" id="{7A0CAEEE-C630-4AF6-B3F3-0510945CBA3F}"/>
                </a:ext>
              </a:extLst>
            </p:cNvPr>
            <p:cNvSpPr/>
            <p:nvPr/>
          </p:nvSpPr>
          <p:spPr>
            <a:xfrm>
              <a:off x="198886" y="2053053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62">
              <a:extLst>
                <a:ext uri="{FF2B5EF4-FFF2-40B4-BE49-F238E27FC236}">
                  <a16:creationId xmlns:a16="http://schemas.microsoft.com/office/drawing/2014/main" id="{F0180FAD-9557-48E6-BCF2-8CB87ED04832}"/>
                </a:ext>
              </a:extLst>
            </p:cNvPr>
            <p:cNvSpPr/>
            <p:nvPr/>
          </p:nvSpPr>
          <p:spPr>
            <a:xfrm>
              <a:off x="198886" y="1869411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63">
              <a:extLst>
                <a:ext uri="{FF2B5EF4-FFF2-40B4-BE49-F238E27FC236}">
                  <a16:creationId xmlns:a16="http://schemas.microsoft.com/office/drawing/2014/main" id="{820B4BCD-B1AD-4188-9629-0218D8841828}"/>
                </a:ext>
              </a:extLst>
            </p:cNvPr>
            <p:cNvSpPr/>
            <p:nvPr/>
          </p:nvSpPr>
          <p:spPr>
            <a:xfrm>
              <a:off x="198886" y="1686531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564">
              <a:extLst>
                <a:ext uri="{FF2B5EF4-FFF2-40B4-BE49-F238E27FC236}">
                  <a16:creationId xmlns:a16="http://schemas.microsoft.com/office/drawing/2014/main" id="{72EF6BA3-F1A1-4746-9508-A5FE88CF22F4}"/>
                </a:ext>
              </a:extLst>
            </p:cNvPr>
            <p:cNvSpPr/>
            <p:nvPr/>
          </p:nvSpPr>
          <p:spPr>
            <a:xfrm>
              <a:off x="198886" y="1503651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565">
              <a:extLst>
                <a:ext uri="{FF2B5EF4-FFF2-40B4-BE49-F238E27FC236}">
                  <a16:creationId xmlns:a16="http://schemas.microsoft.com/office/drawing/2014/main" id="{279D82FB-A368-4733-A584-0F7A264C1BC9}"/>
                </a:ext>
              </a:extLst>
            </p:cNvPr>
            <p:cNvSpPr/>
            <p:nvPr/>
          </p:nvSpPr>
          <p:spPr>
            <a:xfrm>
              <a:off x="198886" y="1320771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66">
              <a:extLst>
                <a:ext uri="{FF2B5EF4-FFF2-40B4-BE49-F238E27FC236}">
                  <a16:creationId xmlns:a16="http://schemas.microsoft.com/office/drawing/2014/main" id="{14F25CC3-DB00-47CA-B910-D35ED79FC891}"/>
                </a:ext>
              </a:extLst>
            </p:cNvPr>
            <p:cNvSpPr/>
            <p:nvPr/>
          </p:nvSpPr>
          <p:spPr>
            <a:xfrm>
              <a:off x="198886" y="1137891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67">
              <a:extLst>
                <a:ext uri="{FF2B5EF4-FFF2-40B4-BE49-F238E27FC236}">
                  <a16:creationId xmlns:a16="http://schemas.microsoft.com/office/drawing/2014/main" id="{7F86E903-DBA7-4B6A-869E-D2FC45662681}"/>
                </a:ext>
              </a:extLst>
            </p:cNvPr>
            <p:cNvSpPr/>
            <p:nvPr/>
          </p:nvSpPr>
          <p:spPr>
            <a:xfrm>
              <a:off x="198886" y="962632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68">
              <a:extLst>
                <a:ext uri="{FF2B5EF4-FFF2-40B4-BE49-F238E27FC236}">
                  <a16:creationId xmlns:a16="http://schemas.microsoft.com/office/drawing/2014/main" id="{A922FD07-6EA3-4A32-ACAC-06E2861431EE}"/>
                </a:ext>
              </a:extLst>
            </p:cNvPr>
            <p:cNvSpPr/>
            <p:nvPr/>
          </p:nvSpPr>
          <p:spPr>
            <a:xfrm>
              <a:off x="198886" y="779752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569">
              <a:extLst>
                <a:ext uri="{FF2B5EF4-FFF2-40B4-BE49-F238E27FC236}">
                  <a16:creationId xmlns:a16="http://schemas.microsoft.com/office/drawing/2014/main" id="{B4B6E15B-5928-4604-8F32-C77319BBA956}"/>
                </a:ext>
              </a:extLst>
            </p:cNvPr>
            <p:cNvSpPr/>
            <p:nvPr/>
          </p:nvSpPr>
          <p:spPr>
            <a:xfrm>
              <a:off x="198886" y="596872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570">
              <a:extLst>
                <a:ext uri="{FF2B5EF4-FFF2-40B4-BE49-F238E27FC236}">
                  <a16:creationId xmlns:a16="http://schemas.microsoft.com/office/drawing/2014/main" id="{1E924E89-1996-441D-B78F-089CA5D91806}"/>
                </a:ext>
              </a:extLst>
            </p:cNvPr>
            <p:cNvSpPr/>
            <p:nvPr/>
          </p:nvSpPr>
          <p:spPr>
            <a:xfrm>
              <a:off x="198886" y="413992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571">
              <a:extLst>
                <a:ext uri="{FF2B5EF4-FFF2-40B4-BE49-F238E27FC236}">
                  <a16:creationId xmlns:a16="http://schemas.microsoft.com/office/drawing/2014/main" id="{A285A26C-E8D6-483E-9BF1-2BE292C6048E}"/>
                </a:ext>
              </a:extLst>
            </p:cNvPr>
            <p:cNvSpPr/>
            <p:nvPr/>
          </p:nvSpPr>
          <p:spPr>
            <a:xfrm>
              <a:off x="198886" y="231112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572">
              <a:extLst>
                <a:ext uri="{FF2B5EF4-FFF2-40B4-BE49-F238E27FC236}">
                  <a16:creationId xmlns:a16="http://schemas.microsoft.com/office/drawing/2014/main" id="{38DA15D9-1C10-4288-A4BB-2B7E5A8B318D}"/>
                </a:ext>
              </a:extLst>
            </p:cNvPr>
            <p:cNvSpPr/>
            <p:nvPr/>
          </p:nvSpPr>
          <p:spPr>
            <a:xfrm>
              <a:off x="198886" y="47470"/>
              <a:ext cx="33528" cy="0"/>
            </a:xfrm>
            <a:custGeom>
              <a:avLst/>
              <a:gdLst/>
              <a:ahLst/>
              <a:cxnLst/>
              <a:rect l="0" t="0" r="0" b="0"/>
              <a:pathLst>
                <a:path w="33528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1573">
              <a:extLst>
                <a:ext uri="{FF2B5EF4-FFF2-40B4-BE49-F238E27FC236}">
                  <a16:creationId xmlns:a16="http://schemas.microsoft.com/office/drawing/2014/main" id="{602EBBC1-7539-4668-BCCE-DE62DBDD6104}"/>
                </a:ext>
              </a:extLst>
            </p:cNvPr>
            <p:cNvSpPr/>
            <p:nvPr/>
          </p:nvSpPr>
          <p:spPr>
            <a:xfrm>
              <a:off x="232414" y="1137892"/>
              <a:ext cx="3609594" cy="0"/>
            </a:xfrm>
            <a:custGeom>
              <a:avLst/>
              <a:gdLst/>
              <a:ahLst/>
              <a:cxnLst/>
              <a:rect l="0" t="0" r="0" b="0"/>
              <a:pathLst>
                <a:path w="3609594">
                  <a:moveTo>
                    <a:pt x="0" y="0"/>
                  </a:moveTo>
                  <a:lnTo>
                    <a:pt x="360959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574">
              <a:extLst>
                <a:ext uri="{FF2B5EF4-FFF2-40B4-BE49-F238E27FC236}">
                  <a16:creationId xmlns:a16="http://schemas.microsoft.com/office/drawing/2014/main" id="{CD07C886-311B-4BD5-9E7F-9E1DB9795AFE}"/>
                </a:ext>
              </a:extLst>
            </p:cNvPr>
            <p:cNvSpPr/>
            <p:nvPr/>
          </p:nvSpPr>
          <p:spPr>
            <a:xfrm>
              <a:off x="232414" y="1137892"/>
              <a:ext cx="0" cy="32766"/>
            </a:xfrm>
            <a:custGeom>
              <a:avLst/>
              <a:gdLst/>
              <a:ahLst/>
              <a:cxnLst/>
              <a:rect l="0" t="0" r="0" b="0"/>
              <a:pathLst>
                <a:path h="32766">
                  <a:moveTo>
                    <a:pt x="0" y="3276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575">
              <a:extLst>
                <a:ext uri="{FF2B5EF4-FFF2-40B4-BE49-F238E27FC236}">
                  <a16:creationId xmlns:a16="http://schemas.microsoft.com/office/drawing/2014/main" id="{ECB09FFB-BA87-42A6-874A-87F1D7FDBE14}"/>
                </a:ext>
              </a:extLst>
            </p:cNvPr>
            <p:cNvSpPr/>
            <p:nvPr/>
          </p:nvSpPr>
          <p:spPr>
            <a:xfrm>
              <a:off x="1138432" y="1137892"/>
              <a:ext cx="0" cy="32766"/>
            </a:xfrm>
            <a:custGeom>
              <a:avLst/>
              <a:gdLst/>
              <a:ahLst/>
              <a:cxnLst/>
              <a:rect l="0" t="0" r="0" b="0"/>
              <a:pathLst>
                <a:path h="32766">
                  <a:moveTo>
                    <a:pt x="0" y="3276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1576">
              <a:extLst>
                <a:ext uri="{FF2B5EF4-FFF2-40B4-BE49-F238E27FC236}">
                  <a16:creationId xmlns:a16="http://schemas.microsoft.com/office/drawing/2014/main" id="{177EF631-C5B1-4613-8BAF-989188C8ED42}"/>
                </a:ext>
              </a:extLst>
            </p:cNvPr>
            <p:cNvSpPr/>
            <p:nvPr/>
          </p:nvSpPr>
          <p:spPr>
            <a:xfrm>
              <a:off x="2036830" y="1137892"/>
              <a:ext cx="0" cy="32766"/>
            </a:xfrm>
            <a:custGeom>
              <a:avLst/>
              <a:gdLst/>
              <a:ahLst/>
              <a:cxnLst/>
              <a:rect l="0" t="0" r="0" b="0"/>
              <a:pathLst>
                <a:path h="32766">
                  <a:moveTo>
                    <a:pt x="0" y="3276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577">
              <a:extLst>
                <a:ext uri="{FF2B5EF4-FFF2-40B4-BE49-F238E27FC236}">
                  <a16:creationId xmlns:a16="http://schemas.microsoft.com/office/drawing/2014/main" id="{8CBFEE50-9DE3-4B8E-91BF-83C0CAFEB5D0}"/>
                </a:ext>
              </a:extLst>
            </p:cNvPr>
            <p:cNvSpPr/>
            <p:nvPr/>
          </p:nvSpPr>
          <p:spPr>
            <a:xfrm>
              <a:off x="2943610" y="1137892"/>
              <a:ext cx="0" cy="32766"/>
            </a:xfrm>
            <a:custGeom>
              <a:avLst/>
              <a:gdLst/>
              <a:ahLst/>
              <a:cxnLst/>
              <a:rect l="0" t="0" r="0" b="0"/>
              <a:pathLst>
                <a:path h="32766">
                  <a:moveTo>
                    <a:pt x="0" y="3276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578">
              <a:extLst>
                <a:ext uri="{FF2B5EF4-FFF2-40B4-BE49-F238E27FC236}">
                  <a16:creationId xmlns:a16="http://schemas.microsoft.com/office/drawing/2014/main" id="{198929E1-3562-463A-A33B-1A0EDFC6D444}"/>
                </a:ext>
              </a:extLst>
            </p:cNvPr>
            <p:cNvSpPr/>
            <p:nvPr/>
          </p:nvSpPr>
          <p:spPr>
            <a:xfrm>
              <a:off x="3842008" y="1137892"/>
              <a:ext cx="0" cy="32766"/>
            </a:xfrm>
            <a:custGeom>
              <a:avLst/>
              <a:gdLst/>
              <a:ahLst/>
              <a:cxnLst/>
              <a:rect l="0" t="0" r="0" b="0"/>
              <a:pathLst>
                <a:path h="32766">
                  <a:moveTo>
                    <a:pt x="0" y="32766"/>
                  </a:move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579">
              <a:extLst>
                <a:ext uri="{FF2B5EF4-FFF2-40B4-BE49-F238E27FC236}">
                  <a16:creationId xmlns:a16="http://schemas.microsoft.com/office/drawing/2014/main" id="{1F10D5E0-6F43-473B-B1CC-7466DBB96F99}"/>
                </a:ext>
              </a:extLst>
            </p:cNvPr>
            <p:cNvSpPr/>
            <p:nvPr/>
          </p:nvSpPr>
          <p:spPr>
            <a:xfrm>
              <a:off x="2785102" y="1528798"/>
              <a:ext cx="50292" cy="49530"/>
            </a:xfrm>
            <a:custGeom>
              <a:avLst/>
              <a:gdLst/>
              <a:ahLst/>
              <a:cxnLst/>
              <a:rect l="0" t="0" r="0" b="0"/>
              <a:pathLst>
                <a:path w="50292" h="49530">
                  <a:moveTo>
                    <a:pt x="25146" y="0"/>
                  </a:moveTo>
                  <a:lnTo>
                    <a:pt x="50292" y="25146"/>
                  </a:lnTo>
                  <a:lnTo>
                    <a:pt x="25146" y="49530"/>
                  </a:lnTo>
                  <a:lnTo>
                    <a:pt x="0" y="25146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580">
              <a:extLst>
                <a:ext uri="{FF2B5EF4-FFF2-40B4-BE49-F238E27FC236}">
                  <a16:creationId xmlns:a16="http://schemas.microsoft.com/office/drawing/2014/main" id="{3CBB2E52-FFFD-4931-BE88-813DE295A0A6}"/>
                </a:ext>
              </a:extLst>
            </p:cNvPr>
            <p:cNvSpPr/>
            <p:nvPr/>
          </p:nvSpPr>
          <p:spPr>
            <a:xfrm>
              <a:off x="2677660" y="1420594"/>
              <a:ext cx="49530" cy="49530"/>
            </a:xfrm>
            <a:custGeom>
              <a:avLst/>
              <a:gdLst/>
              <a:ahLst/>
              <a:cxnLst/>
              <a:rect l="0" t="0" r="0" b="0"/>
              <a:pathLst>
                <a:path w="49530" h="49530">
                  <a:moveTo>
                    <a:pt x="24384" y="0"/>
                  </a:moveTo>
                  <a:lnTo>
                    <a:pt x="49530" y="25146"/>
                  </a:lnTo>
                  <a:lnTo>
                    <a:pt x="24384" y="49530"/>
                  </a:lnTo>
                  <a:lnTo>
                    <a:pt x="0" y="25146"/>
                  </a:lnTo>
                  <a:lnTo>
                    <a:pt x="2438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581">
              <a:extLst>
                <a:ext uri="{FF2B5EF4-FFF2-40B4-BE49-F238E27FC236}">
                  <a16:creationId xmlns:a16="http://schemas.microsoft.com/office/drawing/2014/main" id="{AE221DC2-9A24-420B-8B97-8CD99ED3CE04}"/>
                </a:ext>
              </a:extLst>
            </p:cNvPr>
            <p:cNvSpPr/>
            <p:nvPr/>
          </p:nvSpPr>
          <p:spPr>
            <a:xfrm>
              <a:off x="2586233" y="1320772"/>
              <a:ext cx="49530" cy="49530"/>
            </a:xfrm>
            <a:custGeom>
              <a:avLst/>
              <a:gdLst/>
              <a:ahLst/>
              <a:cxnLst/>
              <a:rect l="0" t="0" r="0" b="0"/>
              <a:pathLst>
                <a:path w="49530" h="49530">
                  <a:moveTo>
                    <a:pt x="24384" y="0"/>
                  </a:moveTo>
                  <a:lnTo>
                    <a:pt x="49530" y="25146"/>
                  </a:lnTo>
                  <a:lnTo>
                    <a:pt x="24384" y="49530"/>
                  </a:lnTo>
                  <a:lnTo>
                    <a:pt x="0" y="25146"/>
                  </a:lnTo>
                  <a:lnTo>
                    <a:pt x="2438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582">
              <a:extLst>
                <a:ext uri="{FF2B5EF4-FFF2-40B4-BE49-F238E27FC236}">
                  <a16:creationId xmlns:a16="http://schemas.microsoft.com/office/drawing/2014/main" id="{53B5AE40-29F1-413E-A8E3-4431B565EFF9}"/>
                </a:ext>
              </a:extLst>
            </p:cNvPr>
            <p:cNvSpPr/>
            <p:nvPr/>
          </p:nvSpPr>
          <p:spPr>
            <a:xfrm>
              <a:off x="2494030" y="1212568"/>
              <a:ext cx="50292" cy="49530"/>
            </a:xfrm>
            <a:custGeom>
              <a:avLst/>
              <a:gdLst/>
              <a:ahLst/>
              <a:cxnLst/>
              <a:rect l="0" t="0" r="0" b="0"/>
              <a:pathLst>
                <a:path w="50292" h="49530">
                  <a:moveTo>
                    <a:pt x="25146" y="0"/>
                  </a:moveTo>
                  <a:lnTo>
                    <a:pt x="50292" y="25146"/>
                  </a:lnTo>
                  <a:lnTo>
                    <a:pt x="25146" y="49530"/>
                  </a:lnTo>
                  <a:lnTo>
                    <a:pt x="0" y="25146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583">
              <a:extLst>
                <a:ext uri="{FF2B5EF4-FFF2-40B4-BE49-F238E27FC236}">
                  <a16:creationId xmlns:a16="http://schemas.microsoft.com/office/drawing/2014/main" id="{C7C8CFC6-3E63-44F6-9F18-2075F2C34338}"/>
                </a:ext>
              </a:extLst>
            </p:cNvPr>
            <p:cNvSpPr/>
            <p:nvPr/>
          </p:nvSpPr>
          <p:spPr>
            <a:xfrm>
              <a:off x="2436118" y="1137892"/>
              <a:ext cx="50292" cy="49530"/>
            </a:xfrm>
            <a:custGeom>
              <a:avLst/>
              <a:gdLst/>
              <a:ahLst/>
              <a:cxnLst/>
              <a:rect l="0" t="0" r="0" b="0"/>
              <a:pathLst>
                <a:path w="50292" h="49530">
                  <a:moveTo>
                    <a:pt x="25146" y="0"/>
                  </a:moveTo>
                  <a:lnTo>
                    <a:pt x="50292" y="24384"/>
                  </a:lnTo>
                  <a:lnTo>
                    <a:pt x="25146" y="49530"/>
                  </a:lnTo>
                  <a:lnTo>
                    <a:pt x="0" y="24384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584">
              <a:extLst>
                <a:ext uri="{FF2B5EF4-FFF2-40B4-BE49-F238E27FC236}">
                  <a16:creationId xmlns:a16="http://schemas.microsoft.com/office/drawing/2014/main" id="{D77C6E7C-493C-4755-82B7-677F16D62D01}"/>
                </a:ext>
              </a:extLst>
            </p:cNvPr>
            <p:cNvSpPr/>
            <p:nvPr/>
          </p:nvSpPr>
          <p:spPr>
            <a:xfrm>
              <a:off x="2353048" y="1046452"/>
              <a:ext cx="49530" cy="49530"/>
            </a:xfrm>
            <a:custGeom>
              <a:avLst/>
              <a:gdLst/>
              <a:ahLst/>
              <a:cxnLst/>
              <a:rect l="0" t="0" r="0" b="0"/>
              <a:pathLst>
                <a:path w="49530" h="49530">
                  <a:moveTo>
                    <a:pt x="25146" y="0"/>
                  </a:moveTo>
                  <a:lnTo>
                    <a:pt x="49530" y="24384"/>
                  </a:lnTo>
                  <a:lnTo>
                    <a:pt x="25146" y="49530"/>
                  </a:lnTo>
                  <a:lnTo>
                    <a:pt x="0" y="24384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585">
              <a:extLst>
                <a:ext uri="{FF2B5EF4-FFF2-40B4-BE49-F238E27FC236}">
                  <a16:creationId xmlns:a16="http://schemas.microsoft.com/office/drawing/2014/main" id="{EF4C3A8A-D1A6-4F54-B1BC-91F672B688BC}"/>
                </a:ext>
              </a:extLst>
            </p:cNvPr>
            <p:cNvSpPr/>
            <p:nvPr/>
          </p:nvSpPr>
          <p:spPr>
            <a:xfrm>
              <a:off x="2128271" y="846808"/>
              <a:ext cx="50292" cy="49530"/>
            </a:xfrm>
            <a:custGeom>
              <a:avLst/>
              <a:gdLst/>
              <a:ahLst/>
              <a:cxnLst/>
              <a:rect l="0" t="0" r="0" b="0"/>
              <a:pathLst>
                <a:path w="50292" h="49530">
                  <a:moveTo>
                    <a:pt x="25146" y="0"/>
                  </a:moveTo>
                  <a:lnTo>
                    <a:pt x="50292" y="24384"/>
                  </a:lnTo>
                  <a:lnTo>
                    <a:pt x="25146" y="49530"/>
                  </a:lnTo>
                  <a:lnTo>
                    <a:pt x="0" y="24384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1586">
              <a:extLst>
                <a:ext uri="{FF2B5EF4-FFF2-40B4-BE49-F238E27FC236}">
                  <a16:creationId xmlns:a16="http://schemas.microsoft.com/office/drawing/2014/main" id="{BB6AD4B5-693A-4D1D-BDE9-B379E4B47D67}"/>
                </a:ext>
              </a:extLst>
            </p:cNvPr>
            <p:cNvSpPr/>
            <p:nvPr/>
          </p:nvSpPr>
          <p:spPr>
            <a:xfrm>
              <a:off x="2011671" y="663166"/>
              <a:ext cx="50292" cy="50292"/>
            </a:xfrm>
            <a:custGeom>
              <a:avLst/>
              <a:gdLst/>
              <a:ahLst/>
              <a:cxnLst/>
              <a:rect l="0" t="0" r="0" b="0"/>
              <a:pathLst>
                <a:path w="50292" h="50292">
                  <a:moveTo>
                    <a:pt x="25146" y="0"/>
                  </a:moveTo>
                  <a:lnTo>
                    <a:pt x="50292" y="25146"/>
                  </a:lnTo>
                  <a:lnTo>
                    <a:pt x="25146" y="50292"/>
                  </a:lnTo>
                  <a:lnTo>
                    <a:pt x="0" y="25146"/>
                  </a:lnTo>
                  <a:lnTo>
                    <a:pt x="2514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1">
              <a:srgbClr val="00007F"/>
            </a:lnRef>
            <a:fillRef idx="1">
              <a:srgbClr val="0000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587">
              <a:extLst>
                <a:ext uri="{FF2B5EF4-FFF2-40B4-BE49-F238E27FC236}">
                  <a16:creationId xmlns:a16="http://schemas.microsoft.com/office/drawing/2014/main" id="{AB9E53E2-8060-4CE4-9016-74301EEA8D7F}"/>
                </a:ext>
              </a:extLst>
            </p:cNvPr>
            <p:cNvSpPr/>
            <p:nvPr/>
          </p:nvSpPr>
          <p:spPr>
            <a:xfrm>
              <a:off x="1679452" y="314170"/>
              <a:ext cx="1488948" cy="1639062"/>
            </a:xfrm>
            <a:custGeom>
              <a:avLst/>
              <a:gdLst/>
              <a:ahLst/>
              <a:cxnLst/>
              <a:rect l="0" t="0" r="0" b="0"/>
              <a:pathLst>
                <a:path w="1488948" h="1639062">
                  <a:moveTo>
                    <a:pt x="0" y="0"/>
                  </a:moveTo>
                  <a:lnTo>
                    <a:pt x="208026" y="232410"/>
                  </a:lnTo>
                  <a:lnTo>
                    <a:pt x="423672" y="465582"/>
                  </a:lnTo>
                  <a:lnTo>
                    <a:pt x="640080" y="698754"/>
                  </a:lnTo>
                  <a:lnTo>
                    <a:pt x="848106" y="940308"/>
                  </a:lnTo>
                  <a:lnTo>
                    <a:pt x="1064514" y="1172718"/>
                  </a:lnTo>
                  <a:lnTo>
                    <a:pt x="1280922" y="1405890"/>
                  </a:lnTo>
                  <a:lnTo>
                    <a:pt x="1488948" y="1639062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4269BF-6680-421A-BDAD-5B3AD195F8F4}"/>
                </a:ext>
              </a:extLst>
            </p:cNvPr>
            <p:cNvSpPr/>
            <p:nvPr/>
          </p:nvSpPr>
          <p:spPr>
            <a:xfrm>
              <a:off x="2061970" y="1821913"/>
              <a:ext cx="1138868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 = 26,6 -21800/T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1887A-33BE-4DE7-AC36-009242AEEF82}"/>
                </a:ext>
              </a:extLst>
            </p:cNvPr>
            <p:cNvSpPr/>
            <p:nvPr/>
          </p:nvSpPr>
          <p:spPr>
            <a:xfrm>
              <a:off x="2228850" y="1979644"/>
              <a:ext cx="10382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AAEB0B-E754-4D75-8D92-B67786ABEDB9}"/>
                </a:ext>
              </a:extLst>
            </p:cNvPr>
            <p:cNvSpPr/>
            <p:nvPr/>
          </p:nvSpPr>
          <p:spPr>
            <a:xfrm>
              <a:off x="2303524" y="1956632"/>
              <a:ext cx="55351" cy="936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284E2A-B726-48EB-8C52-0CB23D0234B1}"/>
                </a:ext>
              </a:extLst>
            </p:cNvPr>
            <p:cNvSpPr/>
            <p:nvPr/>
          </p:nvSpPr>
          <p:spPr>
            <a:xfrm>
              <a:off x="2344672" y="1979648"/>
              <a:ext cx="533988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= 0,996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42EAD9-905B-4182-86AF-8008E780A026}"/>
                </a:ext>
              </a:extLst>
            </p:cNvPr>
            <p:cNvSpPr/>
            <p:nvPr/>
          </p:nvSpPr>
          <p:spPr>
            <a:xfrm>
              <a:off x="0" y="2004794"/>
              <a:ext cx="201545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-10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75F87D-306A-4195-A06F-4902FC085A8C}"/>
                </a:ext>
              </a:extLst>
            </p:cNvPr>
            <p:cNvSpPr/>
            <p:nvPr/>
          </p:nvSpPr>
          <p:spPr>
            <a:xfrm>
              <a:off x="57908" y="1821917"/>
              <a:ext cx="124542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-8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DCC1C1-C94F-40EE-BBF6-15C5FE78ECAB}"/>
                </a:ext>
              </a:extLst>
            </p:cNvPr>
            <p:cNvSpPr/>
            <p:nvPr/>
          </p:nvSpPr>
          <p:spPr>
            <a:xfrm>
              <a:off x="57908" y="1638273"/>
              <a:ext cx="124542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-6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3DFD43-BAE8-4B80-962E-F9E5D8AA85BA}"/>
                </a:ext>
              </a:extLst>
            </p:cNvPr>
            <p:cNvSpPr/>
            <p:nvPr/>
          </p:nvSpPr>
          <p:spPr>
            <a:xfrm>
              <a:off x="57908" y="1455397"/>
              <a:ext cx="124542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-4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E92674-6818-4875-AE28-34A36AC14B42}"/>
                </a:ext>
              </a:extLst>
            </p:cNvPr>
            <p:cNvSpPr/>
            <p:nvPr/>
          </p:nvSpPr>
          <p:spPr>
            <a:xfrm>
              <a:off x="57908" y="1272521"/>
              <a:ext cx="124542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-2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7A16D7-9CAB-442C-AF5E-8D878D3B9F90}"/>
                </a:ext>
              </a:extLst>
            </p:cNvPr>
            <p:cNvSpPr/>
            <p:nvPr/>
          </p:nvSpPr>
          <p:spPr>
            <a:xfrm>
              <a:off x="91435" y="1089644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59731D-1AC0-4AA7-944B-692D85307242}"/>
                </a:ext>
              </a:extLst>
            </p:cNvPr>
            <p:cNvSpPr/>
            <p:nvPr/>
          </p:nvSpPr>
          <p:spPr>
            <a:xfrm>
              <a:off x="91435" y="915150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1B50AC-50CB-4E52-B050-651F1FD76F91}"/>
                </a:ext>
              </a:extLst>
            </p:cNvPr>
            <p:cNvSpPr/>
            <p:nvPr/>
          </p:nvSpPr>
          <p:spPr>
            <a:xfrm>
              <a:off x="91435" y="731506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CB2C69-1A77-4A1E-BFF6-E32FE08920A2}"/>
                </a:ext>
              </a:extLst>
            </p:cNvPr>
            <p:cNvSpPr/>
            <p:nvPr/>
          </p:nvSpPr>
          <p:spPr>
            <a:xfrm>
              <a:off x="91435" y="548629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34D302-3946-4397-AC44-5A0AF8418472}"/>
                </a:ext>
              </a:extLst>
            </p:cNvPr>
            <p:cNvSpPr/>
            <p:nvPr/>
          </p:nvSpPr>
          <p:spPr>
            <a:xfrm>
              <a:off x="91435" y="365753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8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BEAA9A-B657-4128-9617-B376D8342DCD}"/>
                </a:ext>
              </a:extLst>
            </p:cNvPr>
            <p:cNvSpPr/>
            <p:nvPr/>
          </p:nvSpPr>
          <p:spPr>
            <a:xfrm>
              <a:off x="32760" y="182876"/>
              <a:ext cx="157960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5AEA53-3862-417C-A5E1-66369C34E9F4}"/>
                </a:ext>
              </a:extLst>
            </p:cNvPr>
            <p:cNvSpPr/>
            <p:nvPr/>
          </p:nvSpPr>
          <p:spPr>
            <a:xfrm>
              <a:off x="32760" y="0"/>
              <a:ext cx="157960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BA391D-4163-47B5-80AB-28900A1412DE}"/>
                </a:ext>
              </a:extLst>
            </p:cNvPr>
            <p:cNvSpPr/>
            <p:nvPr/>
          </p:nvSpPr>
          <p:spPr>
            <a:xfrm>
              <a:off x="207261" y="1247385"/>
              <a:ext cx="79951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D8886C-8D43-4C18-9B9F-2DE453D7297E}"/>
                </a:ext>
              </a:extLst>
            </p:cNvPr>
            <p:cNvSpPr/>
            <p:nvPr/>
          </p:nvSpPr>
          <p:spPr>
            <a:xfrm>
              <a:off x="980671" y="1247385"/>
              <a:ext cx="434596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0,0005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FD6DBE-443A-4F76-87B3-5E9714F5EE08}"/>
                </a:ext>
              </a:extLst>
            </p:cNvPr>
            <p:cNvSpPr/>
            <p:nvPr/>
          </p:nvSpPr>
          <p:spPr>
            <a:xfrm>
              <a:off x="1904146" y="1247385"/>
              <a:ext cx="356587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0,001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09C45D-879D-4CCA-82EA-1E28E1D96528}"/>
                </a:ext>
              </a:extLst>
            </p:cNvPr>
            <p:cNvSpPr/>
            <p:nvPr/>
          </p:nvSpPr>
          <p:spPr>
            <a:xfrm>
              <a:off x="2785737" y="1247385"/>
              <a:ext cx="433590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0,0015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33FDB1-E824-48AD-85ED-57A5295EC653}"/>
                </a:ext>
              </a:extLst>
            </p:cNvPr>
            <p:cNvSpPr/>
            <p:nvPr/>
          </p:nvSpPr>
          <p:spPr>
            <a:xfrm>
              <a:off x="3708457" y="1247385"/>
              <a:ext cx="356586" cy="1352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0,002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078D56-3B06-443A-B4E1-06E2912B82C8}"/>
                </a:ext>
              </a:extLst>
            </p:cNvPr>
            <p:cNvSpPr/>
            <p:nvPr/>
          </p:nvSpPr>
          <p:spPr>
            <a:xfrm>
              <a:off x="3719320" y="853185"/>
              <a:ext cx="131292" cy="221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FF4D49-0957-42F3-A57C-35FE7A7E7A85}"/>
                </a:ext>
              </a:extLst>
            </p:cNvPr>
            <p:cNvSpPr/>
            <p:nvPr/>
          </p:nvSpPr>
          <p:spPr>
            <a:xfrm>
              <a:off x="3818302" y="853185"/>
              <a:ext cx="210280" cy="221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/T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1B5A0B0-7A34-4F5A-8DF8-9FD0FD2FD1D6}"/>
                </a:ext>
              </a:extLst>
            </p:cNvPr>
            <p:cNvSpPr/>
            <p:nvPr/>
          </p:nvSpPr>
          <p:spPr>
            <a:xfrm>
              <a:off x="309371" y="10410"/>
              <a:ext cx="366625" cy="221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ln k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7AA5F93A-3CB1-4390-A691-5EB91163D0AB}"/>
              </a:ext>
            </a:extLst>
          </p:cNvPr>
          <p:cNvSpPr txBox="1"/>
          <p:nvPr/>
        </p:nvSpPr>
        <p:spPr>
          <a:xfrm>
            <a:off x="556596" y="3347402"/>
            <a:ext cx="63294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 on trace ln k = f(1/T) :</a:t>
            </a:r>
          </a:p>
          <a:p>
            <a:r>
              <a:rPr lang="fr-FR" sz="2800" dirty="0"/>
              <a:t>droite d’équation : ln k = 26,6 -21800 /T Donc : A = e</a:t>
            </a:r>
            <a:r>
              <a:rPr lang="fr-FR" sz="2800" baseline="30000" dirty="0"/>
              <a:t>26,6 </a:t>
            </a:r>
            <a:r>
              <a:rPr lang="fr-FR" sz="2800" dirty="0"/>
              <a:t>= 3,57.10</a:t>
            </a:r>
            <a:r>
              <a:rPr lang="fr-FR" sz="2800" baseline="30000" dirty="0"/>
              <a:t>11 </a:t>
            </a:r>
            <a:r>
              <a:rPr lang="fr-FR" sz="2800" dirty="0"/>
              <a:t>L.mol</a:t>
            </a:r>
            <a:r>
              <a:rPr lang="fr-FR" sz="2800" baseline="30000" dirty="0"/>
              <a:t>-1</a:t>
            </a:r>
            <a:r>
              <a:rPr lang="fr-FR" sz="2800" dirty="0"/>
              <a:t>.s</a:t>
            </a:r>
            <a:r>
              <a:rPr lang="fr-FR" sz="2800" baseline="30000" dirty="0"/>
              <a:t>-1 </a:t>
            </a:r>
            <a:r>
              <a:rPr lang="fr-FR" sz="2800" dirty="0"/>
              <a:t>Et </a:t>
            </a:r>
          </a:p>
          <a:p>
            <a:r>
              <a:rPr lang="fr-FR" sz="2800" dirty="0" err="1"/>
              <a:t>E</a:t>
            </a:r>
            <a:r>
              <a:rPr lang="fr-FR" sz="2800" baseline="-25000" dirty="0" err="1"/>
              <a:t>a</a:t>
            </a:r>
            <a:r>
              <a:rPr lang="fr-FR" sz="2800" baseline="-25000" dirty="0"/>
              <a:t> </a:t>
            </a:r>
            <a:r>
              <a:rPr lang="fr-FR" sz="2800" dirty="0"/>
              <a:t>= 21800 * 8,314 = 181 kJ.mol</a:t>
            </a:r>
            <a:r>
              <a:rPr lang="fr-FR" sz="2800" baseline="30000" dirty="0"/>
              <a:t>-1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98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15C5671-D823-4C1F-BD84-B34505FEAF7E}"/>
                  </a:ext>
                </a:extLst>
              </p:cNvPr>
              <p:cNvSpPr txBox="1"/>
              <p:nvPr/>
            </p:nvSpPr>
            <p:spPr>
              <a:xfrm>
                <a:off x="662609" y="424070"/>
                <a:ext cx="10535478" cy="756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		</a:t>
                </a:r>
                <a:r>
                  <a:rPr lang="fr-FR" sz="28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3.3. Variation de la vitesse avec la température</a:t>
                </a:r>
              </a:p>
              <a:p>
                <a:r>
                  <a:rPr lang="fr-FR" dirty="0"/>
                  <a:t>•	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Soit une réaction dont la loi de vitesse s’exprime par: </a:t>
                </a:r>
              </a:p>
              <a:p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2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dans le domaine de température considéré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 la température T</a:t>
                </a:r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2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 la température T</a:t>
                </a:r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2 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2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D’où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fr-FR" sz="2800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𝐴𝑒𝑥𝑝</m:t>
                        </m:r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𝐴𝑒𝑥𝑝</m:t>
                        </m:r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𝑠𝑜𝑖𝑡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Cette relation permet de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quand on connait les constantes de vitesse à deux températures données.</a:t>
                </a: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15C5671-D823-4C1F-BD84-B34505FE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424070"/>
                <a:ext cx="10535478" cy="7566687"/>
              </a:xfrm>
              <a:prstGeom prst="rect">
                <a:avLst/>
              </a:prstGeom>
              <a:blipFill>
                <a:blip r:embed="rId2"/>
                <a:stretch>
                  <a:fillRect l="-1215" t="-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30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51A19C3-CAAF-4B3D-80CB-CCCC738EF78C}"/>
                  </a:ext>
                </a:extLst>
              </p:cNvPr>
              <p:cNvSpPr/>
              <p:nvPr/>
            </p:nvSpPr>
            <p:spPr>
              <a:xfrm>
                <a:off x="212035" y="178495"/>
                <a:ext cx="11767929" cy="615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0" marR="1253490" indent="-6350">
                  <a:lnSpc>
                    <a:spcPct val="110000"/>
                  </a:lnSpc>
                  <a:spcAft>
                    <a:spcPts val="1295"/>
                  </a:spcAft>
                </a:pPr>
                <a:r>
                  <a:rPr lang="fr-FR" sz="3600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4. REACTION D’ORDRE SIMPLE</a:t>
                </a:r>
                <a:endParaRPr lang="fr-FR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02970" marR="325120" indent="445770">
                  <a:lnSpc>
                    <a:spcPct val="108000"/>
                  </a:lnSpc>
                  <a:spcAft>
                    <a:spcPts val="2100"/>
                  </a:spcAft>
                </a:pPr>
                <a:r>
                  <a:rPr lang="fr-FR" sz="2800" dirty="0">
                    <a:solidFill>
                      <a:srgbClr val="FF66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4.1. Généralités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350" marR="1125220" indent="-6350"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Soit une réaction d'équation :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𝛼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𝐴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𝛽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𝐵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𝛾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𝐶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𝛿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𝐷</m:t>
                    </m:r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 fontAlgn="base">
                  <a:lnSpc>
                    <a:spcPct val="108000"/>
                  </a:lnSpc>
                  <a:spcAft>
                    <a:spcPts val="715"/>
                  </a:spcAft>
                  <a:buClr>
                    <a:srgbClr val="000000"/>
                  </a:buClr>
                  <a:buSzPts val="1600"/>
                  <a:buFont typeface="Symbol" panose="05050102010706020507" pitchFamily="18" charset="2"/>
                  <a:buChar char="-"/>
                </a:pPr>
                <a:r>
                  <a:rPr lang="fr-FR" sz="2800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d'ordre </a:t>
                </a:r>
                <a:r>
                  <a:rPr lang="fr-FR" sz="2800" b="1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fr-FR" sz="2800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par rapport au constituant A </a:t>
                </a:r>
              </a:p>
              <a:p>
                <a:pPr marL="742950" lvl="1" indent="-285750" fontAlgn="base">
                  <a:lnSpc>
                    <a:spcPct val="108000"/>
                  </a:lnSpc>
                  <a:spcAft>
                    <a:spcPts val="3875"/>
                  </a:spcAft>
                  <a:buClr>
                    <a:srgbClr val="000000"/>
                  </a:buClr>
                  <a:buSzPts val="1600"/>
                  <a:buFont typeface="Symbol" panose="05050102010706020507" pitchFamily="18" charset="2"/>
                  <a:buChar char="-"/>
                </a:pPr>
                <a:r>
                  <a:rPr lang="fr-FR" sz="2800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et d'ordre </a:t>
                </a:r>
                <a:r>
                  <a:rPr lang="fr-FR" sz="2800" b="1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fr-FR" sz="2800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par rapport aux autres constituants</a:t>
                </a:r>
              </a:p>
              <a:p>
                <a:pPr marL="463550" indent="-6350">
                  <a:lnSpc>
                    <a:spcPct val="108000"/>
                  </a:lnSpc>
                  <a:spcAft>
                    <a:spcPts val="173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– La vitesse volumique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onotype Corsiva" panose="03010101010201010101" pitchFamily="66" charset="0"/>
                        <a:cs typeface="Monotype Corsiva" panose="03010101010201010101" pitchFamily="66" charset="0"/>
                      </a:rPr>
                      <m:t>𝑉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onotype Corsiva" panose="03010101010201010101" pitchFamily="66" charset="0"/>
                        <a:cs typeface="Monotype Corsiva" panose="03010101010201010101" pitchFamily="66" charset="0"/>
                      </a:rPr>
                      <m:t> 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est par définition :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63550" indent="-6350">
                  <a:lnSpc>
                    <a:spcPct val="108000"/>
                  </a:lnSpc>
                  <a:spcAft>
                    <a:spcPts val="173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63550" indent="-6350">
                  <a:lnSpc>
                    <a:spcPct val="108000"/>
                  </a:lnSpc>
                  <a:spcAft>
                    <a:spcPts val="173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𝑃𝑎𝑟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é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𝑓𝑖𝑛𝑖𝑡𝑖𝑜𝑛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𝑑𝑒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𝑙</m:t>
                          </m:r>
                        </m:e>
                        <m:sup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𝑜𝑟𝑑𝑟𝑒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51A19C3-CAAF-4B3D-80CB-CCCC738EF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178495"/>
                <a:ext cx="11767929" cy="6152069"/>
              </a:xfrm>
              <a:prstGeom prst="rect">
                <a:avLst/>
              </a:prstGeom>
              <a:blipFill>
                <a:blip r:embed="rId2"/>
                <a:stretch>
                  <a:fillRect l="-1606" t="-13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A4DCA9-D8A9-4C96-84FC-9EDF75486BAC}"/>
                  </a:ext>
                </a:extLst>
              </p:cNvPr>
              <p:cNvSpPr/>
              <p:nvPr/>
            </p:nvSpPr>
            <p:spPr>
              <a:xfrm>
                <a:off x="543339" y="386229"/>
                <a:ext cx="10999303" cy="1678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  <a:tabLst>
                    <a:tab pos="5407025" algn="ctr"/>
                    <a:tab pos="6882130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On en déduit l'équation différentielle :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𝑘</m:t>
                    </m:r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  <a:tabLst>
                    <a:tab pos="5029200" algn="ctr"/>
                    <a:tab pos="5569585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R="1299845">
                  <a:lnSpc>
                    <a:spcPct val="107000"/>
                  </a:lnSpc>
                  <a:spcAft>
                    <a:spcPts val="55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dont la résolution fournit la relation :	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[A]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=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f(t)</a:t>
                </a:r>
                <a:endParaRPr lang="fr-FR" sz="2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A4DCA9-D8A9-4C96-84FC-9EDF75486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386229"/>
                <a:ext cx="10999303" cy="1678536"/>
              </a:xfrm>
              <a:prstGeom prst="rect">
                <a:avLst/>
              </a:prstGeom>
              <a:blipFill>
                <a:blip r:embed="rId2"/>
                <a:stretch>
                  <a:fillRect l="-1109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49C34AC4-C2EF-41D2-8E35-4A1F4D14AF5B}"/>
              </a:ext>
            </a:extLst>
          </p:cNvPr>
          <p:cNvSpPr txBox="1"/>
          <p:nvPr/>
        </p:nvSpPr>
        <p:spPr>
          <a:xfrm>
            <a:off x="861391" y="2491409"/>
            <a:ext cx="104692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		4.2. Temps de demi-réaction</a:t>
            </a:r>
          </a:p>
          <a:p>
            <a:r>
              <a:rPr lang="fr-FR" dirty="0"/>
              <a:t>•	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Définition :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On appelle temps de demi-réaction t</a:t>
            </a:r>
            <a:r>
              <a:rPr lang="fr-F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1/2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la durée nécessaire pour consommer la moitié du réactif limitant initialement présent.</a:t>
            </a:r>
          </a:p>
          <a:p>
            <a:endParaRPr lang="fr-FR" dirty="0"/>
          </a:p>
        </p:txBody>
      </p:sp>
      <p:grpSp>
        <p:nvGrpSpPr>
          <p:cNvPr id="4" name="Group 65622">
            <a:extLst>
              <a:ext uri="{FF2B5EF4-FFF2-40B4-BE49-F238E27FC236}">
                <a16:creationId xmlns:a16="http://schemas.microsoft.com/office/drawing/2014/main" id="{59B7E0CD-A085-40C0-9893-C5374CFAC7C2}"/>
              </a:ext>
            </a:extLst>
          </p:cNvPr>
          <p:cNvGrpSpPr/>
          <p:nvPr/>
        </p:nvGrpSpPr>
        <p:grpSpPr>
          <a:xfrm>
            <a:off x="2081709" y="4423976"/>
            <a:ext cx="4821571" cy="2197735"/>
            <a:chOff x="0" y="0"/>
            <a:chExt cx="4821930" cy="21978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8E8D92-7FD5-4ABA-8E4E-20069CBC0133}"/>
                </a:ext>
              </a:extLst>
            </p:cNvPr>
            <p:cNvSpPr/>
            <p:nvPr/>
          </p:nvSpPr>
          <p:spPr>
            <a:xfrm>
              <a:off x="185236" y="256792"/>
              <a:ext cx="180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8224C7-8B75-47E6-B4DA-2023398C4C87}"/>
                </a:ext>
              </a:extLst>
            </p:cNvPr>
            <p:cNvSpPr/>
            <p:nvPr/>
          </p:nvSpPr>
          <p:spPr>
            <a:xfrm>
              <a:off x="128778" y="256792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6AB38-E4DB-4E8D-AFCA-FB85DFCF8D26}"/>
                </a:ext>
              </a:extLst>
            </p:cNvPr>
            <p:cNvSpPr/>
            <p:nvPr/>
          </p:nvSpPr>
          <p:spPr>
            <a:xfrm>
              <a:off x="320838" y="256792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AAD39-161A-47AA-9F87-D04F78FD9755}"/>
                </a:ext>
              </a:extLst>
            </p:cNvPr>
            <p:cNvSpPr/>
            <p:nvPr/>
          </p:nvSpPr>
          <p:spPr>
            <a:xfrm>
              <a:off x="377190" y="372459"/>
              <a:ext cx="100300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Shape 3253">
              <a:extLst>
                <a:ext uri="{FF2B5EF4-FFF2-40B4-BE49-F238E27FC236}">
                  <a16:creationId xmlns:a16="http://schemas.microsoft.com/office/drawing/2014/main" id="{CEEF0EAB-3534-4DC9-BF04-63AEAE50A76C}"/>
                </a:ext>
              </a:extLst>
            </p:cNvPr>
            <p:cNvSpPr/>
            <p:nvPr/>
          </p:nvSpPr>
          <p:spPr>
            <a:xfrm>
              <a:off x="516642" y="78775"/>
              <a:ext cx="3948685" cy="2119122"/>
            </a:xfrm>
            <a:custGeom>
              <a:avLst/>
              <a:gdLst/>
              <a:ahLst/>
              <a:cxnLst/>
              <a:rect l="0" t="0" r="0" b="0"/>
              <a:pathLst>
                <a:path w="3948685" h="2119122">
                  <a:moveTo>
                    <a:pt x="38100" y="0"/>
                  </a:moveTo>
                  <a:lnTo>
                    <a:pt x="76200" y="76200"/>
                  </a:lnTo>
                  <a:lnTo>
                    <a:pt x="48006" y="76200"/>
                  </a:lnTo>
                  <a:lnTo>
                    <a:pt x="48006" y="2071878"/>
                  </a:lnTo>
                  <a:lnTo>
                    <a:pt x="3872485" y="2071879"/>
                  </a:lnTo>
                  <a:lnTo>
                    <a:pt x="3872485" y="2042922"/>
                  </a:lnTo>
                  <a:lnTo>
                    <a:pt x="3948685" y="2081022"/>
                  </a:lnTo>
                  <a:lnTo>
                    <a:pt x="3872485" y="2119122"/>
                  </a:lnTo>
                  <a:lnTo>
                    <a:pt x="3872485" y="2090929"/>
                  </a:lnTo>
                  <a:lnTo>
                    <a:pt x="38100" y="2090928"/>
                  </a:lnTo>
                  <a:cubicBezTo>
                    <a:pt x="33528" y="2090928"/>
                    <a:pt x="28956" y="2086356"/>
                    <a:pt x="28956" y="2081022"/>
                  </a:cubicBezTo>
                  <a:lnTo>
                    <a:pt x="28956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DF608-353C-42AA-814B-3E11CDB476B3}"/>
                </a:ext>
              </a:extLst>
            </p:cNvPr>
            <p:cNvSpPr/>
            <p:nvPr/>
          </p:nvSpPr>
          <p:spPr>
            <a:xfrm>
              <a:off x="801663" y="0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E9A67-A956-4655-B681-4260825A72F7}"/>
                </a:ext>
              </a:extLst>
            </p:cNvPr>
            <p:cNvSpPr/>
            <p:nvPr/>
          </p:nvSpPr>
          <p:spPr>
            <a:xfrm>
              <a:off x="666060" y="0"/>
              <a:ext cx="180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801148-3B50-4DF9-A1D5-13F63607E679}"/>
                </a:ext>
              </a:extLst>
            </p:cNvPr>
            <p:cNvSpPr/>
            <p:nvPr/>
          </p:nvSpPr>
          <p:spPr>
            <a:xfrm>
              <a:off x="609602" y="0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3256">
              <a:extLst>
                <a:ext uri="{FF2B5EF4-FFF2-40B4-BE49-F238E27FC236}">
                  <a16:creationId xmlns:a16="http://schemas.microsoft.com/office/drawing/2014/main" id="{E5CD6249-B9B7-4006-BC84-E4C89C4D19A4}"/>
                </a:ext>
              </a:extLst>
            </p:cNvPr>
            <p:cNvSpPr/>
            <p:nvPr/>
          </p:nvSpPr>
          <p:spPr>
            <a:xfrm>
              <a:off x="535693" y="296707"/>
              <a:ext cx="3665982" cy="1841754"/>
            </a:xfrm>
            <a:custGeom>
              <a:avLst/>
              <a:gdLst/>
              <a:ahLst/>
              <a:cxnLst/>
              <a:rect l="0" t="0" r="0" b="0"/>
              <a:pathLst>
                <a:path w="3665982" h="1841754">
                  <a:moveTo>
                    <a:pt x="0" y="0"/>
                  </a:moveTo>
                  <a:lnTo>
                    <a:pt x="23622" y="0"/>
                  </a:lnTo>
                  <a:lnTo>
                    <a:pt x="23622" y="19050"/>
                  </a:lnTo>
                  <a:lnTo>
                    <a:pt x="29718" y="3048"/>
                  </a:lnTo>
                  <a:lnTo>
                    <a:pt x="32766" y="6096"/>
                  </a:lnTo>
                  <a:lnTo>
                    <a:pt x="34290" y="56388"/>
                  </a:lnTo>
                  <a:lnTo>
                    <a:pt x="37338" y="102870"/>
                  </a:lnTo>
                  <a:lnTo>
                    <a:pt x="37338" y="102108"/>
                  </a:lnTo>
                  <a:lnTo>
                    <a:pt x="43434" y="148590"/>
                  </a:lnTo>
                  <a:lnTo>
                    <a:pt x="51816" y="194310"/>
                  </a:lnTo>
                  <a:lnTo>
                    <a:pt x="61722" y="240030"/>
                  </a:lnTo>
                  <a:lnTo>
                    <a:pt x="61722" y="239268"/>
                  </a:lnTo>
                  <a:lnTo>
                    <a:pt x="74676" y="284988"/>
                  </a:lnTo>
                  <a:lnTo>
                    <a:pt x="74676" y="284226"/>
                  </a:lnTo>
                  <a:lnTo>
                    <a:pt x="89154" y="329184"/>
                  </a:lnTo>
                  <a:lnTo>
                    <a:pt x="106680" y="373380"/>
                  </a:lnTo>
                  <a:lnTo>
                    <a:pt x="105918" y="373380"/>
                  </a:lnTo>
                  <a:lnTo>
                    <a:pt x="125730" y="417576"/>
                  </a:lnTo>
                  <a:lnTo>
                    <a:pt x="124968" y="416814"/>
                  </a:lnTo>
                  <a:lnTo>
                    <a:pt x="146304" y="461010"/>
                  </a:lnTo>
                  <a:lnTo>
                    <a:pt x="169926" y="504444"/>
                  </a:lnTo>
                  <a:lnTo>
                    <a:pt x="169926" y="503682"/>
                  </a:lnTo>
                  <a:lnTo>
                    <a:pt x="195072" y="547116"/>
                  </a:lnTo>
                  <a:lnTo>
                    <a:pt x="195072" y="546354"/>
                  </a:lnTo>
                  <a:lnTo>
                    <a:pt x="222504" y="589026"/>
                  </a:lnTo>
                  <a:lnTo>
                    <a:pt x="252222" y="630936"/>
                  </a:lnTo>
                  <a:lnTo>
                    <a:pt x="283464" y="672084"/>
                  </a:lnTo>
                  <a:lnTo>
                    <a:pt x="316992" y="713232"/>
                  </a:lnTo>
                  <a:lnTo>
                    <a:pt x="316992" y="712470"/>
                  </a:lnTo>
                  <a:lnTo>
                    <a:pt x="352044" y="753618"/>
                  </a:lnTo>
                  <a:lnTo>
                    <a:pt x="352044" y="752856"/>
                  </a:lnTo>
                  <a:lnTo>
                    <a:pt x="389382" y="793242"/>
                  </a:lnTo>
                  <a:lnTo>
                    <a:pt x="429006" y="832866"/>
                  </a:lnTo>
                  <a:lnTo>
                    <a:pt x="428244" y="832866"/>
                  </a:lnTo>
                  <a:lnTo>
                    <a:pt x="469392" y="871728"/>
                  </a:lnTo>
                  <a:lnTo>
                    <a:pt x="469392" y="870966"/>
                  </a:lnTo>
                  <a:lnTo>
                    <a:pt x="512064" y="909828"/>
                  </a:lnTo>
                  <a:lnTo>
                    <a:pt x="557022" y="947166"/>
                  </a:lnTo>
                  <a:lnTo>
                    <a:pt x="603504" y="984504"/>
                  </a:lnTo>
                  <a:lnTo>
                    <a:pt x="602742" y="984504"/>
                  </a:lnTo>
                  <a:lnTo>
                    <a:pt x="651510" y="1021080"/>
                  </a:lnTo>
                  <a:lnTo>
                    <a:pt x="650748" y="1021080"/>
                  </a:lnTo>
                  <a:lnTo>
                    <a:pt x="701040" y="1056894"/>
                  </a:lnTo>
                  <a:lnTo>
                    <a:pt x="752094" y="1091946"/>
                  </a:lnTo>
                  <a:lnTo>
                    <a:pt x="805434" y="1126998"/>
                  </a:lnTo>
                  <a:lnTo>
                    <a:pt x="860298" y="1160526"/>
                  </a:lnTo>
                  <a:lnTo>
                    <a:pt x="916686" y="1194054"/>
                  </a:lnTo>
                  <a:lnTo>
                    <a:pt x="915924" y="1194054"/>
                  </a:lnTo>
                  <a:lnTo>
                    <a:pt x="974598" y="1226820"/>
                  </a:lnTo>
                  <a:lnTo>
                    <a:pt x="973836" y="1226820"/>
                  </a:lnTo>
                  <a:lnTo>
                    <a:pt x="1034034" y="1258824"/>
                  </a:lnTo>
                  <a:lnTo>
                    <a:pt x="1033272" y="1258824"/>
                  </a:lnTo>
                  <a:lnTo>
                    <a:pt x="1094232" y="1290066"/>
                  </a:lnTo>
                  <a:lnTo>
                    <a:pt x="1156716" y="1320546"/>
                  </a:lnTo>
                  <a:lnTo>
                    <a:pt x="1220724" y="1350264"/>
                  </a:lnTo>
                  <a:lnTo>
                    <a:pt x="1286256" y="1379220"/>
                  </a:lnTo>
                  <a:lnTo>
                    <a:pt x="1285494" y="1379220"/>
                  </a:lnTo>
                  <a:lnTo>
                    <a:pt x="1352550" y="1407414"/>
                  </a:lnTo>
                  <a:cubicBezTo>
                    <a:pt x="1566138" y="1495273"/>
                    <a:pt x="1786547" y="1566278"/>
                    <a:pt x="2010156" y="1623822"/>
                  </a:cubicBezTo>
                  <a:lnTo>
                    <a:pt x="2088642" y="1643634"/>
                  </a:lnTo>
                  <a:lnTo>
                    <a:pt x="2088642" y="1642872"/>
                  </a:lnTo>
                  <a:lnTo>
                    <a:pt x="2169414" y="1661922"/>
                  </a:lnTo>
                  <a:lnTo>
                    <a:pt x="2168652" y="1661922"/>
                  </a:lnTo>
                  <a:lnTo>
                    <a:pt x="2250186" y="1679448"/>
                  </a:lnTo>
                  <a:lnTo>
                    <a:pt x="2332482" y="1696212"/>
                  </a:lnTo>
                  <a:lnTo>
                    <a:pt x="2331720" y="1696212"/>
                  </a:lnTo>
                  <a:lnTo>
                    <a:pt x="2415540" y="1712214"/>
                  </a:lnTo>
                  <a:lnTo>
                    <a:pt x="2414778" y="1712214"/>
                  </a:lnTo>
                  <a:lnTo>
                    <a:pt x="2499360" y="1727454"/>
                  </a:lnTo>
                  <a:lnTo>
                    <a:pt x="2499360" y="1726692"/>
                  </a:lnTo>
                  <a:lnTo>
                    <a:pt x="2583942" y="1741171"/>
                  </a:lnTo>
                  <a:cubicBezTo>
                    <a:pt x="2820149" y="1777226"/>
                    <a:pt x="3055519" y="1800898"/>
                    <a:pt x="3294126" y="1813560"/>
                  </a:cubicBezTo>
                  <a:lnTo>
                    <a:pt x="3386328" y="1817371"/>
                  </a:lnTo>
                  <a:lnTo>
                    <a:pt x="3385566" y="1817371"/>
                  </a:lnTo>
                  <a:lnTo>
                    <a:pt x="3478530" y="1820418"/>
                  </a:lnTo>
                  <a:lnTo>
                    <a:pt x="3572256" y="1821942"/>
                  </a:lnTo>
                  <a:lnTo>
                    <a:pt x="3665982" y="1822704"/>
                  </a:lnTo>
                  <a:lnTo>
                    <a:pt x="3665982" y="1841754"/>
                  </a:lnTo>
                  <a:lnTo>
                    <a:pt x="3571493" y="1840992"/>
                  </a:lnTo>
                  <a:lnTo>
                    <a:pt x="3478530" y="1839468"/>
                  </a:lnTo>
                  <a:cubicBezTo>
                    <a:pt x="2695676" y="1818526"/>
                    <a:pt x="1860156" y="1674635"/>
                    <a:pt x="1148334" y="1337310"/>
                  </a:cubicBezTo>
                  <a:lnTo>
                    <a:pt x="1085850" y="1306830"/>
                  </a:lnTo>
                  <a:lnTo>
                    <a:pt x="1024890" y="1275588"/>
                  </a:lnTo>
                  <a:cubicBezTo>
                    <a:pt x="577316" y="1042860"/>
                    <a:pt x="73215" y="644220"/>
                    <a:pt x="19050" y="104394"/>
                  </a:cubicBezTo>
                  <a:lnTo>
                    <a:pt x="15240" y="57150"/>
                  </a:lnTo>
                  <a:lnTo>
                    <a:pt x="13843" y="1384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D58759-FF71-485F-ACBF-6DBF781D8147}"/>
                </a:ext>
              </a:extLst>
            </p:cNvPr>
            <p:cNvSpPr/>
            <p:nvPr/>
          </p:nvSpPr>
          <p:spPr>
            <a:xfrm>
              <a:off x="192061" y="1162048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6E60DD-18D0-4AC2-B9DC-9551B0E78F34}"/>
                </a:ext>
              </a:extLst>
            </p:cNvPr>
            <p:cNvSpPr/>
            <p:nvPr/>
          </p:nvSpPr>
          <p:spPr>
            <a:xfrm>
              <a:off x="56459" y="1162048"/>
              <a:ext cx="180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8A997E-FAF3-4471-9814-4991F511A5EF}"/>
                </a:ext>
              </a:extLst>
            </p:cNvPr>
            <p:cNvSpPr/>
            <p:nvPr/>
          </p:nvSpPr>
          <p:spPr>
            <a:xfrm>
              <a:off x="0" y="1162048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EBC49-3430-4338-807C-990F8051D34F}"/>
                </a:ext>
              </a:extLst>
            </p:cNvPr>
            <p:cNvSpPr/>
            <p:nvPr/>
          </p:nvSpPr>
          <p:spPr>
            <a:xfrm>
              <a:off x="248412" y="1277715"/>
              <a:ext cx="100300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BE21AE-D3EB-4D47-8D75-A376333BD86F}"/>
                </a:ext>
              </a:extLst>
            </p:cNvPr>
            <p:cNvSpPr/>
            <p:nvPr/>
          </p:nvSpPr>
          <p:spPr>
            <a:xfrm>
              <a:off x="323850" y="1162048"/>
              <a:ext cx="225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/2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79677">
              <a:extLst>
                <a:ext uri="{FF2B5EF4-FFF2-40B4-BE49-F238E27FC236}">
                  <a16:creationId xmlns:a16="http://schemas.microsoft.com/office/drawing/2014/main" id="{92BEDFDA-2B6F-44BF-925A-597A49C97CB5}"/>
                </a:ext>
              </a:extLst>
            </p:cNvPr>
            <p:cNvSpPr/>
            <p:nvPr/>
          </p:nvSpPr>
          <p:spPr>
            <a:xfrm>
              <a:off x="1030992" y="1246922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79678">
              <a:extLst>
                <a:ext uri="{FF2B5EF4-FFF2-40B4-BE49-F238E27FC236}">
                  <a16:creationId xmlns:a16="http://schemas.microsoft.com/office/drawing/2014/main" id="{B95C5951-04FA-4B86-BD3F-5A87E085F8A4}"/>
                </a:ext>
              </a:extLst>
            </p:cNvPr>
            <p:cNvSpPr/>
            <p:nvPr/>
          </p:nvSpPr>
          <p:spPr>
            <a:xfrm>
              <a:off x="1011942" y="1246922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79679">
              <a:extLst>
                <a:ext uri="{FF2B5EF4-FFF2-40B4-BE49-F238E27FC236}">
                  <a16:creationId xmlns:a16="http://schemas.microsoft.com/office/drawing/2014/main" id="{A7169095-5EDA-4FD0-9EB7-9E777FA1601C}"/>
                </a:ext>
              </a:extLst>
            </p:cNvPr>
            <p:cNvSpPr/>
            <p:nvPr/>
          </p:nvSpPr>
          <p:spPr>
            <a:xfrm>
              <a:off x="992892" y="1246922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79680">
              <a:extLst>
                <a:ext uri="{FF2B5EF4-FFF2-40B4-BE49-F238E27FC236}">
                  <a16:creationId xmlns:a16="http://schemas.microsoft.com/office/drawing/2014/main" id="{372A97A0-2E4D-4FDF-9C0C-D17413E0C2A9}"/>
                </a:ext>
              </a:extLst>
            </p:cNvPr>
            <p:cNvSpPr/>
            <p:nvPr/>
          </p:nvSpPr>
          <p:spPr>
            <a:xfrm>
              <a:off x="973842" y="1246922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3266">
              <a:extLst>
                <a:ext uri="{FF2B5EF4-FFF2-40B4-BE49-F238E27FC236}">
                  <a16:creationId xmlns:a16="http://schemas.microsoft.com/office/drawing/2014/main" id="{5D5C25D8-1E1F-4B9D-AA48-3309ED6D201C}"/>
                </a:ext>
              </a:extLst>
            </p:cNvPr>
            <p:cNvSpPr/>
            <p:nvPr/>
          </p:nvSpPr>
          <p:spPr>
            <a:xfrm>
              <a:off x="1050042" y="1246922"/>
              <a:ext cx="762" cy="9906"/>
            </a:xfrm>
            <a:custGeom>
              <a:avLst/>
              <a:gdLst/>
              <a:ahLst/>
              <a:cxnLst/>
              <a:rect l="0" t="0" r="0" b="0"/>
              <a:pathLst>
                <a:path w="762" h="9906">
                  <a:moveTo>
                    <a:pt x="0" y="0"/>
                  </a:moveTo>
                  <a:lnTo>
                    <a:pt x="762" y="0"/>
                  </a:lnTo>
                  <a:lnTo>
                    <a:pt x="0" y="99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79681">
              <a:extLst>
                <a:ext uri="{FF2B5EF4-FFF2-40B4-BE49-F238E27FC236}">
                  <a16:creationId xmlns:a16="http://schemas.microsoft.com/office/drawing/2014/main" id="{058061BC-DAF1-49E9-8493-E2496EF4A9AD}"/>
                </a:ext>
              </a:extLst>
            </p:cNvPr>
            <p:cNvSpPr/>
            <p:nvPr/>
          </p:nvSpPr>
          <p:spPr>
            <a:xfrm>
              <a:off x="954792" y="1246160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79682">
              <a:extLst>
                <a:ext uri="{FF2B5EF4-FFF2-40B4-BE49-F238E27FC236}">
                  <a16:creationId xmlns:a16="http://schemas.microsoft.com/office/drawing/2014/main" id="{D56E2168-E43E-46C9-A025-5E090527A846}"/>
                </a:ext>
              </a:extLst>
            </p:cNvPr>
            <p:cNvSpPr/>
            <p:nvPr/>
          </p:nvSpPr>
          <p:spPr>
            <a:xfrm>
              <a:off x="935742" y="1246160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79683">
              <a:extLst>
                <a:ext uri="{FF2B5EF4-FFF2-40B4-BE49-F238E27FC236}">
                  <a16:creationId xmlns:a16="http://schemas.microsoft.com/office/drawing/2014/main" id="{FAE4B6A3-04F8-4EE8-9ABC-1D96EA80A1D8}"/>
                </a:ext>
              </a:extLst>
            </p:cNvPr>
            <p:cNvSpPr/>
            <p:nvPr/>
          </p:nvSpPr>
          <p:spPr>
            <a:xfrm>
              <a:off x="916692" y="1246160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79684">
              <a:extLst>
                <a:ext uri="{FF2B5EF4-FFF2-40B4-BE49-F238E27FC236}">
                  <a16:creationId xmlns:a16="http://schemas.microsoft.com/office/drawing/2014/main" id="{5BC3937F-4DB9-4E20-8C58-CC707BB343A3}"/>
                </a:ext>
              </a:extLst>
            </p:cNvPr>
            <p:cNvSpPr/>
            <p:nvPr/>
          </p:nvSpPr>
          <p:spPr>
            <a:xfrm>
              <a:off x="878592" y="124616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79685">
              <a:extLst>
                <a:ext uri="{FF2B5EF4-FFF2-40B4-BE49-F238E27FC236}">
                  <a16:creationId xmlns:a16="http://schemas.microsoft.com/office/drawing/2014/main" id="{CE6B6D03-31B2-42D8-8CB8-A7EB4D3263D9}"/>
                </a:ext>
              </a:extLst>
            </p:cNvPr>
            <p:cNvSpPr/>
            <p:nvPr/>
          </p:nvSpPr>
          <p:spPr>
            <a:xfrm>
              <a:off x="859542" y="124616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279">
              <a:extLst>
                <a:ext uri="{FF2B5EF4-FFF2-40B4-BE49-F238E27FC236}">
                  <a16:creationId xmlns:a16="http://schemas.microsoft.com/office/drawing/2014/main" id="{D1E75F83-55C0-471B-834E-A708DF157E3F}"/>
                </a:ext>
              </a:extLst>
            </p:cNvPr>
            <p:cNvSpPr/>
            <p:nvPr/>
          </p:nvSpPr>
          <p:spPr>
            <a:xfrm>
              <a:off x="897642" y="1246160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282">
              <a:extLst>
                <a:ext uri="{FF2B5EF4-FFF2-40B4-BE49-F238E27FC236}">
                  <a16:creationId xmlns:a16="http://schemas.microsoft.com/office/drawing/2014/main" id="{FCD8E02D-E908-4DD8-B99A-386C07B37ABB}"/>
                </a:ext>
              </a:extLst>
            </p:cNvPr>
            <p:cNvSpPr/>
            <p:nvPr/>
          </p:nvSpPr>
          <p:spPr>
            <a:xfrm>
              <a:off x="840492" y="1245398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0" y="0"/>
                  </a:moveTo>
                  <a:lnTo>
                    <a:pt x="9906" y="762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283">
              <a:extLst>
                <a:ext uri="{FF2B5EF4-FFF2-40B4-BE49-F238E27FC236}">
                  <a16:creationId xmlns:a16="http://schemas.microsoft.com/office/drawing/2014/main" id="{ED256A76-8B61-4130-B971-C80B85EFDEED}"/>
                </a:ext>
              </a:extLst>
            </p:cNvPr>
            <p:cNvSpPr/>
            <p:nvPr/>
          </p:nvSpPr>
          <p:spPr>
            <a:xfrm>
              <a:off x="821442" y="1245398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284">
              <a:extLst>
                <a:ext uri="{FF2B5EF4-FFF2-40B4-BE49-F238E27FC236}">
                  <a16:creationId xmlns:a16="http://schemas.microsoft.com/office/drawing/2014/main" id="{A66A9109-17D4-4D33-91F3-608A5371BE08}"/>
                </a:ext>
              </a:extLst>
            </p:cNvPr>
            <p:cNvSpPr/>
            <p:nvPr/>
          </p:nvSpPr>
          <p:spPr>
            <a:xfrm>
              <a:off x="802392" y="1245398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285">
              <a:extLst>
                <a:ext uri="{FF2B5EF4-FFF2-40B4-BE49-F238E27FC236}">
                  <a16:creationId xmlns:a16="http://schemas.microsoft.com/office/drawing/2014/main" id="{2EA4F6E2-5FBC-4125-8FC4-F5840E5BAE93}"/>
                </a:ext>
              </a:extLst>
            </p:cNvPr>
            <p:cNvSpPr/>
            <p:nvPr/>
          </p:nvSpPr>
          <p:spPr>
            <a:xfrm>
              <a:off x="783342" y="1245398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286">
              <a:extLst>
                <a:ext uri="{FF2B5EF4-FFF2-40B4-BE49-F238E27FC236}">
                  <a16:creationId xmlns:a16="http://schemas.microsoft.com/office/drawing/2014/main" id="{3A07733C-9CB2-499D-B380-BDC61180D0AB}"/>
                </a:ext>
              </a:extLst>
            </p:cNvPr>
            <p:cNvSpPr/>
            <p:nvPr/>
          </p:nvSpPr>
          <p:spPr>
            <a:xfrm>
              <a:off x="764292" y="1245398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762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287">
              <a:extLst>
                <a:ext uri="{FF2B5EF4-FFF2-40B4-BE49-F238E27FC236}">
                  <a16:creationId xmlns:a16="http://schemas.microsoft.com/office/drawing/2014/main" id="{51942CE0-2D9B-4C19-944C-A321391DBD95}"/>
                </a:ext>
              </a:extLst>
            </p:cNvPr>
            <p:cNvSpPr/>
            <p:nvPr/>
          </p:nvSpPr>
          <p:spPr>
            <a:xfrm>
              <a:off x="745242" y="1245398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762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288">
              <a:extLst>
                <a:ext uri="{FF2B5EF4-FFF2-40B4-BE49-F238E27FC236}">
                  <a16:creationId xmlns:a16="http://schemas.microsoft.com/office/drawing/2014/main" id="{53BF50D7-ED0E-434E-90D8-647D43FB142D}"/>
                </a:ext>
              </a:extLst>
            </p:cNvPr>
            <p:cNvSpPr/>
            <p:nvPr/>
          </p:nvSpPr>
          <p:spPr>
            <a:xfrm>
              <a:off x="726192" y="1244636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762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289">
              <a:extLst>
                <a:ext uri="{FF2B5EF4-FFF2-40B4-BE49-F238E27FC236}">
                  <a16:creationId xmlns:a16="http://schemas.microsoft.com/office/drawing/2014/main" id="{4FF30183-C198-43DB-9B01-190869C770A2}"/>
                </a:ext>
              </a:extLst>
            </p:cNvPr>
            <p:cNvSpPr/>
            <p:nvPr/>
          </p:nvSpPr>
          <p:spPr>
            <a:xfrm>
              <a:off x="707142" y="1244636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290">
              <a:extLst>
                <a:ext uri="{FF2B5EF4-FFF2-40B4-BE49-F238E27FC236}">
                  <a16:creationId xmlns:a16="http://schemas.microsoft.com/office/drawing/2014/main" id="{AD9138F4-DF24-4A1C-9E08-4DF5B29371CD}"/>
                </a:ext>
              </a:extLst>
            </p:cNvPr>
            <p:cNvSpPr/>
            <p:nvPr/>
          </p:nvSpPr>
          <p:spPr>
            <a:xfrm>
              <a:off x="688092" y="1244636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291">
              <a:extLst>
                <a:ext uri="{FF2B5EF4-FFF2-40B4-BE49-F238E27FC236}">
                  <a16:creationId xmlns:a16="http://schemas.microsoft.com/office/drawing/2014/main" id="{8C74BC21-8415-4601-8B31-3ED04948892B}"/>
                </a:ext>
              </a:extLst>
            </p:cNvPr>
            <p:cNvSpPr/>
            <p:nvPr/>
          </p:nvSpPr>
          <p:spPr>
            <a:xfrm>
              <a:off x="669042" y="1244636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3292">
              <a:extLst>
                <a:ext uri="{FF2B5EF4-FFF2-40B4-BE49-F238E27FC236}">
                  <a16:creationId xmlns:a16="http://schemas.microsoft.com/office/drawing/2014/main" id="{CE3D8462-8F9E-4AFB-9CC6-37D196333256}"/>
                </a:ext>
              </a:extLst>
            </p:cNvPr>
            <p:cNvSpPr/>
            <p:nvPr/>
          </p:nvSpPr>
          <p:spPr>
            <a:xfrm>
              <a:off x="649992" y="1244636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762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3293">
              <a:extLst>
                <a:ext uri="{FF2B5EF4-FFF2-40B4-BE49-F238E27FC236}">
                  <a16:creationId xmlns:a16="http://schemas.microsoft.com/office/drawing/2014/main" id="{39FE07A1-664F-4AA3-83BA-9D29B3361528}"/>
                </a:ext>
              </a:extLst>
            </p:cNvPr>
            <p:cNvSpPr/>
            <p:nvPr/>
          </p:nvSpPr>
          <p:spPr>
            <a:xfrm>
              <a:off x="630942" y="1244636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762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3294">
              <a:extLst>
                <a:ext uri="{FF2B5EF4-FFF2-40B4-BE49-F238E27FC236}">
                  <a16:creationId xmlns:a16="http://schemas.microsoft.com/office/drawing/2014/main" id="{72BED2E2-E991-492D-8A95-237A4519229F}"/>
                </a:ext>
              </a:extLst>
            </p:cNvPr>
            <p:cNvSpPr/>
            <p:nvPr/>
          </p:nvSpPr>
          <p:spPr>
            <a:xfrm>
              <a:off x="611892" y="1244636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762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3295">
              <a:extLst>
                <a:ext uri="{FF2B5EF4-FFF2-40B4-BE49-F238E27FC236}">
                  <a16:creationId xmlns:a16="http://schemas.microsoft.com/office/drawing/2014/main" id="{A5994861-F46B-46E9-9B7E-609ABDE78541}"/>
                </a:ext>
              </a:extLst>
            </p:cNvPr>
            <p:cNvSpPr/>
            <p:nvPr/>
          </p:nvSpPr>
          <p:spPr>
            <a:xfrm>
              <a:off x="592842" y="1243874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3296">
              <a:extLst>
                <a:ext uri="{FF2B5EF4-FFF2-40B4-BE49-F238E27FC236}">
                  <a16:creationId xmlns:a16="http://schemas.microsoft.com/office/drawing/2014/main" id="{CD514856-37A1-4103-A687-68D207C63920}"/>
                </a:ext>
              </a:extLst>
            </p:cNvPr>
            <p:cNvSpPr/>
            <p:nvPr/>
          </p:nvSpPr>
          <p:spPr>
            <a:xfrm>
              <a:off x="573792" y="1243874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3297">
              <a:extLst>
                <a:ext uri="{FF2B5EF4-FFF2-40B4-BE49-F238E27FC236}">
                  <a16:creationId xmlns:a16="http://schemas.microsoft.com/office/drawing/2014/main" id="{BD3CE30F-B296-4969-B3B6-E93FA76AF7C9}"/>
                </a:ext>
              </a:extLst>
            </p:cNvPr>
            <p:cNvSpPr/>
            <p:nvPr/>
          </p:nvSpPr>
          <p:spPr>
            <a:xfrm>
              <a:off x="554742" y="1243874"/>
              <a:ext cx="9906" cy="9906"/>
            </a:xfrm>
            <a:custGeom>
              <a:avLst/>
              <a:gdLst/>
              <a:ahLst/>
              <a:cxnLst/>
              <a:rect l="0" t="0" r="0" b="0"/>
              <a:pathLst>
                <a:path w="9906" h="9906">
                  <a:moveTo>
                    <a:pt x="762" y="0"/>
                  </a:moveTo>
                  <a:lnTo>
                    <a:pt x="9906" y="0"/>
                  </a:lnTo>
                  <a:lnTo>
                    <a:pt x="9906" y="9906"/>
                  </a:lnTo>
                  <a:lnTo>
                    <a:pt x="0" y="9906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79686">
              <a:extLst>
                <a:ext uri="{FF2B5EF4-FFF2-40B4-BE49-F238E27FC236}">
                  <a16:creationId xmlns:a16="http://schemas.microsoft.com/office/drawing/2014/main" id="{9EDCD0B7-A80D-4676-950E-5B5932BF18C8}"/>
                </a:ext>
              </a:extLst>
            </p:cNvPr>
            <p:cNvSpPr/>
            <p:nvPr/>
          </p:nvSpPr>
          <p:spPr>
            <a:xfrm>
              <a:off x="1046994" y="21186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79687">
              <a:extLst>
                <a:ext uri="{FF2B5EF4-FFF2-40B4-BE49-F238E27FC236}">
                  <a16:creationId xmlns:a16="http://schemas.microsoft.com/office/drawing/2014/main" id="{28051BFA-324E-44F0-B0C5-3D437D2827FA}"/>
                </a:ext>
              </a:extLst>
            </p:cNvPr>
            <p:cNvSpPr/>
            <p:nvPr/>
          </p:nvSpPr>
          <p:spPr>
            <a:xfrm>
              <a:off x="1046994" y="20996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79688">
              <a:extLst>
                <a:ext uri="{FF2B5EF4-FFF2-40B4-BE49-F238E27FC236}">
                  <a16:creationId xmlns:a16="http://schemas.microsoft.com/office/drawing/2014/main" id="{F487E384-5221-46AE-9595-4C45F0403782}"/>
                </a:ext>
              </a:extLst>
            </p:cNvPr>
            <p:cNvSpPr/>
            <p:nvPr/>
          </p:nvSpPr>
          <p:spPr>
            <a:xfrm>
              <a:off x="1046994" y="20805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79689">
              <a:extLst>
                <a:ext uri="{FF2B5EF4-FFF2-40B4-BE49-F238E27FC236}">
                  <a16:creationId xmlns:a16="http://schemas.microsoft.com/office/drawing/2014/main" id="{ABB8261A-5BE1-40BD-A6BA-6BA8905EAED3}"/>
                </a:ext>
              </a:extLst>
            </p:cNvPr>
            <p:cNvSpPr/>
            <p:nvPr/>
          </p:nvSpPr>
          <p:spPr>
            <a:xfrm>
              <a:off x="1046994" y="20615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79690">
              <a:extLst>
                <a:ext uri="{FF2B5EF4-FFF2-40B4-BE49-F238E27FC236}">
                  <a16:creationId xmlns:a16="http://schemas.microsoft.com/office/drawing/2014/main" id="{AB8E4D68-B7E9-4924-8F5E-5CB97038F5FC}"/>
                </a:ext>
              </a:extLst>
            </p:cNvPr>
            <p:cNvSpPr/>
            <p:nvPr/>
          </p:nvSpPr>
          <p:spPr>
            <a:xfrm>
              <a:off x="1046994" y="20424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79691">
              <a:extLst>
                <a:ext uri="{FF2B5EF4-FFF2-40B4-BE49-F238E27FC236}">
                  <a16:creationId xmlns:a16="http://schemas.microsoft.com/office/drawing/2014/main" id="{754E1513-C60B-421C-BFB9-3EFCB78C0BC8}"/>
                </a:ext>
              </a:extLst>
            </p:cNvPr>
            <p:cNvSpPr/>
            <p:nvPr/>
          </p:nvSpPr>
          <p:spPr>
            <a:xfrm>
              <a:off x="1046994" y="20234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79692">
              <a:extLst>
                <a:ext uri="{FF2B5EF4-FFF2-40B4-BE49-F238E27FC236}">
                  <a16:creationId xmlns:a16="http://schemas.microsoft.com/office/drawing/2014/main" id="{A39DF062-C720-4109-AD3D-1260BC23622B}"/>
                </a:ext>
              </a:extLst>
            </p:cNvPr>
            <p:cNvSpPr/>
            <p:nvPr/>
          </p:nvSpPr>
          <p:spPr>
            <a:xfrm>
              <a:off x="1046994" y="20043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79693">
              <a:extLst>
                <a:ext uri="{FF2B5EF4-FFF2-40B4-BE49-F238E27FC236}">
                  <a16:creationId xmlns:a16="http://schemas.microsoft.com/office/drawing/2014/main" id="{53489C01-36CB-45AE-8523-D41FDEDCD7C3}"/>
                </a:ext>
              </a:extLst>
            </p:cNvPr>
            <p:cNvSpPr/>
            <p:nvPr/>
          </p:nvSpPr>
          <p:spPr>
            <a:xfrm>
              <a:off x="1046994" y="19853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79694">
              <a:extLst>
                <a:ext uri="{FF2B5EF4-FFF2-40B4-BE49-F238E27FC236}">
                  <a16:creationId xmlns:a16="http://schemas.microsoft.com/office/drawing/2014/main" id="{2BCB0F3A-2504-429D-BD9C-A175789F9D9A}"/>
                </a:ext>
              </a:extLst>
            </p:cNvPr>
            <p:cNvSpPr/>
            <p:nvPr/>
          </p:nvSpPr>
          <p:spPr>
            <a:xfrm>
              <a:off x="1046994" y="19662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79695">
              <a:extLst>
                <a:ext uri="{FF2B5EF4-FFF2-40B4-BE49-F238E27FC236}">
                  <a16:creationId xmlns:a16="http://schemas.microsoft.com/office/drawing/2014/main" id="{FE04FB90-C447-4FF7-8A41-BC425DC4F694}"/>
                </a:ext>
              </a:extLst>
            </p:cNvPr>
            <p:cNvSpPr/>
            <p:nvPr/>
          </p:nvSpPr>
          <p:spPr>
            <a:xfrm>
              <a:off x="1046994" y="19472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79696">
              <a:extLst>
                <a:ext uri="{FF2B5EF4-FFF2-40B4-BE49-F238E27FC236}">
                  <a16:creationId xmlns:a16="http://schemas.microsoft.com/office/drawing/2014/main" id="{383ED334-3DA2-406F-81AD-002016EA4131}"/>
                </a:ext>
              </a:extLst>
            </p:cNvPr>
            <p:cNvSpPr/>
            <p:nvPr/>
          </p:nvSpPr>
          <p:spPr>
            <a:xfrm>
              <a:off x="1046994" y="19281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79697">
              <a:extLst>
                <a:ext uri="{FF2B5EF4-FFF2-40B4-BE49-F238E27FC236}">
                  <a16:creationId xmlns:a16="http://schemas.microsoft.com/office/drawing/2014/main" id="{77193218-BA52-4154-B420-155980F2B6B5}"/>
                </a:ext>
              </a:extLst>
            </p:cNvPr>
            <p:cNvSpPr/>
            <p:nvPr/>
          </p:nvSpPr>
          <p:spPr>
            <a:xfrm>
              <a:off x="1046994" y="19091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8" name="Shape 79698">
              <a:extLst>
                <a:ext uri="{FF2B5EF4-FFF2-40B4-BE49-F238E27FC236}">
                  <a16:creationId xmlns:a16="http://schemas.microsoft.com/office/drawing/2014/main" id="{354B67D5-8141-42E2-85B8-A79B286E8E9C}"/>
                </a:ext>
              </a:extLst>
            </p:cNvPr>
            <p:cNvSpPr/>
            <p:nvPr/>
          </p:nvSpPr>
          <p:spPr>
            <a:xfrm>
              <a:off x="1046994" y="18900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9" name="Shape 79699">
              <a:extLst>
                <a:ext uri="{FF2B5EF4-FFF2-40B4-BE49-F238E27FC236}">
                  <a16:creationId xmlns:a16="http://schemas.microsoft.com/office/drawing/2014/main" id="{B76F7713-7B8D-44C3-A656-65EB02DBB435}"/>
                </a:ext>
              </a:extLst>
            </p:cNvPr>
            <p:cNvSpPr/>
            <p:nvPr/>
          </p:nvSpPr>
          <p:spPr>
            <a:xfrm>
              <a:off x="1046994" y="18710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0" name="Shape 79700">
              <a:extLst>
                <a:ext uri="{FF2B5EF4-FFF2-40B4-BE49-F238E27FC236}">
                  <a16:creationId xmlns:a16="http://schemas.microsoft.com/office/drawing/2014/main" id="{46D1EA83-9493-4B68-95B9-67450DEB203D}"/>
                </a:ext>
              </a:extLst>
            </p:cNvPr>
            <p:cNvSpPr/>
            <p:nvPr/>
          </p:nvSpPr>
          <p:spPr>
            <a:xfrm>
              <a:off x="1046994" y="18519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Shape 79701">
              <a:extLst>
                <a:ext uri="{FF2B5EF4-FFF2-40B4-BE49-F238E27FC236}">
                  <a16:creationId xmlns:a16="http://schemas.microsoft.com/office/drawing/2014/main" id="{753C03D5-86CB-45F2-9B8C-09C2A2B0E852}"/>
                </a:ext>
              </a:extLst>
            </p:cNvPr>
            <p:cNvSpPr/>
            <p:nvPr/>
          </p:nvSpPr>
          <p:spPr>
            <a:xfrm>
              <a:off x="1046994" y="18329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Shape 79702">
              <a:extLst>
                <a:ext uri="{FF2B5EF4-FFF2-40B4-BE49-F238E27FC236}">
                  <a16:creationId xmlns:a16="http://schemas.microsoft.com/office/drawing/2014/main" id="{B55C4CA1-08E4-4029-9D2A-647F00C8D29A}"/>
                </a:ext>
              </a:extLst>
            </p:cNvPr>
            <p:cNvSpPr/>
            <p:nvPr/>
          </p:nvSpPr>
          <p:spPr>
            <a:xfrm>
              <a:off x="1046994" y="18138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Shape 79703">
              <a:extLst>
                <a:ext uri="{FF2B5EF4-FFF2-40B4-BE49-F238E27FC236}">
                  <a16:creationId xmlns:a16="http://schemas.microsoft.com/office/drawing/2014/main" id="{5D91A868-C4A7-434A-A746-9704B118EA30}"/>
                </a:ext>
              </a:extLst>
            </p:cNvPr>
            <p:cNvSpPr/>
            <p:nvPr/>
          </p:nvSpPr>
          <p:spPr>
            <a:xfrm>
              <a:off x="1046994" y="17948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4" name="Shape 79704">
              <a:extLst>
                <a:ext uri="{FF2B5EF4-FFF2-40B4-BE49-F238E27FC236}">
                  <a16:creationId xmlns:a16="http://schemas.microsoft.com/office/drawing/2014/main" id="{90456D62-E6FF-49CC-AEE0-A38C08CAA80D}"/>
                </a:ext>
              </a:extLst>
            </p:cNvPr>
            <p:cNvSpPr/>
            <p:nvPr/>
          </p:nvSpPr>
          <p:spPr>
            <a:xfrm>
              <a:off x="1046232" y="17757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5" name="Shape 79705">
              <a:extLst>
                <a:ext uri="{FF2B5EF4-FFF2-40B4-BE49-F238E27FC236}">
                  <a16:creationId xmlns:a16="http://schemas.microsoft.com/office/drawing/2014/main" id="{17C11120-9860-49F6-997D-B7B6409CB647}"/>
                </a:ext>
              </a:extLst>
            </p:cNvPr>
            <p:cNvSpPr/>
            <p:nvPr/>
          </p:nvSpPr>
          <p:spPr>
            <a:xfrm>
              <a:off x="1046232" y="17567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6" name="Shape 79706">
              <a:extLst>
                <a:ext uri="{FF2B5EF4-FFF2-40B4-BE49-F238E27FC236}">
                  <a16:creationId xmlns:a16="http://schemas.microsoft.com/office/drawing/2014/main" id="{B974B643-3995-4CBE-A872-91D8D7A5EA8B}"/>
                </a:ext>
              </a:extLst>
            </p:cNvPr>
            <p:cNvSpPr/>
            <p:nvPr/>
          </p:nvSpPr>
          <p:spPr>
            <a:xfrm>
              <a:off x="1046232" y="17376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7" name="Shape 79707">
              <a:extLst>
                <a:ext uri="{FF2B5EF4-FFF2-40B4-BE49-F238E27FC236}">
                  <a16:creationId xmlns:a16="http://schemas.microsoft.com/office/drawing/2014/main" id="{0A807F30-BFB3-423F-A8B5-F7A7B6031EBD}"/>
                </a:ext>
              </a:extLst>
            </p:cNvPr>
            <p:cNvSpPr/>
            <p:nvPr/>
          </p:nvSpPr>
          <p:spPr>
            <a:xfrm>
              <a:off x="1046232" y="17186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8" name="Shape 79708">
              <a:extLst>
                <a:ext uri="{FF2B5EF4-FFF2-40B4-BE49-F238E27FC236}">
                  <a16:creationId xmlns:a16="http://schemas.microsoft.com/office/drawing/2014/main" id="{E17DD8E7-F72C-4C54-B567-A4B6324DDB3B}"/>
                </a:ext>
              </a:extLst>
            </p:cNvPr>
            <p:cNvSpPr/>
            <p:nvPr/>
          </p:nvSpPr>
          <p:spPr>
            <a:xfrm>
              <a:off x="1046232" y="16995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9" name="Shape 79709">
              <a:extLst>
                <a:ext uri="{FF2B5EF4-FFF2-40B4-BE49-F238E27FC236}">
                  <a16:creationId xmlns:a16="http://schemas.microsoft.com/office/drawing/2014/main" id="{62DA29E0-53DC-4C85-B089-BF030360E42E}"/>
                </a:ext>
              </a:extLst>
            </p:cNvPr>
            <p:cNvSpPr/>
            <p:nvPr/>
          </p:nvSpPr>
          <p:spPr>
            <a:xfrm>
              <a:off x="1046232" y="16805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0" name="Shape 79710">
              <a:extLst>
                <a:ext uri="{FF2B5EF4-FFF2-40B4-BE49-F238E27FC236}">
                  <a16:creationId xmlns:a16="http://schemas.microsoft.com/office/drawing/2014/main" id="{6A48876D-A41C-4481-9559-FED17895E599}"/>
                </a:ext>
              </a:extLst>
            </p:cNvPr>
            <p:cNvSpPr/>
            <p:nvPr/>
          </p:nvSpPr>
          <p:spPr>
            <a:xfrm>
              <a:off x="1046232" y="16614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1" name="Shape 79711">
              <a:extLst>
                <a:ext uri="{FF2B5EF4-FFF2-40B4-BE49-F238E27FC236}">
                  <a16:creationId xmlns:a16="http://schemas.microsoft.com/office/drawing/2014/main" id="{6A5CC932-E496-474A-A5C7-1263A224D183}"/>
                </a:ext>
              </a:extLst>
            </p:cNvPr>
            <p:cNvSpPr/>
            <p:nvPr/>
          </p:nvSpPr>
          <p:spPr>
            <a:xfrm>
              <a:off x="1046232" y="16424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2" name="Shape 79712">
              <a:extLst>
                <a:ext uri="{FF2B5EF4-FFF2-40B4-BE49-F238E27FC236}">
                  <a16:creationId xmlns:a16="http://schemas.microsoft.com/office/drawing/2014/main" id="{214B8F9B-7F5D-4F12-A2FA-25D63FB8A2A0}"/>
                </a:ext>
              </a:extLst>
            </p:cNvPr>
            <p:cNvSpPr/>
            <p:nvPr/>
          </p:nvSpPr>
          <p:spPr>
            <a:xfrm>
              <a:off x="1046232" y="16233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3" name="Shape 79713">
              <a:extLst>
                <a:ext uri="{FF2B5EF4-FFF2-40B4-BE49-F238E27FC236}">
                  <a16:creationId xmlns:a16="http://schemas.microsoft.com/office/drawing/2014/main" id="{57EF9677-D963-4B60-A996-44E95FF0CA03}"/>
                </a:ext>
              </a:extLst>
            </p:cNvPr>
            <p:cNvSpPr/>
            <p:nvPr/>
          </p:nvSpPr>
          <p:spPr>
            <a:xfrm>
              <a:off x="1046232" y="16043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4" name="Shape 3326">
              <a:extLst>
                <a:ext uri="{FF2B5EF4-FFF2-40B4-BE49-F238E27FC236}">
                  <a16:creationId xmlns:a16="http://schemas.microsoft.com/office/drawing/2014/main" id="{4350076F-B4AE-4026-8798-582996E5E8E8}"/>
                </a:ext>
              </a:extLst>
            </p:cNvPr>
            <p:cNvSpPr/>
            <p:nvPr/>
          </p:nvSpPr>
          <p:spPr>
            <a:xfrm>
              <a:off x="1046232" y="15852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144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5" name="Shape 79714">
              <a:extLst>
                <a:ext uri="{FF2B5EF4-FFF2-40B4-BE49-F238E27FC236}">
                  <a16:creationId xmlns:a16="http://schemas.microsoft.com/office/drawing/2014/main" id="{D49092E6-8DED-4528-9173-D3432286D31B}"/>
                </a:ext>
              </a:extLst>
            </p:cNvPr>
            <p:cNvSpPr/>
            <p:nvPr/>
          </p:nvSpPr>
          <p:spPr>
            <a:xfrm>
              <a:off x="1046232" y="15662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6" name="Shape 79715">
              <a:extLst>
                <a:ext uri="{FF2B5EF4-FFF2-40B4-BE49-F238E27FC236}">
                  <a16:creationId xmlns:a16="http://schemas.microsoft.com/office/drawing/2014/main" id="{DF882988-4BE0-4CD4-8137-0B83CB9A15DD}"/>
                </a:ext>
              </a:extLst>
            </p:cNvPr>
            <p:cNvSpPr/>
            <p:nvPr/>
          </p:nvSpPr>
          <p:spPr>
            <a:xfrm>
              <a:off x="1046232" y="15471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7" name="Shape 79716">
              <a:extLst>
                <a:ext uri="{FF2B5EF4-FFF2-40B4-BE49-F238E27FC236}">
                  <a16:creationId xmlns:a16="http://schemas.microsoft.com/office/drawing/2014/main" id="{AF9D5DC5-06FF-4B47-955B-9EEA1839ED68}"/>
                </a:ext>
              </a:extLst>
            </p:cNvPr>
            <p:cNvSpPr/>
            <p:nvPr/>
          </p:nvSpPr>
          <p:spPr>
            <a:xfrm>
              <a:off x="1046232" y="15281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8" name="Shape 79717">
              <a:extLst>
                <a:ext uri="{FF2B5EF4-FFF2-40B4-BE49-F238E27FC236}">
                  <a16:creationId xmlns:a16="http://schemas.microsoft.com/office/drawing/2014/main" id="{F1C78098-5924-4341-8C7E-31DF9C9C22A1}"/>
                </a:ext>
              </a:extLst>
            </p:cNvPr>
            <p:cNvSpPr/>
            <p:nvPr/>
          </p:nvSpPr>
          <p:spPr>
            <a:xfrm>
              <a:off x="1046232" y="15090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9" name="Shape 79718">
              <a:extLst>
                <a:ext uri="{FF2B5EF4-FFF2-40B4-BE49-F238E27FC236}">
                  <a16:creationId xmlns:a16="http://schemas.microsoft.com/office/drawing/2014/main" id="{2A3B8202-66B2-4453-8A27-2BF633497AD8}"/>
                </a:ext>
              </a:extLst>
            </p:cNvPr>
            <p:cNvSpPr/>
            <p:nvPr/>
          </p:nvSpPr>
          <p:spPr>
            <a:xfrm>
              <a:off x="1046232" y="14900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0" name="Shape 79719">
              <a:extLst>
                <a:ext uri="{FF2B5EF4-FFF2-40B4-BE49-F238E27FC236}">
                  <a16:creationId xmlns:a16="http://schemas.microsoft.com/office/drawing/2014/main" id="{799BAFD8-A584-4203-A1BD-F9136B728AF8}"/>
                </a:ext>
              </a:extLst>
            </p:cNvPr>
            <p:cNvSpPr/>
            <p:nvPr/>
          </p:nvSpPr>
          <p:spPr>
            <a:xfrm>
              <a:off x="1046232" y="14709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1" name="Shape 79720">
              <a:extLst>
                <a:ext uri="{FF2B5EF4-FFF2-40B4-BE49-F238E27FC236}">
                  <a16:creationId xmlns:a16="http://schemas.microsoft.com/office/drawing/2014/main" id="{D3752857-0E3D-400E-9F04-94B3E2EC5E8E}"/>
                </a:ext>
              </a:extLst>
            </p:cNvPr>
            <p:cNvSpPr/>
            <p:nvPr/>
          </p:nvSpPr>
          <p:spPr>
            <a:xfrm>
              <a:off x="1046232" y="14519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2" name="Shape 79721">
              <a:extLst>
                <a:ext uri="{FF2B5EF4-FFF2-40B4-BE49-F238E27FC236}">
                  <a16:creationId xmlns:a16="http://schemas.microsoft.com/office/drawing/2014/main" id="{3FB6963D-BCB6-4497-A042-332F1A68CD0F}"/>
                </a:ext>
              </a:extLst>
            </p:cNvPr>
            <p:cNvSpPr/>
            <p:nvPr/>
          </p:nvSpPr>
          <p:spPr>
            <a:xfrm>
              <a:off x="1046232" y="14328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3" name="Shape 79722">
              <a:extLst>
                <a:ext uri="{FF2B5EF4-FFF2-40B4-BE49-F238E27FC236}">
                  <a16:creationId xmlns:a16="http://schemas.microsoft.com/office/drawing/2014/main" id="{9E8C609A-7690-478F-A38F-A578A5F6FFB0}"/>
                </a:ext>
              </a:extLst>
            </p:cNvPr>
            <p:cNvSpPr/>
            <p:nvPr/>
          </p:nvSpPr>
          <p:spPr>
            <a:xfrm>
              <a:off x="1046232" y="141380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4" name="Shape 79723">
              <a:extLst>
                <a:ext uri="{FF2B5EF4-FFF2-40B4-BE49-F238E27FC236}">
                  <a16:creationId xmlns:a16="http://schemas.microsoft.com/office/drawing/2014/main" id="{C65355D4-FDF8-41BB-A30F-A325339D23DB}"/>
                </a:ext>
              </a:extLst>
            </p:cNvPr>
            <p:cNvSpPr/>
            <p:nvPr/>
          </p:nvSpPr>
          <p:spPr>
            <a:xfrm>
              <a:off x="1046232" y="139475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5" name="Shape 3337">
              <a:extLst>
                <a:ext uri="{FF2B5EF4-FFF2-40B4-BE49-F238E27FC236}">
                  <a16:creationId xmlns:a16="http://schemas.microsoft.com/office/drawing/2014/main" id="{DE408CA8-247A-43D8-A2E0-23E1FE43CA21}"/>
                </a:ext>
              </a:extLst>
            </p:cNvPr>
            <p:cNvSpPr/>
            <p:nvPr/>
          </p:nvSpPr>
          <p:spPr>
            <a:xfrm>
              <a:off x="1045470" y="13757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762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6" name="Shape 79724">
              <a:extLst>
                <a:ext uri="{FF2B5EF4-FFF2-40B4-BE49-F238E27FC236}">
                  <a16:creationId xmlns:a16="http://schemas.microsoft.com/office/drawing/2014/main" id="{FDB29272-4A7C-4A65-9860-42357F4376C1}"/>
                </a:ext>
              </a:extLst>
            </p:cNvPr>
            <p:cNvSpPr/>
            <p:nvPr/>
          </p:nvSpPr>
          <p:spPr>
            <a:xfrm>
              <a:off x="1045470" y="13566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7" name="Shape 79725">
              <a:extLst>
                <a:ext uri="{FF2B5EF4-FFF2-40B4-BE49-F238E27FC236}">
                  <a16:creationId xmlns:a16="http://schemas.microsoft.com/office/drawing/2014/main" id="{3DDDAC11-8097-481C-94B5-FFDB4BB19904}"/>
                </a:ext>
              </a:extLst>
            </p:cNvPr>
            <p:cNvSpPr/>
            <p:nvPr/>
          </p:nvSpPr>
          <p:spPr>
            <a:xfrm>
              <a:off x="1045470" y="13376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8" name="Shape 79726">
              <a:extLst>
                <a:ext uri="{FF2B5EF4-FFF2-40B4-BE49-F238E27FC236}">
                  <a16:creationId xmlns:a16="http://schemas.microsoft.com/office/drawing/2014/main" id="{3F6B0EDA-BA36-472F-A423-D0AFDFD57165}"/>
                </a:ext>
              </a:extLst>
            </p:cNvPr>
            <p:cNvSpPr/>
            <p:nvPr/>
          </p:nvSpPr>
          <p:spPr>
            <a:xfrm>
              <a:off x="1045470" y="13185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9" name="Shape 79727">
              <a:extLst>
                <a:ext uri="{FF2B5EF4-FFF2-40B4-BE49-F238E27FC236}">
                  <a16:creationId xmlns:a16="http://schemas.microsoft.com/office/drawing/2014/main" id="{390D39FA-7EFA-482D-B05E-C6DADA7B384F}"/>
                </a:ext>
              </a:extLst>
            </p:cNvPr>
            <p:cNvSpPr/>
            <p:nvPr/>
          </p:nvSpPr>
          <p:spPr>
            <a:xfrm>
              <a:off x="1045470" y="12995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0" name="Shape 79728">
              <a:extLst>
                <a:ext uri="{FF2B5EF4-FFF2-40B4-BE49-F238E27FC236}">
                  <a16:creationId xmlns:a16="http://schemas.microsoft.com/office/drawing/2014/main" id="{0250EF45-1ACB-4717-A977-E306EDE716F1}"/>
                </a:ext>
              </a:extLst>
            </p:cNvPr>
            <p:cNvSpPr/>
            <p:nvPr/>
          </p:nvSpPr>
          <p:spPr>
            <a:xfrm>
              <a:off x="1045470" y="128045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1" name="Shape 79729">
              <a:extLst>
                <a:ext uri="{FF2B5EF4-FFF2-40B4-BE49-F238E27FC236}">
                  <a16:creationId xmlns:a16="http://schemas.microsoft.com/office/drawing/2014/main" id="{347C2623-F6D1-4AA2-B877-5B91FE238714}"/>
                </a:ext>
              </a:extLst>
            </p:cNvPr>
            <p:cNvSpPr/>
            <p:nvPr/>
          </p:nvSpPr>
          <p:spPr>
            <a:xfrm>
              <a:off x="1045470" y="1261400"/>
              <a:ext cx="9906" cy="9144"/>
            </a:xfrm>
            <a:custGeom>
              <a:avLst/>
              <a:gdLst/>
              <a:ahLst/>
              <a:cxnLst/>
              <a:rect l="0" t="0" r="0" b="0"/>
              <a:pathLst>
                <a:path w="9906" h="9144">
                  <a:moveTo>
                    <a:pt x="0" y="0"/>
                  </a:moveTo>
                  <a:lnTo>
                    <a:pt x="9906" y="0"/>
                  </a:lnTo>
                  <a:lnTo>
                    <a:pt x="990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2" name="Shape 3344">
              <a:extLst>
                <a:ext uri="{FF2B5EF4-FFF2-40B4-BE49-F238E27FC236}">
                  <a16:creationId xmlns:a16="http://schemas.microsoft.com/office/drawing/2014/main" id="{AD3E8F64-9B06-4957-BA33-6BDEE2ED2520}"/>
                </a:ext>
              </a:extLst>
            </p:cNvPr>
            <p:cNvSpPr/>
            <p:nvPr/>
          </p:nvSpPr>
          <p:spPr>
            <a:xfrm>
              <a:off x="4252716" y="403388"/>
              <a:ext cx="569214" cy="0"/>
            </a:xfrm>
            <a:custGeom>
              <a:avLst/>
              <a:gdLst/>
              <a:ahLst/>
              <a:cxnLst/>
              <a:rect l="0" t="0" r="0" b="0"/>
              <a:pathLst>
                <a:path w="569214">
                  <a:moveTo>
                    <a:pt x="0" y="0"/>
                  </a:moveTo>
                  <a:lnTo>
                    <a:pt x="569214" y="0"/>
                  </a:lnTo>
                </a:path>
              </a:pathLst>
            </a:custGeom>
            <a:ln w="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FC74DB-F2CB-4B22-8895-4F455BC2DDB8}"/>
                </a:ext>
              </a:extLst>
            </p:cNvPr>
            <p:cNvSpPr/>
            <p:nvPr/>
          </p:nvSpPr>
          <p:spPr>
            <a:xfrm>
              <a:off x="4466082" y="506418"/>
              <a:ext cx="203019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BB137F-ECF1-4516-AE4A-569AEAB42F4F}"/>
                </a:ext>
              </a:extLst>
            </p:cNvPr>
            <p:cNvSpPr/>
            <p:nvPr/>
          </p:nvSpPr>
          <p:spPr>
            <a:xfrm>
              <a:off x="4588016" y="75132"/>
              <a:ext cx="135210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F5357BE-B28F-4593-B61F-467DCB936374}"/>
                </a:ext>
              </a:extLst>
            </p:cNvPr>
            <p:cNvSpPr/>
            <p:nvPr/>
          </p:nvSpPr>
          <p:spPr>
            <a:xfrm>
              <a:off x="4359413" y="75132"/>
              <a:ext cx="293159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6C3FAE-5A1E-4D6A-9C58-6B0DD4CD8F81}"/>
                </a:ext>
              </a:extLst>
            </p:cNvPr>
            <p:cNvSpPr/>
            <p:nvPr/>
          </p:nvSpPr>
          <p:spPr>
            <a:xfrm>
              <a:off x="4249691" y="75132"/>
              <a:ext cx="135210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F5AC12-16E5-4043-A7E4-D5D33B58A8C4}"/>
                </a:ext>
              </a:extLst>
            </p:cNvPr>
            <p:cNvSpPr/>
            <p:nvPr/>
          </p:nvSpPr>
          <p:spPr>
            <a:xfrm>
              <a:off x="3838219" y="267924"/>
              <a:ext cx="135210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)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1B26B6A-2E15-42B0-80E0-9D7D6B575E6D}"/>
                </a:ext>
              </a:extLst>
            </p:cNvPr>
            <p:cNvSpPr/>
            <p:nvPr/>
          </p:nvSpPr>
          <p:spPr>
            <a:xfrm>
              <a:off x="3451110" y="267924"/>
              <a:ext cx="112878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3B41436-FAA8-4BE5-9214-048024CCED60}"/>
                </a:ext>
              </a:extLst>
            </p:cNvPr>
            <p:cNvSpPr/>
            <p:nvPr/>
          </p:nvSpPr>
          <p:spPr>
            <a:xfrm>
              <a:off x="3236215" y="267924"/>
              <a:ext cx="270421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](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CBDA56-BB00-4A03-B509-DC441603AAD0}"/>
                </a:ext>
              </a:extLst>
            </p:cNvPr>
            <p:cNvSpPr/>
            <p:nvPr/>
          </p:nvSpPr>
          <p:spPr>
            <a:xfrm>
              <a:off x="3007612" y="267924"/>
              <a:ext cx="293160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F20AD53-4DE1-4C10-A7B2-106D237F0314}"/>
                </a:ext>
              </a:extLst>
            </p:cNvPr>
            <p:cNvSpPr/>
            <p:nvPr/>
          </p:nvSpPr>
          <p:spPr>
            <a:xfrm>
              <a:off x="2897891" y="267924"/>
              <a:ext cx="135211" cy="36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A51159-3B94-44D0-BEAB-78A8EE3749CF}"/>
                </a:ext>
              </a:extLst>
            </p:cNvPr>
            <p:cNvSpPr/>
            <p:nvPr/>
          </p:nvSpPr>
          <p:spPr>
            <a:xfrm>
              <a:off x="4687062" y="239761"/>
              <a:ext cx="118201" cy="2150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924B2E3-6F89-4BA0-BE5B-81485BD8647C}"/>
                </a:ext>
              </a:extLst>
            </p:cNvPr>
            <p:cNvSpPr/>
            <p:nvPr/>
          </p:nvSpPr>
          <p:spPr>
            <a:xfrm>
              <a:off x="3714759" y="433308"/>
              <a:ext cx="118201" cy="2150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5F1A63-EA49-46B5-9362-AA6C2DBF11F1}"/>
                </a:ext>
              </a:extLst>
            </p:cNvPr>
            <p:cNvSpPr/>
            <p:nvPr/>
          </p:nvSpPr>
          <p:spPr>
            <a:xfrm>
              <a:off x="3638560" y="433308"/>
              <a:ext cx="65720" cy="2150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/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CADE49-6D53-434B-9982-70B1FB8FBBAA}"/>
                </a:ext>
              </a:extLst>
            </p:cNvPr>
            <p:cNvSpPr/>
            <p:nvPr/>
          </p:nvSpPr>
          <p:spPr>
            <a:xfrm>
              <a:off x="3543306" y="433308"/>
              <a:ext cx="118201" cy="2150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7BD7F78-7A55-42E1-ACB3-026A74EB5A98}"/>
                </a:ext>
              </a:extLst>
            </p:cNvPr>
            <p:cNvSpPr/>
            <p:nvPr/>
          </p:nvSpPr>
          <p:spPr>
            <a:xfrm>
              <a:off x="4009644" y="267912"/>
              <a:ext cx="222915" cy="3707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=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3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0B6F96-A08F-47FF-8D27-DA9895BF55F0}"/>
                  </a:ext>
                </a:extLst>
              </p:cNvPr>
              <p:cNvSpPr/>
              <p:nvPr/>
            </p:nvSpPr>
            <p:spPr>
              <a:xfrm>
                <a:off x="404191" y="325299"/>
                <a:ext cx="11383617" cy="6891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fr-FR" sz="28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4.3 Réaction d’ordre zéro par rapport à tous les réactifs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Les définitions de la vitesse </a:t>
                </a:r>
                <a:r>
                  <a:rPr lang="fr-FR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et de l'ordre 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conduisent à l'équation différentielle 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 une réaction d'ordre 0, k est donc homogène au quotient d'une concentration par un temps (mol.L</a:t>
                </a:r>
                <a:r>
                  <a:rPr lang="fr-FR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.s</a:t>
                </a:r>
                <a:r>
                  <a:rPr lang="fr-FR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 exprimer la concentration de A en fonction du temps, on sépare les variables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/>
                  <a:t>et on intègre entre l’instant t=0 et l’instant t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 </a:t>
                </a:r>
              </a:p>
              <a:p>
                <a:r>
                  <a:rPr lang="fr-FR" sz="2800" dirty="0"/>
                  <a:t>On obtient de même pour le réactif B :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2800" dirty="0">
                    <a:solidFill>
                      <a:srgbClr val="FF0000"/>
                    </a:solidFill>
                  </a:rPr>
                  <a:t>Pour la réaction d’équation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800" dirty="0">
                    <a:solidFill>
                      <a:srgbClr val="FF0000"/>
                    </a:solidFill>
                  </a:rPr>
                  <a:t> d’ordre zéro par rapport à tous les réactifs, les concentrations des réactifs sont des fonctions affines décroissantes du temps.</a:t>
                </a:r>
              </a:p>
              <a:p>
                <a:endParaRPr lang="fr-FR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8000"/>
                  </a:lnSpc>
                  <a:spcAft>
                    <a:spcPts val="25"/>
                  </a:spcAft>
                  <a:tabLst>
                    <a:tab pos="1764665" algn="ctr"/>
                    <a:tab pos="4089400" algn="ctr"/>
                  </a:tabLst>
                </a:pPr>
                <a:r>
                  <a:rPr lang="fr-FR" sz="1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0B6F96-A08F-47FF-8D27-DA9895BF5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" y="325299"/>
                <a:ext cx="11383617" cy="6891245"/>
              </a:xfrm>
              <a:prstGeom prst="rect">
                <a:avLst/>
              </a:prstGeom>
              <a:blipFill>
                <a:blip r:embed="rId2"/>
                <a:stretch>
                  <a:fillRect l="-1071" t="-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8C71B-8F96-4E34-8A09-740145A43D48}"/>
              </a:ext>
            </a:extLst>
          </p:cNvPr>
          <p:cNvSpPr/>
          <p:nvPr/>
        </p:nvSpPr>
        <p:spPr>
          <a:xfrm>
            <a:off x="742950" y="9763"/>
            <a:ext cx="10858500" cy="693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3055" marR="529590" indent="-6350" algn="ctr">
              <a:lnSpc>
                <a:spcPct val="107000"/>
              </a:lnSpc>
              <a:spcAft>
                <a:spcPts val="2755"/>
              </a:spcAft>
            </a:pPr>
            <a:r>
              <a:rPr lang="fr-FR" sz="5000" b="1" kern="0" dirty="0"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Objectifs de ce cours</a:t>
            </a:r>
          </a:p>
          <a:p>
            <a:pPr marL="342900" lvl="0" indent="-342900" fontAlgn="base">
              <a:lnSpc>
                <a:spcPct val="108000"/>
              </a:lnSpc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Savoir définir et déterminer les vitesses de disparition d’un réactif et de formation d’un produit</a:t>
            </a:r>
          </a:p>
          <a:p>
            <a:pPr marL="342900" lvl="0" indent="-342900" fontAlgn="base">
              <a:lnSpc>
                <a:spcPct val="108000"/>
              </a:lnSpc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Savoir définir la vitesse de réaction et la relier aux vitesses de disparition et de formation des différentes espèces</a:t>
            </a:r>
          </a:p>
          <a:p>
            <a:pPr marL="342900" lvl="0" indent="-342900" fontAlgn="base">
              <a:lnSpc>
                <a:spcPct val="108000"/>
              </a:lnSpc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Connaître l’influence de divers facteurs cinétiques :</a:t>
            </a:r>
          </a:p>
          <a:p>
            <a:pPr marL="742950" lvl="1" indent="-285750" fontAlgn="base">
              <a:lnSpc>
                <a:spcPct val="109000"/>
              </a:lnSpc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–"/>
            </a:pPr>
            <a:r>
              <a:rPr lang="fr-FR" sz="2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Savoir définir et déterminer l’ordre d’une réaction chimique, la dégénérescence de l’ordre</a:t>
            </a:r>
            <a:endParaRPr lang="fr-FR" sz="26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09000"/>
              </a:lnSpc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–"/>
            </a:pPr>
            <a:r>
              <a:rPr lang="fr-FR" sz="2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Loi empirique d’Arrhenius, énergie d’activation</a:t>
            </a:r>
            <a:endParaRPr lang="fr-FR" sz="26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8000"/>
              </a:lnSpc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Savoir exprimer et intégrer la loi de vitesse correspondante pour des ordres simples. </a:t>
            </a:r>
          </a:p>
          <a:p>
            <a:pPr marL="342900" lvl="0" indent="-342900" fontAlgn="base">
              <a:lnSpc>
                <a:spcPct val="108000"/>
              </a:lnSpc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Savoir déterminer les temps</a:t>
            </a:r>
            <a:r>
              <a:rPr lang="fr-FR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demi-réaction</a:t>
            </a:r>
          </a:p>
        </p:txBody>
      </p:sp>
    </p:spTree>
    <p:extLst>
      <p:ext uri="{BB962C8B-B14F-4D97-AF65-F5344CB8AC3E}">
        <p14:creationId xmlns:p14="http://schemas.microsoft.com/office/powerpoint/2010/main" val="14456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877">
            <a:extLst>
              <a:ext uri="{FF2B5EF4-FFF2-40B4-BE49-F238E27FC236}">
                <a16:creationId xmlns:a16="http://schemas.microsoft.com/office/drawing/2014/main" id="{50DB2EAE-38EE-4FB4-890A-A3916C9825CC}"/>
              </a:ext>
            </a:extLst>
          </p:cNvPr>
          <p:cNvGrpSpPr/>
          <p:nvPr/>
        </p:nvGrpSpPr>
        <p:grpSpPr>
          <a:xfrm>
            <a:off x="2381098" y="456192"/>
            <a:ext cx="6767195" cy="2712082"/>
            <a:chOff x="0" y="354961"/>
            <a:chExt cx="6767499" cy="34550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577B6B-E0C6-43BD-8860-A7831A714030}"/>
                </a:ext>
              </a:extLst>
            </p:cNvPr>
            <p:cNvSpPr/>
            <p:nvPr/>
          </p:nvSpPr>
          <p:spPr>
            <a:xfrm>
              <a:off x="6544813" y="1367405"/>
              <a:ext cx="222686" cy="3703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41CD19-658D-453E-B081-A7173C90A9B5}"/>
                </a:ext>
              </a:extLst>
            </p:cNvPr>
            <p:cNvSpPr/>
            <p:nvPr/>
          </p:nvSpPr>
          <p:spPr>
            <a:xfrm>
              <a:off x="1670208" y="354961"/>
              <a:ext cx="2325327" cy="192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5" name="Shape 3612">
              <a:extLst>
                <a:ext uri="{FF2B5EF4-FFF2-40B4-BE49-F238E27FC236}">
                  <a16:creationId xmlns:a16="http://schemas.microsoft.com/office/drawing/2014/main" id="{28B5222F-1BC3-4D06-A2B7-7A9B00CB3F4D}"/>
                </a:ext>
              </a:extLst>
            </p:cNvPr>
            <p:cNvSpPr/>
            <p:nvPr/>
          </p:nvSpPr>
          <p:spPr>
            <a:xfrm>
              <a:off x="359665" y="1690116"/>
              <a:ext cx="3947922" cy="2119885"/>
            </a:xfrm>
            <a:custGeom>
              <a:avLst/>
              <a:gdLst/>
              <a:ahLst/>
              <a:cxnLst/>
              <a:rect l="0" t="0" r="0" b="0"/>
              <a:pathLst>
                <a:path w="3947922" h="2119885">
                  <a:moveTo>
                    <a:pt x="38100" y="0"/>
                  </a:moveTo>
                  <a:lnTo>
                    <a:pt x="76200" y="76200"/>
                  </a:lnTo>
                  <a:lnTo>
                    <a:pt x="47244" y="76200"/>
                  </a:lnTo>
                  <a:lnTo>
                    <a:pt x="47244" y="2071878"/>
                  </a:lnTo>
                  <a:lnTo>
                    <a:pt x="3871722" y="2071878"/>
                  </a:lnTo>
                  <a:lnTo>
                    <a:pt x="3871722" y="2043685"/>
                  </a:lnTo>
                  <a:lnTo>
                    <a:pt x="3947922" y="2081785"/>
                  </a:lnTo>
                  <a:lnTo>
                    <a:pt x="3871722" y="2119885"/>
                  </a:lnTo>
                  <a:lnTo>
                    <a:pt x="3871722" y="2090928"/>
                  </a:lnTo>
                  <a:lnTo>
                    <a:pt x="38100" y="2090928"/>
                  </a:lnTo>
                  <a:cubicBezTo>
                    <a:pt x="32766" y="2090928"/>
                    <a:pt x="28194" y="2086356"/>
                    <a:pt x="28194" y="2081784"/>
                  </a:cubicBezTo>
                  <a:lnTo>
                    <a:pt x="28194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A67090-6059-474B-A23B-3C7EAAF22EFE}"/>
                </a:ext>
              </a:extLst>
            </p:cNvPr>
            <p:cNvSpPr/>
            <p:nvPr/>
          </p:nvSpPr>
          <p:spPr>
            <a:xfrm>
              <a:off x="452624" y="1611339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7E15F3-377F-4267-84E3-76972BE3A26D}"/>
                </a:ext>
              </a:extLst>
            </p:cNvPr>
            <p:cNvSpPr/>
            <p:nvPr/>
          </p:nvSpPr>
          <p:spPr>
            <a:xfrm>
              <a:off x="509083" y="1611339"/>
              <a:ext cx="180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430F77-D86A-4D49-AF80-8CD0717F7354}"/>
                </a:ext>
              </a:extLst>
            </p:cNvPr>
            <p:cNvSpPr/>
            <p:nvPr/>
          </p:nvSpPr>
          <p:spPr>
            <a:xfrm>
              <a:off x="644685" y="1611339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8251CB-99D1-4AAD-833A-D24A6B58620D}"/>
                </a:ext>
              </a:extLst>
            </p:cNvPr>
            <p:cNvSpPr/>
            <p:nvPr/>
          </p:nvSpPr>
          <p:spPr>
            <a:xfrm>
              <a:off x="0" y="1945085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BD30C-D023-4493-96C2-1007CD81907C}"/>
                </a:ext>
              </a:extLst>
            </p:cNvPr>
            <p:cNvSpPr/>
            <p:nvPr/>
          </p:nvSpPr>
          <p:spPr>
            <a:xfrm>
              <a:off x="56458" y="1945085"/>
              <a:ext cx="180486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6FBFC-7955-4D41-B1E8-FDEA97AA19BA}"/>
                </a:ext>
              </a:extLst>
            </p:cNvPr>
            <p:cNvSpPr/>
            <p:nvPr/>
          </p:nvSpPr>
          <p:spPr>
            <a:xfrm>
              <a:off x="192061" y="1945085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A97EC6-9341-4EB2-9B87-F0094F843C52}"/>
                </a:ext>
              </a:extLst>
            </p:cNvPr>
            <p:cNvSpPr/>
            <p:nvPr/>
          </p:nvSpPr>
          <p:spPr>
            <a:xfrm>
              <a:off x="248407" y="2060761"/>
              <a:ext cx="100300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3618">
              <a:extLst>
                <a:ext uri="{FF2B5EF4-FFF2-40B4-BE49-F238E27FC236}">
                  <a16:creationId xmlns:a16="http://schemas.microsoft.com/office/drawing/2014/main" id="{E237E57D-4E6F-4A21-9540-04A4E1225D7F}"/>
                </a:ext>
              </a:extLst>
            </p:cNvPr>
            <p:cNvSpPr/>
            <p:nvPr/>
          </p:nvSpPr>
          <p:spPr>
            <a:xfrm>
              <a:off x="411481" y="2036826"/>
              <a:ext cx="3677412" cy="1737360"/>
            </a:xfrm>
            <a:custGeom>
              <a:avLst/>
              <a:gdLst/>
              <a:ahLst/>
              <a:cxnLst/>
              <a:rect l="0" t="0" r="0" b="0"/>
              <a:pathLst>
                <a:path w="3677412" h="1737360">
                  <a:moveTo>
                    <a:pt x="3810" y="0"/>
                  </a:moveTo>
                  <a:lnTo>
                    <a:pt x="3677412" y="1728978"/>
                  </a:lnTo>
                  <a:lnTo>
                    <a:pt x="3673602" y="1737360"/>
                  </a:lnTo>
                  <a:lnTo>
                    <a:pt x="0" y="8382"/>
                  </a:lnTo>
                  <a:lnTo>
                    <a:pt x="3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F2DC3CA-FA2E-4401-9545-485ED05F75CF}"/>
                    </a:ext>
                  </a:extLst>
                </p:cNvPr>
                <p:cNvSpPr/>
                <p:nvPr/>
              </p:nvSpPr>
              <p:spPr>
                <a:xfrm>
                  <a:off x="2881117" y="2502859"/>
                  <a:ext cx="1114634" cy="28577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800"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Arial" panose="020B0604020202020204" pitchFamily="34" charset="0"/>
                      <a:cs typeface="Calibri" panose="020F0502020204030204" pitchFamily="34" charset="0"/>
                    </a:rPr>
                    <a:t>pente : -</a:t>
                  </a:r>
                  <a14:m>
                    <m:oMath xmlns:m="http://schemas.openxmlformats.org/officeDocument/2006/math">
                      <m:r>
                        <a:rPr lang="fr-F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𝛼</m:t>
                      </m:r>
                    </m:oMath>
                  </a14:m>
                  <a:endParaRPr lang="fr-FR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F2DC3CA-FA2E-4401-9545-485ED05F7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117" y="2502859"/>
                  <a:ext cx="1114634" cy="285778"/>
                </a:xfrm>
                <a:prstGeom prst="rect">
                  <a:avLst/>
                </a:prstGeom>
                <a:blipFill>
                  <a:blip r:embed="rId2"/>
                  <a:stretch>
                    <a:fillRect l="-12568" t="-35135" b="-864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1D3F26-6F27-43C3-9710-572E47D6A1BB}"/>
                </a:ext>
              </a:extLst>
            </p:cNvPr>
            <p:cNvSpPr/>
            <p:nvPr/>
          </p:nvSpPr>
          <p:spPr>
            <a:xfrm>
              <a:off x="3863342" y="2502859"/>
              <a:ext cx="236177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.k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Shape 3622">
              <a:extLst>
                <a:ext uri="{FF2B5EF4-FFF2-40B4-BE49-F238E27FC236}">
                  <a16:creationId xmlns:a16="http://schemas.microsoft.com/office/drawing/2014/main" id="{09ED1D13-E99B-48AB-A706-F89F0FCC2611}"/>
                </a:ext>
              </a:extLst>
            </p:cNvPr>
            <p:cNvSpPr/>
            <p:nvPr/>
          </p:nvSpPr>
          <p:spPr>
            <a:xfrm>
              <a:off x="1926337" y="2612898"/>
              <a:ext cx="792480" cy="107442"/>
            </a:xfrm>
            <a:custGeom>
              <a:avLst/>
              <a:gdLst/>
              <a:ahLst/>
              <a:cxnLst/>
              <a:rect l="0" t="0" r="0" b="0"/>
              <a:pathLst>
                <a:path w="792480" h="107442">
                  <a:moveTo>
                    <a:pt x="791718" y="0"/>
                  </a:moveTo>
                  <a:lnTo>
                    <a:pt x="792480" y="9144"/>
                  </a:lnTo>
                  <a:lnTo>
                    <a:pt x="76200" y="73579"/>
                  </a:lnTo>
                  <a:lnTo>
                    <a:pt x="79248" y="107442"/>
                  </a:lnTo>
                  <a:lnTo>
                    <a:pt x="0" y="76200"/>
                  </a:lnTo>
                  <a:lnTo>
                    <a:pt x="72390" y="31242"/>
                  </a:lnTo>
                  <a:lnTo>
                    <a:pt x="75378" y="64441"/>
                  </a:lnTo>
                  <a:lnTo>
                    <a:pt x="791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D2D30193-98D2-43F3-B55A-DCB2F21B87D8}"/>
              </a:ext>
            </a:extLst>
          </p:cNvPr>
          <p:cNvSpPr txBox="1"/>
          <p:nvPr/>
        </p:nvSpPr>
        <p:spPr>
          <a:xfrm>
            <a:off x="2411896" y="3763617"/>
            <a:ext cx="8816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Variation de la concentration du réactif A en fonction du temps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0DB93B1-EDAA-4A89-90CE-5D8AFFEA0E94}"/>
                  </a:ext>
                </a:extLst>
              </p:cNvPr>
              <p:cNvSpPr txBox="1"/>
              <p:nvPr/>
            </p:nvSpPr>
            <p:spPr>
              <a:xfrm>
                <a:off x="1002212" y="4674137"/>
                <a:ext cx="9846365" cy="205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accent2"/>
                    </a:solidFill>
                  </a:rPr>
                  <a:t>Temps de demi-réaction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fr-FR" b="1" dirty="0"/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 est le réactif limitant, on a par définition de t</a:t>
                </a:r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28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soit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fr-FR" sz="28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fr-F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fr-FR" sz="2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1/2</m:t>
                    </m:r>
                  </m:oMath>
                </a14:m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0DB93B1-EDAA-4A89-90CE-5D8AFFEA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12" y="4674137"/>
                <a:ext cx="9846365" cy="2050113"/>
              </a:xfrm>
              <a:prstGeom prst="rect">
                <a:avLst/>
              </a:prstGeom>
              <a:blipFill>
                <a:blip r:embed="rId3"/>
                <a:stretch>
                  <a:fillRect l="-1238" t="-2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35B60549-B52F-45DA-89FA-6A092E6F2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019948"/>
                  </p:ext>
                </p:extLst>
              </p:nvPr>
            </p:nvGraphicFramePr>
            <p:xfrm>
              <a:off x="987286" y="2345635"/>
              <a:ext cx="10217427" cy="14842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17427">
                      <a:extLst>
                        <a:ext uri="{9D8B030D-6E8A-4147-A177-3AD203B41FA5}">
                          <a16:colId xmlns:a16="http://schemas.microsoft.com/office/drawing/2014/main" val="1411270449"/>
                        </a:ext>
                      </a:extLst>
                    </a:gridCol>
                  </a:tblGrid>
                  <a:tr h="1484243">
                    <a:tc>
                      <a:txBody>
                        <a:bodyPr/>
                        <a:lstStyle/>
                        <a:p>
                          <a:pPr marL="2000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Pour une réaction d'ordre 0, le temps de demi-réaction est proportionnel à la concentration initiale du réactif limitant </a:t>
                          </a:r>
                          <a:endParaRPr lang="fr-FR" sz="1100" dirty="0">
                            <a:effectLst/>
                          </a:endParaRPr>
                        </a:p>
                        <a:p>
                          <a:pPr marL="2000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19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35B60549-B52F-45DA-89FA-6A092E6F2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019948"/>
                  </p:ext>
                </p:extLst>
              </p:nvPr>
            </p:nvGraphicFramePr>
            <p:xfrm>
              <a:off x="987286" y="2345635"/>
              <a:ext cx="10217427" cy="14842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17427">
                      <a:extLst>
                        <a:ext uri="{9D8B030D-6E8A-4147-A177-3AD203B41FA5}">
                          <a16:colId xmlns:a16="http://schemas.microsoft.com/office/drawing/2014/main" val="1411270449"/>
                        </a:ext>
                      </a:extLst>
                    </a:gridCol>
                  </a:tblGrid>
                  <a:tr h="14842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73025" marT="0" marB="0" anchor="ctr">
                        <a:blipFill>
                          <a:blip r:embed="rId2"/>
                          <a:stretch>
                            <a:fillRect l="-60" t="-408" r="-238" b="-1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5196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062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F1AD783-77CF-4E57-9E1C-4A331EF37465}"/>
                  </a:ext>
                </a:extLst>
              </p:cNvPr>
              <p:cNvSpPr txBox="1"/>
              <p:nvPr/>
            </p:nvSpPr>
            <p:spPr>
              <a:xfrm>
                <a:off x="556591" y="291548"/>
                <a:ext cx="11145079" cy="682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4.4. Réaction du premier ordre par rapport à A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Soit une réaction d'équation : 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d'ordre </a:t>
                </a:r>
                <a:r>
                  <a:rPr lang="fr-F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 rapport au constituant A </a:t>
                </a:r>
              </a:p>
              <a:p>
                <a:pPr lvl="0" fontAlgn="base"/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et d'ordre </a:t>
                </a:r>
                <a:r>
                  <a:rPr lang="fr-F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 rapport aux autres constituants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Les définitions de la vitesse volumique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et de l'ordre conduisent à l'équation différentielle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𝑝𝑎𝑟𝑎𝑛𝑡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𝑙𝑒𝑠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Intégrons entre 0 et t 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𝑙𝑛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fr-FR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D’où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2800">
                        <a:latin typeface="Cambria Math" panose="02040503050406030204" pitchFamily="18" charset="0"/>
                      </a:rPr>
                      <m:t>exp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F1AD783-77CF-4E57-9E1C-4A331EF3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291548"/>
                <a:ext cx="11145079" cy="6825202"/>
              </a:xfrm>
              <a:prstGeom prst="rect">
                <a:avLst/>
              </a:prstGeom>
              <a:blipFill>
                <a:blip r:embed="rId2"/>
                <a:stretch>
                  <a:fillRect l="-1093" t="-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79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7BD70380-07AA-4CB5-85B8-F33774A2DB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91584"/>
                  </p:ext>
                </p:extLst>
              </p:nvPr>
            </p:nvGraphicFramePr>
            <p:xfrm>
              <a:off x="503583" y="258480"/>
              <a:ext cx="11118574" cy="25076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118574">
                      <a:extLst>
                        <a:ext uri="{9D8B030D-6E8A-4147-A177-3AD203B41FA5}">
                          <a16:colId xmlns:a16="http://schemas.microsoft.com/office/drawing/2014/main" val="3266714633"/>
                        </a:ext>
                      </a:extLst>
                    </a:gridCol>
                  </a:tblGrid>
                  <a:tr h="18719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.</a:t>
                          </a:r>
                          <a:r>
                            <a:rPr lang="fr-FR" sz="2800" dirty="0">
                              <a:effectLst/>
                            </a:rPr>
                            <a:t>Pour la réaction d’équation : </a:t>
                          </a:r>
                          <a14:m>
                            <m:oMath xmlns:m="http://schemas.openxmlformats.org/officeDocument/2006/math"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endParaRPr lang="fr-FR" sz="2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13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du premier ordre par rapport au réactif A et d’ordre 0 par rapport à B :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1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800" dirty="0">
                            <a:effectLst/>
                          </a:endParaRPr>
                        </a:p>
                        <a:p>
                          <a:pPr marL="200850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80010" marR="73025" marT="0" marB="128270" anchor="b"/>
                    </a:tc>
                    <a:extLst>
                      <a:ext uri="{0D108BD9-81ED-4DB2-BD59-A6C34878D82A}">
                        <a16:rowId xmlns:a16="http://schemas.microsoft.com/office/drawing/2014/main" val="1105296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7BD70380-07AA-4CB5-85B8-F33774A2DB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91584"/>
                  </p:ext>
                </p:extLst>
              </p:nvPr>
            </p:nvGraphicFramePr>
            <p:xfrm>
              <a:off x="503583" y="258480"/>
              <a:ext cx="11118574" cy="25069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118574">
                      <a:extLst>
                        <a:ext uri="{9D8B030D-6E8A-4147-A177-3AD203B41FA5}">
                          <a16:colId xmlns:a16="http://schemas.microsoft.com/office/drawing/2014/main" val="3266714633"/>
                        </a:ext>
                      </a:extLst>
                    </a:gridCol>
                  </a:tblGrid>
                  <a:tr h="2506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0010" marR="73025" marT="0" marB="128270" anchor="b">
                        <a:blipFill>
                          <a:blip r:embed="rId2"/>
                          <a:stretch>
                            <a:fillRect l="-55" t="-3883" r="-219" b="-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2966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76927">
            <a:extLst>
              <a:ext uri="{FF2B5EF4-FFF2-40B4-BE49-F238E27FC236}">
                <a16:creationId xmlns:a16="http://schemas.microsoft.com/office/drawing/2014/main" id="{367096F0-AD60-429C-8E90-693E7F1978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2468" y="3197749"/>
            <a:ext cx="4349115" cy="25298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7E61BB6-0E7A-4538-A6E8-0D7E0CCE412D}"/>
              </a:ext>
            </a:extLst>
          </p:cNvPr>
          <p:cNvSpPr txBox="1"/>
          <p:nvPr/>
        </p:nvSpPr>
        <p:spPr>
          <a:xfrm>
            <a:off x="1205948" y="6042991"/>
            <a:ext cx="850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Variation de la concentration du réactif A en fonction du temps</a:t>
            </a:r>
          </a:p>
        </p:txBody>
      </p:sp>
    </p:spTree>
    <p:extLst>
      <p:ext uri="{BB962C8B-B14F-4D97-AF65-F5344CB8AC3E}">
        <p14:creationId xmlns:p14="http://schemas.microsoft.com/office/powerpoint/2010/main" val="29258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7A1526-5096-467A-95B7-E36ADB476C01}"/>
                  </a:ext>
                </a:extLst>
              </p:cNvPr>
              <p:cNvSpPr/>
              <p:nvPr/>
            </p:nvSpPr>
            <p:spPr>
              <a:xfrm>
                <a:off x="1099930" y="307602"/>
                <a:ext cx="10031895" cy="3159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72995" marR="439420" indent="-1801495" algn="just">
                  <a:lnSpc>
                    <a:spcPct val="108000"/>
                  </a:lnSpc>
                  <a:spcAft>
                    <a:spcPts val="4630"/>
                  </a:spcAft>
                </a:pPr>
                <a:r>
                  <a:rPr lang="fr-FR" sz="2800" b="1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Représentation linéarisée</a:t>
                </a:r>
              </a:p>
              <a:p>
                <a:pPr marL="2372995" marR="439420" indent="-1801495" algn="just">
                  <a:lnSpc>
                    <a:spcPct val="108000"/>
                  </a:lnSpc>
                  <a:spcAft>
                    <a:spcPts val="4630"/>
                  </a:spcAft>
                </a:pPr>
                <a:r>
                  <a:rPr lang="fr-FR" sz="2800" b="1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b="1" i="1">
                            <a:solidFill>
                              <a:srgbClr val="D83803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 b="1">
                            <a:solidFill>
                              <a:srgbClr val="D83803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800" b="1" i="1">
                                <a:solidFill>
                                  <a:srgbClr val="D83803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b="1" i="1">
                                    <a:solidFill>
                                      <a:srgbClr val="D83803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1" i="1">
                                    <a:solidFill>
                                      <a:srgbClr val="D83803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2800" b="1" i="1">
                                    <a:solidFill>
                                      <a:srgbClr val="D83803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1" i="1">
                                    <a:solidFill>
                                      <a:srgbClr val="D83803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fr-FR" sz="2800" b="1" i="1">
                        <a:solidFill>
                          <a:srgbClr val="D83803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𝑙𝑛</m:t>
                    </m:r>
                    <m:sSub>
                      <m:sSubPr>
                        <m:ctrlPr>
                          <a:rPr lang="fr-FR" sz="2800" b="1" i="1">
                            <a:solidFill>
                              <a:srgbClr val="D83803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1" i="1">
                                <a:solidFill>
                                  <a:srgbClr val="D83803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b="1" i="1">
                                <a:solidFill>
                                  <a:srgbClr val="D83803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b="1" i="1">
                            <a:solidFill>
                              <a:srgbClr val="D83803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2800" b="1" i="1">
                        <a:solidFill>
                          <a:srgbClr val="D83803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𝛼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.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𝑘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.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</m:t>
                    </m:r>
                    <m:r>
                      <a:rPr lang="fr-FR" sz="2800" b="1" i="1">
                        <a:solidFill>
                          <a:srgbClr val="D83803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  </m:t>
                    </m:r>
                  </m:oMath>
                </a14:m>
                <a:endParaRPr lang="fr-FR" sz="2800" b="1" dirty="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27635" marR="325120" indent="-3810">
                  <a:lnSpc>
                    <a:spcPct val="108000"/>
                  </a:lnSpc>
                  <a:spcAft>
                    <a:spcPts val="1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Représentation de </a:t>
                </a:r>
                <a:r>
                  <a:rPr lang="fr-FR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ln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[</a:t>
                </a:r>
                <a:r>
                  <a:rPr lang="fr-FR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]</a:t>
                </a:r>
                <a:r>
                  <a:rPr lang="fr-FR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f(t)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On obtient une 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droite de pente : - </a:t>
                </a:r>
                <a14:m>
                  <m:oMath xmlns:m="http://schemas.openxmlformats.org/officeDocument/2006/math"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fr-FR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7A1526-5096-467A-95B7-E36ADB476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0" y="307602"/>
                <a:ext cx="10031895" cy="3159070"/>
              </a:xfrm>
              <a:prstGeom prst="rect">
                <a:avLst/>
              </a:prstGeom>
              <a:blipFill>
                <a:blip r:embed="rId2"/>
                <a:stretch>
                  <a:fillRect l="-1215" t="-1927" b="-38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76929">
            <a:extLst>
              <a:ext uri="{FF2B5EF4-FFF2-40B4-BE49-F238E27FC236}">
                <a16:creationId xmlns:a16="http://schemas.microsoft.com/office/drawing/2014/main" id="{4F5EE491-0251-419F-B282-5A460B5243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0748" y="3640041"/>
            <a:ext cx="7354955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99CF2A-473A-4F10-8828-9A3A965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4" y="195330"/>
            <a:ext cx="5012148" cy="75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9331" tIns="45720" rIns="91440" bIns="158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Temps de demi-réaction : t1/2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68122F5-08D2-487C-BD96-133AEE6D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729" y="667090"/>
                <a:ext cx="10628245" cy="2761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63688" algn="ctr"/>
                    <a:tab pos="4248150" algn="ct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fr-FR" sz="2800" dirty="0">
                    <a:cs typeface="Arial" panose="020B0604020202020204" pitchFamily="34" charset="0"/>
                  </a:rPr>
                  <a:t> Si A est le réactif limitant, on a par définition de t</a:t>
                </a:r>
                <a:r>
                  <a:rPr lang="fr-FR" sz="2800" baseline="-25000" dirty="0">
                    <a:cs typeface="Arial" panose="020B0604020202020204" pitchFamily="34" charset="0"/>
                  </a:rPr>
                  <a:t>1/2</a:t>
                </a:r>
                <a:r>
                  <a:rPr lang="fr-FR" sz="2800" dirty="0">
                    <a:cs typeface="Arial" panose="020B0604020202020204" pitchFamily="34" charset="0"/>
                  </a:rPr>
                  <a:t>:</a:t>
                </a: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800" dirty="0"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28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>
                    <a:cs typeface="Arial" panose="020B0604020202020204" pitchFamily="34" charset="0"/>
                  </a:rPr>
                  <a:t>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En utilisant la représentation linéarisée :</a:t>
                </a:r>
                <a:r>
                  <a:rPr kumimoji="0" lang="fr-FR" altLang="fr-FR" sz="28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514350" indent="-514350">
                  <a:buAutoNum type="arabicParenBoth" startAt="2"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ln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[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]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(t</a:t>
                </a:r>
                <a:r>
                  <a:rPr kumimoji="0" lang="fr-FR" altLang="fr-FR" sz="28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1/2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=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ln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[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]</a:t>
                </a:r>
                <a:r>
                  <a:rPr kumimoji="0" lang="fr-FR" altLang="fr-FR" sz="28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0.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</a:t>
                </a:r>
                <a:r>
                  <a:rPr kumimoji="0" lang="fr-FR" altLang="fr-FR" sz="28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fr-FR" altLang="fr-F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.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</a:t>
                </a:r>
                <a:r>
                  <a:rPr kumimoji="0" lang="fr-FR" altLang="fr-FR" sz="28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1/2</a:t>
                </a:r>
              </a:p>
              <a:p>
                <a:r>
                  <a:rPr lang="fr-FR" sz="2800" dirty="0"/>
                  <a:t>(1) et (2) conduisent à: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𝑙𝑛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eqArr>
                          <m:eqArr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skw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kumimoji="0" lang="fr-FR" altLang="fr-FR" sz="28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kumimoji="0" lang="fr-FR" altLang="fr-FR" sz="16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</a:t>
                </a:r>
                <a:endParaRPr kumimoji="0" lang="fr-FR" altLang="fr-F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68122F5-08D2-487C-BD96-133AEE6DF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4729" y="667090"/>
                <a:ext cx="10628245" cy="2761910"/>
              </a:xfrm>
              <a:prstGeom prst="rect">
                <a:avLst/>
              </a:prstGeom>
              <a:blipFill>
                <a:blip r:embed="rId2"/>
                <a:stretch>
                  <a:fillRect l="-1147" t="-1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B709DDA-DDCB-4C39-9719-58C0C3126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275516"/>
                  </p:ext>
                </p:extLst>
              </p:nvPr>
            </p:nvGraphicFramePr>
            <p:xfrm>
              <a:off x="1404729" y="3211314"/>
              <a:ext cx="9939132" cy="11525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39132">
                      <a:extLst>
                        <a:ext uri="{9D8B030D-6E8A-4147-A177-3AD203B41FA5}">
                          <a16:colId xmlns:a16="http://schemas.microsoft.com/office/drawing/2014/main" val="3539390002"/>
                        </a:ext>
                      </a:extLst>
                    </a:gridCol>
                  </a:tblGrid>
                  <a:tr h="1152525">
                    <a:tc>
                      <a:txBody>
                        <a:bodyPr/>
                        <a:lstStyle/>
                        <a:p>
                          <a:pPr marL="224155" marR="335915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Pour une réaction d’ordre 1, le temps de demi-réaction est indépendant de la concentration initiale </a:t>
                          </a:r>
                          <a:r>
                            <a:rPr lang="fr-FR" sz="2000" dirty="0">
                              <a:effectLst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f>
                                    <m:fPr>
                                      <m:type m:val="skw"/>
                                      <m:ctrlPr>
                                        <a:rPr lang="fr-FR" sz="28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8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sz="28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fr-FR" sz="2800" b="1" i="1" kern="120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𝑙𝑛</m:t>
                                  </m:r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fr-FR" sz="2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den>
                              </m:f>
                            </m:oMath>
                          </a14:m>
                          <a:endParaRPr lang="fr-FR" sz="28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34767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B709DDA-DDCB-4C39-9719-58C0C3126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275516"/>
                  </p:ext>
                </p:extLst>
              </p:nvPr>
            </p:nvGraphicFramePr>
            <p:xfrm>
              <a:off x="1404729" y="3211314"/>
              <a:ext cx="9939132" cy="11525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39132">
                      <a:extLst>
                        <a:ext uri="{9D8B030D-6E8A-4147-A177-3AD203B41FA5}">
                          <a16:colId xmlns:a16="http://schemas.microsoft.com/office/drawing/2014/main" val="3539390002"/>
                        </a:ext>
                      </a:extLst>
                    </a:gridCol>
                  </a:tblGrid>
                  <a:tr h="115252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73025" marT="0" marB="0" anchor="ctr">
                        <a:blipFill>
                          <a:blip r:embed="rId3"/>
                          <a:stretch>
                            <a:fillRect l="-61" t="-6842" r="-307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6717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2AFA7CA-77EC-4100-B606-277D50931A7A}"/>
                  </a:ext>
                </a:extLst>
              </p:cNvPr>
              <p:cNvSpPr txBox="1"/>
              <p:nvPr/>
            </p:nvSpPr>
            <p:spPr>
              <a:xfrm>
                <a:off x="1868557" y="5062330"/>
                <a:ext cx="6016486" cy="99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FF0000"/>
                    </a:solidFill>
                  </a:rPr>
                  <a:t>Dans le cas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ù </m:t>
                    </m:r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800" dirty="0">
                    <a:solidFill>
                      <a:srgbClr val="FF0000"/>
                    </a:solidFill>
                  </a:rPr>
                  <a:t> =1,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fr-F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2AFA7CA-77EC-4100-B606-277D5093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57" y="5062330"/>
                <a:ext cx="6016486" cy="997902"/>
              </a:xfrm>
              <a:prstGeom prst="rect">
                <a:avLst/>
              </a:prstGeom>
              <a:blipFill>
                <a:blip r:embed="rId4"/>
                <a:stretch>
                  <a:fillRect l="-2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37F4D9B-D6E1-4C52-A2B9-6DB0214B20A8}"/>
                  </a:ext>
                </a:extLst>
              </p:cNvPr>
              <p:cNvSpPr/>
              <p:nvPr/>
            </p:nvSpPr>
            <p:spPr>
              <a:xfrm>
                <a:off x="344557" y="264116"/>
                <a:ext cx="11224592" cy="5906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8300" indent="-6350" algn="just">
                  <a:lnSpc>
                    <a:spcPct val="108000"/>
                  </a:lnSpc>
                  <a:spcAft>
                    <a:spcPts val="3930"/>
                  </a:spcAft>
                </a:pPr>
                <a:r>
                  <a:rPr lang="fr-FR" b="1" dirty="0">
                    <a:solidFill>
                      <a:srgbClr val="D83803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			</a:t>
                </a:r>
                <a:r>
                  <a:rPr lang="fr-FR" sz="2800" b="1" dirty="0">
                    <a:solidFill>
                      <a:srgbClr val="D83803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4.5. Réaction du deuxième ordre par rapport à A</a:t>
                </a:r>
                <a:endParaRPr lang="fr-FR" sz="2800" b="1" dirty="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08000"/>
                  </a:lnSpc>
                  <a:spcAft>
                    <a:spcPts val="15"/>
                  </a:spcAft>
                  <a:tabLst>
                    <a:tab pos="1920240" algn="ctr"/>
                    <a:tab pos="5633720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Soit une réaction d'équation : 	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𝛼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𝐴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𝛽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𝐵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𝛾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𝐶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𝛿</m:t>
                    </m:r>
                    <m:r>
                      <a:rPr lang="fr-F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𝐷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8000"/>
                  </a:lnSpc>
                  <a:spcAft>
                    <a:spcPts val="15"/>
                  </a:spcAft>
                  <a:tabLst>
                    <a:tab pos="1920240" algn="ctr"/>
                    <a:tab pos="5633720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d'ordre </a:t>
                </a:r>
                <a:r>
                  <a:rPr lang="fr-FR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par rapport au constituant A et d'ordre </a:t>
                </a:r>
                <a:r>
                  <a:rPr lang="fr-FR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0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par rapport aux autres constituants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6680" indent="-6350">
                  <a:lnSpc>
                    <a:spcPct val="108000"/>
                  </a:lnSpc>
                  <a:spcAft>
                    <a:spcPts val="94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Les définitions de la vitesse volumique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2800" i="1" dirty="0">
                    <a:solidFill>
                      <a:srgbClr val="000000"/>
                    </a:solidFill>
                    <a:latin typeface="Monotype Corsiva" panose="03010101010201010101" pitchFamily="66" charset="0"/>
                    <a:ea typeface="Monotype Corsiva" panose="03010101010201010101" pitchFamily="66" charset="0"/>
                    <a:cs typeface="Monotype Corsiva" panose="03010101010201010101" pitchFamily="66" charset="0"/>
                  </a:rPr>
                  <a:t>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et de l'ordre conduisent à l'équation différentielle : 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-6350">
                  <a:lnSpc>
                    <a:spcPct val="108000"/>
                  </a:lnSpc>
                  <a:spcAft>
                    <a:spcPts val="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fr-F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fr-F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  <a:spcAft>
                    <a:spcPts val="15"/>
                  </a:spcAft>
                  <a:tabLst>
                    <a:tab pos="1824355" algn="ctr"/>
                    <a:tab pos="2937510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100330" algn="just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fr-FR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Séparons les variables [A] et 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fr-FR" sz="12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0330" algn="just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fr-FR" sz="2800" dirty="0"/>
                  <a:t>Intégrons entre 0 et t 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37F4D9B-D6E1-4C52-A2B9-6DB0214B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264116"/>
                <a:ext cx="11224592" cy="5906938"/>
              </a:xfrm>
              <a:prstGeom prst="rect">
                <a:avLst/>
              </a:prstGeom>
              <a:blipFill>
                <a:blip r:embed="rId2"/>
                <a:stretch>
                  <a:fillRect l="-1141" t="-1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2FDFA5C-493E-4A7A-BADB-44DC99205267}"/>
                  </a:ext>
                </a:extLst>
              </p:cNvPr>
              <p:cNvSpPr txBox="1"/>
              <p:nvPr/>
            </p:nvSpPr>
            <p:spPr>
              <a:xfrm>
                <a:off x="530087" y="689114"/>
                <a:ext cx="10906539" cy="163230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Pour la réaction d’équation 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800" dirty="0"/>
                  <a:t> du deuxième ordre par rapport au réactif A et d’ordre 0 par rapport à B :</a:t>
                </a:r>
              </a:p>
              <a:p>
                <a:r>
                  <a:rPr lang="fr-FR" sz="28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2FDFA5C-493E-4A7A-BADB-44DC9920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689114"/>
                <a:ext cx="10906539" cy="1632306"/>
              </a:xfrm>
              <a:prstGeom prst="rect">
                <a:avLst/>
              </a:prstGeom>
              <a:blipFill>
                <a:blip r:embed="rId2"/>
                <a:stretch>
                  <a:fillRect l="-1174" t="-3358" r="-9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EC6119-5F33-4BB4-9CEC-2FFC56823232}"/>
                  </a:ext>
                </a:extLst>
              </p:cNvPr>
              <p:cNvSpPr/>
              <p:nvPr/>
            </p:nvSpPr>
            <p:spPr>
              <a:xfrm>
                <a:off x="768625" y="2367235"/>
                <a:ext cx="10098157" cy="145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" marR="45085" indent="-6350">
                  <a:lnSpc>
                    <a:spcPct val="108000"/>
                  </a:lnSpc>
                  <a:spcAft>
                    <a:spcPts val="1445"/>
                  </a:spcAft>
                </a:pPr>
                <a:r>
                  <a:rPr lang="fr-FR" sz="2800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Représentation linéarisée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  <a:tabLst>
                    <a:tab pos="3503295" algn="ctr"/>
                    <a:tab pos="4308475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  Représentation de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f(t)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EC6119-5F33-4BB4-9CEC-2FFC56823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5" y="2367235"/>
                <a:ext cx="10098157" cy="1450141"/>
              </a:xfrm>
              <a:prstGeom prst="rect">
                <a:avLst/>
              </a:prstGeom>
              <a:blipFill>
                <a:blip r:embed="rId3"/>
                <a:stretch>
                  <a:fillRect l="-785" t="-4202" b="-4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DC49ECA0-E609-430A-BB10-37EBA58D2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64" y="4126622"/>
            <a:ext cx="5749740" cy="26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70C87D-829A-4FC4-8715-A76A06F4D45A}"/>
                  </a:ext>
                </a:extLst>
              </p:cNvPr>
              <p:cNvSpPr/>
              <p:nvPr/>
            </p:nvSpPr>
            <p:spPr>
              <a:xfrm>
                <a:off x="437323" y="315604"/>
                <a:ext cx="10137912" cy="3695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0" indent="-6350" algn="just">
                  <a:lnSpc>
                    <a:spcPct val="108000"/>
                  </a:lnSpc>
                  <a:spcAft>
                    <a:spcPts val="15"/>
                  </a:spcAft>
                </a:pPr>
                <a:r>
                  <a:rPr lang="fr-FR" sz="2800" b="1" dirty="0">
                    <a:solidFill>
                      <a:srgbClr val="D83803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		Temps de demi-réaction : t</a:t>
                </a:r>
                <a:r>
                  <a:rPr lang="fr-FR" sz="2800" b="1" baseline="-25000" dirty="0">
                    <a:solidFill>
                      <a:srgbClr val="D83803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1/2</a:t>
                </a:r>
              </a:p>
              <a:p>
                <a:r>
                  <a:rPr lang="fr-FR" sz="2800" dirty="0"/>
                  <a:t>À t = t</a:t>
                </a:r>
                <a:r>
                  <a:rPr lang="fr-FR" sz="2800" baseline="-25000" dirty="0"/>
                  <a:t>1/2</a:t>
                </a:r>
                <a:r>
                  <a:rPr lang="fr-FR" sz="2800" dirty="0"/>
                  <a:t>,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] 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/>
                  <a:t>    donc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𝑠𝑜𝑖𝑡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/>
              </a:p>
              <a:p>
                <a:pPr marL="6350" indent="-6350" algn="just">
                  <a:lnSpc>
                    <a:spcPct val="108000"/>
                  </a:lnSpc>
                  <a:spcAft>
                    <a:spcPts val="15"/>
                  </a:spcAft>
                </a:pPr>
                <a:endParaRPr lang="fr-FR" sz="2800" b="1" dirty="0">
                  <a:solidFill>
                    <a:srgbClr val="D8380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70C87D-829A-4FC4-8715-A76A06F4D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3" y="315604"/>
                <a:ext cx="10137912" cy="3695114"/>
              </a:xfrm>
              <a:prstGeom prst="rect">
                <a:avLst/>
              </a:prstGeom>
              <a:blipFill>
                <a:blip r:embed="rId2"/>
                <a:stretch>
                  <a:fillRect l="-1263" t="-1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1737EB9B-D6C4-4042-8D8F-88975DF2B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979859"/>
                  </p:ext>
                </p:extLst>
              </p:nvPr>
            </p:nvGraphicFramePr>
            <p:xfrm>
              <a:off x="1183887" y="4010718"/>
              <a:ext cx="9841921" cy="19660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98650">
                      <a:extLst>
                        <a:ext uri="{9D8B030D-6E8A-4147-A177-3AD203B41FA5}">
                          <a16:colId xmlns:a16="http://schemas.microsoft.com/office/drawing/2014/main" val="3170753210"/>
                        </a:ext>
                      </a:extLst>
                    </a:gridCol>
                    <a:gridCol w="3243271">
                      <a:extLst>
                        <a:ext uri="{9D8B030D-6E8A-4147-A177-3AD203B41FA5}">
                          <a16:colId xmlns:a16="http://schemas.microsoft.com/office/drawing/2014/main" val="518751008"/>
                        </a:ext>
                      </a:extLst>
                    </a:gridCol>
                  </a:tblGrid>
                  <a:tr h="1966012">
                    <a:tc>
                      <a:txBody>
                        <a:bodyPr/>
                        <a:lstStyle/>
                        <a:p>
                          <a:pPr marL="29464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Pour une réaction d’ordre 2, le temps de demi-réaction est inversement proportionnel à la concentration initiale </a:t>
                          </a:r>
                          <a:r>
                            <a:rPr lang="fr-FR" sz="2000" dirty="0">
                              <a:effectLst/>
                            </a:rPr>
                            <a:t>: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5" marR="73025" marT="0" marB="168275" anchor="b"/>
                    </a:tc>
                    <a:tc>
                      <a:txBody>
                        <a:bodyPr/>
                        <a:lstStyle/>
                        <a:p>
                          <a:pPr marL="6350" indent="-6350" algn="r">
                            <a:lnSpc>
                              <a:spcPct val="108000"/>
                            </a:lnSpc>
                            <a:spcAft>
                              <a:spcPts val="1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800" dirty="0">
                            <a:effectLst/>
                          </a:endParaRPr>
                        </a:p>
                        <a:p>
                          <a:pPr marL="659130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5" marR="73025" marT="0" marB="168275" anchor="ctr"/>
                    </a:tc>
                    <a:extLst>
                      <a:ext uri="{0D108BD9-81ED-4DB2-BD59-A6C34878D82A}">
                        <a16:rowId xmlns:a16="http://schemas.microsoft.com/office/drawing/2014/main" val="1219979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1737EB9B-D6C4-4042-8D8F-88975DF2B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979859"/>
                  </p:ext>
                </p:extLst>
              </p:nvPr>
            </p:nvGraphicFramePr>
            <p:xfrm>
              <a:off x="1183887" y="4010718"/>
              <a:ext cx="9841921" cy="19660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98650">
                      <a:extLst>
                        <a:ext uri="{9D8B030D-6E8A-4147-A177-3AD203B41FA5}">
                          <a16:colId xmlns:a16="http://schemas.microsoft.com/office/drawing/2014/main" val="3170753210"/>
                        </a:ext>
                      </a:extLst>
                    </a:gridCol>
                    <a:gridCol w="3243271">
                      <a:extLst>
                        <a:ext uri="{9D8B030D-6E8A-4147-A177-3AD203B41FA5}">
                          <a16:colId xmlns:a16="http://schemas.microsoft.com/office/drawing/2014/main" val="518751008"/>
                        </a:ext>
                      </a:extLst>
                    </a:gridCol>
                  </a:tblGrid>
                  <a:tr h="1966012">
                    <a:tc>
                      <a:txBody>
                        <a:bodyPr/>
                        <a:lstStyle/>
                        <a:p>
                          <a:pPr marL="29464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Pour une réaction d’ordre 2, le temps de demi-réaction est inversement proportionnel à la concentration initiale </a:t>
                          </a:r>
                          <a:r>
                            <a:rPr lang="fr-FR" sz="2000" dirty="0">
                              <a:effectLst/>
                            </a:rPr>
                            <a:t>: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5" marR="73025" marT="0" marB="168275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5" marR="73025" marT="0" marB="168275" anchor="ctr">
                        <a:blipFill>
                          <a:blip r:embed="rId3"/>
                          <a:stretch>
                            <a:fillRect l="-203759" t="-309" r="-752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9796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622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E1677399-D8FC-456B-8482-77C94CBCD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621393"/>
                  </p:ext>
                </p:extLst>
              </p:nvPr>
            </p:nvGraphicFramePr>
            <p:xfrm>
              <a:off x="1811337" y="1831562"/>
              <a:ext cx="8569325" cy="47190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8685">
                      <a:extLst>
                        <a:ext uri="{9D8B030D-6E8A-4147-A177-3AD203B41FA5}">
                          <a16:colId xmlns:a16="http://schemas.microsoft.com/office/drawing/2014/main" val="934707081"/>
                        </a:ext>
                      </a:extLst>
                    </a:gridCol>
                    <a:gridCol w="2859143">
                      <a:extLst>
                        <a:ext uri="{9D8B030D-6E8A-4147-A177-3AD203B41FA5}">
                          <a16:colId xmlns:a16="http://schemas.microsoft.com/office/drawing/2014/main" val="1156288808"/>
                        </a:ext>
                      </a:extLst>
                    </a:gridCol>
                    <a:gridCol w="2146852">
                      <a:extLst>
                        <a:ext uri="{9D8B030D-6E8A-4147-A177-3AD203B41FA5}">
                          <a16:colId xmlns:a16="http://schemas.microsoft.com/office/drawing/2014/main" val="2622401780"/>
                        </a:ext>
                      </a:extLst>
                    </a:gridCol>
                    <a:gridCol w="1353530">
                      <a:extLst>
                        <a:ext uri="{9D8B030D-6E8A-4147-A177-3AD203B41FA5}">
                          <a16:colId xmlns:a16="http://schemas.microsoft.com/office/drawing/2014/main" val="640736038"/>
                        </a:ext>
                      </a:extLst>
                    </a:gridCol>
                    <a:gridCol w="1301115">
                      <a:extLst>
                        <a:ext uri="{9D8B030D-6E8A-4147-A177-3AD203B41FA5}">
                          <a16:colId xmlns:a16="http://schemas.microsoft.com/office/drawing/2014/main" val="2269225462"/>
                        </a:ext>
                      </a:extLst>
                    </a:gridCol>
                  </a:tblGrid>
                  <a:tr h="880745">
                    <a:tc>
                      <a:txBody>
                        <a:bodyPr/>
                        <a:lstStyle/>
                        <a:p>
                          <a:pPr marL="2413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[A](t)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1653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représentation linéarisée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t</a:t>
                          </a:r>
                          <a:r>
                            <a:rPr lang="fr-FR" sz="1350">
                              <a:effectLst/>
                            </a:rPr>
                            <a:t>1/2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b"/>
                    </a:tc>
                    <a:tc>
                      <a:txBody>
                        <a:bodyPr/>
                        <a:lstStyle/>
                        <a:p>
                          <a:pPr marL="2476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unité de k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3800473602"/>
                      </a:ext>
                    </a:extLst>
                  </a:tr>
                  <a:tr h="1027430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603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mol.L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r>
                            <a:rPr lang="fr-FR" sz="1800">
                              <a:effectLst/>
                            </a:rPr>
                            <a:t>.s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2691102674"/>
                      </a:ext>
                    </a:extLst>
                  </a:tr>
                  <a:tr h="1025525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37973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s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950256915"/>
                      </a:ext>
                    </a:extLst>
                  </a:tr>
                  <a:tr h="1027430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13716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8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902335" algn="ct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6350" indent="-6350">
                            <a:lnSpc>
                              <a:spcPct val="108000"/>
                            </a:lnSpc>
                            <a:spcAft>
                              <a:spcPts val="1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7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 dirty="0">
                              <a:effectLst/>
                            </a:rPr>
                            <a:t>L.mol</a:t>
                          </a:r>
                          <a:r>
                            <a:rPr lang="fr-FR" sz="1200" baseline="30000" dirty="0">
                              <a:effectLst/>
                            </a:rPr>
                            <a:t>-1</a:t>
                          </a:r>
                          <a:r>
                            <a:rPr lang="fr-FR" sz="1800" dirty="0">
                              <a:effectLst/>
                            </a:rPr>
                            <a:t>.s</a:t>
                          </a:r>
                          <a:r>
                            <a:rPr lang="fr-FR" sz="1200" baseline="30000" dirty="0">
                              <a:effectLst/>
                            </a:rPr>
                            <a:t>-1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3710283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E1677399-D8FC-456B-8482-77C94CBCD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621393"/>
                  </p:ext>
                </p:extLst>
              </p:nvPr>
            </p:nvGraphicFramePr>
            <p:xfrm>
              <a:off x="1811337" y="1831562"/>
              <a:ext cx="8569325" cy="43681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8685">
                      <a:extLst>
                        <a:ext uri="{9D8B030D-6E8A-4147-A177-3AD203B41FA5}">
                          <a16:colId xmlns:a16="http://schemas.microsoft.com/office/drawing/2014/main" val="934707081"/>
                        </a:ext>
                      </a:extLst>
                    </a:gridCol>
                    <a:gridCol w="2859143">
                      <a:extLst>
                        <a:ext uri="{9D8B030D-6E8A-4147-A177-3AD203B41FA5}">
                          <a16:colId xmlns:a16="http://schemas.microsoft.com/office/drawing/2014/main" val="1156288808"/>
                        </a:ext>
                      </a:extLst>
                    </a:gridCol>
                    <a:gridCol w="2146852">
                      <a:extLst>
                        <a:ext uri="{9D8B030D-6E8A-4147-A177-3AD203B41FA5}">
                          <a16:colId xmlns:a16="http://schemas.microsoft.com/office/drawing/2014/main" val="2622401780"/>
                        </a:ext>
                      </a:extLst>
                    </a:gridCol>
                    <a:gridCol w="1353530">
                      <a:extLst>
                        <a:ext uri="{9D8B030D-6E8A-4147-A177-3AD203B41FA5}">
                          <a16:colId xmlns:a16="http://schemas.microsoft.com/office/drawing/2014/main" val="640736038"/>
                        </a:ext>
                      </a:extLst>
                    </a:gridCol>
                    <a:gridCol w="1301115">
                      <a:extLst>
                        <a:ext uri="{9D8B030D-6E8A-4147-A177-3AD203B41FA5}">
                          <a16:colId xmlns:a16="http://schemas.microsoft.com/office/drawing/2014/main" val="2269225462"/>
                        </a:ext>
                      </a:extLst>
                    </a:gridCol>
                  </a:tblGrid>
                  <a:tr h="975614">
                    <a:tc>
                      <a:txBody>
                        <a:bodyPr/>
                        <a:lstStyle/>
                        <a:p>
                          <a:pPr marL="2413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730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[A](t)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1653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représentation linéarisée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t</a:t>
                          </a:r>
                          <a:r>
                            <a:rPr lang="fr-FR" sz="1350">
                              <a:effectLst/>
                            </a:rPr>
                            <a:t>1/2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b"/>
                    </a:tc>
                    <a:tc>
                      <a:txBody>
                        <a:bodyPr/>
                        <a:lstStyle/>
                        <a:p>
                          <a:pPr marL="2476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unité de k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3800473602"/>
                      </a:ext>
                    </a:extLst>
                  </a:tr>
                  <a:tr h="1027430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31983" t="-95266" r="-169083" b="-2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175852" t="-95266" r="-125284" b="-2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435426" t="-95266" r="-97758" b="-2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mol.L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r>
                            <a:rPr lang="fr-FR" sz="1800">
                              <a:effectLst/>
                            </a:rPr>
                            <a:t>.s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2691102674"/>
                      </a:ext>
                    </a:extLst>
                  </a:tr>
                  <a:tr h="1025525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>
                        <a:blipFill>
                          <a:blip r:embed="rId2"/>
                          <a:stretch>
                            <a:fillRect l="-31983" t="-195266" r="-169083" b="-1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>
                        <a:blipFill>
                          <a:blip r:embed="rId2"/>
                          <a:stretch>
                            <a:fillRect l="-175852" t="-195266" r="-125284" b="-1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435426" t="-195266" r="-97758" b="-13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s</a:t>
                          </a:r>
                          <a:r>
                            <a:rPr lang="fr-FR" sz="1200" baseline="30000">
                              <a:effectLst/>
                            </a:rPr>
                            <a:t>-1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950256915"/>
                      </a:ext>
                    </a:extLst>
                  </a:tr>
                  <a:tr h="1339533">
                    <a:tc>
                      <a:txBody>
                        <a:bodyPr/>
                        <a:lstStyle/>
                        <a:p>
                          <a:pPr marL="254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31983" t="-226818" r="-169083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175852" t="-226818" r="-125284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5565" marR="101600" marT="197485" marB="140335" anchor="ctr">
                        <a:blipFill>
                          <a:blip r:embed="rId2"/>
                          <a:stretch>
                            <a:fillRect l="-435426" t="-226818" r="-97758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60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 dirty="0">
                              <a:effectLst/>
                            </a:rPr>
                            <a:t>L.mol</a:t>
                          </a:r>
                          <a:r>
                            <a:rPr lang="fr-FR" sz="1200" baseline="30000" dirty="0">
                              <a:effectLst/>
                            </a:rPr>
                            <a:t>-1</a:t>
                          </a:r>
                          <a:r>
                            <a:rPr lang="fr-FR" sz="1800" dirty="0">
                              <a:effectLst/>
                            </a:rPr>
                            <a:t>.s</a:t>
                          </a:r>
                          <a:r>
                            <a:rPr lang="fr-FR" sz="1200" baseline="30000" dirty="0">
                              <a:effectLst/>
                            </a:rPr>
                            <a:t>-1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5565" marR="101600" marT="197485" marB="140335" anchor="ctr"/>
                    </a:tc>
                    <a:extLst>
                      <a:ext uri="{0D108BD9-81ED-4DB2-BD59-A6C34878D82A}">
                        <a16:rowId xmlns:a16="http://schemas.microsoft.com/office/drawing/2014/main" val="37102831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167F8918-9869-4838-BE12-AD732CC1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451" y="77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1052" tIns="45720" rIns="688758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1700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4.6. Caractéristiques comparées des réactions d’ordre 0, 1 et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1700" algn="ctr"/>
              </a:tabLst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Pour la réaction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	</a:t>
            </a:r>
            <a:r>
              <a:rPr kumimoji="0" lang="fr-FR" altLang="fr-FR" sz="3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αA+βB=</a:t>
            </a:r>
            <a:r>
              <a:rPr kumimoji="0" lang="fr-FR" altLang="fr-FR" sz="3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γC+δD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rgbClr val="D83803"/>
              </a:solidFill>
              <a:effectLst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1700" algn="ctr"/>
              </a:tabLst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1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328A01-FF77-4A7E-B13D-118279A6E73F}"/>
                  </a:ext>
                </a:extLst>
              </p:cNvPr>
              <p:cNvSpPr/>
              <p:nvPr/>
            </p:nvSpPr>
            <p:spPr>
              <a:xfrm>
                <a:off x="172181" y="332362"/>
                <a:ext cx="11395710" cy="277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3055" marR="528955" indent="-6350" algn="ctr">
                  <a:lnSpc>
                    <a:spcPct val="107000"/>
                  </a:lnSpc>
                  <a:spcAft>
                    <a:spcPts val="2340"/>
                  </a:spcAft>
                </a:pPr>
                <a:r>
                  <a:rPr lang="fr-FR" sz="3200" b="1" kern="0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1. VITESSE DE REACTION</a:t>
                </a:r>
              </a:p>
              <a:p>
                <a:pPr marL="525145" indent="-6350">
                  <a:lnSpc>
                    <a:spcPct val="107000"/>
                  </a:lnSpc>
                  <a:spcAft>
                    <a:spcPts val="1620"/>
                  </a:spcAft>
                </a:pPr>
                <a:r>
                  <a:rPr lang="fr-FR" sz="2400" dirty="0">
                    <a:solidFill>
                      <a:srgbClr val="FF66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1.1. Vitesses de formation et de disparition</a:t>
                </a:r>
                <a:endParaRPr lang="fr-FR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66495" indent="-6350">
                  <a:lnSpc>
                    <a:spcPct val="107000"/>
                  </a:lnSpc>
                  <a:spcAft>
                    <a:spcPts val="945"/>
                  </a:spcAft>
                </a:pPr>
                <a:r>
                  <a:rPr lang="fr-FR" sz="2800" b="1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Soit la réaction : </a:t>
                </a:r>
                <a14:m>
                  <m:oMath xmlns:m="http://schemas.openxmlformats.org/officeDocument/2006/math"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𝛼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𝐴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𝛽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𝐵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𝛾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𝐶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𝛿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𝐷</m:t>
                    </m:r>
                  </m:oMath>
                </a14:m>
                <a:endParaRPr lang="fr-FR" sz="2800" b="1" dirty="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67945" indent="-6350">
                  <a:lnSpc>
                    <a:spcPct val="110000"/>
                  </a:lnSpc>
                </a:pPr>
                <a:r>
                  <a:rPr lang="fr-FR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Interprétation graphique des vitesses de formation et de disparition</a:t>
                </a:r>
              </a:p>
              <a:p>
                <a:pPr marL="67945" indent="-6350">
                  <a:lnSpc>
                    <a:spcPct val="110000"/>
                  </a:lnSpc>
                </a:pPr>
                <a:endParaRPr lang="fr-FR" sz="2400" b="1" dirty="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328A01-FF77-4A7E-B13D-118279A6E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1" y="332362"/>
                <a:ext cx="11395710" cy="2770438"/>
              </a:xfrm>
              <a:prstGeom prst="rect">
                <a:avLst/>
              </a:prstGeom>
              <a:blipFill>
                <a:blip r:embed="rId2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57584">
            <a:extLst>
              <a:ext uri="{FF2B5EF4-FFF2-40B4-BE49-F238E27FC236}">
                <a16:creationId xmlns:a16="http://schemas.microsoft.com/office/drawing/2014/main" id="{E4C9E82F-3240-474B-85D8-70516E6F0E1A}"/>
              </a:ext>
            </a:extLst>
          </p:cNvPr>
          <p:cNvGrpSpPr/>
          <p:nvPr/>
        </p:nvGrpSpPr>
        <p:grpSpPr>
          <a:xfrm>
            <a:off x="1519237" y="2820988"/>
            <a:ext cx="7507605" cy="2404744"/>
            <a:chOff x="0" y="0"/>
            <a:chExt cx="7508073" cy="2405175"/>
          </a:xfrm>
        </p:grpSpPr>
        <p:sp>
          <p:nvSpPr>
            <p:cNvPr id="111" name="Shape 122">
              <a:extLst>
                <a:ext uri="{FF2B5EF4-FFF2-40B4-BE49-F238E27FC236}">
                  <a16:creationId xmlns:a16="http://schemas.microsoft.com/office/drawing/2014/main" id="{49E3DF41-3B3E-49AE-AB56-FF1003B69DBC}"/>
                </a:ext>
              </a:extLst>
            </p:cNvPr>
            <p:cNvSpPr/>
            <p:nvPr/>
          </p:nvSpPr>
          <p:spPr>
            <a:xfrm>
              <a:off x="510546" y="302055"/>
              <a:ext cx="3981450" cy="1998726"/>
            </a:xfrm>
            <a:custGeom>
              <a:avLst/>
              <a:gdLst/>
              <a:ahLst/>
              <a:cxnLst/>
              <a:rect l="0" t="0" r="0" b="0"/>
              <a:pathLst>
                <a:path w="3981450" h="1998726">
                  <a:moveTo>
                    <a:pt x="0" y="0"/>
                  </a:moveTo>
                  <a:lnTo>
                    <a:pt x="19050" y="0"/>
                  </a:lnTo>
                  <a:lnTo>
                    <a:pt x="20574" y="51054"/>
                  </a:lnTo>
                  <a:lnTo>
                    <a:pt x="24384" y="101346"/>
                  </a:lnTo>
                  <a:cubicBezTo>
                    <a:pt x="84252" y="683743"/>
                    <a:pt x="628485" y="1112164"/>
                    <a:pt x="1110996" y="1363980"/>
                  </a:cubicBezTo>
                  <a:lnTo>
                    <a:pt x="1177290" y="1398270"/>
                  </a:lnTo>
                  <a:lnTo>
                    <a:pt x="1245108" y="1431036"/>
                  </a:lnTo>
                  <a:cubicBezTo>
                    <a:pt x="2021510" y="1798790"/>
                    <a:pt x="2923527" y="1953362"/>
                    <a:pt x="3777234" y="1977390"/>
                  </a:cubicBezTo>
                  <a:lnTo>
                    <a:pt x="3879342" y="1978914"/>
                  </a:lnTo>
                  <a:lnTo>
                    <a:pt x="3981450" y="1979676"/>
                  </a:lnTo>
                  <a:lnTo>
                    <a:pt x="3981450" y="1998726"/>
                  </a:lnTo>
                  <a:lnTo>
                    <a:pt x="3879342" y="1997964"/>
                  </a:lnTo>
                  <a:lnTo>
                    <a:pt x="3777234" y="1996440"/>
                  </a:lnTo>
                  <a:cubicBezTo>
                    <a:pt x="2919717" y="1972641"/>
                    <a:pt x="2016849" y="1817192"/>
                    <a:pt x="1236726" y="1448562"/>
                  </a:cubicBezTo>
                  <a:lnTo>
                    <a:pt x="1168908" y="1415034"/>
                  </a:lnTo>
                  <a:lnTo>
                    <a:pt x="1101852" y="1380744"/>
                  </a:lnTo>
                  <a:cubicBezTo>
                    <a:pt x="611785" y="1124458"/>
                    <a:pt x="66929" y="693915"/>
                    <a:pt x="5334" y="102870"/>
                  </a:cubicBezTo>
                  <a:lnTo>
                    <a:pt x="1524" y="518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333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79477">
              <a:extLst>
                <a:ext uri="{FF2B5EF4-FFF2-40B4-BE49-F238E27FC236}">
                  <a16:creationId xmlns:a16="http://schemas.microsoft.com/office/drawing/2014/main" id="{45086C6A-5AE1-4C6F-B353-64840527BB30}"/>
                </a:ext>
              </a:extLst>
            </p:cNvPr>
            <p:cNvSpPr/>
            <p:nvPr/>
          </p:nvSpPr>
          <p:spPr>
            <a:xfrm>
              <a:off x="825252" y="22786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79478">
              <a:extLst>
                <a:ext uri="{FF2B5EF4-FFF2-40B4-BE49-F238E27FC236}">
                  <a16:creationId xmlns:a16="http://schemas.microsoft.com/office/drawing/2014/main" id="{24E5A2E8-58C2-4317-9556-3927300730FF}"/>
                </a:ext>
              </a:extLst>
            </p:cNvPr>
            <p:cNvSpPr/>
            <p:nvPr/>
          </p:nvSpPr>
          <p:spPr>
            <a:xfrm>
              <a:off x="824490" y="22116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25">
              <a:extLst>
                <a:ext uri="{FF2B5EF4-FFF2-40B4-BE49-F238E27FC236}">
                  <a16:creationId xmlns:a16="http://schemas.microsoft.com/office/drawing/2014/main" id="{27906725-FDB3-43D8-B0F3-28879753C07A}"/>
                </a:ext>
              </a:extLst>
            </p:cNvPr>
            <p:cNvSpPr/>
            <p:nvPr/>
          </p:nvSpPr>
          <p:spPr>
            <a:xfrm>
              <a:off x="824490" y="21453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144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26">
              <a:extLst>
                <a:ext uri="{FF2B5EF4-FFF2-40B4-BE49-F238E27FC236}">
                  <a16:creationId xmlns:a16="http://schemas.microsoft.com/office/drawing/2014/main" id="{5B0A6200-302A-4895-9BE3-05F9E0D1B446}"/>
                </a:ext>
              </a:extLst>
            </p:cNvPr>
            <p:cNvSpPr/>
            <p:nvPr/>
          </p:nvSpPr>
          <p:spPr>
            <a:xfrm>
              <a:off x="823728" y="20782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762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79479">
              <a:extLst>
                <a:ext uri="{FF2B5EF4-FFF2-40B4-BE49-F238E27FC236}">
                  <a16:creationId xmlns:a16="http://schemas.microsoft.com/office/drawing/2014/main" id="{A5996E1C-30A3-4E0A-98D5-4300F4C1597B}"/>
                </a:ext>
              </a:extLst>
            </p:cNvPr>
            <p:cNvSpPr/>
            <p:nvPr/>
          </p:nvSpPr>
          <p:spPr>
            <a:xfrm>
              <a:off x="823728" y="201198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79480">
              <a:extLst>
                <a:ext uri="{FF2B5EF4-FFF2-40B4-BE49-F238E27FC236}">
                  <a16:creationId xmlns:a16="http://schemas.microsoft.com/office/drawing/2014/main" id="{284BA63E-285E-458E-81FF-8A79921D46AC}"/>
                </a:ext>
              </a:extLst>
            </p:cNvPr>
            <p:cNvSpPr/>
            <p:nvPr/>
          </p:nvSpPr>
          <p:spPr>
            <a:xfrm>
              <a:off x="823728" y="194492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129">
              <a:extLst>
                <a:ext uri="{FF2B5EF4-FFF2-40B4-BE49-F238E27FC236}">
                  <a16:creationId xmlns:a16="http://schemas.microsoft.com/office/drawing/2014/main" id="{D47BFBA7-E44E-43DC-991E-43755858ECE5}"/>
                </a:ext>
              </a:extLst>
            </p:cNvPr>
            <p:cNvSpPr/>
            <p:nvPr/>
          </p:nvSpPr>
          <p:spPr>
            <a:xfrm>
              <a:off x="822966" y="18786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762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79481">
              <a:extLst>
                <a:ext uri="{FF2B5EF4-FFF2-40B4-BE49-F238E27FC236}">
                  <a16:creationId xmlns:a16="http://schemas.microsoft.com/office/drawing/2014/main" id="{D7AE1684-7C0B-4689-BCE3-4CEFC9E551F3}"/>
                </a:ext>
              </a:extLst>
            </p:cNvPr>
            <p:cNvSpPr/>
            <p:nvPr/>
          </p:nvSpPr>
          <p:spPr>
            <a:xfrm>
              <a:off x="822966" y="18115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79482">
              <a:extLst>
                <a:ext uri="{FF2B5EF4-FFF2-40B4-BE49-F238E27FC236}">
                  <a16:creationId xmlns:a16="http://schemas.microsoft.com/office/drawing/2014/main" id="{FB5AB6CB-E82B-4831-AD87-2934F24E41CE}"/>
                </a:ext>
              </a:extLst>
            </p:cNvPr>
            <p:cNvSpPr/>
            <p:nvPr/>
          </p:nvSpPr>
          <p:spPr>
            <a:xfrm>
              <a:off x="822966" y="17452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79483">
              <a:extLst>
                <a:ext uri="{FF2B5EF4-FFF2-40B4-BE49-F238E27FC236}">
                  <a16:creationId xmlns:a16="http://schemas.microsoft.com/office/drawing/2014/main" id="{EB7520EC-89FF-406F-A942-0A9D476697A1}"/>
                </a:ext>
              </a:extLst>
            </p:cNvPr>
            <p:cNvSpPr/>
            <p:nvPr/>
          </p:nvSpPr>
          <p:spPr>
            <a:xfrm>
              <a:off x="822204" y="16782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133">
              <a:extLst>
                <a:ext uri="{FF2B5EF4-FFF2-40B4-BE49-F238E27FC236}">
                  <a16:creationId xmlns:a16="http://schemas.microsoft.com/office/drawing/2014/main" id="{A46CBA84-4A52-4F3E-BC5A-A9DCA7C86746}"/>
                </a:ext>
              </a:extLst>
            </p:cNvPr>
            <p:cNvSpPr/>
            <p:nvPr/>
          </p:nvSpPr>
          <p:spPr>
            <a:xfrm>
              <a:off x="822204" y="16119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144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79484">
              <a:extLst>
                <a:ext uri="{FF2B5EF4-FFF2-40B4-BE49-F238E27FC236}">
                  <a16:creationId xmlns:a16="http://schemas.microsoft.com/office/drawing/2014/main" id="{0BD23F11-A58F-4416-BDCA-3B24897F2A23}"/>
                </a:ext>
              </a:extLst>
            </p:cNvPr>
            <p:cNvSpPr/>
            <p:nvPr/>
          </p:nvSpPr>
          <p:spPr>
            <a:xfrm>
              <a:off x="822204" y="1560879"/>
              <a:ext cx="9144" cy="22098"/>
            </a:xfrm>
            <a:custGeom>
              <a:avLst/>
              <a:gdLst/>
              <a:ahLst/>
              <a:cxnLst/>
              <a:rect l="0" t="0" r="0" b="0"/>
              <a:pathLst>
                <a:path w="9144" h="22098">
                  <a:moveTo>
                    <a:pt x="0" y="0"/>
                  </a:moveTo>
                  <a:lnTo>
                    <a:pt x="9144" y="0"/>
                  </a:lnTo>
                  <a:lnTo>
                    <a:pt x="9144" y="22098"/>
                  </a:lnTo>
                  <a:lnTo>
                    <a:pt x="0" y="2209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79485">
              <a:extLst>
                <a:ext uri="{FF2B5EF4-FFF2-40B4-BE49-F238E27FC236}">
                  <a16:creationId xmlns:a16="http://schemas.microsoft.com/office/drawing/2014/main" id="{41ACA2E6-E830-494F-9CD8-1F860D7BDF4C}"/>
                </a:ext>
              </a:extLst>
            </p:cNvPr>
            <p:cNvSpPr/>
            <p:nvPr/>
          </p:nvSpPr>
          <p:spPr>
            <a:xfrm>
              <a:off x="775722" y="15563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79486">
              <a:extLst>
                <a:ext uri="{FF2B5EF4-FFF2-40B4-BE49-F238E27FC236}">
                  <a16:creationId xmlns:a16="http://schemas.microsoft.com/office/drawing/2014/main" id="{9576AD8E-2DF5-455E-AE6F-07B7B99D05B0}"/>
                </a:ext>
              </a:extLst>
            </p:cNvPr>
            <p:cNvSpPr/>
            <p:nvPr/>
          </p:nvSpPr>
          <p:spPr>
            <a:xfrm>
              <a:off x="709428" y="15563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79487">
              <a:extLst>
                <a:ext uri="{FF2B5EF4-FFF2-40B4-BE49-F238E27FC236}">
                  <a16:creationId xmlns:a16="http://schemas.microsoft.com/office/drawing/2014/main" id="{E17BD0D1-A84F-42E9-BCFA-0B9D483BF203}"/>
                </a:ext>
              </a:extLst>
            </p:cNvPr>
            <p:cNvSpPr/>
            <p:nvPr/>
          </p:nvSpPr>
          <p:spPr>
            <a:xfrm>
              <a:off x="642372" y="15563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79488">
              <a:extLst>
                <a:ext uri="{FF2B5EF4-FFF2-40B4-BE49-F238E27FC236}">
                  <a16:creationId xmlns:a16="http://schemas.microsoft.com/office/drawing/2014/main" id="{5E041C08-8E1B-494F-9AC1-48F5F05F2DDD}"/>
                </a:ext>
              </a:extLst>
            </p:cNvPr>
            <p:cNvSpPr/>
            <p:nvPr/>
          </p:nvSpPr>
          <p:spPr>
            <a:xfrm>
              <a:off x="576078" y="15563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79489">
              <a:extLst>
                <a:ext uri="{FF2B5EF4-FFF2-40B4-BE49-F238E27FC236}">
                  <a16:creationId xmlns:a16="http://schemas.microsoft.com/office/drawing/2014/main" id="{B5101655-2E92-40D9-93BD-1EBCECCCBDA4}"/>
                </a:ext>
              </a:extLst>
            </p:cNvPr>
            <p:cNvSpPr/>
            <p:nvPr/>
          </p:nvSpPr>
          <p:spPr>
            <a:xfrm>
              <a:off x="518928" y="1556307"/>
              <a:ext cx="28194" cy="9144"/>
            </a:xfrm>
            <a:custGeom>
              <a:avLst/>
              <a:gdLst/>
              <a:ahLst/>
              <a:cxnLst/>
              <a:rect l="0" t="0" r="0" b="0"/>
              <a:pathLst>
                <a:path w="28194" h="9144">
                  <a:moveTo>
                    <a:pt x="0" y="0"/>
                  </a:moveTo>
                  <a:lnTo>
                    <a:pt x="28194" y="0"/>
                  </a:lnTo>
                  <a:lnTo>
                    <a:pt x="2819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7CEC59-0F05-4EB7-9E2F-0D5ABF6C886A}"/>
                </a:ext>
              </a:extLst>
            </p:cNvPr>
            <p:cNvSpPr/>
            <p:nvPr/>
          </p:nvSpPr>
          <p:spPr>
            <a:xfrm>
              <a:off x="0" y="1437905"/>
              <a:ext cx="150450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C5D3405-000D-4C28-92DA-C3393199A70B}"/>
                </a:ext>
              </a:extLst>
            </p:cNvPr>
            <p:cNvSpPr/>
            <p:nvPr/>
          </p:nvSpPr>
          <p:spPr>
            <a:xfrm>
              <a:off x="112776" y="1537570"/>
              <a:ext cx="231015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C1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Shape 79490">
              <a:extLst>
                <a:ext uri="{FF2B5EF4-FFF2-40B4-BE49-F238E27FC236}">
                  <a16:creationId xmlns:a16="http://schemas.microsoft.com/office/drawing/2014/main" id="{65ACDA43-7733-4414-B7EB-7673442E6864}"/>
                </a:ext>
              </a:extLst>
            </p:cNvPr>
            <p:cNvSpPr/>
            <p:nvPr/>
          </p:nvSpPr>
          <p:spPr>
            <a:xfrm>
              <a:off x="28239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79491">
              <a:extLst>
                <a:ext uri="{FF2B5EF4-FFF2-40B4-BE49-F238E27FC236}">
                  <a16:creationId xmlns:a16="http://schemas.microsoft.com/office/drawing/2014/main" id="{F07FD2DA-4028-46DD-B6BB-6CEDB4334CBC}"/>
                </a:ext>
              </a:extLst>
            </p:cNvPr>
            <p:cNvSpPr/>
            <p:nvPr/>
          </p:nvSpPr>
          <p:spPr>
            <a:xfrm>
              <a:off x="27569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79492">
              <a:extLst>
                <a:ext uri="{FF2B5EF4-FFF2-40B4-BE49-F238E27FC236}">
                  <a16:creationId xmlns:a16="http://schemas.microsoft.com/office/drawing/2014/main" id="{07B57027-0421-47E8-B88D-0647C1278278}"/>
                </a:ext>
              </a:extLst>
            </p:cNvPr>
            <p:cNvSpPr/>
            <p:nvPr/>
          </p:nvSpPr>
          <p:spPr>
            <a:xfrm>
              <a:off x="26906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79493">
              <a:extLst>
                <a:ext uri="{FF2B5EF4-FFF2-40B4-BE49-F238E27FC236}">
                  <a16:creationId xmlns:a16="http://schemas.microsoft.com/office/drawing/2014/main" id="{4BB31E29-4097-4664-9191-AF1F41BFE23A}"/>
                </a:ext>
              </a:extLst>
            </p:cNvPr>
            <p:cNvSpPr/>
            <p:nvPr/>
          </p:nvSpPr>
          <p:spPr>
            <a:xfrm>
              <a:off x="26235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79494">
              <a:extLst>
                <a:ext uri="{FF2B5EF4-FFF2-40B4-BE49-F238E27FC236}">
                  <a16:creationId xmlns:a16="http://schemas.microsoft.com/office/drawing/2014/main" id="{F7413874-7961-46D6-9C6A-C8A10DB8BC1E}"/>
                </a:ext>
              </a:extLst>
            </p:cNvPr>
            <p:cNvSpPr/>
            <p:nvPr/>
          </p:nvSpPr>
          <p:spPr>
            <a:xfrm>
              <a:off x="25572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79495">
              <a:extLst>
                <a:ext uri="{FF2B5EF4-FFF2-40B4-BE49-F238E27FC236}">
                  <a16:creationId xmlns:a16="http://schemas.microsoft.com/office/drawing/2014/main" id="{7DEA09AA-9E09-4192-A19D-FBF2A3C29321}"/>
                </a:ext>
              </a:extLst>
            </p:cNvPr>
            <p:cNvSpPr/>
            <p:nvPr/>
          </p:nvSpPr>
          <p:spPr>
            <a:xfrm>
              <a:off x="24902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79496">
              <a:extLst>
                <a:ext uri="{FF2B5EF4-FFF2-40B4-BE49-F238E27FC236}">
                  <a16:creationId xmlns:a16="http://schemas.microsoft.com/office/drawing/2014/main" id="{C617BBB6-C222-40BA-9EA0-6B40F96B0652}"/>
                </a:ext>
              </a:extLst>
            </p:cNvPr>
            <p:cNvSpPr/>
            <p:nvPr/>
          </p:nvSpPr>
          <p:spPr>
            <a:xfrm>
              <a:off x="24239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79497">
              <a:extLst>
                <a:ext uri="{FF2B5EF4-FFF2-40B4-BE49-F238E27FC236}">
                  <a16:creationId xmlns:a16="http://schemas.microsoft.com/office/drawing/2014/main" id="{CD5E4E4E-1443-4C00-A187-B77CA379EB88}"/>
                </a:ext>
              </a:extLst>
            </p:cNvPr>
            <p:cNvSpPr/>
            <p:nvPr/>
          </p:nvSpPr>
          <p:spPr>
            <a:xfrm>
              <a:off x="23568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79498">
              <a:extLst>
                <a:ext uri="{FF2B5EF4-FFF2-40B4-BE49-F238E27FC236}">
                  <a16:creationId xmlns:a16="http://schemas.microsoft.com/office/drawing/2014/main" id="{0CE70DCA-2D9A-489D-967E-8ADD0B1EC661}"/>
                </a:ext>
              </a:extLst>
            </p:cNvPr>
            <p:cNvSpPr/>
            <p:nvPr/>
          </p:nvSpPr>
          <p:spPr>
            <a:xfrm>
              <a:off x="22905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79499">
              <a:extLst>
                <a:ext uri="{FF2B5EF4-FFF2-40B4-BE49-F238E27FC236}">
                  <a16:creationId xmlns:a16="http://schemas.microsoft.com/office/drawing/2014/main" id="{3290D7C9-90A3-49EF-B9BC-04E5D6D7D332}"/>
                </a:ext>
              </a:extLst>
            </p:cNvPr>
            <p:cNvSpPr/>
            <p:nvPr/>
          </p:nvSpPr>
          <p:spPr>
            <a:xfrm>
              <a:off x="22235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79500">
              <a:extLst>
                <a:ext uri="{FF2B5EF4-FFF2-40B4-BE49-F238E27FC236}">
                  <a16:creationId xmlns:a16="http://schemas.microsoft.com/office/drawing/2014/main" id="{23BC2B4C-8E0F-4382-9B3C-20089FDBBBCE}"/>
                </a:ext>
              </a:extLst>
            </p:cNvPr>
            <p:cNvSpPr/>
            <p:nvPr/>
          </p:nvSpPr>
          <p:spPr>
            <a:xfrm>
              <a:off x="21572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79501">
              <a:extLst>
                <a:ext uri="{FF2B5EF4-FFF2-40B4-BE49-F238E27FC236}">
                  <a16:creationId xmlns:a16="http://schemas.microsoft.com/office/drawing/2014/main" id="{4D5960E0-5194-4C85-9DFD-C602BDDE09EE}"/>
                </a:ext>
              </a:extLst>
            </p:cNvPr>
            <p:cNvSpPr/>
            <p:nvPr/>
          </p:nvSpPr>
          <p:spPr>
            <a:xfrm>
              <a:off x="20901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79502">
              <a:extLst>
                <a:ext uri="{FF2B5EF4-FFF2-40B4-BE49-F238E27FC236}">
                  <a16:creationId xmlns:a16="http://schemas.microsoft.com/office/drawing/2014/main" id="{0574E519-EF5E-4577-BD62-30D2E91175EC}"/>
                </a:ext>
              </a:extLst>
            </p:cNvPr>
            <p:cNvSpPr/>
            <p:nvPr/>
          </p:nvSpPr>
          <p:spPr>
            <a:xfrm>
              <a:off x="20238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79503">
              <a:extLst>
                <a:ext uri="{FF2B5EF4-FFF2-40B4-BE49-F238E27FC236}">
                  <a16:creationId xmlns:a16="http://schemas.microsoft.com/office/drawing/2014/main" id="{5FA33050-D37C-420D-B078-F538974DB0E4}"/>
                </a:ext>
              </a:extLst>
            </p:cNvPr>
            <p:cNvSpPr/>
            <p:nvPr/>
          </p:nvSpPr>
          <p:spPr>
            <a:xfrm>
              <a:off x="19568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79504">
              <a:extLst>
                <a:ext uri="{FF2B5EF4-FFF2-40B4-BE49-F238E27FC236}">
                  <a16:creationId xmlns:a16="http://schemas.microsoft.com/office/drawing/2014/main" id="{64F60069-FA71-4CB4-99E7-E74FCFE15ABA}"/>
                </a:ext>
              </a:extLst>
            </p:cNvPr>
            <p:cNvSpPr/>
            <p:nvPr/>
          </p:nvSpPr>
          <p:spPr>
            <a:xfrm>
              <a:off x="18905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79505">
              <a:extLst>
                <a:ext uri="{FF2B5EF4-FFF2-40B4-BE49-F238E27FC236}">
                  <a16:creationId xmlns:a16="http://schemas.microsoft.com/office/drawing/2014/main" id="{08544931-F991-4CAF-8315-7A2B0A4B74A2}"/>
                </a:ext>
              </a:extLst>
            </p:cNvPr>
            <p:cNvSpPr/>
            <p:nvPr/>
          </p:nvSpPr>
          <p:spPr>
            <a:xfrm>
              <a:off x="18234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79506">
              <a:extLst>
                <a:ext uri="{FF2B5EF4-FFF2-40B4-BE49-F238E27FC236}">
                  <a16:creationId xmlns:a16="http://schemas.microsoft.com/office/drawing/2014/main" id="{66B8A72B-2457-4E2B-8149-EB72E85B5884}"/>
                </a:ext>
              </a:extLst>
            </p:cNvPr>
            <p:cNvSpPr/>
            <p:nvPr/>
          </p:nvSpPr>
          <p:spPr>
            <a:xfrm>
              <a:off x="17571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79507">
              <a:extLst>
                <a:ext uri="{FF2B5EF4-FFF2-40B4-BE49-F238E27FC236}">
                  <a16:creationId xmlns:a16="http://schemas.microsoft.com/office/drawing/2014/main" id="{CB8EFD07-57A0-44D9-A331-7B989B9E568C}"/>
                </a:ext>
              </a:extLst>
            </p:cNvPr>
            <p:cNvSpPr/>
            <p:nvPr/>
          </p:nvSpPr>
          <p:spPr>
            <a:xfrm>
              <a:off x="16901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79508">
              <a:extLst>
                <a:ext uri="{FF2B5EF4-FFF2-40B4-BE49-F238E27FC236}">
                  <a16:creationId xmlns:a16="http://schemas.microsoft.com/office/drawing/2014/main" id="{C4EF53FD-F5D4-4BAE-9F55-C53C0C6A5C43}"/>
                </a:ext>
              </a:extLst>
            </p:cNvPr>
            <p:cNvSpPr/>
            <p:nvPr/>
          </p:nvSpPr>
          <p:spPr>
            <a:xfrm>
              <a:off x="16238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79509">
              <a:extLst>
                <a:ext uri="{FF2B5EF4-FFF2-40B4-BE49-F238E27FC236}">
                  <a16:creationId xmlns:a16="http://schemas.microsoft.com/office/drawing/2014/main" id="{7CA0A503-51FB-42B9-8502-F33D43701BE1}"/>
                </a:ext>
              </a:extLst>
            </p:cNvPr>
            <p:cNvSpPr/>
            <p:nvPr/>
          </p:nvSpPr>
          <p:spPr>
            <a:xfrm>
              <a:off x="15567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79510">
              <a:extLst>
                <a:ext uri="{FF2B5EF4-FFF2-40B4-BE49-F238E27FC236}">
                  <a16:creationId xmlns:a16="http://schemas.microsoft.com/office/drawing/2014/main" id="{344482C8-667B-40C7-B0A8-17D70B9D89A3}"/>
                </a:ext>
              </a:extLst>
            </p:cNvPr>
            <p:cNvSpPr/>
            <p:nvPr/>
          </p:nvSpPr>
          <p:spPr>
            <a:xfrm>
              <a:off x="14904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79511">
              <a:extLst>
                <a:ext uri="{FF2B5EF4-FFF2-40B4-BE49-F238E27FC236}">
                  <a16:creationId xmlns:a16="http://schemas.microsoft.com/office/drawing/2014/main" id="{DD180E08-F3C6-496A-91D0-D4ED0C9AC9A5}"/>
                </a:ext>
              </a:extLst>
            </p:cNvPr>
            <p:cNvSpPr/>
            <p:nvPr/>
          </p:nvSpPr>
          <p:spPr>
            <a:xfrm>
              <a:off x="14234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79512">
              <a:extLst>
                <a:ext uri="{FF2B5EF4-FFF2-40B4-BE49-F238E27FC236}">
                  <a16:creationId xmlns:a16="http://schemas.microsoft.com/office/drawing/2014/main" id="{4B2809B2-B52B-43EC-B119-1D2AE362B3A1}"/>
                </a:ext>
              </a:extLst>
            </p:cNvPr>
            <p:cNvSpPr/>
            <p:nvPr/>
          </p:nvSpPr>
          <p:spPr>
            <a:xfrm>
              <a:off x="13571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79513">
              <a:extLst>
                <a:ext uri="{FF2B5EF4-FFF2-40B4-BE49-F238E27FC236}">
                  <a16:creationId xmlns:a16="http://schemas.microsoft.com/office/drawing/2014/main" id="{112DB612-B9E4-4B92-A9E3-6763200620D6}"/>
                </a:ext>
              </a:extLst>
            </p:cNvPr>
            <p:cNvSpPr/>
            <p:nvPr/>
          </p:nvSpPr>
          <p:spPr>
            <a:xfrm>
              <a:off x="12900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79514">
              <a:extLst>
                <a:ext uri="{FF2B5EF4-FFF2-40B4-BE49-F238E27FC236}">
                  <a16:creationId xmlns:a16="http://schemas.microsoft.com/office/drawing/2014/main" id="{DA820158-E266-4983-B655-67635C0916CD}"/>
                </a:ext>
              </a:extLst>
            </p:cNvPr>
            <p:cNvSpPr/>
            <p:nvPr/>
          </p:nvSpPr>
          <p:spPr>
            <a:xfrm>
              <a:off x="12237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6" name="Shape 79515">
              <a:extLst>
                <a:ext uri="{FF2B5EF4-FFF2-40B4-BE49-F238E27FC236}">
                  <a16:creationId xmlns:a16="http://schemas.microsoft.com/office/drawing/2014/main" id="{4E84FF71-0DCB-4B13-B96E-E9E11CCA9229}"/>
                </a:ext>
              </a:extLst>
            </p:cNvPr>
            <p:cNvSpPr/>
            <p:nvPr/>
          </p:nvSpPr>
          <p:spPr>
            <a:xfrm>
              <a:off x="11567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7" name="Shape 79516">
              <a:extLst>
                <a:ext uri="{FF2B5EF4-FFF2-40B4-BE49-F238E27FC236}">
                  <a16:creationId xmlns:a16="http://schemas.microsoft.com/office/drawing/2014/main" id="{A3639CC7-B883-4A8F-AD64-BA4AB22F58EB}"/>
                </a:ext>
              </a:extLst>
            </p:cNvPr>
            <p:cNvSpPr/>
            <p:nvPr/>
          </p:nvSpPr>
          <p:spPr>
            <a:xfrm>
              <a:off x="109042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8" name="Shape 79517">
              <a:extLst>
                <a:ext uri="{FF2B5EF4-FFF2-40B4-BE49-F238E27FC236}">
                  <a16:creationId xmlns:a16="http://schemas.microsoft.com/office/drawing/2014/main" id="{F2B1C9F2-1689-4DBC-9A1F-E1EFFE874C5B}"/>
                </a:ext>
              </a:extLst>
            </p:cNvPr>
            <p:cNvSpPr/>
            <p:nvPr/>
          </p:nvSpPr>
          <p:spPr>
            <a:xfrm>
              <a:off x="102337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9" name="Shape 79518">
              <a:extLst>
                <a:ext uri="{FF2B5EF4-FFF2-40B4-BE49-F238E27FC236}">
                  <a16:creationId xmlns:a16="http://schemas.microsoft.com/office/drawing/2014/main" id="{C324DE3E-CFE8-46A0-98C7-8481977AF1D0}"/>
                </a:ext>
              </a:extLst>
            </p:cNvPr>
            <p:cNvSpPr/>
            <p:nvPr/>
          </p:nvSpPr>
          <p:spPr>
            <a:xfrm>
              <a:off x="957079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0" name="Shape 79519">
              <a:extLst>
                <a:ext uri="{FF2B5EF4-FFF2-40B4-BE49-F238E27FC236}">
                  <a16:creationId xmlns:a16="http://schemas.microsoft.com/office/drawing/2014/main" id="{27D8B06F-1AD2-44C9-9565-476891572BD4}"/>
                </a:ext>
              </a:extLst>
            </p:cNvPr>
            <p:cNvSpPr/>
            <p:nvPr/>
          </p:nvSpPr>
          <p:spPr>
            <a:xfrm>
              <a:off x="890023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1" name="Shape 79520">
              <a:extLst>
                <a:ext uri="{FF2B5EF4-FFF2-40B4-BE49-F238E27FC236}">
                  <a16:creationId xmlns:a16="http://schemas.microsoft.com/office/drawing/2014/main" id="{95180CF2-4B99-4D18-98A1-17F8B0F5BB98}"/>
                </a:ext>
              </a:extLst>
            </p:cNvPr>
            <p:cNvSpPr/>
            <p:nvPr/>
          </p:nvSpPr>
          <p:spPr>
            <a:xfrm>
              <a:off x="823728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2" name="Shape 79521">
              <a:extLst>
                <a:ext uri="{FF2B5EF4-FFF2-40B4-BE49-F238E27FC236}">
                  <a16:creationId xmlns:a16="http://schemas.microsoft.com/office/drawing/2014/main" id="{668DFA66-F9EF-4538-B4BD-83485AE708E5}"/>
                </a:ext>
              </a:extLst>
            </p:cNvPr>
            <p:cNvSpPr/>
            <p:nvPr/>
          </p:nvSpPr>
          <p:spPr>
            <a:xfrm>
              <a:off x="756672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3" name="Shape 79522">
              <a:extLst>
                <a:ext uri="{FF2B5EF4-FFF2-40B4-BE49-F238E27FC236}">
                  <a16:creationId xmlns:a16="http://schemas.microsoft.com/office/drawing/2014/main" id="{D6B01507-E2AB-4939-9E31-033EBE909B1B}"/>
                </a:ext>
              </a:extLst>
            </p:cNvPr>
            <p:cNvSpPr/>
            <p:nvPr/>
          </p:nvSpPr>
          <p:spPr>
            <a:xfrm>
              <a:off x="690378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4" name="Shape 79523">
              <a:extLst>
                <a:ext uri="{FF2B5EF4-FFF2-40B4-BE49-F238E27FC236}">
                  <a16:creationId xmlns:a16="http://schemas.microsoft.com/office/drawing/2014/main" id="{299DE6E1-F3CF-4B3E-B690-04EE76493EFF}"/>
                </a:ext>
              </a:extLst>
            </p:cNvPr>
            <p:cNvSpPr/>
            <p:nvPr/>
          </p:nvSpPr>
          <p:spPr>
            <a:xfrm>
              <a:off x="623322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5" name="Shape 79524">
              <a:extLst>
                <a:ext uri="{FF2B5EF4-FFF2-40B4-BE49-F238E27FC236}">
                  <a16:creationId xmlns:a16="http://schemas.microsoft.com/office/drawing/2014/main" id="{F1829531-5017-4DAD-9B16-DDBA4BB305EC}"/>
                </a:ext>
              </a:extLst>
            </p:cNvPr>
            <p:cNvSpPr/>
            <p:nvPr/>
          </p:nvSpPr>
          <p:spPr>
            <a:xfrm>
              <a:off x="557028" y="489507"/>
              <a:ext cx="38100" cy="9144"/>
            </a:xfrm>
            <a:custGeom>
              <a:avLst/>
              <a:gdLst/>
              <a:ahLst/>
              <a:cxnLst/>
              <a:rect l="0" t="0" r="0" b="0"/>
              <a:pathLst>
                <a:path w="38100" h="9144">
                  <a:moveTo>
                    <a:pt x="0" y="0"/>
                  </a:moveTo>
                  <a:lnTo>
                    <a:pt x="38100" y="0"/>
                  </a:lnTo>
                  <a:lnTo>
                    <a:pt x="38100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6" name="Shape 79525">
              <a:extLst>
                <a:ext uri="{FF2B5EF4-FFF2-40B4-BE49-F238E27FC236}">
                  <a16:creationId xmlns:a16="http://schemas.microsoft.com/office/drawing/2014/main" id="{ABE35C94-CCC2-48FA-9CB8-1389600A2D25}"/>
                </a:ext>
              </a:extLst>
            </p:cNvPr>
            <p:cNvSpPr/>
            <p:nvPr/>
          </p:nvSpPr>
          <p:spPr>
            <a:xfrm>
              <a:off x="520453" y="489507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7" name="Shape 79526">
              <a:extLst>
                <a:ext uri="{FF2B5EF4-FFF2-40B4-BE49-F238E27FC236}">
                  <a16:creationId xmlns:a16="http://schemas.microsoft.com/office/drawing/2014/main" id="{DB09CCE6-7883-414A-9D54-5A6846676A58}"/>
                </a:ext>
              </a:extLst>
            </p:cNvPr>
            <p:cNvSpPr/>
            <p:nvPr/>
          </p:nvSpPr>
          <p:spPr>
            <a:xfrm>
              <a:off x="2855220" y="22878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8" name="Shape 181">
              <a:extLst>
                <a:ext uri="{FF2B5EF4-FFF2-40B4-BE49-F238E27FC236}">
                  <a16:creationId xmlns:a16="http://schemas.microsoft.com/office/drawing/2014/main" id="{5C31EF0F-0E3B-4C10-9C9D-05B11BD71C8F}"/>
                </a:ext>
              </a:extLst>
            </p:cNvPr>
            <p:cNvSpPr/>
            <p:nvPr/>
          </p:nvSpPr>
          <p:spPr>
            <a:xfrm>
              <a:off x="2855220" y="2221534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762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9" name="Shape 79527">
              <a:extLst>
                <a:ext uri="{FF2B5EF4-FFF2-40B4-BE49-F238E27FC236}">
                  <a16:creationId xmlns:a16="http://schemas.microsoft.com/office/drawing/2014/main" id="{6295CE87-8CA9-40D4-BA29-F307CCFE1890}"/>
                </a:ext>
              </a:extLst>
            </p:cNvPr>
            <p:cNvSpPr/>
            <p:nvPr/>
          </p:nvSpPr>
          <p:spPr>
            <a:xfrm>
              <a:off x="2855982" y="215447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0" name="Shape 79528">
              <a:extLst>
                <a:ext uri="{FF2B5EF4-FFF2-40B4-BE49-F238E27FC236}">
                  <a16:creationId xmlns:a16="http://schemas.microsoft.com/office/drawing/2014/main" id="{254AE326-5945-43BF-8556-395C924C37A9}"/>
                </a:ext>
              </a:extLst>
            </p:cNvPr>
            <p:cNvSpPr/>
            <p:nvPr/>
          </p:nvSpPr>
          <p:spPr>
            <a:xfrm>
              <a:off x="2855982" y="20881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1" name="Shape 79529">
              <a:extLst>
                <a:ext uri="{FF2B5EF4-FFF2-40B4-BE49-F238E27FC236}">
                  <a16:creationId xmlns:a16="http://schemas.microsoft.com/office/drawing/2014/main" id="{396F8934-F3A3-427E-A2D8-6694CF9A89B9}"/>
                </a:ext>
              </a:extLst>
            </p:cNvPr>
            <p:cNvSpPr/>
            <p:nvPr/>
          </p:nvSpPr>
          <p:spPr>
            <a:xfrm>
              <a:off x="2855982" y="202112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2" name="Shape 79530">
              <a:extLst>
                <a:ext uri="{FF2B5EF4-FFF2-40B4-BE49-F238E27FC236}">
                  <a16:creationId xmlns:a16="http://schemas.microsoft.com/office/drawing/2014/main" id="{22A29D7D-534E-47E0-897C-0F74C6556AEF}"/>
                </a:ext>
              </a:extLst>
            </p:cNvPr>
            <p:cNvSpPr/>
            <p:nvPr/>
          </p:nvSpPr>
          <p:spPr>
            <a:xfrm>
              <a:off x="2855982" y="195483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3" name="Shape 79531">
              <a:extLst>
                <a:ext uri="{FF2B5EF4-FFF2-40B4-BE49-F238E27FC236}">
                  <a16:creationId xmlns:a16="http://schemas.microsoft.com/office/drawing/2014/main" id="{83E4D4AB-668C-4ACB-8B3C-A52877E0F720}"/>
                </a:ext>
              </a:extLst>
            </p:cNvPr>
            <p:cNvSpPr/>
            <p:nvPr/>
          </p:nvSpPr>
          <p:spPr>
            <a:xfrm>
              <a:off x="2855982" y="188777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4" name="Shape 79532">
              <a:extLst>
                <a:ext uri="{FF2B5EF4-FFF2-40B4-BE49-F238E27FC236}">
                  <a16:creationId xmlns:a16="http://schemas.microsoft.com/office/drawing/2014/main" id="{C975DDDF-F57C-43CE-92B6-FF01AEB26F75}"/>
                </a:ext>
              </a:extLst>
            </p:cNvPr>
            <p:cNvSpPr/>
            <p:nvPr/>
          </p:nvSpPr>
          <p:spPr>
            <a:xfrm>
              <a:off x="2855982" y="18214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5" name="Shape 188">
              <a:extLst>
                <a:ext uri="{FF2B5EF4-FFF2-40B4-BE49-F238E27FC236}">
                  <a16:creationId xmlns:a16="http://schemas.microsoft.com/office/drawing/2014/main" id="{87A6FC49-F7E2-4CD6-B89A-623F92B1487A}"/>
                </a:ext>
              </a:extLst>
            </p:cNvPr>
            <p:cNvSpPr/>
            <p:nvPr/>
          </p:nvSpPr>
          <p:spPr>
            <a:xfrm>
              <a:off x="2855982" y="17544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6" name="Shape 79533">
              <a:extLst>
                <a:ext uri="{FF2B5EF4-FFF2-40B4-BE49-F238E27FC236}">
                  <a16:creationId xmlns:a16="http://schemas.microsoft.com/office/drawing/2014/main" id="{509218BC-F2B4-41B6-AAF5-78FEAAC896BA}"/>
                </a:ext>
              </a:extLst>
            </p:cNvPr>
            <p:cNvSpPr/>
            <p:nvPr/>
          </p:nvSpPr>
          <p:spPr>
            <a:xfrm>
              <a:off x="2855982" y="16881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7" name="Shape 79534">
              <a:extLst>
                <a:ext uri="{FF2B5EF4-FFF2-40B4-BE49-F238E27FC236}">
                  <a16:creationId xmlns:a16="http://schemas.microsoft.com/office/drawing/2014/main" id="{74F20A46-D313-4269-A183-04314ECE1E1E}"/>
                </a:ext>
              </a:extLst>
            </p:cNvPr>
            <p:cNvSpPr/>
            <p:nvPr/>
          </p:nvSpPr>
          <p:spPr>
            <a:xfrm>
              <a:off x="2855982" y="16210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8" name="Shape 79535">
              <a:extLst>
                <a:ext uri="{FF2B5EF4-FFF2-40B4-BE49-F238E27FC236}">
                  <a16:creationId xmlns:a16="http://schemas.microsoft.com/office/drawing/2014/main" id="{63901BFD-58C2-40B1-A9A4-E17D07DA2817}"/>
                </a:ext>
              </a:extLst>
            </p:cNvPr>
            <p:cNvSpPr/>
            <p:nvPr/>
          </p:nvSpPr>
          <p:spPr>
            <a:xfrm>
              <a:off x="2855982" y="155478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9" name="Shape 79536">
              <a:extLst>
                <a:ext uri="{FF2B5EF4-FFF2-40B4-BE49-F238E27FC236}">
                  <a16:creationId xmlns:a16="http://schemas.microsoft.com/office/drawing/2014/main" id="{2B6066B5-178B-48AA-9EE7-E6687CA04CA6}"/>
                </a:ext>
              </a:extLst>
            </p:cNvPr>
            <p:cNvSpPr/>
            <p:nvPr/>
          </p:nvSpPr>
          <p:spPr>
            <a:xfrm>
              <a:off x="2855982" y="14877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0" name="Shape 79537">
              <a:extLst>
                <a:ext uri="{FF2B5EF4-FFF2-40B4-BE49-F238E27FC236}">
                  <a16:creationId xmlns:a16="http://schemas.microsoft.com/office/drawing/2014/main" id="{F3D8951D-E60C-4C33-A0FD-73F7F42E75BA}"/>
                </a:ext>
              </a:extLst>
            </p:cNvPr>
            <p:cNvSpPr/>
            <p:nvPr/>
          </p:nvSpPr>
          <p:spPr>
            <a:xfrm>
              <a:off x="2855982" y="14214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1" name="Shape 79538">
              <a:extLst>
                <a:ext uri="{FF2B5EF4-FFF2-40B4-BE49-F238E27FC236}">
                  <a16:creationId xmlns:a16="http://schemas.microsoft.com/office/drawing/2014/main" id="{017E289E-7784-4B3C-8111-C9697182126C}"/>
                </a:ext>
              </a:extLst>
            </p:cNvPr>
            <p:cNvSpPr/>
            <p:nvPr/>
          </p:nvSpPr>
          <p:spPr>
            <a:xfrm>
              <a:off x="2855982" y="13543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2" name="Shape 79539">
              <a:extLst>
                <a:ext uri="{FF2B5EF4-FFF2-40B4-BE49-F238E27FC236}">
                  <a16:creationId xmlns:a16="http://schemas.microsoft.com/office/drawing/2014/main" id="{9C8E1ED1-0BAE-4CE6-9E3D-D9D042004905}"/>
                </a:ext>
              </a:extLst>
            </p:cNvPr>
            <p:cNvSpPr/>
            <p:nvPr/>
          </p:nvSpPr>
          <p:spPr>
            <a:xfrm>
              <a:off x="2856744" y="12880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3" name="Shape 79540">
              <a:extLst>
                <a:ext uri="{FF2B5EF4-FFF2-40B4-BE49-F238E27FC236}">
                  <a16:creationId xmlns:a16="http://schemas.microsoft.com/office/drawing/2014/main" id="{0CA0A41B-FAE3-44DE-BA76-1B45D1B05D5C}"/>
                </a:ext>
              </a:extLst>
            </p:cNvPr>
            <p:cNvSpPr/>
            <p:nvPr/>
          </p:nvSpPr>
          <p:spPr>
            <a:xfrm>
              <a:off x="2856744" y="122102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4" name="Shape 79541">
              <a:extLst>
                <a:ext uri="{FF2B5EF4-FFF2-40B4-BE49-F238E27FC236}">
                  <a16:creationId xmlns:a16="http://schemas.microsoft.com/office/drawing/2014/main" id="{7A865DE4-03D4-412A-A79A-D7F1D4BAD9C1}"/>
                </a:ext>
              </a:extLst>
            </p:cNvPr>
            <p:cNvSpPr/>
            <p:nvPr/>
          </p:nvSpPr>
          <p:spPr>
            <a:xfrm>
              <a:off x="2856744" y="115473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5" name="Shape 79542">
              <a:extLst>
                <a:ext uri="{FF2B5EF4-FFF2-40B4-BE49-F238E27FC236}">
                  <a16:creationId xmlns:a16="http://schemas.microsoft.com/office/drawing/2014/main" id="{2B99801A-A8AC-48C9-8FFD-0F25F7567353}"/>
                </a:ext>
              </a:extLst>
            </p:cNvPr>
            <p:cNvSpPr/>
            <p:nvPr/>
          </p:nvSpPr>
          <p:spPr>
            <a:xfrm>
              <a:off x="2856744" y="108767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6" name="Shape 79543">
              <a:extLst>
                <a:ext uri="{FF2B5EF4-FFF2-40B4-BE49-F238E27FC236}">
                  <a16:creationId xmlns:a16="http://schemas.microsoft.com/office/drawing/2014/main" id="{04729CCB-2BBF-45D0-ABCF-8E257DA5AC53}"/>
                </a:ext>
              </a:extLst>
            </p:cNvPr>
            <p:cNvSpPr/>
            <p:nvPr/>
          </p:nvSpPr>
          <p:spPr>
            <a:xfrm>
              <a:off x="2856744" y="1021383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7" name="Shape 79544">
              <a:extLst>
                <a:ext uri="{FF2B5EF4-FFF2-40B4-BE49-F238E27FC236}">
                  <a16:creationId xmlns:a16="http://schemas.microsoft.com/office/drawing/2014/main" id="{2D5FED4F-51F7-4EDA-9AD3-18A84F3DB897}"/>
                </a:ext>
              </a:extLst>
            </p:cNvPr>
            <p:cNvSpPr/>
            <p:nvPr/>
          </p:nvSpPr>
          <p:spPr>
            <a:xfrm>
              <a:off x="2856744" y="954327"/>
              <a:ext cx="9144" cy="38100"/>
            </a:xfrm>
            <a:custGeom>
              <a:avLst/>
              <a:gdLst/>
              <a:ahLst/>
              <a:cxnLst/>
              <a:rect l="0" t="0" r="0" b="0"/>
              <a:pathLst>
                <a:path w="9144" h="38100">
                  <a:moveTo>
                    <a:pt x="0" y="0"/>
                  </a:moveTo>
                  <a:lnTo>
                    <a:pt x="9144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8" name="Shape 201">
              <a:extLst>
                <a:ext uri="{FF2B5EF4-FFF2-40B4-BE49-F238E27FC236}">
                  <a16:creationId xmlns:a16="http://schemas.microsoft.com/office/drawing/2014/main" id="{654CB2C1-A736-48AA-AEBA-E8775759593B}"/>
                </a:ext>
              </a:extLst>
            </p:cNvPr>
            <p:cNvSpPr/>
            <p:nvPr/>
          </p:nvSpPr>
          <p:spPr>
            <a:xfrm>
              <a:off x="2856744" y="8880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14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9" name="Shape 79545">
              <a:extLst>
                <a:ext uri="{FF2B5EF4-FFF2-40B4-BE49-F238E27FC236}">
                  <a16:creationId xmlns:a16="http://schemas.microsoft.com/office/drawing/2014/main" id="{143DE5E3-07BB-40AC-B10F-7AA6007F74AA}"/>
                </a:ext>
              </a:extLst>
            </p:cNvPr>
            <p:cNvSpPr/>
            <p:nvPr/>
          </p:nvSpPr>
          <p:spPr>
            <a:xfrm>
              <a:off x="2856744" y="8209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0" name="Shape 79546">
              <a:extLst>
                <a:ext uri="{FF2B5EF4-FFF2-40B4-BE49-F238E27FC236}">
                  <a16:creationId xmlns:a16="http://schemas.microsoft.com/office/drawing/2014/main" id="{BB1709CC-B7BF-47F7-8836-399EFD63A1EC}"/>
                </a:ext>
              </a:extLst>
            </p:cNvPr>
            <p:cNvSpPr/>
            <p:nvPr/>
          </p:nvSpPr>
          <p:spPr>
            <a:xfrm>
              <a:off x="2856744" y="75468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1" name="Shape 79547">
              <a:extLst>
                <a:ext uri="{FF2B5EF4-FFF2-40B4-BE49-F238E27FC236}">
                  <a16:creationId xmlns:a16="http://schemas.microsoft.com/office/drawing/2014/main" id="{2857BD95-2120-4297-8A9C-6C57A1A6ADFB}"/>
                </a:ext>
              </a:extLst>
            </p:cNvPr>
            <p:cNvSpPr/>
            <p:nvPr/>
          </p:nvSpPr>
          <p:spPr>
            <a:xfrm>
              <a:off x="2856744" y="68762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2" name="Shape 205">
              <a:extLst>
                <a:ext uri="{FF2B5EF4-FFF2-40B4-BE49-F238E27FC236}">
                  <a16:creationId xmlns:a16="http://schemas.microsoft.com/office/drawing/2014/main" id="{B4066E95-6908-4A67-A8C7-62F3287F8FB7}"/>
                </a:ext>
              </a:extLst>
            </p:cNvPr>
            <p:cNvSpPr/>
            <p:nvPr/>
          </p:nvSpPr>
          <p:spPr>
            <a:xfrm>
              <a:off x="2856744" y="62133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3" name="Shape 79548">
              <a:extLst>
                <a:ext uri="{FF2B5EF4-FFF2-40B4-BE49-F238E27FC236}">
                  <a16:creationId xmlns:a16="http://schemas.microsoft.com/office/drawing/2014/main" id="{B2025380-535A-48A4-80E1-DA3A6BB23500}"/>
                </a:ext>
              </a:extLst>
            </p:cNvPr>
            <p:cNvSpPr/>
            <p:nvPr/>
          </p:nvSpPr>
          <p:spPr>
            <a:xfrm>
              <a:off x="2856745" y="554277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4" name="Shape 79549">
              <a:extLst>
                <a:ext uri="{FF2B5EF4-FFF2-40B4-BE49-F238E27FC236}">
                  <a16:creationId xmlns:a16="http://schemas.microsoft.com/office/drawing/2014/main" id="{ADC7820D-56A8-47FD-B17F-51B313255ECB}"/>
                </a:ext>
              </a:extLst>
            </p:cNvPr>
            <p:cNvSpPr/>
            <p:nvPr/>
          </p:nvSpPr>
          <p:spPr>
            <a:xfrm>
              <a:off x="2856745" y="487983"/>
              <a:ext cx="9906" cy="38100"/>
            </a:xfrm>
            <a:custGeom>
              <a:avLst/>
              <a:gdLst/>
              <a:ahLst/>
              <a:cxnLst/>
              <a:rect l="0" t="0" r="0" b="0"/>
              <a:pathLst>
                <a:path w="9906" h="38100">
                  <a:moveTo>
                    <a:pt x="0" y="0"/>
                  </a:moveTo>
                  <a:lnTo>
                    <a:pt x="9906" y="0"/>
                  </a:lnTo>
                  <a:lnTo>
                    <a:pt x="9906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A0F1A6F-A842-4F2B-A4E8-0F7EAD3369A3}"/>
                </a:ext>
              </a:extLst>
            </p:cNvPr>
            <p:cNvSpPr/>
            <p:nvPr/>
          </p:nvSpPr>
          <p:spPr>
            <a:xfrm>
              <a:off x="0" y="384059"/>
              <a:ext cx="150450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02034E7-21E6-4A45-884E-F97748344A2F}"/>
                </a:ext>
              </a:extLst>
            </p:cNvPr>
            <p:cNvSpPr/>
            <p:nvPr/>
          </p:nvSpPr>
          <p:spPr>
            <a:xfrm>
              <a:off x="112776" y="483724"/>
              <a:ext cx="231015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Shape 212">
              <a:extLst>
                <a:ext uri="{FF2B5EF4-FFF2-40B4-BE49-F238E27FC236}">
                  <a16:creationId xmlns:a16="http://schemas.microsoft.com/office/drawing/2014/main" id="{DBA1900B-02A0-47EB-9DD2-52E17C29D555}"/>
                </a:ext>
              </a:extLst>
            </p:cNvPr>
            <p:cNvSpPr/>
            <p:nvPr/>
          </p:nvSpPr>
          <p:spPr>
            <a:xfrm>
              <a:off x="408438" y="1048815"/>
              <a:ext cx="819150" cy="1019556"/>
            </a:xfrm>
            <a:custGeom>
              <a:avLst/>
              <a:gdLst/>
              <a:ahLst/>
              <a:cxnLst/>
              <a:rect l="0" t="0" r="0" b="0"/>
              <a:pathLst>
                <a:path w="819150" h="1019556">
                  <a:moveTo>
                    <a:pt x="804672" y="0"/>
                  </a:moveTo>
                  <a:lnTo>
                    <a:pt x="819150" y="11430"/>
                  </a:lnTo>
                  <a:lnTo>
                    <a:pt x="14478" y="1019556"/>
                  </a:lnTo>
                  <a:lnTo>
                    <a:pt x="0" y="1008126"/>
                  </a:lnTo>
                  <a:lnTo>
                    <a:pt x="8046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8380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AAEF010-359C-4694-AE61-4C7A0BA350FA}"/>
                </a:ext>
              </a:extLst>
            </p:cNvPr>
            <p:cNvSpPr/>
            <p:nvPr/>
          </p:nvSpPr>
          <p:spPr>
            <a:xfrm>
              <a:off x="614934" y="1255768"/>
              <a:ext cx="185767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923D097-8301-4263-81DC-A296CA1FF31A}"/>
                </a:ext>
              </a:extLst>
            </p:cNvPr>
            <p:cNvSpPr/>
            <p:nvPr/>
          </p:nvSpPr>
          <p:spPr>
            <a:xfrm>
              <a:off x="754380" y="1367632"/>
              <a:ext cx="112697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0" name="Shape 215">
              <a:extLst>
                <a:ext uri="{FF2B5EF4-FFF2-40B4-BE49-F238E27FC236}">
                  <a16:creationId xmlns:a16="http://schemas.microsoft.com/office/drawing/2014/main" id="{D901C848-BAE8-4253-AE52-3E4A8F2EAE0E}"/>
                </a:ext>
              </a:extLst>
            </p:cNvPr>
            <p:cNvSpPr/>
            <p:nvPr/>
          </p:nvSpPr>
          <p:spPr>
            <a:xfrm>
              <a:off x="2150371" y="340155"/>
              <a:ext cx="1372362" cy="326898"/>
            </a:xfrm>
            <a:custGeom>
              <a:avLst/>
              <a:gdLst/>
              <a:ahLst/>
              <a:cxnLst/>
              <a:rect l="0" t="0" r="0" b="0"/>
              <a:pathLst>
                <a:path w="1372362" h="326898">
                  <a:moveTo>
                    <a:pt x="1368552" y="0"/>
                  </a:moveTo>
                  <a:lnTo>
                    <a:pt x="1372362" y="19050"/>
                  </a:lnTo>
                  <a:lnTo>
                    <a:pt x="3810" y="326898"/>
                  </a:lnTo>
                  <a:lnTo>
                    <a:pt x="0" y="308610"/>
                  </a:lnTo>
                  <a:lnTo>
                    <a:pt x="136855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8380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DAA0AF6-DC46-4D7F-A2D9-BFD5226FE71F}"/>
                </a:ext>
              </a:extLst>
            </p:cNvPr>
            <p:cNvSpPr/>
            <p:nvPr/>
          </p:nvSpPr>
          <p:spPr>
            <a:xfrm>
              <a:off x="2703576" y="175252"/>
              <a:ext cx="185767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3850F6F-2398-4150-94BF-82D059BBA9D9}"/>
                </a:ext>
              </a:extLst>
            </p:cNvPr>
            <p:cNvSpPr/>
            <p:nvPr/>
          </p:nvSpPr>
          <p:spPr>
            <a:xfrm>
              <a:off x="2843023" y="287116"/>
              <a:ext cx="112697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3" name="Shape 218">
              <a:extLst>
                <a:ext uri="{FF2B5EF4-FFF2-40B4-BE49-F238E27FC236}">
                  <a16:creationId xmlns:a16="http://schemas.microsoft.com/office/drawing/2014/main" id="{19913C4E-EDB1-4751-A486-77AAC1018378}"/>
                </a:ext>
              </a:extLst>
            </p:cNvPr>
            <p:cNvSpPr/>
            <p:nvPr/>
          </p:nvSpPr>
          <p:spPr>
            <a:xfrm>
              <a:off x="448063" y="58977"/>
              <a:ext cx="4336543" cy="2346198"/>
            </a:xfrm>
            <a:custGeom>
              <a:avLst/>
              <a:gdLst/>
              <a:ahLst/>
              <a:cxnLst/>
              <a:rect l="0" t="0" r="0" b="0"/>
              <a:pathLst>
                <a:path w="4336543" h="2346198">
                  <a:moveTo>
                    <a:pt x="73914" y="0"/>
                  </a:moveTo>
                  <a:lnTo>
                    <a:pt x="144780" y="85344"/>
                  </a:lnTo>
                  <a:cubicBezTo>
                    <a:pt x="147828" y="89154"/>
                    <a:pt x="147828" y="95250"/>
                    <a:pt x="143256" y="98298"/>
                  </a:cubicBezTo>
                  <a:cubicBezTo>
                    <a:pt x="139446" y="102108"/>
                    <a:pt x="133350" y="101346"/>
                    <a:pt x="130302" y="97536"/>
                  </a:cubicBezTo>
                  <a:lnTo>
                    <a:pt x="83058" y="41294"/>
                  </a:lnTo>
                  <a:lnTo>
                    <a:pt x="83058" y="2262378"/>
                  </a:lnTo>
                  <a:lnTo>
                    <a:pt x="4295008" y="2262378"/>
                  </a:lnTo>
                  <a:lnTo>
                    <a:pt x="4239006" y="2215897"/>
                  </a:lnTo>
                  <a:cubicBezTo>
                    <a:pt x="4235196" y="2212086"/>
                    <a:pt x="4234434" y="2206752"/>
                    <a:pt x="4238244" y="2202180"/>
                  </a:cubicBezTo>
                  <a:cubicBezTo>
                    <a:pt x="4241293" y="2198371"/>
                    <a:pt x="4247388" y="2197609"/>
                    <a:pt x="4251198" y="2201418"/>
                  </a:cubicBezTo>
                  <a:lnTo>
                    <a:pt x="4336543" y="2272285"/>
                  </a:lnTo>
                  <a:lnTo>
                    <a:pt x="4251198" y="2343151"/>
                  </a:lnTo>
                  <a:cubicBezTo>
                    <a:pt x="4247388" y="2346198"/>
                    <a:pt x="4241293" y="2345436"/>
                    <a:pt x="4238244" y="2341626"/>
                  </a:cubicBezTo>
                  <a:cubicBezTo>
                    <a:pt x="4234434" y="2337816"/>
                    <a:pt x="4235196" y="2331721"/>
                    <a:pt x="4239006" y="2327911"/>
                  </a:cubicBezTo>
                  <a:lnTo>
                    <a:pt x="4295009" y="2281428"/>
                  </a:lnTo>
                  <a:lnTo>
                    <a:pt x="73914" y="2281428"/>
                  </a:lnTo>
                  <a:cubicBezTo>
                    <a:pt x="68580" y="2281428"/>
                    <a:pt x="64008" y="2277618"/>
                    <a:pt x="64008" y="2272284"/>
                  </a:cubicBezTo>
                  <a:lnTo>
                    <a:pt x="64008" y="41534"/>
                  </a:lnTo>
                  <a:lnTo>
                    <a:pt x="17526" y="97536"/>
                  </a:lnTo>
                  <a:cubicBezTo>
                    <a:pt x="14478" y="101346"/>
                    <a:pt x="8382" y="102108"/>
                    <a:pt x="4572" y="98298"/>
                  </a:cubicBezTo>
                  <a:cubicBezTo>
                    <a:pt x="0" y="95250"/>
                    <a:pt x="0" y="89154"/>
                    <a:pt x="3048" y="85344"/>
                  </a:cubicBezTo>
                  <a:lnTo>
                    <a:pt x="739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4" name="Shape 219">
              <a:extLst>
                <a:ext uri="{FF2B5EF4-FFF2-40B4-BE49-F238E27FC236}">
                  <a16:creationId xmlns:a16="http://schemas.microsoft.com/office/drawing/2014/main" id="{6CB604B7-086B-4CCD-B429-941EE2E3B686}"/>
                </a:ext>
              </a:extLst>
            </p:cNvPr>
            <p:cNvSpPr/>
            <p:nvPr/>
          </p:nvSpPr>
          <p:spPr>
            <a:xfrm>
              <a:off x="518166" y="326439"/>
              <a:ext cx="3981450" cy="1999488"/>
            </a:xfrm>
            <a:custGeom>
              <a:avLst/>
              <a:gdLst/>
              <a:ahLst/>
              <a:cxnLst/>
              <a:rect l="0" t="0" r="0" b="0"/>
              <a:pathLst>
                <a:path w="3981450" h="1999488">
                  <a:moveTo>
                    <a:pt x="3981450" y="0"/>
                  </a:moveTo>
                  <a:lnTo>
                    <a:pt x="3981450" y="19050"/>
                  </a:lnTo>
                  <a:lnTo>
                    <a:pt x="3878580" y="19812"/>
                  </a:lnTo>
                  <a:lnTo>
                    <a:pt x="3777235" y="22098"/>
                  </a:lnTo>
                  <a:cubicBezTo>
                    <a:pt x="2927528" y="43892"/>
                    <a:pt x="2017726" y="201956"/>
                    <a:pt x="1245108" y="567690"/>
                  </a:cubicBezTo>
                  <a:lnTo>
                    <a:pt x="1177290" y="601218"/>
                  </a:lnTo>
                  <a:lnTo>
                    <a:pt x="1110234" y="634746"/>
                  </a:lnTo>
                  <a:cubicBezTo>
                    <a:pt x="625247" y="889826"/>
                    <a:pt x="86970" y="1312025"/>
                    <a:pt x="23622" y="1897380"/>
                  </a:cubicBezTo>
                  <a:lnTo>
                    <a:pt x="19812" y="1947672"/>
                  </a:lnTo>
                  <a:lnTo>
                    <a:pt x="19050" y="1999488"/>
                  </a:lnTo>
                  <a:lnTo>
                    <a:pt x="0" y="1998726"/>
                  </a:lnTo>
                  <a:lnTo>
                    <a:pt x="762" y="1947672"/>
                  </a:lnTo>
                  <a:lnTo>
                    <a:pt x="5334" y="1895856"/>
                  </a:lnTo>
                  <a:cubicBezTo>
                    <a:pt x="64833" y="1306602"/>
                    <a:pt x="613702" y="872884"/>
                    <a:pt x="1101852" y="617982"/>
                  </a:cubicBezTo>
                  <a:lnTo>
                    <a:pt x="1168146" y="583692"/>
                  </a:lnTo>
                  <a:lnTo>
                    <a:pt x="1236726" y="550926"/>
                  </a:lnTo>
                  <a:cubicBezTo>
                    <a:pt x="2012303" y="182613"/>
                    <a:pt x="2923223" y="25794"/>
                    <a:pt x="3776472" y="3048"/>
                  </a:cubicBezTo>
                  <a:lnTo>
                    <a:pt x="3878580" y="762"/>
                  </a:lnTo>
                  <a:lnTo>
                    <a:pt x="398145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0EFB04A-803E-4B22-830C-05DF1D0EF2A3}"/>
                </a:ext>
              </a:extLst>
            </p:cNvPr>
            <p:cNvSpPr/>
            <p:nvPr/>
          </p:nvSpPr>
          <p:spPr>
            <a:xfrm>
              <a:off x="33537" y="14"/>
              <a:ext cx="150450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50C134D3-DA11-4201-B225-25257D72AA10}"/>
                </a:ext>
              </a:extLst>
            </p:cNvPr>
            <p:cNvSpPr/>
            <p:nvPr/>
          </p:nvSpPr>
          <p:spPr>
            <a:xfrm>
              <a:off x="146304" y="99676"/>
              <a:ext cx="130246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7E7C000-060C-44CD-9F81-30E6D9DF5B15}"/>
                </a:ext>
              </a:extLst>
            </p:cNvPr>
            <p:cNvSpPr/>
            <p:nvPr/>
          </p:nvSpPr>
          <p:spPr>
            <a:xfrm>
              <a:off x="4249674" y="438904"/>
              <a:ext cx="219515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9ADF-7465-4106-A450-3DA3E1B15605}"/>
                </a:ext>
              </a:extLst>
            </p:cNvPr>
            <p:cNvSpPr/>
            <p:nvPr/>
          </p:nvSpPr>
          <p:spPr>
            <a:xfrm>
              <a:off x="4249674" y="2016244"/>
              <a:ext cx="202793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006C94E-4725-4064-A358-4DA7C968555C}"/>
                </a:ext>
              </a:extLst>
            </p:cNvPr>
            <p:cNvSpPr/>
            <p:nvPr/>
          </p:nvSpPr>
          <p:spPr>
            <a:xfrm>
              <a:off x="752854" y="0"/>
              <a:ext cx="150450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81122A4-B1B3-4719-A91A-ECBFBCD97D1D}"/>
                </a:ext>
              </a:extLst>
            </p:cNvPr>
            <p:cNvSpPr/>
            <p:nvPr/>
          </p:nvSpPr>
          <p:spPr>
            <a:xfrm>
              <a:off x="865632" y="99676"/>
              <a:ext cx="120324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E09823D-0A99-4422-96D6-EBEAC79081CD}"/>
                </a:ext>
              </a:extLst>
            </p:cNvPr>
            <p:cNvSpPr/>
            <p:nvPr/>
          </p:nvSpPr>
          <p:spPr>
            <a:xfrm>
              <a:off x="5329428" y="373372"/>
              <a:ext cx="2178645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212" name="Shape 236">
              <a:extLst>
                <a:ext uri="{FF2B5EF4-FFF2-40B4-BE49-F238E27FC236}">
                  <a16:creationId xmlns:a16="http://schemas.microsoft.com/office/drawing/2014/main" id="{9108CA5B-E497-4CF4-8E02-29920E8FA118}"/>
                </a:ext>
              </a:extLst>
            </p:cNvPr>
            <p:cNvSpPr/>
            <p:nvPr/>
          </p:nvSpPr>
          <p:spPr>
            <a:xfrm>
              <a:off x="1357890" y="1611171"/>
              <a:ext cx="1304544" cy="520446"/>
            </a:xfrm>
            <a:custGeom>
              <a:avLst/>
              <a:gdLst/>
              <a:ahLst/>
              <a:cxnLst/>
              <a:rect l="0" t="0" r="0" b="0"/>
              <a:pathLst>
                <a:path w="1304544" h="520446">
                  <a:moveTo>
                    <a:pt x="6858" y="0"/>
                  </a:moveTo>
                  <a:lnTo>
                    <a:pt x="1304544" y="502920"/>
                  </a:lnTo>
                  <a:lnTo>
                    <a:pt x="1297686" y="520446"/>
                  </a:lnTo>
                  <a:lnTo>
                    <a:pt x="0" y="17526"/>
                  </a:lnTo>
                  <a:lnTo>
                    <a:pt x="68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8380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7C8AD39-DDC3-4F47-A750-4755B2DC6FEA}"/>
                </a:ext>
              </a:extLst>
            </p:cNvPr>
            <p:cNvSpPr/>
            <p:nvPr/>
          </p:nvSpPr>
          <p:spPr>
            <a:xfrm>
              <a:off x="1752600" y="1911850"/>
              <a:ext cx="185767" cy="2857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E974609-E124-436D-AC96-EECBD89E6C17}"/>
                </a:ext>
              </a:extLst>
            </p:cNvPr>
            <p:cNvSpPr/>
            <p:nvPr/>
          </p:nvSpPr>
          <p:spPr>
            <a:xfrm>
              <a:off x="1892046" y="2023713"/>
              <a:ext cx="112697" cy="1905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8081636-A8AD-4D52-96B8-C5DA6FC152E9}"/>
              </a:ext>
            </a:extLst>
          </p:cNvPr>
          <p:cNvSpPr txBox="1"/>
          <p:nvPr/>
        </p:nvSpPr>
        <p:spPr>
          <a:xfrm>
            <a:off x="994410" y="5452110"/>
            <a:ext cx="1018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Variation dans le temps des quantités de matière du produit C et du réactif A</a:t>
            </a:r>
          </a:p>
          <a:p>
            <a:r>
              <a:rPr lang="fr-FR" sz="2400" dirty="0"/>
              <a:t>Les vitesses de formation et de disparition sont proportionnelles à la pente de la tangente à la courbe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4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E23749-3060-4E9F-AA90-81F085DBADD6}"/>
              </a:ext>
            </a:extLst>
          </p:cNvPr>
          <p:cNvSpPr/>
          <p:nvPr/>
        </p:nvSpPr>
        <p:spPr>
          <a:xfrm>
            <a:off x="390939" y="173541"/>
            <a:ext cx="11410121" cy="668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3055" marR="589280" indent="-6350" algn="ctr">
              <a:spcAft>
                <a:spcPts val="3480"/>
              </a:spcAft>
            </a:pPr>
            <a:r>
              <a:rPr lang="fr-FR" sz="36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DETERMINATION DES ORDRES PARTIELS</a:t>
            </a:r>
          </a:p>
          <a:p>
            <a:pPr marL="1257300">
              <a:spcAft>
                <a:spcPts val="3610"/>
              </a:spcAft>
            </a:pPr>
            <a:r>
              <a:rPr lang="fr-FR" sz="280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5.1. Principe</a:t>
            </a:r>
            <a:endParaRPr lang="fr-FR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08000"/>
              </a:lnSpc>
              <a:spcAft>
                <a:spcPts val="18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fr-FR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 la vitesse de la réaction dépend des concentrations de plusieurs réactifs, la détermination des ordres partiels nécessite plusieurs séries d’expériences.</a:t>
            </a:r>
          </a:p>
          <a:p>
            <a:pPr marL="742950" lvl="1" indent="-285750" fontAlgn="base">
              <a:lnSpc>
                <a:spcPct val="108000"/>
              </a:lnSpc>
              <a:spcAft>
                <a:spcPts val="18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fr-FR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Ces expériences sont réalisées à la même température, mais diffèrent par la composition du mélange réactionnel initial.</a:t>
            </a:r>
          </a:p>
          <a:p>
            <a:pPr lvl="1" fontAlgn="base"/>
            <a:r>
              <a:rPr lang="fr-FR" sz="3200" dirty="0"/>
              <a:t>Examinons l’influence de la composition des 2 cas extrêmes : </a:t>
            </a:r>
            <a:endParaRPr lang="fr-FR" sz="1600" dirty="0"/>
          </a:p>
          <a:p>
            <a:pPr lvl="0" fontAlgn="base"/>
            <a:r>
              <a:rPr lang="fr-FR" sz="3200" dirty="0"/>
              <a:t>celui des mélanges stœchiométriques </a:t>
            </a:r>
            <a:endParaRPr lang="fr-FR" sz="2000" dirty="0"/>
          </a:p>
          <a:p>
            <a:pPr lvl="0" fontAlgn="base"/>
            <a:r>
              <a:rPr lang="fr-FR" sz="3200" dirty="0"/>
              <a:t>et celui où un réactif est en net défaut par rapport aux autres</a:t>
            </a:r>
            <a:endParaRPr lang="fr-FR" sz="2000" dirty="0"/>
          </a:p>
          <a:p>
            <a:pPr marL="742950" lvl="1" indent="-285750" fontAlgn="base">
              <a:lnSpc>
                <a:spcPct val="108000"/>
              </a:lnSpc>
              <a:spcAft>
                <a:spcPts val="3275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endParaRPr lang="fr-FR" sz="2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0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A7C369-6904-4036-8C3C-1463B97FB65F}"/>
                  </a:ext>
                </a:extLst>
              </p:cNvPr>
              <p:cNvSpPr/>
              <p:nvPr/>
            </p:nvSpPr>
            <p:spPr>
              <a:xfrm>
                <a:off x="291547" y="449987"/>
                <a:ext cx="11211339" cy="615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0" marR="753110" indent="-6350" algn="ctr">
                  <a:lnSpc>
                    <a:spcPct val="110000"/>
                  </a:lnSpc>
                  <a:spcAft>
                    <a:spcPts val="2725"/>
                  </a:spcAft>
                </a:pPr>
                <a:r>
                  <a:rPr lang="fr-FR" sz="2800" b="1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5.2. Utilisation de mélanges </a:t>
                </a:r>
                <a:r>
                  <a:rPr lang="fr-FR" sz="2800" b="1" dirty="0" err="1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stoechiométriques</a:t>
                </a:r>
                <a:endParaRPr lang="fr-FR" sz="2800" b="1" dirty="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08000"/>
                  </a:lnSpc>
                  <a:spcAft>
                    <a:spcPts val="25"/>
                  </a:spcAft>
                  <a:tabLst>
                    <a:tab pos="1913890" algn="ctr"/>
                    <a:tab pos="4543425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Soit une réaction d'équation : 	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𝛼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𝐴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𝛽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𝐵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𝛾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𝐶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+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𝛿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𝐷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- d'ordre </a:t>
                </a:r>
                <a:r>
                  <a:rPr lang="fr-FR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par rapport à A et d'ordre </a:t>
                </a:r>
                <a:r>
                  <a:rPr lang="fr-FR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q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par rapport à B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8000"/>
                  </a:lnSpc>
                  <a:spcAft>
                    <a:spcPts val="25"/>
                  </a:spcAft>
                  <a:tabLst>
                    <a:tab pos="4744085" algn="ctr"/>
                  </a:tabLs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Le mélange initial est </a:t>
                </a:r>
                <a:r>
                  <a:rPr lang="fr-FR" sz="28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stoechiométrique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si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den>
                    </m:f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4780" marR="1812925" indent="5272405">
                  <a:lnSpc>
                    <a:spcPct val="108000"/>
                  </a:lnSpc>
                  <a:spcAft>
                    <a:spcPts val="14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 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4780" marR="39370" indent="35560">
                  <a:lnSpc>
                    <a:spcPct val="108000"/>
                  </a:lnSpc>
                  <a:spcAft>
                    <a:spcPts val="14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Les concentrations sont alors à tout instant telles que :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4780" marR="39370" indent="35560">
                  <a:lnSpc>
                    <a:spcPct val="108000"/>
                  </a:lnSpc>
                  <a:spcAft>
                    <a:spcPts val="14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4780" marR="39370" indent="35560">
                  <a:lnSpc>
                    <a:spcPct val="108000"/>
                  </a:lnSpc>
                  <a:spcAft>
                    <a:spcPts val="140"/>
                  </a:spcAft>
                </a:pPr>
                <a:endParaRPr lang="fr-FR" sz="28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4780" marR="39370" indent="35560">
                  <a:lnSpc>
                    <a:spcPct val="108000"/>
                  </a:lnSpc>
                  <a:spcAft>
                    <a:spcPts val="14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La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vitesse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volumique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est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800" baseline="30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m:t>donc</m:t>
                    </m:r>
                    <m:r>
                      <a:rPr lang="fr-FR" sz="2800" b="0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.(</m:t>
                    </m:r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A7C369-6904-4036-8C3C-1463B97FB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" y="449987"/>
                <a:ext cx="11211339" cy="6151299"/>
              </a:xfrm>
              <a:prstGeom prst="rect">
                <a:avLst/>
              </a:prstGeom>
              <a:blipFill>
                <a:blip r:embed="rId2"/>
                <a:stretch>
                  <a:fillRect l="-1142" t="-991"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12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2B6715-9F78-470B-91B5-752449C2D3B8}"/>
                  </a:ext>
                </a:extLst>
              </p:cNvPr>
              <p:cNvSpPr txBox="1"/>
              <p:nvPr/>
            </p:nvSpPr>
            <p:spPr>
              <a:xfrm>
                <a:off x="2478157" y="490330"/>
                <a:ext cx="8150086" cy="1011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D’où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.(</m:t>
                    </m:r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2B6715-9F78-470B-91B5-752449C2D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57" y="490330"/>
                <a:ext cx="8150086" cy="1011880"/>
              </a:xfrm>
              <a:prstGeom prst="rect">
                <a:avLst/>
              </a:prstGeom>
              <a:blipFill>
                <a:blip r:embed="rId2"/>
                <a:stretch>
                  <a:fillRect l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CA57FC-645F-4594-ACD5-AB2B03090301}"/>
                  </a:ext>
                </a:extLst>
              </p:cNvPr>
              <p:cNvSpPr txBox="1"/>
              <p:nvPr/>
            </p:nvSpPr>
            <p:spPr>
              <a:xfrm>
                <a:off x="808383" y="1987826"/>
                <a:ext cx="9978887" cy="287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La vitesse de la réaction est la même que celle d’une réaction d’ordre (</a:t>
                </a:r>
                <a:r>
                  <a:rPr lang="fr-FR" sz="2800" dirty="0" err="1"/>
                  <a:t>p+q</a:t>
                </a:r>
                <a:r>
                  <a:rPr lang="fr-FR" sz="2800" dirty="0"/>
                  <a:t>) par rapport à A et de constante de vitesse apparente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fr-FR" sz="2800" dirty="0"/>
                  <a:t>=</a:t>
                </a:r>
                <a:r>
                  <a:rPr lang="fr-FR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.(</m:t>
                    </m:r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fr-FR" sz="2800" b="1" dirty="0">
                    <a:solidFill>
                      <a:srgbClr val="FF0000"/>
                    </a:solidFill>
                  </a:rPr>
                  <a:t>L’utilisation de mélange </a:t>
                </a:r>
                <a:r>
                  <a:rPr lang="fr-FR" sz="2800" b="1" dirty="0" err="1">
                    <a:solidFill>
                      <a:srgbClr val="FF0000"/>
                    </a:solidFill>
                  </a:rPr>
                  <a:t>stoechiométrique</a:t>
                </a:r>
                <a:r>
                  <a:rPr lang="fr-FR" sz="2800" b="1" dirty="0">
                    <a:solidFill>
                      <a:srgbClr val="FF0000"/>
                    </a:solidFill>
                  </a:rPr>
                  <a:t> permet la détermination de l’ordre global (</a:t>
                </a:r>
                <a:r>
                  <a:rPr lang="fr-FR" sz="2800" b="1" dirty="0" err="1">
                    <a:solidFill>
                      <a:srgbClr val="FF0000"/>
                    </a:solidFill>
                  </a:rPr>
                  <a:t>p+q</a:t>
                </a:r>
                <a:r>
                  <a:rPr lang="fr-FR" sz="2800" b="1" dirty="0">
                    <a:solidFill>
                      <a:srgbClr val="FF0000"/>
                    </a:solidFill>
                  </a:rPr>
                  <a:t>).</a:t>
                </a:r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CA57FC-645F-4594-ACD5-AB2B0309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1987826"/>
                <a:ext cx="9978887" cy="2879827"/>
              </a:xfrm>
              <a:prstGeom prst="rect">
                <a:avLst/>
              </a:prstGeom>
              <a:blipFill>
                <a:blip r:embed="rId3"/>
                <a:stretch>
                  <a:fillRect l="-1283" t="-1907" r="-611"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7EA6CD8-9EB6-4ACB-9CAD-03BEB611BA5E}"/>
                  </a:ext>
                </a:extLst>
              </p:cNvPr>
              <p:cNvSpPr txBox="1"/>
              <p:nvPr/>
            </p:nvSpPr>
            <p:spPr>
              <a:xfrm>
                <a:off x="1033670" y="5128591"/>
                <a:ext cx="931627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accent2"/>
                    </a:solidFill>
                  </a:rPr>
                  <a:t>		5.3. Dégénérescence de l’ordre</a:t>
                </a:r>
              </a:p>
              <a:p>
                <a:r>
                  <a:rPr lang="fr-FR" sz="2800" dirty="0"/>
                  <a:t>	Soit une réaction d'équation : 	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- d'ordre </a:t>
                </a:r>
                <a:r>
                  <a:rPr lang="fr-FR" sz="2800" b="1" dirty="0"/>
                  <a:t>p </a:t>
                </a:r>
                <a:r>
                  <a:rPr lang="fr-FR" sz="2800" dirty="0"/>
                  <a:t>par rapport à A et d'ordre </a:t>
                </a:r>
                <a:r>
                  <a:rPr lang="fr-FR" sz="2800" b="1" dirty="0"/>
                  <a:t>q </a:t>
                </a:r>
                <a:r>
                  <a:rPr lang="fr-FR" sz="2800" dirty="0"/>
                  <a:t>par rapport à B :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7EA6CD8-9EB6-4ACB-9CAD-03BEB611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5128591"/>
                <a:ext cx="9316278" cy="1661993"/>
              </a:xfrm>
              <a:prstGeom prst="rect">
                <a:avLst/>
              </a:prstGeom>
              <a:blipFill>
                <a:blip r:embed="rId4"/>
                <a:stretch>
                  <a:fillRect l="-1374" t="-32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643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89DB1-BFCE-45E2-95E3-3F386A362A61}"/>
              </a:ext>
            </a:extLst>
          </p:cNvPr>
          <p:cNvSpPr/>
          <p:nvPr/>
        </p:nvSpPr>
        <p:spPr>
          <a:xfrm>
            <a:off x="1350147" y="746059"/>
            <a:ext cx="10005391" cy="18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5530" indent="-6350">
              <a:lnSpc>
                <a:spcPct val="108000"/>
              </a:lnSpc>
              <a:spcAft>
                <a:spcPts val="1520"/>
              </a:spcAft>
            </a:pPr>
            <a:endParaRPr lang="fr-FR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7680" marR="297180" indent="-342900">
              <a:lnSpc>
                <a:spcPct val="108000"/>
              </a:lnSpc>
              <a:spcAft>
                <a:spcPts val="25"/>
              </a:spcAft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 le mélange initial comporte un excès du réactif A par rapport au réactif B, B est le réactif limitant. L’avancement volumique maximal est donc tel que</a:t>
            </a:r>
            <a:endParaRPr lang="fr-F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B69161-F51F-4D7C-9F4E-09E151C1A12E}"/>
                  </a:ext>
                </a:extLst>
              </p:cNvPr>
              <p:cNvSpPr/>
              <p:nvPr/>
            </p:nvSpPr>
            <p:spPr>
              <a:xfrm>
                <a:off x="2952984" y="580647"/>
                <a:ext cx="28861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i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2800" i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2800" dirty="0"/>
                  <a:t>=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B69161-F51F-4D7C-9F4E-09E151C1A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84" y="580647"/>
                <a:ext cx="2886175" cy="523220"/>
              </a:xfrm>
              <a:prstGeom prst="rect">
                <a:avLst/>
              </a:prstGeom>
              <a:blipFill>
                <a:blip r:embed="rId2"/>
                <a:stretch>
                  <a:fillRect t="-10465" r="-3376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F50E6A-F085-4295-8D0E-D485033B6503}"/>
                  </a:ext>
                </a:extLst>
              </p:cNvPr>
              <p:cNvSpPr/>
              <p:nvPr/>
            </p:nvSpPr>
            <p:spPr>
              <a:xfrm>
                <a:off x="5690590" y="580647"/>
                <a:ext cx="4373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F50E6A-F085-4295-8D0E-D485033B6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90" y="580647"/>
                <a:ext cx="43731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E114AC-3504-41A8-AD0B-9EA6F16F867A}"/>
                  </a:ext>
                </a:extLst>
              </p:cNvPr>
              <p:cNvSpPr/>
              <p:nvPr/>
            </p:nvSpPr>
            <p:spPr>
              <a:xfrm>
                <a:off x="2192252" y="2734214"/>
                <a:ext cx="80914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fr-FR" sz="28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2800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donc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E114AC-3504-41A8-AD0B-9EA6F16F8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52" y="2734214"/>
                <a:ext cx="80914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B9DC3-F08D-438A-9252-926E9A3AA8D1}"/>
                  </a:ext>
                </a:extLst>
              </p:cNvPr>
              <p:cNvSpPr/>
              <p:nvPr/>
            </p:nvSpPr>
            <p:spPr>
              <a:xfrm>
                <a:off x="8448141" y="2494821"/>
                <a:ext cx="2144946" cy="1002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B9DC3-F08D-438A-9252-926E9A3AA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41" y="2494821"/>
                <a:ext cx="2144946" cy="1002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3119C6-DEBB-4595-A196-AABB379DE84E}"/>
                  </a:ext>
                </a:extLst>
              </p:cNvPr>
              <p:cNvSpPr/>
              <p:nvPr/>
            </p:nvSpPr>
            <p:spPr>
              <a:xfrm>
                <a:off x="1826233" y="3520883"/>
                <a:ext cx="3397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est minimale pour</a:t>
                </a:r>
                <a:endParaRPr lang="fr-FR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3119C6-DEBB-4595-A196-AABB379DE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33" y="3520883"/>
                <a:ext cx="3397981" cy="523220"/>
              </a:xfrm>
              <a:prstGeom prst="rect">
                <a:avLst/>
              </a:prstGeom>
              <a:blipFill>
                <a:blip r:embed="rId6"/>
                <a:stretch>
                  <a:fillRect t="-11765" r="-2334" b="-341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A7F807-F230-426C-83E3-575218300062}"/>
                  </a:ext>
                </a:extLst>
              </p:cNvPr>
              <p:cNvSpPr/>
              <p:nvPr/>
            </p:nvSpPr>
            <p:spPr>
              <a:xfrm>
                <a:off x="5224214" y="3496827"/>
                <a:ext cx="631320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28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2800" dirty="0"/>
                  <a:t>  et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A7F807-F230-426C-83E3-575218300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4" y="3496827"/>
                <a:ext cx="6313203" cy="79457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168265A-F394-4162-9D70-3E98C5DB1D71}"/>
                  </a:ext>
                </a:extLst>
              </p:cNvPr>
              <p:cNvSpPr txBox="1"/>
              <p:nvPr/>
            </p:nvSpPr>
            <p:spPr>
              <a:xfrm>
                <a:off x="2174933" y="4315459"/>
                <a:ext cx="8758110" cy="7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𝑔𝑟𝑎𝑛𝑑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𝑒𝑥𝑐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𝑟𝑎𝑝𝑝𝑜𝑟𝑡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 à 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168265A-F394-4162-9D70-3E98C5DB1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933" y="4315459"/>
                <a:ext cx="8758110" cy="787395"/>
              </a:xfrm>
              <a:prstGeom prst="rect">
                <a:avLst/>
              </a:prstGeom>
              <a:blipFill>
                <a:blip r:embed="rId8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F19ED44-8589-4E5D-8C63-3EAC8BCA293D}"/>
                  </a:ext>
                </a:extLst>
              </p:cNvPr>
              <p:cNvSpPr txBox="1"/>
              <p:nvPr/>
            </p:nvSpPr>
            <p:spPr>
              <a:xfrm>
                <a:off x="2358887" y="5126910"/>
                <a:ext cx="899665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Donc : 	[A]</a:t>
                </a:r>
                <a:r>
                  <a:rPr lang="fr-FR" sz="2800" baseline="-25000" dirty="0"/>
                  <a:t>min </a:t>
                </a:r>
                <a14:m>
                  <m:oMath xmlns:m="http://schemas.openxmlformats.org/officeDocument/2006/math">
                    <m:r>
                      <a:rPr lang="fr-FR" sz="28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2800" dirty="0"/>
                  <a:t> [A]</a:t>
                </a:r>
                <a:r>
                  <a:rPr lang="fr-FR" sz="2800" baseline="-25000" dirty="0"/>
                  <a:t>0	</a:t>
                </a:r>
                <a:r>
                  <a:rPr lang="fr-FR" sz="2800" dirty="0"/>
                  <a:t>et à tout instant : [A](t) = [A]</a:t>
                </a:r>
                <a:r>
                  <a:rPr lang="fr-FR" sz="2800" baseline="-25000" dirty="0"/>
                  <a:t>0</a:t>
                </a:r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F19ED44-8589-4E5D-8C63-3EAC8BCA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87" y="5126910"/>
                <a:ext cx="8996651" cy="800219"/>
              </a:xfrm>
              <a:prstGeom prst="rect">
                <a:avLst/>
              </a:prstGeom>
              <a:blipFill>
                <a:blip r:embed="rId9"/>
                <a:stretch>
                  <a:fillRect l="-1423" t="-6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4BFFEC-CDAF-4A94-A0B3-FCD549255B4C}"/>
                  </a:ext>
                </a:extLst>
              </p:cNvPr>
              <p:cNvSpPr txBox="1"/>
              <p:nvPr/>
            </p:nvSpPr>
            <p:spPr>
              <a:xfrm>
                <a:off x="2192252" y="5927129"/>
                <a:ext cx="8555261" cy="84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Ce qui donne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fr-FR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fr-FR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r>
                      <a:rPr lang="fr-FR" sz="28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4BFFEC-CDAF-4A94-A0B3-FCD54925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52" y="5927129"/>
                <a:ext cx="8555261" cy="843949"/>
              </a:xfrm>
              <a:prstGeom prst="rect">
                <a:avLst/>
              </a:prstGeom>
              <a:blipFill>
                <a:blip r:embed="rId10"/>
                <a:stretch>
                  <a:fillRect l="-1497" t="-4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6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0FCA1-8A3C-437B-8C4D-7B22C2DF623D}"/>
              </a:ext>
            </a:extLst>
          </p:cNvPr>
          <p:cNvSpPr/>
          <p:nvPr/>
        </p:nvSpPr>
        <p:spPr>
          <a:xfrm>
            <a:off x="410817" y="238847"/>
            <a:ext cx="10919792" cy="245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80" indent="-342900">
              <a:lnSpc>
                <a:spcPct val="108000"/>
              </a:lnSpc>
              <a:spcAft>
                <a:spcPts val="2075"/>
              </a:spcAft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L’ordre global est donc ici seulement q : il y a dégénérescence de l’ordre par rapport au réactif en excès.</a:t>
            </a:r>
            <a:endParaRPr lang="fr-F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4505" marR="229870" indent="-349250" algn="just">
              <a:lnSpc>
                <a:spcPct val="90000"/>
              </a:lnSpc>
              <a:spcAft>
                <a:spcPts val="1815"/>
              </a:spcAft>
            </a:pP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 utilisant un excès de tous les réactifs sauf un, il est ainsi possible de déterminer l’ordre partiel par rapport à ce seul réactif limitant.</a:t>
            </a:r>
            <a:endParaRPr lang="fr-F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FF025B-18BE-4DFC-9513-D0DE661E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0" y="3125534"/>
            <a:ext cx="11701580" cy="243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0555" tIns="45720" rIns="91440" bIns="22852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5.4. Méthode des temps de demi-réaction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étant le réactif limitant, la manière dont t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1/2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dépend de 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est caractéristique de l’ordre de la réaction par rapport à A.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Donc en étudiant l’évolution de t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1/2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 fonction de 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on peut en déduire l’ordre de la réaction.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9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7B75483E-2F0B-4F63-A118-12E91BBA2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703311"/>
                  </p:ext>
                </p:extLst>
              </p:nvPr>
            </p:nvGraphicFramePr>
            <p:xfrm>
              <a:off x="2180879" y="344706"/>
              <a:ext cx="6843850" cy="15434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5996">
                      <a:extLst>
                        <a:ext uri="{9D8B030D-6E8A-4147-A177-3AD203B41FA5}">
                          <a16:colId xmlns:a16="http://schemas.microsoft.com/office/drawing/2014/main" val="4117184295"/>
                        </a:ext>
                      </a:extLst>
                    </a:gridCol>
                    <a:gridCol w="1969788">
                      <a:extLst>
                        <a:ext uri="{9D8B030D-6E8A-4147-A177-3AD203B41FA5}">
                          <a16:colId xmlns:a16="http://schemas.microsoft.com/office/drawing/2014/main" val="1499298648"/>
                        </a:ext>
                      </a:extLst>
                    </a:gridCol>
                    <a:gridCol w="1855013">
                      <a:extLst>
                        <a:ext uri="{9D8B030D-6E8A-4147-A177-3AD203B41FA5}">
                          <a16:colId xmlns:a16="http://schemas.microsoft.com/office/drawing/2014/main" val="2491749367"/>
                        </a:ext>
                      </a:extLst>
                    </a:gridCol>
                    <a:gridCol w="1993053">
                      <a:extLst>
                        <a:ext uri="{9D8B030D-6E8A-4147-A177-3AD203B41FA5}">
                          <a16:colId xmlns:a16="http://schemas.microsoft.com/office/drawing/2014/main" val="4010716290"/>
                        </a:ext>
                      </a:extLst>
                    </a:gridCol>
                  </a:tblGrid>
                  <a:tr h="6985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87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2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87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extLst>
                      <a:ext uri="{0D108BD9-81ED-4DB2-BD59-A6C34878D82A}">
                        <a16:rowId xmlns:a16="http://schemas.microsoft.com/office/drawing/2014/main" val="2276050253"/>
                      </a:ext>
                    </a:extLst>
                  </a:tr>
                  <a:tr h="814705">
                    <a:tc>
                      <a:txBody>
                        <a:bodyPr/>
                        <a:lstStyle/>
                        <a:p>
                          <a:pPr marR="10096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t</a:t>
                          </a:r>
                          <a:r>
                            <a:rPr lang="fr-FR" sz="1350">
                              <a:effectLst/>
                            </a:rPr>
                            <a:t>1/2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b"/>
                    </a:tc>
                    <a:tc>
                      <a:txBody>
                        <a:bodyPr/>
                        <a:lstStyle/>
                        <a:p>
                          <a:pPr marR="17145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b"/>
                    </a:tc>
                    <a:tc>
                      <a:txBody>
                        <a:bodyPr/>
                        <a:lstStyle/>
                        <a:p>
                          <a:pPr marR="14287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L="6350" indent="-6350">
                            <a:lnSpc>
                              <a:spcPct val="108000"/>
                            </a:lnSpc>
                            <a:spcAft>
                              <a:spcPts val="1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100" dirty="0">
                            <a:effectLst/>
                          </a:endParaRPr>
                        </a:p>
                        <a:p>
                          <a:pPr marL="13970" indent="-1397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extLst>
                      <a:ext uri="{0D108BD9-81ED-4DB2-BD59-A6C34878D82A}">
                        <a16:rowId xmlns:a16="http://schemas.microsoft.com/office/drawing/2014/main" val="3351690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7B75483E-2F0B-4F63-A118-12E91BBA2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703311"/>
                  </p:ext>
                </p:extLst>
              </p:nvPr>
            </p:nvGraphicFramePr>
            <p:xfrm>
              <a:off x="2180879" y="344706"/>
              <a:ext cx="6843850" cy="15430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5996">
                      <a:extLst>
                        <a:ext uri="{9D8B030D-6E8A-4147-A177-3AD203B41FA5}">
                          <a16:colId xmlns:a16="http://schemas.microsoft.com/office/drawing/2014/main" val="4117184295"/>
                        </a:ext>
                      </a:extLst>
                    </a:gridCol>
                    <a:gridCol w="1969788">
                      <a:extLst>
                        <a:ext uri="{9D8B030D-6E8A-4147-A177-3AD203B41FA5}">
                          <a16:colId xmlns:a16="http://schemas.microsoft.com/office/drawing/2014/main" val="1499298648"/>
                        </a:ext>
                      </a:extLst>
                    </a:gridCol>
                    <a:gridCol w="1855013">
                      <a:extLst>
                        <a:ext uri="{9D8B030D-6E8A-4147-A177-3AD203B41FA5}">
                          <a16:colId xmlns:a16="http://schemas.microsoft.com/office/drawing/2014/main" val="2491749367"/>
                        </a:ext>
                      </a:extLst>
                    </a:gridCol>
                    <a:gridCol w="1993053">
                      <a:extLst>
                        <a:ext uri="{9D8B030D-6E8A-4147-A177-3AD203B41FA5}">
                          <a16:colId xmlns:a16="http://schemas.microsoft.com/office/drawing/2014/main" val="4010716290"/>
                        </a:ext>
                      </a:extLst>
                    </a:gridCol>
                  </a:tblGrid>
                  <a:tr h="6985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87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23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tc>
                      <a:txBody>
                        <a:bodyPr/>
                        <a:lstStyle/>
                        <a:p>
                          <a:pPr marR="10287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ctr"/>
                    </a:tc>
                    <a:extLst>
                      <a:ext uri="{0D108BD9-81ED-4DB2-BD59-A6C34878D82A}">
                        <a16:rowId xmlns:a16="http://schemas.microsoft.com/office/drawing/2014/main" val="2276050253"/>
                      </a:ext>
                    </a:extLst>
                  </a:tr>
                  <a:tr h="844550">
                    <a:tc>
                      <a:txBody>
                        <a:bodyPr/>
                        <a:lstStyle/>
                        <a:p>
                          <a:pPr marR="10096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t</a:t>
                          </a:r>
                          <a:r>
                            <a:rPr lang="fr-FR" sz="1350">
                              <a:effectLst/>
                            </a:rPr>
                            <a:t>1/2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73990" marR="73025" marT="0" marB="133985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3990" marR="73025" marT="0" marB="133985" anchor="b">
                        <a:blipFill>
                          <a:blip r:embed="rId2"/>
                          <a:stretch>
                            <a:fillRect l="-52632" t="-83453" r="-196904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3990" marR="73025" marT="0" marB="133985" anchor="ctr">
                        <a:blipFill>
                          <a:blip r:embed="rId2"/>
                          <a:stretch>
                            <a:fillRect l="-161639" t="-83453" r="-108525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3990" marR="73025" marT="0" marB="133985" anchor="ctr">
                        <a:blipFill>
                          <a:blip r:embed="rId2"/>
                          <a:stretch>
                            <a:fillRect l="-244037" t="-83453" r="-1223" b="-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690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19440A9-74E4-45EA-B20B-BC11924D96DC}"/>
              </a:ext>
            </a:extLst>
          </p:cNvPr>
          <p:cNvSpPr/>
          <p:nvPr/>
        </p:nvSpPr>
        <p:spPr>
          <a:xfrm>
            <a:off x="304800" y="1887756"/>
            <a:ext cx="11290851" cy="497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" marR="322580" indent="-6350" algn="ctr">
              <a:lnSpc>
                <a:spcPct val="108000"/>
              </a:lnSpc>
              <a:spcAft>
                <a:spcPts val="1855"/>
              </a:spcAft>
            </a:pPr>
            <a:r>
              <a:rPr lang="fr-FR" sz="2400" dirty="0"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Exemple</a:t>
            </a:r>
            <a:endParaRPr lang="fr-FR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835" indent="-6350">
              <a:lnSpc>
                <a:spcPct val="108000"/>
              </a:lnSpc>
              <a:spcAft>
                <a:spcPts val="1270"/>
              </a:spcAft>
            </a:pP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s’intéresse à la réaction :     2 Fe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+ Sn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2+ </a:t>
            </a:r>
            <a:r>
              <a:rPr lang="fr-FR" sz="24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 Fe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+ Sn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4+</a:t>
            </a:r>
            <a:endParaRPr lang="fr-FR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835" marR="181610" indent="-6350">
              <a:lnSpc>
                <a:spcPct val="107000"/>
              </a:lnSpc>
              <a:spcAft>
                <a:spcPts val="345"/>
              </a:spcAft>
            </a:pP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Pour une solution contenant initialement du Fe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à 1 mol.L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-1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et du Sn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à 10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-2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mol.L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-1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le temps de demi-réaction est de 4 secondes. Ce temps reste le même si la concentration initiale de Sn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est multiplié par 2.</a:t>
            </a:r>
            <a:endParaRPr lang="fr-FR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39370">
              <a:lnSpc>
                <a:spcPct val="107000"/>
              </a:lnSpc>
              <a:spcAft>
                <a:spcPts val="230"/>
              </a:spcAft>
              <a:tabLst>
                <a:tab pos="4140835" algn="r"/>
              </a:tabLst>
            </a:pPr>
            <a:r>
              <a:rPr lang="fr-FR" sz="2400" i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                Question 1 : Que peut-on en conclure </a:t>
            </a:r>
            <a:endParaRPr lang="fr-FR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835" marR="181610" indent="-6350">
              <a:lnSpc>
                <a:spcPct val="107000"/>
              </a:lnSpc>
              <a:spcAft>
                <a:spcPts val="440"/>
              </a:spcAft>
            </a:pP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Pour une solution contenant initialement du Sn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 large excès, on constate que le temps de demi-réaction double si on divise la concentration initiale de Fe</a:t>
            </a:r>
            <a:r>
              <a:rPr lang="fr-F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3+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par 2.</a:t>
            </a:r>
            <a:endParaRPr lang="fr-FR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56005" marR="39370" indent="-6350">
              <a:lnSpc>
                <a:spcPct val="107000"/>
              </a:lnSpc>
              <a:spcAft>
                <a:spcPts val="230"/>
              </a:spcAft>
            </a:pPr>
            <a:r>
              <a:rPr lang="fr-FR" sz="2400" i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Question 2 : Que peut-on en conclure ? </a:t>
            </a:r>
            <a:endParaRPr lang="fr-FR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56005" marR="39370" indent="-6350">
              <a:lnSpc>
                <a:spcPct val="107000"/>
              </a:lnSpc>
              <a:spcAft>
                <a:spcPts val="230"/>
              </a:spcAft>
            </a:pPr>
            <a:r>
              <a:rPr lang="fr-FR" sz="2400" i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Question 3 : Donner l’ordre global de la réaction</a:t>
            </a:r>
            <a:endParaRPr lang="fr-FR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688F25-54FD-4DE6-B98D-484C511B8334}"/>
                  </a:ext>
                </a:extLst>
              </p:cNvPr>
              <p:cNvSpPr/>
              <p:nvPr/>
            </p:nvSpPr>
            <p:spPr>
              <a:xfrm>
                <a:off x="549966" y="323233"/>
                <a:ext cx="11092068" cy="6717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0835" indent="-6350">
                  <a:lnSpc>
                    <a:spcPct val="108000"/>
                  </a:lnSpc>
                  <a:spcAft>
                    <a:spcPts val="267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La vitesse s’exprime : </a:t>
                </a:r>
                <a:r>
                  <a:rPr lang="fr-FR" sz="2800" i="1" dirty="0">
                    <a:solidFill>
                      <a:srgbClr val="000000"/>
                    </a:solidFill>
                    <a:effectLst/>
                    <a:latin typeface="Monotype Corsiva" panose="03010101010201010101" pitchFamily="66" charset="0"/>
                    <a:ea typeface="Monotype Corsiva" panose="03010101010201010101" pitchFamily="66" charset="0"/>
                    <a:cs typeface="Monotype Corsiva" panose="03010101010201010101" pitchFamily="66" charset="0"/>
                  </a:rPr>
                  <a:t>v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=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.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[Fe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+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.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[Sn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2+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q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  <a:spcAft>
                    <a:spcPts val="15"/>
                  </a:spcAft>
                  <a:tabLst>
                    <a:tab pos="2472055" algn="ctr"/>
                    <a:tab pos="3836035" algn="ctr"/>
                    <a:tab pos="5006975" algn="ctr"/>
                    <a:tab pos="6144260" algn="ctr"/>
                    <a:tab pos="7402830" algn="ctr"/>
                  </a:tabLst>
                </a:pPr>
                <a:r>
                  <a:rPr lang="fr-FR" sz="28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Question 1 :	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[Fe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+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&gt;&gt;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[Sn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+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	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car	[Fe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+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=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 mol.L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-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  et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[Sn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+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]</a:t>
                </a:r>
                <a:r>
                  <a:rPr lang="fr-FR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=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10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-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mol.L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-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905" indent="914400">
                  <a:lnSpc>
                    <a:spcPct val="132000"/>
                  </a:lnSpc>
                  <a:spcAft>
                    <a:spcPts val="25"/>
                  </a:spcAft>
                </a:pP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905" indent="914400">
                  <a:lnSpc>
                    <a:spcPct val="132000"/>
                  </a:lnSpc>
                  <a:spcAft>
                    <a:spcPts val="2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Dégénérescence de l’ordre en Fe</a:t>
                </a:r>
                <a:r>
                  <a:rPr lang="fr-FR" sz="2800" baseline="30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3+: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𝑆𝑛</m:t>
                                </m:r>
                              </m:e>
                              <m:sup>
                                <m: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905" indent="914400">
                  <a:lnSpc>
                    <a:spcPct val="132000"/>
                  </a:lnSpc>
                  <a:spcAft>
                    <a:spcPts val="25"/>
                  </a:spcAft>
                </a:pPr>
                <a:r>
                  <a:rPr lang="fr-FR" sz="2800" dirty="0"/>
                  <a:t>t</a:t>
                </a:r>
                <a:r>
                  <a:rPr lang="fr-FR" sz="2800" baseline="-25000" dirty="0"/>
                  <a:t>1/2 </a:t>
                </a:r>
                <a:r>
                  <a:rPr lang="fr-FR" sz="2800" dirty="0"/>
                  <a:t>indépendant de [Sn</a:t>
                </a:r>
                <a:r>
                  <a:rPr lang="fr-FR" sz="2800" baseline="30000" dirty="0"/>
                  <a:t>2+</a:t>
                </a:r>
                <a:r>
                  <a:rPr lang="fr-FR" sz="2800" dirty="0"/>
                  <a:t>]</a:t>
                </a:r>
                <a:r>
                  <a:rPr lang="fr-FR" sz="2800" baseline="-25000" dirty="0"/>
                  <a:t>0</a:t>
                </a:r>
                <a:r>
                  <a:rPr lang="fr-FR" sz="2800" b="1" dirty="0"/>
                  <a:t>  donc q </a:t>
                </a:r>
                <a:r>
                  <a:rPr lang="fr-FR" sz="2800" dirty="0"/>
                  <a:t>= 1</a:t>
                </a:r>
              </a:p>
              <a:p>
                <a:r>
                  <a:rPr lang="fr-FR" sz="2800" i="1" dirty="0"/>
                  <a:t>Question 2 :	</a:t>
                </a:r>
                <a:r>
                  <a:rPr lang="fr-FR" sz="2800" dirty="0"/>
                  <a:t>[Sn</a:t>
                </a:r>
                <a:r>
                  <a:rPr lang="fr-FR" sz="2800" baseline="30000" dirty="0"/>
                  <a:t>2+ </a:t>
                </a:r>
                <a:r>
                  <a:rPr lang="fr-FR" sz="2800" dirty="0"/>
                  <a:t>]</a:t>
                </a:r>
                <a:r>
                  <a:rPr lang="fr-FR" sz="2800" baseline="-25000" dirty="0"/>
                  <a:t>0 </a:t>
                </a:r>
                <a:r>
                  <a:rPr lang="fr-FR" sz="2800" dirty="0"/>
                  <a:t>&gt;&gt; [Fe</a:t>
                </a:r>
                <a:r>
                  <a:rPr lang="fr-FR" sz="2800" baseline="30000" dirty="0"/>
                  <a:t>3+ </a:t>
                </a:r>
                <a:r>
                  <a:rPr lang="fr-FR" sz="2800" dirty="0"/>
                  <a:t>]</a:t>
                </a:r>
                <a:r>
                  <a:rPr lang="fr-FR" sz="2800" baseline="-25000" dirty="0"/>
                  <a:t>0</a:t>
                </a:r>
                <a:endParaRPr lang="fr-FR" sz="2800" dirty="0"/>
              </a:p>
              <a:p>
                <a:r>
                  <a:rPr lang="fr-FR" sz="2800" dirty="0"/>
                  <a:t>Dégénérescence de l’ordre en Sn</a:t>
                </a:r>
                <a:r>
                  <a:rPr lang="fr-FR" sz="2800" baseline="30000" dirty="0"/>
                  <a:t>2+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fr-FR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sSup>
                      <m:sSupPr>
                        <m:ctrlP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e>
                              <m:sup>
                                <m:r>
                                  <a:rPr lang="fr-FR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800" i="1" dirty="0"/>
              </a:p>
              <a:p>
                <a:r>
                  <a:rPr lang="fr-FR" sz="2800" dirty="0"/>
                  <a:t>t</a:t>
                </a:r>
                <a:r>
                  <a:rPr lang="fr-FR" sz="2800" baseline="-25000" dirty="0"/>
                  <a:t>1/2 </a:t>
                </a:r>
                <a:r>
                  <a:rPr lang="fr-FR" sz="2800" dirty="0"/>
                  <a:t>proportionnel à 1/ [Fe</a:t>
                </a:r>
                <a:r>
                  <a:rPr lang="fr-FR" sz="2800" baseline="30000" dirty="0"/>
                  <a:t>3+</a:t>
                </a:r>
                <a:r>
                  <a:rPr lang="fr-FR" sz="2800" dirty="0"/>
                  <a:t>]</a:t>
                </a:r>
                <a:r>
                  <a:rPr lang="fr-FR" sz="2800" baseline="-25000" dirty="0"/>
                  <a:t>0	</a:t>
                </a:r>
                <a:r>
                  <a:rPr lang="fr-FR" sz="2800" dirty="0"/>
                  <a:t> donc  </a:t>
                </a:r>
                <a:r>
                  <a:rPr lang="fr-FR" sz="2800" b="1" dirty="0"/>
                  <a:t>p </a:t>
                </a:r>
                <a:r>
                  <a:rPr lang="fr-FR" sz="2800" dirty="0"/>
                  <a:t>= 2</a:t>
                </a:r>
              </a:p>
              <a:p>
                <a:endParaRPr lang="fr-FR" sz="2800" dirty="0"/>
              </a:p>
              <a:p>
                <a:r>
                  <a:rPr lang="fr-FR" sz="2800" i="1" dirty="0"/>
                  <a:t>Question 3 :	</a:t>
                </a:r>
                <a:r>
                  <a:rPr lang="fr-FR" sz="2800" dirty="0"/>
                  <a:t>ordre global = </a:t>
                </a:r>
                <a:r>
                  <a:rPr lang="fr-FR" sz="2800" b="1" dirty="0"/>
                  <a:t>p </a:t>
                </a:r>
                <a:r>
                  <a:rPr lang="fr-FR" sz="2800" dirty="0"/>
                  <a:t>+ </a:t>
                </a:r>
                <a:r>
                  <a:rPr lang="fr-FR" sz="2800" b="1" dirty="0"/>
                  <a:t>q </a:t>
                </a:r>
                <a:r>
                  <a:rPr lang="fr-FR" sz="2800" dirty="0"/>
                  <a:t>= 3</a:t>
                </a:r>
              </a:p>
              <a:p>
                <a:pPr marL="1905" indent="914400">
                  <a:lnSpc>
                    <a:spcPct val="132000"/>
                  </a:lnSpc>
                  <a:spcAft>
                    <a:spcPts val="25"/>
                  </a:spcAft>
                </a:pP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905" indent="914400">
                  <a:lnSpc>
                    <a:spcPct val="132000"/>
                  </a:lnSpc>
                  <a:spcAft>
                    <a:spcPts val="25"/>
                  </a:spcAft>
                </a:pPr>
                <a:endParaRPr lang="fr-FR" sz="2800" baseline="3000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688F25-54FD-4DE6-B98D-484C511B8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6" y="323233"/>
                <a:ext cx="11092068" cy="6717416"/>
              </a:xfrm>
              <a:prstGeom prst="rect">
                <a:avLst/>
              </a:prstGeom>
              <a:blipFill>
                <a:blip r:embed="rId2"/>
                <a:stretch>
                  <a:fillRect l="-1099" t="-9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210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530ED33-586B-4224-A239-BE08471E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666" y="619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6503" tIns="45720" rIns="91440" bIns="60464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5.5. Méthode différentielle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07739B7-B69E-4725-A7A2-D506F5D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64" y="888482"/>
            <a:ext cx="11145271" cy="361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285" tIns="45720" rIns="91440" bIns="39516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 on connaît [A] = f(t), on trace la courbe et on détermine la vitesse de disparition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 A à différents instants.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 la réaction admet un ordre :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.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[A]</a:t>
            </a:r>
            <a:r>
              <a:rPr kumimoji="0" lang="fr-FR" altLang="fr-FR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rgbClr val="D8380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Soit :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ln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lnk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+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[A](t)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rgbClr val="D8380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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 la réaction admet un ordre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la courbe représentant ln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 fonction de ln [A] est une droite de pente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FFB4104-AA7A-43D3-A0B0-7FD064A5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97" y="3882887"/>
            <a:ext cx="473708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4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115502-CE72-433D-9DDD-06C76B5019FF}"/>
                  </a:ext>
                </a:extLst>
              </p:cNvPr>
              <p:cNvSpPr/>
              <p:nvPr/>
            </p:nvSpPr>
            <p:spPr>
              <a:xfrm>
                <a:off x="768626" y="269974"/>
                <a:ext cx="10959548" cy="351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011680" indent="-6350">
                  <a:lnSpc>
                    <a:spcPct val="108000"/>
                  </a:lnSpc>
                  <a:spcAft>
                    <a:spcPts val="5005"/>
                  </a:spcAft>
                </a:pPr>
                <a:r>
                  <a:rPr lang="fr-FR" sz="2800" b="1" dirty="0">
                    <a:solidFill>
                      <a:srgbClr val="D83803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5.6. Méthode graphique</a:t>
                </a:r>
              </a:p>
              <a:p>
                <a:pPr marL="754380" indent="-285750">
                  <a:lnSpc>
                    <a:spcPct val="132000"/>
                  </a:lnSpc>
                  <a:spcAft>
                    <a:spcPts val="1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On fait une hypothèse sur la valeur de p (0, 1 ou 2), on intègre l’équation différentielle obtenue :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54380" indent="-285750">
                  <a:lnSpc>
                    <a:spcPct val="108000"/>
                  </a:lnSpc>
                  <a:spcAft>
                    <a:spcPts val="293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puis on cherche la représentation de f([A]) en fonction du temps qui est linéaire</a:t>
                </a:r>
                <a:r>
                  <a:rPr lang="fr-FR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.</a:t>
                </a:r>
                <a:endParaRPr lang="fr-FR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115502-CE72-433D-9DDD-06C76B501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269974"/>
                <a:ext cx="10959548" cy="3512052"/>
              </a:xfrm>
              <a:prstGeom prst="rect">
                <a:avLst/>
              </a:prstGeom>
              <a:blipFill>
                <a:blip r:embed="rId2"/>
                <a:stretch>
                  <a:fillRect t="-1736" b="-38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E512733F-E942-4755-BECC-D29342EC9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3068"/>
                  </p:ext>
                </p:extLst>
              </p:nvPr>
            </p:nvGraphicFramePr>
            <p:xfrm>
              <a:off x="1464793" y="3894048"/>
              <a:ext cx="8599805" cy="15132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4574">
                      <a:extLst>
                        <a:ext uri="{9D8B030D-6E8A-4147-A177-3AD203B41FA5}">
                          <a16:colId xmlns:a16="http://schemas.microsoft.com/office/drawing/2014/main" val="185128154"/>
                        </a:ext>
                      </a:extLst>
                    </a:gridCol>
                    <a:gridCol w="2161696">
                      <a:extLst>
                        <a:ext uri="{9D8B030D-6E8A-4147-A177-3AD203B41FA5}">
                          <a16:colId xmlns:a16="http://schemas.microsoft.com/office/drawing/2014/main" val="4146193631"/>
                        </a:ext>
                      </a:extLst>
                    </a:gridCol>
                    <a:gridCol w="2376279">
                      <a:extLst>
                        <a:ext uri="{9D8B030D-6E8A-4147-A177-3AD203B41FA5}">
                          <a16:colId xmlns:a16="http://schemas.microsoft.com/office/drawing/2014/main" val="373928379"/>
                        </a:ext>
                      </a:extLst>
                    </a:gridCol>
                    <a:gridCol w="2117256">
                      <a:extLst>
                        <a:ext uri="{9D8B030D-6E8A-4147-A177-3AD203B41FA5}">
                          <a16:colId xmlns:a16="http://schemas.microsoft.com/office/drawing/2014/main" val="840749138"/>
                        </a:ext>
                      </a:extLst>
                    </a:gridCol>
                  </a:tblGrid>
                  <a:tr h="698500">
                    <a:tc>
                      <a:txBody>
                        <a:bodyPr/>
                        <a:lstStyle/>
                        <a:p>
                          <a:pPr marR="68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6921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6921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7048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extLst>
                      <a:ext uri="{0D108BD9-81ED-4DB2-BD59-A6C34878D82A}">
                        <a16:rowId xmlns:a16="http://schemas.microsoft.com/office/drawing/2014/main" val="2121748168"/>
                      </a:ext>
                    </a:extLst>
                  </a:tr>
                  <a:tr h="8147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Représentation linéarisée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L="406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2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L="5842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749935" algn="ct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89154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E512733F-E942-4755-BECC-D29342EC9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3068"/>
                  </p:ext>
                </p:extLst>
              </p:nvPr>
            </p:nvGraphicFramePr>
            <p:xfrm>
              <a:off x="1464793" y="3894048"/>
              <a:ext cx="8599805" cy="15132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4574">
                      <a:extLst>
                        <a:ext uri="{9D8B030D-6E8A-4147-A177-3AD203B41FA5}">
                          <a16:colId xmlns:a16="http://schemas.microsoft.com/office/drawing/2014/main" val="185128154"/>
                        </a:ext>
                      </a:extLst>
                    </a:gridCol>
                    <a:gridCol w="2161696">
                      <a:extLst>
                        <a:ext uri="{9D8B030D-6E8A-4147-A177-3AD203B41FA5}">
                          <a16:colId xmlns:a16="http://schemas.microsoft.com/office/drawing/2014/main" val="4146193631"/>
                        </a:ext>
                      </a:extLst>
                    </a:gridCol>
                    <a:gridCol w="2376279">
                      <a:extLst>
                        <a:ext uri="{9D8B030D-6E8A-4147-A177-3AD203B41FA5}">
                          <a16:colId xmlns:a16="http://schemas.microsoft.com/office/drawing/2014/main" val="373928379"/>
                        </a:ext>
                      </a:extLst>
                    </a:gridCol>
                    <a:gridCol w="2117256">
                      <a:extLst>
                        <a:ext uri="{9D8B030D-6E8A-4147-A177-3AD203B41FA5}">
                          <a16:colId xmlns:a16="http://schemas.microsoft.com/office/drawing/2014/main" val="840749138"/>
                        </a:ext>
                      </a:extLst>
                    </a:gridCol>
                  </a:tblGrid>
                  <a:tr h="698500">
                    <a:tc>
                      <a:txBody>
                        <a:bodyPr/>
                        <a:lstStyle/>
                        <a:p>
                          <a:pPr marR="68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ordre p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6921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0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6921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1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pPr marR="7048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2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extLst>
                      <a:ext uri="{0D108BD9-81ED-4DB2-BD59-A6C34878D82A}">
                        <a16:rowId xmlns:a16="http://schemas.microsoft.com/office/drawing/2014/main" val="2121748168"/>
                      </a:ext>
                    </a:extLst>
                  </a:tr>
                  <a:tr h="8147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Représentation linéarisée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11125" marR="431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11125" marR="43180" marT="0" marB="0" anchor="ctr">
                        <a:blipFill>
                          <a:blip r:embed="rId3"/>
                          <a:stretch>
                            <a:fillRect l="-90141" t="-85926" r="-209014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11125" marR="43180" marT="0" marB="0" anchor="ctr">
                        <a:blipFill>
                          <a:blip r:embed="rId3"/>
                          <a:stretch>
                            <a:fillRect l="-173077" t="-85926" r="-90256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11125" marR="43180" marT="0" marB="0" anchor="ctr">
                        <a:blipFill>
                          <a:blip r:embed="rId3"/>
                          <a:stretch>
                            <a:fillRect l="-306034" t="-85926" r="-1149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154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7031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445A25E-41C1-4055-818C-FB3A9906A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8" y="207013"/>
            <a:ext cx="11555895" cy="197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504" tIns="45720" rIns="91440" bIns="35866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5.7. Méthode des vitesses initiales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réalise une série d’expériences à une même température.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étudie l’évolution de [A](t) pour une concentration 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connue.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74644">
            <a:extLst>
              <a:ext uri="{FF2B5EF4-FFF2-40B4-BE49-F238E27FC236}">
                <a16:creationId xmlns:a16="http://schemas.microsoft.com/office/drawing/2014/main" id="{65DB1A63-E6C4-4674-A80E-EC7E375502FC}"/>
              </a:ext>
            </a:extLst>
          </p:cNvPr>
          <p:cNvGrpSpPr/>
          <p:nvPr/>
        </p:nvGrpSpPr>
        <p:grpSpPr>
          <a:xfrm>
            <a:off x="8036671" y="4832347"/>
            <a:ext cx="3324860" cy="1818640"/>
            <a:chOff x="0" y="0"/>
            <a:chExt cx="3325368" cy="1818894"/>
          </a:xfrm>
        </p:grpSpPr>
        <p:sp>
          <p:nvSpPr>
            <p:cNvPr id="4" name="Shape 8197">
              <a:extLst>
                <a:ext uri="{FF2B5EF4-FFF2-40B4-BE49-F238E27FC236}">
                  <a16:creationId xmlns:a16="http://schemas.microsoft.com/office/drawing/2014/main" id="{A304C7EF-282B-4B04-8C39-9C806ACE0494}"/>
                </a:ext>
              </a:extLst>
            </p:cNvPr>
            <p:cNvSpPr/>
            <p:nvPr/>
          </p:nvSpPr>
          <p:spPr>
            <a:xfrm>
              <a:off x="63259" y="185166"/>
              <a:ext cx="3039618" cy="1538478"/>
            </a:xfrm>
            <a:custGeom>
              <a:avLst/>
              <a:gdLst/>
              <a:ahLst/>
              <a:cxnLst/>
              <a:rect l="0" t="0" r="0" b="0"/>
              <a:pathLst>
                <a:path w="3039618" h="1538478">
                  <a:moveTo>
                    <a:pt x="19050" y="0"/>
                  </a:moveTo>
                  <a:lnTo>
                    <a:pt x="19812" y="39624"/>
                  </a:lnTo>
                  <a:lnTo>
                    <a:pt x="22860" y="78486"/>
                  </a:lnTo>
                  <a:cubicBezTo>
                    <a:pt x="68910" y="524916"/>
                    <a:pt x="481038" y="851903"/>
                    <a:pt x="850392" y="1046988"/>
                  </a:cubicBezTo>
                  <a:lnTo>
                    <a:pt x="901446" y="1072896"/>
                  </a:lnTo>
                  <a:lnTo>
                    <a:pt x="953262" y="1098804"/>
                  </a:lnTo>
                  <a:cubicBezTo>
                    <a:pt x="1546162" y="1380477"/>
                    <a:pt x="2231847" y="1499426"/>
                    <a:pt x="2884170" y="1517904"/>
                  </a:cubicBezTo>
                  <a:lnTo>
                    <a:pt x="2961894" y="1519428"/>
                  </a:lnTo>
                  <a:lnTo>
                    <a:pt x="3039618" y="1519428"/>
                  </a:lnTo>
                  <a:lnTo>
                    <a:pt x="3039618" y="1538478"/>
                  </a:lnTo>
                  <a:lnTo>
                    <a:pt x="2961132" y="1538478"/>
                  </a:lnTo>
                  <a:lnTo>
                    <a:pt x="2883408" y="1536954"/>
                  </a:lnTo>
                  <a:cubicBezTo>
                    <a:pt x="2231936" y="1518984"/>
                    <a:pt x="1536369" y="1398258"/>
                    <a:pt x="944880" y="1115568"/>
                  </a:cubicBezTo>
                  <a:lnTo>
                    <a:pt x="892302" y="1089660"/>
                  </a:lnTo>
                  <a:lnTo>
                    <a:pt x="841248" y="1063752"/>
                  </a:lnTo>
                  <a:cubicBezTo>
                    <a:pt x="465264" y="864006"/>
                    <a:pt x="50597" y="534861"/>
                    <a:pt x="3810" y="80010"/>
                  </a:cubicBezTo>
                  <a:lnTo>
                    <a:pt x="762" y="40386"/>
                  </a:lnTo>
                  <a:lnTo>
                    <a:pt x="0" y="762"/>
                  </a:lnTo>
                  <a:lnTo>
                    <a:pt x="1905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333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F0710A-3312-4E22-8B3E-9D4A8F80E174}"/>
                </a:ext>
              </a:extLst>
            </p:cNvPr>
            <p:cNvSpPr/>
            <p:nvPr/>
          </p:nvSpPr>
          <p:spPr>
            <a:xfrm>
              <a:off x="159264" y="191732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[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BCC4D7-6489-41A2-B4B7-C79201526030}"/>
                </a:ext>
              </a:extLst>
            </p:cNvPr>
            <p:cNvSpPr/>
            <p:nvPr/>
          </p:nvSpPr>
          <p:spPr>
            <a:xfrm>
              <a:off x="215723" y="191732"/>
              <a:ext cx="180485" cy="2543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57348B-ABA3-46F9-8B7F-DD9441B80EE3}"/>
                </a:ext>
              </a:extLst>
            </p:cNvPr>
            <p:cNvSpPr/>
            <p:nvPr/>
          </p:nvSpPr>
          <p:spPr>
            <a:xfrm>
              <a:off x="351325" y="191732"/>
              <a:ext cx="75225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]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BF1CF0-CC29-4BB8-921A-367B4C54D7B3}"/>
                </a:ext>
              </a:extLst>
            </p:cNvPr>
            <p:cNvSpPr/>
            <p:nvPr/>
          </p:nvSpPr>
          <p:spPr>
            <a:xfrm>
              <a:off x="407676" y="291398"/>
              <a:ext cx="100301" cy="1695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50">
                  <a:solidFill>
                    <a:srgbClr val="3333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Shape 8201">
              <a:extLst>
                <a:ext uri="{FF2B5EF4-FFF2-40B4-BE49-F238E27FC236}">
                  <a16:creationId xmlns:a16="http://schemas.microsoft.com/office/drawing/2014/main" id="{24B00FDD-EF56-4182-A149-9A571FA9BC86}"/>
                </a:ext>
              </a:extLst>
            </p:cNvPr>
            <p:cNvSpPr/>
            <p:nvPr/>
          </p:nvSpPr>
          <p:spPr>
            <a:xfrm>
              <a:off x="70879" y="260604"/>
              <a:ext cx="153924" cy="826770"/>
            </a:xfrm>
            <a:custGeom>
              <a:avLst/>
              <a:gdLst/>
              <a:ahLst/>
              <a:cxnLst/>
              <a:rect l="0" t="0" r="0" b="0"/>
              <a:pathLst>
                <a:path w="153924" h="826770">
                  <a:moveTo>
                    <a:pt x="19050" y="0"/>
                  </a:moveTo>
                  <a:lnTo>
                    <a:pt x="153924" y="823722"/>
                  </a:lnTo>
                  <a:lnTo>
                    <a:pt x="134874" y="826770"/>
                  </a:lnTo>
                  <a:lnTo>
                    <a:pt x="0" y="3048"/>
                  </a:lnTo>
                  <a:lnTo>
                    <a:pt x="1905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8380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A7A79-C0E9-4810-AA54-74724CA48D76}"/>
                </a:ext>
              </a:extLst>
            </p:cNvPr>
            <p:cNvSpPr/>
            <p:nvPr/>
          </p:nvSpPr>
          <p:spPr>
            <a:xfrm>
              <a:off x="275088" y="559016"/>
              <a:ext cx="909953" cy="2543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pente =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55F12-A0FC-40AE-96B4-55B2CDB85311}"/>
                </a:ext>
              </a:extLst>
            </p:cNvPr>
            <p:cNvSpPr/>
            <p:nvPr/>
          </p:nvSpPr>
          <p:spPr>
            <a:xfrm>
              <a:off x="1029469" y="532314"/>
              <a:ext cx="148492" cy="3346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>
                  <a:solidFill>
                    <a:srgbClr val="D83803"/>
                  </a:solidFill>
                  <a:effectLst/>
                  <a:latin typeface="Monotype Corsiva" panose="03010101010201010101" pitchFamily="66" charset="0"/>
                  <a:ea typeface="Monotype Corsiva" panose="03010101010201010101" pitchFamily="66" charset="0"/>
                  <a:cs typeface="Monotype Corsiva" panose="03010101010201010101" pitchFamily="66" charset="0"/>
                </a:rPr>
                <a:t>v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4F258-6884-40AD-B8F9-CBF25F9BA170}"/>
                </a:ext>
              </a:extLst>
            </p:cNvPr>
            <p:cNvSpPr/>
            <p:nvPr/>
          </p:nvSpPr>
          <p:spPr>
            <a:xfrm>
              <a:off x="1141483" y="646464"/>
              <a:ext cx="125094" cy="2114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350">
                  <a:solidFill>
                    <a:srgbClr val="D8380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8205">
              <a:extLst>
                <a:ext uri="{FF2B5EF4-FFF2-40B4-BE49-F238E27FC236}">
                  <a16:creationId xmlns:a16="http://schemas.microsoft.com/office/drawing/2014/main" id="{0D3F1CEF-3083-4220-8CF5-4F4E97E3D1A4}"/>
                </a:ext>
              </a:extLst>
            </p:cNvPr>
            <p:cNvSpPr/>
            <p:nvPr/>
          </p:nvSpPr>
          <p:spPr>
            <a:xfrm>
              <a:off x="0" y="0"/>
              <a:ext cx="3325368" cy="1818894"/>
            </a:xfrm>
            <a:custGeom>
              <a:avLst/>
              <a:gdLst/>
              <a:ahLst/>
              <a:cxnLst/>
              <a:rect l="0" t="0" r="0" b="0"/>
              <a:pathLst>
                <a:path w="3325368" h="1818894">
                  <a:moveTo>
                    <a:pt x="73914" y="0"/>
                  </a:moveTo>
                  <a:lnTo>
                    <a:pt x="144780" y="84582"/>
                  </a:lnTo>
                  <a:cubicBezTo>
                    <a:pt x="148590" y="89154"/>
                    <a:pt x="147828" y="95250"/>
                    <a:pt x="144018" y="98298"/>
                  </a:cubicBezTo>
                  <a:cubicBezTo>
                    <a:pt x="139446" y="101346"/>
                    <a:pt x="133350" y="101346"/>
                    <a:pt x="130302" y="96774"/>
                  </a:cubicBezTo>
                  <a:lnTo>
                    <a:pt x="83820" y="40772"/>
                  </a:lnTo>
                  <a:lnTo>
                    <a:pt x="83820" y="1735074"/>
                  </a:lnTo>
                  <a:lnTo>
                    <a:pt x="3283834" y="1735074"/>
                  </a:lnTo>
                  <a:lnTo>
                    <a:pt x="3227832" y="1688592"/>
                  </a:lnTo>
                  <a:cubicBezTo>
                    <a:pt x="3224022" y="1684782"/>
                    <a:pt x="3223260" y="1678686"/>
                    <a:pt x="3227070" y="1674876"/>
                  </a:cubicBezTo>
                  <a:cubicBezTo>
                    <a:pt x="3230118" y="1671066"/>
                    <a:pt x="3236215" y="1670304"/>
                    <a:pt x="3240024" y="1674114"/>
                  </a:cubicBezTo>
                  <a:lnTo>
                    <a:pt x="3325368" y="1744218"/>
                  </a:lnTo>
                  <a:lnTo>
                    <a:pt x="3240024" y="1815084"/>
                  </a:lnTo>
                  <a:cubicBezTo>
                    <a:pt x="3236215" y="1818894"/>
                    <a:pt x="3230118" y="1818132"/>
                    <a:pt x="3227070" y="1814322"/>
                  </a:cubicBezTo>
                  <a:cubicBezTo>
                    <a:pt x="3223260" y="1809750"/>
                    <a:pt x="3224022" y="1804416"/>
                    <a:pt x="3227832" y="1800606"/>
                  </a:cubicBezTo>
                  <a:lnTo>
                    <a:pt x="3283835" y="1754124"/>
                  </a:lnTo>
                  <a:lnTo>
                    <a:pt x="73914" y="1754124"/>
                  </a:lnTo>
                  <a:cubicBezTo>
                    <a:pt x="68580" y="1754124"/>
                    <a:pt x="64770" y="1749552"/>
                    <a:pt x="64770" y="1744218"/>
                  </a:cubicBezTo>
                  <a:lnTo>
                    <a:pt x="64770" y="40772"/>
                  </a:lnTo>
                  <a:lnTo>
                    <a:pt x="18288" y="96774"/>
                  </a:lnTo>
                  <a:cubicBezTo>
                    <a:pt x="14478" y="101346"/>
                    <a:pt x="8382" y="101346"/>
                    <a:pt x="4572" y="98298"/>
                  </a:cubicBezTo>
                  <a:cubicBezTo>
                    <a:pt x="762" y="95250"/>
                    <a:pt x="0" y="89154"/>
                    <a:pt x="3048" y="84582"/>
                  </a:cubicBezTo>
                  <a:lnTo>
                    <a:pt x="739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4" name="Rectangle 20">
            <a:extLst>
              <a:ext uri="{FF2B5EF4-FFF2-40B4-BE49-F238E27FC236}">
                <a16:creationId xmlns:a16="http://schemas.microsoft.com/office/drawing/2014/main" id="{AC649CEB-D483-4735-AF9B-69371578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68" y="1287480"/>
            <a:ext cx="105089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en déduit la valeur de la vitesse initiale : pente de la tangente à l’origine de la courbe [A](t).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Pour différentes valeurs de 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</a:t>
            </a:r>
            <a:r>
              <a:rPr kumimoji="0" lang="fr-FR" altLang="fr-FR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obtient différentes valeurs de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Or :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kumimoji="0" lang="fr-FR" altLang="fr-FR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trace 	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ln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f(ln[A]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obtient une droite de pente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et d’ordonnée à l’origine ln k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7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7EB4F-D8F1-4861-B2F5-AFC4CAC9F9D8}"/>
                  </a:ext>
                </a:extLst>
              </p:cNvPr>
              <p:cNvSpPr/>
              <p:nvPr/>
            </p:nvSpPr>
            <p:spPr>
              <a:xfrm>
                <a:off x="228600" y="461756"/>
                <a:ext cx="11384280" cy="1380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58750" algn="ctr">
                  <a:lnSpc>
                    <a:spcPct val="107000"/>
                  </a:lnSpc>
                  <a:spcAft>
                    <a:spcPts val="2635"/>
                  </a:spcAft>
                </a:pPr>
                <a:r>
                  <a:rPr lang="fr-FR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Définitions : vitesses instantanées </a:t>
                </a: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(à un instant t)</a:t>
                </a:r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489710" indent="-6350">
                  <a:lnSpc>
                    <a:spcPct val="108000"/>
                  </a:lnSpc>
                  <a:spcAft>
                    <a:spcPts val="15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Vitesse de formation des produits C et 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𝑓𝐶</m:t>
                        </m:r>
                      </m:sub>
                    </m:sSub>
                  </m:oMath>
                </a14:m>
                <a:r>
                  <a:rPr lang="fr-FR" sz="2800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𝑓𝐷</m:t>
                        </m:r>
                      </m:sub>
                    </m:sSub>
                  </m:oMath>
                </a14:m>
                <a:endParaRPr lang="fr-FR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7EB4F-D8F1-4861-B2F5-AFC4CAC9F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1756"/>
                <a:ext cx="11384280" cy="1380121"/>
              </a:xfrm>
              <a:prstGeom prst="rect">
                <a:avLst/>
              </a:prstGeom>
              <a:blipFill>
                <a:blip r:embed="rId2"/>
                <a:stretch>
                  <a:fillRect t="-5310" b="-8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5476BF15-4E2B-467D-A3FC-568AD8D488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416196"/>
                  </p:ext>
                </p:extLst>
              </p:nvPr>
            </p:nvGraphicFramePr>
            <p:xfrm>
              <a:off x="2571750" y="1841877"/>
              <a:ext cx="7452361" cy="1290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23620">
                      <a:extLst>
                        <a:ext uri="{9D8B030D-6E8A-4147-A177-3AD203B41FA5}">
                          <a16:colId xmlns:a16="http://schemas.microsoft.com/office/drawing/2014/main" val="1440778158"/>
                        </a:ext>
                      </a:extLst>
                    </a:gridCol>
                    <a:gridCol w="1164720">
                      <a:extLst>
                        <a:ext uri="{9D8B030D-6E8A-4147-A177-3AD203B41FA5}">
                          <a16:colId xmlns:a16="http://schemas.microsoft.com/office/drawing/2014/main" val="3604228675"/>
                        </a:ext>
                      </a:extLst>
                    </a:gridCol>
                    <a:gridCol w="3164021">
                      <a:extLst>
                        <a:ext uri="{9D8B030D-6E8A-4147-A177-3AD203B41FA5}">
                          <a16:colId xmlns:a16="http://schemas.microsoft.com/office/drawing/2014/main" val="339682011"/>
                        </a:ext>
                      </a:extLst>
                    </a:gridCol>
                  </a:tblGrid>
                  <a:tr h="1198503">
                    <a:tc>
                      <a:txBody>
                        <a:bodyPr/>
                        <a:lstStyle/>
                        <a:p>
                          <a:pPr marR="176530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𝑓𝐶</m:t>
                                  </m:r>
                                </m:sub>
                              </m:sSub>
                              <m:r>
                                <a:rPr lang="fr-FR" sz="40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4000" dirty="0">
                              <a:effectLst/>
                            </a:rPr>
                            <a:t> </a:t>
                          </a:r>
                          <a:endParaRPr lang="fr-FR" sz="2000" dirty="0">
                            <a:effectLst/>
                          </a:endParaRPr>
                        </a:p>
                        <a:p>
                          <a:pPr marR="131445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9055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905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𝑓𝐷</m:t>
                                  </m:r>
                                </m:sub>
                              </m:sSub>
                              <m:r>
                                <a:rPr lang="fr-FR" sz="3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3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3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2200" dirty="0">
                              <a:effectLst/>
                            </a:rPr>
                            <a:t> </a:t>
                          </a:r>
                          <a:endParaRPr lang="fr-FR" sz="1100" dirty="0">
                            <a:effectLst/>
                          </a:endParaRPr>
                        </a:p>
                        <a:p>
                          <a:pPr marR="135255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9055" marT="0" marB="0" anchor="ctr"/>
                    </a:tc>
                    <a:extLst>
                      <a:ext uri="{0D108BD9-81ED-4DB2-BD59-A6C34878D82A}">
                        <a16:rowId xmlns:a16="http://schemas.microsoft.com/office/drawing/2014/main" val="123813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5476BF15-4E2B-467D-A3FC-568AD8D488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416196"/>
                  </p:ext>
                </p:extLst>
              </p:nvPr>
            </p:nvGraphicFramePr>
            <p:xfrm>
              <a:off x="2571750" y="1841877"/>
              <a:ext cx="7452361" cy="13025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23620">
                      <a:extLst>
                        <a:ext uri="{9D8B030D-6E8A-4147-A177-3AD203B41FA5}">
                          <a16:colId xmlns:a16="http://schemas.microsoft.com/office/drawing/2014/main" val="1440778158"/>
                        </a:ext>
                      </a:extLst>
                    </a:gridCol>
                    <a:gridCol w="1164720">
                      <a:extLst>
                        <a:ext uri="{9D8B030D-6E8A-4147-A177-3AD203B41FA5}">
                          <a16:colId xmlns:a16="http://schemas.microsoft.com/office/drawing/2014/main" val="3604228675"/>
                        </a:ext>
                      </a:extLst>
                    </a:gridCol>
                    <a:gridCol w="3164021">
                      <a:extLst>
                        <a:ext uri="{9D8B030D-6E8A-4147-A177-3AD203B41FA5}">
                          <a16:colId xmlns:a16="http://schemas.microsoft.com/office/drawing/2014/main" val="339682011"/>
                        </a:ext>
                      </a:extLst>
                    </a:gridCol>
                  </a:tblGrid>
                  <a:tr h="13025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9685" marR="59055" marT="0" marB="0" anchor="ctr">
                        <a:blipFill>
                          <a:blip r:embed="rId3"/>
                          <a:stretch>
                            <a:fillRect l="-195" t="-467" r="-139376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905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9685" marR="59055" marT="0" marB="0" anchor="ctr">
                        <a:blipFill>
                          <a:blip r:embed="rId3"/>
                          <a:stretch>
                            <a:fillRect l="-135577" t="-467" r="-769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130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ACFB70E-6BDE-448F-A78D-2BE2484C15E8}"/>
                  </a:ext>
                </a:extLst>
              </p:cNvPr>
              <p:cNvSpPr txBox="1"/>
              <p:nvPr/>
            </p:nvSpPr>
            <p:spPr>
              <a:xfrm>
                <a:off x="1680210" y="3429000"/>
                <a:ext cx="862965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Vitesse de disparition des réactifs A et B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𝑑𝐴</m:t>
                        </m:r>
                      </m:sub>
                    </m:sSub>
                  </m:oMath>
                </a14:m>
                <a:r>
                  <a:rPr lang="fr-FR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ACFB70E-6BDE-448F-A78D-2BE2484C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10" y="3429000"/>
                <a:ext cx="8629650" cy="800219"/>
              </a:xfrm>
              <a:prstGeom prst="rect">
                <a:avLst/>
              </a:prstGeom>
              <a:blipFill>
                <a:blip r:embed="rId4"/>
                <a:stretch>
                  <a:fillRect l="-1484" t="-8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87C1691B-9280-4EFC-B5BB-9265097F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713371"/>
                  </p:ext>
                </p:extLst>
              </p:nvPr>
            </p:nvGraphicFramePr>
            <p:xfrm>
              <a:off x="2571749" y="4229219"/>
              <a:ext cx="7452361" cy="12176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82116">
                      <a:extLst>
                        <a:ext uri="{9D8B030D-6E8A-4147-A177-3AD203B41FA5}">
                          <a16:colId xmlns:a16="http://schemas.microsoft.com/office/drawing/2014/main" val="1597276983"/>
                        </a:ext>
                      </a:extLst>
                    </a:gridCol>
                    <a:gridCol w="850793">
                      <a:extLst>
                        <a:ext uri="{9D8B030D-6E8A-4147-A177-3AD203B41FA5}">
                          <a16:colId xmlns:a16="http://schemas.microsoft.com/office/drawing/2014/main" val="3038812766"/>
                        </a:ext>
                      </a:extLst>
                    </a:gridCol>
                    <a:gridCol w="3319452">
                      <a:extLst>
                        <a:ext uri="{9D8B030D-6E8A-4147-A177-3AD203B41FA5}">
                          <a16:colId xmlns:a16="http://schemas.microsoft.com/office/drawing/2014/main" val="1803402904"/>
                        </a:ext>
                      </a:extLst>
                    </a:gridCol>
                  </a:tblGrid>
                  <a:tr h="809625">
                    <a:tc>
                      <a:txBody>
                        <a:bodyPr/>
                        <a:lstStyle/>
                        <a:p>
                          <a:pPr marR="18796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sub>
                                </m:sSub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>
                            <a:effectLst/>
                          </a:endParaRPr>
                        </a:p>
                        <a:p>
                          <a:pPr marR="134620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143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1435" marT="0" marB="0"/>
                    </a:tc>
                    <a:tc>
                      <a:txBody>
                        <a:bodyPr/>
                        <a:lstStyle/>
                        <a:p>
                          <a:pPr marR="186055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 marR="18796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>
                            <a:effectLst/>
                          </a:endParaRPr>
                        </a:p>
                        <a:p>
                          <a:pPr marR="139700"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3419280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87C1691B-9280-4EFC-B5BB-9265097F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713371"/>
                  </p:ext>
                </p:extLst>
              </p:nvPr>
            </p:nvGraphicFramePr>
            <p:xfrm>
              <a:off x="2571749" y="4229219"/>
              <a:ext cx="7452361" cy="12176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82116">
                      <a:extLst>
                        <a:ext uri="{9D8B030D-6E8A-4147-A177-3AD203B41FA5}">
                          <a16:colId xmlns:a16="http://schemas.microsoft.com/office/drawing/2014/main" val="1597276983"/>
                        </a:ext>
                      </a:extLst>
                    </a:gridCol>
                    <a:gridCol w="850793">
                      <a:extLst>
                        <a:ext uri="{9D8B030D-6E8A-4147-A177-3AD203B41FA5}">
                          <a16:colId xmlns:a16="http://schemas.microsoft.com/office/drawing/2014/main" val="3038812766"/>
                        </a:ext>
                      </a:extLst>
                    </a:gridCol>
                    <a:gridCol w="3319452">
                      <a:extLst>
                        <a:ext uri="{9D8B030D-6E8A-4147-A177-3AD203B41FA5}">
                          <a16:colId xmlns:a16="http://schemas.microsoft.com/office/drawing/2014/main" val="1803402904"/>
                        </a:ext>
                      </a:extLst>
                    </a:gridCol>
                  </a:tblGrid>
                  <a:tr h="121767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9685" marR="51435" marT="0" marB="0" anchor="ctr">
                        <a:blipFill>
                          <a:blip r:embed="rId5"/>
                          <a:stretch>
                            <a:fillRect l="-186" t="-498" r="-127829" b="-1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9685" marR="5143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9685" marR="51435" marT="0" marB="0" anchor="ctr">
                        <a:blipFill>
                          <a:blip r:embed="rId5"/>
                          <a:stretch>
                            <a:fillRect l="-124771" t="-498" r="-734" b="-1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280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5495AD03-01CA-4C96-BD93-FCEBC0F4A84F}"/>
              </a:ext>
            </a:extLst>
          </p:cNvPr>
          <p:cNvSpPr txBox="1"/>
          <p:nvPr/>
        </p:nvSpPr>
        <p:spPr>
          <a:xfrm>
            <a:off x="1257300" y="5909310"/>
            <a:ext cx="9052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vitesses sont exprimées </a:t>
            </a:r>
            <a:r>
              <a:rPr lang="fr-FR" sz="2800" b="1" dirty="0"/>
              <a:t>en mol.s</a:t>
            </a:r>
            <a:r>
              <a:rPr lang="fr-FR" sz="2800" b="1" baseline="30000" dirty="0"/>
              <a:t>-1 </a:t>
            </a:r>
            <a:r>
              <a:rPr lang="fr-FR" sz="2800" dirty="0"/>
              <a:t>(ou mol.min</a:t>
            </a:r>
            <a:r>
              <a:rPr lang="fr-FR" sz="2800" baseline="30000" dirty="0"/>
              <a:t>-1</a:t>
            </a:r>
            <a:r>
              <a:rPr lang="fr-FR" sz="2800" dirty="0"/>
              <a:t>, mol.h</a:t>
            </a:r>
            <a:r>
              <a:rPr lang="fr-FR" sz="2800" baseline="30000" dirty="0"/>
              <a:t>-1</a:t>
            </a:r>
            <a:r>
              <a:rPr lang="fr-FR" sz="2800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02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CAC4206-1DEB-485C-82E3-23DEB57D3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20988"/>
              </p:ext>
            </p:extLst>
          </p:nvPr>
        </p:nvGraphicFramePr>
        <p:xfrm>
          <a:off x="1223065" y="3603784"/>
          <a:ext cx="10023968" cy="1392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863">
                  <a:extLst>
                    <a:ext uri="{9D8B030D-6E8A-4147-A177-3AD203B41FA5}">
                      <a16:colId xmlns:a16="http://schemas.microsoft.com/office/drawing/2014/main" val="783738258"/>
                    </a:ext>
                  </a:extLst>
                </a:gridCol>
                <a:gridCol w="1528318">
                  <a:extLst>
                    <a:ext uri="{9D8B030D-6E8A-4147-A177-3AD203B41FA5}">
                      <a16:colId xmlns:a16="http://schemas.microsoft.com/office/drawing/2014/main" val="2511836187"/>
                    </a:ext>
                  </a:extLst>
                </a:gridCol>
                <a:gridCol w="1528318">
                  <a:extLst>
                    <a:ext uri="{9D8B030D-6E8A-4147-A177-3AD203B41FA5}">
                      <a16:colId xmlns:a16="http://schemas.microsoft.com/office/drawing/2014/main" val="1064252269"/>
                    </a:ext>
                  </a:extLst>
                </a:gridCol>
                <a:gridCol w="1460892">
                  <a:extLst>
                    <a:ext uri="{9D8B030D-6E8A-4147-A177-3AD203B41FA5}">
                      <a16:colId xmlns:a16="http://schemas.microsoft.com/office/drawing/2014/main" val="408989104"/>
                    </a:ext>
                  </a:extLst>
                </a:gridCol>
                <a:gridCol w="1666541">
                  <a:extLst>
                    <a:ext uri="{9D8B030D-6E8A-4147-A177-3AD203B41FA5}">
                      <a16:colId xmlns:a16="http://schemas.microsoft.com/office/drawing/2014/main" val="340435970"/>
                    </a:ext>
                  </a:extLst>
                </a:gridCol>
                <a:gridCol w="1671036">
                  <a:extLst>
                    <a:ext uri="{9D8B030D-6E8A-4147-A177-3AD203B41FA5}">
                      <a16:colId xmlns:a16="http://schemas.microsoft.com/office/drawing/2014/main" val="2395115445"/>
                    </a:ext>
                  </a:extLst>
                </a:gridCol>
              </a:tblGrid>
              <a:tr h="695031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</a:t>
                      </a:r>
                      <a:r>
                        <a:rPr lang="fr-FR" sz="1400" baseline="-25000">
                          <a:effectLst/>
                        </a:rPr>
                        <a:t>A0 </a:t>
                      </a:r>
                      <a:r>
                        <a:rPr lang="fr-FR" sz="1400">
                          <a:effectLst/>
                        </a:rPr>
                        <a:t>(Pa)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8550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13700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27600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39500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55300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extLst>
                  <a:ext uri="{0D108BD9-81ED-4DB2-BD59-A6C34878D82A}">
                    <a16:rowId xmlns:a16="http://schemas.microsoft.com/office/drawing/2014/main" val="1585974651"/>
                  </a:ext>
                </a:extLst>
              </a:tr>
              <a:tr h="6972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v</a:t>
                      </a:r>
                      <a:r>
                        <a:rPr lang="fr-FR" sz="1400" baseline="-25000">
                          <a:effectLst/>
                        </a:rPr>
                        <a:t>0p </a:t>
                      </a:r>
                      <a:r>
                        <a:rPr lang="fr-FR" sz="1400">
                          <a:effectLst/>
                        </a:rPr>
                        <a:t>(Pa.min</a:t>
                      </a:r>
                      <a:r>
                        <a:rPr lang="fr-FR" sz="1400" baseline="30000">
                          <a:effectLst/>
                        </a:rPr>
                        <a:t>-1</a:t>
                      </a:r>
                      <a:r>
                        <a:rPr lang="fr-FR" sz="1400">
                          <a:effectLst/>
                        </a:rPr>
                        <a:t>)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46,2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119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484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989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1936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3025" marT="0" marB="0" anchor="ctr"/>
                </a:tc>
                <a:extLst>
                  <a:ext uri="{0D108BD9-81ED-4DB2-BD59-A6C34878D82A}">
                    <a16:rowId xmlns:a16="http://schemas.microsoft.com/office/drawing/2014/main" val="293852376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35B04DD-3810-4F4E-98D9-FF31383A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7" y="218242"/>
            <a:ext cx="1067792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D838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Exemple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étudie la pyrolyse du composé A à 504 °C : 	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note P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la pression partielle de A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a déterminé, à 504 °C, la vitesse initiale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0p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 la réaction pour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diverses valeurs de la pression initiale P</a:t>
            </a:r>
            <a:r>
              <a:rPr kumimoji="0" lang="fr-FR" altLang="fr-FR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A0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du composé A 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Déterminer l’ordre de la réaction par rapport au composé A et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constante de vitesse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</a:t>
            </a:r>
            <a:r>
              <a:rPr kumimoji="0" lang="fr-FR" altLang="fr-FR" sz="2800" b="0" i="1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49825" algn="ctr"/>
              </a:tabLst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4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95775F-078C-4341-A1D0-CE4806FF914C}"/>
              </a:ext>
            </a:extLst>
          </p:cNvPr>
          <p:cNvSpPr/>
          <p:nvPr/>
        </p:nvSpPr>
        <p:spPr>
          <a:xfrm>
            <a:off x="1829194" y="443984"/>
            <a:ext cx="7620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Avancement de la réaction (rappels</a:t>
            </a: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7FF2EF8D-EEBE-4B8E-BC29-04C46CF4F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457713"/>
                  </p:ext>
                </p:extLst>
              </p:nvPr>
            </p:nvGraphicFramePr>
            <p:xfrm>
              <a:off x="1354869" y="1127125"/>
              <a:ext cx="8569325" cy="20161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79500">
                      <a:extLst>
                        <a:ext uri="{9D8B030D-6E8A-4147-A177-3AD203B41FA5}">
                          <a16:colId xmlns:a16="http://schemas.microsoft.com/office/drawing/2014/main" val="1412749131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2531588294"/>
                        </a:ext>
                      </a:extLst>
                    </a:gridCol>
                    <a:gridCol w="395605">
                      <a:extLst>
                        <a:ext uri="{9D8B030D-6E8A-4147-A177-3AD203B41FA5}">
                          <a16:colId xmlns:a16="http://schemas.microsoft.com/office/drawing/2014/main" val="1879472487"/>
                        </a:ext>
                      </a:extLst>
                    </a:gridCol>
                    <a:gridCol w="1477010">
                      <a:extLst>
                        <a:ext uri="{9D8B030D-6E8A-4147-A177-3AD203B41FA5}">
                          <a16:colId xmlns:a16="http://schemas.microsoft.com/office/drawing/2014/main" val="35882688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1537016227"/>
                        </a:ext>
                      </a:extLst>
                    </a:gridCol>
                    <a:gridCol w="1467485">
                      <a:extLst>
                        <a:ext uri="{9D8B030D-6E8A-4147-A177-3AD203B41FA5}">
                          <a16:colId xmlns:a16="http://schemas.microsoft.com/office/drawing/2014/main" val="360123670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3575380525"/>
                        </a:ext>
                      </a:extLst>
                    </a:gridCol>
                    <a:gridCol w="1661795">
                      <a:extLst>
                        <a:ext uri="{9D8B030D-6E8A-4147-A177-3AD203B41FA5}">
                          <a16:colId xmlns:a16="http://schemas.microsoft.com/office/drawing/2014/main" val="1603178886"/>
                        </a:ext>
                      </a:extLst>
                    </a:gridCol>
                  </a:tblGrid>
                  <a:tr h="5048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812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24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sz="2400">
                              <a:effectLst/>
                            </a:rPr>
                            <a:t> A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+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36639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24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fr-FR" sz="2400" dirty="0">
                              <a:effectLst/>
                            </a:rPr>
                            <a:t>B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=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3778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γC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+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R="3746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2400"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fr-FR" sz="2400">
                              <a:effectLst/>
                            </a:rPr>
                            <a:t>D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extLst>
                      <a:ext uri="{0D108BD9-81ED-4DB2-BD59-A6C34878D82A}">
                        <a16:rowId xmlns:a16="http://schemas.microsoft.com/office/drawing/2014/main" val="693142713"/>
                      </a:ext>
                    </a:extLst>
                  </a:tr>
                  <a:tr h="775970">
                    <a:tc>
                      <a:txBody>
                        <a:bodyPr/>
                        <a:lstStyle/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Etat </a:t>
                          </a:r>
                          <a:endParaRPr lang="fr-FR" sz="1100">
                            <a:effectLst/>
                          </a:endParaRPr>
                        </a:p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initial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812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A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18669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 err="1">
                              <a:effectLst/>
                            </a:rPr>
                            <a:t>n</a:t>
                          </a:r>
                          <a:r>
                            <a:rPr lang="fr-FR" sz="2000" baseline="-25000" dirty="0" err="1">
                              <a:effectLst/>
                            </a:rPr>
                            <a:t>B</a:t>
                          </a:r>
                          <a:r>
                            <a:rPr lang="fr-FR" sz="2000" baseline="-25000" dirty="0">
                              <a:effectLst/>
                            </a:rPr>
                            <a:t> </a:t>
                          </a:r>
                          <a:r>
                            <a:rPr lang="fr-FR" sz="2000" dirty="0">
                              <a:effectLst/>
                            </a:rPr>
                            <a:t>(t=0)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1778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C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34988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D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extLst>
                      <a:ext uri="{0D108BD9-81ED-4DB2-BD59-A6C34878D82A}">
                        <a16:rowId xmlns:a16="http://schemas.microsoft.com/office/drawing/2014/main" val="1059448727"/>
                      </a:ext>
                    </a:extLst>
                  </a:tr>
                  <a:tr h="735330">
                    <a:tc>
                      <a:txBody>
                        <a:bodyPr/>
                        <a:lstStyle/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Etat instant t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1873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𝛼𝜉</m:t>
                                </m:r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𝛽𝜉</m:t>
                                </m:r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𝛾𝜉</m:t>
                                </m:r>
                              </m:oMath>
                            </m:oMathPara>
                          </a14:m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16256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𝛿𝜉</m:t>
                                </m:r>
                              </m:oMath>
                            </m:oMathPara>
                          </a14:m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extLst>
                      <a:ext uri="{0D108BD9-81ED-4DB2-BD59-A6C34878D82A}">
                        <a16:rowId xmlns:a16="http://schemas.microsoft.com/office/drawing/2014/main" val="127217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7FF2EF8D-EEBE-4B8E-BC29-04C46CF4F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457713"/>
                  </p:ext>
                </p:extLst>
              </p:nvPr>
            </p:nvGraphicFramePr>
            <p:xfrm>
              <a:off x="1354869" y="1127125"/>
              <a:ext cx="8569325" cy="20161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79500">
                      <a:extLst>
                        <a:ext uri="{9D8B030D-6E8A-4147-A177-3AD203B41FA5}">
                          <a16:colId xmlns:a16="http://schemas.microsoft.com/office/drawing/2014/main" val="1412749131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2531588294"/>
                        </a:ext>
                      </a:extLst>
                    </a:gridCol>
                    <a:gridCol w="395605">
                      <a:extLst>
                        <a:ext uri="{9D8B030D-6E8A-4147-A177-3AD203B41FA5}">
                          <a16:colId xmlns:a16="http://schemas.microsoft.com/office/drawing/2014/main" val="1879472487"/>
                        </a:ext>
                      </a:extLst>
                    </a:gridCol>
                    <a:gridCol w="1477010">
                      <a:extLst>
                        <a:ext uri="{9D8B030D-6E8A-4147-A177-3AD203B41FA5}">
                          <a16:colId xmlns:a16="http://schemas.microsoft.com/office/drawing/2014/main" val="35882688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1537016227"/>
                        </a:ext>
                      </a:extLst>
                    </a:gridCol>
                    <a:gridCol w="1467485">
                      <a:extLst>
                        <a:ext uri="{9D8B030D-6E8A-4147-A177-3AD203B41FA5}">
                          <a16:colId xmlns:a16="http://schemas.microsoft.com/office/drawing/2014/main" val="360123670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3575380525"/>
                        </a:ext>
                      </a:extLst>
                    </a:gridCol>
                    <a:gridCol w="1661795">
                      <a:extLst>
                        <a:ext uri="{9D8B030D-6E8A-4147-A177-3AD203B41FA5}">
                          <a16:colId xmlns:a16="http://schemas.microsoft.com/office/drawing/2014/main" val="1603178886"/>
                        </a:ext>
                      </a:extLst>
                    </a:gridCol>
                  </a:tblGrid>
                  <a:tr h="5048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 anchor="ctr">
                        <a:blipFill>
                          <a:blip r:embed="rId2"/>
                          <a:stretch>
                            <a:fillRect l="-67681" t="-1205" r="-369202" b="-3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+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 anchor="ctr">
                        <a:blipFill>
                          <a:blip r:embed="rId2"/>
                          <a:stretch>
                            <a:fillRect l="-209091" t="-1205" r="-274380" b="-3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=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37782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γC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+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 anchor="ctr">
                        <a:blipFill>
                          <a:blip r:embed="rId2"/>
                          <a:stretch>
                            <a:fillRect l="-415385" t="-1205" r="-1832" b="-3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3142713"/>
                      </a:ext>
                    </a:extLst>
                  </a:tr>
                  <a:tr h="775970">
                    <a:tc>
                      <a:txBody>
                        <a:bodyPr/>
                        <a:lstStyle/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Etat </a:t>
                          </a:r>
                          <a:endParaRPr lang="fr-FR" sz="1100">
                            <a:effectLst/>
                          </a:endParaRPr>
                        </a:p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initial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pPr marL="812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A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18669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 err="1">
                              <a:effectLst/>
                            </a:rPr>
                            <a:t>n</a:t>
                          </a:r>
                          <a:r>
                            <a:rPr lang="fr-FR" sz="2000" baseline="-25000" dirty="0" err="1">
                              <a:effectLst/>
                            </a:rPr>
                            <a:t>B</a:t>
                          </a:r>
                          <a:r>
                            <a:rPr lang="fr-FR" sz="2000" baseline="-25000" dirty="0">
                              <a:effectLst/>
                            </a:rPr>
                            <a:t> </a:t>
                          </a:r>
                          <a:r>
                            <a:rPr lang="fr-FR" sz="2000" dirty="0">
                              <a:effectLst/>
                            </a:rPr>
                            <a:t>(t=0)</a:t>
                          </a:r>
                          <a:endParaRPr lang="fr-FR" sz="1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1778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C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pPr marL="349885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n</a:t>
                          </a:r>
                          <a:r>
                            <a:rPr lang="fr-FR" sz="2000" baseline="-25000">
                              <a:effectLst/>
                            </a:rPr>
                            <a:t>D </a:t>
                          </a:r>
                          <a:r>
                            <a:rPr lang="fr-FR" sz="2000">
                              <a:effectLst/>
                            </a:rPr>
                            <a:t>(t=0)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extLst>
                      <a:ext uri="{0D108BD9-81ED-4DB2-BD59-A6C34878D82A}">
                        <a16:rowId xmlns:a16="http://schemas.microsoft.com/office/drawing/2014/main" val="1059448727"/>
                      </a:ext>
                    </a:extLst>
                  </a:tr>
                  <a:tr h="735330">
                    <a:tc>
                      <a:txBody>
                        <a:bodyPr/>
                        <a:lstStyle/>
                        <a:p>
                          <a:pPr marL="9144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800">
                              <a:effectLst/>
                            </a:rPr>
                            <a:t>Etat instant t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>
                        <a:blipFill>
                          <a:blip r:embed="rId2"/>
                          <a:stretch>
                            <a:fillRect l="-67681" t="-175207" r="-369202" b="-15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>
                        <a:blipFill>
                          <a:blip r:embed="rId2"/>
                          <a:stretch>
                            <a:fillRect l="-209091" t="-175207" r="-274380" b="-15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>
                        <a:blipFill>
                          <a:blip r:embed="rId2"/>
                          <a:stretch>
                            <a:fillRect l="-349583" t="-175207" r="-138750" b="-15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 </a:t>
                          </a:r>
                          <a:endParaRPr lang="fr-FR" sz="1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101600" marT="107315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101600" marT="107315" marB="0">
                        <a:blipFill>
                          <a:blip r:embed="rId2"/>
                          <a:stretch>
                            <a:fillRect l="-415385" t="-175207" r="-1832" b="-15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171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62CBCE6-1B25-4EA4-A9FF-505AF5D38939}"/>
                  </a:ext>
                </a:extLst>
              </p:cNvPr>
              <p:cNvSpPr txBox="1"/>
              <p:nvPr/>
            </p:nvSpPr>
            <p:spPr>
              <a:xfrm>
                <a:off x="1268730" y="3280410"/>
                <a:ext cx="10412730" cy="312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(0)−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(0)−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(0)−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r>
                  <a:rPr lang="fr-FR" sz="2400" dirty="0"/>
                  <a:t>Dérivée de l’avancement par rapport au temps en fonction de </a:t>
                </a:r>
                <a:r>
                  <a:rPr lang="fr-FR" sz="2400" dirty="0" err="1"/>
                  <a:t>n</a:t>
                </a:r>
                <a:r>
                  <a:rPr lang="fr-FR" sz="2400" baseline="-25000" dirty="0" err="1"/>
                  <a:t>A</a:t>
                </a:r>
                <a:r>
                  <a:rPr lang="fr-FR" sz="2400" baseline="-25000" dirty="0"/>
                  <a:t> </a:t>
                </a:r>
                <a:r>
                  <a:rPr lang="fr-FR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dirty="0"/>
              </a:p>
              <a:p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62CBCE6-1B25-4EA4-A9FF-505AF5D3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30" y="3280410"/>
                <a:ext cx="10412730" cy="3122778"/>
              </a:xfrm>
              <a:prstGeom prst="rect">
                <a:avLst/>
              </a:prstGeom>
              <a:blipFill>
                <a:blip r:embed="rId3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6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41914E-E7DA-41C4-A8BF-493FFF239791}"/>
                  </a:ext>
                </a:extLst>
              </p:cNvPr>
              <p:cNvSpPr/>
              <p:nvPr/>
            </p:nvSpPr>
            <p:spPr>
              <a:xfrm>
                <a:off x="640080" y="507542"/>
                <a:ext cx="10995660" cy="1538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Dérivée de l’avancement par rapport au temps en fonction de </a:t>
                </a:r>
                <a:r>
                  <a:rPr lang="fr-FR" sz="2400" dirty="0" err="1"/>
                  <a:t>n</a:t>
                </a:r>
                <a:r>
                  <a:rPr lang="fr-FR" sz="2400" baseline="-25000" dirty="0" err="1"/>
                  <a:t>C</a:t>
                </a:r>
                <a:r>
                  <a:rPr lang="fr-FR" sz="2400" baseline="-25000" dirty="0"/>
                  <a:t> </a:t>
                </a:r>
                <a:r>
                  <a:rPr lang="fr-FR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41914E-E7DA-41C4-A8BF-493FFF239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7542"/>
                <a:ext cx="10995660" cy="1538498"/>
              </a:xfrm>
              <a:prstGeom prst="rect">
                <a:avLst/>
              </a:prstGeom>
              <a:blipFill>
                <a:blip r:embed="rId2"/>
                <a:stretch>
                  <a:fillRect l="-831" t="-3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539DB32-AEA2-4192-B9D6-19169D9EA5D4}"/>
                  </a:ext>
                </a:extLst>
              </p:cNvPr>
              <p:cNvSpPr txBox="1"/>
              <p:nvPr/>
            </p:nvSpPr>
            <p:spPr>
              <a:xfrm>
                <a:off x="994410" y="2480310"/>
                <a:ext cx="10069830" cy="3772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accent2"/>
                    </a:solidFill>
                  </a:rPr>
                  <a:t>1.2. Vitesse de réaction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2800" dirty="0"/>
              </a:p>
              <a:p>
                <a:r>
                  <a:rPr lang="fr-FR" sz="2800" dirty="0"/>
                  <a:t>Les variations des quantités de matière des différents constituants ne sont pas indépendantes mais proportionnelles.</a:t>
                </a:r>
              </a:p>
              <a:p>
                <a:r>
                  <a:rPr lang="fr-FR" sz="2800" dirty="0"/>
                  <a:t>Mais attention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𝑑𝐴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𝑓𝐶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𝑓𝐷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539DB32-AEA2-4192-B9D6-19169D9E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10" y="2480310"/>
                <a:ext cx="10069830" cy="3772699"/>
              </a:xfrm>
              <a:prstGeom prst="rect">
                <a:avLst/>
              </a:prstGeom>
              <a:blipFill>
                <a:blip r:embed="rId3"/>
                <a:stretch>
                  <a:fillRect l="-1211" t="-1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AFC49A1-D74C-4663-B02A-0FEE530BBF47}"/>
                  </a:ext>
                </a:extLst>
              </p:cNvPr>
              <p:cNvSpPr/>
              <p:nvPr/>
            </p:nvSpPr>
            <p:spPr>
              <a:xfrm>
                <a:off x="537210" y="439119"/>
                <a:ext cx="10778490" cy="5144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448310">
                  <a:lnSpc>
                    <a:spcPct val="107000"/>
                  </a:lnSpc>
                  <a:spcAft>
                    <a:spcPts val="67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Les vitesses de disparition et de formation sont proportionnelles entre elles de la façon suivante :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 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𝛼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𝑑𝐴</m:t>
                        </m:r>
                      </m:sub>
                    </m:sSub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𝛽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𝑑𝐵</m:t>
                        </m:r>
                      </m:sub>
                    </m:sSub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𝛾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𝑓𝐶</m:t>
                        </m:r>
                      </m:sub>
                    </m:sSub>
                    <m:r>
                      <a:rPr lang="fr-F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ymbol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𝛿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ymbol" panose="020B0502040204020203" pitchFamily="34" charset="0"/>
                          </a:rPr>
                          <m:t>𝑓𝐷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 d’où</a:t>
                </a:r>
                <a:endParaRPr lang="fr-FR" sz="2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448310">
                  <a:lnSpc>
                    <a:spcPct val="107000"/>
                  </a:lnSpc>
                  <a:spcAft>
                    <a:spcPts val="6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egoe UI Symbol" panose="020B0502040204020203" pitchFamily="34" charset="0"/>
                          <a:cs typeface="Segoe UI Symbol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egoe UI Symbol" panose="020B0502040204020203" pitchFamily="34" charset="0"/>
                          <a:cs typeface="Segoe UI Symbol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𝛽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egoe UI Symbol" panose="020B0502040204020203" pitchFamily="34" charset="0"/>
                          <a:cs typeface="Segoe UI Symbol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𝛾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egoe UI Symbol" panose="020B0502040204020203" pitchFamily="34" charset="0"/>
                          <a:cs typeface="Segoe UI Symbol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𝛿</m:t>
                          </m:r>
                        </m:den>
                      </m:f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egoe UI Symbol" panose="020B0502040204020203" pitchFamily="34" charset="0"/>
                                  <a:cs typeface="Segoe UI Symbol" panose="020B0502040204020203" pitchFamily="34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𝑑𝑡</m:t>
                          </m:r>
                        </m:den>
                      </m:f>
                      <m:r>
                        <a:rPr lang="fr-F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egoe UI Symbol" panose="020B0502040204020203" pitchFamily="34" charset="0"/>
                          <a:cs typeface="Segoe UI Symbol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𝜉</m:t>
                          </m:r>
                        </m:num>
                        <m:den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egoe UI Symbol" panose="020B0502040204020203" pitchFamily="34" charset="0"/>
                              <a:cs typeface="Segoe UI Symbol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448310">
                  <a:lnSpc>
                    <a:spcPct val="107000"/>
                  </a:lnSpc>
                  <a:spcAft>
                    <a:spcPts val="670"/>
                  </a:spcAft>
                </a:pPr>
                <a:endParaRPr lang="fr-FR" sz="28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Définition de la vitesse de réaction</a:t>
                </a:r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 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 a aussi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448310">
                  <a:lnSpc>
                    <a:spcPct val="107000"/>
                  </a:lnSpc>
                  <a:spcAft>
                    <a:spcPts val="670"/>
                  </a:spcAft>
                </a:pPr>
                <a:endParaRPr lang="fr-FR" sz="2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AFC49A1-D74C-4663-B02A-0FEE530BB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" y="439119"/>
                <a:ext cx="10778490" cy="5144998"/>
              </a:xfrm>
              <a:prstGeom prst="rect">
                <a:avLst/>
              </a:prstGeom>
              <a:blipFill>
                <a:blip r:embed="rId2"/>
                <a:stretch>
                  <a:fillRect l="-1131" t="-1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FE162FB-213E-47E3-BF93-0B763901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97572"/>
              </p:ext>
            </p:extLst>
          </p:nvPr>
        </p:nvGraphicFramePr>
        <p:xfrm>
          <a:off x="300990" y="396430"/>
          <a:ext cx="10515600" cy="561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7587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5095" algn="ctr">
                        <a:lnSpc>
                          <a:spcPct val="107000"/>
                        </a:lnSpc>
                        <a:spcAft>
                          <a:spcPts val="995"/>
                        </a:spcAft>
                      </a:pPr>
                      <a:r>
                        <a:rPr lang="fr-FR" sz="3600" dirty="0">
                          <a:solidFill>
                            <a:schemeClr val="accent2"/>
                          </a:solidFill>
                          <a:effectLst/>
                        </a:rPr>
                        <a:t>1.3. Vitesses volumiques</a:t>
                      </a:r>
                      <a:endParaRPr lang="fr-FR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33969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442663-C9E3-482D-8253-664CDCDDD2E9}"/>
                  </a:ext>
                </a:extLst>
              </p:cNvPr>
              <p:cNvSpPr/>
              <p:nvPr/>
            </p:nvSpPr>
            <p:spPr>
              <a:xfrm>
                <a:off x="434340" y="1127105"/>
                <a:ext cx="10382250" cy="5004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En pratique, on préfère utiliser une définition de la vitesse de réaction indépendante de la quantité de matière que contient le système </a:t>
                </a:r>
                <a:r>
                  <a:rPr lang="fr-FR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:</a:t>
                </a:r>
              </a:p>
              <a:p>
                <a:r>
                  <a:rPr lang="fr-FR" sz="2800" b="1" dirty="0">
                    <a:solidFill>
                      <a:srgbClr val="FF0000"/>
                    </a:solidFill>
                  </a:rPr>
                  <a:t>Définition</a:t>
                </a:r>
              </a:p>
              <a:p>
                <a:r>
                  <a:rPr lang="fr-FR" sz="2800" dirty="0"/>
                  <a:t>Vitesse volumique de la réaction : V</a:t>
                </a:r>
              </a:p>
              <a:p>
                <a:r>
                  <a:rPr lang="fr-FR" sz="2800" dirty="0"/>
                  <a:t>ATTENTION de ne pas confondre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800" i="1" dirty="0"/>
                  <a:t> </a:t>
                </a:r>
                <a:r>
                  <a:rPr lang="fr-FR" sz="2800" dirty="0"/>
                  <a:t>et </a:t>
                </a:r>
                <a:r>
                  <a:rPr lang="fr-FR" sz="2800" i="1" dirty="0"/>
                  <a:t>V</a:t>
                </a:r>
                <a:endParaRPr lang="fr-FR" sz="2800" dirty="0"/>
              </a:p>
              <a:p>
                <a:pPr>
                  <a:spcAft>
                    <a:spcPts val="600"/>
                  </a:spcAft>
                </a:pPr>
                <a:r>
                  <a:rPr lang="fr-FR" sz="2800" b="1" dirty="0">
                    <a:solidFill>
                      <a:srgbClr val="FF0000"/>
                    </a:solidFill>
                  </a:rPr>
                  <a:t>Relation liant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fr-FR" sz="2800" b="1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fr-FR" sz="2800" b="1" dirty="0"/>
                  <a:t>:</a:t>
                </a:r>
                <a14:m>
                  <m:oMath xmlns:m="http://schemas.openxmlformats.org/officeDocument/2006/math">
                    <m:r>
                      <a:rPr lang="fr-FR" sz="2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𝑠𝑜𝑙𝑢𝑡𝑖𝑜𝑛</m:t>
                            </m:r>
                          </m:sub>
                        </m:sSub>
                      </m:den>
                    </m:f>
                  </m:oMath>
                </a14:m>
                <a:endParaRPr lang="fr-FR" sz="2800" dirty="0"/>
              </a:p>
              <a:p>
                <a:r>
                  <a:rPr lang="fr-FR" sz="2800" dirty="0"/>
                  <a:t>Pour le produit C 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𝑠𝑜𝑙</m:t>
                                </m:r>
                              </m:sub>
                            </m:sSub>
                          </m:den>
                        </m:f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2800" dirty="0"/>
              </a:p>
              <a:p>
                <a:r>
                  <a:rPr lang="fr-FR" sz="2800" dirty="0"/>
                  <a:t>Unité de la vitesse de réaction 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442663-C9E3-482D-8253-664CDCDDD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" y="1127105"/>
                <a:ext cx="10382250" cy="5004255"/>
              </a:xfrm>
              <a:prstGeom prst="rect">
                <a:avLst/>
              </a:prstGeom>
              <a:blipFill>
                <a:blip r:embed="rId2"/>
                <a:stretch>
                  <a:fillRect l="-1174" t="-13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FAC43F13-F6C5-42A3-8256-53B64632E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156082"/>
                  </p:ext>
                </p:extLst>
              </p:nvPr>
            </p:nvGraphicFramePr>
            <p:xfrm>
              <a:off x="2339780" y="1184751"/>
              <a:ext cx="7821490" cy="9639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21490">
                      <a:extLst>
                        <a:ext uri="{9D8B030D-6E8A-4147-A177-3AD203B41FA5}">
                          <a16:colId xmlns:a16="http://schemas.microsoft.com/office/drawing/2014/main" val="2265846414"/>
                        </a:ext>
                      </a:extLst>
                    </a:gridCol>
                  </a:tblGrid>
                  <a:tr h="8705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1043940" algn="ctr"/>
                              <a:tab pos="2423795" algn="ctr"/>
                              <a:tab pos="3775710" algn="ctr"/>
                              <a:tab pos="561594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0480" marR="64770" marT="0" marB="0" anchor="ctr"/>
                    </a:tc>
                    <a:extLst>
                      <a:ext uri="{0D108BD9-81ED-4DB2-BD59-A6C34878D82A}">
                        <a16:rowId xmlns:a16="http://schemas.microsoft.com/office/drawing/2014/main" val="3960297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FAC43F13-F6C5-42A3-8256-53B64632E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156082"/>
                  </p:ext>
                </p:extLst>
              </p:nvPr>
            </p:nvGraphicFramePr>
            <p:xfrm>
              <a:off x="2339780" y="1184751"/>
              <a:ext cx="7821490" cy="9639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21490">
                      <a:extLst>
                        <a:ext uri="{9D8B030D-6E8A-4147-A177-3AD203B41FA5}">
                          <a16:colId xmlns:a16="http://schemas.microsoft.com/office/drawing/2014/main" val="2265846414"/>
                        </a:ext>
                      </a:extLst>
                    </a:gridCol>
                  </a:tblGrid>
                  <a:tr h="96393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30480" marR="64770" marT="0" marB="0" anchor="ctr">
                        <a:blipFill>
                          <a:blip r:embed="rId2"/>
                          <a:stretch>
                            <a:fillRect l="-78" t="-629" r="-389" b="-2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7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B651157-367D-4DC3-980F-5D94B8C8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740" y="44282"/>
            <a:ext cx="100693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ctr"/>
                <a:tab pos="2424113" algn="ctr"/>
                <a:tab pos="3775075" algn="ctr"/>
                <a:tab pos="56165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44575" algn="ctr"/>
                <a:tab pos="2424113" algn="ctr"/>
                <a:tab pos="3775075" algn="ctr"/>
                <a:tab pos="5616575" algn="r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peut donc définir la vitesse volumique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Monotype Corsiva" panose="03010101010201010101" pitchFamily="66" charset="0"/>
                <a:cs typeface="Monotype Corsiva" panose="03010101010201010101" pitchFamily="66" charset="0"/>
              </a:rPr>
              <a:t>V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</a:rPr>
              <a:t>de la réaction en fonction des concentrations des différents constituants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9F6BF5-C62F-491B-99A0-0BAB23BF53BA}"/>
              </a:ext>
            </a:extLst>
          </p:cNvPr>
          <p:cNvSpPr txBox="1"/>
          <p:nvPr/>
        </p:nvSpPr>
        <p:spPr>
          <a:xfrm>
            <a:off x="708660" y="2583180"/>
            <a:ext cx="110528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1.4. Facteurs cinétiques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paramètres qui agissent sur la vitesse d'évolution d'un système chimique sont appelés des facteurs cinétiques :</a:t>
            </a:r>
          </a:p>
          <a:p>
            <a:pPr lvl="0" fontAlgn="base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 les concentrations des réactifs</a:t>
            </a:r>
          </a:p>
          <a:p>
            <a:pPr lvl="0" fontAlgn="base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 la température du milieu</a:t>
            </a:r>
          </a:p>
          <a:p>
            <a:pPr lvl="0" fontAlgn="base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 l'éclairement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 la présence de substances autres que les réactifs (catalyseurs, initiateurs ou amorceurs)</a:t>
            </a:r>
          </a:p>
        </p:txBody>
      </p:sp>
    </p:spTree>
    <p:extLst>
      <p:ext uri="{BB962C8B-B14F-4D97-AF65-F5344CB8AC3E}">
        <p14:creationId xmlns:p14="http://schemas.microsoft.com/office/powerpoint/2010/main" val="556155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3724</Words>
  <Application>Microsoft Office PowerPoint</Application>
  <PresentationFormat>Grand écran</PresentationFormat>
  <Paragraphs>480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Monotype Corsiva</vt:lpstr>
      <vt:lpstr>Segoe UI Symbol</vt:lpstr>
      <vt:lpstr>Symbol</vt:lpstr>
      <vt:lpstr>Times New Roman</vt:lpstr>
      <vt:lpstr>Thème Office</vt:lpstr>
      <vt:lpstr>VITESSE EN CINETIQUE CHIMIQUE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CINETIQUE CHIMIQUE</dc:title>
  <dc:creator>DIALLO</dc:creator>
  <cp:lastModifiedBy>DIALLO Yero</cp:lastModifiedBy>
  <cp:revision>51</cp:revision>
  <dcterms:created xsi:type="dcterms:W3CDTF">2018-04-13T09:50:24Z</dcterms:created>
  <dcterms:modified xsi:type="dcterms:W3CDTF">2022-01-19T09:52:51Z</dcterms:modified>
</cp:coreProperties>
</file>