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1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EF66CD-0291-490E-BFC3-AE24C92C4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F60AEFCC-7646-4B0B-9ED0-5D33FB191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E9A3DCA-3B0E-4231-8AFE-880489D8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97A7634-7C65-4F8C-BCF6-B707E662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606DB57-53BF-418D-9844-6D057A9A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3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E61D5E-A734-48CC-BA76-E2D15A0F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BFFCD34F-CCC0-4BDA-94C0-9A4EB43C2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ABD0069-32DF-4991-A033-41B18880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BF5959F-B1D2-4FFA-A018-3C1F56DF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9433E35-AB21-4A92-81D2-C890AA35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0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364DFB31-2D28-48BA-82F9-118ACD18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B4B199E-4CAD-4462-96BE-7A87921C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4CFE888-6DDD-47F2-9961-FE8058D7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33A6F06-CFC3-4F21-9F03-0C913B82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E29ED7B-40D6-45F7-9D12-97480A70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37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1E6E946-812E-4AEE-89A3-7051220E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89A872A-0315-4AB8-B568-D34F5212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92F34E1-25E3-425C-BEB2-CEFDEB16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0E2A96F-F26F-42D4-9968-5D330E1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E89FB90-C0E1-4E99-A354-30EA6F61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50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0B1DA93-82DB-42AB-BE70-D33FC311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B0E43F1-21EF-4B81-8B94-331ABBFB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80A6E17-2AE3-475F-B2BA-98DC32B7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6F5A2C8-D4F0-442C-83CD-CA706673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A950CE7-87CD-4107-BFF0-B30AA240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28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1DE0EF-534B-4BAE-B157-C39A7DD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973D89C-D2FB-43AC-8C3C-C34F3B277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112DB34-C962-499B-82DF-DDB45C43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BBF5FD7-217F-44FA-BF7F-50956262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F135F43-38D0-4959-BF0D-A33D2BB7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CC70EEB-C8C3-4ACE-963D-76DF7B3D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8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30FC47-04E4-421C-AC80-0C045717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7B93276-F840-4620-93E6-8AEACED3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6AEC4C3-151A-4D53-9CA9-D700D120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09DBE407-45F2-4974-9D37-1EA06EF33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5E71D54-5F46-42C6-AEB9-DD3089603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669057C3-19B8-4EBE-AA30-C8C2C783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111E027A-030B-47DE-A3B0-3908CBB1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7EF4AB3-2BF1-4DDA-9429-537E09AA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F587147-15F0-464C-8B82-9FFE20FB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3350C76-2FFC-4395-9A85-5C23353C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919B114-4EA8-4E78-BDF1-8EF73B3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F3F97A5-CCC8-4EED-A0D6-CC508610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9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3FA402A3-BAD1-4BA1-8004-696A2A11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1BAFFD50-B08E-458F-9C24-79944B83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704F001-5531-4C0A-90AE-E52E5ED4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12F704B-293B-489F-B2B9-5CA93919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4C63524-8342-4B14-8097-D63844E3C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834BE2E-567F-4C43-B32E-6985F8E7C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A9922E8-31EE-4292-B1FE-29002855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3B7E118C-D0EC-422B-AE43-B0D64D9C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25DE6F4-5F38-428E-9E9C-2D70261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3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F9F513-7CC5-4EB7-9A12-103DBECE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B965BDA6-8208-433A-A641-6266D343F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4B540F7-98B0-446D-A09B-BBA3A9F8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F9952F8-F1F3-4214-BD04-F7576A8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5E3F5C6-E425-4CA0-B17E-2F91DF6D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753CB91-E380-44F7-97EE-7932D5EF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94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E4B06CC5-F2BD-410B-A716-2F79A6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BE17CCD-9CF7-4DA6-88D3-293EA33F9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645734F-093A-4F78-A75A-226F8FEB7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BD11-17D8-403D-BEA3-D7D2BCC4D366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74C72E8-9505-48FB-B674-DAE4DD6C6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AE0D0A7-79A2-421A-B606-E9333C71F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BC46-43C9-4E00-8865-FE711313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610B0C5-3243-43F6-B42A-D922DCF25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57560"/>
          </a:xfrm>
        </p:spPr>
        <p:txBody>
          <a:bodyPr>
            <a:normAutofit/>
          </a:bodyPr>
          <a:lstStyle/>
          <a:p>
            <a:r>
              <a:rPr lang="fr-FR" sz="8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EQUILIBRES DE COMPLEXATION</a:t>
            </a:r>
          </a:p>
        </p:txBody>
      </p:sp>
    </p:spTree>
    <p:extLst>
      <p:ext uri="{BB962C8B-B14F-4D97-AF65-F5344CB8AC3E}">
        <p14:creationId xmlns:p14="http://schemas.microsoft.com/office/powerpoint/2010/main" val="216681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6245624C-68B1-411E-B3F6-E2EEC93CD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6194"/>
                <a:ext cx="10827774" cy="5660769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r-FR" sz="4000" b="1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2.2 Domaines de prédominance</a:t>
                </a:r>
                <a:endParaRPr lang="fr-FR" sz="3200" dirty="0">
                  <a:solidFill>
                    <a:srgbClr val="0070C0"/>
                  </a:solidFill>
                  <a:latin typeface="Comic Sans MS" panose="030F0702030302020204" pitchFamily="66" charset="0"/>
                </a:endParaRPr>
              </a:p>
              <a:p>
                <a:r>
                  <a:rPr lang="fr-FR" dirty="0">
                    <a:latin typeface="Comic Sans MS" panose="030F0702030302020204" pitchFamily="66" charset="0"/>
                  </a:rPr>
                  <a:t>Comme pour les couples acides bases il est possible de tracer un diagramme de prédominance pour les couples donneur de ligands-accepteur de ligands en fonction de </a:t>
                </a:r>
                <a:r>
                  <a:rPr lang="fr-FR" dirty="0" err="1">
                    <a:latin typeface="Comic Sans MS" panose="030F0702030302020204" pitchFamily="66" charset="0"/>
                  </a:rPr>
                  <a:t>pL</a:t>
                </a:r>
                <a:r>
                  <a:rPr lang="fr-FR" dirty="0">
                    <a:latin typeface="Comic Sans MS" panose="030F0702030302020204" pitchFamily="66" charset="0"/>
                  </a:rPr>
                  <a:t>=-log[L].</a:t>
                </a:r>
                <a:endParaRPr lang="fr-FR" sz="2400" dirty="0">
                  <a:latin typeface="Comic Sans MS" panose="030F0702030302020204" pitchFamily="66" charset="0"/>
                </a:endParaRPr>
              </a:p>
              <a:p>
                <a:r>
                  <a:rPr lang="fr-FR" dirty="0">
                    <a:latin typeface="Comic Sans MS" panose="030F0702030302020204" pitchFamily="66" charset="0"/>
                  </a:rPr>
                  <a:t>Considérons la réaction de formation du complexe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latin typeface="Comic Sans MS" panose="030F0702030302020204" pitchFamily="66" charset="0"/>
                  </a:rPr>
                  <a:t> selon l’équation :</a:t>
                </a:r>
                <a:endParaRPr lang="fr-FR" sz="24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𝑀𝐿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∗[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𝑠𝑜𝑖𝑡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𝑀𝐿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dirty="0"/>
                  <a:t> qui peut s’écrire : </a:t>
                </a:r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𝑀𝐿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245624C-68B1-411E-B3F6-E2EEC93CD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6194"/>
                <a:ext cx="10827774" cy="5660769"/>
              </a:xfrm>
              <a:blipFill>
                <a:blip r:embed="rId2"/>
                <a:stretch>
                  <a:fillRect l="-1014" t="-3017" r="-6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31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4F0DC832-67D6-4B53-A600-46944757D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0942"/>
                <a:ext cx="10515600" cy="5646021"/>
              </a:xfrm>
            </p:spPr>
            <p:txBody>
              <a:bodyPr/>
              <a:lstStyle/>
              <a:p>
                <a:pPr lvl="0">
                  <a:lnSpc>
                    <a:spcPct val="150000"/>
                  </a:lnSpc>
                </a:pPr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  <a:hlinkClick r:id="" action="ppaction://noaction"/>
                      </a:rPr>
                      <m:t>log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𝑎𝑙𝑜𝑟𝑠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&gt;[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𝑑𝑜𝑚𝑖𝑛𝑒</m:t>
                    </m:r>
                  </m:oMath>
                </a14:m>
                <a:r>
                  <a:rPr lang="fr-FR" dirty="0"/>
                  <a:t> .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𝑎𝑙𝑜𝑟𝑠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&lt;[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𝑑𝑜𝑚𝑖𝑛𝑒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dirty="0" smtClean="0"/>
              </a:p>
              <a:p>
                <a:pPr>
                  <a:lnSpc>
                    <a:spcPct val="150000"/>
                  </a:lnSpc>
                </a:pPr>
                <a:r>
                  <a:rPr lang="fr-FR" dirty="0" smtClean="0"/>
                  <a:t>Le plus complexé se retrouve à droite et le moins </a:t>
                </a:r>
                <a:r>
                  <a:rPr lang="fr-FR" smtClean="0"/>
                  <a:t>à gauche.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F0DC832-67D6-4B53-A600-46944757D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0942"/>
                <a:ext cx="10515600" cy="5646021"/>
              </a:xfrm>
              <a:blipFill rotWithShape="1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4F40CF10-8AF2-44DC-A593-9D93129EF7EE}"/>
              </a:ext>
            </a:extLst>
          </p:cNvPr>
          <p:cNvGrpSpPr>
            <a:grpSpLocks/>
          </p:cNvGrpSpPr>
          <p:nvPr/>
        </p:nvGrpSpPr>
        <p:grpSpPr bwMode="auto">
          <a:xfrm>
            <a:off x="1017639" y="2840621"/>
            <a:ext cx="9984657" cy="2026347"/>
            <a:chOff x="1278" y="1853"/>
            <a:chExt cx="9979" cy="1467"/>
          </a:xfrm>
        </p:grpSpPr>
        <p:cxnSp>
          <p:nvCxnSpPr>
            <p:cNvPr id="5" name="AutoShape 17">
              <a:extLst>
                <a:ext uri="{FF2B5EF4-FFF2-40B4-BE49-F238E27FC236}">
                  <a16:creationId xmlns:a16="http://schemas.microsoft.com/office/drawing/2014/main" xmlns="" id="{9A6C8454-964B-415A-A259-36CA35E672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40" y="2567"/>
              <a:ext cx="8803" cy="0"/>
            </a:xfrm>
            <a:prstGeom prst="straightConnector1">
              <a:avLst/>
            </a:pr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18">
                  <a:extLst>
                    <a:ext uri="{FF2B5EF4-FFF2-40B4-BE49-F238E27FC236}">
                      <a16:creationId xmlns:a16="http://schemas.microsoft.com/office/drawing/2014/main" xmlns="" id="{B94FE5CF-1134-4999-A0B9-71A6E984CD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09" y="1953"/>
                  <a:ext cx="1014" cy="4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𝑓𝑖</m:t>
                            </m:r>
                          </m:sub>
                        </m:sSub>
                      </m:oMath>
                    </m:oMathPara>
                  </a14:m>
                  <a:endPara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 Box 18">
                  <a:extLst>
                    <a:ext uri="{FF2B5EF4-FFF2-40B4-BE49-F238E27FC236}">
                      <a16:creationId xmlns:a16="http://schemas.microsoft.com/office/drawing/2014/main" id="{B94FE5CF-1134-4999-A0B9-71A6E984C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9" y="1953"/>
                  <a:ext cx="1014" cy="4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9">
                  <a:extLst>
                    <a:ext uri="{FF2B5EF4-FFF2-40B4-BE49-F238E27FC236}">
                      <a16:creationId xmlns:a16="http://schemas.microsoft.com/office/drawing/2014/main" xmlns="" id="{75A5C2F6-7D99-4416-B60E-6B7327B404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43" y="2342"/>
                  <a:ext cx="1014" cy="4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𝑝𝐿</m:t>
                        </m:r>
                      </m:oMath>
                    </m:oMathPara>
                  </a14:m>
                  <a:endPara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 Box 19">
                  <a:extLst>
                    <a:ext uri="{FF2B5EF4-FFF2-40B4-BE49-F238E27FC236}">
                      <a16:creationId xmlns:a16="http://schemas.microsoft.com/office/drawing/2014/main" id="{75A5C2F6-7D99-4416-B60E-6B7327B40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43" y="2342"/>
                  <a:ext cx="1014" cy="4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AutoShape 20">
              <a:extLst>
                <a:ext uri="{FF2B5EF4-FFF2-40B4-BE49-F238E27FC236}">
                  <a16:creationId xmlns:a16="http://schemas.microsoft.com/office/drawing/2014/main" xmlns="" id="{8333064E-55E5-4F23-9C95-BC6D1DF6D6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8" y="2442"/>
              <a:ext cx="25" cy="275"/>
            </a:xfrm>
            <a:prstGeom prst="straightConnector1">
              <a:avLst/>
            </a:pr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21">
                  <a:extLst>
                    <a:ext uri="{FF2B5EF4-FFF2-40B4-BE49-F238E27FC236}">
                      <a16:creationId xmlns:a16="http://schemas.microsoft.com/office/drawing/2014/main" xmlns="" id="{4468C92B-5273-416A-A203-B1C0E2BD28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853"/>
                  <a:ext cx="3831" cy="4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𝐷𝑜𝑚𝑎𝑖𝑛𝑒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𝑝𝑟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𝑑𝑜𝑚𝑖𝑛𝑎𝑛𝑐𝑒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fr-FR" sz="1100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 Box 21">
                  <a:extLst>
                    <a:ext uri="{FF2B5EF4-FFF2-40B4-BE49-F238E27FC236}">
                      <a16:creationId xmlns:a16="http://schemas.microsoft.com/office/drawing/2014/main" id="{4468C92B-5273-416A-A203-B1C0E2BD2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78" y="1853"/>
                  <a:ext cx="3831" cy="4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2">
                  <a:extLst>
                    <a:ext uri="{FF2B5EF4-FFF2-40B4-BE49-F238E27FC236}">
                      <a16:creationId xmlns:a16="http://schemas.microsoft.com/office/drawing/2014/main" xmlns="" id="{273345CC-9CB7-4407-AA5F-AEC8991B1E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36" y="2831"/>
                  <a:ext cx="3831" cy="4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𝐷𝑜𝑚𝑎𝑖𝑛𝑒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𝑝𝑟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𝑑𝑜𝑚𝑖𝑛𝑎𝑛𝑐𝑒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fr-FR" sz="1100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 Box 22">
                  <a:extLst>
                    <a:ext uri="{FF2B5EF4-FFF2-40B4-BE49-F238E27FC236}">
                      <a16:creationId xmlns:a16="http://schemas.microsoft.com/office/drawing/2014/main" id="{273345CC-9CB7-4407-AA5F-AEC8991B1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36" y="2831"/>
                  <a:ext cx="3831" cy="4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019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79358EFB-D827-43B7-AC84-4F0C6160C4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24" y="294968"/>
            <a:ext cx="10028902" cy="384932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xmlns="" id="{82838306-FBCD-4880-874F-E03E478D73CF}"/>
                  </a:ext>
                </a:extLst>
              </p:cNvPr>
              <p:cNvSpPr txBox="1"/>
              <p:nvPr/>
            </p:nvSpPr>
            <p:spPr>
              <a:xfrm>
                <a:off x="1165124" y="4498258"/>
                <a:ext cx="10235380" cy="2009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Remarque</a:t>
                </a:r>
                <a:endParaRPr lang="fr-FR" sz="2400" dirty="0"/>
              </a:p>
              <a:p>
                <a:r>
                  <a:rPr lang="fr-FR" sz="2400" dirty="0"/>
                  <a:t>Lorsqu’un complexe appartient à deux domaines disjoints, il est instable. Il se </a:t>
                </a:r>
                <a:r>
                  <a:rPr lang="fr-FR" sz="2400" dirty="0" err="1"/>
                  <a:t>dismute</a:t>
                </a:r>
                <a:r>
                  <a:rPr lang="fr-FR" sz="2400" dirty="0"/>
                  <a:t>.</a:t>
                </a:r>
              </a:p>
              <a:p>
                <a:r>
                  <a:rPr lang="fr-FR" sz="2400" dirty="0"/>
                  <a:t>Exemple : Les complexes de l’ion argent (I) avec l’ammoniac,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=3,3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=3.9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2838306-FBCD-4880-874F-E03E478D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4" y="4498258"/>
                <a:ext cx="10235380" cy="2009012"/>
              </a:xfrm>
              <a:prstGeom prst="rect">
                <a:avLst/>
              </a:prstGeom>
              <a:blipFill>
                <a:blip r:embed="rId3"/>
                <a:stretch>
                  <a:fillRect l="-893" t="-2432" b="-15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16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EA0A3B24-2487-4AA5-A5A9-39360900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2955"/>
                <a:ext cx="10515600" cy="5764008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fr-FR" sz="4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3. COMPLEXATIONS COMPETITIVES</a:t>
                </a:r>
                <a:endParaRPr lang="fr-FR" sz="3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457200" lvl="1" indent="0">
                  <a:buNone/>
                </a:pPr>
                <a:r>
                  <a:rPr lang="fr-FR" sz="3600" b="1" dirty="0">
                    <a:solidFill>
                      <a:srgbClr val="0070C0"/>
                    </a:solidFill>
                  </a:rPr>
                  <a:t>3.1 Compétitions entre deux ligands</a:t>
                </a:r>
                <a:endParaRPr lang="fr-FR" sz="2800" dirty="0">
                  <a:solidFill>
                    <a:srgbClr val="0070C0"/>
                  </a:solidFill>
                </a:endParaRPr>
              </a:p>
              <a:p>
                <a:r>
                  <a:rPr lang="fr-FR" dirty="0"/>
                  <a:t>Deux ligands différents peuvent réagir avec le même ion central.</a:t>
                </a:r>
                <a:endParaRPr lang="fr-FR" sz="2400" dirty="0"/>
              </a:p>
              <a:p>
                <a:r>
                  <a:rPr lang="fr-FR" dirty="0"/>
                  <a:t>Exemple :</a:t>
                </a:r>
                <a:endParaRPr lang="fr-F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′=2,5.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dirty="0"/>
                  <a:t> est un complexe plus stable 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Si à une solution contenant l’ion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fr-FR" dirty="0"/>
                  <a:t> on ajoute des 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r>
                  <a:rPr lang="fr-FR" dirty="0"/>
                  <a:t> le premier complexe est détruit et il se forme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dirty="0"/>
                  <a:t> selon l’équation :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𝑐𝑒𝑡𝑡𝑒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A0A3B24-2487-4AA5-A5A9-39360900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2955"/>
                <a:ext cx="10515600" cy="5764008"/>
              </a:xfrm>
              <a:blipFill>
                <a:blip r:embed="rId2"/>
                <a:stretch>
                  <a:fillRect l="-1855" t="-26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3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B6837755-BBA0-46DF-8F06-DD131FFC9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3458"/>
                <a:ext cx="10515600" cy="5793505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fr-FR" sz="3600" b="1" dirty="0">
                    <a:solidFill>
                      <a:srgbClr val="0070C0"/>
                    </a:solidFill>
                  </a:rPr>
                  <a:t>3.2 Compétions entre deux ions centraux</a:t>
                </a:r>
                <a:endParaRPr lang="fr-FR" sz="28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dirty="0"/>
                  <a:t>Deux ions centraux peuvent réagir avec le même ligand :</a:t>
                </a:r>
                <a:endParaRPr lang="fr-FR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𝐹𝑒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𝐶𝑢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′′=50</m:t>
                    </m:r>
                  </m:oMath>
                </a14:m>
                <a:endParaRPr lang="fr-FR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𝐶𝑢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dirty="0"/>
                  <a:t> est moins stable que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𝐹𝑒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𝑆𝐶𝑁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6837755-BBA0-46DF-8F06-DD131FFC9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3458"/>
                <a:ext cx="10515600" cy="5793505"/>
              </a:xfrm>
              <a:blipFill>
                <a:blip r:embed="rId2"/>
                <a:stretch>
                  <a:fillRect l="-1043" t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3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BD5FA611-858F-43FF-81D6-2928CEDB8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4181"/>
                <a:ext cx="10515600" cy="554278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fr-FR" sz="43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1. GENERALITES ET DEFINITIONS</a:t>
                </a:r>
              </a:p>
              <a:p>
                <a:pPr marL="457200" lvl="1" indent="0">
                  <a:buNone/>
                </a:pPr>
                <a:r>
                  <a:rPr lang="fr-FR" sz="42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1.1 Complexe</a:t>
                </a:r>
              </a:p>
              <a:p>
                <a:r>
                  <a:rPr lang="fr-FR" sz="3200" dirty="0">
                    <a:latin typeface="Comic Sans MS" panose="030F0702030302020204" pitchFamily="66" charset="0"/>
                  </a:rPr>
                  <a:t>Un complexe est une espèce chimique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fr-F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3200" dirty="0">
                    <a:latin typeface="Comic Sans MS" panose="030F0702030302020204" pitchFamily="66" charset="0"/>
                  </a:rPr>
                  <a:t> dans laquelle un atome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>
                    <a:latin typeface="Comic Sans MS" panose="030F0702030302020204" pitchFamily="66" charset="0"/>
                  </a:rPr>
                  <a:t>cation métallique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3200" dirty="0">
                    <a:latin typeface="Comic Sans MS" panose="030F0702030302020204" pitchFamily="66" charset="0"/>
                  </a:rPr>
                  <a:t> est lié à un ou plusieurs anions ou molécules neutres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3200" dirty="0">
                    <a:latin typeface="Comic Sans MS" panose="030F0702030302020204" pitchFamily="66" charset="0"/>
                  </a:rPr>
                  <a:t>.</a:t>
                </a:r>
              </a:p>
              <a:p>
                <a:pPr lvl="0"/>
                <a:r>
                  <a:rPr lang="fr-FR" sz="3200" dirty="0">
                    <a:latin typeface="Comic Sans MS" panose="030F0702030302020204" pitchFamily="66" charset="0"/>
                  </a:rPr>
                  <a:t>L’atome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3200" dirty="0">
                    <a:latin typeface="Comic Sans MS" panose="030F0702030302020204" pitchFamily="66" charset="0"/>
                  </a:rPr>
                  <a:t> ou Le cation métallique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3200" dirty="0">
                    <a:latin typeface="Comic Sans MS" panose="030F0702030302020204" pitchFamily="66" charset="0"/>
                  </a:rPr>
                  <a:t> est appelé atome central ou ion central ;</a:t>
                </a:r>
              </a:p>
              <a:p>
                <a:pPr lvl="0"/>
                <a:r>
                  <a:rPr lang="fr-FR" sz="3200" dirty="0">
                    <a:latin typeface="Comic Sans MS" panose="030F0702030302020204" pitchFamily="66" charset="0"/>
                  </a:rPr>
                  <a:t>Les anions ou molécules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3200" dirty="0">
                    <a:latin typeface="Comic Sans MS" panose="030F0702030302020204" pitchFamily="66" charset="0"/>
                  </a:rPr>
                  <a:t> sont appelés ligands ou coordinats.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D5FA611-858F-43FF-81D6-2928CEDB8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4181"/>
                <a:ext cx="10515600" cy="5542782"/>
              </a:xfrm>
              <a:blipFill>
                <a:blip r:embed="rId2"/>
                <a:stretch>
                  <a:fillRect l="-2319" t="-35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35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B0EAC93C-4505-4973-9502-FA040AE22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9716"/>
                <a:ext cx="10515600" cy="5867247"/>
              </a:xfrm>
            </p:spPr>
            <p:txBody>
              <a:bodyPr>
                <a:normAutofit/>
              </a:bodyPr>
              <a:lstStyle/>
              <a:p>
                <a:r>
                  <a:rPr lang="fr-FR" sz="3500" dirty="0">
                    <a:latin typeface="Comic Sans MS" panose="030F0702030302020204" pitchFamily="66" charset="0"/>
                  </a:rPr>
                  <a:t>Exemples de ligands :</a:t>
                </a:r>
              </a:p>
              <a:p>
                <a:pPr lvl="0"/>
                <a:r>
                  <a:rPr lang="fr-FR" sz="3500" dirty="0">
                    <a:latin typeface="Comic Sans MS" panose="030F0702030302020204" pitchFamily="66" charset="0"/>
                  </a:rPr>
                  <a:t>Molécules minérales : </a:t>
                </a:r>
                <a14:m>
                  <m:oMath xmlns:m="http://schemas.openxmlformats.org/officeDocument/2006/math">
                    <m:r>
                      <a:rPr lang="fr-FR" sz="3500" i="1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5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fr-FR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500" i="1">
                        <a:latin typeface="Cambria Math" panose="02040503050406030204" pitchFamily="18" charset="0"/>
                      </a:rPr>
                      <m:t>, …….</m:t>
                    </m:r>
                  </m:oMath>
                </a14:m>
                <a:endParaRPr lang="fr-FR" sz="3500" dirty="0">
                  <a:latin typeface="Comic Sans MS" panose="030F0702030302020204" pitchFamily="66" charset="0"/>
                </a:endParaRPr>
              </a:p>
              <a:p>
                <a:pPr lvl="0"/>
                <a:r>
                  <a:rPr lang="fr-FR" sz="3500" dirty="0">
                    <a:latin typeface="Comic Sans MS" panose="030F0702030302020204" pitchFamily="66" charset="0"/>
                  </a:rPr>
                  <a:t>Anions minéraux 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5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p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35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35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𝐵𝑟</m:t>
                        </m:r>
                      </m:e>
                      <m:sup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35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35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𝐶𝑁</m:t>
                        </m:r>
                      </m:e>
                      <m:sup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35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500" i="1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fr-FR" sz="350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sz="3500" i="1">
                        <a:latin typeface="Cambria Math" panose="02040503050406030204" pitchFamily="18" charset="0"/>
                      </a:rPr>
                      <m:t>, …..</m:t>
                    </m:r>
                  </m:oMath>
                </a14:m>
                <a:endParaRPr lang="fr-FR" sz="3500" dirty="0">
                  <a:latin typeface="Comic Sans MS" panose="030F0702030302020204" pitchFamily="66" charset="0"/>
                </a:endParaRPr>
              </a:p>
              <a:p>
                <a:pPr lvl="0"/>
                <a:r>
                  <a:rPr lang="fr-FR" sz="3500" dirty="0">
                    <a:latin typeface="Comic Sans MS" panose="030F0702030302020204" pitchFamily="66" charset="0"/>
                  </a:rPr>
                  <a:t>Exemples 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5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𝑍𝑛</m:t>
                        </m:r>
                        <m:sSub>
                          <m:sSubPr>
                            <m:ctrlPr>
                              <a:rPr lang="fr-FR" sz="3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500" i="1">
                                <a:latin typeface="Cambria Math" panose="02040503050406030204" pitchFamily="18" charset="0"/>
                              </a:rPr>
                              <m:t>𝑂𝐻</m:t>
                            </m:r>
                            <m:r>
                              <a:rPr lang="fr-FR" sz="3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fr-FR" sz="3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35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35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𝐴𝑔</m:t>
                        </m:r>
                        <m:sSub>
                          <m:sSubPr>
                            <m:ctrlPr>
                              <a:rPr lang="fr-FR" sz="3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5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fr-FR" sz="35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35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sz="3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sz="3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fr-FR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5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𝐹𝑒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fr-FR" sz="3500" dirty="0">
                    <a:latin typeface="Comic Sans MS" panose="030F0702030302020204" pitchFamily="66" charset="0"/>
                  </a:rPr>
                  <a:t>, F</a:t>
                </a:r>
              </a:p>
              <a:p>
                <a14:m>
                  <m:oMath xmlns:m="http://schemas.openxmlformats.org/officeDocument/2006/math">
                    <m:r>
                      <a:rPr lang="fr-FR" sz="35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𝑎𝑛𝑖𝑜𝑛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35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  <m:sup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𝑐𝑢𝑙𝑒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fr-FR" sz="35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5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𝑚𝑜𝑙𝑒𝑐𝑢𝑙𝑒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35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3500" i="1">
                        <a:latin typeface="Cambria Math" panose="02040503050406030204" pitchFamily="18" charset="0"/>
                      </a:rPr>
                      <m:t>𝑖𝑜𝑛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𝑐𝑒𝑛𝑡𝑟𝑎𝑙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35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𝑍𝑛</m:t>
                        </m:r>
                      </m:e>
                      <m:sup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35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5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𝑜𝑢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𝑎𝑡𝑜𝑚𝑒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𝑐𝑒𝑛𝑡𝑟𝑎𝑙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𝐹𝑒</m:t>
                    </m:r>
                    <m:r>
                      <a:rPr lang="fr-FR" sz="3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3500" dirty="0">
                  <a:latin typeface="Comic Sans MS" panose="030F0702030302020204" pitchFamily="66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0EAC93C-4505-4973-9502-FA040AE22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9716"/>
                <a:ext cx="10515600" cy="5867247"/>
              </a:xfrm>
              <a:blipFill>
                <a:blip r:embed="rId2"/>
                <a:stretch>
                  <a:fillRect l="-1507" t="-25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14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4E8CBBF9-AF16-4F17-BCD4-8F18E57EE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2452"/>
                <a:ext cx="10515600" cy="5734511"/>
              </a:xfrm>
            </p:spPr>
            <p:txBody>
              <a:bodyPr>
                <a:normAutofit/>
              </a:bodyPr>
              <a:lstStyle/>
              <a:p>
                <a:r>
                  <a:rPr lang="fr-FR" sz="3200" dirty="0">
                    <a:latin typeface="Comic Sans MS" panose="030F0702030302020204" pitchFamily="66" charset="0"/>
                  </a:rPr>
                  <a:t>La réaction qui conduit à la formation du complexe est appelée réaction de complexation :</a:t>
                </a:r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⇄</m:t>
                    </m:r>
                    <m:sSub>
                      <m:sSubPr>
                        <m:ctrlPr>
                          <a:rPr lang="fr-F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32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𝐸𝑥𝑒𝑚𝑝𝑙𝑒</m:t>
                    </m:r>
                  </m:oMath>
                </a14:m>
                <a:endParaRPr lang="fr-FR" sz="32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+2 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fr-F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⇄</m:t>
                    </m:r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𝐴𝑔</m:t>
                        </m:r>
                        <m:sSub>
                          <m:sSubPr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fr-F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fr-FR" sz="32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𝑍𝑛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+4 </m:t>
                    </m:r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⇄</m:t>
                    </m:r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𝑍𝑛</m:t>
                        </m:r>
                        <m:sSub>
                          <m:sSubPr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𝑂𝐻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endParaRPr lang="fr-FR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E8CBBF9-AF16-4F17-BCD4-8F18E57EE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2452"/>
                <a:ext cx="10515600" cy="5734511"/>
              </a:xfrm>
              <a:blipFill>
                <a:blip r:embed="rId2"/>
                <a:stretch>
                  <a:fillRect l="-1333" t="-22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E6D7D152-C3BF-4BE6-9BC7-AA9A8FEA7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fr-FR" sz="2800" b="1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1.2 Constante de stabilité ou de formation du complexe</a:t>
                </a:r>
                <a:endParaRPr lang="fr-FR" sz="2000" dirty="0">
                  <a:solidFill>
                    <a:srgbClr val="0070C0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fr-FR" sz="3200" dirty="0">
                    <a:latin typeface="Comic Sans MS" panose="030F0702030302020204" pitchFamily="66" charset="0"/>
                  </a:rPr>
                  <a:t>La constante d’équilibre qui correspond à la formation du complexe est appelée constante de stabilité ou de formation du complexe et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32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𝐴𝑔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+2 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fr-F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⇄</m:t>
                    </m:r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𝐴𝑔</m:t>
                        </m:r>
                        <m:sSub>
                          <m:sSubPr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fr-F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fr-F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sSub>
                                      <m:sSubPr>
                                        <m:ctrlPr>
                                          <a:rPr lang="fr-FR" sz="3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32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z="3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𝐴𝑔</m:t>
                                </m:r>
                              </m:e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fr-FR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endParaRPr lang="fr-FR" sz="32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𝑍𝑛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+4 </m:t>
                    </m:r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⇄</m:t>
                    </m:r>
                    <m:sSup>
                      <m:sSupPr>
                        <m:ctrlPr>
                          <a:rPr lang="fr-FR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𝑍𝑛</m:t>
                        </m:r>
                        <m:sSub>
                          <m:sSubPr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𝑂𝐻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r>
                  <a:rPr lang="fr-FR" sz="3200" dirty="0">
                    <a:latin typeface="Comic Sans MS" panose="030F0702030302020204" pitchFamily="66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𝑍𝑛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𝑂𝐻</m:t>
                                    </m:r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3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𝑍𝑛</m:t>
                                </m:r>
                              </m:e>
                              <m:sup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</m:sup>
                            </m:sSup>
                          </m:e>
                        </m:d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fr-FR" sz="32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𝑂𝐻</m:t>
                                    </m:r>
                                  </m:e>
                                  <m:sup>
                                    <m: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fr-FR" sz="3200" dirty="0">
                  <a:latin typeface="Comic Sans MS" panose="030F0702030302020204" pitchFamily="66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6D7D152-C3BF-4BE6-9BC7-AA9A8FEA7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  <a:blipFill>
                <a:blip r:embed="rId2"/>
                <a:stretch>
                  <a:fillRect l="-1217" t="-2239" r="-1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2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3DED15D2-A99D-4DEC-854B-F2F4E132C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7703"/>
                <a:ext cx="10515600" cy="5749260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fr-FR" sz="3200" b="1" dirty="0">
                    <a:latin typeface="Comic Sans MS" panose="030F0702030302020204" pitchFamily="66" charset="0"/>
                  </a:rPr>
                  <a:t>1.3 Constante de dissociation</a:t>
                </a:r>
                <a:endParaRPr lang="fr-FR" sz="32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dirty="0"/>
                  <a:t>La réaction de dissociation du complexe a pour constante la constante de dissociation et notée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.</a:t>
                </a:r>
                <a:endParaRPr lang="fr-FR" sz="2400" dirty="0"/>
              </a:p>
              <a:p>
                <a:pPr>
                  <a:lnSpc>
                    <a:spcPct val="150000"/>
                  </a:lnSpc>
                </a:pPr>
                <a:r>
                  <a:rPr lang="fr-FR" dirty="0"/>
                  <a:t>On définit le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log</m:t>
                    </m:r>
                    <m:r>
                      <a:rPr lang="fr-FR">
                        <a:latin typeface="Cambria Math" panose="02040503050406030204" pitchFamily="18" charset="0"/>
                      </a:rPr>
                      <m:t>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ED15D2-A99D-4DEC-854B-F2F4E132C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7703"/>
                <a:ext cx="10515600" cy="5749260"/>
              </a:xfrm>
              <a:blipFill>
                <a:blip r:embed="rId2"/>
                <a:stretch>
                  <a:fillRect l="-1043" t="-2227" r="-17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5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294E6424-9E21-4E09-85BC-BC038EC22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439" y="619432"/>
                <a:ext cx="11120284" cy="55575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sz="4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2. COMPLEXES SUCCESSIFS</a:t>
                </a:r>
              </a:p>
              <a:p>
                <a:pPr marL="0" indent="0">
                  <a:buNone/>
                </a:pPr>
                <a:r>
                  <a:rPr lang="fr-FR" sz="4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fr-FR" sz="3200" b="1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2.1 Constante de formation successive</a:t>
                </a:r>
                <a:endParaRPr lang="fr-FR" sz="3200" dirty="0">
                  <a:solidFill>
                    <a:srgbClr val="0070C0"/>
                  </a:solidFill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Comic Sans MS" panose="030F0702030302020204" pitchFamily="66" charset="0"/>
                  </a:rPr>
                  <a:t>Lorsqu’à une solution contenant l’ion central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Comic Sans MS" panose="030F0702030302020204" pitchFamily="66" charset="0"/>
                  </a:rPr>
                  <a:t>ou ajoute successivement le ligand L, il se forme successivement les complexes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Comic Sans MS" panose="030F0702030302020204" pitchFamily="66" charset="0"/>
                  </a:rPr>
                  <a:t> selon les équations-bilans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𝑀𝐿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>
                  <a:lnSpc>
                    <a:spcPct val="150000"/>
                  </a:lnSpc>
                </a:pPr>
                <a:endParaRPr lang="fr-FR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94E6424-9E21-4E09-85BC-BC038EC22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439" y="619432"/>
                <a:ext cx="11120284" cy="5557531"/>
              </a:xfrm>
              <a:blipFill>
                <a:blip r:embed="rId2"/>
                <a:stretch>
                  <a:fillRect l="-1974" t="-3074" r="-2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D06050F5-2E4E-44FD-9FCE-2941ACDD04A9}"/>
              </a:ext>
            </a:extLst>
          </p:cNvPr>
          <p:cNvCxnSpPr>
            <a:cxnSpLocks/>
          </p:cNvCxnSpPr>
          <p:nvPr/>
        </p:nvCxnSpPr>
        <p:spPr>
          <a:xfrm>
            <a:off x="560439" y="4955458"/>
            <a:ext cx="27432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EA423F26-C563-4EA9-B441-6F0C0CAEF9DE}"/>
              </a:ext>
            </a:extLst>
          </p:cNvPr>
          <p:cNvCxnSpPr>
            <a:cxnSpLocks/>
          </p:cNvCxnSpPr>
          <p:nvPr/>
        </p:nvCxnSpPr>
        <p:spPr>
          <a:xfrm>
            <a:off x="722671" y="5545394"/>
            <a:ext cx="27432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5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EC4395D0-ED53-4F92-8715-4D77577E0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4465"/>
                <a:ext cx="10515600" cy="585249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3600" dirty="0">
                    <a:latin typeface="Comic Sans MS" panose="030F0702030302020204" pitchFamily="66" charset="0"/>
                  </a:rPr>
                  <a:t>Chacune de ces réactions peut être caractérisée par une constante d’équilibre particulière, appelée constante de formation successive, notée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</m:oMath>
                </a14:m>
                <a:r>
                  <a:rPr lang="fr-FR" sz="3600" dirty="0">
                    <a:latin typeface="Comic Sans MS" panose="030F0702030302020204" pitchFamily="66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𝑀𝐿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fr-FR" sz="3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𝑀𝐿</m:t>
                                </m:r>
                              </m:e>
                              <m:sub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∗[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fr-FR" sz="36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3600" i="1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𝑐𝑒𝑡𝑡𝑒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𝑎𝑝𝑝𝑒𝑙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3600" i="1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𝑑𝑖𝑠𝑠𝑜𝑐𝑖𝑎𝑡𝑖𝑜𝑛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𝑠𝑢𝑐𝑐𝑒𝑠𝑠𝑖𝑣𝑒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fr-FR" sz="3600" dirty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</m:sub>
                        </m:sSub>
                      </m:den>
                    </m:f>
                    <m:r>
                      <a:rPr lang="fr-FR" sz="3600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fr-FR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  <m:r>
                      <a:rPr lang="fr-FR" sz="3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FR" sz="3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3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fr-FR" sz="3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3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</m:sub>
                        </m:sSub>
                      </m:e>
                    </m:func>
                  </m:oMath>
                </a14:m>
                <a:endParaRPr lang="fr-FR" dirty="0">
                  <a:latin typeface="Comic Sans MS" panose="030F0702030302020204" pitchFamily="66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C4395D0-ED53-4F92-8715-4D77577E0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4465"/>
                <a:ext cx="10515600" cy="5852498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46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xmlns="" id="{9E1C9993-D89F-4CC6-8BD5-406EAA7AF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9652"/>
                <a:ext cx="10515600" cy="527731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fr-FR" dirty="0">
                    <a:latin typeface="Comic Sans MS" panose="030F0702030302020204" pitchFamily="66" charset="0"/>
                  </a:rPr>
                  <a:t>Remarque : En additionnant les différentes réactions successives on obtient la réaction de formation du complexe 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⇄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Comic Sans MS" panose="030F0702030302020204" pitchFamily="66" charset="0"/>
                  </a:rPr>
                  <a:t> de constante de 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Comic Sans MS" panose="030F0702030302020204" pitchFamily="66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∗…..∗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fr-FR" i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+…+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𝑓𝑛</m:t>
                        </m:r>
                      </m:sub>
                    </m:sSub>
                  </m:oMath>
                </a14:m>
                <a:endParaRPr lang="fr-FR" dirty="0">
                  <a:latin typeface="Comic Sans MS" panose="030F0702030302020204" pitchFamily="66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E1C9993-D89F-4CC6-8BD5-406EAA7AF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9652"/>
                <a:ext cx="10515600" cy="527731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68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584</Words>
  <Application>Microsoft Office PowerPoint</Application>
  <PresentationFormat>Personnalisé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EQUILIBRES DE COMPLEXATION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EQUILIBRES DE COMPLEXATION</dc:title>
  <dc:creator>daniel diallo</dc:creator>
  <cp:lastModifiedBy>LENOVO PC</cp:lastModifiedBy>
  <cp:revision>13</cp:revision>
  <dcterms:created xsi:type="dcterms:W3CDTF">2018-12-06T07:51:28Z</dcterms:created>
  <dcterms:modified xsi:type="dcterms:W3CDTF">2021-11-24T21:46:42Z</dcterms:modified>
</cp:coreProperties>
</file>