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0BE0F-E6AB-4936-8703-17B132B3802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074A08C-5C1D-42F0-B516-B8DB7E266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FAB3160-BEED-41ED-8CBB-05FF0551B522}"/>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6D72FA21-9C52-4533-B309-7AAC2C7BC6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9060A6-D0D8-4B4E-BBB6-A18E3B617ACF}"/>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264513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33727-DEF9-4C8E-A233-06E66A1CE35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787A2A-51D2-4B53-A232-CF3218E5C42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D06F29-AF67-4A81-B35A-85E07AD7D202}"/>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CD38E0BB-CD22-4AF8-A06F-F68B25FBC8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F9ADAC-6084-476E-A7E9-9C592DDD5922}"/>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320441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DC146C2-AB4F-4EB9-BDC0-EAA61473CC7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DF1E45-2F14-4B0F-9D79-B4D42EC2351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BB3027-1915-4D2B-9A20-9BE44CCB52C0}"/>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07D6D87D-6095-4C32-B452-1F8BF25250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573B15-476C-436F-ADBB-AC302B88294F}"/>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75945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BB71DA-B484-4631-87C4-1017130A65F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4FFC99-B2F3-42B7-B9A3-AF92A37218A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E83EB17-77B3-42FD-A5D6-762A49996CE4}"/>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703B13D0-1882-4B4D-972F-BC83E969B5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069A01-4357-44A3-85AD-26F73B81F0A9}"/>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13752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E8529-08A0-4A7C-B2A3-DBCD354EE0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6DBABCA-EE05-451E-AD01-4ADC135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2AB6B8C4-29A1-4CD2-BECF-D53974CC2959}"/>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82B040AD-3C5B-44B0-B0D5-9836A2B462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8C41FA-A572-4197-BC40-9BCC773156B8}"/>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316183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45976-F080-4BCC-BE50-F09F274BB1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5539012-D3D8-4E12-9994-46EDD089C5CD}"/>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2BDA7C8-6DEE-464C-8964-253927C813B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4909BAC-8002-4852-9109-F2E1389C838D}"/>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6" name="Espace réservé du pied de page 5">
            <a:extLst>
              <a:ext uri="{FF2B5EF4-FFF2-40B4-BE49-F238E27FC236}">
                <a16:creationId xmlns:a16="http://schemas.microsoft.com/office/drawing/2014/main" id="{0F742BF0-828F-4861-876A-6B2184ECA6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D91BA6-6483-488A-B3A2-F31481D2EF06}"/>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89290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50567-699D-4575-985B-48976105626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A658EFD-E8CD-4D61-9BF4-89E167DA0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7FD38522-7EC3-4716-B617-675D7705370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9A89D0D-03C5-471C-B9A4-D106920BC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29D4F5A-FF73-45AD-B940-BAA07BA1188D}"/>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2B38633-5060-4C50-A862-9E6884748CF0}"/>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8" name="Espace réservé du pied de page 7">
            <a:extLst>
              <a:ext uri="{FF2B5EF4-FFF2-40B4-BE49-F238E27FC236}">
                <a16:creationId xmlns:a16="http://schemas.microsoft.com/office/drawing/2014/main" id="{5616283C-BF75-4C77-BBC1-600F36D8E0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7F8213F-CD7D-4DBF-AD01-30612607450C}"/>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220202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75B64-76B8-4331-9A94-484CF3C80DE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8271A61-493D-41A4-ACD7-CD34E05E81DB}"/>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4" name="Espace réservé du pied de page 3">
            <a:extLst>
              <a:ext uri="{FF2B5EF4-FFF2-40B4-BE49-F238E27FC236}">
                <a16:creationId xmlns:a16="http://schemas.microsoft.com/office/drawing/2014/main" id="{09874AD0-B125-4B0A-B3FD-8057E843377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52EB60D-C1B4-4EFC-BC11-7D15B3503145}"/>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209909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681798-FBAF-40F6-9BC8-A2226B3C0000}"/>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3" name="Espace réservé du pied de page 2">
            <a:extLst>
              <a:ext uri="{FF2B5EF4-FFF2-40B4-BE49-F238E27FC236}">
                <a16:creationId xmlns:a16="http://schemas.microsoft.com/office/drawing/2014/main" id="{A4D47672-24E2-48FE-AF88-7FE76F570F3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8F8B59A-F895-4613-8CF3-EE24485A38C3}"/>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419846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B576B-9942-43CA-8119-8A441F3772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E0AD48F-3460-46BB-BAB0-24DEDBADC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C70A55-F2E9-49EB-8ACC-DD8773873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D98F753-C2E5-4B47-A7C4-EF54C6B4BDA9}"/>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6" name="Espace réservé du pied de page 5">
            <a:extLst>
              <a:ext uri="{FF2B5EF4-FFF2-40B4-BE49-F238E27FC236}">
                <a16:creationId xmlns:a16="http://schemas.microsoft.com/office/drawing/2014/main" id="{A77ACBFA-CBE6-415C-B27C-2EEA3234CA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E02290-3C18-48FF-A2A8-280F7A6EF211}"/>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236479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F09EE-5BBD-42E9-8AA1-580D9BB3D5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50F506-A393-4CE2-B6CB-CB74D222B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70E1BCB-2E97-4301-A723-F10B60D82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354F7FE-9464-4980-8374-72CC019321B8}"/>
              </a:ext>
            </a:extLst>
          </p:cNvPr>
          <p:cNvSpPr>
            <a:spLocks noGrp="1"/>
          </p:cNvSpPr>
          <p:nvPr>
            <p:ph type="dt" sz="half" idx="10"/>
          </p:nvPr>
        </p:nvSpPr>
        <p:spPr/>
        <p:txBody>
          <a:bodyPr/>
          <a:lstStyle/>
          <a:p>
            <a:fld id="{4DA48958-1456-4282-BB13-E9B5DD40277B}" type="datetimeFigureOut">
              <a:rPr lang="fr-FR" smtClean="0"/>
              <a:t>14/01/2021</a:t>
            </a:fld>
            <a:endParaRPr lang="fr-FR"/>
          </a:p>
        </p:txBody>
      </p:sp>
      <p:sp>
        <p:nvSpPr>
          <p:cNvPr id="6" name="Espace réservé du pied de page 5">
            <a:extLst>
              <a:ext uri="{FF2B5EF4-FFF2-40B4-BE49-F238E27FC236}">
                <a16:creationId xmlns:a16="http://schemas.microsoft.com/office/drawing/2014/main" id="{810A5E8C-E6C0-4D1E-9DD3-58C53ED4D4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91D9CB2-4A71-4401-B942-100177CB9704}"/>
              </a:ext>
            </a:extLst>
          </p:cNvPr>
          <p:cNvSpPr>
            <a:spLocks noGrp="1"/>
          </p:cNvSpPr>
          <p:nvPr>
            <p:ph type="sldNum" sz="quarter" idx="12"/>
          </p:nvPr>
        </p:nvSpPr>
        <p:spPr/>
        <p:txBody>
          <a:bodyPr/>
          <a:lstStyle/>
          <a:p>
            <a:fld id="{9811E4E3-31BF-4BD3-A15C-14052C825D96}" type="slidenum">
              <a:rPr lang="fr-FR" smtClean="0"/>
              <a:t>‹N°›</a:t>
            </a:fld>
            <a:endParaRPr lang="fr-FR"/>
          </a:p>
        </p:txBody>
      </p:sp>
    </p:spTree>
    <p:extLst>
      <p:ext uri="{BB962C8B-B14F-4D97-AF65-F5344CB8AC3E}">
        <p14:creationId xmlns:p14="http://schemas.microsoft.com/office/powerpoint/2010/main" val="421886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BE55DE7-E52B-42E1-8468-7BD911DAD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84D61B6-A3E9-4836-85DB-1B5A2A85E9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0FA485-07F0-4DBB-B158-02146D6D0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48958-1456-4282-BB13-E9B5DD40277B}"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F05D4BDD-403A-4AF7-B036-7D6C18D35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AB6A813-C644-4691-881B-E35C40549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1E4E3-31BF-4BD3-A15C-14052C825D96}" type="slidenum">
              <a:rPr lang="fr-FR" smtClean="0"/>
              <a:t>‹N°›</a:t>
            </a:fld>
            <a:endParaRPr lang="fr-FR"/>
          </a:p>
        </p:txBody>
      </p:sp>
    </p:spTree>
    <p:extLst>
      <p:ext uri="{BB962C8B-B14F-4D97-AF65-F5344CB8AC3E}">
        <p14:creationId xmlns:p14="http://schemas.microsoft.com/office/powerpoint/2010/main" val="133755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A12E9E-9840-4E44-A215-40350468818E}"/>
              </a:ext>
            </a:extLst>
          </p:cNvPr>
          <p:cNvSpPr>
            <a:spLocks noGrp="1"/>
          </p:cNvSpPr>
          <p:nvPr>
            <p:ph type="ctrTitle"/>
          </p:nvPr>
        </p:nvSpPr>
        <p:spPr>
          <a:xfrm>
            <a:off x="1010264" y="1873045"/>
            <a:ext cx="10171471" cy="4217885"/>
          </a:xfrm>
        </p:spPr>
        <p:txBody>
          <a:bodyPr>
            <a:noAutofit/>
          </a:bodyPr>
          <a:lstStyle/>
          <a:p>
            <a:r>
              <a:rPr lang="fr-FR" sz="10000" dirty="0">
                <a:solidFill>
                  <a:srgbClr val="FF0000"/>
                </a:solidFill>
              </a:rPr>
              <a:t>EQUILIBRES </a:t>
            </a:r>
            <a:br>
              <a:rPr lang="fr-FR" sz="10000" dirty="0">
                <a:solidFill>
                  <a:srgbClr val="FF0000"/>
                </a:solidFill>
              </a:rPr>
            </a:br>
            <a:r>
              <a:rPr lang="fr-FR" sz="10000" dirty="0">
                <a:solidFill>
                  <a:srgbClr val="FF0000"/>
                </a:solidFill>
              </a:rPr>
              <a:t>D’OXYDO-REDUCTION</a:t>
            </a:r>
          </a:p>
        </p:txBody>
      </p:sp>
    </p:spTree>
    <p:extLst>
      <p:ext uri="{BB962C8B-B14F-4D97-AF65-F5344CB8AC3E}">
        <p14:creationId xmlns:p14="http://schemas.microsoft.com/office/powerpoint/2010/main" val="275937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D2FC1AC-4BAC-4285-B34F-9C3DCAADC00E}"/>
                  </a:ext>
                </a:extLst>
              </p:cNvPr>
              <p:cNvSpPr>
                <a:spLocks noGrp="1"/>
              </p:cNvSpPr>
              <p:nvPr>
                <p:ph idx="1"/>
              </p:nvPr>
            </p:nvSpPr>
            <p:spPr>
              <a:xfrm>
                <a:off x="838200" y="442452"/>
                <a:ext cx="10515600" cy="5734511"/>
              </a:xfrm>
            </p:spPr>
            <p:txBody>
              <a:bodyPr>
                <a:normAutofit fontScale="92500"/>
              </a:bodyPr>
              <a:lstStyle/>
              <a:p>
                <a:pPr marL="914400" lvl="2" indent="0">
                  <a:buNone/>
                </a:pPr>
                <a:r>
                  <a:rPr lang="fr-FR" sz="3200" b="1" dirty="0">
                    <a:solidFill>
                      <a:srgbClr val="00B050"/>
                    </a:solidFill>
                  </a:rPr>
                  <a:t>3.2.2 A partir des no</a:t>
                </a:r>
                <a:endParaRPr lang="fr-FR" sz="3200" dirty="0">
                  <a:solidFill>
                    <a:srgbClr val="00B050"/>
                  </a:solidFill>
                </a:endParaRPr>
              </a:p>
              <a:p>
                <a:r>
                  <a:rPr lang="fr-FR" dirty="0"/>
                  <a:t>Il faut suivre rigoureusement la méthode suivante </a:t>
                </a:r>
                <a:endParaRPr lang="fr-FR" sz="2400" dirty="0"/>
              </a:p>
              <a:p>
                <a:pPr>
                  <a:buFont typeface="Wingdings" panose="05000000000000000000" pitchFamily="2" charset="2"/>
                  <a:buChar char="ü"/>
                </a:pPr>
                <a:r>
                  <a:rPr lang="fr-FR" dirty="0"/>
                  <a:t>Écrire les réactifs et les produits, déterminer les no des différents éléments et calculer la variation des no élément par élément ;</a:t>
                </a:r>
                <a:endParaRPr lang="fr-FR" sz="1600" dirty="0"/>
              </a:p>
              <a:p>
                <a:pPr>
                  <a:buFont typeface="Wingdings" panose="05000000000000000000" pitchFamily="2" charset="2"/>
                  <a:buChar char="ü"/>
                </a:pPr>
                <a:r>
                  <a:rPr lang="fr-FR" dirty="0"/>
                  <a:t>Affecter les réactifs des coefficients </a:t>
                </a:r>
                <a14:m>
                  <m:oMath xmlns:m="http://schemas.openxmlformats.org/officeDocument/2006/math">
                    <m:r>
                      <a:rPr lang="fr-FR" i="1">
                        <a:latin typeface="Cambria Math" panose="02040503050406030204" pitchFamily="18" charset="0"/>
                      </a:rPr>
                      <m:t>𝛼</m:t>
                    </m:r>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r>
                      <a:rPr lang="fr-FR" i="1">
                        <a:latin typeface="Cambria Math" panose="02040503050406030204" pitchFamily="18" charset="0"/>
                      </a:rPr>
                      <m:t>𝛽</m:t>
                    </m:r>
                  </m:oMath>
                </a14:m>
                <a:r>
                  <a:rPr lang="fr-FR" dirty="0"/>
                  <a:t> tels que </a:t>
                </a:r>
                <a14:m>
                  <m:oMath xmlns:m="http://schemas.openxmlformats.org/officeDocument/2006/math">
                    <m:r>
                      <a:rPr lang="fr-FR" i="1">
                        <a:latin typeface="Cambria Math" panose="02040503050406030204" pitchFamily="18" charset="0"/>
                      </a:rPr>
                      <m:t>𝛼</m:t>
                    </m:r>
                    <m:r>
                      <a:rPr lang="fr-FR" i="1">
                        <a:latin typeface="Cambria Math" panose="02040503050406030204" pitchFamily="18" charset="0"/>
                      </a:rPr>
                      <m:t>∆</m:t>
                    </m:r>
                    <m:r>
                      <a:rPr lang="fr-FR" i="1">
                        <a:latin typeface="Cambria Math" panose="02040503050406030204" pitchFamily="18" charset="0"/>
                      </a:rPr>
                      <m:t>𝑛𝑜</m:t>
                    </m:r>
                    <m:r>
                      <a:rPr lang="fr-FR" i="1">
                        <a:latin typeface="Cambria Math" panose="02040503050406030204" pitchFamily="18" charset="0"/>
                      </a:rPr>
                      <m:t>+</m:t>
                    </m:r>
                    <m:r>
                      <a:rPr lang="fr-FR" i="1">
                        <a:latin typeface="Cambria Math" panose="02040503050406030204" pitchFamily="18" charset="0"/>
                      </a:rPr>
                      <m:t>𝛽</m:t>
                    </m:r>
                    <m:sSup>
                      <m:sSupPr>
                        <m:ctrlPr>
                          <a:rPr lang="fr-FR" i="1">
                            <a:latin typeface="Cambria Math" panose="02040503050406030204" pitchFamily="18" charset="0"/>
                          </a:rPr>
                        </m:ctrlPr>
                      </m:sSupPr>
                      <m:e>
                        <m:r>
                          <a:rPr lang="fr-FR" i="1">
                            <a:latin typeface="Cambria Math" panose="02040503050406030204" pitchFamily="18" charset="0"/>
                          </a:rPr>
                          <m:t>∆</m:t>
                        </m:r>
                      </m:e>
                      <m:sup>
                        <m:r>
                          <a:rPr lang="fr-FR" i="1">
                            <a:latin typeface="Cambria Math" panose="02040503050406030204" pitchFamily="18" charset="0"/>
                          </a:rPr>
                          <m:t>′</m:t>
                        </m:r>
                      </m:sup>
                    </m:sSup>
                    <m:r>
                      <a:rPr lang="fr-FR" i="1">
                        <a:latin typeface="Cambria Math" panose="02040503050406030204" pitchFamily="18" charset="0"/>
                      </a:rPr>
                      <m:t>𝑛𝑜</m:t>
                    </m:r>
                    <m:r>
                      <a:rPr lang="fr-FR" i="1">
                        <a:latin typeface="Cambria Math" panose="02040503050406030204" pitchFamily="18" charset="0"/>
                      </a:rPr>
                      <m:t>=0.</m:t>
                    </m:r>
                  </m:oMath>
                </a14:m>
                <a:r>
                  <a:rPr lang="fr-FR" dirty="0"/>
                  <a:t> On prendra pour </a:t>
                </a:r>
                <a14:m>
                  <m:oMath xmlns:m="http://schemas.openxmlformats.org/officeDocument/2006/math">
                    <m:r>
                      <a:rPr lang="fr-FR" i="1">
                        <a:latin typeface="Cambria Math" panose="02040503050406030204" pitchFamily="18" charset="0"/>
                      </a:rPr>
                      <m:t>𝛼</m:t>
                    </m:r>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r>
                      <a:rPr lang="fr-FR" i="1">
                        <a:latin typeface="Cambria Math" panose="02040503050406030204" pitchFamily="18" charset="0"/>
                      </a:rPr>
                      <m:t>𝛽</m:t>
                    </m:r>
                  </m:oMath>
                </a14:m>
                <a:r>
                  <a:rPr lang="fr-FR" dirty="0"/>
                  <a:t> les valeurs entières les plus petites possibles ;</a:t>
                </a:r>
                <a:endParaRPr lang="fr-FR" sz="1600" dirty="0"/>
              </a:p>
              <a:p>
                <a:pPr>
                  <a:buFont typeface="Wingdings" panose="05000000000000000000" pitchFamily="2" charset="2"/>
                  <a:buChar char="ü"/>
                </a:pPr>
                <a:r>
                  <a:rPr lang="fr-FR" dirty="0"/>
                  <a:t>Équilibrer les charges en faisant intervenir des ions hydronium ou hydroxydes selon le pH du milieu ;</a:t>
                </a:r>
                <a:endParaRPr lang="fr-FR" sz="1600" dirty="0"/>
              </a:p>
              <a:p>
                <a:pPr>
                  <a:buFont typeface="Wingdings" panose="05000000000000000000" pitchFamily="2" charset="2"/>
                  <a:buChar char="ü"/>
                </a:pPr>
                <a:r>
                  <a:rPr lang="fr-FR" dirty="0"/>
                  <a:t>Assurer la conservation des éléments hydrogène et oxygène faisant intervenir l’eau.</a:t>
                </a:r>
                <a:endParaRPr lang="fr-FR" sz="1600" dirty="0"/>
              </a:p>
              <a:p>
                <a:r>
                  <a:rPr lang="fr-FR" dirty="0"/>
                  <a:t>Exemple : Écrire et équilibrer la réaction d’oxydation du cuivre par l’acide nitrique.</a:t>
                </a:r>
                <a:endParaRPr lang="fr-FR" sz="2400" dirty="0"/>
              </a:p>
              <a:p>
                <a:r>
                  <a:rPr lang="fr-FR" dirty="0"/>
                  <a:t>Les couples mis en jeu sont :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𝐶𝑢</m:t>
                    </m:r>
                  </m:oMath>
                </a14:m>
                <a:r>
                  <a:rPr lang="fr-FR" dirty="0"/>
                  <a:t> et </a:t>
                </a:r>
                <a14:m>
                  <m:oMath xmlns:m="http://schemas.openxmlformats.org/officeDocument/2006/math">
                    <m:r>
                      <a:rPr lang="fr-FR" i="1">
                        <a:latin typeface="Cambria Math" panose="02040503050406030204" pitchFamily="18" charset="0"/>
                      </a:rPr>
                      <m:t>𝑁</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3</m:t>
                        </m:r>
                      </m:sub>
                      <m:sup>
                        <m:r>
                          <a:rPr lang="fr-FR" i="1">
                            <a:latin typeface="Cambria Math" panose="02040503050406030204" pitchFamily="18" charset="0"/>
                          </a:rPr>
                          <m:t>−</m:t>
                        </m:r>
                      </m:sup>
                    </m:sSubSup>
                    <m:r>
                      <a:rPr lang="fr-FR" i="1">
                        <a:latin typeface="Cambria Math" panose="02040503050406030204" pitchFamily="18" charset="0"/>
                      </a:rPr>
                      <m:t>/</m:t>
                    </m:r>
                    <m:r>
                      <a:rPr lang="fr-FR" i="1">
                        <a:latin typeface="Cambria Math" panose="02040503050406030204" pitchFamily="18" charset="0"/>
                      </a:rPr>
                      <m:t>𝑁𝑂</m:t>
                    </m:r>
                  </m:oMath>
                </a14:m>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5D2FC1AC-4BAC-4285-B34F-9C3DCAADC00E}"/>
                  </a:ext>
                </a:extLst>
              </p:cNvPr>
              <p:cNvSpPr>
                <a:spLocks noGrp="1" noRot="1" noChangeAspect="1" noMove="1" noResize="1" noEditPoints="1" noAdjustHandles="1" noChangeArrowheads="1" noChangeShapeType="1" noTextEdit="1"/>
              </p:cNvSpPr>
              <p:nvPr>
                <p:ph idx="1"/>
              </p:nvPr>
            </p:nvSpPr>
            <p:spPr>
              <a:xfrm>
                <a:off x="838200" y="442452"/>
                <a:ext cx="10515600" cy="5734511"/>
              </a:xfrm>
              <a:blipFill>
                <a:blip r:embed="rId2"/>
                <a:stretch>
                  <a:fillRect l="-928" t="-2128" r="-1391" b="-2340"/>
                </a:stretch>
              </a:blipFill>
            </p:spPr>
            <p:txBody>
              <a:bodyPr/>
              <a:lstStyle/>
              <a:p>
                <a:r>
                  <a:rPr lang="fr-FR">
                    <a:noFill/>
                  </a:rPr>
                  <a:t> </a:t>
                </a:r>
              </a:p>
            </p:txBody>
          </p:sp>
        </mc:Fallback>
      </mc:AlternateContent>
    </p:spTree>
    <p:extLst>
      <p:ext uri="{BB962C8B-B14F-4D97-AF65-F5344CB8AC3E}">
        <p14:creationId xmlns:p14="http://schemas.microsoft.com/office/powerpoint/2010/main" val="226995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4513795-3E01-41AD-AA49-012E8FEDFA59}"/>
              </a:ext>
            </a:extLst>
          </p:cNvPr>
          <p:cNvSpPr>
            <a:spLocks noGrp="1"/>
          </p:cNvSpPr>
          <p:nvPr>
            <p:ph idx="1"/>
          </p:nvPr>
        </p:nvSpPr>
        <p:spPr>
          <a:xfrm>
            <a:off x="838200" y="398206"/>
            <a:ext cx="10515600" cy="5778757"/>
          </a:xfrm>
        </p:spPr>
        <p:txBody>
          <a:bodyPr>
            <a:normAutofit fontScale="85000" lnSpcReduction="10000"/>
          </a:bodyPr>
          <a:lstStyle/>
          <a:p>
            <a:pPr marL="0" lvl="0" indent="0">
              <a:buNone/>
            </a:pPr>
            <a:r>
              <a:rPr lang="fr-FR" sz="4000" b="1" dirty="0">
                <a:solidFill>
                  <a:srgbClr val="FF0000"/>
                </a:solidFill>
              </a:rPr>
              <a:t>4. POTENTIEL D’ELECTRODE</a:t>
            </a:r>
            <a:endParaRPr lang="fr-FR" sz="4000" dirty="0">
              <a:solidFill>
                <a:srgbClr val="FF0000"/>
              </a:solidFill>
            </a:endParaRPr>
          </a:p>
          <a:p>
            <a:pPr marL="457200" lvl="1" indent="0">
              <a:buNone/>
            </a:pPr>
            <a:r>
              <a:rPr lang="fr-FR" sz="3600" b="1" dirty="0">
                <a:solidFill>
                  <a:srgbClr val="00B0F0"/>
                </a:solidFill>
              </a:rPr>
              <a:t>4.1 Pile électrochimique</a:t>
            </a:r>
            <a:endParaRPr lang="fr-FR" sz="3600" dirty="0">
              <a:solidFill>
                <a:srgbClr val="00B0F0"/>
              </a:solidFill>
            </a:endParaRPr>
          </a:p>
          <a:p>
            <a:pPr>
              <a:lnSpc>
                <a:spcPct val="150000"/>
              </a:lnSpc>
            </a:pPr>
            <a:r>
              <a:rPr lang="fr-FR" sz="3200" dirty="0"/>
              <a:t>Une pile est un système chimique transformant de l’énergie chimique en énergie électrique.</a:t>
            </a:r>
          </a:p>
          <a:p>
            <a:pPr>
              <a:lnSpc>
                <a:spcPct val="150000"/>
              </a:lnSpc>
            </a:pPr>
            <a:r>
              <a:rPr lang="fr-FR" sz="3200" dirty="0"/>
              <a:t>Une pile comprend deux demi-piles (ou compartiments ou encore électrodes) reliées par un électrolyte.</a:t>
            </a:r>
          </a:p>
          <a:p>
            <a:pPr>
              <a:lnSpc>
                <a:spcPct val="150000"/>
              </a:lnSpc>
            </a:pPr>
            <a:r>
              <a:rPr lang="fr-FR" sz="3200" dirty="0"/>
              <a:t>Chaque demi-pile est constituée d’un couple oxydant-réducteur. Il s‘agit de couples ion métallique/métal (le même élément chimique bien sûr). Le métal plonge dans une solution contenant l’ion.</a:t>
            </a:r>
          </a:p>
          <a:p>
            <a:endParaRPr lang="fr-FR" dirty="0"/>
          </a:p>
        </p:txBody>
      </p:sp>
    </p:spTree>
    <p:extLst>
      <p:ext uri="{BB962C8B-B14F-4D97-AF65-F5344CB8AC3E}">
        <p14:creationId xmlns:p14="http://schemas.microsoft.com/office/powerpoint/2010/main" val="44483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B6BD05A-E3C6-4ED5-84CF-A492170CC2D5}"/>
              </a:ext>
            </a:extLst>
          </p:cNvPr>
          <p:cNvSpPr>
            <a:spLocks noGrp="1"/>
          </p:cNvSpPr>
          <p:nvPr>
            <p:ph idx="1"/>
          </p:nvPr>
        </p:nvSpPr>
        <p:spPr>
          <a:xfrm>
            <a:off x="838200" y="457200"/>
            <a:ext cx="10515600" cy="5719763"/>
          </a:xfrm>
        </p:spPr>
        <p:txBody>
          <a:bodyPr>
            <a:normAutofit fontScale="85000" lnSpcReduction="20000"/>
          </a:bodyPr>
          <a:lstStyle/>
          <a:p>
            <a:pPr>
              <a:lnSpc>
                <a:spcPct val="150000"/>
              </a:lnSpc>
            </a:pPr>
            <a:r>
              <a:rPr lang="fr-FR" sz="3200" dirty="0"/>
              <a:t>Pour constituer la pile on relie les deux demi-piles par un pont salin permettant le passage du courant mais interdisant le mélange des solutions.</a:t>
            </a:r>
          </a:p>
          <a:p>
            <a:pPr>
              <a:lnSpc>
                <a:spcPct val="150000"/>
              </a:lnSpc>
            </a:pPr>
            <a:r>
              <a:rPr lang="fr-FR" sz="3200" dirty="0"/>
              <a:t>Lorsqu’on relie les deux bornes de la pile par un fil conducteur, on observe le passage d’un courant, autrement dit des électrons circulent en sens inverse, ce qui veut dire qu’ils ont été libérés par une réaction d’oxydation à une des bornes et consommés par une réduction à une autre électrode.</a:t>
            </a:r>
          </a:p>
          <a:p>
            <a:pPr>
              <a:lnSpc>
                <a:spcPct val="150000"/>
              </a:lnSpc>
            </a:pPr>
            <a:r>
              <a:rPr lang="fr-FR" sz="3200" dirty="0"/>
              <a:t>L’électrode où se produit une </a:t>
            </a:r>
            <a:r>
              <a:rPr lang="fr-FR" sz="3200" b="1" dirty="0"/>
              <a:t>oxydation</a:t>
            </a:r>
            <a:r>
              <a:rPr lang="fr-FR" sz="3200" dirty="0"/>
              <a:t> est appelée </a:t>
            </a:r>
            <a:r>
              <a:rPr lang="fr-FR" sz="3200" b="1" dirty="0"/>
              <a:t>anode</a:t>
            </a:r>
            <a:r>
              <a:rPr lang="fr-FR" sz="3200" dirty="0"/>
              <a:t> et celle où se produit une </a:t>
            </a:r>
            <a:r>
              <a:rPr lang="fr-FR" sz="3200" b="1" dirty="0"/>
              <a:t>réduction</a:t>
            </a:r>
            <a:r>
              <a:rPr lang="fr-FR" sz="3200" dirty="0"/>
              <a:t> est appelée </a:t>
            </a:r>
            <a:r>
              <a:rPr lang="fr-FR" sz="3200" b="1" dirty="0"/>
              <a:t>cathode.</a:t>
            </a:r>
            <a:endParaRPr lang="fr-FR" sz="3200" dirty="0"/>
          </a:p>
          <a:p>
            <a:endParaRPr lang="fr-FR" dirty="0"/>
          </a:p>
        </p:txBody>
      </p:sp>
    </p:spTree>
    <p:extLst>
      <p:ext uri="{BB962C8B-B14F-4D97-AF65-F5344CB8AC3E}">
        <p14:creationId xmlns:p14="http://schemas.microsoft.com/office/powerpoint/2010/main" val="407904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B2E5384-BEE2-44A2-B27F-D2FD430D7915}"/>
                  </a:ext>
                </a:extLst>
              </p:cNvPr>
              <p:cNvSpPr>
                <a:spLocks noGrp="1"/>
              </p:cNvSpPr>
              <p:nvPr>
                <p:ph idx="1"/>
              </p:nvPr>
            </p:nvSpPr>
            <p:spPr>
              <a:xfrm>
                <a:off x="454742" y="201817"/>
                <a:ext cx="10515600" cy="6656183"/>
              </a:xfrm>
            </p:spPr>
            <p:txBody>
              <a:bodyPr/>
              <a:lstStyle/>
              <a:p>
                <a:pPr marL="0" lvl="0" indent="0" eaLnBrk="0" fontAlgn="base" hangingPunct="0">
                  <a:lnSpc>
                    <a:spcPct val="100000"/>
                  </a:lnSpc>
                  <a:spcBef>
                    <a:spcPct val="0"/>
                  </a:spcBef>
                  <a:spcAft>
                    <a:spcPct val="0"/>
                  </a:spcAft>
                  <a:buNone/>
                </a:pPr>
                <a:r>
                  <a:rPr lang="fr-FR" altLang="fr-FR" dirty="0">
                    <a:latin typeface="Calibri" panose="020F0502020204030204" pitchFamily="34" charset="0"/>
                    <a:ea typeface="Calibri" panose="020F0502020204030204" pitchFamily="34" charset="0"/>
                    <a:cs typeface="Times New Roman" panose="02020603050405020304" pitchFamily="18" charset="0"/>
                  </a:rPr>
                  <a:t>EXEMPLE</a:t>
                </a:r>
                <a:r>
                  <a:rPr kumimoji="0" lang="fr-FR" altLang="fr-F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p>
              <a:p>
                <a:pPr marL="0" lvl="0" indent="0" eaLnBrk="0" fontAlgn="base" hangingPunct="0">
                  <a:lnSpc>
                    <a:spcPct val="100000"/>
                  </a:lnSpc>
                  <a:spcBef>
                    <a:spcPct val="0"/>
                  </a:spcBef>
                  <a:spcAft>
                    <a:spcPct val="0"/>
                  </a:spcAft>
                  <a:buNone/>
                </a:pPr>
                <a:r>
                  <a:rPr lang="fr-FR" altLang="fr-FR" dirty="0">
                    <a:latin typeface="Calibri" panose="020F0502020204030204" pitchFamily="34" charset="0"/>
                    <a:ea typeface="Calibri" panose="020F0502020204030204" pitchFamily="34" charset="0"/>
                    <a:cs typeface="Times New Roman" panose="02020603050405020304" pitchFamily="18" charset="0"/>
                  </a:rPr>
                  <a:t>Soit une pile constituée par les couples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 </m:t>
                        </m:r>
                        <m:r>
                          <a:rPr lang="fr-FR" i="1">
                            <a:latin typeface="Cambria Math" panose="02040503050406030204" pitchFamily="18" charset="0"/>
                          </a:rPr>
                          <m:t>𝑍𝑛</m:t>
                        </m:r>
                      </m:e>
                      <m:sup>
                        <m:r>
                          <a:rPr lang="fr-FR" i="1">
                            <a:latin typeface="Cambria Math" panose="02040503050406030204" pitchFamily="18" charset="0"/>
                          </a:rPr>
                          <m:t>2+</m:t>
                        </m:r>
                      </m:sup>
                    </m:sSup>
                  </m:oMath>
                </a14:m>
                <a:r>
                  <a:rPr lang="fr-FR" dirty="0"/>
                  <a:t>/ </a:t>
                </a:r>
                <a14:m>
                  <m:oMath xmlns:m="http://schemas.openxmlformats.org/officeDocument/2006/math">
                    <m:r>
                      <a:rPr lang="fr-FR" i="1">
                        <a:latin typeface="Cambria Math" panose="02040503050406030204" pitchFamily="18" charset="0"/>
                      </a:rPr>
                      <m:t>𝑍𝑛</m:t>
                    </m:r>
                    <m:r>
                      <a:rPr lang="fr-FR" i="1">
                        <a:latin typeface="Cambria Math" panose="02040503050406030204" pitchFamily="18" charset="0"/>
                      </a:rPr>
                      <m:t> </m:t>
                    </m:r>
                  </m:oMath>
                </a14:m>
                <a:r>
                  <a:rPr lang="fr-FR" altLang="fr-FR" dirty="0">
                    <a:latin typeface="Calibri" panose="020F0502020204030204" pitchFamily="34" charset="0"/>
                    <a:ea typeface="Times New Roman" panose="02020603050405020304" pitchFamily="18" charset="0"/>
                    <a:cs typeface="Times New Roman" panose="02020603050405020304" pitchFamily="18" charset="0"/>
                  </a:rPr>
                  <a:t>et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 </m:t>
                        </m:r>
                        <m:r>
                          <a:rPr lang="fr-FR" i="1">
                            <a:latin typeface="Cambria Math" panose="02040503050406030204" pitchFamily="18" charset="0"/>
                          </a:rPr>
                          <m:t>𝐶𝑢</m:t>
                        </m:r>
                      </m:e>
                      <m:sup>
                        <m:r>
                          <a:rPr lang="fr-FR" i="1">
                            <a:latin typeface="Cambria Math" panose="02040503050406030204" pitchFamily="18" charset="0"/>
                          </a:rPr>
                          <m:t>2+</m:t>
                        </m:r>
                      </m:sup>
                    </m:sSup>
                  </m:oMath>
                </a14:m>
                <a:r>
                  <a:rPr lang="fr-FR" dirty="0"/>
                  <a:t>/ </a:t>
                </a:r>
                <a14:m>
                  <m:oMath xmlns:m="http://schemas.openxmlformats.org/officeDocument/2006/math">
                    <m:r>
                      <a:rPr lang="fr-FR" i="1">
                        <a:latin typeface="Cambria Math" panose="02040503050406030204" pitchFamily="18" charset="0"/>
                      </a:rPr>
                      <m:t>𝐶𝑢</m:t>
                    </m:r>
                    <m:r>
                      <a:rPr lang="fr-FR" b="0" i="0" smtClean="0">
                        <a:latin typeface="Cambria Math" panose="02040503050406030204" pitchFamily="18" charset="0"/>
                      </a:rPr>
                      <m:t>.</m:t>
                    </m:r>
                  </m:oMath>
                </a14:m>
                <a:endParaRPr lang="fr-FR" altLang="fr-FR" dirty="0">
                  <a:latin typeface="Calibri" panose="020F0502020204030204" pitchFamily="34"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fr-FR" altLang="fr-FR" dirty="0">
                    <a:latin typeface="Calibri" panose="020F0502020204030204" pitchFamily="34" charset="0"/>
                    <a:ea typeface="Times New Roman" panose="02020603050405020304" pitchFamily="18" charset="0"/>
                    <a:cs typeface="Times New Roman" panose="02020603050405020304" pitchFamily="18" charset="0"/>
                  </a:rPr>
                  <a:t> On constate expérimentalement que le courant circule du cuivre vers le zinc, donc les électrons partent du zinc pour aller à l’extérieur vers le cuivre </a:t>
                </a:r>
                <a:endParaRPr kumimoji="0" lang="fr-FR" altLang="fr-FR" sz="2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14:m>
                  <m:oMath xmlns:m="http://schemas.openxmlformats.org/officeDocument/2006/math">
                    <m:r>
                      <a:rPr lang="fr-FR" sz="2400" i="1" smtClean="0">
                        <a:latin typeface="Cambria Math" panose="02040503050406030204" pitchFamily="18" charset="0"/>
                      </a:rPr>
                      <m:t>𝑍𝑛</m:t>
                    </m:r>
                    <m:r>
                      <a:rPr lang="fr-FR" sz="2400" i="1" smtClean="0">
                        <a:latin typeface="Cambria Math" panose="02040503050406030204" pitchFamily="18" charset="0"/>
                      </a:rPr>
                      <m:t> </m:t>
                    </m:r>
                  </m:oMath>
                </a14:m>
                <a:r>
                  <a:rPr kumimoji="0" lang="fr-FR" altLang="fr-FR" sz="24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lang="fr-FR" dirty="0"/>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 </m:t>
                        </m:r>
                        <m:r>
                          <a:rPr lang="fr-FR" i="1">
                            <a:latin typeface="Cambria Math" panose="02040503050406030204" pitchFamily="18" charset="0"/>
                          </a:rPr>
                          <m:t>𝑍𝑛</m:t>
                        </m:r>
                      </m:e>
                      <m:sup>
                        <m:r>
                          <a:rPr lang="fr-FR" i="1">
                            <a:latin typeface="Cambria Math" panose="02040503050406030204" pitchFamily="18" charset="0"/>
                          </a:rPr>
                          <m:t>2+</m:t>
                        </m:r>
                      </m:sup>
                    </m:sSup>
                    <m:r>
                      <a:rPr lang="fr-FR" i="1">
                        <a:latin typeface="Cambria Math" panose="02040503050406030204" pitchFamily="18" charset="0"/>
                      </a:rPr>
                      <m:t> </m:t>
                    </m:r>
                  </m:oMath>
                </a14:m>
                <a:r>
                  <a:rPr lang="fr-FR" altLang="fr-FR" i="1" dirty="0">
                    <a:latin typeface="Cambria Math" panose="02040503050406030204" pitchFamily="18" charset="0"/>
                    <a:ea typeface="Calibri" panose="020F0502020204030204" pitchFamily="34" charset="0"/>
                    <a:cs typeface="Times New Roman" panose="02020603050405020304" pitchFamily="18" charset="0"/>
                  </a:rPr>
                  <a:t>+2e-    r</a:t>
                </a:r>
                <a:r>
                  <a:rPr lang="fr-FR" altLang="fr-FR" i="1" dirty="0">
                    <a:latin typeface="Calibri" panose="020F0502020204030204" pitchFamily="34" charset="0"/>
                    <a:ea typeface="Calibri" panose="020F0502020204030204" pitchFamily="34" charset="0"/>
                    <a:cs typeface="Times New Roman" panose="02020603050405020304" pitchFamily="18" charset="0"/>
                  </a:rPr>
                  <a:t>é</a:t>
                </a:r>
                <a:r>
                  <a:rPr lang="fr-FR" altLang="fr-FR" i="1" dirty="0">
                    <a:latin typeface="Cambria Math" panose="02040503050406030204" pitchFamily="18" charset="0"/>
                    <a:ea typeface="Calibri" panose="020F0502020204030204" pitchFamily="34" charset="0"/>
                    <a:cs typeface="Times New Roman" panose="02020603050405020304" pitchFamily="18" charset="0"/>
                  </a:rPr>
                  <a:t>action d'oxydation, donc l'</a:t>
                </a:r>
                <a:r>
                  <a:rPr lang="fr-FR" altLang="fr-FR" i="1" dirty="0">
                    <a:latin typeface="Calibri" panose="020F0502020204030204" pitchFamily="34" charset="0"/>
                    <a:ea typeface="Calibri" panose="020F0502020204030204" pitchFamily="34" charset="0"/>
                    <a:cs typeface="Times New Roman" panose="02020603050405020304" pitchFamily="18" charset="0"/>
                  </a:rPr>
                  <a:t>é</a:t>
                </a:r>
                <a:r>
                  <a:rPr lang="fr-FR" altLang="fr-FR" i="1" dirty="0">
                    <a:latin typeface="Cambria Math" panose="02040503050406030204" pitchFamily="18" charset="0"/>
                    <a:ea typeface="Calibri" panose="020F0502020204030204" pitchFamily="34" charset="0"/>
                    <a:cs typeface="Times New Roman" panose="02020603050405020304" pitchFamily="18" charset="0"/>
                  </a:rPr>
                  <a:t>lectrode de zinc est l'anode</a:t>
                </a:r>
                <a:endParaRPr kumimoji="0" lang="fr-FR" altLang="fr-FR" sz="2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14:m>
                  <m:oMath xmlns:m="http://schemas.openxmlformats.org/officeDocument/2006/math">
                    <m:sSup>
                      <m:sSupPr>
                        <m:ctrlPr>
                          <a:rPr lang="fr-FR" i="1" smtClean="0">
                            <a:latin typeface="Cambria Math" panose="02040503050406030204" pitchFamily="18" charset="0"/>
                          </a:rPr>
                        </m:ctrlPr>
                      </m:sSupPr>
                      <m:e>
                        <m:r>
                          <a:rPr lang="fr-FR" i="1">
                            <a:latin typeface="Cambria Math" panose="02040503050406030204" pitchFamily="18" charset="0"/>
                          </a:rPr>
                          <m:t> </m:t>
                        </m:r>
                        <m:r>
                          <a:rPr lang="fr-FR" i="1">
                            <a:latin typeface="Cambria Math" panose="02040503050406030204" pitchFamily="18" charset="0"/>
                          </a:rPr>
                          <m:t>𝐶𝑢</m:t>
                        </m:r>
                      </m:e>
                      <m:sup>
                        <m:r>
                          <a:rPr lang="fr-FR" i="1">
                            <a:latin typeface="Cambria Math" panose="02040503050406030204" pitchFamily="18" charset="0"/>
                          </a:rPr>
                          <m:t>2+</m:t>
                        </m:r>
                      </m:sup>
                    </m:sSup>
                    <m:r>
                      <a:rPr lang="fr-FR" i="1">
                        <a:latin typeface="Cambria Math" panose="02040503050406030204" pitchFamily="18" charset="0"/>
                      </a:rPr>
                      <m:t> </m:t>
                    </m:r>
                  </m:oMath>
                </a14:m>
                <a:r>
                  <a:rPr lang="fr-FR" altLang="fr-FR" i="1" dirty="0">
                    <a:latin typeface="Cambria Math" panose="02040503050406030204" pitchFamily="18" charset="0"/>
                    <a:ea typeface="Calibri" panose="020F0502020204030204" pitchFamily="34" charset="0"/>
                    <a:cs typeface="Times New Roman" panose="02020603050405020304" pitchFamily="18" charset="0"/>
                  </a:rPr>
                  <a:t>+2e-</a:t>
                </a:r>
                <a:r>
                  <a:rPr kumimoji="0" lang="fr-FR" altLang="fr-FR" sz="24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lang="fr-FR" altLang="fr-FR" i="1" dirty="0">
                    <a:latin typeface="Cambria Math" panose="02040503050406030204" pitchFamily="18" charset="0"/>
                    <a:ea typeface="Calibri" panose="020F0502020204030204" pitchFamily="34" charset="0"/>
                    <a:cs typeface="Times New Roman" panose="02020603050405020304" pitchFamily="18" charset="0"/>
                  </a:rPr>
                  <a:t> Cu   R</a:t>
                </a:r>
                <a:r>
                  <a:rPr lang="fr-FR" altLang="fr-FR" i="1" dirty="0">
                    <a:latin typeface="Calibri" panose="020F0502020204030204" pitchFamily="34" charset="0"/>
                    <a:ea typeface="Calibri" panose="020F0502020204030204" pitchFamily="34" charset="0"/>
                    <a:cs typeface="Times New Roman" panose="02020603050405020304" pitchFamily="18" charset="0"/>
                  </a:rPr>
                  <a:t>é</a:t>
                </a:r>
                <a:r>
                  <a:rPr lang="fr-FR" altLang="fr-FR" i="1" dirty="0">
                    <a:latin typeface="Cambria Math" panose="02040503050406030204" pitchFamily="18" charset="0"/>
                    <a:ea typeface="Calibri" panose="020F0502020204030204" pitchFamily="34" charset="0"/>
                    <a:cs typeface="Times New Roman" panose="02020603050405020304" pitchFamily="18" charset="0"/>
                  </a:rPr>
                  <a:t>action de r</a:t>
                </a:r>
                <a:r>
                  <a:rPr lang="fr-FR" altLang="fr-FR" i="1" dirty="0">
                    <a:latin typeface="Calibri" panose="020F0502020204030204" pitchFamily="34" charset="0"/>
                    <a:ea typeface="Calibri" panose="020F0502020204030204" pitchFamily="34" charset="0"/>
                    <a:cs typeface="Times New Roman" panose="02020603050405020304" pitchFamily="18" charset="0"/>
                  </a:rPr>
                  <a:t>é</a:t>
                </a:r>
                <a:r>
                  <a:rPr lang="fr-FR" altLang="fr-FR" i="1" dirty="0">
                    <a:latin typeface="Cambria Math" panose="02040503050406030204" pitchFamily="18" charset="0"/>
                    <a:ea typeface="Calibri" panose="020F0502020204030204" pitchFamily="34" charset="0"/>
                    <a:cs typeface="Times New Roman" panose="02020603050405020304" pitchFamily="18" charset="0"/>
                  </a:rPr>
                  <a:t>duction, donc l'</a:t>
                </a:r>
                <a:r>
                  <a:rPr lang="fr-FR" altLang="fr-FR" i="1" dirty="0">
                    <a:latin typeface="Calibri" panose="020F0502020204030204" pitchFamily="34" charset="0"/>
                    <a:ea typeface="Calibri" panose="020F0502020204030204" pitchFamily="34" charset="0"/>
                    <a:cs typeface="Times New Roman" panose="02020603050405020304" pitchFamily="18" charset="0"/>
                  </a:rPr>
                  <a:t>é</a:t>
                </a:r>
                <a:r>
                  <a:rPr lang="fr-FR" altLang="fr-FR" i="1" dirty="0">
                    <a:latin typeface="Cambria Math" panose="02040503050406030204" pitchFamily="18" charset="0"/>
                    <a:ea typeface="Calibri" panose="020F0502020204030204" pitchFamily="34" charset="0"/>
                    <a:cs typeface="Times New Roman" panose="02020603050405020304" pitchFamily="18" charset="0"/>
                  </a:rPr>
                  <a:t>lectrode de cuivre est la cathode  </a:t>
                </a:r>
                <a:endParaRPr kumimoji="0" lang="fr-FR" altLang="fr-FR" sz="2400" b="0" i="0" u="none" strike="noStrike" cap="none" normalizeH="0" baseline="0" dirty="0">
                  <a:ln>
                    <a:noFill/>
                  </a:ln>
                  <a:solidFill>
                    <a:schemeClr val="tx1"/>
                  </a:solidFill>
                  <a:effectLst/>
                </a:endParaRPr>
              </a:p>
              <a:p>
                <a:endParaRPr lang="fr-FR" dirty="0"/>
              </a:p>
            </p:txBody>
          </p:sp>
        </mc:Choice>
        <mc:Fallback xmlns="">
          <p:sp>
            <p:nvSpPr>
              <p:cNvPr id="3" name="Espace réservé du contenu 2">
                <a:extLst>
                  <a:ext uri="{FF2B5EF4-FFF2-40B4-BE49-F238E27FC236}">
                    <a16:creationId xmlns:a16="http://schemas.microsoft.com/office/drawing/2014/main" id="{2B2E5384-BEE2-44A2-B27F-D2FD430D7915}"/>
                  </a:ext>
                </a:extLst>
              </p:cNvPr>
              <p:cNvSpPr>
                <a:spLocks noGrp="1" noRot="1" noChangeAspect="1" noMove="1" noResize="1" noEditPoints="1" noAdjustHandles="1" noChangeArrowheads="1" noChangeShapeType="1" noTextEdit="1"/>
              </p:cNvSpPr>
              <p:nvPr>
                <p:ph idx="1"/>
              </p:nvPr>
            </p:nvSpPr>
            <p:spPr>
              <a:xfrm>
                <a:off x="454742" y="201817"/>
                <a:ext cx="10515600" cy="6656183"/>
              </a:xfrm>
              <a:blipFill>
                <a:blip r:embed="rId2"/>
                <a:stretch>
                  <a:fillRect l="-1217" t="-824" r="-696"/>
                </a:stretch>
              </a:blipFill>
            </p:spPr>
            <p:txBody>
              <a:bodyPr/>
              <a:lstStyle/>
              <a:p>
                <a:r>
                  <a:rPr lang="fr-FR">
                    <a:noFill/>
                  </a:rPr>
                  <a:t> </a:t>
                </a:r>
              </a:p>
            </p:txBody>
          </p:sp>
        </mc:Fallback>
      </mc:AlternateContent>
      <p:sp>
        <p:nvSpPr>
          <p:cNvPr id="5" name="Rectangle 3">
            <a:extLst>
              <a:ext uri="{FF2B5EF4-FFF2-40B4-BE49-F238E27FC236}">
                <a16:creationId xmlns:a16="http://schemas.microsoft.com/office/drawing/2014/main" id="{33125328-A5F8-464A-90AB-C4E1AAB2D124}"/>
              </a:ext>
            </a:extLst>
          </p:cNvPr>
          <p:cNvSpPr>
            <a:spLocks noChangeArrowheads="1"/>
          </p:cNvSpPr>
          <p:nvPr/>
        </p:nvSpPr>
        <p:spPr bwMode="auto">
          <a:xfrm>
            <a:off x="-1032387" y="1349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0965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Image 7">
            <a:extLst>
              <a:ext uri="{FF2B5EF4-FFF2-40B4-BE49-F238E27FC236}">
                <a16:creationId xmlns:a16="http://schemas.microsoft.com/office/drawing/2014/main" id="{FD47441D-8C98-4C96-9E47-9981862D85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4555" y="634181"/>
            <a:ext cx="9129251" cy="41275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6D25D3D4-0B74-405A-9769-873726DBEDC9}"/>
                  </a:ext>
                </a:extLst>
              </p:cNvPr>
              <p:cNvSpPr txBox="1"/>
              <p:nvPr/>
            </p:nvSpPr>
            <p:spPr>
              <a:xfrm>
                <a:off x="206477" y="5043948"/>
                <a:ext cx="11651226" cy="1570943"/>
              </a:xfrm>
              <a:prstGeom prst="rect">
                <a:avLst/>
              </a:prstGeom>
              <a:noFill/>
            </p:spPr>
            <p:txBody>
              <a:bodyPr wrap="square" rtlCol="0">
                <a:spAutoFit/>
              </a:bodyPr>
              <a:lstStyle/>
              <a:p>
                <a:r>
                  <a:rPr lang="fr-FR" sz="2400" dirty="0"/>
                  <a:t>Par convention, on note la constitution d’une pile sous la forme :</a:t>
                </a:r>
              </a:p>
              <a:p>
                <a:pPr/>
                <a14:m>
                  <m:oMathPara xmlns:m="http://schemas.openxmlformats.org/officeDocument/2006/math">
                    <m:oMathParaPr>
                      <m:jc m:val="centerGroup"/>
                    </m:oMathParaPr>
                    <m:oMath xmlns:m="http://schemas.openxmlformats.org/officeDocument/2006/math">
                      <m:r>
                        <a:rPr lang="fr-FR" sz="2000" i="1">
                          <a:latin typeface="Cambria Math" panose="02040503050406030204" pitchFamily="18" charset="0"/>
                        </a:rPr>
                        <m:t>(</m:t>
                      </m:r>
                      <m:r>
                        <a:rPr lang="fr-FR" sz="2000" i="1">
                          <a:latin typeface="Cambria Math" panose="02040503050406030204" pitchFamily="18" charset="0"/>
                        </a:rPr>
                        <m:t>𝑎𝑛𝑜𝑑𝑒</m:t>
                      </m:r>
                      <m:r>
                        <a:rPr lang="fr-FR" sz="2000" i="1">
                          <a:latin typeface="Cambria Math" panose="02040503050406030204" pitchFamily="18" charset="0"/>
                        </a:rPr>
                        <m:t>)−</m:t>
                      </m:r>
                      <m:r>
                        <a:rPr lang="fr-FR" sz="2000" i="1">
                          <a:latin typeface="Cambria Math" panose="02040503050406030204" pitchFamily="18" charset="0"/>
                        </a:rPr>
                        <m:t>𝑚</m:t>
                      </m:r>
                      <m:r>
                        <a:rPr lang="fr-FR" sz="2000" i="1">
                          <a:latin typeface="Cambria Math" panose="02040503050406030204" pitchFamily="18" charset="0"/>
                        </a:rPr>
                        <m:t>é</m:t>
                      </m:r>
                      <m:r>
                        <a:rPr lang="fr-FR" sz="2000" i="1">
                          <a:latin typeface="Cambria Math" panose="02040503050406030204" pitchFamily="18" charset="0"/>
                        </a:rPr>
                        <m:t>𝑡𝑎𝑙</m:t>
                      </m:r>
                      <m:r>
                        <a:rPr lang="fr-FR" sz="2000" i="1">
                          <a:latin typeface="Cambria Math" panose="02040503050406030204" pitchFamily="18" charset="0"/>
                        </a:rPr>
                        <m:t> </m:t>
                      </m:r>
                      <m:r>
                        <a:rPr lang="fr-FR" sz="2000" i="1">
                          <a:latin typeface="Cambria Math" panose="02040503050406030204" pitchFamily="18" charset="0"/>
                        </a:rPr>
                        <m:t>𝑑𝑒</m:t>
                      </m:r>
                      <m:r>
                        <a:rPr lang="fr-FR" sz="2000" i="1">
                          <a:latin typeface="Cambria Math" panose="02040503050406030204" pitchFamily="18" charset="0"/>
                        </a:rPr>
                        <m:t> </m:t>
                      </m:r>
                      <m:r>
                        <a:rPr lang="fr-FR" sz="2000" i="1">
                          <a:latin typeface="Cambria Math" panose="02040503050406030204" pitchFamily="18" charset="0"/>
                        </a:rPr>
                        <m:t>𝑙</m:t>
                      </m:r>
                      <m:r>
                        <a:rPr lang="fr-FR" sz="2000" i="1">
                          <a:latin typeface="Cambria Math" panose="02040503050406030204" pitchFamily="18" charset="0"/>
                        </a:rPr>
                        <m:t>′</m:t>
                      </m:r>
                      <m:r>
                        <a:rPr lang="fr-FR" sz="2000" i="1">
                          <a:latin typeface="Cambria Math" panose="02040503050406030204" pitchFamily="18" charset="0"/>
                        </a:rPr>
                        <m:t>𝑎𝑛𝑜𝑑𝑒</m:t>
                      </m:r>
                      <m:r>
                        <a:rPr lang="fr-FR" sz="2000" i="1">
                          <a:latin typeface="Cambria Math" panose="02040503050406030204" pitchFamily="18" charset="0"/>
                        </a:rPr>
                        <m:t>/</m:t>
                      </m:r>
                      <m:r>
                        <a:rPr lang="fr-FR" sz="2000" i="1">
                          <a:latin typeface="Cambria Math" panose="02040503050406030204" pitchFamily="18" charset="0"/>
                        </a:rPr>
                        <m:t>𝑠𝑜𝑙𝑢𝑡𝑖𝑜𝑛</m:t>
                      </m:r>
                      <m:r>
                        <a:rPr lang="fr-FR" sz="2000" i="1">
                          <a:latin typeface="Cambria Math" panose="02040503050406030204" pitchFamily="18" charset="0"/>
                        </a:rPr>
                        <m:t> </m:t>
                      </m:r>
                      <m:r>
                        <a:rPr lang="fr-FR" sz="2000" i="1">
                          <a:latin typeface="Cambria Math" panose="02040503050406030204" pitchFamily="18" charset="0"/>
                        </a:rPr>
                        <m:t>𝑑𝑒</m:t>
                      </m:r>
                      <m:r>
                        <a:rPr lang="fr-FR" sz="2000" i="1">
                          <a:latin typeface="Cambria Math" panose="02040503050406030204" pitchFamily="18" charset="0"/>
                        </a:rPr>
                        <m:t> </m:t>
                      </m:r>
                      <m:r>
                        <a:rPr lang="fr-FR" sz="2000" i="1">
                          <a:latin typeface="Cambria Math" panose="02040503050406030204" pitchFamily="18" charset="0"/>
                        </a:rPr>
                        <m:t>𝑙</m:t>
                      </m:r>
                      <m:r>
                        <a:rPr lang="fr-FR" sz="2000" i="1">
                          <a:latin typeface="Cambria Math" panose="02040503050406030204" pitchFamily="18" charset="0"/>
                        </a:rPr>
                        <m:t>′</m:t>
                      </m:r>
                      <m:r>
                        <a:rPr lang="fr-FR" sz="2000" i="1">
                          <a:latin typeface="Cambria Math" panose="02040503050406030204" pitchFamily="18" charset="0"/>
                        </a:rPr>
                        <m:t>𝑎𝑛𝑜𝑑𝑒</m:t>
                      </m:r>
                      <m:r>
                        <a:rPr lang="fr-FR" sz="2000" i="1">
                          <a:latin typeface="Cambria Math" panose="02040503050406030204" pitchFamily="18" charset="0"/>
                        </a:rPr>
                        <m:t>//</m:t>
                      </m:r>
                      <m:r>
                        <a:rPr lang="fr-FR" sz="2000" i="1">
                          <a:latin typeface="Cambria Math" panose="02040503050406030204" pitchFamily="18" charset="0"/>
                        </a:rPr>
                        <m:t>𝑠𝑜𝑙𝑢𝑡𝑖𝑜𝑛</m:t>
                      </m:r>
                      <m:r>
                        <a:rPr lang="fr-FR" sz="2000" i="1">
                          <a:latin typeface="Cambria Math" panose="02040503050406030204" pitchFamily="18" charset="0"/>
                        </a:rPr>
                        <m:t> </m:t>
                      </m:r>
                      <m:r>
                        <a:rPr lang="fr-FR" sz="2000" i="1">
                          <a:latin typeface="Cambria Math" panose="02040503050406030204" pitchFamily="18" charset="0"/>
                        </a:rPr>
                        <m:t>𝑑𝑒</m:t>
                      </m:r>
                      <m:r>
                        <a:rPr lang="fr-FR" sz="2000" i="1">
                          <a:latin typeface="Cambria Math" panose="02040503050406030204" pitchFamily="18" charset="0"/>
                        </a:rPr>
                        <m:t> </m:t>
                      </m:r>
                      <m:r>
                        <a:rPr lang="fr-FR" sz="2000" i="1">
                          <a:latin typeface="Cambria Math" panose="02040503050406030204" pitchFamily="18" charset="0"/>
                        </a:rPr>
                        <m:t>𝑙𝑎</m:t>
                      </m:r>
                      <m:r>
                        <a:rPr lang="fr-FR" sz="2000" i="1">
                          <a:latin typeface="Cambria Math" panose="02040503050406030204" pitchFamily="18" charset="0"/>
                        </a:rPr>
                        <m:t> </m:t>
                      </m:r>
                      <m:r>
                        <a:rPr lang="fr-FR" sz="2000" i="1">
                          <a:latin typeface="Cambria Math" panose="02040503050406030204" pitchFamily="18" charset="0"/>
                        </a:rPr>
                        <m:t>𝑐𝑎𝑡h𝑜𝑑𝑒</m:t>
                      </m:r>
                      <m:r>
                        <a:rPr lang="fr-FR" sz="2000" i="1">
                          <a:latin typeface="Cambria Math" panose="02040503050406030204" pitchFamily="18" charset="0"/>
                        </a:rPr>
                        <m:t>/</m:t>
                      </m:r>
                      <m:r>
                        <a:rPr lang="fr-FR" sz="2000" i="1">
                          <a:latin typeface="Cambria Math" panose="02040503050406030204" pitchFamily="18" charset="0"/>
                        </a:rPr>
                        <m:t>𝑚</m:t>
                      </m:r>
                      <m:r>
                        <a:rPr lang="fr-FR" sz="2000" i="1">
                          <a:latin typeface="Cambria Math" panose="02040503050406030204" pitchFamily="18" charset="0"/>
                        </a:rPr>
                        <m:t>é</m:t>
                      </m:r>
                      <m:r>
                        <a:rPr lang="fr-FR" sz="2000" i="1">
                          <a:latin typeface="Cambria Math" panose="02040503050406030204" pitchFamily="18" charset="0"/>
                        </a:rPr>
                        <m:t>𝑡𝑎𝑙</m:t>
                      </m:r>
                      <m:r>
                        <a:rPr lang="fr-FR" sz="2000" i="1">
                          <a:latin typeface="Cambria Math" panose="02040503050406030204" pitchFamily="18" charset="0"/>
                        </a:rPr>
                        <m:t> </m:t>
                      </m:r>
                      <m:r>
                        <a:rPr lang="fr-FR" sz="2000" i="1">
                          <a:latin typeface="Cambria Math" panose="02040503050406030204" pitchFamily="18" charset="0"/>
                        </a:rPr>
                        <m:t>𝑐𝑎𝑡h𝑜𝑑𝑒</m:t>
                      </m:r>
                      <m:r>
                        <a:rPr lang="fr-FR" sz="2000" i="1">
                          <a:latin typeface="Cambria Math" panose="02040503050406030204" pitchFamily="18" charset="0"/>
                        </a:rPr>
                        <m:t>+(</m:t>
                      </m:r>
                      <m:r>
                        <a:rPr lang="fr-FR" sz="2000" i="1">
                          <a:latin typeface="Cambria Math" panose="02040503050406030204" pitchFamily="18" charset="0"/>
                        </a:rPr>
                        <m:t>𝑐𝑎𝑡h𝑜𝑑𝑒</m:t>
                      </m:r>
                      <m:r>
                        <a:rPr lang="fr-FR" sz="2000" i="1">
                          <a:latin typeface="Cambria Math" panose="02040503050406030204" pitchFamily="18" charset="0"/>
                        </a:rPr>
                        <m:t>)</m:t>
                      </m:r>
                    </m:oMath>
                  </m:oMathPara>
                </a14:m>
                <a:endParaRPr lang="fr-FR" sz="2000" dirty="0"/>
              </a:p>
              <a:p>
                <a:r>
                  <a:rPr lang="fr-FR" sz="2400" dirty="0"/>
                  <a:t>Le voltmètre mesure la force électromotrice de la pile.</a:t>
                </a:r>
              </a:p>
              <a:p>
                <a:pPr/>
                <a14:m>
                  <m:oMathPara xmlns:m="http://schemas.openxmlformats.org/officeDocument/2006/math">
                    <m:oMathParaPr>
                      <m:jc m:val="centerGroup"/>
                    </m:oMathParaPr>
                    <m:oMath xmlns:m="http://schemas.openxmlformats.org/officeDocument/2006/math">
                      <m:r>
                        <a:rPr lang="fr-FR" sz="2400" i="1">
                          <a:latin typeface="Cambria Math" panose="02040503050406030204" pitchFamily="18" charset="0"/>
                        </a:rPr>
                        <m:t>𝑒</m:t>
                      </m:r>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𝑉</m:t>
                          </m:r>
                        </m:e>
                        <m:sub>
                          <m:sSup>
                            <m:sSupPr>
                              <m:ctrlPr>
                                <a:rPr lang="fr-FR" sz="2400" i="1">
                                  <a:latin typeface="Cambria Math" panose="02040503050406030204" pitchFamily="18" charset="0"/>
                                </a:rPr>
                              </m:ctrlPr>
                            </m:sSupPr>
                            <m:e>
                              <m:r>
                                <a:rPr lang="fr-FR" sz="2400" i="1">
                                  <a:latin typeface="Cambria Math" panose="02040503050406030204" pitchFamily="18" charset="0"/>
                                </a:rPr>
                                <m:t>𝐶𝑢</m:t>
                              </m:r>
                            </m:e>
                            <m:sup>
                              <m:r>
                                <a:rPr lang="fr-FR" sz="2400" i="1">
                                  <a:latin typeface="Cambria Math" panose="02040503050406030204" pitchFamily="18" charset="0"/>
                                </a:rPr>
                                <m:t>2+</m:t>
                              </m:r>
                            </m:sup>
                          </m:sSup>
                          <m:r>
                            <a:rPr lang="fr-FR" sz="2400">
                              <a:latin typeface="Cambria Math" panose="02040503050406030204" pitchFamily="18" charset="0"/>
                            </a:rPr>
                            <m:t>/</m:t>
                          </m:r>
                          <m:r>
                            <a:rPr lang="fr-FR" sz="2400" i="1">
                              <a:latin typeface="Cambria Math" panose="02040503050406030204" pitchFamily="18" charset="0"/>
                            </a:rPr>
                            <m:t> </m:t>
                          </m:r>
                          <m:r>
                            <a:rPr lang="fr-FR" sz="2400" i="1">
                              <a:latin typeface="Cambria Math" panose="02040503050406030204" pitchFamily="18" charset="0"/>
                            </a:rPr>
                            <m:t>𝐶𝑢</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𝑉</m:t>
                          </m:r>
                        </m:e>
                        <m:sub>
                          <m:sSup>
                            <m:sSupPr>
                              <m:ctrlPr>
                                <a:rPr lang="fr-FR" sz="2400" i="1">
                                  <a:latin typeface="Cambria Math" panose="02040503050406030204" pitchFamily="18" charset="0"/>
                                </a:rPr>
                              </m:ctrlPr>
                            </m:sSupPr>
                            <m:e>
                              <m:r>
                                <a:rPr lang="fr-FR" sz="2400" i="1">
                                  <a:latin typeface="Cambria Math" panose="02040503050406030204" pitchFamily="18" charset="0"/>
                                </a:rPr>
                                <m:t>𝑍𝑛</m:t>
                              </m:r>
                            </m:e>
                            <m:sup>
                              <m:r>
                                <a:rPr lang="fr-FR" sz="2400" i="1">
                                  <a:latin typeface="Cambria Math" panose="02040503050406030204" pitchFamily="18" charset="0"/>
                                </a:rPr>
                                <m:t>2+</m:t>
                              </m:r>
                            </m:sup>
                          </m:sSup>
                          <m:r>
                            <a:rPr lang="fr-FR" sz="2400">
                              <a:latin typeface="Cambria Math" panose="02040503050406030204" pitchFamily="18" charset="0"/>
                            </a:rPr>
                            <m:t>/</m:t>
                          </m:r>
                          <m:r>
                            <a:rPr lang="fr-FR" sz="2400" i="1">
                              <a:latin typeface="Cambria Math" panose="02040503050406030204" pitchFamily="18" charset="0"/>
                            </a:rPr>
                            <m:t> </m:t>
                          </m:r>
                          <m:r>
                            <a:rPr lang="fr-FR" sz="2400" i="1">
                              <a:latin typeface="Cambria Math" panose="02040503050406030204" pitchFamily="18" charset="0"/>
                            </a:rPr>
                            <m:t>𝑍𝑛</m:t>
                          </m:r>
                        </m:sub>
                      </m:sSub>
                    </m:oMath>
                  </m:oMathPara>
                </a14:m>
                <a:endParaRPr lang="fr-FR" sz="2400" dirty="0"/>
              </a:p>
            </p:txBody>
          </p:sp>
        </mc:Choice>
        <mc:Fallback xmlns="">
          <p:sp>
            <p:nvSpPr>
              <p:cNvPr id="5" name="ZoneTexte 4">
                <a:extLst>
                  <a:ext uri="{FF2B5EF4-FFF2-40B4-BE49-F238E27FC236}">
                    <a16:creationId xmlns:a16="http://schemas.microsoft.com/office/drawing/2014/main" id="{6D25D3D4-0B74-405A-9769-873726DBEDC9}"/>
                  </a:ext>
                </a:extLst>
              </p:cNvPr>
              <p:cNvSpPr txBox="1">
                <a:spLocks noRot="1" noChangeAspect="1" noMove="1" noResize="1" noEditPoints="1" noAdjustHandles="1" noChangeArrowheads="1" noChangeShapeType="1" noTextEdit="1"/>
              </p:cNvSpPr>
              <p:nvPr/>
            </p:nvSpPr>
            <p:spPr>
              <a:xfrm>
                <a:off x="206477" y="5043948"/>
                <a:ext cx="11651226" cy="1570943"/>
              </a:xfrm>
              <a:prstGeom prst="rect">
                <a:avLst/>
              </a:prstGeom>
              <a:blipFill>
                <a:blip r:embed="rId3"/>
                <a:stretch>
                  <a:fillRect l="-837" t="-3101" b="-3101"/>
                </a:stretch>
              </a:blipFill>
            </p:spPr>
            <p:txBody>
              <a:bodyPr/>
              <a:lstStyle/>
              <a:p>
                <a:r>
                  <a:rPr lang="fr-FR">
                    <a:noFill/>
                  </a:rPr>
                  <a:t> </a:t>
                </a:r>
              </a:p>
            </p:txBody>
          </p:sp>
        </mc:Fallback>
      </mc:AlternateContent>
    </p:spTree>
    <p:extLst>
      <p:ext uri="{BB962C8B-B14F-4D97-AF65-F5344CB8AC3E}">
        <p14:creationId xmlns:p14="http://schemas.microsoft.com/office/powerpoint/2010/main" val="350280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68DB0C1-4458-480D-8995-BCCC845B06E7}"/>
                  </a:ext>
                </a:extLst>
              </p:cNvPr>
              <p:cNvSpPr>
                <a:spLocks noGrp="1"/>
              </p:cNvSpPr>
              <p:nvPr>
                <p:ph idx="1"/>
              </p:nvPr>
            </p:nvSpPr>
            <p:spPr>
              <a:xfrm>
                <a:off x="838200" y="383458"/>
                <a:ext cx="10739284" cy="5793505"/>
              </a:xfrm>
            </p:spPr>
            <p:txBody>
              <a:bodyPr/>
              <a:lstStyle/>
              <a:p>
                <a:pPr marL="457200" lvl="1" indent="0">
                  <a:buNone/>
                </a:pPr>
                <a:r>
                  <a:rPr lang="fr-FR" sz="3600" b="1" dirty="0">
                    <a:solidFill>
                      <a:srgbClr val="00B0F0"/>
                    </a:solidFill>
                  </a:rPr>
                  <a:t>4.2 Potentiel d’électrode</a:t>
                </a:r>
                <a:endParaRPr lang="fr-FR" sz="3600" dirty="0">
                  <a:solidFill>
                    <a:srgbClr val="00B0F0"/>
                  </a:solidFill>
                </a:endParaRPr>
              </a:p>
              <a:p>
                <a:r>
                  <a:rPr lang="fr-FR" sz="3200" dirty="0"/>
                  <a:t>Il n’est pas possible de mesurer un potentiel, on ne peut mesurer qu’une différence de potentiel. C’est pourquoi pour déterminer le potentiel d’une électrode, il est nécessaire d’introduire une électrode de référence, qui est l’électrode standard à hydrogène (ESH).</a:t>
                </a:r>
              </a:p>
              <a:p>
                <a:r>
                  <a:rPr lang="fr-FR" sz="3200" dirty="0"/>
                  <a:t>Une électrode standard à hydrogène fait intervenir le couple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r>
                      <a:rPr lang="fr-FR" sz="3200">
                        <a:latin typeface="Cambria Math" panose="02040503050406030204" pitchFamily="18" charset="0"/>
                      </a:rPr>
                      <m:t>/</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 </m:t>
                    </m:r>
                  </m:oMath>
                </a14:m>
                <a:r>
                  <a:rPr lang="fr-FR" sz="3200" dirty="0"/>
                  <a:t> ou </a:t>
                </a:r>
                <a14:m>
                  <m:oMath xmlns:m="http://schemas.openxmlformats.org/officeDocument/2006/math">
                    <m:sSup>
                      <m:sSupPr>
                        <m:ctrlPr>
                          <a:rPr lang="fr-FR" sz="3200" i="1">
                            <a:latin typeface="Cambria Math" panose="02040503050406030204" pitchFamily="18" charset="0"/>
                          </a:rPr>
                        </m:ctrlPr>
                      </m:sSupPr>
                      <m:e>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r>
                          <a:rPr lang="fr-FR" sz="3200" i="1">
                            <a:latin typeface="Cambria Math" panose="02040503050406030204" pitchFamily="18" charset="0"/>
                          </a:rPr>
                          <m:t>𝑂</m:t>
                        </m:r>
                      </m:e>
                      <m:sup>
                        <m:r>
                          <a:rPr lang="fr-FR" sz="3200" i="1">
                            <a:latin typeface="Cambria Math" panose="02040503050406030204" pitchFamily="18" charset="0"/>
                          </a:rPr>
                          <m:t>+</m:t>
                        </m:r>
                      </m:sup>
                    </m:sSup>
                    <m:r>
                      <a:rPr lang="fr-FR" sz="3200">
                        <a:latin typeface="Cambria Math" panose="02040503050406030204" pitchFamily="18" charset="0"/>
                      </a:rPr>
                      <m:t>/</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oMath>
                </a14:m>
                <a:r>
                  <a:rPr lang="fr-FR" sz="3200" dirty="0"/>
                  <a:t>. L’électrode est constituée de platine au contact d’une solution contenant des ions </a:t>
                </a:r>
                <a14:m>
                  <m:oMath xmlns:m="http://schemas.openxmlformats.org/officeDocument/2006/math">
                    <m:sSup>
                      <m:sSupPr>
                        <m:ctrlPr>
                          <a:rPr lang="fr-FR" sz="3200" i="1">
                            <a:latin typeface="Cambria Math" panose="02040503050406030204" pitchFamily="18" charset="0"/>
                          </a:rPr>
                        </m:ctrlPr>
                      </m:sSupPr>
                      <m:e>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3</m:t>
                            </m:r>
                          </m:sub>
                        </m:sSub>
                        <m:r>
                          <a:rPr lang="fr-FR" sz="3200" i="1">
                            <a:latin typeface="Cambria Math" panose="02040503050406030204" pitchFamily="18" charset="0"/>
                          </a:rPr>
                          <m:t>𝑂</m:t>
                        </m:r>
                      </m:e>
                      <m:sup>
                        <m:r>
                          <a:rPr lang="fr-FR" sz="3200" i="1">
                            <a:latin typeface="Cambria Math" panose="02040503050406030204" pitchFamily="18" charset="0"/>
                          </a:rPr>
                          <m:t>+</m:t>
                        </m:r>
                      </m:sup>
                    </m:sSup>
                  </m:oMath>
                </a14:m>
                <a:r>
                  <a:rPr lang="fr-FR" sz="3200" dirty="0"/>
                  <a:t> à la concentration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𝐶</m:t>
                        </m:r>
                      </m:e>
                      <m:sup>
                        <m:r>
                          <a:rPr lang="fr-FR" sz="3200" i="1">
                            <a:latin typeface="Cambria Math" panose="02040503050406030204" pitchFamily="18" charset="0"/>
                          </a:rPr>
                          <m:t>0</m:t>
                        </m:r>
                      </m:sup>
                    </m:sSup>
                    <m:r>
                      <a:rPr lang="fr-FR" sz="3200" i="1">
                        <a:latin typeface="Cambria Math" panose="02040503050406030204" pitchFamily="18" charset="0"/>
                      </a:rPr>
                      <m:t>=1 </m:t>
                    </m:r>
                    <m:r>
                      <a:rPr lang="fr-FR" sz="3200" i="1">
                        <a:latin typeface="Cambria Math" panose="02040503050406030204" pitchFamily="18" charset="0"/>
                      </a:rPr>
                      <m:t>𝑚𝑜𝑙</m:t>
                    </m:r>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𝐿</m:t>
                        </m:r>
                      </m:e>
                      <m:sup>
                        <m:r>
                          <a:rPr lang="fr-FR" sz="3200" i="1">
                            <a:latin typeface="Cambria Math" panose="02040503050406030204" pitchFamily="18" charset="0"/>
                          </a:rPr>
                          <m:t>−1</m:t>
                        </m:r>
                      </m:sup>
                    </m:sSup>
                    <m:r>
                      <a:rPr lang="fr-FR" sz="3200" i="1">
                        <a:latin typeface="Cambria Math" panose="02040503050406030204" pitchFamily="18" charset="0"/>
                      </a:rPr>
                      <m:t> </m:t>
                    </m:r>
                  </m:oMath>
                </a14:m>
                <a:r>
                  <a:rPr lang="fr-FR" sz="3200" dirty="0"/>
                  <a:t> et dans laquelle barbote du dihydrogène à la pression partielle de 1 bar. </a:t>
                </a:r>
              </a:p>
            </p:txBody>
          </p:sp>
        </mc:Choice>
        <mc:Fallback xmlns="">
          <p:sp>
            <p:nvSpPr>
              <p:cNvPr id="3" name="Espace réservé du contenu 2">
                <a:extLst>
                  <a:ext uri="{FF2B5EF4-FFF2-40B4-BE49-F238E27FC236}">
                    <a16:creationId xmlns:a16="http://schemas.microsoft.com/office/drawing/2014/main" id="{C68DB0C1-4458-480D-8995-BCCC845B06E7}"/>
                  </a:ext>
                </a:extLst>
              </p:cNvPr>
              <p:cNvSpPr>
                <a:spLocks noGrp="1" noRot="1" noChangeAspect="1" noMove="1" noResize="1" noEditPoints="1" noAdjustHandles="1" noChangeArrowheads="1" noChangeShapeType="1" noTextEdit="1"/>
              </p:cNvSpPr>
              <p:nvPr>
                <p:ph idx="1"/>
              </p:nvPr>
            </p:nvSpPr>
            <p:spPr>
              <a:xfrm>
                <a:off x="838200" y="383458"/>
                <a:ext cx="10739284" cy="5793505"/>
              </a:xfrm>
              <a:blipFill>
                <a:blip r:embed="rId2"/>
                <a:stretch>
                  <a:fillRect l="-1306" t="-2632"/>
                </a:stretch>
              </a:blipFill>
            </p:spPr>
            <p:txBody>
              <a:bodyPr/>
              <a:lstStyle/>
              <a:p>
                <a:r>
                  <a:rPr lang="fr-FR">
                    <a:noFill/>
                  </a:rPr>
                  <a:t> </a:t>
                </a:r>
              </a:p>
            </p:txBody>
          </p:sp>
        </mc:Fallback>
      </mc:AlternateContent>
    </p:spTree>
    <p:extLst>
      <p:ext uri="{BB962C8B-B14F-4D97-AF65-F5344CB8AC3E}">
        <p14:creationId xmlns:p14="http://schemas.microsoft.com/office/powerpoint/2010/main" val="345415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E0137EF7-FA96-4425-9D2C-E7FAC49B797D}"/>
              </a:ext>
            </a:extLst>
          </p:cNvPr>
          <p:cNvPicPr>
            <a:picLocks noGrp="1"/>
          </p:cNvPicPr>
          <p:nvPr>
            <p:ph idx="1"/>
          </p:nvPr>
        </p:nvPicPr>
        <p:blipFill>
          <a:blip r:embed="rId2" cstate="print"/>
          <a:srcRect/>
          <a:stretch>
            <a:fillRect/>
          </a:stretch>
        </p:blipFill>
        <p:spPr bwMode="auto">
          <a:xfrm>
            <a:off x="8495277" y="911225"/>
            <a:ext cx="2634631" cy="4351338"/>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F4558895-7609-49BD-AA10-DF1A44E989B9}"/>
                  </a:ext>
                </a:extLst>
              </p:cNvPr>
              <p:cNvSpPr txBox="1"/>
              <p:nvPr/>
            </p:nvSpPr>
            <p:spPr>
              <a:xfrm>
                <a:off x="501445" y="693174"/>
                <a:ext cx="7713407" cy="5520357"/>
              </a:xfrm>
              <a:prstGeom prst="rect">
                <a:avLst/>
              </a:prstGeom>
              <a:noFill/>
            </p:spPr>
            <p:txBody>
              <a:bodyPr wrap="square" rtlCol="0">
                <a:spAutoFit/>
              </a:bodyPr>
              <a:lstStyle/>
              <a:p>
                <a:r>
                  <a:rPr lang="fr-FR" sz="3200" dirty="0"/>
                  <a:t>Par convention son potentiel est nul.</a:t>
                </a:r>
              </a:p>
              <a:p>
                <a:r>
                  <a:rPr lang="fr-FR" sz="3200" dirty="0"/>
                  <a:t>Le potentiel d’électrode relatif à une électrode donnée correspond</a:t>
                </a:r>
              </a:p>
              <a:p>
                <a:r>
                  <a:rPr lang="fr-FR" sz="3200" dirty="0"/>
                  <a:t>à la force électromotrice de la pile dont la cathode est constituée de l’électrode considérée et l’anode est une ESH.</a:t>
                </a:r>
              </a:p>
              <a:p>
                <a:r>
                  <a:rPr lang="fr-FR" sz="3200" dirty="0"/>
                  <a:t>Le potentiel redox d’un couple </a:t>
                </a:r>
                <a14:m>
                  <m:oMath xmlns:m="http://schemas.openxmlformats.org/officeDocument/2006/math">
                    <m:r>
                      <a:rPr lang="fr-FR" sz="3200" i="1">
                        <a:latin typeface="Cambria Math" panose="02040503050406030204" pitchFamily="18" charset="0"/>
                      </a:rPr>
                      <m:t>𝑂𝑥</m:t>
                    </m:r>
                    <m:r>
                      <a:rPr lang="fr-FR" sz="3200">
                        <a:latin typeface="Cambria Math" panose="02040503050406030204" pitchFamily="18" charset="0"/>
                      </a:rPr>
                      <m:t>/</m:t>
                    </m:r>
                    <m:r>
                      <a:rPr lang="fr-FR" sz="3200" i="1">
                        <a:latin typeface="Cambria Math" panose="02040503050406030204" pitchFamily="18" charset="0"/>
                      </a:rPr>
                      <m:t> </m:t>
                    </m:r>
                    <m:r>
                      <a:rPr lang="fr-FR" sz="3200" i="1">
                        <a:latin typeface="Cambria Math" panose="02040503050406030204" pitchFamily="18" charset="0"/>
                      </a:rPr>
                      <m:t>𝑅𝑒𝑑</m:t>
                    </m:r>
                  </m:oMath>
                </a14:m>
                <a:r>
                  <a:rPr lang="fr-FR" sz="3200" dirty="0"/>
                  <a:t> se note </a:t>
                </a:r>
                <a14:m>
                  <m:oMath xmlns:m="http://schemas.openxmlformats.org/officeDocument/2006/math">
                    <m:r>
                      <a:rPr lang="fr-FR" sz="3200" i="1">
                        <a:latin typeface="Cambria Math" panose="02040503050406030204" pitchFamily="18" charset="0"/>
                      </a:rPr>
                      <m:t>𝐸</m:t>
                    </m:r>
                    <m:r>
                      <a:rPr lang="fr-FR" sz="3200" i="1">
                        <a:latin typeface="Cambria Math" panose="02040503050406030204" pitchFamily="18" charset="0"/>
                      </a:rPr>
                      <m:t>(</m:t>
                    </m:r>
                    <m:r>
                      <a:rPr lang="fr-FR" sz="3200" i="1">
                        <a:latin typeface="Cambria Math" panose="02040503050406030204" pitchFamily="18" charset="0"/>
                      </a:rPr>
                      <m:t>𝑂𝑥</m:t>
                    </m:r>
                    <m:r>
                      <a:rPr lang="fr-FR" sz="3200">
                        <a:latin typeface="Cambria Math" panose="02040503050406030204" pitchFamily="18" charset="0"/>
                      </a:rPr>
                      <m:t>/</m:t>
                    </m:r>
                    <m:r>
                      <a:rPr lang="fr-FR" sz="3200" i="1">
                        <a:latin typeface="Cambria Math" panose="02040503050406030204" pitchFamily="18" charset="0"/>
                      </a:rPr>
                      <m:t> </m:t>
                    </m:r>
                    <m:r>
                      <a:rPr lang="fr-FR" sz="3200" i="1">
                        <a:latin typeface="Cambria Math" panose="02040503050406030204" pitchFamily="18" charset="0"/>
                      </a:rPr>
                      <m:t>𝑅𝑒𝑑</m:t>
                    </m:r>
                    <m:r>
                      <a:rPr lang="fr-FR" sz="3200">
                        <a:latin typeface="Cambria Math" panose="02040503050406030204" pitchFamily="18" charset="0"/>
                      </a:rPr>
                      <m:t> )</m:t>
                    </m:r>
                  </m:oMath>
                </a14:m>
                <a:r>
                  <a:rPr lang="fr-FR" sz="3200" dirty="0"/>
                  <a:t>.</a:t>
                </a:r>
              </a:p>
              <a:p>
                <a:r>
                  <a:rPr lang="fr-FR" sz="3200" dirty="0"/>
                  <a:t>Il est dit standard et noté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𝐸</m:t>
                        </m:r>
                      </m:e>
                      <m:sup>
                        <m:r>
                          <a:rPr lang="fr-FR" sz="3200" i="1">
                            <a:latin typeface="Cambria Math" panose="02040503050406030204" pitchFamily="18" charset="0"/>
                          </a:rPr>
                          <m:t>0</m:t>
                        </m:r>
                      </m:sup>
                    </m:sSup>
                    <m:r>
                      <a:rPr lang="fr-FR" sz="3200" i="1">
                        <a:latin typeface="Cambria Math" panose="02040503050406030204" pitchFamily="18" charset="0"/>
                      </a:rPr>
                      <m:t>(</m:t>
                    </m:r>
                    <m:r>
                      <a:rPr lang="fr-FR" sz="3200" i="1">
                        <a:latin typeface="Cambria Math" panose="02040503050406030204" pitchFamily="18" charset="0"/>
                      </a:rPr>
                      <m:t>𝑂𝑥</m:t>
                    </m:r>
                    <m:r>
                      <a:rPr lang="fr-FR" sz="3200">
                        <a:latin typeface="Cambria Math" panose="02040503050406030204" pitchFamily="18" charset="0"/>
                      </a:rPr>
                      <m:t>/</m:t>
                    </m:r>
                    <m:r>
                      <a:rPr lang="fr-FR" sz="3200" i="1">
                        <a:latin typeface="Cambria Math" panose="02040503050406030204" pitchFamily="18" charset="0"/>
                      </a:rPr>
                      <m:t> </m:t>
                    </m:r>
                    <m:r>
                      <a:rPr lang="fr-FR" sz="3200" i="1">
                        <a:latin typeface="Cambria Math" panose="02040503050406030204" pitchFamily="18" charset="0"/>
                      </a:rPr>
                      <m:t>𝑅𝑒𝑑</m:t>
                    </m:r>
                    <m:r>
                      <a:rPr lang="fr-FR" sz="3200">
                        <a:latin typeface="Cambria Math" panose="02040503050406030204" pitchFamily="18" charset="0"/>
                      </a:rPr>
                      <m:t> )</m:t>
                    </m:r>
                  </m:oMath>
                </a14:m>
                <a:r>
                  <a:rPr lang="fr-FR" sz="3200" dirty="0"/>
                  <a:t> si la concentration des espèces en solution est de 1 mol/L.</a:t>
                </a:r>
              </a:p>
            </p:txBody>
          </p:sp>
        </mc:Choice>
        <mc:Fallback xmlns="">
          <p:sp>
            <p:nvSpPr>
              <p:cNvPr id="5" name="ZoneTexte 4">
                <a:extLst>
                  <a:ext uri="{FF2B5EF4-FFF2-40B4-BE49-F238E27FC236}">
                    <a16:creationId xmlns:a16="http://schemas.microsoft.com/office/drawing/2014/main" id="{F4558895-7609-49BD-AA10-DF1A44E989B9}"/>
                  </a:ext>
                </a:extLst>
              </p:cNvPr>
              <p:cNvSpPr txBox="1">
                <a:spLocks noRot="1" noChangeAspect="1" noMove="1" noResize="1" noEditPoints="1" noAdjustHandles="1" noChangeArrowheads="1" noChangeShapeType="1" noTextEdit="1"/>
              </p:cNvSpPr>
              <p:nvPr/>
            </p:nvSpPr>
            <p:spPr>
              <a:xfrm>
                <a:off x="501445" y="693174"/>
                <a:ext cx="7713407" cy="5520357"/>
              </a:xfrm>
              <a:prstGeom prst="rect">
                <a:avLst/>
              </a:prstGeom>
              <a:blipFill>
                <a:blip r:embed="rId3"/>
                <a:stretch>
                  <a:fillRect l="-1975" t="-1436" r="-1501" b="-2762"/>
                </a:stretch>
              </a:blipFill>
            </p:spPr>
            <p:txBody>
              <a:bodyPr/>
              <a:lstStyle/>
              <a:p>
                <a:r>
                  <a:rPr lang="fr-FR">
                    <a:noFill/>
                  </a:rPr>
                  <a:t> </a:t>
                </a:r>
              </a:p>
            </p:txBody>
          </p:sp>
        </mc:Fallback>
      </mc:AlternateContent>
    </p:spTree>
    <p:extLst>
      <p:ext uri="{BB962C8B-B14F-4D97-AF65-F5344CB8AC3E}">
        <p14:creationId xmlns:p14="http://schemas.microsoft.com/office/powerpoint/2010/main" val="370816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71854A0-BD2D-4B75-992E-3857139950AF}"/>
                  </a:ext>
                </a:extLst>
              </p:cNvPr>
              <p:cNvSpPr>
                <a:spLocks noGrp="1"/>
              </p:cNvSpPr>
              <p:nvPr>
                <p:ph idx="1"/>
              </p:nvPr>
            </p:nvSpPr>
            <p:spPr>
              <a:xfrm>
                <a:off x="838200" y="457200"/>
                <a:ext cx="10515600" cy="5719763"/>
              </a:xfrm>
            </p:spPr>
            <p:txBody>
              <a:bodyPr>
                <a:normAutofit lnSpcReduction="10000"/>
              </a:bodyPr>
              <a:lstStyle/>
              <a:p>
                <a:pPr marL="457200" lvl="1" indent="0">
                  <a:buNone/>
                </a:pPr>
                <a:r>
                  <a:rPr lang="fr-FR" sz="3600" b="1" dirty="0">
                    <a:solidFill>
                      <a:srgbClr val="00B0F0"/>
                    </a:solidFill>
                  </a:rPr>
                  <a:t>4.3 Potentiel de Nernst</a:t>
                </a:r>
                <a:endParaRPr lang="fr-FR" sz="3600" dirty="0">
                  <a:solidFill>
                    <a:srgbClr val="00B0F0"/>
                  </a:solidFill>
                </a:endParaRPr>
              </a:p>
              <a:p>
                <a:pPr marL="0" indent="0">
                  <a:lnSpc>
                    <a:spcPct val="150000"/>
                  </a:lnSpc>
                  <a:buNone/>
                </a:pPr>
                <a:r>
                  <a:rPr lang="fr-FR" sz="3200" dirty="0"/>
                  <a:t>Envisageons une électrode au contact du couple </a:t>
                </a:r>
                <a14:m>
                  <m:oMath xmlns:m="http://schemas.openxmlformats.org/officeDocument/2006/math">
                    <m:r>
                      <a:rPr lang="fr-FR" sz="3200" i="1">
                        <a:latin typeface="Cambria Math" panose="02040503050406030204" pitchFamily="18" charset="0"/>
                      </a:rPr>
                      <m:t>𝑂𝑥</m:t>
                    </m:r>
                    <m:r>
                      <a:rPr lang="fr-FR" sz="3200">
                        <a:latin typeface="Cambria Math" panose="02040503050406030204" pitchFamily="18" charset="0"/>
                      </a:rPr>
                      <m:t>/</m:t>
                    </m:r>
                    <m:r>
                      <a:rPr lang="fr-FR" sz="3200" i="1">
                        <a:latin typeface="Cambria Math" panose="02040503050406030204" pitchFamily="18" charset="0"/>
                      </a:rPr>
                      <m:t> </m:t>
                    </m:r>
                    <m:r>
                      <a:rPr lang="fr-FR" sz="3200" i="1">
                        <a:latin typeface="Cambria Math" panose="02040503050406030204" pitchFamily="18" charset="0"/>
                      </a:rPr>
                      <m:t>𝑅𝑒𝑑</m:t>
                    </m:r>
                    <m:r>
                      <a:rPr lang="fr-FR" sz="3200">
                        <a:latin typeface="Cambria Math" panose="02040503050406030204" pitchFamily="18" charset="0"/>
                      </a:rPr>
                      <m:t> </m:t>
                    </m:r>
                  </m:oMath>
                </a14:m>
                <a:r>
                  <a:rPr lang="fr-FR" sz="3200" dirty="0"/>
                  <a:t> dont la demi-équation électronique s’écrit :</a:t>
                </a:r>
              </a:p>
              <a:p>
                <a:pPr marL="0" indent="0">
                  <a:lnSpc>
                    <a:spcPct val="150000"/>
                  </a:lnSpc>
                  <a:buNone/>
                </a:pPr>
                <a:r>
                  <a:rPr lang="fr-FR" sz="3200" dirty="0"/>
                  <a:t> </a:t>
                </a:r>
                <a14:m>
                  <m:oMath xmlns:m="http://schemas.openxmlformats.org/officeDocument/2006/math">
                    <m:r>
                      <a:rPr lang="fr-FR" sz="3200" i="1">
                        <a:latin typeface="Cambria Math" panose="02040503050406030204" pitchFamily="18" charset="0"/>
                      </a:rPr>
                      <m:t>𝛼</m:t>
                    </m:r>
                    <m:r>
                      <a:rPr lang="fr-FR" sz="3200" i="1">
                        <a:latin typeface="Cambria Math" panose="02040503050406030204" pitchFamily="18" charset="0"/>
                      </a:rPr>
                      <m:t> </m:t>
                    </m:r>
                    <m:r>
                      <a:rPr lang="fr-FR" sz="3200" i="1">
                        <a:latin typeface="Cambria Math" panose="02040503050406030204" pitchFamily="18" charset="0"/>
                      </a:rPr>
                      <m:t>𝑂𝑥</m:t>
                    </m:r>
                    <m:r>
                      <a:rPr lang="fr-FR" sz="3200" i="1">
                        <a:latin typeface="Cambria Math" panose="02040503050406030204" pitchFamily="18" charset="0"/>
                      </a:rPr>
                      <m:t>+</m:t>
                    </m:r>
                    <m:r>
                      <a:rPr lang="fr-FR" sz="3200" i="1">
                        <a:latin typeface="Cambria Math" panose="02040503050406030204" pitchFamily="18" charset="0"/>
                      </a:rPr>
                      <m:t>𝑛</m:t>
                    </m:r>
                    <m:r>
                      <a:rPr lang="fr-FR" sz="3200" i="1">
                        <a:latin typeface="Cambria Math" panose="02040503050406030204" pitchFamily="18" charset="0"/>
                      </a:rPr>
                      <m:t> </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a:latin typeface="Cambria Math" panose="02040503050406030204" pitchFamily="18" charset="0"/>
                      </a:rPr>
                      <m:t>⇄</m:t>
                    </m:r>
                    <m:r>
                      <a:rPr lang="fr-FR" sz="3200" i="1">
                        <a:latin typeface="Cambria Math" panose="02040503050406030204" pitchFamily="18" charset="0"/>
                      </a:rPr>
                      <m:t>𝛽</m:t>
                    </m:r>
                    <m:r>
                      <a:rPr lang="fr-FR" sz="3200" i="1">
                        <a:latin typeface="Cambria Math" panose="02040503050406030204" pitchFamily="18" charset="0"/>
                      </a:rPr>
                      <m:t> </m:t>
                    </m:r>
                    <m:r>
                      <a:rPr lang="fr-FR" sz="3200" i="1">
                        <a:latin typeface="Cambria Math" panose="02040503050406030204" pitchFamily="18" charset="0"/>
                      </a:rPr>
                      <m:t>𝑅𝑒𝑑</m:t>
                    </m:r>
                  </m:oMath>
                </a14:m>
                <a:endParaRPr lang="fr-FR" sz="3200" dirty="0"/>
              </a:p>
              <a:p>
                <a:pPr>
                  <a:lnSpc>
                    <a:spcPct val="150000"/>
                  </a:lnSpc>
                </a:pPr>
                <a:r>
                  <a:rPr lang="fr-FR" sz="3200" dirty="0"/>
                  <a:t>La valeur du potentiel redox de ce couple est donnée par la formule de Nernst :</a:t>
                </a:r>
              </a:p>
              <a:p>
                <a:pPr>
                  <a:lnSpc>
                    <a:spcPct val="150000"/>
                  </a:lnSpc>
                </a:pPr>
                <a14:m>
                  <m:oMath xmlns:m="http://schemas.openxmlformats.org/officeDocument/2006/math">
                    <m:r>
                      <a:rPr lang="fr-FR" sz="3200" i="1">
                        <a:latin typeface="Cambria Math" panose="02040503050406030204" pitchFamily="18" charset="0"/>
                      </a:rPr>
                      <m:t>𝐸</m:t>
                    </m:r>
                    <m:r>
                      <a:rPr lang="fr-FR" sz="3200" i="1">
                        <a:latin typeface="Cambria Math" panose="02040503050406030204" pitchFamily="18" charset="0"/>
                      </a:rPr>
                      <m:t>(</m:t>
                    </m:r>
                    <m:r>
                      <a:rPr lang="fr-FR" sz="3200" i="1">
                        <a:latin typeface="Cambria Math" panose="02040503050406030204" pitchFamily="18" charset="0"/>
                      </a:rPr>
                      <m:t>𝑂𝑥</m:t>
                    </m:r>
                    <m:r>
                      <a:rPr lang="fr-FR" sz="3200">
                        <a:latin typeface="Cambria Math" panose="02040503050406030204" pitchFamily="18" charset="0"/>
                      </a:rPr>
                      <m:t>/</m:t>
                    </m:r>
                    <m:r>
                      <a:rPr lang="fr-FR" sz="3200" i="1">
                        <a:latin typeface="Cambria Math" panose="02040503050406030204" pitchFamily="18" charset="0"/>
                      </a:rPr>
                      <m:t> </m:t>
                    </m:r>
                    <m:r>
                      <a:rPr lang="fr-FR" sz="3200" i="1">
                        <a:latin typeface="Cambria Math" panose="02040503050406030204" pitchFamily="18" charset="0"/>
                      </a:rPr>
                      <m:t>𝑅𝑒𝑑</m:t>
                    </m:r>
                    <m:r>
                      <a:rPr lang="fr-FR" sz="3200">
                        <a:latin typeface="Cambria Math" panose="02040503050406030204" pitchFamily="18" charset="0"/>
                      </a:rPr>
                      <m:t> )=</m:t>
                    </m:r>
                    <m:r>
                      <a:rPr lang="fr-FR" sz="3200" i="1">
                        <a:latin typeface="Cambria Math" panose="02040503050406030204" pitchFamily="18" charset="0"/>
                      </a:rPr>
                      <m:t> </m:t>
                    </m:r>
                    <m:sSup>
                      <m:sSupPr>
                        <m:ctrlPr>
                          <a:rPr lang="fr-FR" sz="3200" i="1">
                            <a:latin typeface="Cambria Math" panose="02040503050406030204" pitchFamily="18" charset="0"/>
                          </a:rPr>
                        </m:ctrlPr>
                      </m:sSupPr>
                      <m:e>
                        <m:r>
                          <a:rPr lang="fr-FR" sz="3200" i="1">
                            <a:latin typeface="Cambria Math" panose="02040503050406030204" pitchFamily="18" charset="0"/>
                          </a:rPr>
                          <m:t>𝐸</m:t>
                        </m:r>
                      </m:e>
                      <m:sup>
                        <m:r>
                          <a:rPr lang="fr-FR" sz="3200" i="1">
                            <a:latin typeface="Cambria Math" panose="02040503050406030204" pitchFamily="18" charset="0"/>
                          </a:rPr>
                          <m:t>0</m:t>
                        </m:r>
                      </m:sup>
                    </m:sSup>
                    <m:r>
                      <a:rPr lang="fr-FR" sz="3200" i="1">
                        <a:latin typeface="Cambria Math" panose="02040503050406030204" pitchFamily="18" charset="0"/>
                      </a:rPr>
                      <m:t>(</m:t>
                    </m:r>
                    <m:r>
                      <a:rPr lang="fr-FR" sz="3200" i="1">
                        <a:latin typeface="Cambria Math" panose="02040503050406030204" pitchFamily="18" charset="0"/>
                      </a:rPr>
                      <m:t>𝑂𝑥</m:t>
                    </m:r>
                    <m:r>
                      <a:rPr lang="fr-FR" sz="3200">
                        <a:latin typeface="Cambria Math" panose="02040503050406030204" pitchFamily="18" charset="0"/>
                      </a:rPr>
                      <m:t>/</m:t>
                    </m:r>
                    <m:r>
                      <a:rPr lang="fr-FR" sz="3200" i="1">
                        <a:latin typeface="Cambria Math" panose="02040503050406030204" pitchFamily="18" charset="0"/>
                      </a:rPr>
                      <m:t> </m:t>
                    </m:r>
                    <m:r>
                      <a:rPr lang="fr-FR" sz="3200" i="1">
                        <a:latin typeface="Cambria Math" panose="02040503050406030204" pitchFamily="18" charset="0"/>
                      </a:rPr>
                      <m:t>𝑅𝑒𝑑</m:t>
                    </m:r>
                    <m:r>
                      <a:rPr lang="fr-FR" sz="3200">
                        <a:latin typeface="Cambria Math" panose="02040503050406030204" pitchFamily="18" charset="0"/>
                      </a:rPr>
                      <m:t> )+</m:t>
                    </m:r>
                    <m:f>
                      <m:fPr>
                        <m:ctrlPr>
                          <a:rPr lang="fr-FR" sz="3200" i="1">
                            <a:latin typeface="Cambria Math" panose="02040503050406030204" pitchFamily="18" charset="0"/>
                          </a:rPr>
                        </m:ctrlPr>
                      </m:fPr>
                      <m:num>
                        <m:r>
                          <a:rPr lang="fr-FR" sz="3200" i="1">
                            <a:latin typeface="Cambria Math" panose="02040503050406030204" pitchFamily="18" charset="0"/>
                          </a:rPr>
                          <m:t>𝑅</m:t>
                        </m:r>
                        <m:r>
                          <a:rPr lang="fr-FR" sz="3200" i="1">
                            <a:latin typeface="Cambria Math" panose="02040503050406030204" pitchFamily="18" charset="0"/>
                          </a:rPr>
                          <m:t>∗</m:t>
                        </m:r>
                        <m:r>
                          <a:rPr lang="fr-FR" sz="3200" i="1">
                            <a:latin typeface="Cambria Math" panose="02040503050406030204" pitchFamily="18" charset="0"/>
                          </a:rPr>
                          <m:t>𝑇</m:t>
                        </m:r>
                      </m:num>
                      <m:den>
                        <m:r>
                          <a:rPr lang="fr-FR" sz="3200" i="1">
                            <a:latin typeface="Cambria Math" panose="02040503050406030204" pitchFamily="18" charset="0"/>
                          </a:rPr>
                          <m:t>𝑛</m:t>
                        </m:r>
                        <m:r>
                          <a:rPr lang="fr-FR" sz="3200" i="1">
                            <a:latin typeface="Cambria Math" panose="02040503050406030204" pitchFamily="18" charset="0"/>
                          </a:rPr>
                          <m:t>∗</m:t>
                        </m:r>
                        <m:r>
                          <a:rPr lang="fr-FR" sz="3200" i="1">
                            <a:latin typeface="Cambria Math" panose="02040503050406030204" pitchFamily="18" charset="0"/>
                          </a:rPr>
                          <m:t>𝐹</m:t>
                        </m:r>
                      </m:den>
                    </m:f>
                    <m:r>
                      <m:rPr>
                        <m:sty m:val="p"/>
                      </m:rPr>
                      <a:rPr lang="fr-FR" sz="3200">
                        <a:latin typeface="Cambria Math" panose="02040503050406030204" pitchFamily="18" charset="0"/>
                      </a:rPr>
                      <m:t>ln</m:t>
                    </m:r>
                    <m:r>
                      <a:rPr lang="fr-FR" sz="3200" i="1">
                        <a:latin typeface="Cambria Math" panose="02040503050406030204" pitchFamily="18" charset="0"/>
                      </a:rPr>
                      <m:t>(</m:t>
                    </m:r>
                    <m:f>
                      <m:fPr>
                        <m:ctrlPr>
                          <a:rPr lang="fr-FR" sz="3200" i="1">
                            <a:latin typeface="Cambria Math" panose="02040503050406030204" pitchFamily="18" charset="0"/>
                          </a:rPr>
                        </m:ctrlPr>
                      </m:fPr>
                      <m:num>
                        <m:sSup>
                          <m:sSupPr>
                            <m:ctrlPr>
                              <a:rPr lang="fr-FR" sz="3200" i="1">
                                <a:latin typeface="Cambria Math" panose="02040503050406030204" pitchFamily="18" charset="0"/>
                              </a:rPr>
                            </m:ctrlPr>
                          </m:sSupPr>
                          <m:e>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𝑂𝑥</m:t>
                                </m:r>
                              </m:sub>
                            </m:sSub>
                            <m:r>
                              <a:rPr lang="fr-FR" sz="3200" i="1">
                                <a:latin typeface="Cambria Math" panose="02040503050406030204" pitchFamily="18" charset="0"/>
                              </a:rPr>
                              <m:t>)</m:t>
                            </m:r>
                          </m:e>
                          <m:sup>
                            <m:r>
                              <a:rPr lang="fr-FR" sz="3200" i="1">
                                <a:latin typeface="Cambria Math" panose="02040503050406030204" pitchFamily="18" charset="0"/>
                              </a:rPr>
                              <m:t>𝛼</m:t>
                            </m:r>
                          </m:sup>
                        </m:sSup>
                      </m:num>
                      <m:den>
                        <m:sSup>
                          <m:sSupPr>
                            <m:ctrlPr>
                              <a:rPr lang="fr-FR" sz="3200" i="1">
                                <a:latin typeface="Cambria Math" panose="02040503050406030204" pitchFamily="18" charset="0"/>
                              </a:rPr>
                            </m:ctrlPr>
                          </m:sSupPr>
                          <m:e>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𝑟𝑒𝑑</m:t>
                                </m:r>
                              </m:sub>
                            </m:sSub>
                            <m:r>
                              <a:rPr lang="fr-FR" sz="3200" i="1">
                                <a:latin typeface="Cambria Math" panose="02040503050406030204" pitchFamily="18" charset="0"/>
                              </a:rPr>
                              <m:t>)</m:t>
                            </m:r>
                          </m:e>
                          <m:sup>
                            <m:r>
                              <a:rPr lang="fr-FR" sz="3200" i="1">
                                <a:latin typeface="Cambria Math" panose="02040503050406030204" pitchFamily="18" charset="0"/>
                              </a:rPr>
                              <m:t>𝛽</m:t>
                            </m:r>
                          </m:sup>
                        </m:sSup>
                      </m:den>
                    </m:f>
                  </m:oMath>
                </a14:m>
                <a:r>
                  <a:rPr lang="fr-FR" sz="3200" dirty="0"/>
                  <a:t>)</a:t>
                </a:r>
              </a:p>
              <a:p>
                <a:endParaRPr lang="fr-FR" dirty="0"/>
              </a:p>
            </p:txBody>
          </p:sp>
        </mc:Choice>
        <mc:Fallback xmlns="">
          <p:sp>
            <p:nvSpPr>
              <p:cNvPr id="3" name="Espace réservé du contenu 2">
                <a:extLst>
                  <a:ext uri="{FF2B5EF4-FFF2-40B4-BE49-F238E27FC236}">
                    <a16:creationId xmlns:a16="http://schemas.microsoft.com/office/drawing/2014/main" id="{C71854A0-BD2D-4B75-992E-3857139950AF}"/>
                  </a:ext>
                </a:extLst>
              </p:cNvPr>
              <p:cNvSpPr>
                <a:spLocks noGrp="1" noRot="1" noChangeAspect="1" noMove="1" noResize="1" noEditPoints="1" noAdjustHandles="1" noChangeArrowheads="1" noChangeShapeType="1" noTextEdit="1"/>
              </p:cNvSpPr>
              <p:nvPr>
                <p:ph idx="1"/>
              </p:nvPr>
            </p:nvSpPr>
            <p:spPr>
              <a:xfrm>
                <a:off x="838200" y="457200"/>
                <a:ext cx="10515600" cy="5719763"/>
              </a:xfrm>
              <a:blipFill>
                <a:blip r:embed="rId2"/>
                <a:stretch>
                  <a:fillRect l="-1507" t="-3305"/>
                </a:stretch>
              </a:blipFill>
            </p:spPr>
            <p:txBody>
              <a:bodyPr/>
              <a:lstStyle/>
              <a:p>
                <a:r>
                  <a:rPr lang="fr-FR">
                    <a:noFill/>
                  </a:rPr>
                  <a:t> </a:t>
                </a:r>
              </a:p>
            </p:txBody>
          </p:sp>
        </mc:Fallback>
      </mc:AlternateContent>
    </p:spTree>
    <p:extLst>
      <p:ext uri="{BB962C8B-B14F-4D97-AF65-F5344CB8AC3E}">
        <p14:creationId xmlns:p14="http://schemas.microsoft.com/office/powerpoint/2010/main" val="420633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F4E415D-4437-4AAC-AF12-5CA7ED314AD5}"/>
                  </a:ext>
                </a:extLst>
              </p:cNvPr>
              <p:cNvSpPr>
                <a:spLocks noGrp="1"/>
              </p:cNvSpPr>
              <p:nvPr>
                <p:ph idx="1"/>
              </p:nvPr>
            </p:nvSpPr>
            <p:spPr>
              <a:xfrm>
                <a:off x="838200" y="353961"/>
                <a:ext cx="10515600" cy="5823002"/>
              </a:xfrm>
            </p:spPr>
            <p:txBody>
              <a:bodyPr/>
              <a:lstStyle/>
              <a:p>
                <a:pPr lvl="0"/>
                <a:r>
                  <a:rPr lang="fr-FR" sz="3200" dirty="0"/>
                  <a:t>R désigne la constante des gaz parfaits : </a:t>
                </a:r>
                <a14:m>
                  <m:oMath xmlns:m="http://schemas.openxmlformats.org/officeDocument/2006/math">
                    <m:r>
                      <a:rPr lang="fr-FR" sz="3200" i="1">
                        <a:latin typeface="Cambria Math" panose="02040503050406030204" pitchFamily="18" charset="0"/>
                      </a:rPr>
                      <m:t>𝑅</m:t>
                    </m:r>
                    <m:r>
                      <a:rPr lang="fr-FR" sz="3200" i="1">
                        <a:latin typeface="Cambria Math" panose="02040503050406030204" pitchFamily="18" charset="0"/>
                      </a:rPr>
                      <m:t>=8.314 </m:t>
                    </m:r>
                    <m:r>
                      <a:rPr lang="fr-FR" sz="3200" i="1">
                        <a:latin typeface="Cambria Math" panose="02040503050406030204" pitchFamily="18" charset="0"/>
                      </a:rPr>
                      <m:t>𝐽</m:t>
                    </m:r>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𝐾</m:t>
                        </m:r>
                      </m:e>
                      <m:sup>
                        <m:r>
                          <a:rPr lang="fr-FR" sz="3200" i="1">
                            <a:latin typeface="Cambria Math" panose="02040503050406030204" pitchFamily="18" charset="0"/>
                          </a:rPr>
                          <m:t>−1</m:t>
                        </m:r>
                      </m:sup>
                    </m:sSup>
                    <m:r>
                      <a:rPr lang="fr-FR" sz="3200" i="1">
                        <a:latin typeface="Cambria Math" panose="02040503050406030204" pitchFamily="18" charset="0"/>
                      </a:rPr>
                      <m:t>.</m:t>
                    </m:r>
                    <m:r>
                      <a:rPr lang="fr-FR" sz="3200" i="1">
                        <a:latin typeface="Cambria Math" panose="02040503050406030204" pitchFamily="18" charset="0"/>
                      </a:rPr>
                      <m:t>𝑚𝑜</m:t>
                    </m:r>
                    <m:sSup>
                      <m:sSupPr>
                        <m:ctrlPr>
                          <a:rPr lang="fr-FR" sz="3200" i="1">
                            <a:latin typeface="Cambria Math" panose="02040503050406030204" pitchFamily="18" charset="0"/>
                          </a:rPr>
                        </m:ctrlPr>
                      </m:sSupPr>
                      <m:e>
                        <m:r>
                          <a:rPr lang="fr-FR" sz="3200" i="1">
                            <a:latin typeface="Cambria Math" panose="02040503050406030204" pitchFamily="18" charset="0"/>
                          </a:rPr>
                          <m:t>𝑙</m:t>
                        </m:r>
                      </m:e>
                      <m:sup>
                        <m:r>
                          <a:rPr lang="fr-FR" sz="3200" i="1">
                            <a:latin typeface="Cambria Math" panose="02040503050406030204" pitchFamily="18" charset="0"/>
                          </a:rPr>
                          <m:t>−1</m:t>
                        </m:r>
                      </m:sup>
                    </m:sSup>
                  </m:oMath>
                </a14:m>
                <a:endParaRPr lang="fr-FR" sz="3200" dirty="0"/>
              </a:p>
              <a:p>
                <a:pPr lvl="0"/>
                <a:r>
                  <a:rPr lang="fr-FR" sz="3200" dirty="0"/>
                  <a:t>T est la température en kelvin (K)</a:t>
                </a:r>
              </a:p>
              <a:p>
                <a:pPr lvl="0"/>
                <a:r>
                  <a:rPr lang="fr-FR" sz="3200" dirty="0"/>
                  <a:t>F est la constante de Faraday (quantité d’électricité d’une mole d’électron) </a:t>
                </a:r>
              </a:p>
              <a:p>
                <a14:m>
                  <m:oMath xmlns:m="http://schemas.openxmlformats.org/officeDocument/2006/math">
                    <m:r>
                      <a:rPr lang="fr-FR" sz="3200" i="1">
                        <a:latin typeface="Cambria Math" panose="02040503050406030204" pitchFamily="18" charset="0"/>
                      </a:rPr>
                      <m:t>𝐹</m:t>
                    </m:r>
                    <m:r>
                      <a:rPr lang="fr-FR" sz="3200" i="1">
                        <a:latin typeface="Cambria Math" panose="02040503050406030204" pitchFamily="18" charset="0"/>
                      </a:rPr>
                      <m:t>= 96500 </m:t>
                    </m:r>
                    <m:r>
                      <a:rPr lang="fr-FR" sz="3200" i="1">
                        <a:latin typeface="Cambria Math" panose="02040503050406030204" pitchFamily="18" charset="0"/>
                      </a:rPr>
                      <m:t>𝐶</m:t>
                    </m:r>
                    <m:r>
                      <a:rPr lang="fr-FR" sz="3200" i="1">
                        <a:latin typeface="Cambria Math" panose="02040503050406030204" pitchFamily="18" charset="0"/>
                      </a:rPr>
                      <m:t>.</m:t>
                    </m:r>
                    <m:r>
                      <a:rPr lang="fr-FR" sz="3200" i="1">
                        <a:latin typeface="Cambria Math" panose="02040503050406030204" pitchFamily="18" charset="0"/>
                      </a:rPr>
                      <m:t>𝑚𝑜</m:t>
                    </m:r>
                    <m:sSup>
                      <m:sSupPr>
                        <m:ctrlPr>
                          <a:rPr lang="fr-FR" sz="3200" i="1">
                            <a:latin typeface="Cambria Math" panose="02040503050406030204" pitchFamily="18" charset="0"/>
                          </a:rPr>
                        </m:ctrlPr>
                      </m:sSupPr>
                      <m:e>
                        <m:r>
                          <a:rPr lang="fr-FR" sz="3200" i="1">
                            <a:latin typeface="Cambria Math" panose="02040503050406030204" pitchFamily="18" charset="0"/>
                          </a:rPr>
                          <m:t>𝑙</m:t>
                        </m:r>
                      </m:e>
                      <m:sup>
                        <m:r>
                          <a:rPr lang="fr-FR" sz="3200" i="1">
                            <a:latin typeface="Cambria Math" panose="02040503050406030204" pitchFamily="18" charset="0"/>
                          </a:rPr>
                          <m:t>−1</m:t>
                        </m:r>
                      </m:sup>
                    </m:sSup>
                  </m:oMath>
                </a14:m>
                <a:endParaRPr lang="fr-FR" sz="3200" dirty="0"/>
              </a:p>
              <a:p>
                <a:pPr lvl="0"/>
                <a:r>
                  <a:rPr lang="fr-FR" sz="3200" dirty="0"/>
                  <a:t>Les grandeurs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𝑂𝑥</m:t>
                        </m:r>
                      </m:sub>
                    </m:sSub>
                    <m:r>
                      <a:rPr lang="fr-FR" sz="3200" i="1">
                        <a:latin typeface="Cambria Math" panose="02040503050406030204" pitchFamily="18" charset="0"/>
                      </a:rPr>
                      <m:t> </m:t>
                    </m:r>
                    <m:r>
                      <a:rPr lang="fr-FR" sz="3200" i="1">
                        <a:latin typeface="Cambria Math" panose="02040503050406030204" pitchFamily="18" charset="0"/>
                      </a:rPr>
                      <m:t>𝑒𝑡</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𝑅𝑒𝑑</m:t>
                        </m:r>
                      </m:sub>
                    </m:sSub>
                  </m:oMath>
                </a14:m>
                <a:r>
                  <a:rPr lang="fr-FR" sz="3200" dirty="0"/>
                  <a:t> désignent les activités des formes oxydée et réduite du couple</a:t>
                </a:r>
              </a:p>
              <a:p>
                <a:pPr lvl="0"/>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𝐸</m:t>
                        </m:r>
                      </m:e>
                      <m:sup>
                        <m:r>
                          <a:rPr lang="fr-FR" sz="3200" i="1">
                            <a:latin typeface="Cambria Math" panose="02040503050406030204" pitchFamily="18" charset="0"/>
                          </a:rPr>
                          <m:t>0</m:t>
                        </m:r>
                      </m:sup>
                    </m:sSup>
                  </m:oMath>
                </a14:m>
                <a:r>
                  <a:rPr lang="fr-FR" sz="3200" dirty="0"/>
                  <a:t> est le potentiel standard relatif au couple considéré</a:t>
                </a:r>
              </a:p>
              <a:p>
                <a:pPr lvl="0"/>
                <a14:m>
                  <m:oMath xmlns:m="http://schemas.openxmlformats.org/officeDocument/2006/math">
                    <m:r>
                      <a:rPr lang="fr-FR" sz="3200" i="1">
                        <a:latin typeface="Cambria Math" panose="02040503050406030204" pitchFamily="18" charset="0"/>
                      </a:rPr>
                      <m:t>𝑛</m:t>
                    </m:r>
                  </m:oMath>
                </a14:m>
                <a:r>
                  <a:rPr lang="fr-FR" sz="3200" dirty="0"/>
                  <a:t> est le nombre d’électrons échangés</a:t>
                </a:r>
              </a:p>
              <a:p>
                <a:endParaRPr lang="fr-FR" dirty="0"/>
              </a:p>
            </p:txBody>
          </p:sp>
        </mc:Choice>
        <mc:Fallback xmlns="">
          <p:sp>
            <p:nvSpPr>
              <p:cNvPr id="3" name="Espace réservé du contenu 2">
                <a:extLst>
                  <a:ext uri="{FF2B5EF4-FFF2-40B4-BE49-F238E27FC236}">
                    <a16:creationId xmlns:a16="http://schemas.microsoft.com/office/drawing/2014/main" id="{9F4E415D-4437-4AAC-AF12-5CA7ED314AD5}"/>
                  </a:ext>
                </a:extLst>
              </p:cNvPr>
              <p:cNvSpPr>
                <a:spLocks noGrp="1" noRot="1" noChangeAspect="1" noMove="1" noResize="1" noEditPoints="1" noAdjustHandles="1" noChangeArrowheads="1" noChangeShapeType="1" noTextEdit="1"/>
              </p:cNvSpPr>
              <p:nvPr>
                <p:ph idx="1"/>
              </p:nvPr>
            </p:nvSpPr>
            <p:spPr>
              <a:xfrm>
                <a:off x="838200" y="353961"/>
                <a:ext cx="10515600" cy="5823002"/>
              </a:xfrm>
              <a:blipFill>
                <a:blip r:embed="rId2"/>
                <a:stretch>
                  <a:fillRect l="-1333" t="-2094" r="-696"/>
                </a:stretch>
              </a:blipFill>
            </p:spPr>
            <p:txBody>
              <a:bodyPr/>
              <a:lstStyle/>
              <a:p>
                <a:r>
                  <a:rPr lang="fr-FR">
                    <a:noFill/>
                  </a:rPr>
                  <a:t> </a:t>
                </a:r>
              </a:p>
            </p:txBody>
          </p:sp>
        </mc:Fallback>
      </mc:AlternateContent>
    </p:spTree>
    <p:extLst>
      <p:ext uri="{BB962C8B-B14F-4D97-AF65-F5344CB8AC3E}">
        <p14:creationId xmlns:p14="http://schemas.microsoft.com/office/powerpoint/2010/main" val="12074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1178CFF-D2DA-490C-93EB-8688560F5C4C}"/>
                  </a:ext>
                </a:extLst>
              </p:cNvPr>
              <p:cNvSpPr>
                <a:spLocks noGrp="1"/>
              </p:cNvSpPr>
              <p:nvPr>
                <p:ph idx="1"/>
              </p:nvPr>
            </p:nvSpPr>
            <p:spPr>
              <a:xfrm>
                <a:off x="838200" y="530942"/>
                <a:ext cx="10515600" cy="5646021"/>
              </a:xfrm>
            </p:spPr>
            <p:txBody>
              <a:bodyPr>
                <a:normAutofit lnSpcReduction="10000"/>
              </a:bodyPr>
              <a:lstStyle/>
              <a:p>
                <a:pPr>
                  <a:lnSpc>
                    <a:spcPct val="150000"/>
                  </a:lnSpc>
                </a:pPr>
                <a:r>
                  <a:rPr lang="fr-FR" sz="3200" dirty="0"/>
                  <a:t>Comme la plupart des expériences ont lieu à 25°C (298 K) et comme</a:t>
                </a:r>
              </a:p>
              <a:p>
                <a:pPr>
                  <a:lnSpc>
                    <a:spcPct val="150000"/>
                  </a:lnSpc>
                </a:pPr>
                <a14:m>
                  <m:oMath xmlns:m="http://schemas.openxmlformats.org/officeDocument/2006/math">
                    <m:func>
                      <m:funcPr>
                        <m:ctrlPr>
                          <a:rPr lang="fr-FR" sz="3200" i="1">
                            <a:latin typeface="Cambria Math" panose="02040503050406030204" pitchFamily="18" charset="0"/>
                          </a:rPr>
                        </m:ctrlPr>
                      </m:funcPr>
                      <m:fName>
                        <m:r>
                          <m:rPr>
                            <m:sty m:val="p"/>
                          </m:rPr>
                          <a:rPr lang="fr-FR" sz="3200">
                            <a:latin typeface="Cambria Math" panose="02040503050406030204" pitchFamily="18" charset="0"/>
                          </a:rPr>
                          <m:t>ln</m:t>
                        </m:r>
                      </m:fName>
                      <m:e>
                        <m:d>
                          <m:dPr>
                            <m:ctrlPr>
                              <a:rPr lang="fr-FR" sz="3200" i="1">
                                <a:latin typeface="Cambria Math" panose="02040503050406030204" pitchFamily="18" charset="0"/>
                              </a:rPr>
                            </m:ctrlPr>
                          </m:dPr>
                          <m:e>
                            <m:r>
                              <a:rPr lang="fr-FR" sz="3200" i="1">
                                <a:latin typeface="Cambria Math" panose="02040503050406030204" pitchFamily="18" charset="0"/>
                              </a:rPr>
                              <m:t>𝑥</m:t>
                            </m:r>
                          </m:e>
                        </m:d>
                      </m:e>
                    </m:func>
                    <m:r>
                      <a:rPr lang="fr-FR" sz="3200" i="1">
                        <a:latin typeface="Cambria Math" panose="02040503050406030204" pitchFamily="18" charset="0"/>
                      </a:rPr>
                      <m:t>=</m:t>
                    </m:r>
                    <m:func>
                      <m:funcPr>
                        <m:ctrlPr>
                          <a:rPr lang="fr-FR" sz="3200" i="1">
                            <a:latin typeface="Cambria Math" panose="02040503050406030204" pitchFamily="18" charset="0"/>
                          </a:rPr>
                        </m:ctrlPr>
                      </m:funcPr>
                      <m:fName>
                        <m:r>
                          <m:rPr>
                            <m:sty m:val="p"/>
                          </m:rPr>
                          <a:rPr lang="fr-FR" sz="3200">
                            <a:latin typeface="Cambria Math" panose="02040503050406030204" pitchFamily="18" charset="0"/>
                          </a:rPr>
                          <m:t>ln</m:t>
                        </m:r>
                      </m:fName>
                      <m:e>
                        <m:d>
                          <m:dPr>
                            <m:ctrlPr>
                              <a:rPr lang="fr-FR" sz="3200" i="1">
                                <a:latin typeface="Cambria Math" panose="02040503050406030204" pitchFamily="18" charset="0"/>
                              </a:rPr>
                            </m:ctrlPr>
                          </m:dPr>
                          <m:e>
                            <m:r>
                              <a:rPr lang="fr-FR" sz="3200" i="1">
                                <a:latin typeface="Cambria Math" panose="02040503050406030204" pitchFamily="18" charset="0"/>
                              </a:rPr>
                              <m:t>10</m:t>
                            </m:r>
                          </m:e>
                        </m:d>
                      </m:e>
                    </m:func>
                    <m:r>
                      <a:rPr lang="fr-FR" sz="3200" i="1">
                        <a:latin typeface="Cambria Math" panose="02040503050406030204" pitchFamily="18" charset="0"/>
                      </a:rPr>
                      <m:t>∗</m:t>
                    </m:r>
                    <m:r>
                      <m:rPr>
                        <m:sty m:val="p"/>
                      </m:rPr>
                      <a:rPr lang="fr-FR" sz="3200" i="0">
                        <a:latin typeface="Cambria Math" panose="02040503050406030204" pitchFamily="18" charset="0"/>
                      </a:rPr>
                      <m:t>log</m:t>
                    </m:r>
                    <m:r>
                      <a:rPr lang="fr-FR" sz="3200" b="0" i="1" smtClean="0">
                        <a:latin typeface="Cambria Math" panose="02040503050406030204" pitchFamily="18" charset="0"/>
                      </a:rPr>
                      <m:t>⁡(</m:t>
                    </m:r>
                    <m:r>
                      <a:rPr lang="fr-FR" sz="3200" i="1">
                        <a:latin typeface="Cambria Math" panose="02040503050406030204" pitchFamily="18" charset="0"/>
                      </a:rPr>
                      <m:t>𝑥</m:t>
                    </m:r>
                  </m:oMath>
                </a14:m>
                <a:r>
                  <a:rPr lang="fr-FR" sz="3200" dirty="0"/>
                  <a:t>) et </a:t>
                </a:r>
                <a14:m>
                  <m:oMath xmlns:m="http://schemas.openxmlformats.org/officeDocument/2006/math">
                    <m:f>
                      <m:fPr>
                        <m:ctrlPr>
                          <a:rPr lang="fr-FR" sz="3200" i="1">
                            <a:latin typeface="Cambria Math" panose="02040503050406030204" pitchFamily="18" charset="0"/>
                          </a:rPr>
                        </m:ctrlPr>
                      </m:fPr>
                      <m:num>
                        <m:r>
                          <a:rPr lang="fr-FR" sz="3200" i="1">
                            <a:latin typeface="Cambria Math" panose="02040503050406030204" pitchFamily="18" charset="0"/>
                          </a:rPr>
                          <m:t>𝑅</m:t>
                        </m:r>
                        <m:r>
                          <a:rPr lang="fr-FR" sz="3200" i="1">
                            <a:latin typeface="Cambria Math" panose="02040503050406030204" pitchFamily="18" charset="0"/>
                          </a:rPr>
                          <m:t>∗</m:t>
                        </m:r>
                        <m:r>
                          <a:rPr lang="fr-FR" sz="3200" i="1">
                            <a:latin typeface="Cambria Math" panose="02040503050406030204" pitchFamily="18" charset="0"/>
                          </a:rPr>
                          <m:t>𝑇</m:t>
                        </m:r>
                      </m:num>
                      <m:den>
                        <m:r>
                          <a:rPr lang="fr-FR" sz="3200" i="1">
                            <a:latin typeface="Cambria Math" panose="02040503050406030204" pitchFamily="18" charset="0"/>
                          </a:rPr>
                          <m:t>𝐹</m:t>
                        </m:r>
                      </m:den>
                    </m:f>
                    <m:r>
                      <m:rPr>
                        <m:sty m:val="p"/>
                      </m:rPr>
                      <a:rPr lang="fr-FR" sz="3200">
                        <a:latin typeface="Cambria Math" panose="02040503050406030204" pitchFamily="18" charset="0"/>
                      </a:rPr>
                      <m:t>ln</m:t>
                    </m:r>
                    <m:r>
                      <a:rPr lang="fr-FR" sz="3200" i="1">
                        <a:latin typeface="Cambria Math" panose="02040503050406030204" pitchFamily="18" charset="0"/>
                      </a:rPr>
                      <m:t>(10)≈0,06</m:t>
                    </m:r>
                  </m:oMath>
                </a14:m>
                <a:r>
                  <a:rPr lang="fr-FR" sz="3200" dirty="0"/>
                  <a:t> ,</a:t>
                </a:r>
              </a:p>
              <a:p>
                <a:pPr marL="0" indent="0">
                  <a:lnSpc>
                    <a:spcPct val="150000"/>
                  </a:lnSpc>
                  <a:buNone/>
                </a:pPr>
                <a:r>
                  <a:rPr lang="fr-FR" sz="3200" dirty="0"/>
                  <a:t>la relation de Nernst devient</a:t>
                </a:r>
              </a:p>
              <a:p>
                <a:pPr>
                  <a:lnSpc>
                    <a:spcPct val="150000"/>
                  </a:lnSpc>
                </a:pPr>
                <a14:m>
                  <m:oMath xmlns:m="http://schemas.openxmlformats.org/officeDocument/2006/math">
                    <m:r>
                      <a:rPr lang="fr-FR" sz="3200" b="1" i="1">
                        <a:latin typeface="Cambria Math" panose="02040503050406030204" pitchFamily="18" charset="0"/>
                      </a:rPr>
                      <m:t>𝑬</m:t>
                    </m:r>
                    <m:r>
                      <a:rPr lang="fr-FR" sz="3200" b="1" i="1">
                        <a:latin typeface="Cambria Math" panose="02040503050406030204" pitchFamily="18" charset="0"/>
                      </a:rPr>
                      <m:t>(</m:t>
                    </m:r>
                    <m:r>
                      <a:rPr lang="fr-FR" sz="3200" b="1" i="1">
                        <a:latin typeface="Cambria Math" panose="02040503050406030204" pitchFamily="18" charset="0"/>
                      </a:rPr>
                      <m:t>𝑶𝒙</m:t>
                    </m:r>
                    <m:r>
                      <a:rPr lang="fr-FR" sz="3200" b="1">
                        <a:latin typeface="Cambria Math" panose="02040503050406030204" pitchFamily="18" charset="0"/>
                      </a:rPr>
                      <m:t>/</m:t>
                    </m:r>
                    <m:r>
                      <a:rPr lang="fr-FR" sz="3200" b="1" i="1">
                        <a:latin typeface="Cambria Math" panose="02040503050406030204" pitchFamily="18" charset="0"/>
                      </a:rPr>
                      <m:t> </m:t>
                    </m:r>
                    <m:r>
                      <a:rPr lang="fr-FR" sz="3200" b="1" i="1">
                        <a:latin typeface="Cambria Math" panose="02040503050406030204" pitchFamily="18" charset="0"/>
                      </a:rPr>
                      <m:t>𝑹𝒆𝒅</m:t>
                    </m:r>
                    <m:r>
                      <a:rPr lang="fr-FR" sz="3200" b="1">
                        <a:latin typeface="Cambria Math" panose="02040503050406030204" pitchFamily="18" charset="0"/>
                      </a:rPr>
                      <m:t> )=</m:t>
                    </m:r>
                    <m:r>
                      <a:rPr lang="fr-FR" sz="3200" b="1" i="1">
                        <a:latin typeface="Cambria Math" panose="02040503050406030204" pitchFamily="18" charset="0"/>
                      </a:rPr>
                      <m:t> </m:t>
                    </m:r>
                    <m:sSup>
                      <m:sSupPr>
                        <m:ctrlPr>
                          <a:rPr lang="fr-FR" sz="3200" b="1" i="1">
                            <a:latin typeface="Cambria Math" panose="02040503050406030204" pitchFamily="18" charset="0"/>
                          </a:rPr>
                        </m:ctrlPr>
                      </m:sSupPr>
                      <m:e>
                        <m:r>
                          <a:rPr lang="fr-FR" sz="3200" b="1" i="1">
                            <a:latin typeface="Cambria Math" panose="02040503050406030204" pitchFamily="18" charset="0"/>
                          </a:rPr>
                          <m:t>𝑬</m:t>
                        </m:r>
                      </m:e>
                      <m:sup>
                        <m:r>
                          <a:rPr lang="fr-FR" sz="3200" b="1" i="1">
                            <a:latin typeface="Cambria Math" panose="02040503050406030204" pitchFamily="18" charset="0"/>
                          </a:rPr>
                          <m:t>𝟎</m:t>
                        </m:r>
                      </m:sup>
                    </m:sSup>
                    <m:r>
                      <a:rPr lang="fr-FR" sz="3200" b="1" i="1">
                        <a:latin typeface="Cambria Math" panose="02040503050406030204" pitchFamily="18" charset="0"/>
                      </a:rPr>
                      <m:t>(</m:t>
                    </m:r>
                    <m:r>
                      <a:rPr lang="fr-FR" sz="3200" b="1" i="1">
                        <a:latin typeface="Cambria Math" panose="02040503050406030204" pitchFamily="18" charset="0"/>
                      </a:rPr>
                      <m:t>𝑶𝒙</m:t>
                    </m:r>
                    <m:r>
                      <a:rPr lang="fr-FR" sz="3200" b="1">
                        <a:latin typeface="Cambria Math" panose="02040503050406030204" pitchFamily="18" charset="0"/>
                      </a:rPr>
                      <m:t>/</m:t>
                    </m:r>
                    <m:r>
                      <a:rPr lang="fr-FR" sz="3200" b="1" i="1">
                        <a:latin typeface="Cambria Math" panose="02040503050406030204" pitchFamily="18" charset="0"/>
                      </a:rPr>
                      <m:t> </m:t>
                    </m:r>
                    <m:r>
                      <a:rPr lang="fr-FR" sz="3200" b="1" i="1">
                        <a:latin typeface="Cambria Math" panose="02040503050406030204" pitchFamily="18" charset="0"/>
                      </a:rPr>
                      <m:t>𝑹𝒆𝒅</m:t>
                    </m:r>
                    <m:r>
                      <a:rPr lang="fr-FR" sz="3200" b="1">
                        <a:latin typeface="Cambria Math" panose="02040503050406030204" pitchFamily="18" charset="0"/>
                      </a:rPr>
                      <m:t> )+</m:t>
                    </m:r>
                    <m:f>
                      <m:fPr>
                        <m:ctrlPr>
                          <a:rPr lang="fr-FR" sz="3200" b="1" i="1">
                            <a:latin typeface="Cambria Math" panose="02040503050406030204" pitchFamily="18" charset="0"/>
                          </a:rPr>
                        </m:ctrlPr>
                      </m:fPr>
                      <m:num>
                        <m:r>
                          <a:rPr lang="fr-FR" sz="3200" b="1" i="1">
                            <a:latin typeface="Cambria Math" panose="02040503050406030204" pitchFamily="18" charset="0"/>
                          </a:rPr>
                          <m:t>𝟎</m:t>
                        </m:r>
                        <m:r>
                          <a:rPr lang="fr-FR" sz="3200" b="1" i="1">
                            <a:latin typeface="Cambria Math" panose="02040503050406030204" pitchFamily="18" charset="0"/>
                          </a:rPr>
                          <m:t>,</m:t>
                        </m:r>
                        <m:r>
                          <a:rPr lang="fr-FR" sz="3200" b="1" i="1">
                            <a:latin typeface="Cambria Math" panose="02040503050406030204" pitchFamily="18" charset="0"/>
                          </a:rPr>
                          <m:t>𝟎𝟔</m:t>
                        </m:r>
                      </m:num>
                      <m:den>
                        <m:r>
                          <a:rPr lang="fr-FR" sz="3200" b="1" i="1">
                            <a:latin typeface="Cambria Math" panose="02040503050406030204" pitchFamily="18" charset="0"/>
                          </a:rPr>
                          <m:t>𝒏</m:t>
                        </m:r>
                      </m:den>
                    </m:f>
                    <m:r>
                      <a:rPr lang="fr-FR" sz="3200" b="1" i="1">
                        <a:latin typeface="Cambria Math" panose="02040503050406030204" pitchFamily="18" charset="0"/>
                      </a:rPr>
                      <m:t>𝐥𝐨𝐠</m:t>
                    </m:r>
                    <m:r>
                      <a:rPr lang="fr-FR" sz="3200" b="1" i="1">
                        <a:latin typeface="Cambria Math" panose="02040503050406030204" pitchFamily="18" charset="0"/>
                      </a:rPr>
                      <m:t>(</m:t>
                    </m:r>
                    <m:f>
                      <m:fPr>
                        <m:ctrlPr>
                          <a:rPr lang="fr-FR" sz="3200" b="1" i="1">
                            <a:latin typeface="Cambria Math" panose="02040503050406030204" pitchFamily="18" charset="0"/>
                          </a:rPr>
                        </m:ctrlPr>
                      </m:fPr>
                      <m:num>
                        <m:sSup>
                          <m:sSupPr>
                            <m:ctrlPr>
                              <a:rPr lang="fr-FR" sz="3200" b="1" i="1">
                                <a:latin typeface="Cambria Math" panose="02040503050406030204" pitchFamily="18" charset="0"/>
                              </a:rPr>
                            </m:ctrlPr>
                          </m:sSupPr>
                          <m:e>
                            <m:r>
                              <a:rPr lang="fr-FR" sz="3200" b="1" i="1">
                                <a:latin typeface="Cambria Math" panose="02040503050406030204" pitchFamily="18" charset="0"/>
                              </a:rPr>
                              <m:t>(</m:t>
                            </m:r>
                            <m:sSub>
                              <m:sSubPr>
                                <m:ctrlPr>
                                  <a:rPr lang="fr-FR" sz="3200" b="1" i="1">
                                    <a:latin typeface="Cambria Math" panose="02040503050406030204" pitchFamily="18" charset="0"/>
                                  </a:rPr>
                                </m:ctrlPr>
                              </m:sSubPr>
                              <m:e>
                                <m:r>
                                  <a:rPr lang="fr-FR" sz="3200" b="1" i="1">
                                    <a:latin typeface="Cambria Math" panose="02040503050406030204" pitchFamily="18" charset="0"/>
                                  </a:rPr>
                                  <m:t>𝒂</m:t>
                                </m:r>
                              </m:e>
                              <m:sub>
                                <m:r>
                                  <a:rPr lang="fr-FR" sz="3200" b="1" i="1">
                                    <a:latin typeface="Cambria Math" panose="02040503050406030204" pitchFamily="18" charset="0"/>
                                  </a:rPr>
                                  <m:t>𝑶𝒙</m:t>
                                </m:r>
                              </m:sub>
                            </m:sSub>
                            <m:r>
                              <a:rPr lang="fr-FR" sz="3200" b="1" i="1">
                                <a:latin typeface="Cambria Math" panose="02040503050406030204" pitchFamily="18" charset="0"/>
                              </a:rPr>
                              <m:t>)</m:t>
                            </m:r>
                          </m:e>
                          <m:sup>
                            <m:r>
                              <a:rPr lang="fr-FR" sz="3200" b="1" i="1">
                                <a:latin typeface="Cambria Math" panose="02040503050406030204" pitchFamily="18" charset="0"/>
                              </a:rPr>
                              <m:t>𝜶</m:t>
                            </m:r>
                          </m:sup>
                        </m:sSup>
                      </m:num>
                      <m:den>
                        <m:sSup>
                          <m:sSupPr>
                            <m:ctrlPr>
                              <a:rPr lang="fr-FR" sz="3200" b="1" i="1">
                                <a:latin typeface="Cambria Math" panose="02040503050406030204" pitchFamily="18" charset="0"/>
                              </a:rPr>
                            </m:ctrlPr>
                          </m:sSupPr>
                          <m:e>
                            <m:r>
                              <a:rPr lang="fr-FR" sz="3200" b="1" i="1">
                                <a:latin typeface="Cambria Math" panose="02040503050406030204" pitchFamily="18" charset="0"/>
                              </a:rPr>
                              <m:t>(</m:t>
                            </m:r>
                            <m:sSub>
                              <m:sSubPr>
                                <m:ctrlPr>
                                  <a:rPr lang="fr-FR" sz="3200" b="1" i="1">
                                    <a:latin typeface="Cambria Math" panose="02040503050406030204" pitchFamily="18" charset="0"/>
                                  </a:rPr>
                                </m:ctrlPr>
                              </m:sSubPr>
                              <m:e>
                                <m:r>
                                  <a:rPr lang="fr-FR" sz="3200" b="1" i="1">
                                    <a:latin typeface="Cambria Math" panose="02040503050406030204" pitchFamily="18" charset="0"/>
                                  </a:rPr>
                                  <m:t>𝒂</m:t>
                                </m:r>
                              </m:e>
                              <m:sub>
                                <m:r>
                                  <a:rPr lang="fr-FR" sz="3200" b="1" i="1">
                                    <a:latin typeface="Cambria Math" panose="02040503050406030204" pitchFamily="18" charset="0"/>
                                  </a:rPr>
                                  <m:t>𝒓𝒆𝒅</m:t>
                                </m:r>
                              </m:sub>
                            </m:sSub>
                            <m:r>
                              <a:rPr lang="fr-FR" sz="3200" b="1" i="1">
                                <a:latin typeface="Cambria Math" panose="02040503050406030204" pitchFamily="18" charset="0"/>
                              </a:rPr>
                              <m:t>)</m:t>
                            </m:r>
                          </m:e>
                          <m:sup>
                            <m:r>
                              <a:rPr lang="fr-FR" sz="3200" b="1" i="1">
                                <a:latin typeface="Cambria Math" panose="02040503050406030204" pitchFamily="18" charset="0"/>
                              </a:rPr>
                              <m:t>𝜷</m:t>
                            </m:r>
                          </m:sup>
                        </m:sSup>
                      </m:den>
                    </m:f>
                  </m:oMath>
                </a14:m>
                <a:r>
                  <a:rPr lang="fr-FR" sz="3200" dirty="0"/>
                  <a:t>)</a:t>
                </a:r>
              </a:p>
              <a:p>
                <a:pPr>
                  <a:lnSpc>
                    <a:spcPct val="150000"/>
                  </a:lnSpc>
                </a:pPr>
                <a:r>
                  <a:rPr lang="fr-FR" sz="3200" dirty="0"/>
                  <a:t> </a:t>
                </a:r>
              </a:p>
              <a:p>
                <a:endParaRPr lang="fr-FR" dirty="0"/>
              </a:p>
            </p:txBody>
          </p:sp>
        </mc:Choice>
        <mc:Fallback xmlns="">
          <p:sp>
            <p:nvSpPr>
              <p:cNvPr id="3" name="Espace réservé du contenu 2">
                <a:extLst>
                  <a:ext uri="{FF2B5EF4-FFF2-40B4-BE49-F238E27FC236}">
                    <a16:creationId xmlns:a16="http://schemas.microsoft.com/office/drawing/2014/main" id="{31178CFF-D2DA-490C-93EB-8688560F5C4C}"/>
                  </a:ext>
                </a:extLst>
              </p:cNvPr>
              <p:cNvSpPr>
                <a:spLocks noGrp="1" noRot="1" noChangeAspect="1" noMove="1" noResize="1" noEditPoints="1" noAdjustHandles="1" noChangeArrowheads="1" noChangeShapeType="1" noTextEdit="1"/>
              </p:cNvSpPr>
              <p:nvPr>
                <p:ph idx="1"/>
              </p:nvPr>
            </p:nvSpPr>
            <p:spPr>
              <a:xfrm>
                <a:off x="838200" y="530942"/>
                <a:ext cx="10515600" cy="5646021"/>
              </a:xfrm>
              <a:blipFill>
                <a:blip r:embed="rId2"/>
                <a:stretch>
                  <a:fillRect l="-1507" r="-232"/>
                </a:stretch>
              </a:blipFill>
            </p:spPr>
            <p:txBody>
              <a:bodyPr/>
              <a:lstStyle/>
              <a:p>
                <a:r>
                  <a:rPr lang="fr-FR">
                    <a:noFill/>
                  </a:rPr>
                  <a:t> </a:t>
                </a:r>
              </a:p>
            </p:txBody>
          </p:sp>
        </mc:Fallback>
      </mc:AlternateContent>
    </p:spTree>
    <p:extLst>
      <p:ext uri="{BB962C8B-B14F-4D97-AF65-F5344CB8AC3E}">
        <p14:creationId xmlns:p14="http://schemas.microsoft.com/office/powerpoint/2010/main" val="206959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65D444-D51C-40F8-A9BC-C0C9F6F74856}"/>
              </a:ext>
            </a:extLst>
          </p:cNvPr>
          <p:cNvSpPr>
            <a:spLocks noGrp="1"/>
          </p:cNvSpPr>
          <p:nvPr>
            <p:ph idx="1"/>
          </p:nvPr>
        </p:nvSpPr>
        <p:spPr>
          <a:xfrm>
            <a:off x="838200" y="560439"/>
            <a:ext cx="10515600" cy="5616524"/>
          </a:xfrm>
        </p:spPr>
        <p:txBody>
          <a:bodyPr/>
          <a:lstStyle/>
          <a:p>
            <a:pPr marL="0" lvl="0" indent="0">
              <a:buNone/>
            </a:pPr>
            <a:r>
              <a:rPr lang="fr-FR" sz="4000" b="1" dirty="0">
                <a:solidFill>
                  <a:srgbClr val="FF0000"/>
                </a:solidFill>
              </a:rPr>
              <a:t>1. OXYDANTS ET REDUCTEURS</a:t>
            </a:r>
            <a:endParaRPr lang="fr-FR" sz="4000" dirty="0">
              <a:solidFill>
                <a:srgbClr val="FF0000"/>
              </a:solidFill>
            </a:endParaRPr>
          </a:p>
          <a:p>
            <a:pPr marL="0" indent="0">
              <a:lnSpc>
                <a:spcPct val="100000"/>
              </a:lnSpc>
              <a:buNone/>
            </a:pPr>
            <a:r>
              <a:rPr lang="fr-FR" sz="3200" dirty="0"/>
              <a:t>Au cours d’une réaction d’oxydoréduction, on assiste à : </a:t>
            </a:r>
          </a:p>
          <a:p>
            <a:pPr lvl="0">
              <a:lnSpc>
                <a:spcPct val="100000"/>
              </a:lnSpc>
            </a:pPr>
            <a:r>
              <a:rPr lang="fr-FR" sz="3200" dirty="0"/>
              <a:t>un transfert d’électrons. </a:t>
            </a:r>
          </a:p>
          <a:p>
            <a:pPr lvl="0">
              <a:lnSpc>
                <a:spcPct val="100000"/>
              </a:lnSpc>
            </a:pPr>
            <a:r>
              <a:rPr lang="fr-FR" sz="3200" dirty="0"/>
              <a:t>Une modification du degré d’oxydation d’un des éléments.</a:t>
            </a:r>
          </a:p>
          <a:p>
            <a:pPr marL="0" indent="0">
              <a:lnSpc>
                <a:spcPct val="100000"/>
              </a:lnSpc>
              <a:buNone/>
            </a:pPr>
            <a:r>
              <a:rPr lang="fr-FR" sz="3200" dirty="0"/>
              <a:t>Le couple mis en jeu est le  couple : donneur / accepteur d’électrons. </a:t>
            </a:r>
          </a:p>
          <a:p>
            <a:pPr lvl="0">
              <a:lnSpc>
                <a:spcPct val="100000"/>
              </a:lnSpc>
            </a:pPr>
            <a:r>
              <a:rPr lang="fr-FR" sz="3200" b="1" dirty="0"/>
              <a:t>Oxydant</a:t>
            </a:r>
            <a:r>
              <a:rPr lang="fr-FR" sz="3200" dirty="0"/>
              <a:t> : accepteur  d’électrons </a:t>
            </a:r>
          </a:p>
          <a:p>
            <a:pPr lvl="0">
              <a:lnSpc>
                <a:spcPct val="100000"/>
              </a:lnSpc>
            </a:pPr>
            <a:r>
              <a:rPr lang="fr-FR" sz="3200" b="1" dirty="0"/>
              <a:t>Réducteur</a:t>
            </a:r>
            <a:r>
              <a:rPr lang="fr-FR" sz="3200" dirty="0"/>
              <a:t> : donneur d’électrons </a:t>
            </a:r>
          </a:p>
          <a:p>
            <a:endParaRPr lang="fr-FR" dirty="0"/>
          </a:p>
        </p:txBody>
      </p:sp>
    </p:spTree>
    <p:extLst>
      <p:ext uri="{BB962C8B-B14F-4D97-AF65-F5344CB8AC3E}">
        <p14:creationId xmlns:p14="http://schemas.microsoft.com/office/powerpoint/2010/main" val="402257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061EA43-896E-438A-808F-6F63408D782B}"/>
                  </a:ext>
                </a:extLst>
              </p:cNvPr>
              <p:cNvSpPr>
                <a:spLocks noGrp="1"/>
              </p:cNvSpPr>
              <p:nvPr>
                <p:ph idx="1"/>
              </p:nvPr>
            </p:nvSpPr>
            <p:spPr>
              <a:xfrm>
                <a:off x="838200" y="560439"/>
                <a:ext cx="10515600" cy="5616524"/>
              </a:xfrm>
            </p:spPr>
            <p:txBody>
              <a:bodyPr>
                <a:normAutofit fontScale="92500"/>
              </a:bodyPr>
              <a:lstStyle/>
              <a:p>
                <a:pPr marL="457200" lvl="1" indent="0">
                  <a:buNone/>
                </a:pPr>
                <a:r>
                  <a:rPr lang="fr-FR" sz="3900" b="1" dirty="0">
                    <a:solidFill>
                      <a:srgbClr val="00B0F0"/>
                    </a:solidFill>
                  </a:rPr>
                  <a:t>4.4 Exemples d’écritures</a:t>
                </a:r>
                <a:endParaRPr lang="fr-FR" sz="3900" dirty="0">
                  <a:solidFill>
                    <a:srgbClr val="00B0F0"/>
                  </a:solidFill>
                </a:endParaRPr>
              </a:p>
              <a:p>
                <a:pPr lvl="0"/>
                <a:r>
                  <a:rPr lang="fr-FR" dirty="0"/>
                  <a:t>Couple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oMath>
                </a14:m>
                <a:r>
                  <a:rPr lang="fr-FR" dirty="0"/>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oMath>
                </a14:m>
                <a:endParaRPr lang="fr-FR" sz="2400"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m:t>
                      </m:r>
                      <m:r>
                        <a:rPr lang="fr-FR" b="1"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)+0,06 </m:t>
                      </m:r>
                      <m:r>
                        <a:rPr lang="fr-FR" i="1">
                          <a:latin typeface="Cambria Math" panose="02040503050406030204" pitchFamily="18" charset="0"/>
                        </a:rPr>
                        <m:t>𝑙𝑜𝑔</m:t>
                      </m:r>
                      <m:f>
                        <m:fPr>
                          <m:ctrlPr>
                            <a:rPr lang="fr-FR" i="1">
                              <a:latin typeface="Cambria Math" panose="02040503050406030204" pitchFamily="18" charset="0"/>
                            </a:rPr>
                          </m:ctrlPr>
                        </m:fPr>
                        <m:num>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i="1">
                              <a:latin typeface="Cambria Math" panose="02040503050406030204" pitchFamily="18" charset="0"/>
                            </a:rPr>
                            <m:t>]</m:t>
                          </m:r>
                        </m:num>
                        <m:den>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m:t>
                          </m:r>
                        </m:den>
                      </m:f>
                    </m:oMath>
                  </m:oMathPara>
                </a14:m>
                <a:endParaRPr lang="fr-FR" sz="2400" dirty="0"/>
              </a:p>
              <a:p>
                <a:pPr lvl="0"/>
                <a:r>
                  <a:rPr lang="fr-FR" dirty="0"/>
                  <a:t>Couple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𝐶𝑢</m:t>
                    </m:r>
                  </m:oMath>
                </a14:m>
                <a:r>
                  <a:rPr lang="fr-FR" dirty="0"/>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i="1">
                        <a:latin typeface="Cambria Math" panose="02040503050406030204" pitchFamily="18" charset="0"/>
                      </a:rPr>
                      <m:t>+2 </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r>
                      <a:rPr lang="fr-FR" i="1">
                        <a:latin typeface="Cambria Math" panose="02040503050406030204" pitchFamily="18" charset="0"/>
                      </a:rPr>
                      <m:t>𝐶𝑢</m:t>
                    </m:r>
                  </m:oMath>
                </a14:m>
                <a:endParaRPr lang="fr-FR" sz="2400"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𝐶𝑢</m:t>
                      </m:r>
                      <m:r>
                        <a:rPr lang="fr-FR" i="1">
                          <a:latin typeface="Cambria Math" panose="02040503050406030204" pitchFamily="18" charset="0"/>
                        </a:rPr>
                        <m:t>)=</m:t>
                      </m:r>
                      <m:r>
                        <a:rPr lang="fr-FR" b="1"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sSup>
                        <m:sSupPr>
                          <m:ctrlPr>
                            <a:rPr lang="fr-FR" i="1">
                              <a:latin typeface="Cambria Math" panose="02040503050406030204" pitchFamily="18" charset="0"/>
                            </a:rPr>
                          </m:ctrlPr>
                        </m:sSupPr>
                        <m:e>
                          <m:r>
                            <a:rPr lang="fr-FR" i="1">
                              <a:latin typeface="Cambria Math" panose="02040503050406030204" pitchFamily="18" charset="0"/>
                            </a:rPr>
                            <m:t>(</m:t>
                          </m:r>
                          <m:r>
                            <a:rPr lang="fr-FR" i="1">
                              <a:latin typeface="Cambria Math" panose="02040503050406030204" pitchFamily="18" charset="0"/>
                            </a:rPr>
                            <m:t>𝐶𝑢</m:t>
                          </m:r>
                        </m:e>
                        <m:sup>
                          <m:r>
                            <a:rPr lang="fr-FR" i="1">
                              <a:latin typeface="Cambria Math" panose="02040503050406030204" pitchFamily="18" charset="0"/>
                            </a:rPr>
                            <m:t>2+</m:t>
                          </m:r>
                        </m:sup>
                      </m:sSup>
                      <m:r>
                        <a:rPr lang="fr-FR">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𝐶𝑢</m:t>
                      </m:r>
                      <m:r>
                        <a:rPr lang="fr-FR" i="1">
                          <a:latin typeface="Cambria Math" panose="02040503050406030204" pitchFamily="18" charset="0"/>
                        </a:rPr>
                        <m:t>)+0,03 </m:t>
                      </m:r>
                      <m:r>
                        <m:rPr>
                          <m:sty m:val="p"/>
                        </m:rPr>
                        <a:rPr lang="fr-FR">
                          <a:latin typeface="Cambria Math" panose="02040503050406030204" pitchFamily="18" charset="0"/>
                        </a:rPr>
                        <m:t>log</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i="1">
                          <a:latin typeface="Cambria Math" panose="02040503050406030204" pitchFamily="18" charset="0"/>
                        </a:rPr>
                        <m:t>]</m:t>
                      </m:r>
                    </m:oMath>
                  </m:oMathPara>
                </a14:m>
                <a:endParaRPr lang="fr-FR" sz="2400" dirty="0"/>
              </a:p>
              <a:p>
                <a:pPr lvl="0"/>
                <a:r>
                  <a:rPr lang="fr-FR" dirty="0"/>
                  <a:t>Couple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𝐶𝑙</m:t>
                        </m:r>
                      </m:e>
                      <m:sub>
                        <m:r>
                          <a:rPr lang="fr-FR" i="1">
                            <a:latin typeface="Cambria Math" panose="02040503050406030204" pitchFamily="18" charset="0"/>
                          </a:rPr>
                          <m:t>2</m:t>
                        </m:r>
                      </m:sub>
                    </m:sSub>
                    <m:r>
                      <a:rPr lang="fr-FR">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𝐶</m:t>
                    </m:r>
                    <m:sSup>
                      <m:sSupPr>
                        <m:ctrlPr>
                          <a:rPr lang="fr-FR" i="1">
                            <a:latin typeface="Cambria Math" panose="02040503050406030204" pitchFamily="18" charset="0"/>
                          </a:rPr>
                        </m:ctrlPr>
                      </m:sSupPr>
                      <m:e>
                        <m:r>
                          <a:rPr lang="fr-FR" i="1">
                            <a:latin typeface="Cambria Math" panose="02040503050406030204" pitchFamily="18" charset="0"/>
                          </a:rPr>
                          <m:t>𝑙</m:t>
                        </m:r>
                      </m:e>
                      <m:sup>
                        <m:r>
                          <a:rPr lang="fr-FR" i="1">
                            <a:latin typeface="Cambria Math" panose="02040503050406030204" pitchFamily="18" charset="0"/>
                          </a:rPr>
                          <m:t>−</m:t>
                        </m:r>
                      </m:sup>
                    </m:sSup>
                  </m:oMath>
                </a14:m>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𝐶𝑙</m:t>
                        </m:r>
                      </m:e>
                      <m:sub>
                        <m:r>
                          <a:rPr lang="fr-FR" i="1">
                            <a:latin typeface="Cambria Math" panose="02040503050406030204" pitchFamily="18" charset="0"/>
                          </a:rPr>
                          <m:t>2</m:t>
                        </m:r>
                      </m:sub>
                    </m:sSub>
                    <m:r>
                      <a:rPr lang="fr-FR" i="1">
                        <a:latin typeface="Cambria Math" panose="02040503050406030204" pitchFamily="18" charset="0"/>
                      </a:rPr>
                      <m:t>+2 </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⇄2 </m:t>
                    </m:r>
                    <m:r>
                      <a:rPr lang="fr-FR" i="1">
                        <a:latin typeface="Cambria Math" panose="02040503050406030204" pitchFamily="18" charset="0"/>
                      </a:rPr>
                      <m:t>𝐶</m:t>
                    </m:r>
                    <m:sSup>
                      <m:sSupPr>
                        <m:ctrlPr>
                          <a:rPr lang="fr-FR" i="1">
                            <a:latin typeface="Cambria Math" panose="02040503050406030204" pitchFamily="18" charset="0"/>
                          </a:rPr>
                        </m:ctrlPr>
                      </m:sSupPr>
                      <m:e>
                        <m:r>
                          <a:rPr lang="fr-FR" i="1">
                            <a:latin typeface="Cambria Math" panose="02040503050406030204" pitchFamily="18" charset="0"/>
                          </a:rPr>
                          <m:t>𝑙</m:t>
                        </m:r>
                      </m:e>
                      <m:sup>
                        <m:r>
                          <a:rPr lang="fr-FR" i="1">
                            <a:latin typeface="Cambria Math" panose="02040503050406030204" pitchFamily="18" charset="0"/>
                          </a:rPr>
                          <m:t>−</m:t>
                        </m:r>
                      </m:sup>
                    </m:sSup>
                  </m:oMath>
                </a14:m>
                <a:endParaRPr lang="fr-FR" sz="2400"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𝐶𝑙</m:t>
                          </m:r>
                        </m:e>
                        <m:sub>
                          <m:r>
                            <a:rPr lang="fr-FR" i="1">
                              <a:latin typeface="Cambria Math" panose="02040503050406030204" pitchFamily="18" charset="0"/>
                            </a:rPr>
                            <m:t>2</m:t>
                          </m:r>
                        </m:sub>
                      </m:sSub>
                      <m:r>
                        <a:rPr lang="fr-FR">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𝐶</m:t>
                      </m:r>
                      <m:sSup>
                        <m:sSupPr>
                          <m:ctrlPr>
                            <a:rPr lang="fr-FR" i="1">
                              <a:latin typeface="Cambria Math" panose="02040503050406030204" pitchFamily="18" charset="0"/>
                            </a:rPr>
                          </m:ctrlPr>
                        </m:sSupPr>
                        <m:e>
                          <m:r>
                            <a:rPr lang="fr-FR" i="1">
                              <a:latin typeface="Cambria Math" panose="02040503050406030204" pitchFamily="18" charset="0"/>
                            </a:rPr>
                            <m:t>𝑙</m:t>
                          </m:r>
                        </m:e>
                        <m:sup>
                          <m:r>
                            <a:rPr lang="fr-FR" i="1">
                              <a:latin typeface="Cambria Math" panose="02040503050406030204" pitchFamily="18" charset="0"/>
                            </a:rPr>
                            <m:t>−</m:t>
                          </m:r>
                        </m:sup>
                      </m:sSup>
                      <m:r>
                        <a:rPr lang="fr-FR" i="1">
                          <a:latin typeface="Cambria Math" panose="02040503050406030204" pitchFamily="18" charset="0"/>
                        </a:rPr>
                        <m:t>)=</m:t>
                      </m:r>
                      <m:r>
                        <a:rPr lang="fr-FR" b="1"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𝐶𝑙</m:t>
                          </m:r>
                        </m:e>
                        <m:sub>
                          <m:r>
                            <a:rPr lang="fr-FR" i="1">
                              <a:latin typeface="Cambria Math" panose="02040503050406030204" pitchFamily="18" charset="0"/>
                            </a:rPr>
                            <m:t>2</m:t>
                          </m:r>
                        </m:sub>
                      </m:sSub>
                      <m:r>
                        <a:rPr lang="fr-FR">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𝐶</m:t>
                      </m:r>
                      <m:sSup>
                        <m:sSupPr>
                          <m:ctrlPr>
                            <a:rPr lang="fr-FR" i="1">
                              <a:latin typeface="Cambria Math" panose="02040503050406030204" pitchFamily="18" charset="0"/>
                            </a:rPr>
                          </m:ctrlPr>
                        </m:sSupPr>
                        <m:e>
                          <m:r>
                            <a:rPr lang="fr-FR" i="1">
                              <a:latin typeface="Cambria Math" panose="02040503050406030204" pitchFamily="18" charset="0"/>
                            </a:rPr>
                            <m:t>𝑙</m:t>
                          </m:r>
                        </m:e>
                        <m:sup>
                          <m:r>
                            <a:rPr lang="fr-FR" i="1">
                              <a:latin typeface="Cambria Math" panose="02040503050406030204" pitchFamily="18" charset="0"/>
                            </a:rPr>
                            <m:t>−</m:t>
                          </m:r>
                        </m:sup>
                      </m:sSup>
                      <m:r>
                        <a:rPr lang="fr-FR" i="1">
                          <a:latin typeface="Cambria Math" panose="02040503050406030204" pitchFamily="18" charset="0"/>
                        </a:rPr>
                        <m:t>)+0,03 </m:t>
                      </m:r>
                      <m:r>
                        <a:rPr lang="fr-FR" i="1">
                          <a:latin typeface="Cambria Math" panose="02040503050406030204" pitchFamily="18" charset="0"/>
                        </a:rPr>
                        <m:t>𝑙𝑜𝑔</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𝐶𝑙</m:t>
                                  </m:r>
                                </m:e>
                                <m:sub>
                                  <m:r>
                                    <a:rPr lang="fr-FR" i="1">
                                      <a:latin typeface="Cambria Math" panose="02040503050406030204" pitchFamily="18" charset="0"/>
                                    </a:rPr>
                                    <m:t>2</m:t>
                                  </m:r>
                                </m:sub>
                              </m:sSub>
                            </m:sub>
                          </m:sSub>
                        </m:num>
                        <m:den>
                          <m:r>
                            <a:rPr lang="fr-FR" i="1">
                              <a:latin typeface="Cambria Math" panose="02040503050406030204" pitchFamily="18" charset="0"/>
                            </a:rPr>
                            <m:t>[</m:t>
                          </m:r>
                          <m:r>
                            <a:rPr lang="fr-FR" i="1">
                              <a:latin typeface="Cambria Math" panose="02040503050406030204" pitchFamily="18" charset="0"/>
                            </a:rPr>
                            <m:t>𝐶</m:t>
                          </m:r>
                          <m:sSup>
                            <m:sSupPr>
                              <m:ctrlPr>
                                <a:rPr lang="fr-FR" i="1">
                                  <a:latin typeface="Cambria Math" panose="02040503050406030204" pitchFamily="18" charset="0"/>
                                </a:rPr>
                              </m:ctrlPr>
                            </m:sSupPr>
                            <m:e>
                              <m:r>
                                <a:rPr lang="fr-FR" i="1">
                                  <a:latin typeface="Cambria Math" panose="02040503050406030204" pitchFamily="18" charset="0"/>
                                </a:rPr>
                                <m:t>𝑙</m:t>
                              </m:r>
                            </m:e>
                            <m:sup>
                              <m:r>
                                <a:rPr lang="fr-FR" i="1">
                                  <a:latin typeface="Cambria Math" panose="02040503050406030204" pitchFamily="18" charset="0"/>
                                </a:rPr>
                                <m:t>−</m:t>
                              </m:r>
                            </m:sup>
                          </m:sSup>
                          <m:r>
                            <a:rPr lang="fr-FR" i="1">
                              <a:latin typeface="Cambria Math" panose="02040503050406030204" pitchFamily="18" charset="0"/>
                            </a:rPr>
                            <m:t>]²</m:t>
                          </m:r>
                        </m:den>
                      </m:f>
                    </m:oMath>
                  </m:oMathPara>
                </a14:m>
                <a:endParaRPr lang="fr-FR" sz="2400" dirty="0"/>
              </a:p>
              <a:p>
                <a:pPr lvl="0"/>
                <a:r>
                  <a:rPr lang="fr-FR" dirty="0"/>
                  <a:t>Couple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𝑀𝑛</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4</m:t>
                            </m:r>
                          </m:sub>
                        </m:sSub>
                      </m:e>
                      <m:sup>
                        <m:r>
                          <a:rPr lang="fr-FR" i="1">
                            <a:latin typeface="Cambria Math" panose="02040503050406030204" pitchFamily="18" charset="0"/>
                          </a:rPr>
                          <m:t>−</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oMath>
                </a14:m>
                <a:r>
                  <a:rPr lang="fr-FR" dirty="0"/>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𝑀𝑛</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4</m:t>
                            </m:r>
                          </m:sub>
                        </m:sSub>
                      </m:e>
                      <m:sup>
                        <m:r>
                          <a:rPr lang="fr-FR" i="1">
                            <a:latin typeface="Cambria Math" panose="02040503050406030204" pitchFamily="18" charset="0"/>
                          </a:rPr>
                          <m:t>−</m:t>
                        </m:r>
                      </m:sup>
                    </m:sSup>
                    <m:r>
                      <a:rPr lang="fr-FR" i="1">
                        <a:latin typeface="Cambria Math" panose="02040503050406030204" pitchFamily="18" charset="0"/>
                      </a:rPr>
                      <m:t>+8 </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Sup>
                      <m:sSupPr>
                        <m:ctrlPr>
                          <a:rPr lang="fr-FR" i="1">
                            <a:latin typeface="Cambria Math" panose="02040503050406030204" pitchFamily="18" charset="0"/>
                          </a:rPr>
                        </m:ctrlPr>
                      </m:sSupPr>
                      <m:e>
                        <m:r>
                          <a:rPr lang="fr-FR" i="1">
                            <a:latin typeface="Cambria Math" panose="02040503050406030204" pitchFamily="18" charset="0"/>
                          </a:rPr>
                          <m:t>𝑂</m:t>
                        </m:r>
                      </m:e>
                      <m:sup>
                        <m:r>
                          <a:rPr lang="fr-FR" i="1">
                            <a:latin typeface="Cambria Math" panose="02040503050406030204" pitchFamily="18" charset="0"/>
                          </a:rPr>
                          <m:t>+</m:t>
                        </m:r>
                      </m:sup>
                    </m:sSup>
                    <m:r>
                      <a:rPr lang="fr-FR" i="1">
                        <a:latin typeface="Cambria Math" panose="02040503050406030204" pitchFamily="18" charset="0"/>
                      </a:rPr>
                      <m:t>+5 </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r>
                      <a:rPr lang="fr-FR" i="1">
                        <a:latin typeface="Cambria Math" panose="02040503050406030204" pitchFamily="18" charset="0"/>
                      </a:rPr>
                      <m:t>+12</m:t>
                    </m:r>
                    <m:sSub>
                      <m:sSubPr>
                        <m:ctrlPr>
                          <a:rPr lang="fr-FR" i="1">
                            <a:latin typeface="Cambria Math" panose="02040503050406030204" pitchFamily="18" charset="0"/>
                          </a:rPr>
                        </m:ctrlPr>
                      </m:sSubPr>
                      <m:e>
                        <m:r>
                          <a:rPr lang="fr-FR" i="1">
                            <a:latin typeface="Cambria Math" panose="02040503050406030204" pitchFamily="18" charset="0"/>
                          </a:rPr>
                          <m:t> </m:t>
                        </m:r>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𝑂</m:t>
                    </m:r>
                  </m:oMath>
                </a14:m>
                <a:endParaRPr lang="fr-FR" sz="2400" dirty="0"/>
              </a:p>
              <a:p>
                <a:pPr marL="0" lv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𝑀𝑛</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4</m:t>
                              </m:r>
                            </m:sub>
                          </m:sSub>
                        </m:e>
                        <m:sup>
                          <m:r>
                            <a:rPr lang="fr-FR" i="1">
                              <a:latin typeface="Cambria Math" panose="02040503050406030204" pitchFamily="18" charset="0"/>
                            </a:rPr>
                            <m:t>−</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r>
                        <a:rPr lang="fr-FR" i="1">
                          <a:latin typeface="Cambria Math" panose="02040503050406030204" pitchFamily="18" charset="0"/>
                        </a:rPr>
                        <m:t>)=</m:t>
                      </m:r>
                      <m:r>
                        <a:rPr lang="fr-FR" b="1"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𝑀𝑛</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4</m:t>
                              </m:r>
                            </m:sub>
                          </m:sSub>
                        </m:e>
                        <m:sup>
                          <m:r>
                            <a:rPr lang="fr-FR" i="1">
                              <a:latin typeface="Cambria Math" panose="02040503050406030204" pitchFamily="18" charset="0"/>
                            </a:rPr>
                            <m:t>−</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0,06</m:t>
                          </m:r>
                        </m:num>
                        <m:den>
                          <m:r>
                            <a:rPr lang="fr-FR" i="1">
                              <a:latin typeface="Cambria Math" panose="02040503050406030204" pitchFamily="18" charset="0"/>
                            </a:rPr>
                            <m:t>5</m:t>
                          </m:r>
                        </m:den>
                      </m:f>
                      <m:r>
                        <a:rPr lang="fr-FR" i="1">
                          <a:latin typeface="Cambria Math" panose="02040503050406030204" pitchFamily="18" charset="0"/>
                        </a:rPr>
                        <m:t> </m:t>
                      </m:r>
                      <m:r>
                        <a:rPr lang="fr-FR" i="1">
                          <a:latin typeface="Cambria Math" panose="02040503050406030204" pitchFamily="18" charset="0"/>
                        </a:rPr>
                        <m:t>𝑙𝑜𝑔</m:t>
                      </m:r>
                      <m:f>
                        <m:fPr>
                          <m:ctrlPr>
                            <a:rPr lang="fr-FR" i="1">
                              <a:latin typeface="Cambria Math" panose="02040503050406030204" pitchFamily="18" charset="0"/>
                            </a:rPr>
                          </m:ctrlPr>
                        </m:fPr>
                        <m:num>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𝑀𝑛</m:t>
                                  </m:r>
                                  <m:sSub>
                                    <m:sSubPr>
                                      <m:ctrlPr>
                                        <a:rPr lang="fr-FR" i="1">
                                          <a:latin typeface="Cambria Math" panose="02040503050406030204" pitchFamily="18" charset="0"/>
                                        </a:rPr>
                                      </m:ctrlPr>
                                    </m:sSubPr>
                                    <m:e>
                                      <m:r>
                                        <a:rPr lang="fr-FR" i="1">
                                          <a:latin typeface="Cambria Math" panose="02040503050406030204" pitchFamily="18" charset="0"/>
                                        </a:rPr>
                                        <m:t>𝑂</m:t>
                                      </m:r>
                                    </m:e>
                                    <m:sub>
                                      <m:r>
                                        <a:rPr lang="fr-FR" i="1">
                                          <a:latin typeface="Cambria Math" panose="02040503050406030204" pitchFamily="18" charset="0"/>
                                        </a:rPr>
                                        <m:t>4</m:t>
                                      </m:r>
                                    </m:sub>
                                  </m:sSub>
                                </m:e>
                                <m:sup>
                                  <m:r>
                                    <a:rPr lang="fr-FR" i="1">
                                      <a:latin typeface="Cambria Math" panose="02040503050406030204" pitchFamily="18" charset="0"/>
                                    </a:rPr>
                                    <m:t>−</m:t>
                                  </m:r>
                                </m:sup>
                              </m:sSup>
                            </m:e>
                          </m:d>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3</m:t>
                                  </m:r>
                                </m:sub>
                              </m:sSub>
                              <m:sSup>
                                <m:sSupPr>
                                  <m:ctrlPr>
                                    <a:rPr lang="fr-FR" i="1">
                                      <a:latin typeface="Cambria Math" panose="02040503050406030204" pitchFamily="18" charset="0"/>
                                    </a:rPr>
                                  </m:ctrlPr>
                                </m:sSupPr>
                                <m:e>
                                  <m:r>
                                    <a:rPr lang="fr-FR" i="1">
                                      <a:latin typeface="Cambria Math" panose="02040503050406030204" pitchFamily="18" charset="0"/>
                                    </a:rPr>
                                    <m:t>𝑂</m:t>
                                  </m:r>
                                </m:e>
                                <m:sup>
                                  <m:r>
                                    <a:rPr lang="fr-FR" i="1">
                                      <a:latin typeface="Cambria Math" panose="02040503050406030204" pitchFamily="18" charset="0"/>
                                    </a:rPr>
                                    <m:t>+</m:t>
                                  </m:r>
                                </m:sup>
                              </m:sSup>
                              <m:r>
                                <a:rPr lang="fr-FR" i="1">
                                  <a:latin typeface="Cambria Math" panose="02040503050406030204" pitchFamily="18" charset="0"/>
                                </a:rPr>
                                <m:t>]</m:t>
                              </m:r>
                            </m:e>
                            <m:sup>
                              <m:r>
                                <a:rPr lang="fr-FR" i="1">
                                  <a:latin typeface="Cambria Math" panose="02040503050406030204" pitchFamily="18" charset="0"/>
                                </a:rPr>
                                <m:t>8</m:t>
                              </m:r>
                            </m:sup>
                          </m:sSup>
                        </m:num>
                        <m:den>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r>
                            <a:rPr lang="fr-FR" i="1">
                              <a:latin typeface="Cambria Math" panose="02040503050406030204" pitchFamily="18" charset="0"/>
                            </a:rPr>
                            <m:t>]</m:t>
                          </m:r>
                        </m:den>
                      </m:f>
                    </m:oMath>
                  </m:oMathPara>
                </a14:m>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4061EA43-896E-438A-808F-6F63408D782B}"/>
                  </a:ext>
                </a:extLst>
              </p:cNvPr>
              <p:cNvSpPr>
                <a:spLocks noGrp="1" noRot="1" noChangeAspect="1" noMove="1" noResize="1" noEditPoints="1" noAdjustHandles="1" noChangeArrowheads="1" noChangeShapeType="1" noTextEdit="1"/>
              </p:cNvSpPr>
              <p:nvPr>
                <p:ph idx="1"/>
              </p:nvPr>
            </p:nvSpPr>
            <p:spPr>
              <a:xfrm>
                <a:off x="838200" y="560439"/>
                <a:ext cx="10515600" cy="5616524"/>
              </a:xfrm>
              <a:blipFill>
                <a:blip r:embed="rId2"/>
                <a:stretch>
                  <a:fillRect l="-928" t="-2714"/>
                </a:stretch>
              </a:blipFill>
            </p:spPr>
            <p:txBody>
              <a:bodyPr/>
              <a:lstStyle/>
              <a:p>
                <a:r>
                  <a:rPr lang="fr-FR">
                    <a:noFill/>
                  </a:rPr>
                  <a:t> </a:t>
                </a:r>
              </a:p>
            </p:txBody>
          </p:sp>
        </mc:Fallback>
      </mc:AlternateContent>
    </p:spTree>
    <p:extLst>
      <p:ext uri="{BB962C8B-B14F-4D97-AF65-F5344CB8AC3E}">
        <p14:creationId xmlns:p14="http://schemas.microsoft.com/office/powerpoint/2010/main" val="3272301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56C73E0-7E6B-47B6-B60D-46764C2DCED5}"/>
                  </a:ext>
                </a:extLst>
              </p:cNvPr>
              <p:cNvSpPr>
                <a:spLocks noGrp="1"/>
              </p:cNvSpPr>
              <p:nvPr>
                <p:ph idx="1"/>
              </p:nvPr>
            </p:nvSpPr>
            <p:spPr>
              <a:xfrm>
                <a:off x="838200" y="457200"/>
                <a:ext cx="10515600" cy="5719763"/>
              </a:xfrm>
            </p:spPr>
            <p:txBody>
              <a:bodyPr>
                <a:normAutofit lnSpcReduction="10000"/>
              </a:bodyPr>
              <a:lstStyle/>
              <a:p>
                <a:pPr marL="0" lvl="0" indent="0">
                  <a:buNone/>
                </a:pPr>
                <a:r>
                  <a:rPr lang="fr-FR" sz="4000" b="1" dirty="0">
                    <a:solidFill>
                      <a:srgbClr val="FF0000"/>
                    </a:solidFill>
                  </a:rPr>
                  <a:t>5.</a:t>
                </a:r>
                <a:r>
                  <a:rPr lang="fr-FR" b="1" dirty="0"/>
                  <a:t> </a:t>
                </a:r>
                <a:r>
                  <a:rPr lang="fr-FR" sz="4000" b="1" dirty="0">
                    <a:solidFill>
                      <a:srgbClr val="FF0000"/>
                    </a:solidFill>
                  </a:rPr>
                  <a:t>UTILISATION DES POTENTIELS STANDARDS, LA PREVISION DES REACTIONS REDOX</a:t>
                </a:r>
                <a:endParaRPr lang="fr-FR" sz="2000" dirty="0">
                  <a:solidFill>
                    <a:srgbClr val="FF0000"/>
                  </a:solidFill>
                </a:endParaRPr>
              </a:p>
              <a:p>
                <a:pPr marL="457200" lvl="1" indent="0">
                  <a:buNone/>
                </a:pPr>
                <a:r>
                  <a:rPr lang="fr-FR" sz="3600" b="1" dirty="0">
                    <a:solidFill>
                      <a:srgbClr val="00B0F0"/>
                    </a:solidFill>
                  </a:rPr>
                  <a:t>5.1 La constante d’équilibre et les potentiels redox</a:t>
                </a:r>
                <a:endParaRPr lang="fr-FR" sz="3600" dirty="0">
                  <a:solidFill>
                    <a:srgbClr val="00B0F0"/>
                  </a:solidFill>
                </a:endParaRPr>
              </a:p>
              <a:p>
                <a:r>
                  <a:rPr lang="fr-FR" dirty="0"/>
                  <a:t>Soit un couple </a:t>
                </a:r>
                <a14:m>
                  <m:oMath xmlns:m="http://schemas.openxmlformats.org/officeDocument/2006/math">
                    <m:r>
                      <a:rPr lang="fr-FR" i="1">
                        <a:latin typeface="Cambria Math" panose="02040503050406030204" pitchFamily="18" charset="0"/>
                      </a:rPr>
                      <m:t>𝑜</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rPr>
                      <m:t>𝑟𝑒</m:t>
                    </m:r>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1</m:t>
                        </m:r>
                      </m:sub>
                    </m:sSub>
                  </m:oMath>
                </a14:m>
                <a:r>
                  <a:rPr lang="fr-FR" dirty="0"/>
                  <a:t> tel que </a:t>
                </a:r>
                <a14:m>
                  <m:oMath xmlns:m="http://schemas.openxmlformats.org/officeDocument/2006/math">
                    <m:r>
                      <a:rPr lang="fr-FR" i="1">
                        <a:latin typeface="Cambria Math" panose="02040503050406030204" pitchFamily="18" charset="0"/>
                      </a:rPr>
                      <m:t>𝑜</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1</m:t>
                        </m:r>
                      </m:sub>
                    </m:sSub>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r>
                      <a:rPr lang="fr-FR" i="1">
                        <a:latin typeface="Cambria Math" panose="02040503050406030204" pitchFamily="18" charset="0"/>
                      </a:rPr>
                      <m:t>𝑟𝑒</m:t>
                    </m:r>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1</m:t>
                        </m:r>
                      </m:sub>
                    </m:sSub>
                  </m:oMath>
                </a14:m>
                <a:r>
                  <a:rPr lang="fr-FR" dirty="0"/>
                  <a:t> avec </a:t>
                </a:r>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1</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r>
                            <a:rPr lang="fr-FR" i="1">
                              <a:latin typeface="Cambria Math" panose="02040503050406030204" pitchFamily="18" charset="0"/>
                            </a:rPr>
                            <m:t>1</m:t>
                          </m:r>
                        </m:sub>
                        <m:sup>
                          <m:r>
                            <a:rPr lang="fr-FR" i="1">
                              <a:latin typeface="Cambria Math" panose="02040503050406030204" pitchFamily="18" charset="0"/>
                            </a:rPr>
                            <m:t>0</m:t>
                          </m:r>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0,0</m:t>
                          </m:r>
                          <m:r>
                            <a:rPr lang="fr-FR" b="0" i="1" smtClean="0">
                              <a:latin typeface="Cambria Math" panose="02040503050406030204" pitchFamily="18" charset="0"/>
                            </a:rPr>
                            <m:t>6</m:t>
                          </m:r>
                        </m:num>
                        <m:den>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1</m:t>
                              </m:r>
                            </m:sub>
                          </m:sSub>
                        </m:den>
                      </m:f>
                      <m:r>
                        <a:rPr lang="fr-FR" i="1">
                          <a:latin typeface="Cambria Math" panose="02040503050406030204" pitchFamily="18" charset="0"/>
                        </a:rPr>
                        <m:t>𝑙𝑜𝑔</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𝑜𝑥</m:t>
                              </m:r>
                              <m:r>
                                <a:rPr lang="fr-FR" i="1">
                                  <a:latin typeface="Cambria Math" panose="02040503050406030204" pitchFamily="18" charset="0"/>
                                </a:rPr>
                                <m:t>1</m:t>
                              </m:r>
                            </m:sub>
                          </m:sSub>
                        </m:num>
                        <m:den>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𝑟𝑒𝑑</m:t>
                              </m:r>
                              <m:r>
                                <a:rPr lang="fr-FR" i="1">
                                  <a:latin typeface="Cambria Math" panose="02040503050406030204" pitchFamily="18" charset="0"/>
                                </a:rPr>
                                <m:t>1</m:t>
                              </m:r>
                            </m:sub>
                          </m:sSub>
                        </m:den>
                      </m:f>
                    </m:oMath>
                  </m:oMathPara>
                </a14:m>
                <a:endParaRPr lang="fr-FR" sz="2400" dirty="0"/>
              </a:p>
              <a:p>
                <a:r>
                  <a:rPr lang="fr-FR" dirty="0"/>
                  <a:t>Soit un couple </a:t>
                </a:r>
                <a14:m>
                  <m:oMath xmlns:m="http://schemas.openxmlformats.org/officeDocument/2006/math">
                    <m:r>
                      <a:rPr lang="fr-FR" i="1">
                        <a:latin typeface="Cambria Math" panose="02040503050406030204" pitchFamily="18" charset="0"/>
                      </a:rPr>
                      <m:t>𝑜</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r>
                      <a:rPr lang="fr-FR" i="1">
                        <a:latin typeface="Cambria Math" panose="02040503050406030204" pitchFamily="18" charset="0"/>
                      </a:rPr>
                      <m:t>/</m:t>
                    </m:r>
                    <m:r>
                      <a:rPr lang="fr-FR" i="1">
                        <a:latin typeface="Cambria Math" panose="02040503050406030204" pitchFamily="18" charset="0"/>
                      </a:rPr>
                      <m:t>𝑟𝑒</m:t>
                    </m:r>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2</m:t>
                        </m:r>
                      </m:sub>
                    </m:sSub>
                  </m:oMath>
                </a14:m>
                <a:r>
                  <a:rPr lang="fr-FR" dirty="0"/>
                  <a:t> tel que </a:t>
                </a:r>
                <a14:m>
                  <m:oMath xmlns:m="http://schemas.openxmlformats.org/officeDocument/2006/math">
                    <m:r>
                      <a:rPr lang="fr-FR" i="1">
                        <a:latin typeface="Cambria Math" panose="02040503050406030204" pitchFamily="18" charset="0"/>
                      </a:rPr>
                      <m:t>𝑜</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2</m:t>
                        </m:r>
                      </m:sub>
                    </m:sSub>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r>
                      <a:rPr lang="fr-FR" i="1">
                        <a:latin typeface="Cambria Math" panose="02040503050406030204" pitchFamily="18" charset="0"/>
                      </a:rPr>
                      <m:t>𝑟𝑒</m:t>
                    </m:r>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2</m:t>
                        </m:r>
                      </m:sub>
                    </m:sSub>
                  </m:oMath>
                </a14:m>
                <a:r>
                  <a:rPr lang="fr-FR" dirty="0"/>
                  <a:t> avec </a:t>
                </a:r>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2</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r>
                            <a:rPr lang="fr-FR" i="1">
                              <a:latin typeface="Cambria Math" panose="02040503050406030204" pitchFamily="18" charset="0"/>
                            </a:rPr>
                            <m:t>2</m:t>
                          </m:r>
                        </m:sub>
                        <m:sup>
                          <m:r>
                            <a:rPr lang="fr-FR" i="1">
                              <a:latin typeface="Cambria Math" panose="02040503050406030204" pitchFamily="18" charset="0"/>
                            </a:rPr>
                            <m:t>0</m:t>
                          </m:r>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0,0</m:t>
                          </m:r>
                          <m:r>
                            <a:rPr lang="fr-FR" b="0" i="1" smtClean="0">
                              <a:latin typeface="Cambria Math" panose="02040503050406030204" pitchFamily="18" charset="0"/>
                            </a:rPr>
                            <m:t>6</m:t>
                          </m:r>
                        </m:num>
                        <m:den>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2</m:t>
                              </m:r>
                            </m:sub>
                          </m:sSub>
                        </m:den>
                      </m:f>
                      <m:r>
                        <a:rPr lang="fr-FR" i="1">
                          <a:latin typeface="Cambria Math" panose="02040503050406030204" pitchFamily="18" charset="0"/>
                        </a:rPr>
                        <m:t>𝑙𝑜𝑔</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𝑜𝑥</m:t>
                              </m:r>
                              <m:r>
                                <a:rPr lang="fr-FR" i="1">
                                  <a:latin typeface="Cambria Math" panose="02040503050406030204" pitchFamily="18" charset="0"/>
                                </a:rPr>
                                <m:t>2</m:t>
                              </m:r>
                            </m:sub>
                          </m:sSub>
                        </m:num>
                        <m:den>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𝑟𝑒𝑑</m:t>
                              </m:r>
                              <m:r>
                                <a:rPr lang="fr-FR" i="1">
                                  <a:latin typeface="Cambria Math" panose="02040503050406030204" pitchFamily="18" charset="0"/>
                                </a:rPr>
                                <m:t>2</m:t>
                              </m:r>
                            </m:sub>
                          </m:sSub>
                        </m:den>
                      </m:f>
                    </m:oMath>
                  </m:oMathPara>
                </a14:m>
                <a:endParaRPr lang="fr-FR" sz="2400" dirty="0"/>
              </a:p>
              <a:p>
                <a:r>
                  <a:rPr lang="fr-FR" dirty="0"/>
                  <a:t>Considérons la réaction entre </a:t>
                </a:r>
                <a14:m>
                  <m:oMath xmlns:m="http://schemas.openxmlformats.org/officeDocument/2006/math">
                    <m:r>
                      <a:rPr lang="fr-FR" i="1">
                        <a:latin typeface="Cambria Math" panose="02040503050406030204" pitchFamily="18" charset="0"/>
                      </a:rPr>
                      <m:t>𝑜</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r>
                      <a:rPr lang="fr-FR" i="1">
                        <a:latin typeface="Cambria Math" panose="02040503050406030204" pitchFamily="18" charset="0"/>
                      </a:rPr>
                      <m:t>𝑟𝑒</m:t>
                    </m:r>
                    <m:sSub>
                      <m:sSubPr>
                        <m:ctrlPr>
                          <a:rPr lang="fr-FR" i="1">
                            <a:latin typeface="Cambria Math" panose="02040503050406030204" pitchFamily="18" charset="0"/>
                          </a:rPr>
                        </m:ctrlPr>
                      </m:sSubPr>
                      <m:e>
                        <m:r>
                          <a:rPr lang="fr-FR" i="1">
                            <a:latin typeface="Cambria Math" panose="02040503050406030204" pitchFamily="18" charset="0"/>
                          </a:rPr>
                          <m:t>𝑑</m:t>
                        </m:r>
                      </m:e>
                      <m:sub>
                        <m:r>
                          <a:rPr lang="fr-FR" i="1">
                            <a:latin typeface="Cambria Math" panose="02040503050406030204" pitchFamily="18" charset="0"/>
                          </a:rPr>
                          <m:t>1</m:t>
                        </m:r>
                      </m:sub>
                    </m:sSub>
                  </m:oMath>
                </a14:m>
                <a:r>
                  <a:rPr lang="fr-FR" dirty="0"/>
                  <a:t> dont le bilan s’écrit :</a:t>
                </a:r>
                <a:endParaRPr lang="fr-FR" sz="2400"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𝑜𝑥</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2</m:t>
                          </m:r>
                        </m:sub>
                      </m:sSub>
                      <m:sSub>
                        <m:sSubPr>
                          <m:ctrlPr>
                            <a:rPr lang="fr-FR" i="1">
                              <a:latin typeface="Cambria Math" panose="02040503050406030204" pitchFamily="18" charset="0"/>
                            </a:rPr>
                          </m:ctrlPr>
                        </m:sSubPr>
                        <m:e>
                          <m:r>
                            <a:rPr lang="fr-FR" i="1">
                              <a:latin typeface="Cambria Math" panose="02040503050406030204" pitchFamily="18" charset="0"/>
                            </a:rPr>
                            <m:t>𝑟𝑒𝑑</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𝑟𝑒𝑑</m:t>
                          </m:r>
                        </m:e>
                        <m:sub>
                          <m:r>
                            <a:rPr lang="fr-FR" i="1">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𝑛</m:t>
                          </m:r>
                        </m:e>
                        <m:sub>
                          <m:r>
                            <a:rPr lang="fr-FR" i="1">
                              <a:latin typeface="Cambria Math" panose="02040503050406030204" pitchFamily="18" charset="0"/>
                            </a:rPr>
                            <m:t>2</m:t>
                          </m:r>
                        </m:sub>
                      </m:sSub>
                      <m:sSub>
                        <m:sSubPr>
                          <m:ctrlPr>
                            <a:rPr lang="fr-FR" i="1">
                              <a:latin typeface="Cambria Math" panose="02040503050406030204" pitchFamily="18" charset="0"/>
                            </a:rPr>
                          </m:ctrlPr>
                        </m:sSubPr>
                        <m:e>
                          <m:r>
                            <a:rPr lang="fr-FR" i="1">
                              <a:latin typeface="Cambria Math" panose="02040503050406030204" pitchFamily="18" charset="0"/>
                            </a:rPr>
                            <m:t>𝑜𝑥</m:t>
                          </m:r>
                        </m:e>
                        <m:sub>
                          <m:r>
                            <a:rPr lang="fr-FR" i="1">
                              <a:latin typeface="Cambria Math" panose="02040503050406030204" pitchFamily="18" charset="0"/>
                            </a:rPr>
                            <m:t>1</m:t>
                          </m:r>
                        </m:sub>
                      </m:sSub>
                    </m:oMath>
                  </m:oMathPara>
                </a14:m>
                <a:endParaRPr lang="fr-FR" sz="2400" dirty="0"/>
              </a:p>
              <a:p>
                <a:r>
                  <a:rPr lang="fr-FR" dirty="0"/>
                  <a:t>Le quotient de la réaction s’écrit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𝑄</m:t>
                        </m:r>
                      </m:e>
                      <m:sub>
                        <m:r>
                          <a:rPr lang="fr-FR" i="1">
                            <a:latin typeface="Cambria Math" panose="02040503050406030204" pitchFamily="18" charset="0"/>
                          </a:rPr>
                          <m:t>𝑟</m:t>
                        </m:r>
                      </m:sub>
                    </m:sSub>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𝑟𝑒𝑑</m:t>
                            </m:r>
                            <m:r>
                              <a:rPr lang="fr-FR" i="1">
                                <a:latin typeface="Cambria Math" panose="02040503050406030204" pitchFamily="18" charset="0"/>
                              </a:rPr>
                              <m:t>2</m:t>
                            </m:r>
                          </m:sub>
                          <m:sup>
                            <m:r>
                              <a:rPr lang="fr-FR" i="1">
                                <a:latin typeface="Cambria Math" panose="02040503050406030204" pitchFamily="18" charset="0"/>
                              </a:rPr>
                              <m:t>𝑛</m:t>
                            </m:r>
                            <m:r>
                              <a:rPr lang="fr-FR" i="1">
                                <a:latin typeface="Cambria Math" panose="02040503050406030204" pitchFamily="18" charset="0"/>
                              </a:rPr>
                              <m:t>1</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𝑜𝑥</m:t>
                            </m:r>
                            <m:r>
                              <a:rPr lang="fr-FR" i="1">
                                <a:latin typeface="Cambria Math" panose="02040503050406030204" pitchFamily="18" charset="0"/>
                              </a:rPr>
                              <m:t>1</m:t>
                            </m:r>
                          </m:sub>
                          <m:sup>
                            <m:r>
                              <a:rPr lang="fr-FR" i="1">
                                <a:latin typeface="Cambria Math" panose="02040503050406030204" pitchFamily="18" charset="0"/>
                              </a:rPr>
                              <m:t>𝑛</m:t>
                            </m:r>
                            <m:r>
                              <a:rPr lang="fr-FR" i="1">
                                <a:latin typeface="Cambria Math" panose="02040503050406030204" pitchFamily="18" charset="0"/>
                              </a:rPr>
                              <m:t>2</m:t>
                            </m:r>
                          </m:sup>
                        </m:sSubSup>
                      </m:num>
                      <m:den>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𝑜𝑥</m:t>
                            </m:r>
                            <m:r>
                              <a:rPr lang="fr-FR" i="1">
                                <a:latin typeface="Cambria Math" panose="02040503050406030204" pitchFamily="18" charset="0"/>
                              </a:rPr>
                              <m:t>2</m:t>
                            </m:r>
                          </m:sub>
                          <m:sup>
                            <m:r>
                              <a:rPr lang="fr-FR" i="1">
                                <a:latin typeface="Cambria Math" panose="02040503050406030204" pitchFamily="18" charset="0"/>
                              </a:rPr>
                              <m:t>𝑛</m:t>
                            </m:r>
                            <m:r>
                              <a:rPr lang="fr-FR" i="1">
                                <a:latin typeface="Cambria Math" panose="02040503050406030204" pitchFamily="18" charset="0"/>
                              </a:rPr>
                              <m:t>1</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𝑟𝑒𝑑</m:t>
                            </m:r>
                            <m:r>
                              <a:rPr lang="fr-FR" i="1">
                                <a:latin typeface="Cambria Math" panose="02040503050406030204" pitchFamily="18" charset="0"/>
                              </a:rPr>
                              <m:t>1</m:t>
                            </m:r>
                          </m:sub>
                          <m:sup>
                            <m:r>
                              <a:rPr lang="fr-FR" i="1">
                                <a:latin typeface="Cambria Math" panose="02040503050406030204" pitchFamily="18" charset="0"/>
                              </a:rPr>
                              <m:t>𝑛</m:t>
                            </m:r>
                            <m:r>
                              <a:rPr lang="fr-FR" i="1">
                                <a:latin typeface="Cambria Math" panose="02040503050406030204" pitchFamily="18" charset="0"/>
                              </a:rPr>
                              <m:t>2</m:t>
                            </m:r>
                          </m:sup>
                        </m:sSubSup>
                      </m:den>
                    </m:f>
                  </m:oMath>
                </a14:m>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756C73E0-7E6B-47B6-B60D-46764C2DCED5}"/>
                  </a:ext>
                </a:extLst>
              </p:cNvPr>
              <p:cNvSpPr>
                <a:spLocks noGrp="1" noRot="1" noChangeAspect="1" noMove="1" noResize="1" noEditPoints="1" noAdjustHandles="1" noChangeArrowheads="1" noChangeShapeType="1" noTextEdit="1"/>
              </p:cNvSpPr>
              <p:nvPr>
                <p:ph idx="1"/>
              </p:nvPr>
            </p:nvSpPr>
            <p:spPr>
              <a:xfrm>
                <a:off x="838200" y="457200"/>
                <a:ext cx="10515600" cy="5719763"/>
              </a:xfrm>
              <a:blipFill>
                <a:blip r:embed="rId2"/>
                <a:stretch>
                  <a:fillRect l="-2087" t="-3838" r="-870" b="-213"/>
                </a:stretch>
              </a:blipFill>
            </p:spPr>
            <p:txBody>
              <a:bodyPr/>
              <a:lstStyle/>
              <a:p>
                <a:r>
                  <a:rPr lang="fr-FR">
                    <a:noFill/>
                  </a:rPr>
                  <a:t> </a:t>
                </a:r>
              </a:p>
            </p:txBody>
          </p:sp>
        </mc:Fallback>
      </mc:AlternateContent>
    </p:spTree>
    <p:extLst>
      <p:ext uri="{BB962C8B-B14F-4D97-AF65-F5344CB8AC3E}">
        <p14:creationId xmlns:p14="http://schemas.microsoft.com/office/powerpoint/2010/main" val="3279937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3DC72EB-34F8-4526-8E10-E641BA1B5F91}"/>
                  </a:ext>
                </a:extLst>
              </p:cNvPr>
              <p:cNvSpPr>
                <a:spLocks noGrp="1"/>
              </p:cNvSpPr>
              <p:nvPr>
                <p:ph idx="1"/>
              </p:nvPr>
            </p:nvSpPr>
            <p:spPr>
              <a:xfrm>
                <a:off x="838200" y="383458"/>
                <a:ext cx="10515600" cy="5793505"/>
              </a:xfrm>
            </p:spPr>
            <p:txBody>
              <a:bodyPr/>
              <a:lstStyle/>
              <a:p>
                <a:r>
                  <a:rPr lang="fr-FR" sz="3200" dirty="0"/>
                  <a:t>A l’équilibre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𝑄</m:t>
                        </m:r>
                      </m:e>
                      <m:sub>
                        <m:r>
                          <a:rPr lang="fr-FR" sz="3200" i="1">
                            <a:latin typeface="Cambria Math" panose="02040503050406030204" pitchFamily="18" charset="0"/>
                          </a:rPr>
                          <m:t>𝑟</m:t>
                        </m:r>
                      </m:sub>
                    </m:sSub>
                    <m:r>
                      <a:rPr lang="fr-FR" sz="3200" i="1">
                        <a:latin typeface="Cambria Math" panose="02040503050406030204" pitchFamily="18" charset="0"/>
                      </a:rPr>
                      <m:t>=</m:t>
                    </m:r>
                    <m:r>
                      <a:rPr lang="fr-FR" sz="3200" i="1">
                        <a:latin typeface="Cambria Math" panose="02040503050406030204" pitchFamily="18" charset="0"/>
                      </a:rPr>
                      <m:t>𝐾</m:t>
                    </m:r>
                  </m:oMath>
                </a14:m>
                <a:r>
                  <a:rPr lang="fr-FR" sz="3200" dirty="0"/>
                  <a:t> et tous les couples sont au même potentiel :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𝐸</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𝐸</m:t>
                        </m:r>
                      </m:e>
                      <m:sub>
                        <m:r>
                          <a:rPr lang="fr-FR" sz="3200" i="1">
                            <a:latin typeface="Cambria Math" panose="02040503050406030204" pitchFamily="18" charset="0"/>
                          </a:rPr>
                          <m:t>2</m:t>
                        </m:r>
                      </m:sub>
                    </m:sSub>
                  </m:oMath>
                </a14:m>
                <a:endParaRPr lang="fr-FR" sz="3200" dirty="0"/>
              </a:p>
              <a:p>
                <a:pPr marL="0" indent="0">
                  <a:buNone/>
                </a:pPr>
                <a14:m>
                  <m:oMath xmlns:m="http://schemas.openxmlformats.org/officeDocument/2006/math">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1</m:t>
                        </m:r>
                      </m:sub>
                      <m:sup>
                        <m:r>
                          <a:rPr lang="fr-FR" sz="3200" i="1">
                            <a:latin typeface="Cambria Math" panose="02040503050406030204" pitchFamily="18" charset="0"/>
                          </a:rPr>
                          <m:t>0</m:t>
                        </m:r>
                      </m:sup>
                    </m:sSubSup>
                    <m:r>
                      <a:rPr lang="fr-FR" sz="3200" i="1">
                        <a:latin typeface="Cambria Math" panose="02040503050406030204" pitchFamily="18" charset="0"/>
                      </a:rPr>
                      <m:t>+</m:t>
                    </m:r>
                    <m:f>
                      <m:fPr>
                        <m:ctrlPr>
                          <a:rPr lang="fr-FR" sz="3200" i="1">
                            <a:latin typeface="Cambria Math" panose="02040503050406030204" pitchFamily="18" charset="0"/>
                          </a:rPr>
                        </m:ctrlPr>
                      </m:fPr>
                      <m:num>
                        <m:r>
                          <a:rPr lang="fr-FR" sz="3200" i="1">
                            <a:latin typeface="Cambria Math" panose="02040503050406030204" pitchFamily="18" charset="0"/>
                          </a:rPr>
                          <m:t>0,0</m:t>
                        </m:r>
                        <m:r>
                          <a:rPr lang="fr-FR" sz="3200" b="0" i="1" smtClean="0">
                            <a:latin typeface="Cambria Math" panose="02040503050406030204" pitchFamily="18" charset="0"/>
                          </a:rPr>
                          <m:t>6</m:t>
                        </m:r>
                      </m:num>
                      <m:den>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den>
                    </m:f>
                    <m:r>
                      <a:rPr lang="fr-FR" sz="3200" i="1">
                        <a:latin typeface="Cambria Math" panose="02040503050406030204" pitchFamily="18" charset="0"/>
                      </a:rPr>
                      <m:t>𝑙𝑜𝑔</m:t>
                    </m:r>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𝑜𝑥</m:t>
                            </m:r>
                            <m:r>
                              <a:rPr lang="fr-FR" sz="3200" i="1">
                                <a:latin typeface="Cambria Math" panose="02040503050406030204" pitchFamily="18" charset="0"/>
                              </a:rPr>
                              <m:t>1</m:t>
                            </m:r>
                          </m:sub>
                        </m:sSub>
                      </m:num>
                      <m:den>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𝑟𝑒𝑑</m:t>
                            </m:r>
                            <m:r>
                              <a:rPr lang="fr-FR" sz="3200" i="1">
                                <a:latin typeface="Cambria Math" panose="02040503050406030204" pitchFamily="18" charset="0"/>
                              </a:rPr>
                              <m:t>1</m:t>
                            </m:r>
                          </m:sub>
                        </m:sSub>
                      </m:den>
                    </m:f>
                    <m:r>
                      <a:rPr lang="fr-FR" sz="3200" i="1">
                        <a:latin typeface="Cambria Math" panose="02040503050406030204" pitchFamily="18" charset="0"/>
                      </a:rPr>
                      <m:t>=</m:t>
                    </m:r>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2</m:t>
                        </m:r>
                      </m:sub>
                      <m:sup>
                        <m:r>
                          <a:rPr lang="fr-FR" sz="3200" i="1">
                            <a:latin typeface="Cambria Math" panose="02040503050406030204" pitchFamily="18" charset="0"/>
                          </a:rPr>
                          <m:t>0</m:t>
                        </m:r>
                      </m:sup>
                    </m:sSubSup>
                    <m:r>
                      <a:rPr lang="fr-FR" sz="3200" i="1">
                        <a:latin typeface="Cambria Math" panose="02040503050406030204" pitchFamily="18" charset="0"/>
                      </a:rPr>
                      <m:t>+</m:t>
                    </m:r>
                    <m:f>
                      <m:fPr>
                        <m:ctrlPr>
                          <a:rPr lang="fr-FR" sz="3200" i="1">
                            <a:latin typeface="Cambria Math" panose="02040503050406030204" pitchFamily="18" charset="0"/>
                          </a:rPr>
                        </m:ctrlPr>
                      </m:fPr>
                      <m:num>
                        <m:r>
                          <a:rPr lang="fr-FR" sz="3200" i="1">
                            <a:latin typeface="Cambria Math" panose="02040503050406030204" pitchFamily="18" charset="0"/>
                          </a:rPr>
                          <m:t>0,0</m:t>
                        </m:r>
                        <m:r>
                          <a:rPr lang="fr-FR" sz="3200" b="0" i="1" smtClean="0">
                            <a:latin typeface="Cambria Math" panose="02040503050406030204" pitchFamily="18" charset="0"/>
                          </a:rPr>
                          <m:t>6</m:t>
                        </m:r>
                      </m:num>
                      <m:den>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den>
                    </m:f>
                    <m:r>
                      <a:rPr lang="fr-FR" sz="3200" i="1">
                        <a:latin typeface="Cambria Math" panose="02040503050406030204" pitchFamily="18" charset="0"/>
                      </a:rPr>
                      <m:t>𝑙𝑜𝑔</m:t>
                    </m:r>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𝑜𝑥</m:t>
                            </m:r>
                            <m:r>
                              <a:rPr lang="fr-FR" sz="3200" i="1">
                                <a:latin typeface="Cambria Math" panose="02040503050406030204" pitchFamily="18" charset="0"/>
                              </a:rPr>
                              <m:t>2</m:t>
                            </m:r>
                          </m:sub>
                        </m:sSub>
                      </m:num>
                      <m:den>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𝑟𝑒𝑑</m:t>
                            </m:r>
                            <m:r>
                              <a:rPr lang="fr-FR" sz="3200" i="1">
                                <a:latin typeface="Cambria Math" panose="02040503050406030204" pitchFamily="18" charset="0"/>
                              </a:rPr>
                              <m:t>2</m:t>
                            </m:r>
                          </m:sub>
                        </m:sSub>
                      </m:den>
                    </m:f>
                  </m:oMath>
                </a14:m>
                <a:r>
                  <a:rPr lang="fr-FR" sz="3200" dirty="0"/>
                  <a:t>. </a:t>
                </a:r>
              </a:p>
              <a:p>
                <a:pPr marL="0" indent="0">
                  <a:buNone/>
                </a:pPr>
                <a:r>
                  <a:rPr lang="fr-FR" sz="3200" dirty="0"/>
                  <a:t>En multipliant cette égalité par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oMath>
                </a14:m>
                <a:r>
                  <a:rPr lang="fr-FR" sz="3200" dirty="0"/>
                  <a:t>, on a :</a:t>
                </a:r>
              </a:p>
              <a:p>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sSubSup>
                      <m:sSubSupPr>
                        <m:ctrlPr>
                          <a:rPr lang="fr-FR" sz="3200" i="1">
                            <a:latin typeface="Cambria Math" panose="02040503050406030204" pitchFamily="18" charset="0"/>
                          </a:rPr>
                        </m:ctrlPr>
                      </m:sSubSupPr>
                      <m:e>
                        <m:r>
                          <a:rPr lang="fr-FR" sz="3200" i="1">
                            <a:latin typeface="Cambria Math" panose="02040503050406030204" pitchFamily="18" charset="0"/>
                          </a:rPr>
                          <m:t>(</m:t>
                        </m:r>
                        <m:r>
                          <a:rPr lang="fr-FR" sz="3200" i="1">
                            <a:latin typeface="Cambria Math" panose="02040503050406030204" pitchFamily="18" charset="0"/>
                          </a:rPr>
                          <m:t>𝐸</m:t>
                        </m:r>
                      </m:e>
                      <m:sub>
                        <m:r>
                          <a:rPr lang="fr-FR" sz="3200" i="1">
                            <a:latin typeface="Cambria Math" panose="02040503050406030204" pitchFamily="18" charset="0"/>
                          </a:rPr>
                          <m:t>1</m:t>
                        </m:r>
                      </m:sub>
                      <m:sup>
                        <m:r>
                          <a:rPr lang="fr-FR" sz="3200" i="1">
                            <a:latin typeface="Cambria Math" panose="02040503050406030204" pitchFamily="18" charset="0"/>
                          </a:rPr>
                          <m:t>0</m:t>
                        </m:r>
                      </m:sup>
                    </m:sSubSup>
                    <m:r>
                      <a:rPr lang="fr-FR" sz="3200" i="1">
                        <a:latin typeface="Cambria Math" panose="02040503050406030204" pitchFamily="18" charset="0"/>
                      </a:rPr>
                      <m:t>+</m:t>
                    </m:r>
                    <m:f>
                      <m:fPr>
                        <m:ctrlPr>
                          <a:rPr lang="fr-FR" sz="3200" i="1">
                            <a:latin typeface="Cambria Math" panose="02040503050406030204" pitchFamily="18" charset="0"/>
                          </a:rPr>
                        </m:ctrlPr>
                      </m:fPr>
                      <m:num>
                        <m:r>
                          <a:rPr lang="fr-FR" sz="3200" i="1">
                            <a:latin typeface="Cambria Math" panose="02040503050406030204" pitchFamily="18" charset="0"/>
                          </a:rPr>
                          <m:t>0,0</m:t>
                        </m:r>
                        <m:r>
                          <a:rPr lang="fr-FR" sz="3200" b="0" i="1" smtClean="0">
                            <a:latin typeface="Cambria Math" panose="02040503050406030204" pitchFamily="18" charset="0"/>
                          </a:rPr>
                          <m:t>6</m:t>
                        </m:r>
                      </m:num>
                      <m:den>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den>
                    </m:f>
                    <m:r>
                      <a:rPr lang="fr-FR" sz="3200" i="1">
                        <a:latin typeface="Cambria Math" panose="02040503050406030204" pitchFamily="18" charset="0"/>
                      </a:rPr>
                      <m:t>𝑙𝑜𝑔</m:t>
                    </m:r>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𝑜𝑥</m:t>
                            </m:r>
                            <m:r>
                              <a:rPr lang="fr-FR" sz="3200" i="1">
                                <a:latin typeface="Cambria Math" panose="02040503050406030204" pitchFamily="18" charset="0"/>
                              </a:rPr>
                              <m:t>1</m:t>
                            </m:r>
                          </m:sub>
                        </m:sSub>
                      </m:num>
                      <m:den>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𝑟𝑒𝑑</m:t>
                            </m:r>
                            <m:r>
                              <a:rPr lang="fr-FR" sz="3200" i="1">
                                <a:latin typeface="Cambria Math" panose="02040503050406030204" pitchFamily="18" charset="0"/>
                              </a:rPr>
                              <m:t>1</m:t>
                            </m:r>
                          </m:sub>
                        </m:sSub>
                      </m:den>
                    </m:f>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r>
                      <a:rPr lang="fr-FR" sz="3200" i="1">
                        <a:latin typeface="Cambria Math" panose="02040503050406030204" pitchFamily="18" charset="0"/>
                      </a:rPr>
                      <m:t>(</m:t>
                    </m:r>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2</m:t>
                        </m:r>
                      </m:sub>
                      <m:sup>
                        <m:r>
                          <a:rPr lang="fr-FR" sz="3200" i="1">
                            <a:latin typeface="Cambria Math" panose="02040503050406030204" pitchFamily="18" charset="0"/>
                          </a:rPr>
                          <m:t>0</m:t>
                        </m:r>
                      </m:sup>
                    </m:sSubSup>
                    <m:r>
                      <a:rPr lang="fr-FR" sz="3200" i="1">
                        <a:latin typeface="Cambria Math" panose="02040503050406030204" pitchFamily="18" charset="0"/>
                      </a:rPr>
                      <m:t>+</m:t>
                    </m:r>
                    <m:f>
                      <m:fPr>
                        <m:ctrlPr>
                          <a:rPr lang="fr-FR" sz="3200" i="1">
                            <a:latin typeface="Cambria Math" panose="02040503050406030204" pitchFamily="18" charset="0"/>
                          </a:rPr>
                        </m:ctrlPr>
                      </m:fPr>
                      <m:num>
                        <m:r>
                          <a:rPr lang="fr-FR" sz="3200" i="1">
                            <a:latin typeface="Cambria Math" panose="02040503050406030204" pitchFamily="18" charset="0"/>
                          </a:rPr>
                          <m:t>0,0</m:t>
                        </m:r>
                        <m:r>
                          <a:rPr lang="fr-FR" sz="3200" b="0" i="1" smtClean="0">
                            <a:latin typeface="Cambria Math" panose="02040503050406030204" pitchFamily="18" charset="0"/>
                          </a:rPr>
                          <m:t>6</m:t>
                        </m:r>
                      </m:num>
                      <m:den>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den>
                    </m:f>
                    <m:r>
                      <a:rPr lang="fr-FR" sz="3200" i="1">
                        <a:latin typeface="Cambria Math" panose="02040503050406030204" pitchFamily="18" charset="0"/>
                      </a:rPr>
                      <m:t>𝑙𝑜𝑔</m:t>
                    </m:r>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𝑜𝑥</m:t>
                            </m:r>
                            <m:r>
                              <a:rPr lang="fr-FR" sz="3200" i="1">
                                <a:latin typeface="Cambria Math" panose="02040503050406030204" pitchFamily="18" charset="0"/>
                              </a:rPr>
                              <m:t>2</m:t>
                            </m:r>
                          </m:sub>
                        </m:sSub>
                      </m:num>
                      <m:den>
                        <m:sSub>
                          <m:sSubPr>
                            <m:ctrlPr>
                              <a:rPr lang="fr-FR" sz="3200" i="1">
                                <a:latin typeface="Cambria Math" panose="02040503050406030204" pitchFamily="18" charset="0"/>
                              </a:rPr>
                            </m:ctrlPr>
                          </m:sSubPr>
                          <m:e>
                            <m:r>
                              <a:rPr lang="fr-FR" sz="3200" i="1">
                                <a:latin typeface="Cambria Math" panose="02040503050406030204" pitchFamily="18" charset="0"/>
                              </a:rPr>
                              <m:t>𝑎</m:t>
                            </m:r>
                          </m:e>
                          <m:sub>
                            <m:r>
                              <a:rPr lang="fr-FR" sz="3200" i="1">
                                <a:latin typeface="Cambria Math" panose="02040503050406030204" pitchFamily="18" charset="0"/>
                              </a:rPr>
                              <m:t>𝑟𝑒𝑑</m:t>
                            </m:r>
                            <m:r>
                              <a:rPr lang="fr-FR" sz="3200" i="1">
                                <a:latin typeface="Cambria Math" panose="02040503050406030204" pitchFamily="18" charset="0"/>
                              </a:rPr>
                              <m:t>2</m:t>
                            </m:r>
                          </m:sub>
                        </m:sSub>
                      </m:den>
                    </m:f>
                    <m:r>
                      <a:rPr lang="fr-FR" sz="3200" i="1">
                        <a:latin typeface="Cambria Math" panose="02040503050406030204" pitchFamily="18" charset="0"/>
                      </a:rPr>
                      <m:t>)</m:t>
                    </m:r>
                  </m:oMath>
                </a14:m>
                <a:endParaRPr lang="fr-FR" sz="3200" dirty="0"/>
              </a:p>
              <a:p>
                <a14:m>
                  <m:oMath xmlns:m="http://schemas.openxmlformats.org/officeDocument/2006/math">
                    <m:r>
                      <a:rPr lang="fr-FR" sz="3200" i="1">
                        <a:latin typeface="Cambria Math" panose="02040503050406030204" pitchFamily="18" charset="0"/>
                      </a:rPr>
                      <m:t>𝑠𝑜𝑖𝑡</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d>
                      <m:dPr>
                        <m:ctrlPr>
                          <a:rPr lang="fr-FR" sz="3200" i="1">
                            <a:latin typeface="Cambria Math" panose="02040503050406030204" pitchFamily="18" charset="0"/>
                          </a:rPr>
                        </m:ctrlPr>
                      </m:dPr>
                      <m:e>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2</m:t>
                            </m:r>
                          </m:sub>
                          <m:sup>
                            <m:r>
                              <a:rPr lang="fr-FR" sz="3200" i="1">
                                <a:latin typeface="Cambria Math" panose="02040503050406030204" pitchFamily="18" charset="0"/>
                              </a:rPr>
                              <m:t>0</m:t>
                            </m:r>
                          </m:sup>
                        </m:sSubSup>
                        <m:r>
                          <a:rPr lang="fr-FR" sz="3200" i="1">
                            <a:latin typeface="Cambria Math" panose="02040503050406030204" pitchFamily="18" charset="0"/>
                          </a:rPr>
                          <m:t>−</m:t>
                        </m:r>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1</m:t>
                            </m:r>
                          </m:sub>
                          <m:sup>
                            <m:r>
                              <a:rPr lang="fr-FR" sz="3200" i="1">
                                <a:latin typeface="Cambria Math" panose="02040503050406030204" pitchFamily="18" charset="0"/>
                              </a:rPr>
                              <m:t>0</m:t>
                            </m:r>
                          </m:sup>
                        </m:sSubSup>
                      </m:e>
                    </m:d>
                    <m:r>
                      <a:rPr lang="fr-FR" sz="3200" i="1">
                        <a:latin typeface="Cambria Math" panose="02040503050406030204" pitchFamily="18" charset="0"/>
                      </a:rPr>
                      <m:t>=0,0</m:t>
                    </m:r>
                    <m:r>
                      <a:rPr lang="fr-FR" sz="3200" b="0" i="1" smtClean="0">
                        <a:latin typeface="Cambria Math" panose="02040503050406030204" pitchFamily="18" charset="0"/>
                      </a:rPr>
                      <m:t>6</m:t>
                    </m:r>
                    <m:func>
                      <m:funcPr>
                        <m:ctrlPr>
                          <a:rPr lang="fr-FR" sz="3200" i="1">
                            <a:latin typeface="Cambria Math" panose="02040503050406030204" pitchFamily="18" charset="0"/>
                          </a:rPr>
                        </m:ctrlPr>
                      </m:funcPr>
                      <m:fName>
                        <m:r>
                          <m:rPr>
                            <m:sty m:val="p"/>
                          </m:rPr>
                          <a:rPr lang="fr-FR" sz="3200">
                            <a:latin typeface="Cambria Math" panose="02040503050406030204" pitchFamily="18" charset="0"/>
                          </a:rPr>
                          <m:t>log</m:t>
                        </m:r>
                      </m:fName>
                      <m:e>
                        <m:r>
                          <a:rPr lang="fr-FR" sz="3200" i="1">
                            <a:latin typeface="Cambria Math" panose="02040503050406030204" pitchFamily="18" charset="0"/>
                          </a:rPr>
                          <m:t>𝐾</m:t>
                        </m:r>
                      </m:e>
                    </m:func>
                    <m:r>
                      <a:rPr lang="fr-FR" sz="3200" i="1">
                        <a:latin typeface="Cambria Math" panose="02040503050406030204" pitchFamily="18" charset="0"/>
                      </a:rPr>
                      <m:t> </m:t>
                    </m:r>
                    <m:r>
                      <a:rPr lang="fr-FR" sz="3200" i="1">
                        <a:latin typeface="Cambria Math" panose="02040503050406030204" pitchFamily="18" charset="0"/>
                      </a:rPr>
                      <m:t>𝑜𝑢</m:t>
                    </m:r>
                    <m:r>
                      <a:rPr lang="fr-FR" sz="3200" i="1">
                        <a:latin typeface="Cambria Math" panose="02040503050406030204" pitchFamily="18" charset="0"/>
                      </a:rPr>
                      <m:t> </m:t>
                    </m:r>
                    <m:r>
                      <a:rPr lang="fr-FR" sz="3200" i="1">
                        <a:latin typeface="Cambria Math" panose="02040503050406030204" pitchFamily="18" charset="0"/>
                      </a:rPr>
                      <m:t>𝑒𝑛𝑐𝑜𝑟𝑒</m:t>
                    </m:r>
                    <m:r>
                      <a:rPr lang="fr-FR" sz="3200" i="1">
                        <a:latin typeface="Cambria Math" panose="02040503050406030204" pitchFamily="18" charset="0"/>
                      </a:rPr>
                      <m:t> </m:t>
                    </m:r>
                  </m:oMath>
                </a14:m>
                <a:endParaRPr lang="fr-FR" sz="3200" i="1" dirty="0"/>
              </a:p>
              <a:p>
                <a:pPr marL="0" indent="0">
                  <a:buNone/>
                </a:pPr>
                <a14:m>
                  <m:oMathPara xmlns:m="http://schemas.openxmlformats.org/officeDocument/2006/math">
                    <m:oMathParaPr>
                      <m:jc m:val="centerGroup"/>
                    </m:oMathParaPr>
                    <m:oMath xmlns:m="http://schemas.openxmlformats.org/officeDocument/2006/math">
                      <m:r>
                        <a:rPr lang="fr-FR" sz="3200" i="1">
                          <a:latin typeface="Cambria Math" panose="02040503050406030204" pitchFamily="18" charset="0"/>
                        </a:rPr>
                        <m:t>𝐾</m:t>
                      </m:r>
                      <m:r>
                        <a:rPr lang="fr-FR" sz="3200" i="1">
                          <a:latin typeface="Cambria Math" panose="02040503050406030204" pitchFamily="18" charset="0"/>
                        </a:rPr>
                        <m:t>=1</m:t>
                      </m:r>
                      <m:sSup>
                        <m:sSupPr>
                          <m:ctrlPr>
                            <a:rPr lang="fr-FR" sz="3200" i="1" smtClean="0">
                              <a:latin typeface="Cambria Math" panose="02040503050406030204" pitchFamily="18" charset="0"/>
                            </a:rPr>
                          </m:ctrlPr>
                        </m:sSupPr>
                        <m:e>
                          <m:r>
                            <a:rPr lang="fr-FR" sz="3200" i="1">
                              <a:latin typeface="Cambria Math" panose="02040503050406030204" pitchFamily="18" charset="0"/>
                            </a:rPr>
                            <m:t>0</m:t>
                          </m:r>
                        </m:e>
                        <m:sup>
                          <m:f>
                            <m:fPr>
                              <m:ctrlPr>
                                <a:rPr lang="fr-FR" sz="3200" i="1">
                                  <a:latin typeface="Cambria Math" panose="02040503050406030204" pitchFamily="18" charset="0"/>
                                </a:rPr>
                              </m:ctrlPr>
                            </m:fPr>
                            <m:num>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d>
                                <m:dPr>
                                  <m:ctrlPr>
                                    <a:rPr lang="fr-FR" sz="3200" i="1">
                                      <a:latin typeface="Cambria Math" panose="02040503050406030204" pitchFamily="18" charset="0"/>
                                    </a:rPr>
                                  </m:ctrlPr>
                                </m:dPr>
                                <m:e>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2</m:t>
                                      </m:r>
                                    </m:sub>
                                    <m:sup>
                                      <m:r>
                                        <a:rPr lang="fr-FR" sz="3200" i="1">
                                          <a:latin typeface="Cambria Math" panose="02040503050406030204" pitchFamily="18" charset="0"/>
                                        </a:rPr>
                                        <m:t>0</m:t>
                                      </m:r>
                                    </m:sup>
                                  </m:sSubSup>
                                  <m:r>
                                    <a:rPr lang="fr-FR" sz="3200" i="1">
                                      <a:latin typeface="Cambria Math" panose="02040503050406030204" pitchFamily="18" charset="0"/>
                                    </a:rPr>
                                    <m:t>−</m:t>
                                  </m:r>
                                  <m:sSubSup>
                                    <m:sSubSupPr>
                                      <m:ctrlPr>
                                        <a:rPr lang="fr-FR" sz="3200" i="1">
                                          <a:latin typeface="Cambria Math" panose="02040503050406030204" pitchFamily="18" charset="0"/>
                                        </a:rPr>
                                      </m:ctrlPr>
                                    </m:sSubSupPr>
                                    <m:e>
                                      <m:r>
                                        <a:rPr lang="fr-FR" sz="3200" i="1">
                                          <a:latin typeface="Cambria Math" panose="02040503050406030204" pitchFamily="18" charset="0"/>
                                        </a:rPr>
                                        <m:t>𝐸</m:t>
                                      </m:r>
                                    </m:e>
                                    <m:sub>
                                      <m:r>
                                        <a:rPr lang="fr-FR" sz="3200" i="1">
                                          <a:latin typeface="Cambria Math" panose="02040503050406030204" pitchFamily="18" charset="0"/>
                                        </a:rPr>
                                        <m:t>1</m:t>
                                      </m:r>
                                    </m:sub>
                                    <m:sup>
                                      <m:r>
                                        <a:rPr lang="fr-FR" sz="3200" i="1">
                                          <a:latin typeface="Cambria Math" panose="02040503050406030204" pitchFamily="18" charset="0"/>
                                        </a:rPr>
                                        <m:t>0</m:t>
                                      </m:r>
                                    </m:sup>
                                  </m:sSubSup>
                                </m:e>
                              </m:d>
                            </m:num>
                            <m:den>
                              <m:r>
                                <a:rPr lang="fr-FR" sz="3200" i="1">
                                  <a:latin typeface="Cambria Math" panose="02040503050406030204" pitchFamily="18" charset="0"/>
                                </a:rPr>
                                <m:t>0,0</m:t>
                              </m:r>
                              <m:r>
                                <a:rPr lang="fr-FR" sz="3200" b="0" i="1" smtClean="0">
                                  <a:latin typeface="Cambria Math" panose="02040503050406030204" pitchFamily="18" charset="0"/>
                                </a:rPr>
                                <m:t>6</m:t>
                              </m:r>
                            </m:den>
                          </m:f>
                        </m:sup>
                      </m:sSup>
                    </m:oMath>
                  </m:oMathPara>
                </a14:m>
                <a:endParaRPr lang="fr-FR" sz="3200" dirty="0"/>
              </a:p>
              <a:p>
                <a:endParaRPr lang="fr-FR" dirty="0"/>
              </a:p>
            </p:txBody>
          </p:sp>
        </mc:Choice>
        <mc:Fallback xmlns="">
          <p:sp>
            <p:nvSpPr>
              <p:cNvPr id="3" name="Espace réservé du contenu 2">
                <a:extLst>
                  <a:ext uri="{FF2B5EF4-FFF2-40B4-BE49-F238E27FC236}">
                    <a16:creationId xmlns:a16="http://schemas.microsoft.com/office/drawing/2014/main" id="{B3DC72EB-34F8-4526-8E10-E641BA1B5F91}"/>
                  </a:ext>
                </a:extLst>
              </p:cNvPr>
              <p:cNvSpPr>
                <a:spLocks noGrp="1" noRot="1" noChangeAspect="1" noMove="1" noResize="1" noEditPoints="1" noAdjustHandles="1" noChangeArrowheads="1" noChangeShapeType="1" noTextEdit="1"/>
              </p:cNvSpPr>
              <p:nvPr>
                <p:ph idx="1"/>
              </p:nvPr>
            </p:nvSpPr>
            <p:spPr>
              <a:xfrm>
                <a:off x="838200" y="383458"/>
                <a:ext cx="10515600" cy="5793505"/>
              </a:xfrm>
              <a:blipFill>
                <a:blip r:embed="rId2"/>
                <a:stretch>
                  <a:fillRect l="-1507" t="-2105"/>
                </a:stretch>
              </a:blipFill>
            </p:spPr>
            <p:txBody>
              <a:bodyPr/>
              <a:lstStyle/>
              <a:p>
                <a:r>
                  <a:rPr lang="fr-FR">
                    <a:noFill/>
                  </a:rPr>
                  <a:t> </a:t>
                </a:r>
              </a:p>
            </p:txBody>
          </p:sp>
        </mc:Fallback>
      </mc:AlternateContent>
    </p:spTree>
    <p:extLst>
      <p:ext uri="{BB962C8B-B14F-4D97-AF65-F5344CB8AC3E}">
        <p14:creationId xmlns:p14="http://schemas.microsoft.com/office/powerpoint/2010/main" val="191537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BA1FDA0-E9C0-412A-A6DE-301340F3221C}"/>
                  </a:ext>
                </a:extLst>
              </p:cNvPr>
              <p:cNvSpPr>
                <a:spLocks noGrp="1"/>
              </p:cNvSpPr>
              <p:nvPr>
                <p:ph idx="1"/>
              </p:nvPr>
            </p:nvSpPr>
            <p:spPr>
              <a:xfrm>
                <a:off x="838200" y="663677"/>
                <a:ext cx="10515600" cy="5513286"/>
              </a:xfrm>
            </p:spPr>
            <p:txBody>
              <a:bodyPr>
                <a:normAutofit fontScale="92500" lnSpcReduction="10000"/>
              </a:bodyPr>
              <a:lstStyle/>
              <a:p>
                <a:pPr>
                  <a:lnSpc>
                    <a:spcPct val="150000"/>
                  </a:lnSpc>
                </a:pPr>
                <a:r>
                  <a:rPr lang="fr-FR" sz="3200" b="1" dirty="0"/>
                  <a:t>Remarque</a:t>
                </a:r>
                <a:r>
                  <a:rPr lang="fr-FR" sz="3200" dirty="0"/>
                  <a:t> : Dans cette expression de K,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oMath>
                </a14:m>
                <a:r>
                  <a:rPr lang="fr-FR" sz="3200" dirty="0"/>
                  <a:t> représente le </a:t>
                </a:r>
                <a:r>
                  <a:rPr lang="fr-FR" sz="3200" dirty="0" err="1"/>
                  <a:t>ppcm</a:t>
                </a:r>
                <a:r>
                  <a:rPr lang="fr-FR" sz="3200" dirty="0"/>
                  <a:t> de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 </m:t>
                    </m:r>
                    <m:r>
                      <a:rPr lang="fr-FR" sz="3200" i="1">
                        <a:latin typeface="Cambria Math" panose="02040503050406030204" pitchFamily="18" charset="0"/>
                      </a:rPr>
                      <m:t>𝑒𝑡</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oMath>
                </a14:m>
                <a:r>
                  <a:rPr lang="fr-FR" sz="3200" dirty="0"/>
                  <a:t>. Il est donc nécessaire pour calculer K de connaitre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1</m:t>
                        </m:r>
                      </m:sub>
                    </m:sSub>
                    <m:r>
                      <a:rPr lang="fr-FR" sz="3200" i="1">
                        <a:latin typeface="Cambria Math" panose="02040503050406030204" pitchFamily="18" charset="0"/>
                      </a:rPr>
                      <m:t> </m:t>
                    </m:r>
                    <m:r>
                      <a:rPr lang="fr-FR" sz="3200" i="1">
                        <a:latin typeface="Cambria Math" panose="02040503050406030204" pitchFamily="18" charset="0"/>
                      </a:rPr>
                      <m:t>𝑒𝑡</m:t>
                    </m:r>
                    <m:r>
                      <a:rPr lang="fr-FR" sz="3200" i="1">
                        <a:latin typeface="Cambria Math" panose="02040503050406030204" pitchFamily="18" charset="0"/>
                      </a:rPr>
                      <m:t> </m:t>
                    </m:r>
                    <m:sSub>
                      <m:sSubPr>
                        <m:ctrlPr>
                          <a:rPr lang="fr-FR" sz="3200" i="1">
                            <a:latin typeface="Cambria Math" panose="02040503050406030204" pitchFamily="18" charset="0"/>
                          </a:rPr>
                        </m:ctrlPr>
                      </m:sSubPr>
                      <m:e>
                        <m:r>
                          <a:rPr lang="fr-FR" sz="3200" i="1">
                            <a:latin typeface="Cambria Math" panose="02040503050406030204" pitchFamily="18" charset="0"/>
                          </a:rPr>
                          <m:t>𝑛</m:t>
                        </m:r>
                      </m:e>
                      <m:sub>
                        <m:r>
                          <a:rPr lang="fr-FR" sz="3200" i="1">
                            <a:latin typeface="Cambria Math" panose="02040503050406030204" pitchFamily="18" charset="0"/>
                          </a:rPr>
                          <m:t>2</m:t>
                        </m:r>
                      </m:sub>
                    </m:sSub>
                  </m:oMath>
                </a14:m>
                <a:r>
                  <a:rPr lang="fr-FR" sz="3200" dirty="0"/>
                  <a:t> en écrivant les demi-équations rédox des couples.</a:t>
                </a:r>
              </a:p>
              <a:p>
                <a:pPr>
                  <a:lnSpc>
                    <a:spcPct val="150000"/>
                  </a:lnSpc>
                </a:pPr>
                <a:r>
                  <a:rPr lang="fr-FR" sz="3200" b="1" dirty="0"/>
                  <a:t>Exemple </a:t>
                </a:r>
                <a:r>
                  <a:rPr lang="fr-FR" sz="3200" dirty="0"/>
                  <a:t>: Calculer la constante de la réaction entre le chlorure d’étain II et l’ion fer III. On donne :</a:t>
                </a:r>
              </a:p>
              <a:p>
                <a:pPr>
                  <a:lnSpc>
                    <a:spcPct val="150000"/>
                  </a:lnSpc>
                </a:pP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𝐸</m:t>
                        </m:r>
                      </m:e>
                      <m:sup>
                        <m:r>
                          <a:rPr lang="fr-FR" sz="3200" i="1">
                            <a:latin typeface="Cambria Math" panose="02040503050406030204" pitchFamily="18" charset="0"/>
                          </a:rPr>
                          <m:t>0</m:t>
                        </m:r>
                      </m:sup>
                    </m:sSup>
                    <m:d>
                      <m:dPr>
                        <m:ctrlPr>
                          <a:rPr lang="fr-FR" sz="3200" i="1">
                            <a:latin typeface="Cambria Math" panose="02040503050406030204" pitchFamily="18" charset="0"/>
                          </a:rPr>
                        </m:ctrlPr>
                      </m:dPr>
                      <m:e>
                        <m:sSup>
                          <m:sSupPr>
                            <m:ctrlPr>
                              <a:rPr lang="fr-FR" sz="3200" i="1">
                                <a:latin typeface="Cambria Math" panose="02040503050406030204" pitchFamily="18" charset="0"/>
                              </a:rPr>
                            </m:ctrlPr>
                          </m:sSupPr>
                          <m:e>
                            <m:r>
                              <a:rPr lang="fr-FR" sz="3200" i="1">
                                <a:latin typeface="Cambria Math" panose="02040503050406030204" pitchFamily="18" charset="0"/>
                              </a:rPr>
                              <m:t>𝑆𝑛</m:t>
                            </m:r>
                          </m:e>
                          <m:sup>
                            <m:r>
                              <a:rPr lang="fr-FR" sz="3200" i="1">
                                <a:latin typeface="Cambria Math" panose="02040503050406030204" pitchFamily="18" charset="0"/>
                              </a:rPr>
                              <m:t>4+</m:t>
                            </m:r>
                          </m:sup>
                        </m:sSup>
                        <m:sSup>
                          <m:sSupPr>
                            <m:ctrlPr>
                              <a:rPr lang="fr-FR" sz="3200" i="1">
                                <a:latin typeface="Cambria Math" panose="02040503050406030204" pitchFamily="18" charset="0"/>
                              </a:rPr>
                            </m:ctrlPr>
                          </m:sSupPr>
                          <m:e>
                            <m:r>
                              <a:rPr lang="fr-FR" sz="3200" b="0" i="1" smtClean="0">
                                <a:latin typeface="Cambria Math" panose="02040503050406030204" pitchFamily="18" charset="0"/>
                              </a:rPr>
                              <m:t>/</m:t>
                            </m:r>
                            <m:r>
                              <a:rPr lang="fr-FR" sz="3200" i="1">
                                <a:latin typeface="Cambria Math" panose="02040503050406030204" pitchFamily="18" charset="0"/>
                              </a:rPr>
                              <m:t>𝑆𝑛</m:t>
                            </m:r>
                          </m:e>
                          <m:sup>
                            <m:r>
                              <a:rPr lang="fr-FR" sz="3200" i="1">
                                <a:latin typeface="Cambria Math" panose="02040503050406030204" pitchFamily="18" charset="0"/>
                              </a:rPr>
                              <m:t>2+</m:t>
                            </m:r>
                          </m:sup>
                        </m:sSup>
                      </m:e>
                    </m:d>
                    <m:r>
                      <a:rPr lang="fr-FR" sz="3200" i="1">
                        <a:latin typeface="Cambria Math" panose="02040503050406030204" pitchFamily="18" charset="0"/>
                      </a:rPr>
                      <m:t>=0,15;</m:t>
                    </m:r>
                    <m:sSup>
                      <m:sSupPr>
                        <m:ctrlPr>
                          <a:rPr lang="fr-FR" sz="3200" i="1">
                            <a:latin typeface="Cambria Math" panose="02040503050406030204" pitchFamily="18" charset="0"/>
                          </a:rPr>
                        </m:ctrlPr>
                      </m:sSupPr>
                      <m:e>
                        <m:r>
                          <a:rPr lang="fr-FR" sz="3200" i="1">
                            <a:latin typeface="Cambria Math" panose="02040503050406030204" pitchFamily="18" charset="0"/>
                          </a:rPr>
                          <m:t>𝐸</m:t>
                        </m:r>
                      </m:e>
                      <m:sup>
                        <m:r>
                          <a:rPr lang="fr-FR" sz="3200" i="1">
                            <a:latin typeface="Cambria Math" panose="02040503050406030204" pitchFamily="18" charset="0"/>
                          </a:rPr>
                          <m:t>0</m:t>
                        </m:r>
                      </m:sup>
                    </m:sSup>
                    <m:d>
                      <m:dPr>
                        <m:ctrlPr>
                          <a:rPr lang="fr-FR" sz="3200" i="1">
                            <a:latin typeface="Cambria Math" panose="02040503050406030204" pitchFamily="18" charset="0"/>
                          </a:rPr>
                        </m:ctrlPr>
                      </m:dPr>
                      <m:e>
                        <m:sSup>
                          <m:sSupPr>
                            <m:ctrlPr>
                              <a:rPr lang="fr-FR" sz="3200" i="1">
                                <a:latin typeface="Cambria Math" panose="02040503050406030204" pitchFamily="18" charset="0"/>
                              </a:rPr>
                            </m:ctrlPr>
                          </m:sSupPr>
                          <m:e>
                            <m:r>
                              <a:rPr lang="fr-FR" sz="3200" i="1">
                                <a:latin typeface="Cambria Math" panose="02040503050406030204" pitchFamily="18" charset="0"/>
                              </a:rPr>
                              <m:t>𝐹𝑒</m:t>
                            </m:r>
                          </m:e>
                          <m:sup>
                            <m:r>
                              <a:rPr lang="fr-FR" sz="3200" i="1">
                                <a:latin typeface="Cambria Math" panose="02040503050406030204" pitchFamily="18" charset="0"/>
                              </a:rPr>
                              <m:t>3+</m:t>
                            </m:r>
                          </m:sup>
                        </m:sSup>
                        <m:sSup>
                          <m:sSupPr>
                            <m:ctrlPr>
                              <a:rPr lang="fr-FR" sz="3200" i="1">
                                <a:latin typeface="Cambria Math" panose="02040503050406030204" pitchFamily="18" charset="0"/>
                              </a:rPr>
                            </m:ctrlPr>
                          </m:sSupPr>
                          <m:e>
                            <m:r>
                              <a:rPr lang="fr-FR" sz="3200" b="0" i="1" smtClean="0">
                                <a:latin typeface="Cambria Math" panose="02040503050406030204" pitchFamily="18" charset="0"/>
                              </a:rPr>
                              <m:t>/</m:t>
                            </m:r>
                            <m:r>
                              <a:rPr lang="fr-FR" sz="3200" i="1">
                                <a:latin typeface="Cambria Math" panose="02040503050406030204" pitchFamily="18" charset="0"/>
                              </a:rPr>
                              <m:t>𝐹𝑒</m:t>
                            </m:r>
                          </m:e>
                          <m:sup>
                            <m:r>
                              <a:rPr lang="fr-FR" sz="3200" b="0" i="1" smtClean="0">
                                <a:latin typeface="Cambria Math" panose="02040503050406030204" pitchFamily="18" charset="0"/>
                              </a:rPr>
                              <m:t>2</m:t>
                            </m:r>
                            <m:r>
                              <a:rPr lang="fr-FR" sz="3200" i="1">
                                <a:latin typeface="Cambria Math" panose="02040503050406030204" pitchFamily="18" charset="0"/>
                              </a:rPr>
                              <m:t>+</m:t>
                            </m:r>
                          </m:sup>
                        </m:sSup>
                      </m:e>
                    </m:d>
                    <m:r>
                      <a:rPr lang="fr-FR" sz="3200" i="1">
                        <a:latin typeface="Cambria Math" panose="02040503050406030204" pitchFamily="18" charset="0"/>
                      </a:rPr>
                      <m:t>=0,77.</m:t>
                    </m:r>
                  </m:oMath>
                </a14:m>
                <a:endParaRPr lang="fr-FR" sz="3200" dirty="0"/>
              </a:p>
              <a:p>
                <a:r>
                  <a:rPr lang="fr-FR" dirty="0"/>
                  <a:t> </a:t>
                </a:r>
              </a:p>
              <a:p>
                <a:endParaRPr lang="fr-FR" dirty="0"/>
              </a:p>
            </p:txBody>
          </p:sp>
        </mc:Choice>
        <mc:Fallback xmlns="">
          <p:sp>
            <p:nvSpPr>
              <p:cNvPr id="3" name="Espace réservé du contenu 2">
                <a:extLst>
                  <a:ext uri="{FF2B5EF4-FFF2-40B4-BE49-F238E27FC236}">
                    <a16:creationId xmlns:a16="http://schemas.microsoft.com/office/drawing/2014/main" id="{4BA1FDA0-E9C0-412A-A6DE-301340F3221C}"/>
                  </a:ext>
                </a:extLst>
              </p:cNvPr>
              <p:cNvSpPr>
                <a:spLocks noGrp="1" noRot="1" noChangeAspect="1" noMove="1" noResize="1" noEditPoints="1" noAdjustHandles="1" noChangeArrowheads="1" noChangeShapeType="1" noTextEdit="1"/>
              </p:cNvSpPr>
              <p:nvPr>
                <p:ph idx="1"/>
              </p:nvPr>
            </p:nvSpPr>
            <p:spPr>
              <a:xfrm>
                <a:off x="838200" y="663677"/>
                <a:ext cx="10515600" cy="5513286"/>
              </a:xfrm>
              <a:blipFill>
                <a:blip r:embed="rId2"/>
                <a:stretch>
                  <a:fillRect l="-1217"/>
                </a:stretch>
              </a:blipFill>
            </p:spPr>
            <p:txBody>
              <a:bodyPr/>
              <a:lstStyle/>
              <a:p>
                <a:r>
                  <a:rPr lang="fr-FR">
                    <a:noFill/>
                  </a:rPr>
                  <a:t> </a:t>
                </a:r>
              </a:p>
            </p:txBody>
          </p:sp>
        </mc:Fallback>
      </mc:AlternateContent>
    </p:spTree>
    <p:extLst>
      <p:ext uri="{BB962C8B-B14F-4D97-AF65-F5344CB8AC3E}">
        <p14:creationId xmlns:p14="http://schemas.microsoft.com/office/powerpoint/2010/main" val="341777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5EB32F7-4387-452F-A2CE-E8200AF15987}"/>
                  </a:ext>
                </a:extLst>
              </p:cNvPr>
              <p:cNvSpPr>
                <a:spLocks noGrp="1"/>
              </p:cNvSpPr>
              <p:nvPr>
                <p:ph idx="1"/>
              </p:nvPr>
            </p:nvSpPr>
            <p:spPr>
              <a:xfrm>
                <a:off x="838200" y="530942"/>
                <a:ext cx="10515600" cy="6150077"/>
              </a:xfrm>
            </p:spPr>
            <p:txBody>
              <a:bodyPr>
                <a:normAutofit fontScale="92500" lnSpcReduction="10000"/>
              </a:bodyPr>
              <a:lstStyle/>
              <a:p>
                <a:pPr marL="457200" lvl="1" indent="0">
                  <a:buNone/>
                </a:pPr>
                <a:r>
                  <a:rPr lang="fr-FR" sz="3900" b="1" dirty="0">
                    <a:solidFill>
                      <a:srgbClr val="00B0F0"/>
                    </a:solidFill>
                  </a:rPr>
                  <a:t>5.2 Relation entre potentiels standards de plusieurs couples ayant un élément commun</a:t>
                </a:r>
                <a:endParaRPr lang="fr-FR" sz="3900" dirty="0">
                  <a:solidFill>
                    <a:srgbClr val="00B0F0"/>
                  </a:solidFill>
                </a:endParaRPr>
              </a:p>
              <a:p>
                <a:r>
                  <a:rPr lang="fr-FR" dirty="0"/>
                  <a:t>On considère un système où interviennent plusieurs couples ayant un élément commun.</a:t>
                </a:r>
                <a:endParaRPr lang="fr-FR" sz="2400" dirty="0"/>
              </a:p>
              <a:p>
                <a:r>
                  <a:rPr lang="fr-FR" b="1" dirty="0"/>
                  <a:t>Exemple</a:t>
                </a:r>
                <a:r>
                  <a:rPr lang="fr-FR" dirty="0"/>
                  <a:t> : L’étain existe au nombre d’oxydation 0, II et IV.</a:t>
                </a:r>
                <a:endParaRPr lang="fr-FR" sz="2400" dirty="0"/>
              </a:p>
              <a:p>
                <a14:m>
                  <m:oMath xmlns:m="http://schemas.openxmlformats.org/officeDocument/2006/math">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1</m:t>
                            </m:r>
                          </m:e>
                        </m:d>
                        <m:r>
                          <a:rPr lang="fr-FR" i="1">
                            <a:latin typeface="Cambria Math" panose="02040503050406030204" pitchFamily="18" charset="0"/>
                          </a:rPr>
                          <m:t> </m:t>
                        </m:r>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+2</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   </m:t>
                        </m:r>
                      </m:sup>
                    </m:sSup>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sub>
                      <m:sup>
                        <m:r>
                          <a:rPr lang="fr-FR" i="1">
                            <a:latin typeface="Cambria Math" panose="02040503050406030204" pitchFamily="18" charset="0"/>
                          </a:rPr>
                          <m:t>0</m:t>
                        </m:r>
                      </m:sup>
                    </m:sSubSup>
                    <m:r>
                      <a:rPr lang="fr-FR" i="1">
                        <a:latin typeface="Cambria Math" panose="02040503050406030204" pitchFamily="18" charset="0"/>
                      </a:rPr>
                      <m:t>=0,154 </m:t>
                    </m:r>
                    <m:r>
                      <a:rPr lang="fr-FR" i="1">
                        <a:latin typeface="Cambria Math" panose="02040503050406030204" pitchFamily="18" charset="0"/>
                      </a:rPr>
                      <m:t>𝑉</m:t>
                    </m:r>
                    <m:r>
                      <a:rPr lang="fr-FR" i="1">
                        <a:latin typeface="Cambria Math" panose="02040503050406030204" pitchFamily="18" charset="0"/>
                      </a:rPr>
                      <m:t>   </m:t>
                    </m:r>
                  </m:oMath>
                </a14:m>
                <a:endParaRPr lang="fr-FR" i="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sub>
                        <m:sup>
                          <m:r>
                            <a:rPr lang="fr-FR" i="1">
                              <a:latin typeface="Cambria Math" panose="02040503050406030204" pitchFamily="18" charset="0"/>
                            </a:rPr>
                            <m:t>0</m:t>
                          </m:r>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0,0</m:t>
                          </m:r>
                          <m:r>
                            <a:rPr lang="fr-FR" b="0" i="1" smtClean="0">
                              <a:latin typeface="Cambria Math" panose="02040503050406030204" pitchFamily="18" charset="0"/>
                            </a:rPr>
                            <m:t>6</m:t>
                          </m:r>
                        </m:num>
                        <m:den>
                          <m:r>
                            <a:rPr lang="fr-FR" i="1">
                              <a:latin typeface="Cambria Math" panose="02040503050406030204" pitchFamily="18" charset="0"/>
                            </a:rPr>
                            <m:t>2</m:t>
                          </m:r>
                        </m:den>
                      </m:f>
                      <m:r>
                        <a:rPr lang="fr-FR" i="1">
                          <a:latin typeface="Cambria Math" panose="02040503050406030204" pitchFamily="18" charset="0"/>
                        </a:rPr>
                        <m:t>𝑙𝑜𝑔</m:t>
                      </m:r>
                      <m:f>
                        <m:fPr>
                          <m:ctrlPr>
                            <a:rPr lang="fr-FR" i="1">
                              <a:latin typeface="Cambria Math" panose="02040503050406030204" pitchFamily="18" charset="0"/>
                            </a:rPr>
                          </m:ctrlPr>
                        </m:fPr>
                        <m:num>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e>
                          </m:d>
                        </m:num>
                        <m:den>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e>
                          </m:d>
                        </m:den>
                      </m:f>
                    </m:oMath>
                  </m:oMathPara>
                </a14:m>
                <a:endParaRPr lang="fr-FR" sz="2400" dirty="0"/>
              </a:p>
              <a:p>
                <a14:m>
                  <m:oMath xmlns:m="http://schemas.openxmlformats.org/officeDocument/2006/math">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2</m:t>
                            </m:r>
                          </m:e>
                        </m:d>
                        <m:r>
                          <a:rPr lang="fr-FR" i="1">
                            <a:latin typeface="Cambria Math" panose="02040503050406030204" pitchFamily="18" charset="0"/>
                          </a:rPr>
                          <m:t> </m:t>
                        </m:r>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+2</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r>
                      <a:rPr lang="fr-FR" i="1">
                        <a:latin typeface="Cambria Math" panose="02040503050406030204" pitchFamily="18" charset="0"/>
                      </a:rPr>
                      <m:t>𝑆𝑛</m:t>
                    </m:r>
                  </m:oMath>
                </a14:m>
                <a:r>
                  <a:rPr lang="fr-FR" dirty="0"/>
                  <a: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𝑆𝑛</m:t>
                        </m:r>
                      </m:sub>
                      <m:sup>
                        <m:r>
                          <a:rPr lang="fr-FR" i="1">
                            <a:latin typeface="Cambria Math" panose="02040503050406030204" pitchFamily="18" charset="0"/>
                          </a:rPr>
                          <m:t>0</m:t>
                        </m:r>
                      </m:sup>
                    </m:sSubSup>
                    <m:r>
                      <a:rPr lang="fr-FR" i="1">
                        <a:latin typeface="Cambria Math" panose="02040503050406030204" pitchFamily="18" charset="0"/>
                      </a:rPr>
                      <m:t>=−0,136 </m:t>
                    </m:r>
                    <m:r>
                      <a:rPr lang="fr-FR" i="1">
                        <a:latin typeface="Cambria Math" panose="02040503050406030204" pitchFamily="18" charset="0"/>
                      </a:rPr>
                      <m:t>𝑉</m:t>
                    </m:r>
                    <m:r>
                      <a:rPr lang="fr-FR" i="1">
                        <a:latin typeface="Cambria Math" panose="02040503050406030204" pitchFamily="18" charset="0"/>
                      </a:rPr>
                      <m:t>  </m:t>
                    </m:r>
                  </m:oMath>
                </a14:m>
                <a:endParaRPr lang="fr-FR" i="1"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𝑆𝑛</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𝑆𝑛</m:t>
                          </m:r>
                        </m:sub>
                        <m:sup>
                          <m:r>
                            <a:rPr lang="fr-FR" i="1">
                              <a:latin typeface="Cambria Math" panose="02040503050406030204" pitchFamily="18" charset="0"/>
                            </a:rPr>
                            <m:t>0</m:t>
                          </m:r>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0,0</m:t>
                          </m:r>
                          <m:r>
                            <a:rPr lang="fr-FR" b="0" i="1" smtClean="0">
                              <a:latin typeface="Cambria Math" panose="02040503050406030204" pitchFamily="18" charset="0"/>
                            </a:rPr>
                            <m:t>6</m:t>
                          </m:r>
                        </m:num>
                        <m:den>
                          <m:r>
                            <a:rPr lang="fr-FR" i="1">
                              <a:latin typeface="Cambria Math" panose="02040503050406030204" pitchFamily="18" charset="0"/>
                            </a:rPr>
                            <m:t>2</m:t>
                          </m:r>
                        </m:den>
                      </m:f>
                      <m:r>
                        <a:rPr lang="fr-FR" i="1">
                          <a:latin typeface="Cambria Math" panose="02040503050406030204" pitchFamily="18" charset="0"/>
                        </a:rPr>
                        <m:t>𝑙𝑜𝑔</m:t>
                      </m:r>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e>
                      </m:d>
                    </m:oMath>
                  </m:oMathPara>
                </a14:m>
                <a:endParaRPr lang="fr-FR" sz="2400" dirty="0"/>
              </a:p>
              <a:p>
                <a:r>
                  <a:rPr lang="fr-FR" dirty="0"/>
                  <a:t>Comment déterminer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r>
                          <a:rPr lang="fr-FR" i="1">
                            <a:latin typeface="Cambria Math" panose="02040503050406030204" pitchFamily="18" charset="0"/>
                          </a:rPr>
                          <m:t>𝑆𝑛</m:t>
                        </m:r>
                      </m:sub>
                      <m:sup>
                        <m:r>
                          <a:rPr lang="fr-FR" i="1">
                            <a:latin typeface="Cambria Math" panose="02040503050406030204" pitchFamily="18" charset="0"/>
                          </a:rPr>
                          <m:t>0</m:t>
                        </m:r>
                      </m:sup>
                    </m:sSubSup>
                    <m:r>
                      <a:rPr lang="fr-FR" i="1">
                        <a:latin typeface="Cambria Math" panose="02040503050406030204" pitchFamily="18" charset="0"/>
                      </a:rPr>
                      <m:t> </m:t>
                    </m:r>
                  </m:oMath>
                </a14:m>
                <a:r>
                  <a:rPr lang="fr-FR" dirty="0"/>
                  <a:t> </a:t>
                </a:r>
                <a:endParaRPr lang="fr-FR" sz="2400" dirty="0"/>
              </a:p>
              <a:p>
                <a14:m>
                  <m:oMath xmlns:m="http://schemas.openxmlformats.org/officeDocument/2006/math">
                    <m:sSub>
                      <m:sSubPr>
                        <m:ctrlPr>
                          <a:rPr lang="fr-FR" i="1">
                            <a:latin typeface="Cambria Math" panose="02040503050406030204" pitchFamily="18" charset="0"/>
                          </a:rPr>
                        </m:ctrlPr>
                      </m:sSubPr>
                      <m:e>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3</m:t>
                                </m:r>
                              </m:e>
                            </m:d>
                            <m:r>
                              <a:rPr lang="fr-FR" i="1">
                                <a:latin typeface="Cambria Math" panose="02040503050406030204" pitchFamily="18" charset="0"/>
                              </a:rPr>
                              <m:t> </m:t>
                            </m:r>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+4</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r>
                          <a:rPr lang="fr-FR" i="1">
                            <a:latin typeface="Cambria Math" panose="02040503050406030204" pitchFamily="18" charset="0"/>
                          </a:rPr>
                          <m:t>𝑆𝑛</m:t>
                        </m:r>
                        <m:r>
                          <a:rPr lang="fr-FR" i="1">
                            <a:latin typeface="Cambria Math" panose="02040503050406030204" pitchFamily="18" charset="0"/>
                          </a:rPr>
                          <m:t>     </m:t>
                        </m:r>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r>
                          <a:rPr lang="fr-FR" i="1">
                            <a:latin typeface="Cambria Math" panose="02040503050406030204" pitchFamily="18" charset="0"/>
                          </a:rPr>
                          <m:t>𝑆𝑛</m:t>
                        </m:r>
                      </m:sub>
                    </m:sSub>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r>
                          <a:rPr lang="fr-FR" i="1">
                            <a:latin typeface="Cambria Math" panose="02040503050406030204" pitchFamily="18" charset="0"/>
                          </a:rPr>
                          <m:t>𝑆𝑛</m:t>
                        </m:r>
                      </m:sub>
                      <m:sup>
                        <m:r>
                          <a:rPr lang="fr-FR" i="1">
                            <a:latin typeface="Cambria Math" panose="02040503050406030204" pitchFamily="18" charset="0"/>
                          </a:rPr>
                          <m:t>0</m:t>
                        </m:r>
                      </m:sup>
                    </m:sSub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0,0</m:t>
                        </m:r>
                        <m:r>
                          <a:rPr lang="fr-FR" b="0" i="1" smtClean="0">
                            <a:latin typeface="Cambria Math" panose="02040503050406030204" pitchFamily="18" charset="0"/>
                          </a:rPr>
                          <m:t>6</m:t>
                        </m:r>
                      </m:num>
                      <m:den>
                        <m:r>
                          <a:rPr lang="fr-FR" i="1">
                            <a:latin typeface="Cambria Math" panose="02040503050406030204" pitchFamily="18" charset="0"/>
                          </a:rPr>
                          <m:t>4</m:t>
                        </m:r>
                      </m:den>
                    </m:f>
                    <m:r>
                      <a:rPr lang="fr-FR" i="1">
                        <a:latin typeface="Cambria Math" panose="02040503050406030204" pitchFamily="18" charset="0"/>
                      </a:rPr>
                      <m:t>𝑙𝑜𝑔</m:t>
                    </m:r>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e>
                    </m:d>
                  </m:oMath>
                </a14:m>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C5EB32F7-4387-452F-A2CE-E8200AF15987}"/>
                  </a:ext>
                </a:extLst>
              </p:cNvPr>
              <p:cNvSpPr>
                <a:spLocks noGrp="1" noRot="1" noChangeAspect="1" noMove="1" noResize="1" noEditPoints="1" noAdjustHandles="1" noChangeArrowheads="1" noChangeShapeType="1" noTextEdit="1"/>
              </p:cNvSpPr>
              <p:nvPr>
                <p:ph idx="1"/>
              </p:nvPr>
            </p:nvSpPr>
            <p:spPr>
              <a:xfrm>
                <a:off x="838200" y="530942"/>
                <a:ext cx="10515600" cy="6150077"/>
              </a:xfrm>
              <a:blipFill>
                <a:blip r:embed="rId2"/>
                <a:stretch>
                  <a:fillRect l="-928" t="-3072" r="-1681"/>
                </a:stretch>
              </a:blipFill>
            </p:spPr>
            <p:txBody>
              <a:bodyPr/>
              <a:lstStyle/>
              <a:p>
                <a:r>
                  <a:rPr lang="fr-FR">
                    <a:noFill/>
                  </a:rPr>
                  <a:t> </a:t>
                </a:r>
              </a:p>
            </p:txBody>
          </p:sp>
        </mc:Fallback>
      </mc:AlternateContent>
    </p:spTree>
    <p:extLst>
      <p:ext uri="{BB962C8B-B14F-4D97-AF65-F5344CB8AC3E}">
        <p14:creationId xmlns:p14="http://schemas.microsoft.com/office/powerpoint/2010/main" val="19574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5FE0B6E-6B47-4E6F-8A0F-659BF4A56033}"/>
                  </a:ext>
                </a:extLst>
              </p:cNvPr>
              <p:cNvSpPr>
                <a:spLocks noGrp="1"/>
              </p:cNvSpPr>
              <p:nvPr>
                <p:ph idx="1"/>
              </p:nvPr>
            </p:nvSpPr>
            <p:spPr>
              <a:xfrm>
                <a:off x="838200" y="398206"/>
                <a:ext cx="10515600" cy="5778757"/>
              </a:xfrm>
            </p:spPr>
            <p:txBody>
              <a:bodyPr>
                <a:normAutofit fontScale="92500"/>
              </a:bodyPr>
              <a:lstStyle/>
              <a:p>
                <a:r>
                  <a:rPr lang="fr-FR" b="1" i="1" dirty="0"/>
                  <a:t>Dans un potentiel redox en équilibre, tous les couples présents sont au même potentiel.</a:t>
                </a:r>
                <a:endParaRPr lang="fr-FR" sz="2400"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𝑆𝑛</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r>
                          <a:rPr lang="fr-FR" i="1">
                            <a:latin typeface="Cambria Math" panose="02040503050406030204" pitchFamily="18" charset="0"/>
                          </a:rPr>
                          <m:t>𝑆𝑛</m:t>
                        </m:r>
                      </m:sub>
                    </m:sSub>
                  </m:oMath>
                </a14:m>
                <a:endParaRPr lang="fr-FR" dirty="0"/>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2</m:t>
                        </m:r>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sub>
                    </m:sSub>
                    <m:r>
                      <a:rPr lang="fr-FR" i="1">
                        <a:latin typeface="Cambria Math" panose="02040503050406030204" pitchFamily="18" charset="0"/>
                      </a:rPr>
                      <m:t>+2</m:t>
                    </m:r>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𝑆𝑛</m:t>
                        </m:r>
                      </m:sub>
                    </m:sSub>
                    <m:r>
                      <a:rPr lang="fr-FR" i="1">
                        <a:latin typeface="Cambria Math" panose="02040503050406030204" pitchFamily="18" charset="0"/>
                      </a:rPr>
                      <m:t>=4</m:t>
                    </m:r>
                    <m:sSub>
                      <m:sSubPr>
                        <m:ctrlPr>
                          <a:rPr lang="fr-FR" i="1">
                            <a:latin typeface="Cambria Math" panose="02040503050406030204" pitchFamily="18" charset="0"/>
                          </a:rPr>
                        </m:ctrlPr>
                      </m:sSub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r>
                          <a:rPr lang="fr-FR" i="1">
                            <a:latin typeface="Cambria Math" panose="02040503050406030204" pitchFamily="18" charset="0"/>
                          </a:rPr>
                          <m:t>𝑆𝑛</m:t>
                        </m:r>
                      </m:sub>
                    </m:sSub>
                  </m:oMath>
                </a14:m>
                <a:endParaRPr lang="fr-FR" dirty="0"/>
              </a:p>
              <a:p>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sub>
                      <m:sup>
                        <m:r>
                          <a:rPr lang="fr-FR" i="1">
                            <a:latin typeface="Cambria Math" panose="02040503050406030204" pitchFamily="18" charset="0"/>
                          </a:rPr>
                          <m:t>0</m:t>
                        </m:r>
                      </m:sup>
                    </m:sSubSup>
                    <m:r>
                      <a:rPr lang="fr-FR" i="1">
                        <a:latin typeface="Cambria Math" panose="02040503050406030204" pitchFamily="18" charset="0"/>
                      </a:rPr>
                      <m:t>+2</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2+</m:t>
                            </m:r>
                          </m:sup>
                        </m:sSup>
                        <m:r>
                          <a:rPr lang="fr-FR" i="1">
                            <a:latin typeface="Cambria Math" panose="02040503050406030204" pitchFamily="18" charset="0"/>
                          </a:rPr>
                          <m:t>/</m:t>
                        </m:r>
                        <m:r>
                          <a:rPr lang="fr-FR" i="1">
                            <a:latin typeface="Cambria Math" panose="02040503050406030204" pitchFamily="18" charset="0"/>
                          </a:rPr>
                          <m:t>𝑆𝑛</m:t>
                        </m:r>
                      </m:sub>
                      <m:sup>
                        <m:r>
                          <a:rPr lang="fr-FR" i="1">
                            <a:latin typeface="Cambria Math" panose="02040503050406030204" pitchFamily="18" charset="0"/>
                          </a:rPr>
                          <m:t>0</m:t>
                        </m:r>
                      </m:sup>
                    </m:sSubSup>
                    <m:r>
                      <a:rPr lang="fr-FR" i="1">
                        <a:latin typeface="Cambria Math" panose="02040503050406030204" pitchFamily="18" charset="0"/>
                      </a:rPr>
                      <m:t>=4</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sSup>
                          <m:sSupPr>
                            <m:ctrlPr>
                              <a:rPr lang="fr-FR" i="1">
                                <a:latin typeface="Cambria Math" panose="02040503050406030204" pitchFamily="18" charset="0"/>
                              </a:rPr>
                            </m:ctrlPr>
                          </m:sSupPr>
                          <m:e>
                            <m:r>
                              <a:rPr lang="fr-FR" i="1">
                                <a:latin typeface="Cambria Math" panose="02040503050406030204" pitchFamily="18" charset="0"/>
                              </a:rPr>
                              <m:t>𝑆𝑛</m:t>
                            </m:r>
                          </m:e>
                          <m:sup>
                            <m:r>
                              <a:rPr lang="fr-FR" i="1">
                                <a:latin typeface="Cambria Math" panose="02040503050406030204" pitchFamily="18" charset="0"/>
                              </a:rPr>
                              <m:t>4+</m:t>
                            </m:r>
                          </m:sup>
                        </m:sSup>
                        <m:r>
                          <a:rPr lang="fr-FR" i="1">
                            <a:latin typeface="Cambria Math" panose="02040503050406030204" pitchFamily="18" charset="0"/>
                          </a:rPr>
                          <m:t>/</m:t>
                        </m:r>
                        <m:r>
                          <a:rPr lang="fr-FR" i="1">
                            <a:latin typeface="Cambria Math" panose="02040503050406030204" pitchFamily="18" charset="0"/>
                          </a:rPr>
                          <m:t>𝑆𝑛</m:t>
                        </m:r>
                      </m:sub>
                      <m:sup>
                        <m:r>
                          <a:rPr lang="fr-FR" i="1">
                            <a:latin typeface="Cambria Math" panose="02040503050406030204" pitchFamily="18" charset="0"/>
                          </a:rPr>
                          <m:t>0</m:t>
                        </m:r>
                      </m:sup>
                    </m:sSubSup>
                  </m:oMath>
                </a14:m>
                <a:endParaRPr lang="fr-FR" dirty="0"/>
              </a:p>
              <a:p>
                <a:r>
                  <a:rPr lang="fr-FR" dirty="0"/>
                  <a:t>On remarque une combinaison linéaire entre les réactions (1), (2) et (3).</a:t>
                </a:r>
              </a:p>
              <a:p>
                <a:r>
                  <a:rPr lang="fr-FR" dirty="0"/>
                  <a:t>En effet (1) + (2) = (3)</a:t>
                </a:r>
              </a:p>
              <a:p>
                <a:r>
                  <a:rPr lang="fr-FR" dirty="0"/>
                  <a:t>Règle : Le nombre d’électrons multiplié par le potentiel standard obéit à la même combinaison que les équations.</a:t>
                </a:r>
              </a:p>
              <a:p>
                <a:r>
                  <a:rPr lang="fr-FR" dirty="0"/>
                  <a:t>Exercice. Trouver la relation entre les potentiels standard des couples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b="0" i="1" smtClean="0">
                        <a:latin typeface="Cambria Math" panose="02040503050406030204" pitchFamily="18" charset="0"/>
                      </a:rPr>
                      <m:t>/</m:t>
                    </m:r>
                    <m:r>
                      <a:rPr lang="fr-FR" i="1">
                        <a:latin typeface="Cambria Math" panose="02040503050406030204" pitchFamily="18" charset="0"/>
                      </a:rPr>
                      <m:t>𝐶𝑢</m:t>
                    </m:r>
                  </m:oMath>
                </a14:m>
                <a:r>
                  <a:rPr lang="fr-FR" dirty="0"/>
                  <a: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m:t>
                        </m:r>
                      </m:sup>
                    </m:sSup>
                    <m:r>
                      <a:rPr lang="fr-FR" b="0" i="1" smtClean="0">
                        <a:latin typeface="Cambria Math" panose="02040503050406030204" pitchFamily="18" charset="0"/>
                      </a:rPr>
                      <m:t>/</m:t>
                    </m:r>
                    <m:r>
                      <a:rPr lang="fr-FR" i="1">
                        <a:latin typeface="Cambria Math" panose="02040503050406030204" pitchFamily="18" charset="0"/>
                      </a:rPr>
                      <m:t>𝐶𝑢</m:t>
                    </m:r>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𝐶𝑢</m:t>
                        </m:r>
                      </m:e>
                      <m:sup>
                        <m:r>
                          <a:rPr lang="fr-FR" i="1">
                            <a:latin typeface="Cambria Math" panose="02040503050406030204" pitchFamily="18" charset="0"/>
                          </a:rPr>
                          <m:t>2+</m:t>
                        </m:r>
                      </m:sup>
                    </m:sSup>
                    <m:r>
                      <a:rPr lang="fr-FR" b="0" i="1" smtClean="0">
                        <a:latin typeface="Cambria Math" panose="02040503050406030204" pitchFamily="18" charset="0"/>
                      </a:rPr>
                      <m:t>/</m:t>
                    </m:r>
                    <m:r>
                      <a:rPr lang="fr-FR" i="1">
                        <a:latin typeface="Cambria Math" panose="02040503050406030204" pitchFamily="18" charset="0"/>
                      </a:rPr>
                      <m:t>𝐶</m:t>
                    </m:r>
                    <m:sSup>
                      <m:sSupPr>
                        <m:ctrlPr>
                          <a:rPr lang="fr-FR" i="1">
                            <a:latin typeface="Cambria Math" panose="02040503050406030204" pitchFamily="18" charset="0"/>
                          </a:rPr>
                        </m:ctrlPr>
                      </m:sSupPr>
                      <m:e>
                        <m:r>
                          <a:rPr lang="fr-FR" i="1">
                            <a:latin typeface="Cambria Math" panose="02040503050406030204" pitchFamily="18" charset="0"/>
                          </a:rPr>
                          <m:t>𝑢</m:t>
                        </m:r>
                      </m:e>
                      <m:sup>
                        <m:r>
                          <a:rPr lang="fr-FR" i="1">
                            <a:latin typeface="Cambria Math" panose="02040503050406030204" pitchFamily="18" charset="0"/>
                          </a:rPr>
                          <m:t>+</m:t>
                        </m:r>
                      </m:sup>
                    </m:sSup>
                  </m:oMath>
                </a14:m>
                <a:endParaRPr lang="fr-FR" dirty="0"/>
              </a:p>
              <a:p>
                <a:r>
                  <a:rPr lang="fr-FR" dirty="0"/>
                  <a:t> </a:t>
                </a:r>
              </a:p>
              <a:p>
                <a:endParaRPr lang="fr-FR" dirty="0"/>
              </a:p>
            </p:txBody>
          </p:sp>
        </mc:Choice>
        <mc:Fallback xmlns="">
          <p:sp>
            <p:nvSpPr>
              <p:cNvPr id="3" name="Espace réservé du contenu 2">
                <a:extLst>
                  <a:ext uri="{FF2B5EF4-FFF2-40B4-BE49-F238E27FC236}">
                    <a16:creationId xmlns:a16="http://schemas.microsoft.com/office/drawing/2014/main" id="{95FE0B6E-6B47-4E6F-8A0F-659BF4A56033}"/>
                  </a:ext>
                </a:extLst>
              </p:cNvPr>
              <p:cNvSpPr>
                <a:spLocks noGrp="1" noRot="1" noChangeAspect="1" noMove="1" noResize="1" noEditPoints="1" noAdjustHandles="1" noChangeArrowheads="1" noChangeShapeType="1" noTextEdit="1"/>
              </p:cNvSpPr>
              <p:nvPr>
                <p:ph idx="1"/>
              </p:nvPr>
            </p:nvSpPr>
            <p:spPr>
              <a:xfrm>
                <a:off x="838200" y="398206"/>
                <a:ext cx="10515600" cy="5778757"/>
              </a:xfrm>
              <a:blipFill>
                <a:blip r:embed="rId2"/>
                <a:stretch>
                  <a:fillRect l="-928" t="-1582"/>
                </a:stretch>
              </a:blipFill>
            </p:spPr>
            <p:txBody>
              <a:bodyPr/>
              <a:lstStyle/>
              <a:p>
                <a:r>
                  <a:rPr lang="fr-FR">
                    <a:noFill/>
                  </a:rPr>
                  <a:t> </a:t>
                </a:r>
              </a:p>
            </p:txBody>
          </p:sp>
        </mc:Fallback>
      </mc:AlternateContent>
    </p:spTree>
    <p:extLst>
      <p:ext uri="{BB962C8B-B14F-4D97-AF65-F5344CB8AC3E}">
        <p14:creationId xmlns:p14="http://schemas.microsoft.com/office/powerpoint/2010/main" val="143363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1F41B49-0B45-418B-8FA5-6B2BCA25BCC8}"/>
                  </a:ext>
                </a:extLst>
              </p:cNvPr>
              <p:cNvSpPr>
                <a:spLocks noGrp="1"/>
              </p:cNvSpPr>
              <p:nvPr>
                <p:ph idx="1"/>
              </p:nvPr>
            </p:nvSpPr>
            <p:spPr>
              <a:xfrm>
                <a:off x="280219" y="457200"/>
                <a:ext cx="11280591" cy="5719763"/>
              </a:xfrm>
            </p:spPr>
            <p:txBody>
              <a:bodyPr/>
              <a:lstStyle/>
              <a:p>
                <a:pPr marL="0" lvl="0" indent="0">
                  <a:buNone/>
                </a:pPr>
                <a:r>
                  <a:rPr lang="fr-FR" sz="4000" b="1" dirty="0">
                    <a:solidFill>
                      <a:srgbClr val="FF0000"/>
                    </a:solidFill>
                  </a:rPr>
                  <a:t>6. DIAGRAMME DE PREDOMINANCE ET D’EXISTENCE</a:t>
                </a:r>
                <a:endParaRPr lang="fr-FR" sz="4000" dirty="0">
                  <a:solidFill>
                    <a:srgbClr val="FF0000"/>
                  </a:solidFill>
                </a:endParaRPr>
              </a:p>
              <a:p>
                <a:pPr marL="457200" lvl="1" indent="0">
                  <a:buNone/>
                </a:pPr>
                <a:r>
                  <a:rPr lang="fr-FR" sz="3200" b="1" dirty="0">
                    <a:solidFill>
                      <a:srgbClr val="00B0F0"/>
                    </a:solidFill>
                  </a:rPr>
                  <a:t>6.1 Couple </a:t>
                </a:r>
                <a:r>
                  <a:rPr lang="fr-FR" sz="3200" b="1" dirty="0" err="1">
                    <a:solidFill>
                      <a:srgbClr val="00B0F0"/>
                    </a:solidFill>
                  </a:rPr>
                  <a:t>ox</a:t>
                </a:r>
                <a:r>
                  <a:rPr lang="fr-FR" sz="3200" b="1" dirty="0">
                    <a:solidFill>
                      <a:srgbClr val="00B0F0"/>
                    </a:solidFill>
                  </a:rPr>
                  <a:t>/</a:t>
                </a:r>
                <a:r>
                  <a:rPr lang="fr-FR" sz="3200" b="1" dirty="0" err="1">
                    <a:solidFill>
                      <a:srgbClr val="00B0F0"/>
                    </a:solidFill>
                  </a:rPr>
                  <a:t>red</a:t>
                </a:r>
                <a:r>
                  <a:rPr lang="fr-FR" sz="3200" b="1" dirty="0">
                    <a:solidFill>
                      <a:srgbClr val="00B0F0"/>
                    </a:solidFill>
                  </a:rPr>
                  <a:t> où </a:t>
                </a:r>
                <a:r>
                  <a:rPr lang="fr-FR" sz="3200" b="1" dirty="0" err="1">
                    <a:solidFill>
                      <a:srgbClr val="00B0F0"/>
                    </a:solidFill>
                  </a:rPr>
                  <a:t>ox</a:t>
                </a:r>
                <a:r>
                  <a:rPr lang="fr-FR" sz="3200" b="1" dirty="0">
                    <a:solidFill>
                      <a:srgbClr val="00B0F0"/>
                    </a:solidFill>
                  </a:rPr>
                  <a:t> et </a:t>
                </a:r>
                <a:r>
                  <a:rPr lang="fr-FR" sz="3200" b="1" dirty="0" err="1">
                    <a:solidFill>
                      <a:srgbClr val="00B0F0"/>
                    </a:solidFill>
                  </a:rPr>
                  <a:t>red</a:t>
                </a:r>
                <a:r>
                  <a:rPr lang="fr-FR" sz="3200" b="1" dirty="0">
                    <a:solidFill>
                      <a:srgbClr val="00B0F0"/>
                    </a:solidFill>
                  </a:rPr>
                  <a:t> sont des espèces dissoutes</a:t>
                </a:r>
                <a:endParaRPr lang="fr-FR" sz="3200" dirty="0">
                  <a:solidFill>
                    <a:srgbClr val="00B0F0"/>
                  </a:solidFill>
                </a:endParaRPr>
              </a:p>
              <a:p>
                <a:pPr marL="0" indent="0">
                  <a:buNone/>
                </a:pPr>
                <a:r>
                  <a:rPr lang="fr-FR" dirty="0"/>
                  <a:t>Considérons le couple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oMath>
                </a14:m>
                <a:r>
                  <a:rPr lang="fr-FR" dirty="0"/>
                  <a:t> de potentiel standard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=0,77 </m:t>
                    </m:r>
                    <m:r>
                      <a:rPr lang="fr-FR" i="1">
                        <a:latin typeface="Cambria Math" panose="02040503050406030204" pitchFamily="18" charset="0"/>
                      </a:rPr>
                      <m:t>𝑉</m:t>
                    </m:r>
                  </m:oMath>
                </a14:m>
                <a:r>
                  <a:rPr lang="fr-FR" dirty="0"/>
                  <a:t>.</a:t>
                </a:r>
                <a:endParaRPr lang="fr-FR" sz="2400" dirty="0"/>
              </a:p>
              <a:p>
                <a:pPr marL="0" indent="0">
                  <a:buNone/>
                </a:pPr>
                <a:r>
                  <a:rPr lang="fr-FR" dirty="0"/>
                  <a:t>La demi-équation rédox s’écrit :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oMath>
                </a14:m>
                <a:r>
                  <a:rPr lang="fr-FR" dirty="0"/>
                  <a:t>.</a:t>
                </a:r>
              </a:p>
              <a:p>
                <a:pPr marL="0" indent="0">
                  <a:buNone/>
                </a:pPr>
                <a:r>
                  <a:rPr lang="fr-FR" sz="2400" dirty="0"/>
                  <a:t>Le potentiel redox s’écrit : </a:t>
                </a:r>
                <a14:m>
                  <m:oMath xmlns:m="http://schemas.openxmlformats.org/officeDocument/2006/math">
                    <m:r>
                      <a:rPr lang="fr-FR" sz="2400" i="1">
                        <a:latin typeface="Cambria Math" panose="02040503050406030204" pitchFamily="18" charset="0"/>
                      </a:rPr>
                      <m:t>𝐸</m:t>
                    </m:r>
                    <m:r>
                      <a:rPr lang="fr-FR" sz="2400" i="1">
                        <a:latin typeface="Cambria Math" panose="02040503050406030204" pitchFamily="18" charset="0"/>
                      </a:rPr>
                      <m:t>(</m:t>
                    </m:r>
                    <m:sSup>
                      <m:sSupPr>
                        <m:ctrlPr>
                          <a:rPr lang="fr-FR" sz="2400" i="1">
                            <a:latin typeface="Cambria Math" panose="02040503050406030204" pitchFamily="18" charset="0"/>
                          </a:rPr>
                        </m:ctrlPr>
                      </m:sSupPr>
                      <m:e>
                        <m:r>
                          <a:rPr lang="fr-FR" sz="2400" i="1">
                            <a:latin typeface="Cambria Math" panose="02040503050406030204" pitchFamily="18" charset="0"/>
                          </a:rPr>
                          <m:t>𝐹𝑒</m:t>
                        </m:r>
                      </m:e>
                      <m:sup>
                        <m:r>
                          <a:rPr lang="fr-FR" sz="2400" i="1">
                            <a:latin typeface="Cambria Math" panose="02040503050406030204" pitchFamily="18" charset="0"/>
                          </a:rPr>
                          <m:t>3+</m:t>
                        </m:r>
                      </m:sup>
                    </m:sSup>
                    <m:r>
                      <a:rPr lang="fr-FR" sz="2400">
                        <a:latin typeface="Cambria Math" panose="02040503050406030204" pitchFamily="18" charset="0"/>
                      </a:rPr>
                      <m:t>/</m:t>
                    </m:r>
                    <m:r>
                      <a:rPr lang="fr-FR" sz="2400" i="1">
                        <a:latin typeface="Cambria Math" panose="02040503050406030204" pitchFamily="18" charset="0"/>
                      </a:rPr>
                      <m:t> </m:t>
                    </m:r>
                    <m:sSup>
                      <m:sSupPr>
                        <m:ctrlPr>
                          <a:rPr lang="fr-FR" sz="2400" i="1">
                            <a:latin typeface="Cambria Math" panose="02040503050406030204" pitchFamily="18" charset="0"/>
                          </a:rPr>
                        </m:ctrlPr>
                      </m:sSupPr>
                      <m:e>
                        <m:r>
                          <a:rPr lang="fr-FR" sz="2400" i="1">
                            <a:latin typeface="Cambria Math" panose="02040503050406030204" pitchFamily="18" charset="0"/>
                          </a:rPr>
                          <m:t>𝐹𝑒</m:t>
                        </m:r>
                      </m:e>
                      <m:sup>
                        <m:r>
                          <a:rPr lang="fr-FR" sz="2400" i="1">
                            <a:latin typeface="Cambria Math" panose="02040503050406030204" pitchFamily="18" charset="0"/>
                          </a:rPr>
                          <m:t>2+</m:t>
                        </m:r>
                      </m:sup>
                    </m:sSup>
                    <m:r>
                      <a:rPr lang="fr-FR" sz="2400" i="1">
                        <a:latin typeface="Cambria Math" panose="02040503050406030204" pitchFamily="18" charset="0"/>
                      </a:rPr>
                      <m:t>)=</m:t>
                    </m:r>
                    <m:r>
                      <a:rPr lang="fr-FR" sz="2400" b="1" i="1">
                        <a:latin typeface="Cambria Math" panose="02040503050406030204" pitchFamily="18" charset="0"/>
                      </a:rPr>
                      <m:t> </m:t>
                    </m:r>
                    <m:sSup>
                      <m:sSupPr>
                        <m:ctrlPr>
                          <a:rPr lang="fr-FR" sz="2400" i="1">
                            <a:latin typeface="Cambria Math" panose="02040503050406030204" pitchFamily="18" charset="0"/>
                          </a:rPr>
                        </m:ctrlPr>
                      </m:sSupPr>
                      <m:e>
                        <m:r>
                          <a:rPr lang="fr-FR" sz="2400" i="1">
                            <a:latin typeface="Cambria Math" panose="02040503050406030204" pitchFamily="18" charset="0"/>
                          </a:rPr>
                          <m:t>𝐸</m:t>
                        </m:r>
                      </m:e>
                      <m:sup>
                        <m:r>
                          <a:rPr lang="fr-FR" sz="2400" i="1">
                            <a:latin typeface="Cambria Math" panose="02040503050406030204" pitchFamily="18" charset="0"/>
                          </a:rPr>
                          <m:t>0</m:t>
                        </m:r>
                      </m:sup>
                    </m:sSup>
                    <m:r>
                      <a:rPr lang="fr-FR" sz="2400" i="1">
                        <a:latin typeface="Cambria Math" panose="02040503050406030204" pitchFamily="18" charset="0"/>
                      </a:rPr>
                      <m:t>(</m:t>
                    </m:r>
                    <m:sSup>
                      <m:sSupPr>
                        <m:ctrlPr>
                          <a:rPr lang="fr-FR" sz="2400" i="1">
                            <a:latin typeface="Cambria Math" panose="02040503050406030204" pitchFamily="18" charset="0"/>
                          </a:rPr>
                        </m:ctrlPr>
                      </m:sSupPr>
                      <m:e>
                        <m:r>
                          <a:rPr lang="fr-FR" sz="2400" i="1">
                            <a:latin typeface="Cambria Math" panose="02040503050406030204" pitchFamily="18" charset="0"/>
                          </a:rPr>
                          <m:t>𝐹𝑒</m:t>
                        </m:r>
                      </m:e>
                      <m:sup>
                        <m:r>
                          <a:rPr lang="fr-FR" sz="2400" i="1">
                            <a:latin typeface="Cambria Math" panose="02040503050406030204" pitchFamily="18" charset="0"/>
                          </a:rPr>
                          <m:t>3+</m:t>
                        </m:r>
                      </m:sup>
                    </m:sSup>
                    <m:r>
                      <a:rPr lang="fr-FR" sz="2400">
                        <a:latin typeface="Cambria Math" panose="02040503050406030204" pitchFamily="18" charset="0"/>
                      </a:rPr>
                      <m:t>/</m:t>
                    </m:r>
                    <m:r>
                      <a:rPr lang="fr-FR" sz="2400" i="1">
                        <a:latin typeface="Cambria Math" panose="02040503050406030204" pitchFamily="18" charset="0"/>
                      </a:rPr>
                      <m:t> </m:t>
                    </m:r>
                    <m:sSup>
                      <m:sSupPr>
                        <m:ctrlPr>
                          <a:rPr lang="fr-FR" sz="2400" i="1">
                            <a:latin typeface="Cambria Math" panose="02040503050406030204" pitchFamily="18" charset="0"/>
                          </a:rPr>
                        </m:ctrlPr>
                      </m:sSupPr>
                      <m:e>
                        <m:r>
                          <a:rPr lang="fr-FR" sz="2400" i="1">
                            <a:latin typeface="Cambria Math" panose="02040503050406030204" pitchFamily="18" charset="0"/>
                          </a:rPr>
                          <m:t>𝐹𝑒</m:t>
                        </m:r>
                      </m:e>
                      <m:sup>
                        <m:r>
                          <a:rPr lang="fr-FR" sz="2400" i="1">
                            <a:latin typeface="Cambria Math" panose="02040503050406030204" pitchFamily="18" charset="0"/>
                          </a:rPr>
                          <m:t>2+</m:t>
                        </m:r>
                      </m:sup>
                    </m:sSup>
                    <m:r>
                      <a:rPr lang="fr-FR" sz="2400" i="1">
                        <a:latin typeface="Cambria Math" panose="02040503050406030204" pitchFamily="18" charset="0"/>
                      </a:rPr>
                      <m:t>)+0,06 </m:t>
                    </m:r>
                    <m:r>
                      <a:rPr lang="fr-FR" sz="2400" i="1">
                        <a:latin typeface="Cambria Math" panose="02040503050406030204" pitchFamily="18" charset="0"/>
                      </a:rPr>
                      <m:t>𝑙𝑜𝑔</m:t>
                    </m:r>
                    <m:f>
                      <m:fPr>
                        <m:ctrlPr>
                          <a:rPr lang="fr-FR" sz="2400" i="1">
                            <a:latin typeface="Cambria Math" panose="02040503050406030204" pitchFamily="18" charset="0"/>
                          </a:rPr>
                        </m:ctrlPr>
                      </m:fPr>
                      <m:num>
                        <m:r>
                          <a:rPr lang="fr-FR" sz="2400" i="1">
                            <a:latin typeface="Cambria Math" panose="02040503050406030204" pitchFamily="18" charset="0"/>
                          </a:rPr>
                          <m:t>[</m:t>
                        </m:r>
                        <m:sSup>
                          <m:sSupPr>
                            <m:ctrlPr>
                              <a:rPr lang="fr-FR" sz="2400" i="1">
                                <a:latin typeface="Cambria Math" panose="02040503050406030204" pitchFamily="18" charset="0"/>
                              </a:rPr>
                            </m:ctrlPr>
                          </m:sSupPr>
                          <m:e>
                            <m:r>
                              <a:rPr lang="fr-FR" sz="2400" i="1">
                                <a:latin typeface="Cambria Math" panose="02040503050406030204" pitchFamily="18" charset="0"/>
                              </a:rPr>
                              <m:t>𝐹𝑒</m:t>
                            </m:r>
                          </m:e>
                          <m:sup>
                            <m:r>
                              <a:rPr lang="fr-FR" sz="2400" i="1">
                                <a:latin typeface="Cambria Math" panose="02040503050406030204" pitchFamily="18" charset="0"/>
                              </a:rPr>
                              <m:t>3+</m:t>
                            </m:r>
                          </m:sup>
                        </m:sSup>
                        <m:r>
                          <a:rPr lang="fr-FR" sz="2400" i="1">
                            <a:latin typeface="Cambria Math" panose="02040503050406030204" pitchFamily="18" charset="0"/>
                          </a:rPr>
                          <m:t>]</m:t>
                        </m:r>
                      </m:num>
                      <m:den>
                        <m:r>
                          <a:rPr lang="fr-FR" sz="2400" i="1">
                            <a:latin typeface="Cambria Math" panose="02040503050406030204" pitchFamily="18" charset="0"/>
                          </a:rPr>
                          <m:t>[</m:t>
                        </m:r>
                        <m:sSup>
                          <m:sSupPr>
                            <m:ctrlPr>
                              <a:rPr lang="fr-FR" sz="2400" i="1">
                                <a:latin typeface="Cambria Math" panose="02040503050406030204" pitchFamily="18" charset="0"/>
                              </a:rPr>
                            </m:ctrlPr>
                          </m:sSupPr>
                          <m:e>
                            <m:r>
                              <a:rPr lang="fr-FR" sz="2400" i="1">
                                <a:latin typeface="Cambria Math" panose="02040503050406030204" pitchFamily="18" charset="0"/>
                              </a:rPr>
                              <m:t>𝐹𝑒</m:t>
                            </m:r>
                          </m:e>
                          <m:sup>
                            <m:r>
                              <a:rPr lang="fr-FR" sz="2400" i="1">
                                <a:latin typeface="Cambria Math" panose="02040503050406030204" pitchFamily="18" charset="0"/>
                              </a:rPr>
                              <m:t>2+</m:t>
                            </m:r>
                          </m:sup>
                        </m:sSup>
                        <m:r>
                          <a:rPr lang="fr-FR" sz="2400" i="1">
                            <a:latin typeface="Cambria Math" panose="02040503050406030204" pitchFamily="18" charset="0"/>
                          </a:rPr>
                          <m:t>]</m:t>
                        </m:r>
                      </m:den>
                    </m:f>
                  </m:oMath>
                </a14:m>
                <a:endParaRPr lang="fr-FR" sz="2400" dirty="0"/>
              </a:p>
              <a:p>
                <a:pPr marL="0" indent="0">
                  <a:buNone/>
                </a:pPr>
                <a:r>
                  <a:rPr lang="fr-FR" dirty="0"/>
                  <a:t>On constate que :</a:t>
                </a:r>
              </a:p>
              <a:p>
                <a:pPr lvl="0"/>
                <a:r>
                  <a:rPr lang="fr-FR" dirty="0"/>
                  <a:t>Si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)&gt;</m:t>
                    </m:r>
                    <m:r>
                      <a:rPr lang="fr-FR" b="1"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m:t>
                    </m:r>
                  </m:oMath>
                </a14:m>
                <a:r>
                  <a:rPr lang="fr-FR" dirty="0"/>
                  <a:t> alors </a:t>
                </a:r>
                <a14:m>
                  <m:oMath xmlns:m="http://schemas.openxmlformats.org/officeDocument/2006/math">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e>
                    </m:d>
                    <m:r>
                      <a:rPr lang="fr-FR" i="1">
                        <a:latin typeface="Cambria Math" panose="02040503050406030204" pitchFamily="18" charset="0"/>
                      </a:rPr>
                      <m:t>&gt;[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m:t>
                    </m:r>
                  </m:oMath>
                </a14:m>
                <a:endParaRPr lang="fr-FR" dirty="0"/>
              </a:p>
              <a:p>
                <a:pPr lvl="0"/>
                <a:r>
                  <a:rPr lang="fr-FR" dirty="0"/>
                  <a:t>Si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)&lt;</m:t>
                    </m:r>
                    <m:r>
                      <a:rPr lang="fr-FR" b="1"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a:latin typeface="Cambria Math" panose="02040503050406030204" pitchFamily="18" charset="0"/>
                      </a:rPr>
                      <m:t>/</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m:t>
                    </m:r>
                  </m:oMath>
                </a14:m>
                <a:r>
                  <a:rPr lang="fr-FR" dirty="0"/>
                  <a:t> alors </a:t>
                </a:r>
                <a14:m>
                  <m:oMath xmlns:m="http://schemas.openxmlformats.org/officeDocument/2006/math">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e>
                    </m:d>
                    <m:r>
                      <a:rPr lang="fr-FR" b="0" i="1" smtClean="0">
                        <a:latin typeface="Cambria Math" panose="02040503050406030204" pitchFamily="18" charset="0"/>
                      </a:rPr>
                      <m:t>&lt;</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oMath>
                </a14:m>
                <a:r>
                  <a:rPr lang="fr-FR" dirty="0"/>
                  <a:t>]</a:t>
                </a:r>
              </a:p>
              <a:p>
                <a:r>
                  <a:rPr lang="fr-FR" dirty="0"/>
                  <a:t>On peut tracer le diagramme de prédominance ci- contre :</a:t>
                </a:r>
              </a:p>
              <a:p>
                <a:pPr lvl="0"/>
                <a:endParaRPr lang="fr-FR" dirty="0"/>
              </a:p>
              <a:p>
                <a:pPr marL="0" indent="0">
                  <a:buNone/>
                </a:pPr>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C1F41B49-0B45-418B-8FA5-6B2BCA25BCC8}"/>
                  </a:ext>
                </a:extLst>
              </p:cNvPr>
              <p:cNvSpPr>
                <a:spLocks noGrp="1" noRot="1" noChangeAspect="1" noMove="1" noResize="1" noEditPoints="1" noAdjustHandles="1" noChangeArrowheads="1" noChangeShapeType="1" noTextEdit="1"/>
              </p:cNvSpPr>
              <p:nvPr>
                <p:ph idx="1"/>
              </p:nvPr>
            </p:nvSpPr>
            <p:spPr>
              <a:xfrm>
                <a:off x="280219" y="457200"/>
                <a:ext cx="11280591" cy="5719763"/>
              </a:xfrm>
              <a:blipFill>
                <a:blip r:embed="rId2"/>
                <a:stretch>
                  <a:fillRect l="-1946" t="-2985" r="-1568"/>
                </a:stretch>
              </a:blipFill>
            </p:spPr>
            <p:txBody>
              <a:bodyPr/>
              <a:lstStyle/>
              <a:p>
                <a:r>
                  <a:rPr lang="fr-FR">
                    <a:noFill/>
                  </a:rPr>
                  <a:t> </a:t>
                </a:r>
              </a:p>
            </p:txBody>
          </p:sp>
        </mc:Fallback>
      </mc:AlternateContent>
      <p:grpSp>
        <p:nvGrpSpPr>
          <p:cNvPr id="4" name="Group 2">
            <a:extLst>
              <a:ext uri="{FF2B5EF4-FFF2-40B4-BE49-F238E27FC236}">
                <a16:creationId xmlns:a16="http://schemas.microsoft.com/office/drawing/2014/main" id="{BA0C1382-53CD-4ADC-8888-99DA6C164DA6}"/>
              </a:ext>
            </a:extLst>
          </p:cNvPr>
          <p:cNvGrpSpPr>
            <a:grpSpLocks/>
          </p:cNvGrpSpPr>
          <p:nvPr/>
        </p:nvGrpSpPr>
        <p:grpSpPr bwMode="auto">
          <a:xfrm>
            <a:off x="9851123" y="3429000"/>
            <a:ext cx="1383030" cy="2555445"/>
            <a:chOff x="2655" y="414"/>
            <a:chExt cx="2178" cy="2654"/>
          </a:xfrm>
        </p:grpSpPr>
        <p:cxnSp>
          <p:nvCxnSpPr>
            <p:cNvPr id="5" name="AutoShape 3">
              <a:extLst>
                <a:ext uri="{FF2B5EF4-FFF2-40B4-BE49-F238E27FC236}">
                  <a16:creationId xmlns:a16="http://schemas.microsoft.com/office/drawing/2014/main" id="{DF8546BD-0280-433C-A18D-DCFF278310BB}"/>
                </a:ext>
              </a:extLst>
            </p:cNvPr>
            <p:cNvCxnSpPr>
              <a:cxnSpLocks noChangeShapeType="1"/>
            </p:cNvCxnSpPr>
            <p:nvPr/>
          </p:nvCxnSpPr>
          <p:spPr bwMode="auto">
            <a:xfrm flipV="1">
              <a:off x="3832" y="789"/>
              <a:ext cx="63" cy="2279"/>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AutoShape 4">
              <a:extLst>
                <a:ext uri="{FF2B5EF4-FFF2-40B4-BE49-F238E27FC236}">
                  <a16:creationId xmlns:a16="http://schemas.microsoft.com/office/drawing/2014/main" id="{0005BCF5-C300-4FD7-9B24-50D6D872E462}"/>
                </a:ext>
              </a:extLst>
            </p:cNvPr>
            <p:cNvCxnSpPr>
              <a:cxnSpLocks noChangeShapeType="1"/>
            </p:cNvCxnSpPr>
            <p:nvPr/>
          </p:nvCxnSpPr>
          <p:spPr bwMode="auto">
            <a:xfrm>
              <a:off x="2655" y="1978"/>
              <a:ext cx="1289"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 name="Text Box 5">
              <a:extLst>
                <a:ext uri="{FF2B5EF4-FFF2-40B4-BE49-F238E27FC236}">
                  <a16:creationId xmlns:a16="http://schemas.microsoft.com/office/drawing/2014/main" id="{14176702-AEF2-46DC-A8F5-8569DA802B0B}"/>
                </a:ext>
              </a:extLst>
            </p:cNvPr>
            <p:cNvSpPr txBox="1">
              <a:spLocks noChangeArrowheads="1"/>
            </p:cNvSpPr>
            <p:nvPr/>
          </p:nvSpPr>
          <p:spPr bwMode="auto">
            <a:xfrm>
              <a:off x="4070" y="1816"/>
              <a:ext cx="763"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0,77</a:t>
              </a:r>
            </a:p>
          </p:txBody>
        </p:sp>
        <p:sp>
          <p:nvSpPr>
            <p:cNvPr id="8" name="Text Box 6">
              <a:extLst>
                <a:ext uri="{FF2B5EF4-FFF2-40B4-BE49-F238E27FC236}">
                  <a16:creationId xmlns:a16="http://schemas.microsoft.com/office/drawing/2014/main" id="{1502A740-6D0E-456E-976C-D966087ED57F}"/>
                </a:ext>
              </a:extLst>
            </p:cNvPr>
            <p:cNvSpPr txBox="1">
              <a:spLocks noChangeArrowheads="1"/>
            </p:cNvSpPr>
            <p:nvPr/>
          </p:nvSpPr>
          <p:spPr bwMode="auto">
            <a:xfrm>
              <a:off x="3895" y="414"/>
              <a:ext cx="538"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E</a:t>
              </a:r>
            </a:p>
          </p:txBody>
        </p:sp>
        <mc:AlternateContent xmlns:mc="http://schemas.openxmlformats.org/markup-compatibility/2006" xmlns:a14="http://schemas.microsoft.com/office/drawing/2010/main">
          <mc:Choice Requires="a14">
            <p:sp>
              <p:nvSpPr>
                <p:cNvPr id="9" name="Text Box 7">
                  <a:extLst>
                    <a:ext uri="{FF2B5EF4-FFF2-40B4-BE49-F238E27FC236}">
                      <a16:creationId xmlns:a16="http://schemas.microsoft.com/office/drawing/2014/main" id="{5939E5EF-85BD-4A07-B865-A92F3D9301F7}"/>
                    </a:ext>
                  </a:extLst>
                </p:cNvPr>
                <p:cNvSpPr txBox="1">
                  <a:spLocks noChangeArrowheads="1"/>
                </p:cNvSpPr>
                <p:nvPr/>
              </p:nvSpPr>
              <p:spPr bwMode="auto">
                <a:xfrm>
                  <a:off x="2755" y="1139"/>
                  <a:ext cx="914" cy="489"/>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200" i="1">
                                <a:effectLst/>
                                <a:latin typeface="Cambria Math" panose="02040503050406030204" pitchFamily="18" charset="0"/>
                                <a:ea typeface="Calibri" panose="020F0502020204030204" pitchFamily="34" charset="0"/>
                                <a:cs typeface="Times New Roman" panose="02020603050405020304" pitchFamily="18" charset="0"/>
                              </a:rPr>
                              <m:t>𝐹𝑒</m:t>
                            </m:r>
                          </m:e>
                          <m:sup>
                            <m:r>
                              <a:rPr lang="fr-FR" sz="1200" i="1">
                                <a:effectLst/>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 Box 7">
                  <a:extLst>
                    <a:ext uri="{FF2B5EF4-FFF2-40B4-BE49-F238E27FC236}">
                      <a16:creationId xmlns:a16="http://schemas.microsoft.com/office/drawing/2014/main" id="{5939E5EF-85BD-4A07-B865-A92F3D9301F7}"/>
                    </a:ext>
                  </a:extLst>
                </p:cNvPr>
                <p:cNvSpPr txBox="1">
                  <a:spLocks noRot="1" noChangeAspect="1" noMove="1" noResize="1" noEditPoints="1" noAdjustHandles="1" noChangeArrowheads="1" noChangeShapeType="1" noTextEdit="1"/>
                </p:cNvSpPr>
                <p:nvPr/>
              </p:nvSpPr>
              <p:spPr bwMode="auto">
                <a:xfrm>
                  <a:off x="2755" y="1139"/>
                  <a:ext cx="914" cy="489"/>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 Box 8">
                  <a:extLst>
                    <a:ext uri="{FF2B5EF4-FFF2-40B4-BE49-F238E27FC236}">
                      <a16:creationId xmlns:a16="http://schemas.microsoft.com/office/drawing/2014/main" id="{5B439A41-3BA5-4B13-8C49-A307AE3CA8C4}"/>
                    </a:ext>
                  </a:extLst>
                </p:cNvPr>
                <p:cNvSpPr txBox="1">
                  <a:spLocks noChangeArrowheads="1"/>
                </p:cNvSpPr>
                <p:nvPr/>
              </p:nvSpPr>
              <p:spPr bwMode="auto">
                <a:xfrm>
                  <a:off x="2755" y="2291"/>
                  <a:ext cx="914" cy="489"/>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200" i="1">
                                <a:effectLst/>
                                <a:latin typeface="Cambria Math" panose="02040503050406030204" pitchFamily="18" charset="0"/>
                                <a:ea typeface="Calibri" panose="020F0502020204030204" pitchFamily="34" charset="0"/>
                                <a:cs typeface="Times New Roman" panose="02020603050405020304" pitchFamily="18" charset="0"/>
                              </a:rPr>
                              <m:t>𝐹𝑒</m:t>
                            </m:r>
                          </m:e>
                          <m:sup>
                            <m:r>
                              <a:rPr lang="fr-FR" sz="12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Text Box 8">
                  <a:extLst>
                    <a:ext uri="{FF2B5EF4-FFF2-40B4-BE49-F238E27FC236}">
                      <a16:creationId xmlns:a16="http://schemas.microsoft.com/office/drawing/2014/main" id="{5B439A41-3BA5-4B13-8C49-A307AE3CA8C4}"/>
                    </a:ext>
                  </a:extLst>
                </p:cNvPr>
                <p:cNvSpPr txBox="1">
                  <a:spLocks noRot="1" noChangeAspect="1" noMove="1" noResize="1" noEditPoints="1" noAdjustHandles="1" noChangeArrowheads="1" noChangeShapeType="1" noTextEdit="1"/>
                </p:cNvSpPr>
                <p:nvPr/>
              </p:nvSpPr>
              <p:spPr bwMode="auto">
                <a:xfrm>
                  <a:off x="2755" y="2291"/>
                  <a:ext cx="914" cy="489"/>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p:grpSp>
    </p:spTree>
    <p:extLst>
      <p:ext uri="{BB962C8B-B14F-4D97-AF65-F5344CB8AC3E}">
        <p14:creationId xmlns:p14="http://schemas.microsoft.com/office/powerpoint/2010/main" val="799126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6E27AB3-65AD-4D6C-BCFB-92C704407D22}"/>
                  </a:ext>
                </a:extLst>
              </p:cNvPr>
              <p:cNvSpPr>
                <a:spLocks noGrp="1"/>
              </p:cNvSpPr>
              <p:nvPr>
                <p:ph idx="1"/>
              </p:nvPr>
            </p:nvSpPr>
            <p:spPr>
              <a:xfrm>
                <a:off x="838200" y="309716"/>
                <a:ext cx="10515600" cy="6238568"/>
              </a:xfrm>
            </p:spPr>
            <p:txBody>
              <a:bodyPr>
                <a:normAutofit/>
              </a:bodyPr>
              <a:lstStyle/>
              <a:p>
                <a:pPr marL="457200" lvl="1" indent="0">
                  <a:lnSpc>
                    <a:spcPct val="107000"/>
                  </a:lnSpc>
                  <a:spcAft>
                    <a:spcPts val="0"/>
                  </a:spcAft>
                  <a:buNone/>
                </a:pPr>
                <a:r>
                  <a:rPr lang="fr-FR" sz="32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6.2 Couple </a:t>
                </a:r>
                <a:r>
                  <a:rPr lang="fr-FR" sz="3200" b="1"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ox</a:t>
                </a:r>
                <a:r>
                  <a:rPr lang="fr-FR" sz="32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a:t>
                </a:r>
                <a:r>
                  <a:rPr lang="fr-FR" sz="3200" b="1"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red</a:t>
                </a:r>
                <a:r>
                  <a:rPr lang="fr-FR" sz="32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où </a:t>
                </a:r>
                <a:r>
                  <a:rPr lang="fr-FR" sz="3200" b="1"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ox</a:t>
                </a:r>
                <a:r>
                  <a:rPr lang="fr-FR" sz="32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ou </a:t>
                </a:r>
                <a:r>
                  <a:rPr lang="fr-FR" sz="3200" b="1"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red</a:t>
                </a:r>
                <a:r>
                  <a:rPr lang="fr-FR" sz="32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est un corps pur condensé.</a:t>
                </a:r>
              </a:p>
              <a:p>
                <a:pPr marL="457200" lvl="1" indent="0">
                  <a:lnSpc>
                    <a:spcPct val="107000"/>
                  </a:lnSpc>
                  <a:spcAft>
                    <a:spcPts val="0"/>
                  </a:spcAft>
                  <a:buNone/>
                </a:pPr>
                <a:r>
                  <a:rPr lang="fr-FR" dirty="0">
                    <a:effectLst/>
                    <a:latin typeface="Calibri" panose="020F0502020204030204" pitchFamily="34" charset="0"/>
                    <a:ea typeface="Calibri" panose="020F0502020204030204" pitchFamily="34" charset="0"/>
                    <a:cs typeface="Times New Roman" panose="02020603050405020304" pitchFamily="18" charset="0"/>
                  </a:rPr>
                  <a:t>Lorsqu’une de deux espèces intervenant dans le couple n’est pas dissoute (solide ou gaz), on ne peut pas définir sa concentration dans la solution.</a:t>
                </a:r>
              </a:p>
              <a:p>
                <a:pPr marL="457200" lvl="1" indent="0">
                  <a:lnSpc>
                    <a:spcPct val="107000"/>
                  </a:lnSpc>
                  <a:spcAft>
                    <a:spcPts val="0"/>
                  </a:spcAft>
                  <a:buNone/>
                </a:pPr>
                <a:r>
                  <a:rPr lang="fr-FR" dirty="0">
                    <a:effectLst/>
                    <a:latin typeface="Calibri" panose="020F0502020204030204" pitchFamily="34" charset="0"/>
                    <a:ea typeface="Calibri" panose="020F0502020204030204" pitchFamily="34" charset="0"/>
                    <a:cs typeface="Times New Roman" panose="02020603050405020304" pitchFamily="18" charset="0"/>
                  </a:rPr>
                  <a:t>Sa présence est conditionnelle : elle est présente ou pas. On définit alors un domaine d’existence de cette espèce.</a:t>
                </a:r>
              </a:p>
              <a:p>
                <a:r>
                  <a:rPr lang="fr-FR" dirty="0">
                    <a:effectLst/>
                    <a:latin typeface="Calibri" panose="020F0502020204030204" pitchFamily="34" charset="0"/>
                    <a:ea typeface="Calibri" panose="020F0502020204030204" pitchFamily="34" charset="0"/>
                    <a:cs typeface="Times New Roman" panose="02020603050405020304" pitchFamily="18" charset="0"/>
                  </a:rPr>
                  <a:t>Couple </a:t>
                </a:r>
                <a14:m>
                  <m:oMath xmlns:m="http://schemas.openxmlformats.org/officeDocument/2006/math">
                    <m:sSup>
                      <m:sSupPr>
                        <m:ctrlPr>
                          <a:rPr lang="fr-FR" i="1">
                            <a:effectLst/>
                            <a:latin typeface="Cambria Math" panose="02040503050406030204" pitchFamily="18" charset="0"/>
                          </a:rPr>
                        </m:ctrlPr>
                      </m:sSupPr>
                      <m:e>
                        <m:r>
                          <a:rPr lang="fr-FR" i="1">
                            <a:effectLst/>
                            <a:latin typeface="Cambria Math" panose="02040503050406030204" pitchFamily="18" charset="0"/>
                            <a:ea typeface="Calibri" panose="020F0502020204030204" pitchFamily="34" charset="0"/>
                            <a:cs typeface="Times New Roman" panose="02020603050405020304" pitchFamily="18" charset="0"/>
                          </a:rPr>
                          <m:t>𝐴𝑔</m:t>
                        </m:r>
                      </m:e>
                      <m:sup>
                        <m:r>
                          <a:rPr lang="fr-FR" i="1">
                            <a:effectLst/>
                            <a:latin typeface="Cambria Math" panose="02040503050406030204" pitchFamily="18" charset="0"/>
                            <a:ea typeface="Calibri" panose="020F0502020204030204" pitchFamily="34" charset="0"/>
                            <a:cs typeface="Times New Roman" panose="02020603050405020304" pitchFamily="18" charset="0"/>
                          </a:rPr>
                          <m:t>+</m:t>
                        </m:r>
                      </m:sup>
                    </m:sSup>
                    <m:r>
                      <a:rPr lang="fr-FR">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Calibri" panose="020F0502020204030204" pitchFamily="34" charset="0"/>
                        <a:cs typeface="Times New Roman" panose="02020603050405020304" pitchFamily="18" charset="0"/>
                      </a:rPr>
                      <m:t> </m:t>
                    </m:r>
                    <m:r>
                      <a:rPr lang="fr-FR" i="1">
                        <a:effectLst/>
                        <a:latin typeface="Cambria Math" panose="02040503050406030204" pitchFamily="18" charset="0"/>
                        <a:ea typeface="Calibri" panose="020F0502020204030204" pitchFamily="34" charset="0"/>
                        <a:cs typeface="Times New Roman" panose="02020603050405020304" pitchFamily="18" charset="0"/>
                      </a:rPr>
                      <m:t>𝐴𝑔</m:t>
                    </m:r>
                  </m:oMath>
                </a14:m>
                <a:r>
                  <a:rPr lang="fr-FR" dirty="0">
                    <a:effectLst/>
                    <a:latin typeface="Calibri" panose="020F0502020204030204" pitchFamily="34" charset="0"/>
                    <a:ea typeface="Times New Roman" panose="02020603050405020304" pitchFamily="18" charset="0"/>
                    <a:cs typeface="Times New Roman" panose="02020603050405020304" pitchFamily="18" charset="0"/>
                  </a:rPr>
                  <a:t>. La demi-équation s’écrit : </a:t>
                </a:r>
                <a14:m>
                  <m:oMath xmlns:m="http://schemas.openxmlformats.org/officeDocument/2006/math">
                    <m:sSup>
                      <m:sSupPr>
                        <m:ctrlPr>
                          <a:rPr lang="fr-FR" i="1">
                            <a:effectLst/>
                            <a:latin typeface="Cambria Math" panose="02040503050406030204" pitchFamily="18" charset="0"/>
                          </a:rPr>
                        </m:ctrlPr>
                      </m:sSupPr>
                      <m:e>
                        <m:r>
                          <a:rPr lang="fr-FR" i="1">
                            <a:effectLst/>
                            <a:latin typeface="Cambria Math" panose="02040503050406030204" pitchFamily="18" charset="0"/>
                            <a:ea typeface="Calibri" panose="020F0502020204030204" pitchFamily="34" charset="0"/>
                            <a:cs typeface="Times New Roman" panose="02020603050405020304" pitchFamily="18" charset="0"/>
                          </a:rPr>
                          <m:t>𝐴𝑔</m:t>
                        </m:r>
                      </m:e>
                      <m:sup>
                        <m:r>
                          <a:rPr lang="fr-FR" i="1">
                            <a:effectLst/>
                            <a:latin typeface="Cambria Math" panose="02040503050406030204" pitchFamily="18" charset="0"/>
                            <a:ea typeface="Calibri" panose="020F0502020204030204" pitchFamily="34" charset="0"/>
                            <a:cs typeface="Times New Roman" panose="02020603050405020304" pitchFamily="18" charset="0"/>
                          </a:rPr>
                          <m:t>+</m:t>
                        </m:r>
                      </m:sup>
                    </m:sSup>
                    <m:r>
                      <a:rPr lang="fr-FR">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i="1">
                            <a:effectLst/>
                            <a:latin typeface="Cambria Math" panose="02040503050406030204" pitchFamily="18" charset="0"/>
                            <a:ea typeface="Times New Roman" panose="02020603050405020304" pitchFamily="18" charset="0"/>
                          </a:rPr>
                        </m:ctrlPr>
                      </m:sSupPr>
                      <m:e>
                        <m:r>
                          <a:rPr lang="fr-FR"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fr-FR"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fr-FR">
                        <a:effectLst/>
                        <a:latin typeface="Cambria Math" panose="02040503050406030204" pitchFamily="18" charset="0"/>
                        <a:ea typeface="Times New Roman" panose="02020603050405020304" pitchFamily="18" charset="0"/>
                        <a:cs typeface="Times New Roman" panose="02020603050405020304" pitchFamily="18" charset="0"/>
                      </a:rPr>
                      <m:t>⇄</m:t>
                    </m:r>
                    <m:r>
                      <a:rPr lang="fr-FR" i="1">
                        <a:effectLst/>
                        <a:latin typeface="Cambria Math" panose="02040503050406030204" pitchFamily="18" charset="0"/>
                        <a:ea typeface="Calibri" panose="020F0502020204030204" pitchFamily="34" charset="0"/>
                        <a:cs typeface="Times New Roman" panose="02020603050405020304" pitchFamily="18" charset="0"/>
                      </a:rPr>
                      <m:t> </m:t>
                    </m:r>
                    <m:r>
                      <a:rPr lang="fr-FR" i="1">
                        <a:effectLst/>
                        <a:latin typeface="Cambria Math" panose="02040503050406030204" pitchFamily="18" charset="0"/>
                        <a:ea typeface="Calibri" panose="020F0502020204030204" pitchFamily="34" charset="0"/>
                        <a:cs typeface="Times New Roman" panose="02020603050405020304" pitchFamily="18" charset="0"/>
                      </a:rPr>
                      <m:t>𝐴𝑔</m:t>
                    </m:r>
                  </m:oMath>
                </a14:m>
                <a:endParaRPr lang="fr-FR" dirty="0"/>
              </a:p>
              <a:p>
                <a:r>
                  <a:rPr lang="fr-FR" dirty="0"/>
                  <a:t>La frontière entre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𝐴𝑔</m:t>
                        </m:r>
                      </m:e>
                      <m:sup>
                        <m:r>
                          <a:rPr lang="fr-FR" i="1">
                            <a:latin typeface="Cambria Math" panose="02040503050406030204" pitchFamily="18" charset="0"/>
                          </a:rPr>
                          <m:t>+</m:t>
                        </m:r>
                      </m:sup>
                    </m:sSup>
                    <m:r>
                      <a:rPr lang="fr-FR">
                        <a:latin typeface="Cambria Math" panose="02040503050406030204" pitchFamily="18" charset="0"/>
                      </a:rPr>
                      <m:t> </m:t>
                    </m:r>
                    <m:r>
                      <m:rPr>
                        <m:sty m:val="p"/>
                      </m:rPr>
                      <a:rPr lang="fr-FR">
                        <a:latin typeface="Cambria Math" panose="02040503050406030204" pitchFamily="18" charset="0"/>
                      </a:rPr>
                      <m:t>et</m:t>
                    </m:r>
                    <m:r>
                      <a:rPr lang="fr-FR">
                        <a:latin typeface="Cambria Math" panose="02040503050406030204" pitchFamily="18" charset="0"/>
                      </a:rPr>
                      <m:t> </m:t>
                    </m:r>
                    <m:r>
                      <a:rPr lang="fr-FR" i="1">
                        <a:latin typeface="Cambria Math" panose="02040503050406030204" pitchFamily="18" charset="0"/>
                      </a:rPr>
                      <m:t> </m:t>
                    </m:r>
                    <m:r>
                      <a:rPr lang="fr-FR" i="1">
                        <a:latin typeface="Cambria Math" panose="02040503050406030204" pitchFamily="18" charset="0"/>
                      </a:rPr>
                      <m:t>𝐴𝑔</m:t>
                    </m:r>
                  </m:oMath>
                </a14:m>
                <a:r>
                  <a:rPr lang="fr-FR" dirty="0"/>
                  <a:t> correspond à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𝐴𝑔</m:t>
                        </m:r>
                      </m:e>
                      <m:sup>
                        <m:r>
                          <a:rPr lang="fr-FR" i="1">
                            <a:latin typeface="Cambria Math" panose="02040503050406030204" pitchFamily="18" charset="0"/>
                          </a:rPr>
                          <m:t>+</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𝑡𝑟𝑎𝑣</m:t>
                        </m:r>
                      </m:sub>
                    </m:sSub>
                  </m:oMath>
                </a14:m>
                <a:r>
                  <a:rPr lang="fr-FR" dirty="0"/>
                  <a:t>.</a:t>
                </a:r>
              </a:p>
              <a:p>
                <a:r>
                  <a:rPr lang="fr-FR" dirty="0"/>
                  <a:t>Le potentiel d’électrode s’écrit :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+0,06 </m:t>
                    </m:r>
                    <m:r>
                      <a:rPr lang="fr-FR" i="1">
                        <a:latin typeface="Cambria Math" panose="02040503050406030204" pitchFamily="18" charset="0"/>
                      </a:rPr>
                      <m:t>𝑙𝑜𝑔</m:t>
                    </m:r>
                  </m:oMath>
                </a14:m>
                <a:r>
                  <a:rPr lang="fr-FR" dirty="0"/>
                  <a:t>[</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𝐴𝑔</m:t>
                        </m:r>
                      </m:e>
                      <m:sup>
                        <m:r>
                          <a:rPr lang="fr-FR" i="1">
                            <a:latin typeface="Cambria Math" panose="02040503050406030204" pitchFamily="18" charset="0"/>
                          </a:rPr>
                          <m:t>+</m:t>
                        </m:r>
                      </m:sup>
                    </m:sSup>
                    <m:r>
                      <a:rPr lang="fr-FR" i="1">
                        <a:latin typeface="Cambria Math" panose="02040503050406030204" pitchFamily="18" charset="0"/>
                      </a:rPr>
                      <m:t>]</m:t>
                    </m:r>
                  </m:oMath>
                </a14:m>
                <a:r>
                  <a:rPr lang="fr-FR" dirty="0"/>
                  <a:t>.</a:t>
                </a:r>
              </a:p>
              <a:p>
                <a:r>
                  <a:rPr lang="fr-FR" dirty="0"/>
                  <a:t>A la frontière séparant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𝐴𝑔</m:t>
                        </m:r>
                      </m:e>
                      <m:sup>
                        <m:r>
                          <a:rPr lang="fr-FR" i="1">
                            <a:latin typeface="Cambria Math" panose="02040503050406030204" pitchFamily="18" charset="0"/>
                          </a:rPr>
                          <m:t>+</m:t>
                        </m:r>
                      </m:sup>
                    </m:sSup>
                    <m:r>
                      <a:rPr lang="fr-FR">
                        <a:latin typeface="Cambria Math" panose="02040503050406030204" pitchFamily="18" charset="0"/>
                      </a:rPr>
                      <m:t> </m:t>
                    </m:r>
                    <m:r>
                      <m:rPr>
                        <m:sty m:val="p"/>
                      </m:rPr>
                      <a:rPr lang="fr-FR">
                        <a:latin typeface="Cambria Math" panose="02040503050406030204" pitchFamily="18" charset="0"/>
                      </a:rPr>
                      <m:t>et</m:t>
                    </m:r>
                    <m:r>
                      <a:rPr lang="fr-FR">
                        <a:latin typeface="Cambria Math" panose="02040503050406030204" pitchFamily="18" charset="0"/>
                      </a:rPr>
                      <m:t> </m:t>
                    </m:r>
                    <m:r>
                      <a:rPr lang="fr-FR" i="1">
                        <a:latin typeface="Cambria Math" panose="02040503050406030204" pitchFamily="18" charset="0"/>
                      </a:rPr>
                      <m:t> </m:t>
                    </m:r>
                    <m:r>
                      <a:rPr lang="fr-FR" i="1">
                        <a:latin typeface="Cambria Math" panose="02040503050406030204" pitchFamily="18" charset="0"/>
                      </a:rPr>
                      <m:t>𝐴𝑔</m:t>
                    </m:r>
                  </m:oMath>
                </a14:m>
                <a:r>
                  <a:rPr lang="fr-FR" dirty="0"/>
                  <a:t>,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𝑓</m:t>
                        </m:r>
                      </m:sub>
                    </m:sSub>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+0,06 </m:t>
                    </m:r>
                    <m:r>
                      <m:rPr>
                        <m:sty m:val="p"/>
                      </m:rPr>
                      <a:rPr lang="fr-FR">
                        <a:latin typeface="Cambria Math" panose="02040503050406030204" pitchFamily="18" charset="0"/>
                      </a:rPr>
                      <m:t>log</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𝑡𝑟𝑎𝑣</m:t>
                        </m:r>
                      </m:sub>
                    </m:sSub>
                    <m:r>
                      <a:rPr lang="fr-FR" i="1">
                        <a:latin typeface="Cambria Math" panose="02040503050406030204" pitchFamily="18" charset="0"/>
                      </a:rPr>
                      <m:t>)</m:t>
                    </m:r>
                  </m:oMath>
                </a14:m>
                <a:r>
                  <a:rPr lang="fr-FR" dirty="0"/>
                  <a:t>.</a:t>
                </a:r>
              </a:p>
              <a:p>
                <a:r>
                  <a:rPr lang="fr-FR" dirty="0"/>
                  <a:t>Pour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&gt;</m:t>
                    </m:r>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𝑓</m:t>
                        </m:r>
                      </m:sub>
                    </m:sSub>
                  </m:oMath>
                </a14:m>
                <a:r>
                  <a:rPr lang="fr-FR" dirty="0"/>
                  <a:t> on a le domaine de prédominance de l’oxydant ;</a:t>
                </a:r>
              </a:p>
              <a:p>
                <a:r>
                  <a:rPr lang="fr-FR" dirty="0"/>
                  <a:t>Pour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&lt;</m:t>
                    </m:r>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i="1">
                            <a:latin typeface="Cambria Math" panose="02040503050406030204" pitchFamily="18" charset="0"/>
                          </a:rPr>
                          <m:t>𝑓</m:t>
                        </m:r>
                      </m:sub>
                    </m:sSub>
                  </m:oMath>
                </a14:m>
                <a:r>
                  <a:rPr lang="fr-FR" dirty="0"/>
                  <a:t> on a le domaine de prédominance du réducteur. </a:t>
                </a:r>
              </a:p>
              <a:p>
                <a:endParaRPr lang="fr-FR" dirty="0"/>
              </a:p>
            </p:txBody>
          </p:sp>
        </mc:Choice>
        <mc:Fallback xmlns="">
          <p:sp>
            <p:nvSpPr>
              <p:cNvPr id="3" name="Espace réservé du contenu 2">
                <a:extLst>
                  <a:ext uri="{FF2B5EF4-FFF2-40B4-BE49-F238E27FC236}">
                    <a16:creationId xmlns:a16="http://schemas.microsoft.com/office/drawing/2014/main" id="{26E27AB3-65AD-4D6C-BCFB-92C704407D22}"/>
                  </a:ext>
                </a:extLst>
              </p:cNvPr>
              <p:cNvSpPr>
                <a:spLocks noGrp="1" noRot="1" noChangeAspect="1" noMove="1" noResize="1" noEditPoints="1" noAdjustHandles="1" noChangeArrowheads="1" noChangeShapeType="1" noTextEdit="1"/>
              </p:cNvSpPr>
              <p:nvPr>
                <p:ph idx="1"/>
              </p:nvPr>
            </p:nvSpPr>
            <p:spPr>
              <a:xfrm>
                <a:off x="838200" y="309716"/>
                <a:ext cx="10515600" cy="6238568"/>
              </a:xfrm>
              <a:blipFill>
                <a:blip r:embed="rId2"/>
                <a:stretch>
                  <a:fillRect l="-1043" t="-1075" r="-1101"/>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554F2A8D-08D9-435D-A687-24C464AA1174}"/>
              </a:ext>
            </a:extLst>
          </p:cNvPr>
          <p:cNvSpPr/>
          <p:nvPr/>
        </p:nvSpPr>
        <p:spPr>
          <a:xfrm>
            <a:off x="3048000" y="2728712"/>
            <a:ext cx="6096000" cy="375552"/>
          </a:xfrm>
          <a:prstGeom prst="rect">
            <a:avLst/>
          </a:prstGeom>
        </p:spPr>
        <p:txBody>
          <a:bodyPr>
            <a:spAutoFit/>
          </a:bodyPr>
          <a:lstStyle/>
          <a:p>
            <a:pPr marL="742950" lvl="1" indent="-285750">
              <a:lnSpc>
                <a:spcPct val="107000"/>
              </a:lnSpc>
              <a:spcAft>
                <a:spcPts val="0"/>
              </a:spcAft>
              <a:buFont typeface="+mj-lt"/>
              <a:buAutoNum type="arabicPeriod"/>
            </a:pPr>
            <a:endParaRPr lang="fr-FR" dirty="0"/>
          </a:p>
        </p:txBody>
      </p:sp>
      <p:grpSp>
        <p:nvGrpSpPr>
          <p:cNvPr id="5" name="Group 9">
            <a:extLst>
              <a:ext uri="{FF2B5EF4-FFF2-40B4-BE49-F238E27FC236}">
                <a16:creationId xmlns:a16="http://schemas.microsoft.com/office/drawing/2014/main" id="{FB091029-B51C-48B5-868B-0D063EBF0D98}"/>
              </a:ext>
            </a:extLst>
          </p:cNvPr>
          <p:cNvGrpSpPr>
            <a:grpSpLocks/>
          </p:cNvGrpSpPr>
          <p:nvPr/>
        </p:nvGrpSpPr>
        <p:grpSpPr bwMode="auto">
          <a:xfrm>
            <a:off x="10662285" y="1814051"/>
            <a:ext cx="1383030" cy="4050419"/>
            <a:chOff x="2655" y="414"/>
            <a:chExt cx="2178" cy="2654"/>
          </a:xfrm>
        </p:grpSpPr>
        <p:cxnSp>
          <p:nvCxnSpPr>
            <p:cNvPr id="6" name="AutoShape 10">
              <a:extLst>
                <a:ext uri="{FF2B5EF4-FFF2-40B4-BE49-F238E27FC236}">
                  <a16:creationId xmlns:a16="http://schemas.microsoft.com/office/drawing/2014/main" id="{72A710AA-0102-4EE3-A537-AE60E37FD82A}"/>
                </a:ext>
              </a:extLst>
            </p:cNvPr>
            <p:cNvCxnSpPr>
              <a:cxnSpLocks noChangeShapeType="1"/>
            </p:cNvCxnSpPr>
            <p:nvPr/>
          </p:nvCxnSpPr>
          <p:spPr bwMode="auto">
            <a:xfrm flipV="1">
              <a:off x="3832" y="789"/>
              <a:ext cx="63" cy="2279"/>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AutoShape 11">
              <a:extLst>
                <a:ext uri="{FF2B5EF4-FFF2-40B4-BE49-F238E27FC236}">
                  <a16:creationId xmlns:a16="http://schemas.microsoft.com/office/drawing/2014/main" id="{7862F62A-5017-425E-A84E-8F54B26B8B8C}"/>
                </a:ext>
              </a:extLst>
            </p:cNvPr>
            <p:cNvCxnSpPr>
              <a:cxnSpLocks noChangeShapeType="1"/>
            </p:cNvCxnSpPr>
            <p:nvPr/>
          </p:nvCxnSpPr>
          <p:spPr bwMode="auto">
            <a:xfrm>
              <a:off x="2655" y="1978"/>
              <a:ext cx="1289" cy="1"/>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8" name="Text Box 12">
              <a:extLst>
                <a:ext uri="{FF2B5EF4-FFF2-40B4-BE49-F238E27FC236}">
                  <a16:creationId xmlns:a16="http://schemas.microsoft.com/office/drawing/2014/main" id="{01F4D5CC-F6AC-44BD-84AD-01DB450AA575}"/>
                </a:ext>
              </a:extLst>
            </p:cNvPr>
            <p:cNvSpPr txBox="1">
              <a:spLocks noChangeArrowheads="1"/>
            </p:cNvSpPr>
            <p:nvPr/>
          </p:nvSpPr>
          <p:spPr bwMode="auto">
            <a:xfrm>
              <a:off x="4070" y="1816"/>
              <a:ext cx="763" cy="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E</a:t>
              </a:r>
              <a:r>
                <a:rPr lang="fr-FR" sz="1100" baseline="-25000">
                  <a:effectLst/>
                  <a:latin typeface="Calibri" panose="020F0502020204030204" pitchFamily="34" charset="0"/>
                  <a:ea typeface="Calibri" panose="020F0502020204030204" pitchFamily="34" charset="0"/>
                  <a:cs typeface="Times New Roman" panose="02020603050405020304" pitchFamily="18" charset="0"/>
                </a:rPr>
                <a:t>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13">
              <a:extLst>
                <a:ext uri="{FF2B5EF4-FFF2-40B4-BE49-F238E27FC236}">
                  <a16:creationId xmlns:a16="http://schemas.microsoft.com/office/drawing/2014/main" id="{D5E9479F-EEE7-4C53-92F3-03D24886DE86}"/>
                </a:ext>
              </a:extLst>
            </p:cNvPr>
            <p:cNvSpPr txBox="1">
              <a:spLocks noChangeArrowheads="1"/>
            </p:cNvSpPr>
            <p:nvPr/>
          </p:nvSpPr>
          <p:spPr bwMode="auto">
            <a:xfrm>
              <a:off x="3895" y="414"/>
              <a:ext cx="538"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r>
                <a:rPr lang="fr-FR" sz="1100">
                  <a:effectLst/>
                  <a:latin typeface="Calibri" panose="020F0502020204030204" pitchFamily="34" charset="0"/>
                  <a:ea typeface="Calibri" panose="020F0502020204030204" pitchFamily="34" charset="0"/>
                  <a:cs typeface="Times New Roman" panose="02020603050405020304" pitchFamily="18" charset="0"/>
                </a:rPr>
                <a:t>E</a:t>
              </a:r>
            </a:p>
          </p:txBody>
        </p:sp>
        <mc:AlternateContent xmlns:mc="http://schemas.openxmlformats.org/markup-compatibility/2006" xmlns:a14="http://schemas.microsoft.com/office/drawing/2010/main">
          <mc:Choice Requires="a14">
            <p:sp>
              <p:nvSpPr>
                <p:cNvPr id="10" name="Text Box 14">
                  <a:extLst>
                    <a:ext uri="{FF2B5EF4-FFF2-40B4-BE49-F238E27FC236}">
                      <a16:creationId xmlns:a16="http://schemas.microsoft.com/office/drawing/2014/main" id="{9D332BB6-1CF3-471B-9BD8-C5017BD97B77}"/>
                    </a:ext>
                  </a:extLst>
                </p:cNvPr>
                <p:cNvSpPr txBox="1">
                  <a:spLocks noChangeArrowheads="1"/>
                </p:cNvSpPr>
                <p:nvPr/>
              </p:nvSpPr>
              <p:spPr bwMode="auto">
                <a:xfrm>
                  <a:off x="2755" y="1139"/>
                  <a:ext cx="914" cy="489"/>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200" i="1">
                                <a:effectLst/>
                                <a:latin typeface="Cambria Math" panose="02040503050406030204" pitchFamily="18" charset="0"/>
                                <a:ea typeface="Calibri" panose="020F0502020204030204" pitchFamily="34" charset="0"/>
                                <a:cs typeface="Times New Roman" panose="02020603050405020304" pitchFamily="18" charset="0"/>
                              </a:rPr>
                              <m:t>𝐴𝑔</m:t>
                            </m:r>
                          </m:e>
                          <m:sup>
                            <m:r>
                              <a:rPr lang="fr-FR" sz="1200" i="1">
                                <a:effectLst/>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Text Box 14">
                  <a:extLst>
                    <a:ext uri="{FF2B5EF4-FFF2-40B4-BE49-F238E27FC236}">
                      <a16:creationId xmlns:a16="http://schemas.microsoft.com/office/drawing/2014/main" id="{9D332BB6-1CF3-471B-9BD8-C5017BD97B77}"/>
                    </a:ext>
                  </a:extLst>
                </p:cNvPr>
                <p:cNvSpPr txBox="1">
                  <a:spLocks noRot="1" noChangeAspect="1" noMove="1" noResize="1" noEditPoints="1" noAdjustHandles="1" noChangeArrowheads="1" noChangeShapeType="1" noTextEdit="1"/>
                </p:cNvSpPr>
                <p:nvPr/>
              </p:nvSpPr>
              <p:spPr bwMode="auto">
                <a:xfrm>
                  <a:off x="2755" y="1139"/>
                  <a:ext cx="914" cy="489"/>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Text Box 15">
                  <a:extLst>
                    <a:ext uri="{FF2B5EF4-FFF2-40B4-BE49-F238E27FC236}">
                      <a16:creationId xmlns:a16="http://schemas.microsoft.com/office/drawing/2014/main" id="{DB447AD0-E6CD-4B30-98E5-BD76F6D7A961}"/>
                    </a:ext>
                  </a:extLst>
                </p:cNvPr>
                <p:cNvSpPr txBox="1">
                  <a:spLocks noChangeArrowheads="1"/>
                </p:cNvSpPr>
                <p:nvPr/>
              </p:nvSpPr>
              <p:spPr bwMode="auto">
                <a:xfrm>
                  <a:off x="2755" y="2291"/>
                  <a:ext cx="914" cy="489"/>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fr-FR" sz="1200" i="1">
                            <a:effectLst/>
                            <a:latin typeface="Cambria Math" panose="02040503050406030204" pitchFamily="18" charset="0"/>
                            <a:ea typeface="Calibri" panose="020F0502020204030204" pitchFamily="34" charset="0"/>
                            <a:cs typeface="Times New Roman" panose="02020603050405020304" pitchFamily="18" charset="0"/>
                          </a:rPr>
                          <m:t>𝐴𝑔</m:t>
                        </m:r>
                      </m:oMath>
                    </m:oMathPara>
                  </a14:m>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 Box 15">
                  <a:extLst>
                    <a:ext uri="{FF2B5EF4-FFF2-40B4-BE49-F238E27FC236}">
                      <a16:creationId xmlns:a16="http://schemas.microsoft.com/office/drawing/2014/main" id="{DB447AD0-E6CD-4B30-98E5-BD76F6D7A961}"/>
                    </a:ext>
                  </a:extLst>
                </p:cNvPr>
                <p:cNvSpPr txBox="1">
                  <a:spLocks noRot="1" noChangeAspect="1" noMove="1" noResize="1" noEditPoints="1" noAdjustHandles="1" noChangeArrowheads="1" noChangeShapeType="1" noTextEdit="1"/>
                </p:cNvSpPr>
                <p:nvPr/>
              </p:nvSpPr>
              <p:spPr bwMode="auto">
                <a:xfrm>
                  <a:off x="2755" y="2291"/>
                  <a:ext cx="914" cy="489"/>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p:grpSp>
    </p:spTree>
    <p:extLst>
      <p:ext uri="{BB962C8B-B14F-4D97-AF65-F5344CB8AC3E}">
        <p14:creationId xmlns:p14="http://schemas.microsoft.com/office/powerpoint/2010/main" val="1488678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13D9782-3F65-46A8-84AB-69FE7A41699A}"/>
                  </a:ext>
                </a:extLst>
              </p:cNvPr>
              <p:cNvSpPr>
                <a:spLocks noGrp="1"/>
              </p:cNvSpPr>
              <p:nvPr>
                <p:ph idx="1"/>
              </p:nvPr>
            </p:nvSpPr>
            <p:spPr>
              <a:xfrm>
                <a:off x="838200" y="427703"/>
                <a:ext cx="10515600" cy="5749260"/>
              </a:xfrm>
            </p:spPr>
            <p:txBody>
              <a:bodyPr>
                <a:normAutofit lnSpcReduction="10000"/>
              </a:bodyPr>
              <a:lstStyle/>
              <a:p>
                <a:pPr marL="457200" lvl="1" indent="0">
                  <a:buNone/>
                </a:pPr>
                <a:r>
                  <a:rPr lang="fr-FR" sz="3600" b="1" dirty="0">
                    <a:solidFill>
                      <a:srgbClr val="00B0F0"/>
                    </a:solidFill>
                  </a:rPr>
                  <a:t>6.3 Application aux prévisions des réactions</a:t>
                </a:r>
                <a:endParaRPr lang="fr-FR" sz="3600" dirty="0">
                  <a:solidFill>
                    <a:srgbClr val="00B0F0"/>
                  </a:solidFill>
                </a:endParaRPr>
              </a:p>
              <a:p>
                <a:r>
                  <a:rPr lang="fr-FR" dirty="0"/>
                  <a:t>Soient les couples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𝐶𝑒</m:t>
                        </m:r>
                      </m:e>
                      <m:sup>
                        <m:r>
                          <a:rPr lang="fr-FR" i="1">
                            <a:latin typeface="Cambria Math" panose="02040503050406030204" pitchFamily="18" charset="0"/>
                          </a:rPr>
                          <m:t>4+</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𝐶𝑒</m:t>
                        </m:r>
                      </m:e>
                      <m:sup>
                        <m:r>
                          <a:rPr lang="fr-FR" i="1">
                            <a:latin typeface="Cambria Math" panose="02040503050406030204" pitchFamily="18" charset="0"/>
                          </a:rPr>
                          <m:t>3+</m:t>
                        </m:r>
                      </m:sup>
                    </m:sSup>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3+</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r>
                      <a:rPr lang="fr-FR" i="1">
                        <a:latin typeface="Cambria Math" panose="02040503050406030204" pitchFamily="18" charset="0"/>
                      </a:rPr>
                      <m:t> </m:t>
                    </m:r>
                    <m:r>
                      <a:rPr lang="fr-FR" i="1">
                        <a:latin typeface="Cambria Math" panose="02040503050406030204" pitchFamily="18" charset="0"/>
                      </a:rPr>
                      <m:t>𝑑𝑒</m:t>
                    </m:r>
                    <m:r>
                      <a:rPr lang="fr-FR" i="1">
                        <a:latin typeface="Cambria Math" panose="02040503050406030204" pitchFamily="18" charset="0"/>
                      </a:rPr>
                      <m:t> </m:t>
                    </m:r>
                    <m:r>
                      <a:rPr lang="fr-FR" i="1">
                        <a:latin typeface="Cambria Math" panose="02040503050406030204" pitchFamily="18" charset="0"/>
                      </a:rPr>
                      <m:t>𝑝𝑜𝑡𝑒𝑛𝑡𝑖𝑒𝑙𝑠</m:t>
                    </m:r>
                    <m:r>
                      <a:rPr lang="fr-FR" i="1">
                        <a:latin typeface="Cambria Math" panose="02040503050406030204" pitchFamily="18" charset="0"/>
                      </a:rPr>
                      <m:t> </m:t>
                    </m:r>
                    <m:r>
                      <a:rPr lang="fr-FR" i="1">
                        <a:latin typeface="Cambria Math" panose="02040503050406030204" pitchFamily="18" charset="0"/>
                      </a:rPr>
                      <m:t>𝑠𝑡𝑎𝑛𝑑𝑎𝑟𝑑𝑠</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r>
                          <a:rPr lang="fr-FR" i="1">
                            <a:latin typeface="Cambria Math" panose="02040503050406030204" pitchFamily="18" charset="0"/>
                          </a:rPr>
                          <m:t>1</m:t>
                        </m:r>
                      </m:sub>
                      <m:sup>
                        <m:r>
                          <a:rPr lang="fr-FR" i="1">
                            <a:latin typeface="Cambria Math" panose="02040503050406030204" pitchFamily="18" charset="0"/>
                          </a:rPr>
                          <m:t>0</m:t>
                        </m:r>
                      </m:sup>
                    </m:sSubSup>
                    <m:r>
                      <a:rPr lang="fr-FR" i="1">
                        <a:latin typeface="Cambria Math" panose="02040503050406030204" pitchFamily="18" charset="0"/>
                      </a:rPr>
                      <m:t>=1,74</m:t>
                    </m:r>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𝑒𝑡</m:t>
                    </m:r>
                    <m:sSubSup>
                      <m:sSubSupPr>
                        <m:ctrlPr>
                          <a:rPr lang="fr-FR" i="1">
                            <a:latin typeface="Cambria Math" panose="02040503050406030204" pitchFamily="18" charset="0"/>
                          </a:rPr>
                        </m:ctrlPr>
                      </m:sSubSupPr>
                      <m:e>
                        <m:r>
                          <a:rPr lang="fr-FR" i="1">
                            <a:latin typeface="Cambria Math" panose="02040503050406030204" pitchFamily="18" charset="0"/>
                          </a:rPr>
                          <m:t>𝐸</m:t>
                        </m:r>
                      </m:e>
                      <m:sub>
                        <m:r>
                          <a:rPr lang="fr-FR" i="1">
                            <a:latin typeface="Cambria Math" panose="02040503050406030204" pitchFamily="18" charset="0"/>
                          </a:rPr>
                          <m:t>2</m:t>
                        </m:r>
                      </m:sub>
                      <m:sup>
                        <m:r>
                          <a:rPr lang="fr-FR" i="1">
                            <a:latin typeface="Cambria Math" panose="02040503050406030204" pitchFamily="18" charset="0"/>
                          </a:rPr>
                          <m:t>0</m:t>
                        </m:r>
                      </m:sup>
                    </m:sSubSup>
                    <m:r>
                      <a:rPr lang="fr-FR" i="1">
                        <a:latin typeface="Cambria Math" panose="02040503050406030204" pitchFamily="18" charset="0"/>
                      </a:rPr>
                      <m:t>=0,77</m:t>
                    </m:r>
                    <m:r>
                      <a:rPr lang="fr-FR" i="1">
                        <a:latin typeface="Cambria Math" panose="02040503050406030204" pitchFamily="18" charset="0"/>
                      </a:rPr>
                      <m:t>𝑉</m:t>
                    </m:r>
                  </m:oMath>
                </a14:m>
                <a:r>
                  <a:rPr lang="fr-FR" dirty="0"/>
                  <a:t>.</a:t>
                </a:r>
                <a:endParaRPr lang="fr-FR" sz="2400" dirty="0"/>
              </a:p>
              <a:p>
                <a:r>
                  <a:rPr lang="fr-FR" dirty="0"/>
                  <a:t>Traçons leurs diagrammes de prédominance</a:t>
                </a:r>
              </a:p>
              <a:p>
                <a:endParaRPr lang="fr-FR" sz="2400" dirty="0"/>
              </a:p>
              <a:p>
                <a:endParaRPr lang="fr-FR" sz="2400" dirty="0"/>
              </a:p>
              <a:p>
                <a:endParaRPr lang="fr-FR" sz="2400" dirty="0"/>
              </a:p>
              <a:p>
                <a:endParaRPr lang="fr-FR" sz="2400" dirty="0"/>
              </a:p>
              <a:p>
                <a:endParaRPr lang="fr-FR" sz="2400" dirty="0"/>
              </a:p>
              <a:p>
                <a:endParaRPr lang="fr-FR" sz="2400" dirty="0"/>
              </a:p>
              <a:p>
                <a:r>
                  <a:rPr lang="fr-FR" dirty="0"/>
                  <a:t>On constate que </a:t>
                </a:r>
                <a14:m>
                  <m:oMath xmlns:m="http://schemas.openxmlformats.org/officeDocument/2006/math">
                    <m:sSup>
                      <m:sSupPr>
                        <m:ctrlPr>
                          <a:rPr lang="fr-FR" i="1">
                            <a:latin typeface="Cambria Math" panose="02040503050406030204" pitchFamily="18" charset="0"/>
                          </a:rPr>
                        </m:ctrlPr>
                      </m:sSupPr>
                      <m:e>
                        <m:r>
                          <a:rPr lang="fr-FR" i="1">
                            <a:latin typeface="Cambria Math" panose="02040503050406030204" pitchFamily="18" charset="0"/>
                          </a:rPr>
                          <m:t>𝐶𝑒</m:t>
                        </m:r>
                      </m:e>
                      <m:sup>
                        <m:r>
                          <a:rPr lang="fr-FR" i="1">
                            <a:latin typeface="Cambria Math" panose="02040503050406030204" pitchFamily="18" charset="0"/>
                          </a:rPr>
                          <m:t>4+</m:t>
                        </m:r>
                      </m:sup>
                    </m:sSup>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oMath>
                </a14:m>
                <a:r>
                  <a:rPr lang="fr-FR" dirty="0"/>
                  <a:t> ont des domaines de prédominance disjoints ; ils ne peuvent donc pas coexister en tant qu’espèces majoritaires et réagissent selon la réaction:  </a:t>
                </a:r>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313D9782-3F65-46A8-84AB-69FE7A41699A}"/>
                  </a:ext>
                </a:extLst>
              </p:cNvPr>
              <p:cNvSpPr>
                <a:spLocks noGrp="1" noRot="1" noChangeAspect="1" noMove="1" noResize="1" noEditPoints="1" noAdjustHandles="1" noChangeArrowheads="1" noChangeShapeType="1" noTextEdit="1"/>
              </p:cNvSpPr>
              <p:nvPr>
                <p:ph idx="1"/>
              </p:nvPr>
            </p:nvSpPr>
            <p:spPr>
              <a:xfrm>
                <a:off x="838200" y="427703"/>
                <a:ext cx="10515600" cy="5749260"/>
              </a:xfrm>
              <a:blipFill>
                <a:blip r:embed="rId2"/>
                <a:stretch>
                  <a:fillRect l="-1043" t="-3287"/>
                </a:stretch>
              </a:blipFill>
            </p:spPr>
            <p:txBody>
              <a:bodyPr/>
              <a:lstStyle/>
              <a:p>
                <a:r>
                  <a:rPr lang="fr-FR">
                    <a:noFill/>
                  </a:rPr>
                  <a:t> </a:t>
                </a:r>
              </a:p>
            </p:txBody>
          </p:sp>
        </mc:Fallback>
      </mc:AlternateContent>
      <p:pic>
        <p:nvPicPr>
          <p:cNvPr id="7" name="Image 6">
            <a:extLst>
              <a:ext uri="{FF2B5EF4-FFF2-40B4-BE49-F238E27FC236}">
                <a16:creationId xmlns:a16="http://schemas.microsoft.com/office/drawing/2014/main" id="{D2307DB7-030C-481B-9CFC-1E6F6111738C}"/>
              </a:ext>
            </a:extLst>
          </p:cNvPr>
          <p:cNvPicPr/>
          <p:nvPr/>
        </p:nvPicPr>
        <p:blipFill>
          <a:blip r:embed="rId3" cstate="print">
            <a:lum bright="-20000" contrast="40000"/>
          </a:blip>
          <a:srcRect/>
          <a:stretch>
            <a:fillRect/>
          </a:stretch>
        </p:blipFill>
        <p:spPr bwMode="auto">
          <a:xfrm>
            <a:off x="3967316" y="2278436"/>
            <a:ext cx="3102487" cy="2301128"/>
          </a:xfrm>
          <a:prstGeom prst="rect">
            <a:avLst/>
          </a:prstGeom>
          <a:noFill/>
          <a:ln w="9525">
            <a:noFill/>
            <a:miter lim="800000"/>
            <a:headEnd/>
            <a:tailEnd/>
          </a:ln>
        </p:spPr>
      </p:pic>
    </p:spTree>
    <p:extLst>
      <p:ext uri="{BB962C8B-B14F-4D97-AF65-F5344CB8AC3E}">
        <p14:creationId xmlns:p14="http://schemas.microsoft.com/office/powerpoint/2010/main" val="422981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4217C85-063B-4026-80DA-698D38A9244F}"/>
                  </a:ext>
                </a:extLst>
              </p:cNvPr>
              <p:cNvSpPr>
                <a:spLocks noGrp="1"/>
              </p:cNvSpPr>
              <p:nvPr>
                <p:ph idx="1"/>
              </p:nvPr>
            </p:nvSpPr>
            <p:spPr>
              <a:xfrm>
                <a:off x="838200" y="427703"/>
                <a:ext cx="10515600" cy="5749260"/>
              </a:xfrm>
            </p:spPr>
            <p:txBody>
              <a:bodyPr>
                <a:normAutofit fontScale="92500" lnSpcReduction="10000"/>
              </a:bodyPr>
              <a:lstStyle/>
              <a:p>
                <a:pPr>
                  <a:lnSpc>
                    <a:spcPct val="150000"/>
                  </a:lnSpc>
                </a:pP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𝐶𝑒</m:t>
                        </m:r>
                      </m:e>
                      <m:sup>
                        <m:r>
                          <a:rPr lang="fr-FR" sz="3200" i="1">
                            <a:latin typeface="Cambria Math" panose="02040503050406030204" pitchFamily="18" charset="0"/>
                          </a:rPr>
                          <m:t>4+</m:t>
                        </m:r>
                      </m:sup>
                    </m:sSup>
                    <m:r>
                      <a:rPr lang="fr-FR" sz="3200" i="1">
                        <a:latin typeface="Cambria Math" panose="02040503050406030204" pitchFamily="18" charset="0"/>
                      </a:rPr>
                      <m:t>+ </m:t>
                    </m:r>
                    <m:sSup>
                      <m:sSupPr>
                        <m:ctrlPr>
                          <a:rPr lang="fr-FR" sz="3200" i="1">
                            <a:latin typeface="Cambria Math" panose="02040503050406030204" pitchFamily="18" charset="0"/>
                          </a:rPr>
                        </m:ctrlPr>
                      </m:sSupPr>
                      <m:e>
                        <m:r>
                          <a:rPr lang="fr-FR" sz="3200" i="1">
                            <a:latin typeface="Cambria Math" panose="02040503050406030204" pitchFamily="18" charset="0"/>
                          </a:rPr>
                          <m:t>𝐹𝑒</m:t>
                        </m:r>
                      </m:e>
                      <m:sup>
                        <m:r>
                          <a:rPr lang="fr-FR" sz="3200" i="1">
                            <a:latin typeface="Cambria Math" panose="02040503050406030204" pitchFamily="18" charset="0"/>
                          </a:rPr>
                          <m:t>2+</m:t>
                        </m:r>
                      </m:sup>
                    </m:sSup>
                    <m:r>
                      <a:rPr lang="fr-FR" sz="3200" i="1">
                        <a:latin typeface="Cambria Math" panose="02040503050406030204" pitchFamily="18" charset="0"/>
                      </a:rPr>
                      <m:t>⇄ </m:t>
                    </m:r>
                    <m:sSup>
                      <m:sSupPr>
                        <m:ctrlPr>
                          <a:rPr lang="fr-FR" sz="3200" i="1">
                            <a:latin typeface="Cambria Math" panose="02040503050406030204" pitchFamily="18" charset="0"/>
                          </a:rPr>
                        </m:ctrlPr>
                      </m:sSupPr>
                      <m:e>
                        <m:sSup>
                          <m:sSupPr>
                            <m:ctrlPr>
                              <a:rPr lang="fr-FR" sz="3200" i="1">
                                <a:latin typeface="Cambria Math" panose="02040503050406030204" pitchFamily="18" charset="0"/>
                              </a:rPr>
                            </m:ctrlPr>
                          </m:sSupPr>
                          <m:e>
                            <m:r>
                              <a:rPr lang="fr-FR" sz="3200" i="1">
                                <a:latin typeface="Cambria Math" panose="02040503050406030204" pitchFamily="18" charset="0"/>
                              </a:rPr>
                              <m:t>𝐶𝑒</m:t>
                            </m:r>
                          </m:e>
                          <m:sup>
                            <m:r>
                              <a:rPr lang="fr-FR" sz="3200" i="1">
                                <a:latin typeface="Cambria Math" panose="02040503050406030204" pitchFamily="18" charset="0"/>
                              </a:rPr>
                              <m:t>3+</m:t>
                            </m:r>
                          </m:sup>
                        </m:sSup>
                        <m:r>
                          <a:rPr lang="fr-FR" sz="3200" i="1">
                            <a:latin typeface="Cambria Math" panose="02040503050406030204" pitchFamily="18" charset="0"/>
                          </a:rPr>
                          <m:t>𝐹𝑒</m:t>
                        </m:r>
                      </m:e>
                      <m:sup>
                        <m:r>
                          <a:rPr lang="fr-FR" sz="3200" i="1">
                            <a:latin typeface="Cambria Math" panose="02040503050406030204" pitchFamily="18" charset="0"/>
                          </a:rPr>
                          <m:t>3+</m:t>
                        </m:r>
                      </m:sup>
                    </m:sSup>
                    <m:r>
                      <a:rPr lang="fr-FR" sz="3200" i="1">
                        <a:latin typeface="Cambria Math" panose="02040503050406030204" pitchFamily="18" charset="0"/>
                      </a:rPr>
                      <m:t>   </m:t>
                    </m:r>
                    <m:r>
                      <a:rPr lang="fr-FR" sz="3200" i="1">
                        <a:latin typeface="Cambria Math" panose="02040503050406030204" pitchFamily="18" charset="0"/>
                      </a:rPr>
                      <m:t>𝐾</m:t>
                    </m:r>
                    <m:r>
                      <a:rPr lang="fr-FR" sz="3200" i="1">
                        <a:latin typeface="Cambria Math" panose="02040503050406030204" pitchFamily="18" charset="0"/>
                      </a:rPr>
                      <m:t>&gt;1</m:t>
                    </m:r>
                  </m:oMath>
                </a14:m>
                <a:endParaRPr lang="fr-FR" sz="3200" dirty="0"/>
              </a:p>
              <a:p>
                <a:pPr>
                  <a:lnSpc>
                    <a:spcPct val="150000"/>
                  </a:lnSpc>
                </a:pPr>
                <a:r>
                  <a:rPr lang="fr-FR" sz="3200" dirty="0"/>
                  <a:t>Ce résultat peut être généralisé.</a:t>
                </a:r>
              </a:p>
              <a:p>
                <a:pPr>
                  <a:lnSpc>
                    <a:spcPct val="150000"/>
                  </a:lnSpc>
                </a:pPr>
                <a:r>
                  <a:rPr lang="fr-FR" sz="3200" b="1" dirty="0"/>
                  <a:t>Deux espèces Ox</a:t>
                </a:r>
                <a:r>
                  <a:rPr lang="fr-FR" sz="3200" b="1" baseline="-25000" dirty="0"/>
                  <a:t>2</a:t>
                </a:r>
                <a:r>
                  <a:rPr lang="fr-FR" sz="3200" b="1" dirty="0"/>
                  <a:t> et Red</a:t>
                </a:r>
                <a:r>
                  <a:rPr lang="fr-FR" sz="3200" b="1" baseline="-25000" dirty="0"/>
                  <a:t>1</a:t>
                </a:r>
                <a:r>
                  <a:rPr lang="fr-FR" sz="3200" b="1" dirty="0"/>
                  <a:t> qui ont des domaines de prédominance disjoints ne peuvent pas coexister en tant qu’espèces majoritaires et régissent selon une réaction de constante d’équilibre supérieure à 1. La réaction qui se produit peut être considérée comme totale si l’écart des potentiels standards est supérieur à 0.25 V</a:t>
                </a:r>
                <a:r>
                  <a:rPr lang="fr-FR" sz="3200" dirty="0"/>
                  <a:t>.</a:t>
                </a:r>
              </a:p>
              <a:p>
                <a:endParaRPr lang="fr-FR" dirty="0"/>
              </a:p>
            </p:txBody>
          </p:sp>
        </mc:Choice>
        <mc:Fallback xmlns="">
          <p:sp>
            <p:nvSpPr>
              <p:cNvPr id="3" name="Espace réservé du contenu 2">
                <a:extLst>
                  <a:ext uri="{FF2B5EF4-FFF2-40B4-BE49-F238E27FC236}">
                    <a16:creationId xmlns:a16="http://schemas.microsoft.com/office/drawing/2014/main" id="{44217C85-063B-4026-80DA-698D38A9244F}"/>
                  </a:ext>
                </a:extLst>
              </p:cNvPr>
              <p:cNvSpPr>
                <a:spLocks noGrp="1" noRot="1" noChangeAspect="1" noMove="1" noResize="1" noEditPoints="1" noAdjustHandles="1" noChangeArrowheads="1" noChangeShapeType="1" noTextEdit="1"/>
              </p:cNvSpPr>
              <p:nvPr>
                <p:ph idx="1"/>
              </p:nvPr>
            </p:nvSpPr>
            <p:spPr>
              <a:xfrm>
                <a:off x="838200" y="427703"/>
                <a:ext cx="10515600" cy="5749260"/>
              </a:xfrm>
              <a:blipFill>
                <a:blip r:embed="rId2"/>
                <a:stretch>
                  <a:fillRect l="-1217"/>
                </a:stretch>
              </a:blipFill>
            </p:spPr>
            <p:txBody>
              <a:bodyPr/>
              <a:lstStyle/>
              <a:p>
                <a:r>
                  <a:rPr lang="fr-FR">
                    <a:noFill/>
                  </a:rPr>
                  <a:t> </a:t>
                </a:r>
              </a:p>
            </p:txBody>
          </p:sp>
        </mc:Fallback>
      </mc:AlternateContent>
    </p:spTree>
    <p:extLst>
      <p:ext uri="{BB962C8B-B14F-4D97-AF65-F5344CB8AC3E}">
        <p14:creationId xmlns:p14="http://schemas.microsoft.com/office/powerpoint/2010/main" val="275204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5FBE316-21C1-4C44-AE12-36D50F00CA8A}"/>
                  </a:ext>
                </a:extLst>
              </p:cNvPr>
              <p:cNvSpPr>
                <a:spLocks noGrp="1"/>
              </p:cNvSpPr>
              <p:nvPr>
                <p:ph idx="1"/>
              </p:nvPr>
            </p:nvSpPr>
            <p:spPr>
              <a:xfrm>
                <a:off x="838200" y="530942"/>
                <a:ext cx="10515600" cy="5646021"/>
              </a:xfrm>
            </p:spPr>
            <p:txBody>
              <a:bodyPr>
                <a:normAutofit fontScale="85000" lnSpcReduction="20000"/>
              </a:bodyPr>
              <a:lstStyle/>
              <a:p>
                <a:pPr marL="0" indent="0">
                  <a:buNone/>
                </a:pPr>
                <a:r>
                  <a:rPr lang="fr-FR" dirty="0"/>
                  <a:t>Ainsi : </a:t>
                </a:r>
              </a:p>
              <a:p>
                <a:pPr lvl="0">
                  <a:lnSpc>
                    <a:spcPct val="150000"/>
                  </a:lnSpc>
                </a:pPr>
                <a:r>
                  <a:rPr lang="fr-FR" sz="3200" dirty="0"/>
                  <a:t>Une </a:t>
                </a:r>
                <a:r>
                  <a:rPr lang="fr-FR" sz="3200" b="1" i="1" dirty="0"/>
                  <a:t>oxydation</a:t>
                </a:r>
                <a:r>
                  <a:rPr lang="fr-FR" sz="3200" dirty="0"/>
                  <a:t> se manifeste par un une perte d’électrons </a:t>
                </a:r>
              </a:p>
              <a:p>
                <a:pPr>
                  <a:lnSpc>
                    <a:spcPct val="150000"/>
                  </a:lnSpc>
                </a:pPr>
                <a:r>
                  <a:rPr lang="fr-FR" sz="3200" i="1" dirty="0"/>
                  <a:t>Exemple :  Cu</a:t>
                </a:r>
                <a14:m>
                  <m:oMath xmlns:m="http://schemas.openxmlformats.org/officeDocument/2006/math">
                    <m:r>
                      <a:rPr lang="fr-FR" sz="3200" i="1" smtClean="0">
                        <a:latin typeface="Cambria Math" panose="02040503050406030204" pitchFamily="18" charset="0"/>
                        <a:ea typeface="Cambria Math" panose="02040503050406030204" pitchFamily="18" charset="0"/>
                      </a:rPr>
                      <m:t>→</m:t>
                    </m:r>
                    <m:sSup>
                      <m:sSupPr>
                        <m:ctrlPr>
                          <a:rPr lang="fr-FR" sz="3200" i="1">
                            <a:latin typeface="Cambria Math" panose="02040503050406030204" pitchFamily="18" charset="0"/>
                          </a:rPr>
                        </m:ctrlPr>
                      </m:sSupPr>
                      <m:e>
                        <m:r>
                          <a:rPr lang="fr-FR" sz="3200" b="0" i="1" smtClean="0">
                            <a:latin typeface="Cambria Math" panose="02040503050406030204" pitchFamily="18" charset="0"/>
                          </a:rPr>
                          <m:t>𝐶𝑢</m:t>
                        </m:r>
                      </m:e>
                      <m:sup>
                        <m:r>
                          <a:rPr lang="fr-FR" sz="3200" i="1">
                            <a:latin typeface="Cambria Math" panose="02040503050406030204" pitchFamily="18" charset="0"/>
                          </a:rPr>
                          <m:t>2+</m:t>
                        </m:r>
                      </m:sup>
                    </m:sSup>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2</m:t>
                        </m:r>
                        <m:r>
                          <a:rPr lang="fr-FR" sz="3200" i="1">
                            <a:latin typeface="Cambria Math" panose="02040503050406030204" pitchFamily="18" charset="0"/>
                          </a:rPr>
                          <m:t>𝑒</m:t>
                        </m:r>
                      </m:e>
                      <m:sup>
                        <m:r>
                          <a:rPr lang="fr-FR" sz="3200" i="1">
                            <a:latin typeface="Cambria Math" panose="02040503050406030204" pitchFamily="18" charset="0"/>
                          </a:rPr>
                          <m:t>−</m:t>
                        </m:r>
                      </m:sup>
                    </m:sSup>
                  </m:oMath>
                </a14:m>
                <a:endParaRPr lang="fr-FR" sz="3200" dirty="0"/>
              </a:p>
              <a:p>
                <a:pPr lvl="0">
                  <a:lnSpc>
                    <a:spcPct val="150000"/>
                  </a:lnSpc>
                </a:pPr>
                <a:r>
                  <a:rPr lang="fr-FR" sz="3200" dirty="0"/>
                  <a:t>Une</a:t>
                </a:r>
                <a:r>
                  <a:rPr lang="fr-FR" sz="3200" b="1" i="1" dirty="0"/>
                  <a:t> réduction</a:t>
                </a:r>
                <a:r>
                  <a:rPr lang="fr-FR" sz="3200" dirty="0"/>
                  <a:t> se manifeste par un gain d’électrons.</a:t>
                </a:r>
              </a:p>
              <a:p>
                <a:pPr>
                  <a:lnSpc>
                    <a:spcPct val="150000"/>
                  </a:lnSpc>
                </a:pPr>
                <a:r>
                  <a:rPr lang="fr-FR" sz="3200" i="1" dirty="0"/>
                  <a:t>Exemple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 </m:t>
                        </m:r>
                        <m:r>
                          <a:rPr lang="fr-FR" sz="3200" i="1">
                            <a:latin typeface="Cambria Math" panose="02040503050406030204" pitchFamily="18" charset="0"/>
                          </a:rPr>
                          <m:t>𝐶𝑢</m:t>
                        </m:r>
                      </m:e>
                      <m:sup>
                        <m:r>
                          <a:rPr lang="fr-FR" sz="3200" i="1">
                            <a:latin typeface="Cambria Math" panose="02040503050406030204" pitchFamily="18" charset="0"/>
                          </a:rPr>
                          <m:t>2+</m:t>
                        </m:r>
                      </m:sup>
                    </m:sSup>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2</m:t>
                        </m:r>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smtClean="0">
                        <a:latin typeface="Cambria Math" panose="02040503050406030204" pitchFamily="18" charset="0"/>
                        <a:ea typeface="Cambria Math" panose="02040503050406030204" pitchFamily="18" charset="0"/>
                      </a:rPr>
                      <m:t>→</m:t>
                    </m:r>
                    <m:r>
                      <a:rPr lang="fr-FR" sz="3200" i="1">
                        <a:latin typeface="Cambria Math" panose="02040503050406030204" pitchFamily="18" charset="0"/>
                      </a:rPr>
                      <m:t>𝐶𝑢</m:t>
                    </m:r>
                  </m:oMath>
                </a14:m>
                <a:endParaRPr lang="fr-FR" sz="3200" dirty="0"/>
              </a:p>
              <a:p>
                <a:pPr>
                  <a:lnSpc>
                    <a:spcPct val="150000"/>
                  </a:lnSpc>
                </a:pPr>
                <a:r>
                  <a:rPr lang="fr-FR" sz="3200" dirty="0"/>
                  <a:t>Lorsqu’un oxydant Ox capte n électrons pour donner Red et que Red cède n électrons pour se transformer en Ox on dit que Ox et Red forment un couple oxydant/réducteur,</a:t>
                </a:r>
              </a:p>
              <a:p>
                <a:pPr>
                  <a:lnSpc>
                    <a:spcPct val="150000"/>
                  </a:lnSpc>
                </a:pPr>
                <a:r>
                  <a:rPr lang="fr-FR" sz="3200" dirty="0"/>
                  <a:t>Exemple: </a:t>
                </a:r>
                <a14:m>
                  <m:oMath xmlns:m="http://schemas.openxmlformats.org/officeDocument/2006/math">
                    <m:sSup>
                      <m:sSupPr>
                        <m:ctrlPr>
                          <a:rPr lang="fr-FR" sz="3200" i="1" smtClean="0">
                            <a:latin typeface="Cambria Math" panose="02040503050406030204" pitchFamily="18" charset="0"/>
                          </a:rPr>
                        </m:ctrlPr>
                      </m:sSupPr>
                      <m:e>
                        <m:r>
                          <a:rPr lang="fr-FR" sz="3200" i="1">
                            <a:latin typeface="Cambria Math" panose="02040503050406030204" pitchFamily="18" charset="0"/>
                          </a:rPr>
                          <m:t> </m:t>
                        </m:r>
                        <m:r>
                          <a:rPr lang="fr-FR" sz="3200" i="1">
                            <a:latin typeface="Cambria Math" panose="02040503050406030204" pitchFamily="18" charset="0"/>
                          </a:rPr>
                          <m:t>𝐶𝑢</m:t>
                        </m:r>
                      </m:e>
                      <m:sup>
                        <m:r>
                          <a:rPr lang="fr-FR" sz="3200" i="1">
                            <a:latin typeface="Cambria Math" panose="02040503050406030204" pitchFamily="18" charset="0"/>
                          </a:rPr>
                          <m:t>2+</m:t>
                        </m:r>
                      </m:sup>
                    </m:sSup>
                  </m:oMath>
                </a14:m>
                <a:r>
                  <a:rPr lang="fr-FR" sz="3200" dirty="0"/>
                  <a:t>/ </a:t>
                </a:r>
                <a14:m>
                  <m:oMath xmlns:m="http://schemas.openxmlformats.org/officeDocument/2006/math">
                    <m:r>
                      <a:rPr lang="fr-FR" sz="3200" i="1">
                        <a:latin typeface="Cambria Math" panose="02040503050406030204" pitchFamily="18" charset="0"/>
                      </a:rPr>
                      <m:t>𝐶𝑢</m:t>
                    </m:r>
                  </m:oMath>
                </a14:m>
                <a:r>
                  <a:rPr lang="fr-FR" sz="3200" dirty="0"/>
                  <a:t>, </a:t>
                </a:r>
                <a14:m>
                  <m:oMath xmlns:m="http://schemas.openxmlformats.org/officeDocument/2006/math">
                    <m:sSup>
                      <m:sSupPr>
                        <m:ctrlPr>
                          <a:rPr lang="fr-FR" sz="3200" i="1" smtClean="0">
                            <a:latin typeface="Cambria Math" panose="02040503050406030204" pitchFamily="18" charset="0"/>
                          </a:rPr>
                        </m:ctrlPr>
                      </m:sSupPr>
                      <m:e>
                        <m:r>
                          <a:rPr lang="fr-FR" sz="3200" i="1">
                            <a:latin typeface="Cambria Math" panose="02040503050406030204" pitchFamily="18" charset="0"/>
                          </a:rPr>
                          <m:t> </m:t>
                        </m:r>
                        <m:r>
                          <a:rPr lang="fr-FR" sz="3200" b="0" i="1" smtClean="0">
                            <a:latin typeface="Cambria Math" panose="02040503050406030204" pitchFamily="18" charset="0"/>
                          </a:rPr>
                          <m:t>𝑍𝑛</m:t>
                        </m:r>
                      </m:e>
                      <m:sup>
                        <m:r>
                          <a:rPr lang="fr-FR" sz="3200" i="1">
                            <a:latin typeface="Cambria Math" panose="02040503050406030204" pitchFamily="18" charset="0"/>
                          </a:rPr>
                          <m:t>2+</m:t>
                        </m:r>
                      </m:sup>
                    </m:sSup>
                  </m:oMath>
                </a14:m>
                <a:r>
                  <a:rPr lang="fr-FR" sz="3200" dirty="0"/>
                  <a:t>/ </a:t>
                </a:r>
                <a14:m>
                  <m:oMath xmlns:m="http://schemas.openxmlformats.org/officeDocument/2006/math">
                    <m:r>
                      <a:rPr lang="fr-FR" sz="3200" b="0" i="1" smtClean="0">
                        <a:latin typeface="Cambria Math" panose="02040503050406030204" pitchFamily="18" charset="0"/>
                      </a:rPr>
                      <m:t>𝑍𝑛</m:t>
                    </m:r>
                  </m:oMath>
                </a14:m>
                <a:endParaRPr lang="fr-FR" sz="3200" dirty="0"/>
              </a:p>
              <a:p>
                <a:endParaRPr lang="fr-FR" dirty="0"/>
              </a:p>
            </p:txBody>
          </p:sp>
        </mc:Choice>
        <mc:Fallback xmlns="">
          <p:sp>
            <p:nvSpPr>
              <p:cNvPr id="3" name="Espace réservé du contenu 2">
                <a:extLst>
                  <a:ext uri="{FF2B5EF4-FFF2-40B4-BE49-F238E27FC236}">
                    <a16:creationId xmlns:a16="http://schemas.microsoft.com/office/drawing/2014/main" id="{95FBE316-21C1-4C44-AE12-36D50F00CA8A}"/>
                  </a:ext>
                </a:extLst>
              </p:cNvPr>
              <p:cNvSpPr>
                <a:spLocks noGrp="1" noRot="1" noChangeAspect="1" noMove="1" noResize="1" noEditPoints="1" noAdjustHandles="1" noChangeArrowheads="1" noChangeShapeType="1" noTextEdit="1"/>
              </p:cNvSpPr>
              <p:nvPr>
                <p:ph idx="1"/>
              </p:nvPr>
            </p:nvSpPr>
            <p:spPr>
              <a:xfrm>
                <a:off x="838200" y="530942"/>
                <a:ext cx="10515600" cy="5646021"/>
              </a:xfrm>
              <a:blipFill>
                <a:blip r:embed="rId2"/>
                <a:stretch>
                  <a:fillRect l="-986" t="-2484"/>
                </a:stretch>
              </a:blipFill>
            </p:spPr>
            <p:txBody>
              <a:bodyPr/>
              <a:lstStyle/>
              <a:p>
                <a:r>
                  <a:rPr lang="fr-FR">
                    <a:noFill/>
                  </a:rPr>
                  <a:t> </a:t>
                </a:r>
              </a:p>
            </p:txBody>
          </p:sp>
        </mc:Fallback>
      </mc:AlternateContent>
    </p:spTree>
    <p:extLst>
      <p:ext uri="{BB962C8B-B14F-4D97-AF65-F5344CB8AC3E}">
        <p14:creationId xmlns:p14="http://schemas.microsoft.com/office/powerpoint/2010/main" val="137041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3FA95FA-CFA0-4773-B8A8-060D8BA2CE71}"/>
                  </a:ext>
                </a:extLst>
              </p:cNvPr>
              <p:cNvSpPr>
                <a:spLocks noGrp="1"/>
              </p:cNvSpPr>
              <p:nvPr>
                <p:ph idx="1"/>
              </p:nvPr>
            </p:nvSpPr>
            <p:spPr>
              <a:xfrm>
                <a:off x="383458" y="353961"/>
                <a:ext cx="11592232" cy="5823002"/>
              </a:xfrm>
            </p:spPr>
            <p:txBody>
              <a:bodyPr>
                <a:normAutofit fontScale="92500" lnSpcReduction="10000"/>
              </a:bodyPr>
              <a:lstStyle/>
              <a:p>
                <a:pPr marL="0" lvl="0" indent="0">
                  <a:buNone/>
                </a:pPr>
                <a:r>
                  <a:rPr lang="fr-FR" sz="3500" b="1" dirty="0">
                    <a:solidFill>
                      <a:srgbClr val="FF0000"/>
                    </a:solidFill>
                  </a:rPr>
                  <a:t>7. FACTEURS INFLUENCANT LES REACTIONS D’OXYDO REDUCTION</a:t>
                </a:r>
                <a:endParaRPr lang="fr-FR" sz="3500" dirty="0">
                  <a:solidFill>
                    <a:srgbClr val="FF0000"/>
                  </a:solidFill>
                </a:endParaRPr>
              </a:p>
              <a:p>
                <a:pPr marL="457200" lvl="1" indent="0">
                  <a:buNone/>
                </a:pPr>
                <a:r>
                  <a:rPr lang="fr-FR" sz="3500" b="1" dirty="0">
                    <a:solidFill>
                      <a:srgbClr val="00B0F0"/>
                    </a:solidFill>
                  </a:rPr>
                  <a:t>7.1 Influence du pH</a:t>
                </a:r>
                <a:endParaRPr lang="fr-FR" sz="3500" dirty="0">
                  <a:solidFill>
                    <a:srgbClr val="00B0F0"/>
                  </a:solidFill>
                </a:endParaRPr>
              </a:p>
              <a:p>
                <a:r>
                  <a:rPr lang="fr-FR" dirty="0"/>
                  <a:t>Exemple du MnO</a:t>
                </a:r>
                <a:r>
                  <a:rPr lang="fr-FR" baseline="-25000" dirty="0"/>
                  <a:t>4</a:t>
                </a:r>
                <a:r>
                  <a:rPr lang="fr-FR" baseline="30000" dirty="0"/>
                  <a:t>-</a:t>
                </a:r>
                <a:r>
                  <a:rPr lang="fr-FR" dirty="0"/>
                  <a:t>/Mn</a:t>
                </a:r>
                <a:r>
                  <a:rPr lang="fr-FR" baseline="30000" dirty="0"/>
                  <a:t>2+</a:t>
                </a:r>
                <a:r>
                  <a:rPr lang="fr-FR" dirty="0"/>
                  <a:t> :</a:t>
                </a:r>
                <a:endParaRPr lang="fr-FR" i="1"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𝑀𝑛</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4</m:t>
                          </m:r>
                        </m:sub>
                        <m:sup>
                          <m:r>
                            <a:rPr lang="fr-FR" i="1">
                              <a:latin typeface="Cambria Math" panose="02040503050406030204" pitchFamily="18" charset="0"/>
                            </a:rPr>
                            <m:t>−</m:t>
                          </m:r>
                        </m:sup>
                      </m:sSubSup>
                      <m:r>
                        <a:rPr lang="fr-FR" i="1">
                          <a:latin typeface="Cambria Math" panose="02040503050406030204" pitchFamily="18" charset="0"/>
                        </a:rPr>
                        <m:t> + 5</m:t>
                      </m:r>
                      <m:r>
                        <a:rPr lang="fr-FR" b="0" i="1" smtClean="0">
                          <a:latin typeface="Cambria Math" panose="02040503050406030204" pitchFamily="18" charset="0"/>
                        </a:rPr>
                        <m:t> </m:t>
                      </m:r>
                      <m:sSup>
                        <m:sSupPr>
                          <m:ctrlPr>
                            <a:rPr lang="fr-FR" i="1" smtClean="0">
                              <a:latin typeface="Cambria Math" panose="02040503050406030204" pitchFamily="18" charset="0"/>
                            </a:rPr>
                          </m:ctrlPr>
                        </m:sSupPr>
                        <m:e>
                          <m:r>
                            <a:rPr lang="fr-FR" b="0" i="1" smtClean="0">
                              <a:latin typeface="Cambria Math" panose="02040503050406030204" pitchFamily="18" charset="0"/>
                            </a:rPr>
                            <m:t>𝑒</m:t>
                          </m:r>
                        </m:e>
                        <m:sup>
                          <m:r>
                            <a:rPr lang="fr-FR" b="0" i="1" smtClean="0">
                              <a:latin typeface="Cambria Math" panose="02040503050406030204" pitchFamily="18" charset="0"/>
                            </a:rPr>
                            <m:t>−</m:t>
                          </m:r>
                        </m:sup>
                      </m:sSup>
                      <m:r>
                        <a:rPr lang="fr-FR" i="1">
                          <a:latin typeface="Cambria Math" panose="02040503050406030204" pitchFamily="18" charset="0"/>
                        </a:rPr>
                        <m:t> + 8</m:t>
                      </m:r>
                      <m:sSup>
                        <m:sSupPr>
                          <m:ctrlPr>
                            <a:rPr lang="fr-FR" i="1">
                              <a:latin typeface="Cambria Math" panose="02040503050406030204" pitchFamily="18" charset="0"/>
                            </a:rPr>
                          </m:ctrlPr>
                        </m:sSupPr>
                        <m:e>
                          <m:r>
                            <a:rPr lang="fr-FR" i="1">
                              <a:latin typeface="Cambria Math" panose="02040503050406030204" pitchFamily="18" charset="0"/>
                            </a:rPr>
                            <m:t>𝐻</m:t>
                          </m:r>
                        </m:e>
                        <m:sup>
                          <m:r>
                            <a:rPr lang="fr-FR" i="1">
                              <a:latin typeface="Cambria Math" panose="02040503050406030204" pitchFamily="18" charset="0"/>
                            </a:rPr>
                            <m:t>+</m:t>
                          </m:r>
                        </m:sup>
                      </m:sSup>
                      <m:r>
                        <a:rPr lang="fr-FR" i="1">
                          <a:latin typeface="Cambria Math" panose="02040503050406030204" pitchFamily="18" charset="0"/>
                        </a:rPr>
                        <m:t> ⇄ </m:t>
                      </m:r>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r>
                        <a:rPr lang="fr-FR" i="1">
                          <a:latin typeface="Cambria Math" panose="02040503050406030204" pitchFamily="18" charset="0"/>
                        </a:rPr>
                        <m:t> + 4</m:t>
                      </m:r>
                      <m:sSub>
                        <m:sSubPr>
                          <m:ctrlPr>
                            <a:rPr lang="fr-FR" i="1">
                              <a:latin typeface="Cambria Math" panose="02040503050406030204" pitchFamily="18" charset="0"/>
                            </a:rPr>
                          </m:ctrlPr>
                        </m:sSubPr>
                        <m:e>
                          <m:r>
                            <a:rPr lang="fr-FR" i="1">
                              <a:latin typeface="Cambria Math" panose="02040503050406030204" pitchFamily="18" charset="0"/>
                            </a:rPr>
                            <m:t>𝐻</m:t>
                          </m:r>
                        </m:e>
                        <m:sub>
                          <m:r>
                            <a:rPr lang="fr-FR" i="1">
                              <a:latin typeface="Cambria Math" panose="02040503050406030204" pitchFamily="18" charset="0"/>
                            </a:rPr>
                            <m:t>2</m:t>
                          </m:r>
                        </m:sub>
                      </m:sSub>
                      <m:r>
                        <a:rPr lang="fr-FR" i="1">
                          <a:latin typeface="Cambria Math" panose="02040503050406030204" pitchFamily="18" charset="0"/>
                        </a:rPr>
                        <m:t>𝑂</m:t>
                      </m:r>
                    </m:oMath>
                  </m:oMathPara>
                </a14:m>
                <a:endParaRPr lang="fr-FR" dirty="0"/>
              </a:p>
              <a:p>
                <a:pPr marL="0" indent="0">
                  <a:buNone/>
                </a:pPr>
                <a:r>
                  <a:rPr lang="fr-FR" dirty="0"/>
                  <a:t>D’où la formule de Nernst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 + (</m:t>
                      </m:r>
                      <m:f>
                        <m:fPr>
                          <m:ctrlPr>
                            <a:rPr lang="fr-FR" i="1">
                              <a:latin typeface="Cambria Math" panose="02040503050406030204" pitchFamily="18" charset="0"/>
                            </a:rPr>
                          </m:ctrlPr>
                        </m:fPr>
                        <m:num>
                          <m:r>
                            <a:rPr lang="en-US" i="1">
                              <a:latin typeface="Cambria Math" panose="02040503050406030204" pitchFamily="18" charset="0"/>
                            </a:rPr>
                            <m:t>0,0</m:t>
                          </m:r>
                          <m:r>
                            <a:rPr lang="fr-FR" b="0" i="1" smtClean="0">
                              <a:latin typeface="Cambria Math" panose="02040503050406030204" pitchFamily="18" charset="0"/>
                            </a:rPr>
                            <m:t>6</m:t>
                          </m:r>
                        </m:num>
                        <m:den>
                          <m:r>
                            <a:rPr lang="en-US" i="1">
                              <a:latin typeface="Cambria Math" panose="02040503050406030204" pitchFamily="18" charset="0"/>
                            </a:rPr>
                            <m:t>5</m:t>
                          </m:r>
                        </m:den>
                      </m:f>
                      <m:r>
                        <a:rPr lang="en-US" i="1">
                          <a:latin typeface="Cambria Math" panose="02040503050406030204" pitchFamily="18" charset="0"/>
                        </a:rPr>
                        <m:t>)</m:t>
                      </m:r>
                      <m:r>
                        <a:rPr lang="en-US" i="1">
                          <a:latin typeface="Cambria Math" panose="02040503050406030204" pitchFamily="18" charset="0"/>
                        </a:rPr>
                        <m:t>𝑙𝑜𝑔</m:t>
                      </m:r>
                      <m:f>
                        <m:fPr>
                          <m:ctrlPr>
                            <a:rPr lang="fr-FR" i="1">
                              <a:latin typeface="Cambria Math" panose="02040503050406030204" pitchFamily="18" charset="0"/>
                            </a:rPr>
                          </m:ctrlPr>
                        </m:fPr>
                        <m:num>
                          <m:r>
                            <a:rPr lang="en-US" i="1">
                              <a:latin typeface="Cambria Math" panose="02040503050406030204" pitchFamily="18" charset="0"/>
                            </a:rPr>
                            <m:t>[</m:t>
                          </m:r>
                          <m:r>
                            <a:rPr lang="fr-FR" i="1">
                              <a:latin typeface="Cambria Math" panose="02040503050406030204" pitchFamily="18" charset="0"/>
                            </a:rPr>
                            <m:t>𝑀𝑛</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4</m:t>
                              </m:r>
                            </m:sub>
                            <m:sup>
                              <m:r>
                                <a:rPr lang="fr-FR" i="1">
                                  <a:latin typeface="Cambria Math" panose="02040503050406030204" pitchFamily="18" charset="0"/>
                                </a:rPr>
                                <m:t>−</m:t>
                              </m:r>
                            </m:sup>
                          </m:sSubSup>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8</m:t>
                              </m:r>
                            </m:sup>
                          </m:sSup>
                        </m:num>
                        <m:den>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e>
                          </m:d>
                        </m:den>
                      </m:f>
                    </m:oMath>
                  </m:oMathPara>
                </a14:m>
                <a:endParaRPr lang="fr-FR" dirty="0"/>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 +</m:t>
                    </m:r>
                    <m:d>
                      <m:dPr>
                        <m:ctrlPr>
                          <a:rPr lang="fr-FR" i="1">
                            <a:latin typeface="Cambria Math" panose="02040503050406030204" pitchFamily="18" charset="0"/>
                          </a:rPr>
                        </m:ctrlPr>
                      </m:dPr>
                      <m:e>
                        <m:f>
                          <m:fPr>
                            <m:ctrlPr>
                              <a:rPr lang="fr-FR" i="1">
                                <a:latin typeface="Cambria Math" panose="02040503050406030204" pitchFamily="18" charset="0"/>
                              </a:rPr>
                            </m:ctrlPr>
                          </m:fPr>
                          <m:num>
                            <m:r>
                              <a:rPr lang="en-US" i="1">
                                <a:latin typeface="Cambria Math" panose="02040503050406030204" pitchFamily="18" charset="0"/>
                              </a:rPr>
                              <m:t>0,0</m:t>
                            </m:r>
                            <m:r>
                              <a:rPr lang="fr-FR" b="0" i="1" smtClean="0">
                                <a:latin typeface="Cambria Math" panose="02040503050406030204" pitchFamily="18" charset="0"/>
                              </a:rPr>
                              <m:t>6</m:t>
                            </m:r>
                          </m:num>
                          <m:den>
                            <m:r>
                              <a:rPr lang="en-US" i="1">
                                <a:latin typeface="Cambria Math" panose="02040503050406030204" pitchFamily="18" charset="0"/>
                              </a:rPr>
                              <m:t>5</m:t>
                            </m:r>
                          </m:den>
                        </m:f>
                      </m:e>
                    </m:d>
                    <m:r>
                      <a:rPr lang="en-US" i="1">
                        <a:latin typeface="Cambria Math" panose="02040503050406030204" pitchFamily="18" charset="0"/>
                      </a:rPr>
                      <m:t>∗8</m:t>
                    </m:r>
                    <m:r>
                      <a:rPr lang="en-US" i="1">
                        <a:latin typeface="Cambria Math" panose="02040503050406030204" pitchFamily="18" charset="0"/>
                      </a:rPr>
                      <m:t>𝑙𝑜𝑔</m:t>
                    </m:r>
                    <m:r>
                      <a:rPr lang="en-US" i="1">
                        <a:latin typeface="Cambria Math" panose="02040503050406030204" pitchFamily="18" charset="0"/>
                      </a:rPr>
                      <m:t>[</m:t>
                    </m:r>
                    <m:sSup>
                      <m:sSupPr>
                        <m:ctrlPr>
                          <a:rPr lang="fr-FR"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m:t>
                        </m:r>
                      </m:sup>
                    </m:sSup>
                    <m:r>
                      <a:rPr lang="en-US" i="1">
                        <a:latin typeface="Cambria Math" panose="02040503050406030204" pitchFamily="18" charset="0"/>
                      </a:rPr>
                      <m:t>] + (</m:t>
                    </m:r>
                    <m:f>
                      <m:fPr>
                        <m:ctrlPr>
                          <a:rPr lang="fr-FR" i="1">
                            <a:latin typeface="Cambria Math" panose="02040503050406030204" pitchFamily="18" charset="0"/>
                          </a:rPr>
                        </m:ctrlPr>
                      </m:fPr>
                      <m:num>
                        <m:r>
                          <a:rPr lang="en-US" i="1">
                            <a:latin typeface="Cambria Math" panose="02040503050406030204" pitchFamily="18" charset="0"/>
                          </a:rPr>
                          <m:t>0,0</m:t>
                        </m:r>
                        <m:r>
                          <a:rPr lang="fr-FR" b="0" i="1" smtClean="0">
                            <a:latin typeface="Cambria Math" panose="02040503050406030204" pitchFamily="18" charset="0"/>
                          </a:rPr>
                          <m:t>6</m:t>
                        </m:r>
                      </m:num>
                      <m:den>
                        <m:r>
                          <a:rPr lang="en-US" i="1">
                            <a:latin typeface="Cambria Math" panose="02040503050406030204" pitchFamily="18" charset="0"/>
                          </a:rPr>
                          <m:t>5</m:t>
                        </m:r>
                      </m:den>
                    </m:f>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 </m:t>
                    </m:r>
                    <m:f>
                      <m:fPr>
                        <m:ctrlPr>
                          <a:rPr lang="fr-FR" i="1">
                            <a:latin typeface="Cambria Math" panose="02040503050406030204" pitchFamily="18" charset="0"/>
                          </a:rPr>
                        </m:ctrlPr>
                      </m:fPr>
                      <m:num>
                        <m:r>
                          <a:rPr lang="en-US" i="1">
                            <a:latin typeface="Cambria Math" panose="02040503050406030204" pitchFamily="18" charset="0"/>
                          </a:rPr>
                          <m:t>[</m:t>
                        </m:r>
                        <m:r>
                          <a:rPr lang="fr-FR" i="1">
                            <a:latin typeface="Cambria Math" panose="02040503050406030204" pitchFamily="18" charset="0"/>
                          </a:rPr>
                          <m:t>𝑀𝑛</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4</m:t>
                            </m:r>
                          </m:sub>
                          <m:sup>
                            <m:r>
                              <a:rPr lang="fr-FR" i="1">
                                <a:latin typeface="Cambria Math" panose="02040503050406030204" pitchFamily="18" charset="0"/>
                              </a:rPr>
                              <m:t>−</m:t>
                            </m:r>
                          </m:sup>
                        </m:sSubSup>
                        <m:r>
                          <a:rPr lang="en-US" i="1">
                            <a:latin typeface="Cambria Math" panose="02040503050406030204" pitchFamily="18" charset="0"/>
                          </a:rPr>
                          <m:t>]</m:t>
                        </m:r>
                      </m:num>
                      <m:den>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e>
                        </m:d>
                      </m:den>
                    </m:f>
                  </m:oMath>
                </a14:m>
                <a:endParaRPr lang="fr-FR" dirty="0"/>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 − </m:t>
                    </m:r>
                    <m:f>
                      <m:fPr>
                        <m:ctrlPr>
                          <a:rPr lang="fr-FR" i="1">
                            <a:latin typeface="Cambria Math" panose="02040503050406030204" pitchFamily="18" charset="0"/>
                          </a:rPr>
                        </m:ctrlPr>
                      </m:fPr>
                      <m:num>
                        <m:r>
                          <a:rPr lang="en-US" i="1">
                            <a:latin typeface="Cambria Math" panose="02040503050406030204" pitchFamily="18" charset="0"/>
                          </a:rPr>
                          <m:t>0,4</m:t>
                        </m:r>
                        <m:r>
                          <a:rPr lang="fr-FR" b="0" i="1" smtClean="0">
                            <a:latin typeface="Cambria Math" panose="02040503050406030204" pitchFamily="18" charset="0"/>
                          </a:rPr>
                          <m:t>8</m:t>
                        </m:r>
                        <m:r>
                          <a:rPr lang="en-US" i="1">
                            <a:latin typeface="Cambria Math" panose="02040503050406030204" pitchFamily="18" charset="0"/>
                          </a:rPr>
                          <m:t>𝑝𝐻</m:t>
                        </m:r>
                      </m:num>
                      <m:den>
                        <m:r>
                          <a:rPr lang="en-US" i="1">
                            <a:latin typeface="Cambria Math" panose="02040503050406030204" pitchFamily="18" charset="0"/>
                          </a:rPr>
                          <m:t>5</m:t>
                        </m:r>
                      </m:den>
                    </m:f>
                    <m:r>
                      <a:rPr lang="en-US" i="1">
                        <a:latin typeface="Cambria Math" panose="02040503050406030204" pitchFamily="18" charset="0"/>
                      </a:rPr>
                      <m:t> + (</m:t>
                    </m:r>
                    <m:f>
                      <m:fPr>
                        <m:ctrlPr>
                          <a:rPr lang="fr-FR" i="1">
                            <a:latin typeface="Cambria Math" panose="02040503050406030204" pitchFamily="18" charset="0"/>
                          </a:rPr>
                        </m:ctrlPr>
                      </m:fPr>
                      <m:num>
                        <m:r>
                          <a:rPr lang="en-US" i="1">
                            <a:latin typeface="Cambria Math" panose="02040503050406030204" pitchFamily="18" charset="0"/>
                          </a:rPr>
                          <m:t>0,0</m:t>
                        </m:r>
                        <m:r>
                          <a:rPr lang="fr-FR" b="0" i="1" smtClean="0">
                            <a:latin typeface="Cambria Math" panose="02040503050406030204" pitchFamily="18" charset="0"/>
                          </a:rPr>
                          <m:t>6</m:t>
                        </m:r>
                      </m:num>
                      <m:den>
                        <m:r>
                          <a:rPr lang="en-US" i="1">
                            <a:latin typeface="Cambria Math" panose="02040503050406030204" pitchFamily="18" charset="0"/>
                          </a:rPr>
                          <m:t>5</m:t>
                        </m:r>
                      </m:den>
                    </m:f>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 </m:t>
                    </m:r>
                    <m:f>
                      <m:fPr>
                        <m:ctrlPr>
                          <a:rPr lang="fr-FR" i="1">
                            <a:latin typeface="Cambria Math" panose="02040503050406030204" pitchFamily="18" charset="0"/>
                          </a:rPr>
                        </m:ctrlPr>
                      </m:fPr>
                      <m:num>
                        <m:r>
                          <a:rPr lang="en-US" i="1">
                            <a:latin typeface="Cambria Math" panose="02040503050406030204" pitchFamily="18" charset="0"/>
                          </a:rPr>
                          <m:t>[</m:t>
                        </m:r>
                        <m:r>
                          <a:rPr lang="fr-FR" i="1">
                            <a:latin typeface="Cambria Math" panose="02040503050406030204" pitchFamily="18" charset="0"/>
                          </a:rPr>
                          <m:t>𝑀𝑛</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4</m:t>
                            </m:r>
                          </m:sub>
                          <m:sup>
                            <m:r>
                              <a:rPr lang="fr-FR" i="1">
                                <a:latin typeface="Cambria Math" panose="02040503050406030204" pitchFamily="18" charset="0"/>
                              </a:rPr>
                              <m:t>−</m:t>
                            </m:r>
                          </m:sup>
                        </m:sSubSup>
                        <m:r>
                          <a:rPr lang="en-US" i="1">
                            <a:latin typeface="Cambria Math" panose="02040503050406030204" pitchFamily="18" charset="0"/>
                          </a:rPr>
                          <m:t>]</m:t>
                        </m:r>
                      </m:num>
                      <m:den>
                        <m:d>
                          <m:dPr>
                            <m:begChr m:val="["/>
                            <m:endChr m:val="]"/>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𝑀𝑛</m:t>
                                </m:r>
                              </m:e>
                              <m:sup>
                                <m:r>
                                  <a:rPr lang="fr-FR" i="1">
                                    <a:latin typeface="Cambria Math" panose="02040503050406030204" pitchFamily="18" charset="0"/>
                                  </a:rPr>
                                  <m:t>2+</m:t>
                                </m:r>
                              </m:sup>
                            </m:sSup>
                          </m:e>
                        </m:d>
                      </m:den>
                    </m:f>
                  </m:oMath>
                </a14:m>
                <a:endParaRPr lang="fr-FR" dirty="0"/>
              </a:p>
              <a:p>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 = </m:t>
                    </m:r>
                    <m:r>
                      <a:rPr lang="fr-FR" i="1">
                        <a:latin typeface="Cambria Math" panose="02040503050406030204" pitchFamily="18" charset="0"/>
                      </a:rPr>
                      <m:t>𝐸</m:t>
                    </m:r>
                    <m:r>
                      <a:rPr lang="fr-FR" i="1">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0,4</m:t>
                        </m:r>
                        <m:r>
                          <a:rPr lang="fr-FR" b="0" i="1" smtClean="0">
                            <a:latin typeface="Cambria Math" panose="02040503050406030204" pitchFamily="18" charset="0"/>
                          </a:rPr>
                          <m:t>8</m:t>
                        </m:r>
                        <m:r>
                          <a:rPr lang="fr-FR" i="1">
                            <a:latin typeface="Cambria Math" panose="02040503050406030204" pitchFamily="18" charset="0"/>
                          </a:rPr>
                          <m:t>𝑝𝐻</m:t>
                        </m:r>
                      </m:num>
                      <m:den>
                        <m:r>
                          <a:rPr lang="fr-FR" i="1">
                            <a:latin typeface="Cambria Math" panose="02040503050406030204" pitchFamily="18" charset="0"/>
                          </a:rPr>
                          <m:t>5</m:t>
                        </m:r>
                      </m:den>
                    </m:f>
                    <m:r>
                      <a:rPr lang="fr-FR" i="1">
                        <a:latin typeface="Cambria Math" panose="02040503050406030204" pitchFamily="18" charset="0"/>
                      </a:rPr>
                      <m:t> </m:t>
                    </m:r>
                    <m:r>
                      <a:rPr lang="fr-FR" i="1">
                        <a:latin typeface="Cambria Math" panose="02040503050406030204" pitchFamily="18" charset="0"/>
                      </a:rPr>
                      <m:t>𝑒𝑠𝑡</m:t>
                    </m:r>
                    <m:r>
                      <a:rPr lang="fr-FR" i="1">
                        <a:latin typeface="Cambria Math" panose="02040503050406030204" pitchFamily="18" charset="0"/>
                      </a:rPr>
                      <m:t> </m:t>
                    </m:r>
                    <m:r>
                      <a:rPr lang="fr-FR" i="1">
                        <a:latin typeface="Cambria Math" panose="02040503050406030204" pitchFamily="18" charset="0"/>
                      </a:rPr>
                      <m:t>𝑙𝑒</m:t>
                    </m:r>
                    <m:r>
                      <a:rPr lang="fr-FR" i="1">
                        <a:latin typeface="Cambria Math" panose="02040503050406030204" pitchFamily="18" charset="0"/>
                      </a:rPr>
                      <m:t> </m:t>
                    </m:r>
                    <m:r>
                      <a:rPr lang="fr-FR" i="1">
                        <a:latin typeface="Cambria Math" panose="02040503050406030204" pitchFamily="18" charset="0"/>
                      </a:rPr>
                      <m:t>𝑝𝑜𝑡𝑒𝑛𝑡𝑖𝑒𝑙</m:t>
                    </m:r>
                    <m:r>
                      <a:rPr lang="fr-FR" i="1">
                        <a:latin typeface="Cambria Math" panose="02040503050406030204" pitchFamily="18" charset="0"/>
                      </a:rPr>
                      <m:t> </m:t>
                    </m:r>
                    <m:r>
                      <a:rPr lang="fr-FR" i="1">
                        <a:latin typeface="Cambria Math" panose="02040503050406030204" pitchFamily="18" charset="0"/>
                      </a:rPr>
                      <m:t>𝑠𝑡𝑎𝑛𝑑𝑎𝑟𝑑</m:t>
                    </m:r>
                    <m:r>
                      <a:rPr lang="fr-FR" i="1">
                        <a:latin typeface="Cambria Math" panose="02040503050406030204" pitchFamily="18" charset="0"/>
                      </a:rPr>
                      <m:t> </m:t>
                    </m:r>
                    <m:r>
                      <a:rPr lang="fr-FR" i="1">
                        <a:latin typeface="Cambria Math" panose="02040503050406030204" pitchFamily="18" charset="0"/>
                      </a:rPr>
                      <m:t>𝑎𝑝𝑝𝑎𝑟𝑒𝑛𝑡</m:t>
                    </m:r>
                    <m:r>
                      <a:rPr lang="fr-FR" i="1">
                        <a:latin typeface="Cambria Math" panose="02040503050406030204" pitchFamily="18" charset="0"/>
                      </a:rPr>
                      <m:t>. </m:t>
                    </m:r>
                  </m:oMath>
                </a14:m>
                <a:r>
                  <a:rPr lang="fr-FR" dirty="0"/>
                  <a:t> Il est fonction du pH ; il diminue quand le pH augmente.</a:t>
                </a:r>
              </a:p>
              <a:p>
                <a:r>
                  <a:rPr lang="fr-FR" dirty="0"/>
                  <a:t> </a:t>
                </a:r>
              </a:p>
              <a:p>
                <a:endParaRPr lang="fr-FR" dirty="0"/>
              </a:p>
            </p:txBody>
          </p:sp>
        </mc:Choice>
        <mc:Fallback xmlns="">
          <p:sp>
            <p:nvSpPr>
              <p:cNvPr id="3" name="Espace réservé du contenu 2">
                <a:extLst>
                  <a:ext uri="{FF2B5EF4-FFF2-40B4-BE49-F238E27FC236}">
                    <a16:creationId xmlns:a16="http://schemas.microsoft.com/office/drawing/2014/main" id="{C3FA95FA-CFA0-4773-B8A8-060D8BA2CE71}"/>
                  </a:ext>
                </a:extLst>
              </p:cNvPr>
              <p:cNvSpPr>
                <a:spLocks noGrp="1" noRot="1" noChangeAspect="1" noMove="1" noResize="1" noEditPoints="1" noAdjustHandles="1" noChangeArrowheads="1" noChangeShapeType="1" noTextEdit="1"/>
              </p:cNvSpPr>
              <p:nvPr>
                <p:ph idx="1"/>
              </p:nvPr>
            </p:nvSpPr>
            <p:spPr>
              <a:xfrm>
                <a:off x="383458" y="353961"/>
                <a:ext cx="11592232" cy="5823002"/>
              </a:xfrm>
              <a:blipFill>
                <a:blip r:embed="rId2"/>
                <a:stretch>
                  <a:fillRect l="-1367" t="-2827" r="-1157" b="-942"/>
                </a:stretch>
              </a:blipFill>
            </p:spPr>
            <p:txBody>
              <a:bodyPr/>
              <a:lstStyle/>
              <a:p>
                <a:r>
                  <a:rPr lang="fr-FR">
                    <a:noFill/>
                  </a:rPr>
                  <a:t> </a:t>
                </a:r>
              </a:p>
            </p:txBody>
          </p:sp>
        </mc:Fallback>
      </mc:AlternateContent>
    </p:spTree>
    <p:extLst>
      <p:ext uri="{BB962C8B-B14F-4D97-AF65-F5344CB8AC3E}">
        <p14:creationId xmlns:p14="http://schemas.microsoft.com/office/powerpoint/2010/main" val="3127862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5A3E3C8-25D2-4EF0-9732-09334DEF38DC}"/>
                  </a:ext>
                </a:extLst>
              </p:cNvPr>
              <p:cNvSpPr>
                <a:spLocks noGrp="1"/>
              </p:cNvSpPr>
              <p:nvPr>
                <p:ph idx="1"/>
              </p:nvPr>
            </p:nvSpPr>
            <p:spPr>
              <a:xfrm>
                <a:off x="838200" y="648929"/>
                <a:ext cx="10515600" cy="5528034"/>
              </a:xfrm>
            </p:spPr>
            <p:txBody>
              <a:bodyPr>
                <a:normAutofit fontScale="92500"/>
              </a:bodyPr>
              <a:lstStyle/>
              <a:p>
                <a:pPr marL="457200" lvl="1" indent="0">
                  <a:buNone/>
                </a:pPr>
                <a:r>
                  <a:rPr lang="fr-FR" sz="3200" b="1" dirty="0">
                    <a:solidFill>
                      <a:srgbClr val="00B0F0"/>
                    </a:solidFill>
                  </a:rPr>
                  <a:t>7.2 Influence de la précipitation ou de la complexation</a:t>
                </a:r>
                <a:endParaRPr lang="fr-FR" sz="3200" dirty="0">
                  <a:solidFill>
                    <a:srgbClr val="00B0F0"/>
                  </a:solidFill>
                </a:endParaRPr>
              </a:p>
              <a:p>
                <a:r>
                  <a:rPr lang="fr-FR" dirty="0"/>
                  <a:t>Soit un couple Ox/Red où les deux espèces sont en solution.</a:t>
                </a:r>
                <a:endParaRPr lang="fr-FR" sz="2400" dirty="0"/>
              </a:p>
              <a:p>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𝐸</m:t>
                        </m:r>
                      </m:e>
                      <m:sup>
                        <m:r>
                          <a:rPr lang="fr-FR" i="1">
                            <a:latin typeface="Cambria Math" panose="02040503050406030204" pitchFamily="18" charset="0"/>
                          </a:rPr>
                          <m:t>0</m:t>
                        </m:r>
                      </m:sup>
                    </m:sSup>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0</m:t>
                        </m:r>
                        <m:r>
                          <a:rPr lang="fr-FR" b="0" i="1" smtClean="0">
                            <a:latin typeface="Cambria Math" panose="02040503050406030204" pitchFamily="18" charset="0"/>
                          </a:rPr>
                          <m:t>,</m:t>
                        </m:r>
                        <m:r>
                          <a:rPr lang="fr-FR" i="1">
                            <a:latin typeface="Cambria Math" panose="02040503050406030204" pitchFamily="18" charset="0"/>
                          </a:rPr>
                          <m:t>0</m:t>
                        </m:r>
                        <m:r>
                          <a:rPr lang="fr-FR" b="0" i="1" smtClean="0">
                            <a:latin typeface="Cambria Math" panose="02040503050406030204" pitchFamily="18" charset="0"/>
                          </a:rPr>
                          <m:t>6</m:t>
                        </m:r>
                      </m:num>
                      <m:den>
                        <m:r>
                          <a:rPr lang="fr-FR" i="1">
                            <a:latin typeface="Cambria Math" panose="02040503050406030204" pitchFamily="18" charset="0"/>
                          </a:rPr>
                          <m:t>𝑛</m:t>
                        </m:r>
                      </m:den>
                    </m:f>
                    <m:r>
                      <a:rPr lang="fr-FR" i="1">
                        <a:latin typeface="Cambria Math" panose="02040503050406030204" pitchFamily="18" charset="0"/>
                      </a:rPr>
                      <m:t>𝑙𝑜𝑔</m:t>
                    </m:r>
                    <m:f>
                      <m:fPr>
                        <m:ctrlPr>
                          <a:rPr lang="fr-FR" i="1">
                            <a:latin typeface="Cambria Math" panose="02040503050406030204" pitchFamily="18" charset="0"/>
                          </a:rPr>
                        </m:ctrlPr>
                      </m:fPr>
                      <m:num>
                        <m:d>
                          <m:dPr>
                            <m:begChr m:val="["/>
                            <m:endChr m:val="]"/>
                            <m:ctrlPr>
                              <a:rPr lang="fr-FR" i="1">
                                <a:latin typeface="Cambria Math" panose="02040503050406030204" pitchFamily="18" charset="0"/>
                              </a:rPr>
                            </m:ctrlPr>
                          </m:dPr>
                          <m:e>
                            <m:r>
                              <a:rPr lang="fr-FR" i="1">
                                <a:latin typeface="Cambria Math" panose="02040503050406030204" pitchFamily="18" charset="0"/>
                              </a:rPr>
                              <m:t>𝑂𝑥</m:t>
                            </m:r>
                          </m:e>
                        </m:d>
                      </m:num>
                      <m:den>
                        <m:d>
                          <m:dPr>
                            <m:begChr m:val="["/>
                            <m:endChr m:val="]"/>
                            <m:ctrlPr>
                              <a:rPr lang="fr-FR" i="1">
                                <a:latin typeface="Cambria Math" panose="02040503050406030204" pitchFamily="18" charset="0"/>
                              </a:rPr>
                            </m:ctrlPr>
                          </m:dPr>
                          <m:e>
                            <m:r>
                              <a:rPr lang="fr-FR" i="1">
                                <a:latin typeface="Cambria Math" panose="02040503050406030204" pitchFamily="18" charset="0"/>
                              </a:rPr>
                              <m:t>𝑅𝑒𝑑</m:t>
                            </m:r>
                          </m:e>
                        </m:d>
                      </m:den>
                    </m:f>
                  </m:oMath>
                </a14:m>
                <a:endParaRPr lang="fr-FR" sz="2400" dirty="0"/>
              </a:p>
              <a:p>
                <a:r>
                  <a:rPr lang="fr-FR" dirty="0"/>
                  <a:t>Si la concentration de l’espèce oxydante diminue, E diminue, le pouvoir oxydant de Ox diminue alors que le pouvoir réducteur de Red augmente.</a:t>
                </a:r>
                <a:endParaRPr lang="fr-FR" sz="2400" dirty="0"/>
              </a:p>
              <a:p>
                <a:r>
                  <a:rPr lang="fr-FR" dirty="0"/>
                  <a:t>C’est le cas si l’oxydant participe à des réactions de complexation ou de précipitation.</a:t>
                </a:r>
                <a:endParaRPr lang="fr-FR" sz="2400" dirty="0"/>
              </a:p>
              <a:p>
                <a:r>
                  <a:rPr lang="fr-FR" dirty="0"/>
                  <a:t>Si la concentration de l’espèce réductrice diminue, E augmente, le pouvoir oxydant de Ox augmente alors que le pouvoir réducteur de Red diminue.</a:t>
                </a:r>
                <a:endParaRPr lang="fr-FR" sz="2400" dirty="0"/>
              </a:p>
              <a:p>
                <a:r>
                  <a:rPr lang="fr-FR" dirty="0"/>
                  <a:t>C’est le cas si le réducteur participe à des réactions de complexation ou de précipitation</a:t>
                </a:r>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D5A3E3C8-25D2-4EF0-9732-09334DEF38DC}"/>
                  </a:ext>
                </a:extLst>
              </p:cNvPr>
              <p:cNvSpPr>
                <a:spLocks noGrp="1" noRot="1" noChangeAspect="1" noMove="1" noResize="1" noEditPoints="1" noAdjustHandles="1" noChangeArrowheads="1" noChangeShapeType="1" noTextEdit="1"/>
              </p:cNvSpPr>
              <p:nvPr>
                <p:ph idx="1"/>
              </p:nvPr>
            </p:nvSpPr>
            <p:spPr>
              <a:xfrm>
                <a:off x="838200" y="648929"/>
                <a:ext cx="10515600" cy="5528034"/>
              </a:xfrm>
              <a:blipFill>
                <a:blip r:embed="rId2"/>
                <a:stretch>
                  <a:fillRect l="-928" t="-2205" r="-58"/>
                </a:stretch>
              </a:blipFill>
            </p:spPr>
            <p:txBody>
              <a:bodyPr/>
              <a:lstStyle/>
              <a:p>
                <a:r>
                  <a:rPr lang="fr-FR">
                    <a:noFill/>
                  </a:rPr>
                  <a:t> </a:t>
                </a:r>
              </a:p>
            </p:txBody>
          </p:sp>
        </mc:Fallback>
      </mc:AlternateContent>
    </p:spTree>
    <p:extLst>
      <p:ext uri="{BB962C8B-B14F-4D97-AF65-F5344CB8AC3E}">
        <p14:creationId xmlns:p14="http://schemas.microsoft.com/office/powerpoint/2010/main" val="477473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797034E-326E-440B-8196-7D29ABE6B9C6}"/>
              </a:ext>
            </a:extLst>
          </p:cNvPr>
          <p:cNvSpPr>
            <a:spLocks noGrp="1"/>
          </p:cNvSpPr>
          <p:nvPr>
            <p:ph idx="1"/>
          </p:nvPr>
        </p:nvSpPr>
        <p:spPr>
          <a:xfrm>
            <a:off x="200025" y="457200"/>
            <a:ext cx="11615738" cy="5719763"/>
          </a:xfrm>
        </p:spPr>
        <p:txBody>
          <a:bodyPr>
            <a:normAutofit fontScale="25000" lnSpcReduction="20000"/>
          </a:bodyPr>
          <a:lstStyle/>
          <a:p>
            <a:pPr>
              <a:lnSpc>
                <a:spcPct val="115000"/>
              </a:lnSpc>
              <a:spcBef>
                <a:spcPts val="0"/>
              </a:spcBef>
            </a:pP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 réalise une pile avec les deux demi-piles suivantes :   Pb/Pb</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H</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ClO</a:t>
            </a:r>
            <a:r>
              <a:rPr lang="fr-FR" sz="12800" baseline="-25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Cl</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Pt</a:t>
            </a:r>
            <a:endParaRPr lang="fr-FR" sz="1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a) Écrire la demi-équation électronique correspondant au couple ClO</a:t>
            </a:r>
            <a:r>
              <a:rPr lang="fr-FR" sz="12800" baseline="-25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Cl</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en milieu acide.</a:t>
            </a:r>
            <a:endParaRPr lang="fr-FR" sz="128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15000"/>
              </a:lnSpc>
              <a:spcBef>
                <a:spcPts val="0"/>
              </a:spcBef>
            </a:pP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 Calculer le potentiel pris par un fil de platine plongeant dans une solution contenant 0,200 mol.L</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d'ions ClO</a:t>
            </a:r>
            <a:r>
              <a:rPr lang="fr-FR" sz="12800" baseline="-25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0,180 mol.L</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d'ions Cl</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et de pH = 1.</a:t>
            </a:r>
            <a:endParaRPr lang="fr-FR" sz="1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 a) Écrire la demi-équation électronique correspondant au couple Pb</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Pb.</a:t>
            </a:r>
            <a:endParaRPr lang="fr-FR" sz="12800" dirty="0">
              <a:effectLst/>
              <a:latin typeface="Calibri" panose="020F0502020204030204" pitchFamily="34" charset="0"/>
              <a:ea typeface="Calibri" panose="020F0502020204030204" pitchFamily="34" charset="0"/>
              <a:cs typeface="Times New Roman" panose="02020603050405020304" pitchFamily="18" charset="0"/>
            </a:endParaRPr>
          </a:p>
          <a:p>
            <a:pPr marL="152400">
              <a:lnSpc>
                <a:spcPct val="115000"/>
              </a:lnSpc>
              <a:spcBef>
                <a:spcPts val="0"/>
              </a:spcBef>
            </a:pP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 Calculer le potentiel pris par une lame de plomb plongeant dans une solution de nitrate de plomb de concentration 0,500 mol.L</a:t>
            </a:r>
            <a:r>
              <a:rPr lang="fr-FR" sz="128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fr-FR" sz="1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fr-FR" sz="12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 Calculer la force électromotrice de la pile au début de son fonctionnement</a:t>
            </a:r>
            <a:endParaRPr lang="fr-FR" sz="12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414503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24702-B7B2-4158-B19A-29520CE05011}"/>
              </a:ext>
            </a:extLst>
          </p:cNvPr>
          <p:cNvSpPr>
            <a:spLocks noGrp="1"/>
          </p:cNvSpPr>
          <p:nvPr>
            <p:ph type="ctrTitle"/>
          </p:nvPr>
        </p:nvSpPr>
        <p:spPr>
          <a:xfrm>
            <a:off x="1524000" y="1424609"/>
            <a:ext cx="9144000" cy="6042991"/>
          </a:xfrm>
        </p:spPr>
        <p:txBody>
          <a:bodyPr>
            <a:normAutofit fontScale="90000"/>
          </a:bodyPr>
          <a:lstStyle/>
          <a:p>
            <a:pPr algn="l">
              <a:lnSpc>
                <a:spcPct val="115000"/>
              </a:lnSpc>
              <a:spcAft>
                <a:spcPts val="1000"/>
              </a:spcAft>
            </a:pPr>
            <a:r>
              <a:rPr lang="fr-FR" sz="3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 On réalise une pile avec les deux demi-piles précédentes :</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r>
              <a:rPr lang="fr-FR" sz="3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Faire un schéma de cette pile.</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r>
              <a:rPr lang="fr-FR" sz="3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Préciser les réactions qui s'effectuent dans chaque demi-pile et l'équation de fonctionnement de la pile.</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r>
              <a:rPr lang="fr-FR" sz="3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Où s’effectue la réaction de réduction ? La réaction d’oxydation ?</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r>
              <a:rPr lang="fr-FR" sz="3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Préciser les pôles positif et négatif de la pile, justifier la réponse.</a:t>
            </a:r>
            <a:br>
              <a:rPr lang="fr-FR" sz="3600" dirty="0">
                <a:effectLst/>
                <a:latin typeface="Calibri" panose="020F0502020204030204" pitchFamily="34" charset="0"/>
                <a:ea typeface="Calibri" panose="020F0502020204030204" pitchFamily="34" charset="0"/>
                <a:cs typeface="Times New Roman" panose="02020603050405020304" pitchFamily="18" charset="0"/>
              </a:rPr>
            </a:br>
            <a:r>
              <a:rPr lang="fr-FR" sz="3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Préciser le sens du courant, le sens de circulation des électrons.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Tree>
    <p:extLst>
      <p:ext uri="{BB962C8B-B14F-4D97-AF65-F5344CB8AC3E}">
        <p14:creationId xmlns:p14="http://schemas.microsoft.com/office/powerpoint/2010/main" val="403856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A834D9-C178-48B1-AD51-FAF191DA6F2B}"/>
              </a:ext>
            </a:extLst>
          </p:cNvPr>
          <p:cNvSpPr>
            <a:spLocks noGrp="1"/>
          </p:cNvSpPr>
          <p:nvPr>
            <p:ph idx="1"/>
          </p:nvPr>
        </p:nvSpPr>
        <p:spPr>
          <a:xfrm>
            <a:off x="838200" y="185530"/>
            <a:ext cx="10515600" cy="5991433"/>
          </a:xfrm>
        </p:spPr>
        <p:txBody>
          <a:bodyPr>
            <a:normAutofit lnSpcReduction="10000"/>
          </a:bodyPr>
          <a:lstStyle/>
          <a:p>
            <a:pPr>
              <a:lnSpc>
                <a:spcPct val="115000"/>
              </a:lnSpc>
              <a:spcAft>
                <a:spcPts val="1000"/>
              </a:spcAft>
            </a:pP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 Au bout de 30 min, il a disparu 0,150 mol.L</a:t>
            </a:r>
            <a:r>
              <a:rPr lang="fr-FR" sz="3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d’ions ClO</a:t>
            </a:r>
            <a:r>
              <a:rPr lang="fr-FR" sz="3200" baseline="-25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r>
              <a:rPr lang="fr-FR" sz="3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114300">
              <a:lnSpc>
                <a:spcPct val="115000"/>
              </a:lnSpc>
              <a:spcAft>
                <a:spcPts val="1000"/>
              </a:spcAft>
            </a:pP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 cours de cette transformation, le volume de chaque compartiment (100mL) reste constant.</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114300">
              <a:lnSpc>
                <a:spcPct val="115000"/>
              </a:lnSpc>
              <a:spcAft>
                <a:spcPts val="1000"/>
              </a:spcAft>
            </a:pP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l’aide d’un tableau d’avancement, déterminer les concentrations des ions présents.</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114300">
              <a:lnSpc>
                <a:spcPct val="115000"/>
              </a:lnSpc>
              <a:spcAft>
                <a:spcPts val="1000"/>
              </a:spcAft>
            </a:pP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 solution étant très acide, on admet que les ions H</a:t>
            </a:r>
            <a:r>
              <a:rPr lang="fr-FR" sz="3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sont introduits en large excès et donc que leur concentration ne varie pas.</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114300">
              <a:lnSpc>
                <a:spcPct val="115000"/>
              </a:lnSpc>
              <a:spcAft>
                <a:spcPts val="1000"/>
              </a:spcAft>
            </a:pPr>
            <a:r>
              <a:rPr lang="fr-FR" sz="3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Calculer la force électromotrice de la pile à ce moment là.</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4052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7853AD5-3C8E-4515-A505-E56914DB605C}"/>
                  </a:ext>
                </a:extLst>
              </p:cNvPr>
              <p:cNvSpPr>
                <a:spLocks noGrp="1"/>
              </p:cNvSpPr>
              <p:nvPr>
                <p:ph idx="1"/>
              </p:nvPr>
            </p:nvSpPr>
            <p:spPr>
              <a:xfrm>
                <a:off x="838200" y="486697"/>
                <a:ext cx="10515600" cy="5690266"/>
              </a:xfrm>
            </p:spPr>
            <p:txBody>
              <a:bodyPr/>
              <a:lstStyle/>
              <a:p>
                <a:pPr marL="0" lvl="0" indent="0">
                  <a:buNone/>
                </a:pPr>
                <a:r>
                  <a:rPr lang="fr-FR" sz="4000" b="1" dirty="0">
                    <a:solidFill>
                      <a:srgbClr val="FF0000"/>
                    </a:solidFill>
                  </a:rPr>
                  <a:t>2. NOMBRE D’OXYDATION</a:t>
                </a:r>
                <a:endParaRPr lang="fr-FR" sz="4000" dirty="0">
                  <a:solidFill>
                    <a:srgbClr val="FF0000"/>
                  </a:solidFill>
                </a:endParaRPr>
              </a:p>
              <a:p>
                <a:pPr marL="457200" lvl="1" indent="0">
                  <a:buNone/>
                </a:pPr>
                <a:r>
                  <a:rPr lang="fr-FR" sz="3600" b="1" i="1" dirty="0">
                    <a:solidFill>
                      <a:srgbClr val="00B0F0"/>
                    </a:solidFill>
                  </a:rPr>
                  <a:t>2.1 Définition</a:t>
                </a:r>
                <a:endParaRPr lang="fr-FR" sz="3600" dirty="0">
                  <a:solidFill>
                    <a:srgbClr val="00B0F0"/>
                  </a:solidFill>
                </a:endParaRPr>
              </a:p>
              <a:p>
                <a:pPr>
                  <a:lnSpc>
                    <a:spcPct val="150000"/>
                  </a:lnSpc>
                </a:pPr>
                <a:r>
                  <a:rPr lang="fr-FR" sz="3200" dirty="0"/>
                  <a:t>Le nombre d’oxydation </a:t>
                </a:r>
                <a14:m>
                  <m:oMath xmlns:m="http://schemas.openxmlformats.org/officeDocument/2006/math">
                    <m:d>
                      <m:dPr>
                        <m:ctrlPr>
                          <a:rPr lang="fr-FR" sz="3200" i="1">
                            <a:latin typeface="Cambria Math" panose="02040503050406030204" pitchFamily="18" charset="0"/>
                          </a:rPr>
                        </m:ctrlPr>
                      </m:dPr>
                      <m:e>
                        <m:r>
                          <a:rPr lang="fr-FR" sz="3200" i="1">
                            <a:latin typeface="Cambria Math" panose="02040503050406030204" pitchFamily="18" charset="0"/>
                          </a:rPr>
                          <m:t>𝑛𝑜</m:t>
                        </m:r>
                      </m:e>
                    </m:d>
                  </m:oMath>
                </a14:m>
                <a:r>
                  <a:rPr lang="fr-FR" sz="3200" dirty="0"/>
                  <a:t> d’un élément dans un édifice chimique est égal à la charge (fictive) qu’aurait cet élément si toutes les liaisons de l’édifice étaient  rompues de façon ionique. On le note en chiffres romains. On dit aussi degré d’oxydation. </a:t>
                </a:r>
              </a:p>
              <a:p>
                <a:endParaRPr lang="fr-FR" dirty="0"/>
              </a:p>
            </p:txBody>
          </p:sp>
        </mc:Choice>
        <mc:Fallback xmlns="">
          <p:sp>
            <p:nvSpPr>
              <p:cNvPr id="3" name="Espace réservé du contenu 2">
                <a:extLst>
                  <a:ext uri="{FF2B5EF4-FFF2-40B4-BE49-F238E27FC236}">
                    <a16:creationId xmlns:a16="http://schemas.microsoft.com/office/drawing/2014/main" id="{37853AD5-3C8E-4515-A505-E56914DB605C}"/>
                  </a:ext>
                </a:extLst>
              </p:cNvPr>
              <p:cNvSpPr>
                <a:spLocks noGrp="1" noRot="1" noChangeAspect="1" noMove="1" noResize="1" noEditPoints="1" noAdjustHandles="1" noChangeArrowheads="1" noChangeShapeType="1" noTextEdit="1"/>
              </p:cNvSpPr>
              <p:nvPr>
                <p:ph idx="1"/>
              </p:nvPr>
            </p:nvSpPr>
            <p:spPr>
              <a:xfrm>
                <a:off x="838200" y="486697"/>
                <a:ext cx="10515600" cy="5690266"/>
              </a:xfrm>
              <a:blipFill>
                <a:blip r:embed="rId2"/>
                <a:stretch>
                  <a:fillRect l="-2087" t="-3001" r="-1913"/>
                </a:stretch>
              </a:blipFill>
            </p:spPr>
            <p:txBody>
              <a:bodyPr/>
              <a:lstStyle/>
              <a:p>
                <a:r>
                  <a:rPr lang="fr-FR">
                    <a:noFill/>
                  </a:rPr>
                  <a:t> </a:t>
                </a:r>
              </a:p>
            </p:txBody>
          </p:sp>
        </mc:Fallback>
      </mc:AlternateContent>
    </p:spTree>
    <p:extLst>
      <p:ext uri="{BB962C8B-B14F-4D97-AF65-F5344CB8AC3E}">
        <p14:creationId xmlns:p14="http://schemas.microsoft.com/office/powerpoint/2010/main" val="405257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09AF6DD-DB35-436A-9271-747DB96EAC5B}"/>
                  </a:ext>
                </a:extLst>
              </p:cNvPr>
              <p:cNvSpPr>
                <a:spLocks noGrp="1"/>
              </p:cNvSpPr>
              <p:nvPr>
                <p:ph idx="1"/>
              </p:nvPr>
            </p:nvSpPr>
            <p:spPr>
              <a:xfrm>
                <a:off x="838200" y="516194"/>
                <a:ext cx="10515600" cy="5660769"/>
              </a:xfrm>
            </p:spPr>
            <p:txBody>
              <a:bodyPr>
                <a:normAutofit/>
              </a:bodyPr>
              <a:lstStyle/>
              <a:p>
                <a:pPr marL="0" indent="0">
                  <a:buNone/>
                </a:pPr>
                <a:r>
                  <a:rPr lang="fr-FR" dirty="0"/>
                  <a:t>Par conséquent : </a:t>
                </a:r>
              </a:p>
              <a:p>
                <a:pPr lvl="0"/>
                <a:r>
                  <a:rPr lang="fr-FR" b="1" dirty="0"/>
                  <a:t>Le</a:t>
                </a:r>
                <a:r>
                  <a:rPr lang="fr-FR" b="1" i="1" dirty="0"/>
                  <a:t> </a:t>
                </a:r>
                <a14:m>
                  <m:oMath xmlns:m="http://schemas.openxmlformats.org/officeDocument/2006/math">
                    <m:r>
                      <a:rPr lang="fr-FR" b="1" i="1">
                        <a:latin typeface="Cambria Math" panose="02040503050406030204" pitchFamily="18" charset="0"/>
                      </a:rPr>
                      <m:t>𝒏</m:t>
                    </m:r>
                    <m:r>
                      <a:rPr lang="fr-FR" b="1" i="1">
                        <a:latin typeface="Cambria Math" panose="02040503050406030204" pitchFamily="18" charset="0"/>
                      </a:rPr>
                      <m:t>.</m:t>
                    </m:r>
                    <m:r>
                      <a:rPr lang="fr-FR" b="1" i="1">
                        <a:latin typeface="Cambria Math" panose="02040503050406030204" pitchFamily="18" charset="0"/>
                      </a:rPr>
                      <m:t>𝒐</m:t>
                    </m:r>
                  </m:oMath>
                </a14:m>
                <a:r>
                  <a:rPr lang="fr-FR" b="1" i="1" dirty="0"/>
                  <a:t> </a:t>
                </a:r>
                <a:r>
                  <a:rPr lang="fr-FR" b="1" dirty="0"/>
                  <a:t>d’un élément dans un atome est nul :</a:t>
                </a:r>
                <a14:m>
                  <m:oMath xmlns:m="http://schemas.openxmlformats.org/officeDocument/2006/math">
                    <m:r>
                      <a:rPr lang="fr-FR" b="1" i="1">
                        <a:latin typeface="Cambria Math" panose="02040503050406030204" pitchFamily="18" charset="0"/>
                      </a:rPr>
                      <m:t> </m:t>
                    </m:r>
                    <m:r>
                      <a:rPr lang="fr-FR" i="1">
                        <a:latin typeface="Cambria Math" panose="02040503050406030204" pitchFamily="18" charset="0"/>
                      </a:rPr>
                      <m:t>𝑛</m:t>
                    </m:r>
                    <m:r>
                      <a:rPr lang="fr-FR" i="1">
                        <a:latin typeface="Cambria Math" panose="02040503050406030204" pitchFamily="18" charset="0"/>
                      </a:rPr>
                      <m:t>.</m:t>
                    </m:r>
                    <m:r>
                      <a:rPr lang="fr-FR" i="1">
                        <a:latin typeface="Cambria Math" panose="02040503050406030204" pitchFamily="18" charset="0"/>
                      </a:rPr>
                      <m:t>𝑜</m:t>
                    </m:r>
                    <m:d>
                      <m:dPr>
                        <m:ctrlPr>
                          <a:rPr lang="fr-FR" i="1">
                            <a:latin typeface="Cambria Math" panose="02040503050406030204" pitchFamily="18" charset="0"/>
                          </a:rPr>
                        </m:ctrlPr>
                      </m:dPr>
                      <m:e>
                        <m:r>
                          <a:rPr lang="fr-FR" i="1">
                            <a:latin typeface="Cambria Math" panose="02040503050406030204" pitchFamily="18" charset="0"/>
                          </a:rPr>
                          <m:t>𝑁𝑎</m:t>
                        </m:r>
                      </m:e>
                    </m:d>
                    <m:r>
                      <a:rPr lang="fr-FR" i="1">
                        <a:latin typeface="Cambria Math" panose="02040503050406030204" pitchFamily="18" charset="0"/>
                      </a:rPr>
                      <m:t>=0 </m:t>
                    </m:r>
                  </m:oMath>
                </a14:m>
                <a:r>
                  <a:rPr lang="fr-FR" dirty="0"/>
                  <a:t>;</a:t>
                </a:r>
                <a14:m>
                  <m:oMath xmlns:m="http://schemas.openxmlformats.org/officeDocument/2006/math">
                    <m:r>
                      <a:rPr lang="fr-FR" i="1">
                        <a:latin typeface="Cambria Math" panose="02040503050406030204" pitchFamily="18" charset="0"/>
                      </a:rPr>
                      <m:t> </m:t>
                    </m:r>
                    <m:r>
                      <a:rPr lang="fr-FR" i="1">
                        <a:latin typeface="Cambria Math" panose="02040503050406030204" pitchFamily="18" charset="0"/>
                      </a:rPr>
                      <m:t>𝑛</m:t>
                    </m:r>
                    <m:r>
                      <a:rPr lang="fr-FR" i="1">
                        <a:latin typeface="Cambria Math" panose="02040503050406030204" pitchFamily="18" charset="0"/>
                      </a:rPr>
                      <m:t>.</m:t>
                    </m:r>
                    <m:r>
                      <a:rPr lang="fr-FR" i="1">
                        <a:latin typeface="Cambria Math" panose="02040503050406030204" pitchFamily="18" charset="0"/>
                      </a:rPr>
                      <m:t>𝑜</m:t>
                    </m:r>
                    <m:d>
                      <m:dPr>
                        <m:ctrlPr>
                          <a:rPr lang="fr-FR" i="1">
                            <a:latin typeface="Cambria Math" panose="02040503050406030204" pitchFamily="18" charset="0"/>
                          </a:rPr>
                        </m:ctrlPr>
                      </m:dPr>
                      <m:e>
                        <m:r>
                          <a:rPr lang="fr-FR" i="1">
                            <a:latin typeface="Cambria Math" panose="02040503050406030204" pitchFamily="18" charset="0"/>
                          </a:rPr>
                          <m:t>𝐹𝑒</m:t>
                        </m:r>
                      </m:e>
                    </m:d>
                    <m:r>
                      <a:rPr lang="fr-FR" i="1">
                        <a:latin typeface="Cambria Math" panose="02040503050406030204" pitchFamily="18" charset="0"/>
                      </a:rPr>
                      <m:t>=0</m:t>
                    </m:r>
                  </m:oMath>
                </a14:m>
                <a:r>
                  <a:rPr lang="fr-FR" dirty="0"/>
                  <a:t>.</a:t>
                </a:r>
              </a:p>
              <a:p>
                <a:pPr lvl="0"/>
                <a:r>
                  <a:rPr lang="fr-FR" b="1" dirty="0"/>
                  <a:t>Le </a:t>
                </a:r>
                <a14:m>
                  <m:oMath xmlns:m="http://schemas.openxmlformats.org/officeDocument/2006/math">
                    <m:r>
                      <a:rPr lang="fr-FR" b="1" i="1">
                        <a:latin typeface="Cambria Math" panose="02040503050406030204" pitchFamily="18" charset="0"/>
                      </a:rPr>
                      <m:t>𝒏</m:t>
                    </m:r>
                    <m:r>
                      <a:rPr lang="fr-FR" b="1" i="1">
                        <a:latin typeface="Cambria Math" panose="02040503050406030204" pitchFamily="18" charset="0"/>
                      </a:rPr>
                      <m:t>.</m:t>
                    </m:r>
                    <m:r>
                      <a:rPr lang="fr-FR" b="1" i="1">
                        <a:latin typeface="Cambria Math" panose="02040503050406030204" pitchFamily="18" charset="0"/>
                      </a:rPr>
                      <m:t>𝒐</m:t>
                    </m:r>
                  </m:oMath>
                </a14:m>
                <a:r>
                  <a:rPr lang="fr-FR" b="1" dirty="0"/>
                  <a:t> d’un élément dans un ion est égal à sa charge : </a:t>
                </a:r>
                <a14:m>
                  <m:oMath xmlns:m="http://schemas.openxmlformats.org/officeDocument/2006/math">
                    <m:r>
                      <a:rPr lang="fr-FR" i="1">
                        <a:latin typeface="Cambria Math" panose="02040503050406030204" pitchFamily="18" charset="0"/>
                      </a:rPr>
                      <m:t>𝑛</m:t>
                    </m:r>
                    <m:r>
                      <a:rPr lang="fr-FR" i="1">
                        <a:latin typeface="Cambria Math" panose="02040503050406030204" pitchFamily="18" charset="0"/>
                      </a:rPr>
                      <m:t>.</m:t>
                    </m:r>
                    <m:r>
                      <a:rPr lang="fr-FR" i="1">
                        <a:latin typeface="Cambria Math" panose="02040503050406030204" pitchFamily="18" charset="0"/>
                      </a:rPr>
                      <m:t>𝑜</m:t>
                    </m:r>
                    <m:d>
                      <m:dPr>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𝐹𝑒</m:t>
                            </m:r>
                          </m:e>
                          <m:sup>
                            <m:r>
                              <a:rPr lang="fr-FR" i="1">
                                <a:latin typeface="Cambria Math" panose="02040503050406030204" pitchFamily="18" charset="0"/>
                              </a:rPr>
                              <m:t>2+</m:t>
                            </m:r>
                          </m:sup>
                        </m:sSup>
                      </m:e>
                    </m:d>
                    <m:r>
                      <a:rPr lang="fr-FR" i="1">
                        <a:latin typeface="Cambria Math" panose="02040503050406030204" pitchFamily="18" charset="0"/>
                      </a:rPr>
                      <m:t>=+</m:t>
                    </m:r>
                    <m:r>
                      <m:rPr>
                        <m:sty m:val="p"/>
                      </m:rPr>
                      <a:rPr lang="fr-FR">
                        <a:latin typeface="Cambria Math" panose="02040503050406030204" pitchFamily="18" charset="0"/>
                      </a:rPr>
                      <m:t>ΙΙ</m:t>
                    </m:r>
                    <m:r>
                      <a:rPr lang="fr-FR" i="1">
                        <a:latin typeface="Cambria Math" panose="02040503050406030204" pitchFamily="18" charset="0"/>
                      </a:rPr>
                      <m:t> </m:t>
                    </m:r>
                  </m:oMath>
                </a14:m>
                <a:r>
                  <a:rPr lang="fr-FR" dirty="0"/>
                  <a:t>; </a:t>
                </a:r>
                <a14:m>
                  <m:oMath xmlns:m="http://schemas.openxmlformats.org/officeDocument/2006/math">
                    <m:r>
                      <a:rPr lang="fr-FR" i="1">
                        <a:latin typeface="Cambria Math" panose="02040503050406030204" pitchFamily="18" charset="0"/>
                      </a:rPr>
                      <m:t>𝑛</m:t>
                    </m:r>
                    <m:r>
                      <a:rPr lang="fr-FR" i="1">
                        <a:latin typeface="Cambria Math" panose="02040503050406030204" pitchFamily="18" charset="0"/>
                      </a:rPr>
                      <m:t>.</m:t>
                    </m:r>
                    <m:r>
                      <a:rPr lang="fr-FR" i="1">
                        <a:latin typeface="Cambria Math" panose="02040503050406030204" pitchFamily="18" charset="0"/>
                      </a:rPr>
                      <m:t>𝑜</m:t>
                    </m:r>
                    <m:d>
                      <m:dPr>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𝐶𝑙</m:t>
                            </m:r>
                          </m:e>
                          <m:sup>
                            <m:r>
                              <a:rPr lang="fr-FR" i="1">
                                <a:latin typeface="Cambria Math" panose="02040503050406030204" pitchFamily="18" charset="0"/>
                              </a:rPr>
                              <m:t>−</m:t>
                            </m:r>
                          </m:sup>
                        </m:sSup>
                      </m:e>
                    </m:d>
                    <m:r>
                      <a:rPr lang="fr-FR" i="1">
                        <a:latin typeface="Cambria Math" panose="02040503050406030204" pitchFamily="18" charset="0"/>
                      </a:rPr>
                      <m:t>=−</m:t>
                    </m:r>
                    <m:r>
                      <m:rPr>
                        <m:sty m:val="p"/>
                      </m:rPr>
                      <a:rPr lang="fr-FR">
                        <a:latin typeface="Cambria Math" panose="02040503050406030204" pitchFamily="18" charset="0"/>
                      </a:rPr>
                      <m:t>Ι</m:t>
                    </m:r>
                  </m:oMath>
                </a14:m>
                <a:endParaRPr lang="fr-FR" dirty="0"/>
              </a:p>
              <a:p>
                <a:pPr lvl="0"/>
                <a:r>
                  <a:rPr lang="fr-FR" b="1" dirty="0"/>
                  <a:t>La somme des no des éléments dans une molécule est nulle :</a:t>
                </a:r>
                <a:endParaRPr lang="fr-FR" dirty="0"/>
              </a:p>
              <a:p>
                <a14:m>
                  <m:oMath xmlns:m="http://schemas.openxmlformats.org/officeDocument/2006/math">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𝐶𝐻</m:t>
                            </m:r>
                          </m:e>
                          <m:sub>
                            <m:r>
                              <a:rPr lang="fr-FR" i="1">
                                <a:latin typeface="Cambria Math" panose="02040503050406030204" pitchFamily="18" charset="0"/>
                              </a:rPr>
                              <m:t>4</m:t>
                            </m:r>
                          </m:sub>
                        </m:sSub>
                      </m:e>
                    </m:d>
                    <m:r>
                      <a:rPr lang="fr-FR" i="1">
                        <a:latin typeface="Cambria Math" panose="02040503050406030204" pitchFamily="18" charset="0"/>
                      </a:rPr>
                      <m:t>:</m:t>
                    </m:r>
                    <m:r>
                      <a:rPr lang="fr-FR" i="1">
                        <a:latin typeface="Cambria Math" panose="02040503050406030204" pitchFamily="18" charset="0"/>
                      </a:rPr>
                      <m:t>𝑛𝑜</m:t>
                    </m:r>
                    <m:d>
                      <m:dPr>
                        <m:ctrlPr>
                          <a:rPr lang="fr-FR" i="1">
                            <a:latin typeface="Cambria Math" panose="02040503050406030204" pitchFamily="18" charset="0"/>
                          </a:rPr>
                        </m:ctrlPr>
                      </m:dPr>
                      <m:e>
                        <m:r>
                          <a:rPr lang="fr-FR" i="1">
                            <a:latin typeface="Cambria Math" panose="02040503050406030204" pitchFamily="18" charset="0"/>
                          </a:rPr>
                          <m:t>𝐶</m:t>
                        </m:r>
                      </m:e>
                    </m:d>
                    <m:r>
                      <a:rPr lang="fr-FR" i="1">
                        <a:latin typeface="Cambria Math" panose="02040503050406030204" pitchFamily="18" charset="0"/>
                      </a:rPr>
                      <m:t>+4 </m:t>
                    </m:r>
                    <m:r>
                      <a:rPr lang="fr-FR" i="1">
                        <a:latin typeface="Cambria Math" panose="02040503050406030204" pitchFamily="18" charset="0"/>
                      </a:rPr>
                      <m:t>𝑛𝑜</m:t>
                    </m:r>
                    <m:d>
                      <m:dPr>
                        <m:ctrlPr>
                          <a:rPr lang="fr-FR" i="1">
                            <a:latin typeface="Cambria Math" panose="02040503050406030204" pitchFamily="18" charset="0"/>
                          </a:rPr>
                        </m:ctrlPr>
                      </m:dPr>
                      <m:e>
                        <m:r>
                          <a:rPr lang="fr-FR" i="1">
                            <a:latin typeface="Cambria Math" panose="02040503050406030204" pitchFamily="18" charset="0"/>
                          </a:rPr>
                          <m:t>𝐻</m:t>
                        </m:r>
                      </m:e>
                    </m:d>
                    <m:r>
                      <a:rPr lang="fr-FR" i="1">
                        <a:latin typeface="Cambria Math" panose="02040503050406030204" pitchFamily="18" charset="0"/>
                      </a:rPr>
                      <m:t>=0; </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𝐶𝐻</m:t>
                            </m:r>
                          </m:e>
                          <m:sub>
                            <m:r>
                              <a:rPr lang="fr-FR" i="1">
                                <a:latin typeface="Cambria Math" panose="02040503050406030204" pitchFamily="18" charset="0"/>
                              </a:rPr>
                              <m:t>3</m:t>
                            </m:r>
                          </m:sub>
                        </m:sSub>
                        <m:r>
                          <a:rPr lang="fr-FR" i="1">
                            <a:latin typeface="Cambria Math" panose="02040503050406030204" pitchFamily="18" charset="0"/>
                          </a:rPr>
                          <m:t>𝐶𝑂𝑂𝐻</m:t>
                        </m:r>
                      </m:e>
                    </m:d>
                    <m:r>
                      <a:rPr lang="fr-FR" i="1">
                        <a:latin typeface="Cambria Math" panose="02040503050406030204" pitchFamily="18" charset="0"/>
                      </a:rPr>
                      <m:t>:2</m:t>
                    </m:r>
                    <m:r>
                      <a:rPr lang="fr-FR" i="1">
                        <a:latin typeface="Cambria Math" panose="02040503050406030204" pitchFamily="18" charset="0"/>
                      </a:rPr>
                      <m:t>𝑛𝑜</m:t>
                    </m:r>
                    <m:d>
                      <m:dPr>
                        <m:ctrlPr>
                          <a:rPr lang="fr-FR" i="1">
                            <a:latin typeface="Cambria Math" panose="02040503050406030204" pitchFamily="18" charset="0"/>
                          </a:rPr>
                        </m:ctrlPr>
                      </m:dPr>
                      <m:e>
                        <m:r>
                          <a:rPr lang="fr-FR" i="1">
                            <a:latin typeface="Cambria Math" panose="02040503050406030204" pitchFamily="18" charset="0"/>
                          </a:rPr>
                          <m:t>𝐶</m:t>
                        </m:r>
                      </m:e>
                    </m:d>
                    <m:r>
                      <a:rPr lang="fr-FR" i="1">
                        <a:latin typeface="Cambria Math" panose="02040503050406030204" pitchFamily="18" charset="0"/>
                      </a:rPr>
                      <m:t>+2</m:t>
                    </m:r>
                    <m:r>
                      <a:rPr lang="fr-FR" i="1">
                        <a:latin typeface="Cambria Math" panose="02040503050406030204" pitchFamily="18" charset="0"/>
                      </a:rPr>
                      <m:t>𝑛𝑜</m:t>
                    </m:r>
                    <m:d>
                      <m:dPr>
                        <m:ctrlPr>
                          <a:rPr lang="fr-FR" i="1">
                            <a:latin typeface="Cambria Math" panose="02040503050406030204" pitchFamily="18" charset="0"/>
                          </a:rPr>
                        </m:ctrlPr>
                      </m:dPr>
                      <m:e>
                        <m:r>
                          <a:rPr lang="fr-FR" i="1">
                            <a:latin typeface="Cambria Math" panose="02040503050406030204" pitchFamily="18" charset="0"/>
                          </a:rPr>
                          <m:t>𝑂</m:t>
                        </m:r>
                      </m:e>
                    </m:d>
                    <m:r>
                      <a:rPr lang="fr-FR" i="1">
                        <a:latin typeface="Cambria Math" panose="02040503050406030204" pitchFamily="18" charset="0"/>
                      </a:rPr>
                      <m:t>+4</m:t>
                    </m:r>
                    <m:r>
                      <a:rPr lang="fr-FR" i="1">
                        <a:latin typeface="Cambria Math" panose="02040503050406030204" pitchFamily="18" charset="0"/>
                      </a:rPr>
                      <m:t>𝑛𝑜</m:t>
                    </m:r>
                    <m:r>
                      <a:rPr lang="fr-FR" i="1">
                        <a:latin typeface="Cambria Math" panose="02040503050406030204" pitchFamily="18" charset="0"/>
                      </a:rPr>
                      <m:t>(</m:t>
                    </m:r>
                    <m:r>
                      <a:rPr lang="fr-FR" i="1">
                        <a:latin typeface="Cambria Math" panose="02040503050406030204" pitchFamily="18" charset="0"/>
                      </a:rPr>
                      <m:t>𝐻</m:t>
                    </m:r>
                    <m:r>
                      <a:rPr lang="fr-FR" i="1">
                        <a:latin typeface="Cambria Math" panose="02040503050406030204" pitchFamily="18" charset="0"/>
                      </a:rPr>
                      <m:t>)=0</m:t>
                    </m:r>
                  </m:oMath>
                </a14:m>
                <a:endParaRPr lang="fr-FR" dirty="0"/>
              </a:p>
              <a:p>
                <a:pPr lvl="0"/>
                <a:r>
                  <a:rPr lang="fr-FR" b="1" dirty="0"/>
                  <a:t>La somme des no des éléments dans un édifice poly atomique est égale à la charge globale :</a:t>
                </a:r>
                <a:endParaRPr lang="fr-FR" dirty="0"/>
              </a:p>
              <a:p>
                <a14:m>
                  <m:oMath xmlns:m="http://schemas.openxmlformats.org/officeDocument/2006/math">
                    <m:r>
                      <a:rPr lang="fr-FR" i="1">
                        <a:latin typeface="Cambria Math" panose="02040503050406030204" pitchFamily="18" charset="0"/>
                      </a:rPr>
                      <m:t>𝑆</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4</m:t>
                        </m:r>
                      </m:sub>
                      <m:sup>
                        <m:r>
                          <a:rPr lang="fr-FR" i="1">
                            <a:latin typeface="Cambria Math" panose="02040503050406030204" pitchFamily="18" charset="0"/>
                          </a:rPr>
                          <m:t>2−</m:t>
                        </m:r>
                      </m:sup>
                    </m:sSubSup>
                    <m:r>
                      <a:rPr lang="fr-FR" i="1">
                        <a:latin typeface="Cambria Math" panose="02040503050406030204" pitchFamily="18" charset="0"/>
                      </a:rPr>
                      <m:t>:</m:t>
                    </m:r>
                    <m:r>
                      <a:rPr lang="fr-FR" i="1">
                        <a:latin typeface="Cambria Math" panose="02040503050406030204" pitchFamily="18" charset="0"/>
                      </a:rPr>
                      <m:t>𝑛𝑜</m:t>
                    </m:r>
                    <m:d>
                      <m:dPr>
                        <m:ctrlPr>
                          <a:rPr lang="fr-FR" i="1">
                            <a:latin typeface="Cambria Math" panose="02040503050406030204" pitchFamily="18" charset="0"/>
                          </a:rPr>
                        </m:ctrlPr>
                      </m:dPr>
                      <m:e>
                        <m:r>
                          <a:rPr lang="fr-FR" i="1">
                            <a:latin typeface="Cambria Math" panose="02040503050406030204" pitchFamily="18" charset="0"/>
                          </a:rPr>
                          <m:t>𝑆</m:t>
                        </m:r>
                      </m:e>
                    </m:d>
                    <m:r>
                      <a:rPr lang="fr-FR" i="1">
                        <a:latin typeface="Cambria Math" panose="02040503050406030204" pitchFamily="18" charset="0"/>
                      </a:rPr>
                      <m:t>+4</m:t>
                    </m:r>
                    <m:r>
                      <a:rPr lang="fr-FR" i="1">
                        <a:latin typeface="Cambria Math" panose="02040503050406030204" pitchFamily="18" charset="0"/>
                      </a:rPr>
                      <m:t>𝑛𝑜</m:t>
                    </m:r>
                    <m:d>
                      <m:dPr>
                        <m:ctrlPr>
                          <a:rPr lang="fr-FR" i="1">
                            <a:latin typeface="Cambria Math" panose="02040503050406030204" pitchFamily="18" charset="0"/>
                          </a:rPr>
                        </m:ctrlPr>
                      </m:dPr>
                      <m:e>
                        <m:r>
                          <a:rPr lang="fr-FR" i="1">
                            <a:latin typeface="Cambria Math" panose="02040503050406030204" pitchFamily="18" charset="0"/>
                          </a:rPr>
                          <m:t>𝑂</m:t>
                        </m:r>
                      </m:e>
                    </m:d>
                    <m:r>
                      <a:rPr lang="fr-FR" i="1">
                        <a:latin typeface="Cambria Math" panose="02040503050406030204" pitchFamily="18" charset="0"/>
                      </a:rPr>
                      <m:t>=−</m:t>
                    </m:r>
                    <m:r>
                      <a:rPr lang="fr-FR" i="1">
                        <a:latin typeface="Cambria Math" panose="02040503050406030204" pitchFamily="18" charset="0"/>
                      </a:rPr>
                      <m:t>𝐼𝐼</m:t>
                    </m:r>
                  </m:oMath>
                </a14:m>
                <a:endParaRPr lang="fr-FR" dirty="0"/>
              </a:p>
              <a:p>
                <a:endParaRPr lang="fr-FR" dirty="0"/>
              </a:p>
            </p:txBody>
          </p:sp>
        </mc:Choice>
        <mc:Fallback xmlns="">
          <p:sp>
            <p:nvSpPr>
              <p:cNvPr id="3" name="Espace réservé du contenu 2">
                <a:extLst>
                  <a:ext uri="{FF2B5EF4-FFF2-40B4-BE49-F238E27FC236}">
                    <a16:creationId xmlns:a16="http://schemas.microsoft.com/office/drawing/2014/main" id="{209AF6DD-DB35-436A-9271-747DB96EAC5B}"/>
                  </a:ext>
                </a:extLst>
              </p:cNvPr>
              <p:cNvSpPr>
                <a:spLocks noGrp="1" noRot="1" noChangeAspect="1" noMove="1" noResize="1" noEditPoints="1" noAdjustHandles="1" noChangeArrowheads="1" noChangeShapeType="1" noTextEdit="1"/>
              </p:cNvSpPr>
              <p:nvPr>
                <p:ph idx="1"/>
              </p:nvPr>
            </p:nvSpPr>
            <p:spPr>
              <a:xfrm>
                <a:off x="838200" y="516194"/>
                <a:ext cx="10515600" cy="5660769"/>
              </a:xfrm>
              <a:blipFill>
                <a:blip r:embed="rId2"/>
                <a:stretch>
                  <a:fillRect l="-1217" t="-1832"/>
                </a:stretch>
              </a:blipFill>
            </p:spPr>
            <p:txBody>
              <a:bodyPr/>
              <a:lstStyle/>
              <a:p>
                <a:r>
                  <a:rPr lang="fr-FR">
                    <a:noFill/>
                  </a:rPr>
                  <a:t> </a:t>
                </a:r>
              </a:p>
            </p:txBody>
          </p:sp>
        </mc:Fallback>
      </mc:AlternateContent>
    </p:spTree>
    <p:extLst>
      <p:ext uri="{BB962C8B-B14F-4D97-AF65-F5344CB8AC3E}">
        <p14:creationId xmlns:p14="http://schemas.microsoft.com/office/powerpoint/2010/main" val="355433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8F44B7B-E9A1-4A7C-8C79-86F0066F8F78}"/>
                  </a:ext>
                </a:extLst>
              </p:cNvPr>
              <p:cNvSpPr>
                <a:spLocks noGrp="1"/>
              </p:cNvSpPr>
              <p:nvPr>
                <p:ph idx="1"/>
              </p:nvPr>
            </p:nvSpPr>
            <p:spPr>
              <a:xfrm>
                <a:off x="838200" y="530942"/>
                <a:ext cx="10515600" cy="5646021"/>
              </a:xfrm>
            </p:spPr>
            <p:txBody>
              <a:bodyPr>
                <a:normAutofit fontScale="92500" lnSpcReduction="10000"/>
              </a:bodyPr>
              <a:lstStyle/>
              <a:p>
                <a:pPr lvl="0"/>
                <a:r>
                  <a:rPr lang="fr-FR" sz="3000" b="1" dirty="0"/>
                  <a:t>Le </a:t>
                </a:r>
                <a14:m>
                  <m:oMath xmlns:m="http://schemas.openxmlformats.org/officeDocument/2006/math">
                    <m:r>
                      <a:rPr lang="fr-FR" sz="3000" b="1" i="1">
                        <a:latin typeface="Cambria Math" panose="02040503050406030204" pitchFamily="18" charset="0"/>
                      </a:rPr>
                      <m:t>𝒏</m:t>
                    </m:r>
                    <m:r>
                      <a:rPr lang="fr-FR" sz="3000" b="1" i="1">
                        <a:latin typeface="Cambria Math" panose="02040503050406030204" pitchFamily="18" charset="0"/>
                      </a:rPr>
                      <m:t>.</m:t>
                    </m:r>
                    <m:r>
                      <a:rPr lang="fr-FR" sz="3000" b="1" i="1">
                        <a:latin typeface="Cambria Math" panose="02040503050406030204" pitchFamily="18" charset="0"/>
                      </a:rPr>
                      <m:t>𝒐</m:t>
                    </m:r>
                  </m:oMath>
                </a14:m>
                <a:r>
                  <a:rPr lang="fr-FR" sz="3000" b="1" dirty="0"/>
                  <a:t> de l’oxygène dans les composés oxygénés est égal à </a:t>
                </a:r>
                <a14:m>
                  <m:oMath xmlns:m="http://schemas.openxmlformats.org/officeDocument/2006/math">
                    <m:d>
                      <m:dPr>
                        <m:ctrlPr>
                          <a:rPr lang="fr-FR" sz="3000" b="1" i="1">
                            <a:latin typeface="Cambria Math" panose="02040503050406030204" pitchFamily="18" charset="0"/>
                          </a:rPr>
                        </m:ctrlPr>
                      </m:dPr>
                      <m:e>
                        <m:r>
                          <a:rPr lang="fr-FR" sz="3000" b="1" i="1">
                            <a:latin typeface="Cambria Math" panose="02040503050406030204" pitchFamily="18" charset="0"/>
                          </a:rPr>
                          <m:t>−</m:t>
                        </m:r>
                        <m:r>
                          <a:rPr lang="fr-FR" sz="3000" b="1" i="1">
                            <a:latin typeface="Cambria Math" panose="02040503050406030204" pitchFamily="18" charset="0"/>
                          </a:rPr>
                          <m:t>𝚰𝚰</m:t>
                        </m:r>
                      </m:e>
                    </m:d>
                  </m:oMath>
                </a14:m>
                <a:r>
                  <a:rPr lang="fr-FR" sz="3000" b="1" dirty="0"/>
                  <a:t> </a:t>
                </a:r>
                <a:r>
                  <a:rPr lang="fr-FR" sz="3000" dirty="0"/>
                  <a:t>sauf dans les peroxydes ou son </a:t>
                </a:r>
                <a:r>
                  <a:rPr lang="fr-FR" sz="3000" dirty="0" err="1"/>
                  <a:t>n.o</a:t>
                </a:r>
                <a:r>
                  <a:rPr lang="fr-FR" sz="3000" dirty="0"/>
                  <a:t> </a:t>
                </a:r>
                <a14:m>
                  <m:oMath xmlns:m="http://schemas.openxmlformats.org/officeDocument/2006/math">
                    <m:r>
                      <a:rPr lang="fr-FR" sz="3000" i="1">
                        <a:latin typeface="Cambria Math" panose="02040503050406030204" pitchFamily="18" charset="0"/>
                      </a:rPr>
                      <m:t>=−</m:t>
                    </m:r>
                    <m:r>
                      <m:rPr>
                        <m:sty m:val="p"/>
                      </m:rPr>
                      <a:rPr lang="fr-FR" sz="3000">
                        <a:latin typeface="Cambria Math" panose="02040503050406030204" pitchFamily="18" charset="0"/>
                      </a:rPr>
                      <m:t>Ι</m:t>
                    </m:r>
                  </m:oMath>
                </a14:m>
                <a:r>
                  <a:rPr lang="fr-FR" sz="3000" dirty="0"/>
                  <a:t>   </a:t>
                </a:r>
                <a14:m>
                  <m:oMath xmlns:m="http://schemas.openxmlformats.org/officeDocument/2006/math">
                    <m:d>
                      <m:dPr>
                        <m:begChr m:val="["/>
                        <m:endChr m:val="]"/>
                        <m:ctrlPr>
                          <a:rPr lang="fr-FR" sz="3000" i="1">
                            <a:latin typeface="Cambria Math" panose="02040503050406030204" pitchFamily="18" charset="0"/>
                          </a:rPr>
                        </m:ctrlPr>
                      </m:dPr>
                      <m:e>
                        <m:sSub>
                          <m:sSubPr>
                            <m:ctrlPr>
                              <a:rPr lang="fr-FR" sz="3000" i="1">
                                <a:latin typeface="Cambria Math" panose="02040503050406030204" pitchFamily="18" charset="0"/>
                              </a:rPr>
                            </m:ctrlPr>
                          </m:sSubPr>
                          <m:e>
                            <m:r>
                              <a:rPr lang="fr-FR" sz="3000" i="1">
                                <a:latin typeface="Cambria Math" panose="02040503050406030204" pitchFamily="18" charset="0"/>
                              </a:rPr>
                              <m:t>𝐻</m:t>
                            </m:r>
                          </m:e>
                          <m:sub>
                            <m:r>
                              <a:rPr lang="fr-FR" sz="3000" i="1">
                                <a:latin typeface="Cambria Math" panose="02040503050406030204" pitchFamily="18" charset="0"/>
                              </a:rPr>
                              <m:t>2</m:t>
                            </m:r>
                          </m:sub>
                        </m:sSub>
                        <m:sSub>
                          <m:sSubPr>
                            <m:ctrlPr>
                              <a:rPr lang="fr-FR" sz="3000" i="1">
                                <a:latin typeface="Cambria Math" panose="02040503050406030204" pitchFamily="18" charset="0"/>
                              </a:rPr>
                            </m:ctrlPr>
                          </m:sSubPr>
                          <m:e>
                            <m:r>
                              <a:rPr lang="fr-FR" sz="3000" i="1">
                                <a:latin typeface="Cambria Math" panose="02040503050406030204" pitchFamily="18" charset="0"/>
                              </a:rPr>
                              <m:t>𝑂</m:t>
                            </m:r>
                          </m:e>
                          <m:sub>
                            <m:r>
                              <a:rPr lang="fr-FR" sz="3000" i="1">
                                <a:latin typeface="Cambria Math" panose="02040503050406030204" pitchFamily="18" charset="0"/>
                              </a:rPr>
                              <m:t>2</m:t>
                            </m:r>
                          </m:sub>
                        </m:sSub>
                        <m:r>
                          <a:rPr lang="fr-FR" sz="3000" i="1">
                            <a:latin typeface="Cambria Math" panose="02040503050406030204" pitchFamily="18" charset="0"/>
                          </a:rPr>
                          <m:t>;</m:t>
                        </m:r>
                        <m:sSub>
                          <m:sSubPr>
                            <m:ctrlPr>
                              <a:rPr lang="fr-FR" sz="3000" i="1">
                                <a:latin typeface="Cambria Math" panose="02040503050406030204" pitchFamily="18" charset="0"/>
                              </a:rPr>
                            </m:ctrlPr>
                          </m:sSubPr>
                          <m:e>
                            <m:r>
                              <a:rPr lang="fr-FR" sz="3000" i="1">
                                <a:latin typeface="Cambria Math" panose="02040503050406030204" pitchFamily="18" charset="0"/>
                              </a:rPr>
                              <m:t>𝐾</m:t>
                            </m:r>
                          </m:e>
                          <m:sub>
                            <m:r>
                              <a:rPr lang="fr-FR" sz="3000" i="1">
                                <a:latin typeface="Cambria Math" panose="02040503050406030204" pitchFamily="18" charset="0"/>
                              </a:rPr>
                              <m:t>2</m:t>
                            </m:r>
                          </m:sub>
                        </m:sSub>
                        <m:sSub>
                          <m:sSubPr>
                            <m:ctrlPr>
                              <a:rPr lang="fr-FR" sz="3000" i="1">
                                <a:latin typeface="Cambria Math" panose="02040503050406030204" pitchFamily="18" charset="0"/>
                              </a:rPr>
                            </m:ctrlPr>
                          </m:sSubPr>
                          <m:e>
                            <m:r>
                              <a:rPr lang="fr-FR" sz="3000" i="1">
                                <a:latin typeface="Cambria Math" panose="02040503050406030204" pitchFamily="18" charset="0"/>
                              </a:rPr>
                              <m:t>𝑂</m:t>
                            </m:r>
                          </m:e>
                          <m:sub>
                            <m:r>
                              <a:rPr lang="fr-FR" sz="3000" i="1">
                                <a:latin typeface="Cambria Math" panose="02040503050406030204" pitchFamily="18" charset="0"/>
                              </a:rPr>
                              <m:t>2</m:t>
                            </m:r>
                          </m:sub>
                        </m:sSub>
                        <m:r>
                          <a:rPr lang="fr-FR" sz="3000" i="1">
                            <a:latin typeface="Cambria Math" panose="02040503050406030204" pitchFamily="18" charset="0"/>
                          </a:rPr>
                          <m:t>;</m:t>
                        </m:r>
                        <m:sSub>
                          <m:sSubPr>
                            <m:ctrlPr>
                              <a:rPr lang="fr-FR" sz="3000" i="1">
                                <a:latin typeface="Cambria Math" panose="02040503050406030204" pitchFamily="18" charset="0"/>
                              </a:rPr>
                            </m:ctrlPr>
                          </m:sSubPr>
                          <m:e>
                            <m:r>
                              <a:rPr lang="fr-FR" sz="3000" i="1">
                                <a:latin typeface="Cambria Math" panose="02040503050406030204" pitchFamily="18" charset="0"/>
                              </a:rPr>
                              <m:t>𝑁𝑎</m:t>
                            </m:r>
                          </m:e>
                          <m:sub>
                            <m:r>
                              <a:rPr lang="fr-FR" sz="3000" i="1">
                                <a:latin typeface="Cambria Math" panose="02040503050406030204" pitchFamily="18" charset="0"/>
                              </a:rPr>
                              <m:t>2</m:t>
                            </m:r>
                          </m:sub>
                        </m:sSub>
                        <m:sSub>
                          <m:sSubPr>
                            <m:ctrlPr>
                              <a:rPr lang="fr-FR" sz="3000" i="1">
                                <a:latin typeface="Cambria Math" panose="02040503050406030204" pitchFamily="18" charset="0"/>
                              </a:rPr>
                            </m:ctrlPr>
                          </m:sSubPr>
                          <m:e>
                            <m:r>
                              <a:rPr lang="fr-FR" sz="3000" i="1">
                                <a:latin typeface="Cambria Math" panose="02040503050406030204" pitchFamily="18" charset="0"/>
                              </a:rPr>
                              <m:t>𝑂</m:t>
                            </m:r>
                          </m:e>
                          <m:sub>
                            <m:r>
                              <a:rPr lang="fr-FR" sz="3000" i="1">
                                <a:latin typeface="Cambria Math" panose="02040503050406030204" pitchFamily="18" charset="0"/>
                              </a:rPr>
                              <m:t>2</m:t>
                            </m:r>
                          </m:sub>
                        </m:sSub>
                        <m:r>
                          <a:rPr lang="fr-FR" sz="3000" i="1">
                            <a:latin typeface="Cambria Math" panose="02040503050406030204" pitchFamily="18" charset="0"/>
                          </a:rPr>
                          <m:t>;…</m:t>
                        </m:r>
                      </m:e>
                    </m:d>
                  </m:oMath>
                </a14:m>
                <a:r>
                  <a:rPr lang="fr-FR" sz="3000" dirty="0"/>
                  <a:t>, et dans</a:t>
                </a:r>
                <a:r>
                  <a:rPr lang="fr-FR" sz="3000" b="1" dirty="0"/>
                  <a:t> </a:t>
                </a:r>
                <a14:m>
                  <m:oMath xmlns:m="http://schemas.openxmlformats.org/officeDocument/2006/math">
                    <m:sSub>
                      <m:sSubPr>
                        <m:ctrlPr>
                          <a:rPr lang="fr-FR" sz="3000" b="1" i="1">
                            <a:latin typeface="Cambria Math" panose="02040503050406030204" pitchFamily="18" charset="0"/>
                          </a:rPr>
                        </m:ctrlPr>
                      </m:sSubPr>
                      <m:e>
                        <m:r>
                          <a:rPr lang="fr-FR" sz="3000" b="1" i="1">
                            <a:latin typeface="Cambria Math" panose="02040503050406030204" pitchFamily="18" charset="0"/>
                          </a:rPr>
                          <m:t>𝑭</m:t>
                        </m:r>
                      </m:e>
                      <m:sub>
                        <m:r>
                          <a:rPr lang="fr-FR" sz="3000" b="1" i="1">
                            <a:latin typeface="Cambria Math" panose="02040503050406030204" pitchFamily="18" charset="0"/>
                          </a:rPr>
                          <m:t>𝟐</m:t>
                        </m:r>
                      </m:sub>
                    </m:sSub>
                    <m:r>
                      <a:rPr lang="fr-FR" sz="3000" b="1" i="1">
                        <a:latin typeface="Cambria Math" panose="02040503050406030204" pitchFamily="18" charset="0"/>
                      </a:rPr>
                      <m:t>𝑶</m:t>
                    </m:r>
                  </m:oMath>
                </a14:m>
                <a:r>
                  <a:rPr lang="fr-FR" sz="3000" b="1" dirty="0"/>
                  <a:t> </a:t>
                </a:r>
                <a:r>
                  <a:rPr lang="fr-FR" sz="3000" dirty="0"/>
                  <a:t>ou</a:t>
                </a:r>
                <a:r>
                  <a:rPr lang="fr-FR" sz="3000" b="1" dirty="0"/>
                  <a:t> le </a:t>
                </a:r>
                <a14:m>
                  <m:oMath xmlns:m="http://schemas.openxmlformats.org/officeDocument/2006/math">
                    <m:r>
                      <a:rPr lang="fr-FR" sz="3000" b="1" i="1">
                        <a:latin typeface="Cambria Math" panose="02040503050406030204" pitchFamily="18" charset="0"/>
                      </a:rPr>
                      <m:t>𝒏𝒐</m:t>
                    </m:r>
                    <m:r>
                      <a:rPr lang="fr-FR" sz="3000" b="1" i="1">
                        <a:latin typeface="Cambria Math" panose="02040503050406030204" pitchFamily="18" charset="0"/>
                      </a:rPr>
                      <m:t>=+</m:t>
                    </m:r>
                    <m:r>
                      <a:rPr lang="fr-FR" sz="3000" b="1" i="1">
                        <a:latin typeface="Cambria Math" panose="02040503050406030204" pitchFamily="18" charset="0"/>
                      </a:rPr>
                      <m:t>𝚰𝚰</m:t>
                    </m:r>
                  </m:oMath>
                </a14:m>
                <a:r>
                  <a:rPr lang="fr-FR" sz="3000" b="1" dirty="0"/>
                  <a:t>.</a:t>
                </a:r>
                <a:endParaRPr lang="fr-FR" sz="3000" dirty="0"/>
              </a:p>
              <a:p>
                <a:pPr lvl="0"/>
                <a:r>
                  <a:rPr lang="fr-FR" sz="3000" b="1" dirty="0"/>
                  <a:t>Le </a:t>
                </a:r>
                <a14:m>
                  <m:oMath xmlns:m="http://schemas.openxmlformats.org/officeDocument/2006/math">
                    <m:r>
                      <a:rPr lang="fr-FR" sz="3000" b="1" i="1">
                        <a:latin typeface="Cambria Math" panose="02040503050406030204" pitchFamily="18" charset="0"/>
                      </a:rPr>
                      <m:t>𝒏𝒐</m:t>
                    </m:r>
                  </m:oMath>
                </a14:m>
                <a:r>
                  <a:rPr lang="fr-FR" sz="3000" b="1" dirty="0"/>
                  <a:t> de l’hydrogène dans les composés hydrogénés est égale à (</a:t>
                </a:r>
                <a14:m>
                  <m:oMath xmlns:m="http://schemas.openxmlformats.org/officeDocument/2006/math">
                    <m:r>
                      <a:rPr lang="fr-FR" sz="3000" b="1" i="1">
                        <a:latin typeface="Cambria Math" panose="02040503050406030204" pitchFamily="18" charset="0"/>
                      </a:rPr>
                      <m:t>+</m:t>
                    </m:r>
                    <m:r>
                      <a:rPr lang="fr-FR" sz="3000" b="1" i="1">
                        <a:latin typeface="Cambria Math" panose="02040503050406030204" pitchFamily="18" charset="0"/>
                      </a:rPr>
                      <m:t>𝚰</m:t>
                    </m:r>
                  </m:oMath>
                </a14:m>
                <a:r>
                  <a:rPr lang="fr-FR" sz="3000" b="1" dirty="0"/>
                  <a:t>) </a:t>
                </a:r>
                <a:r>
                  <a:rPr lang="fr-FR" sz="3000" dirty="0"/>
                  <a:t>sauf dans les hydrures </a:t>
                </a:r>
                <a14:m>
                  <m:oMath xmlns:m="http://schemas.openxmlformats.org/officeDocument/2006/math">
                    <m:d>
                      <m:dPr>
                        <m:begChr m:val="["/>
                        <m:endChr m:val="]"/>
                        <m:ctrlPr>
                          <a:rPr lang="fr-FR" sz="3000" i="1">
                            <a:latin typeface="Cambria Math" panose="02040503050406030204" pitchFamily="18" charset="0"/>
                          </a:rPr>
                        </m:ctrlPr>
                      </m:dPr>
                      <m:e>
                        <m:r>
                          <a:rPr lang="fr-FR" sz="3000" i="1">
                            <a:latin typeface="Cambria Math" panose="02040503050406030204" pitchFamily="18" charset="0"/>
                          </a:rPr>
                          <m:t>𝐿𝑖𝐻</m:t>
                        </m:r>
                        <m:r>
                          <a:rPr lang="fr-FR" sz="3000" i="1">
                            <a:latin typeface="Cambria Math" panose="02040503050406030204" pitchFamily="18" charset="0"/>
                          </a:rPr>
                          <m:t>;</m:t>
                        </m:r>
                        <m:r>
                          <a:rPr lang="fr-FR" sz="3000" i="1">
                            <a:latin typeface="Cambria Math" panose="02040503050406030204" pitchFamily="18" charset="0"/>
                          </a:rPr>
                          <m:t>𝑁𝑎𝐻</m:t>
                        </m:r>
                        <m:r>
                          <a:rPr lang="fr-FR" sz="3000" i="1">
                            <a:latin typeface="Cambria Math" panose="02040503050406030204" pitchFamily="18" charset="0"/>
                          </a:rPr>
                          <m:t>;</m:t>
                        </m:r>
                        <m:r>
                          <a:rPr lang="fr-FR" sz="3000" i="1">
                            <a:latin typeface="Cambria Math" panose="02040503050406030204" pitchFamily="18" charset="0"/>
                          </a:rPr>
                          <m:t>𝐾𝐻</m:t>
                        </m:r>
                        <m:r>
                          <a:rPr lang="fr-FR" sz="3000" i="1">
                            <a:latin typeface="Cambria Math" panose="02040503050406030204" pitchFamily="18" charset="0"/>
                          </a:rPr>
                          <m:t>;…</m:t>
                        </m:r>
                      </m:e>
                    </m:d>
                  </m:oMath>
                </a14:m>
                <a:r>
                  <a:rPr lang="fr-FR" sz="3000" dirty="0"/>
                  <a:t> ou son </a:t>
                </a:r>
                <a14:m>
                  <m:oMath xmlns:m="http://schemas.openxmlformats.org/officeDocument/2006/math">
                    <m:r>
                      <a:rPr lang="fr-FR" sz="3000" i="1">
                        <a:latin typeface="Cambria Math" panose="02040503050406030204" pitchFamily="18" charset="0"/>
                      </a:rPr>
                      <m:t>𝑛𝑜</m:t>
                    </m:r>
                  </m:oMath>
                </a14:m>
                <a:r>
                  <a:rPr lang="fr-FR" sz="3000" dirty="0"/>
                  <a:t> est </a:t>
                </a:r>
                <a14:m>
                  <m:oMath xmlns:m="http://schemas.openxmlformats.org/officeDocument/2006/math">
                    <m:r>
                      <a:rPr lang="fr-FR" sz="3000" i="1">
                        <a:latin typeface="Cambria Math" panose="02040503050406030204" pitchFamily="18" charset="0"/>
                      </a:rPr>
                      <m:t>–</m:t>
                    </m:r>
                    <m:r>
                      <m:rPr>
                        <m:sty m:val="p"/>
                      </m:rPr>
                      <a:rPr lang="fr-FR" sz="3000">
                        <a:latin typeface="Cambria Math" panose="02040503050406030204" pitchFamily="18" charset="0"/>
                      </a:rPr>
                      <m:t>Ι</m:t>
                    </m:r>
                  </m:oMath>
                </a14:m>
                <a:r>
                  <a:rPr lang="fr-FR" sz="3000" dirty="0"/>
                  <a:t> </a:t>
                </a:r>
              </a:p>
              <a:p>
                <a:r>
                  <a:rPr lang="fr-FR" sz="3000" dirty="0"/>
                  <a:t>NB : Dans un couple redox, le </a:t>
                </a:r>
                <a14:m>
                  <m:oMath xmlns:m="http://schemas.openxmlformats.org/officeDocument/2006/math">
                    <m:r>
                      <a:rPr lang="fr-FR" sz="3000" i="1">
                        <a:latin typeface="Cambria Math" panose="02040503050406030204" pitchFamily="18" charset="0"/>
                      </a:rPr>
                      <m:t>𝑛</m:t>
                    </m:r>
                    <m:r>
                      <a:rPr lang="fr-FR" sz="3000" i="1">
                        <a:latin typeface="Cambria Math" panose="02040503050406030204" pitchFamily="18" charset="0"/>
                      </a:rPr>
                      <m:t>.</m:t>
                    </m:r>
                    <m:r>
                      <a:rPr lang="fr-FR" sz="3000" i="1">
                        <a:latin typeface="Cambria Math" panose="02040503050406030204" pitchFamily="18" charset="0"/>
                      </a:rPr>
                      <m:t>𝑜</m:t>
                    </m:r>
                  </m:oMath>
                </a14:m>
                <a:r>
                  <a:rPr lang="fr-FR" sz="3000" dirty="0"/>
                  <a:t> de l’élément présent dans l’oxydant est supérieur à celui de l’élément présent dans le réducteur.</a:t>
                </a:r>
                <a:endParaRPr lang="fr-FR" dirty="0"/>
              </a:p>
              <a:p>
                <a:endParaRPr lang="fr-FR" dirty="0"/>
              </a:p>
              <a:p>
                <a:pPr marL="457200" lvl="1" indent="0">
                  <a:buNone/>
                </a:pPr>
                <a:r>
                  <a:rPr lang="fr-FR" sz="4000" i="1" dirty="0">
                    <a:solidFill>
                      <a:srgbClr val="00B0F0"/>
                    </a:solidFill>
                  </a:rPr>
                  <a:t>2.2 Applications :</a:t>
                </a:r>
                <a:r>
                  <a:rPr lang="fr-FR" sz="4000" i="1" u="sng" dirty="0">
                    <a:solidFill>
                      <a:srgbClr val="00B0F0"/>
                    </a:solidFill>
                  </a:rPr>
                  <a:t> </a:t>
                </a:r>
                <a:r>
                  <a:rPr lang="fr-FR" sz="4000" i="1" dirty="0">
                    <a:solidFill>
                      <a:srgbClr val="00B0F0"/>
                    </a:solidFill>
                  </a:rPr>
                  <a:t>détermination </a:t>
                </a:r>
                <a14:m>
                  <m:oMath xmlns:m="http://schemas.openxmlformats.org/officeDocument/2006/math">
                    <m:r>
                      <a:rPr lang="fr-FR" sz="4000" i="1">
                        <a:solidFill>
                          <a:srgbClr val="00B0F0"/>
                        </a:solidFill>
                        <a:latin typeface="Cambria Math" panose="02040503050406030204" pitchFamily="18" charset="0"/>
                      </a:rPr>
                      <m:t>𝑛</m:t>
                    </m:r>
                    <m:r>
                      <a:rPr lang="fr-FR" sz="4000" i="1">
                        <a:solidFill>
                          <a:srgbClr val="00B0F0"/>
                        </a:solidFill>
                        <a:latin typeface="Cambria Math" panose="02040503050406030204" pitchFamily="18" charset="0"/>
                      </a:rPr>
                      <m:t>.</m:t>
                    </m:r>
                    <m:r>
                      <a:rPr lang="fr-FR" sz="4000" i="1">
                        <a:solidFill>
                          <a:srgbClr val="00B0F0"/>
                        </a:solidFill>
                        <a:latin typeface="Cambria Math" panose="02040503050406030204" pitchFamily="18" charset="0"/>
                      </a:rPr>
                      <m:t>𝑜</m:t>
                    </m:r>
                  </m:oMath>
                </a14:m>
                <a:endParaRPr lang="fr-FR" sz="3200" dirty="0">
                  <a:solidFill>
                    <a:srgbClr val="00B0F0"/>
                  </a:solidFill>
                </a:endParaRPr>
              </a:p>
              <a:p>
                <a:pPr lvl="0"/>
                <a:r>
                  <a:rPr lang="fr-FR" dirty="0"/>
                  <a:t>Déterminer le no du soufre dans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2</m:t>
                        </m:r>
                      </m:sub>
                    </m:sSub>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3</m:t>
                        </m:r>
                      </m:sub>
                      <m:sup>
                        <m:r>
                          <a:rPr lang="fr-FR" i="1">
                            <a:latin typeface="Cambria Math" panose="02040503050406030204" pitchFamily="18" charset="0"/>
                          </a:rPr>
                          <m:t>2−</m:t>
                        </m:r>
                      </m:sup>
                    </m:sSubSup>
                    <m:r>
                      <a:rPr lang="fr-FR" i="1">
                        <a:latin typeface="Cambria Math" panose="02040503050406030204" pitchFamily="18" charset="0"/>
                      </a:rPr>
                      <m:t> </m:t>
                    </m:r>
                  </m:oMath>
                </a14:m>
                <a:r>
                  <a:rPr lang="fr-FR" dirty="0"/>
                  <a:t>: </a:t>
                </a:r>
                <a:endParaRPr lang="fr-FR" sz="2400" dirty="0"/>
              </a:p>
              <a:p>
                <a:pPr lvl="0"/>
                <a:r>
                  <a:rPr lang="fr-FR" dirty="0"/>
                  <a:t>Déterminer le no du manganèse dans </a:t>
                </a:r>
                <a14:m>
                  <m:oMath xmlns:m="http://schemas.openxmlformats.org/officeDocument/2006/math">
                    <m:r>
                      <a:rPr lang="fr-FR" i="1">
                        <a:latin typeface="Cambria Math" panose="02040503050406030204" pitchFamily="18" charset="0"/>
                      </a:rPr>
                      <m:t>𝑀𝑛</m:t>
                    </m:r>
                    <m:sSubSup>
                      <m:sSubSupPr>
                        <m:ctrlPr>
                          <a:rPr lang="fr-FR" i="1">
                            <a:latin typeface="Cambria Math" panose="02040503050406030204" pitchFamily="18" charset="0"/>
                          </a:rPr>
                        </m:ctrlPr>
                      </m:sSubSupPr>
                      <m:e>
                        <m:r>
                          <a:rPr lang="fr-FR" i="1">
                            <a:latin typeface="Cambria Math" panose="02040503050406030204" pitchFamily="18" charset="0"/>
                          </a:rPr>
                          <m:t>𝑂</m:t>
                        </m:r>
                      </m:e>
                      <m:sub>
                        <m:r>
                          <a:rPr lang="fr-FR" i="1">
                            <a:latin typeface="Cambria Math" panose="02040503050406030204" pitchFamily="18" charset="0"/>
                          </a:rPr>
                          <m:t>4</m:t>
                        </m:r>
                      </m:sub>
                      <m:sup>
                        <m:r>
                          <a:rPr lang="fr-FR" i="1">
                            <a:latin typeface="Cambria Math" panose="02040503050406030204" pitchFamily="18" charset="0"/>
                          </a:rPr>
                          <m:t>2−</m:t>
                        </m:r>
                      </m:sup>
                    </m:sSubSup>
                    <m:r>
                      <a:rPr lang="fr-FR" i="1">
                        <a:latin typeface="Cambria Math" panose="02040503050406030204" pitchFamily="18" charset="0"/>
                      </a:rPr>
                      <m:t>:</m:t>
                    </m:r>
                  </m:oMath>
                </a14:m>
                <a:endParaRPr lang="fr-FR" sz="2400" dirty="0"/>
              </a:p>
              <a:p>
                <a:pPr lvl="0"/>
                <a:r>
                  <a:rPr lang="fr-FR" dirty="0"/>
                  <a:t>Déterminer le no du chlore dans </a:t>
                </a:r>
                <a14:m>
                  <m:oMath xmlns:m="http://schemas.openxmlformats.org/officeDocument/2006/math">
                    <m:r>
                      <a:rPr lang="fr-FR" i="1">
                        <a:latin typeface="Cambria Math" panose="02040503050406030204" pitchFamily="18" charset="0"/>
                      </a:rPr>
                      <m:t>𝐶𝑙</m:t>
                    </m:r>
                    <m:sSup>
                      <m:sSupPr>
                        <m:ctrlPr>
                          <a:rPr lang="fr-FR" i="1">
                            <a:latin typeface="Cambria Math" panose="02040503050406030204" pitchFamily="18" charset="0"/>
                          </a:rPr>
                        </m:ctrlPr>
                      </m:sSupPr>
                      <m:e>
                        <m:r>
                          <a:rPr lang="fr-FR" i="1">
                            <a:latin typeface="Cambria Math" panose="02040503050406030204" pitchFamily="18" charset="0"/>
                          </a:rPr>
                          <m:t>𝑂</m:t>
                        </m:r>
                      </m:e>
                      <m:sup>
                        <m:r>
                          <a:rPr lang="fr-FR" i="1">
                            <a:latin typeface="Cambria Math" panose="02040503050406030204" pitchFamily="18" charset="0"/>
                          </a:rPr>
                          <m:t>−</m:t>
                        </m:r>
                      </m:sup>
                    </m:sSup>
                    <m:r>
                      <a:rPr lang="fr-FR" i="1">
                        <a:latin typeface="Cambria Math" panose="02040503050406030204" pitchFamily="18" charset="0"/>
                      </a:rPr>
                      <m:t>:</m:t>
                    </m:r>
                  </m:oMath>
                </a14:m>
                <a:endParaRPr lang="fr-FR" sz="2400" dirty="0"/>
              </a:p>
              <a:p>
                <a:r>
                  <a:rPr lang="fr-FR" sz="3000" dirty="0"/>
                  <a:t>Déterminer le no </a:t>
                </a:r>
                <a:r>
                  <a:rPr lang="fr-FR" sz="3000"/>
                  <a:t>du phosphore </a:t>
                </a:r>
                <a:r>
                  <a:rPr lang="fr-FR" sz="3000" dirty="0"/>
                  <a:t>dans </a:t>
                </a:r>
                <a14:m>
                  <m:oMath xmlns:m="http://schemas.openxmlformats.org/officeDocument/2006/math">
                    <m:sSub>
                      <m:sSubPr>
                        <m:ctrlPr>
                          <a:rPr lang="fr-FR" sz="3000" i="1" smtClean="0">
                            <a:latin typeface="Cambria Math" panose="02040503050406030204" pitchFamily="18" charset="0"/>
                          </a:rPr>
                        </m:ctrlPr>
                      </m:sSubPr>
                      <m:e>
                        <m:r>
                          <a:rPr lang="fr-FR" sz="3000" b="0" i="1" smtClean="0">
                            <a:latin typeface="Cambria Math" panose="02040503050406030204" pitchFamily="18" charset="0"/>
                          </a:rPr>
                          <m:t>𝐻</m:t>
                        </m:r>
                      </m:e>
                      <m:sub>
                        <m:r>
                          <a:rPr lang="fr-FR" sz="3000" b="0" i="1" smtClean="0">
                            <a:latin typeface="Cambria Math" panose="02040503050406030204" pitchFamily="18" charset="0"/>
                          </a:rPr>
                          <m:t>3</m:t>
                        </m:r>
                      </m:sub>
                    </m:sSub>
                    <m:r>
                      <a:rPr lang="fr-FR" sz="3000" b="0" i="1" smtClean="0">
                        <a:latin typeface="Cambria Math" panose="02040503050406030204" pitchFamily="18" charset="0"/>
                      </a:rPr>
                      <m:t>𝑃</m:t>
                    </m:r>
                    <m:sSub>
                      <m:sSubPr>
                        <m:ctrlPr>
                          <a:rPr lang="fr-FR" sz="3000" b="0" i="1" smtClean="0">
                            <a:latin typeface="Cambria Math" panose="02040503050406030204" pitchFamily="18" charset="0"/>
                          </a:rPr>
                        </m:ctrlPr>
                      </m:sSubPr>
                      <m:e>
                        <m:r>
                          <a:rPr lang="fr-FR" sz="3000" b="0" i="1" smtClean="0">
                            <a:latin typeface="Cambria Math" panose="02040503050406030204" pitchFamily="18" charset="0"/>
                          </a:rPr>
                          <m:t>𝑂</m:t>
                        </m:r>
                      </m:e>
                      <m:sub>
                        <m:r>
                          <a:rPr lang="fr-FR" sz="3000" b="0" i="1" smtClean="0">
                            <a:latin typeface="Cambria Math" panose="02040503050406030204" pitchFamily="18" charset="0"/>
                          </a:rPr>
                          <m:t>4</m:t>
                        </m:r>
                      </m:sub>
                    </m:sSub>
                  </m:oMath>
                </a14:m>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08F44B7B-E9A1-4A7C-8C79-86F0066F8F78}"/>
                  </a:ext>
                </a:extLst>
              </p:cNvPr>
              <p:cNvSpPr>
                <a:spLocks noGrp="1" noRot="1" noChangeAspect="1" noMove="1" noResize="1" noEditPoints="1" noAdjustHandles="1" noChangeArrowheads="1" noChangeShapeType="1" noTextEdit="1"/>
              </p:cNvSpPr>
              <p:nvPr>
                <p:ph idx="1"/>
              </p:nvPr>
            </p:nvSpPr>
            <p:spPr>
              <a:xfrm>
                <a:off x="838200" y="530942"/>
                <a:ext cx="10515600" cy="5646021"/>
              </a:xfrm>
              <a:blipFill>
                <a:blip r:embed="rId2"/>
                <a:stretch>
                  <a:fillRect l="-1043" t="-2376" r="-1623" b="-756"/>
                </a:stretch>
              </a:blipFill>
            </p:spPr>
            <p:txBody>
              <a:bodyPr/>
              <a:lstStyle/>
              <a:p>
                <a:r>
                  <a:rPr lang="fr-FR">
                    <a:noFill/>
                  </a:rPr>
                  <a:t> </a:t>
                </a:r>
              </a:p>
            </p:txBody>
          </p:sp>
        </mc:Fallback>
      </mc:AlternateContent>
    </p:spTree>
    <p:extLst>
      <p:ext uri="{BB962C8B-B14F-4D97-AF65-F5344CB8AC3E}">
        <p14:creationId xmlns:p14="http://schemas.microsoft.com/office/powerpoint/2010/main" val="388032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B4D1EB2-E341-44B2-9977-06B012B7CE57}"/>
                  </a:ext>
                </a:extLst>
              </p:cNvPr>
              <p:cNvSpPr>
                <a:spLocks noGrp="1"/>
              </p:cNvSpPr>
              <p:nvPr>
                <p:ph idx="1"/>
              </p:nvPr>
            </p:nvSpPr>
            <p:spPr>
              <a:xfrm>
                <a:off x="838200" y="309716"/>
                <a:ext cx="10515600" cy="5867247"/>
              </a:xfrm>
            </p:spPr>
            <p:txBody>
              <a:bodyPr>
                <a:normAutofit lnSpcReduction="10000"/>
              </a:bodyPr>
              <a:lstStyle/>
              <a:p>
                <a:pPr marL="0" lvl="0" indent="0">
                  <a:buNone/>
                </a:pPr>
                <a:r>
                  <a:rPr lang="fr-FR" sz="4000" b="1" dirty="0">
                    <a:solidFill>
                      <a:srgbClr val="FF0000"/>
                    </a:solidFill>
                  </a:rPr>
                  <a:t>3. ÉQUILIBRE UNE REACTION REDOX</a:t>
                </a:r>
                <a:endParaRPr lang="fr-FR" sz="4000" dirty="0">
                  <a:solidFill>
                    <a:srgbClr val="FF0000"/>
                  </a:solidFill>
                </a:endParaRPr>
              </a:p>
              <a:p>
                <a:r>
                  <a:rPr lang="fr-FR" sz="3200" dirty="0"/>
                  <a:t>Deux méthodes peuvent s’appliquer pour équilibrer une réaction d’oxydoréduction :</a:t>
                </a:r>
              </a:p>
              <a:p>
                <a:pPr lvl="0">
                  <a:buFont typeface="Wingdings" panose="05000000000000000000" pitchFamily="2" charset="2"/>
                  <a:buChar char="v"/>
                </a:pPr>
                <a:r>
                  <a:rPr lang="fr-FR" sz="3200" dirty="0"/>
                  <a:t>La méthode des demi-équations rédox.</a:t>
                </a:r>
              </a:p>
              <a:p>
                <a:pPr>
                  <a:buFont typeface="Wingdings" panose="05000000000000000000" pitchFamily="2" charset="2"/>
                  <a:buChar char="v"/>
                </a:pPr>
                <a:r>
                  <a:rPr lang="fr-FR" sz="3200" dirty="0"/>
                  <a:t>La méthode des no :</a:t>
                </a:r>
              </a:p>
              <a:p>
                <a:pPr marL="0" indent="0">
                  <a:buNone/>
                </a:pPr>
                <a:r>
                  <a:rPr lang="fr-FR" sz="3200" dirty="0"/>
                  <a:t>Pour cela :</a:t>
                </a:r>
              </a:p>
              <a:p>
                <a:pPr lvl="0"/>
                <a:r>
                  <a:rPr lang="fr-FR" sz="3200" dirty="0"/>
                  <a:t>Bilan redox : calcul du </a:t>
                </a:r>
                <a14:m>
                  <m:oMath xmlns:m="http://schemas.openxmlformats.org/officeDocument/2006/math">
                    <m:r>
                      <a:rPr lang="fr-FR" sz="3200" i="1">
                        <a:latin typeface="Cambria Math" panose="02040503050406030204" pitchFamily="18" charset="0"/>
                      </a:rPr>
                      <m:t>𝑛</m:t>
                    </m:r>
                    <m:r>
                      <a:rPr lang="fr-FR" sz="3200" i="1">
                        <a:latin typeface="Cambria Math" panose="02040503050406030204" pitchFamily="18" charset="0"/>
                      </a:rPr>
                      <m:t>.</m:t>
                    </m:r>
                    <m:r>
                      <a:rPr lang="fr-FR" sz="3200" i="1">
                        <a:latin typeface="Cambria Math" panose="02040503050406030204" pitchFamily="18" charset="0"/>
                      </a:rPr>
                      <m:t>𝑜</m:t>
                    </m:r>
                  </m:oMath>
                </a14:m>
                <a:r>
                  <a:rPr lang="fr-FR" sz="3200" dirty="0"/>
                  <a:t> de chaque élément pour en  déduire le nombre d’électrons échangés.</a:t>
                </a:r>
              </a:p>
              <a:p>
                <a:pPr lvl="0"/>
                <a:r>
                  <a:rPr lang="fr-FR" sz="3200" dirty="0"/>
                  <a:t>Bilan de charge: utiliser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oMath>
                </a14:m>
                <a:r>
                  <a:rPr lang="fr-FR" sz="3200" dirty="0"/>
                  <a:t> en milieu acide et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𝑂𝐻</m:t>
                        </m:r>
                      </m:e>
                      <m:sup>
                        <m:r>
                          <a:rPr lang="fr-FR" sz="3200" i="1">
                            <a:latin typeface="Cambria Math" panose="02040503050406030204" pitchFamily="18" charset="0"/>
                          </a:rPr>
                          <m:t>−</m:t>
                        </m:r>
                      </m:sup>
                    </m:sSup>
                  </m:oMath>
                </a14:m>
                <a:r>
                  <a:rPr lang="fr-FR" sz="3200" dirty="0"/>
                  <a:t> en milieu basique</a:t>
                </a:r>
              </a:p>
              <a:p>
                <a:pPr lvl="0"/>
                <a:r>
                  <a:rPr lang="fr-FR" sz="3200" dirty="0"/>
                  <a:t>Bilan de matière : conservation de </a:t>
                </a:r>
                <a14:m>
                  <m:oMath xmlns:m="http://schemas.openxmlformats.org/officeDocument/2006/math">
                    <m:r>
                      <a:rPr lang="fr-FR" sz="3200" i="1">
                        <a:latin typeface="Cambria Math" panose="02040503050406030204" pitchFamily="18" charset="0"/>
                      </a:rPr>
                      <m:t>𝐻</m:t>
                    </m:r>
                  </m:oMath>
                </a14:m>
                <a:r>
                  <a:rPr lang="fr-FR" sz="3200" dirty="0"/>
                  <a:t> et </a:t>
                </a:r>
                <a14:m>
                  <m:oMath xmlns:m="http://schemas.openxmlformats.org/officeDocument/2006/math">
                    <m:r>
                      <a:rPr lang="fr-FR" sz="3200" i="1">
                        <a:latin typeface="Cambria Math" panose="02040503050406030204" pitchFamily="18" charset="0"/>
                      </a:rPr>
                      <m:t>𝑂</m:t>
                    </m:r>
                  </m:oMath>
                </a14:m>
                <a:r>
                  <a:rPr lang="fr-FR" sz="3200" dirty="0"/>
                  <a:t> par addition de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𝑂</m:t>
                    </m:r>
                  </m:oMath>
                </a14:m>
                <a:endParaRPr lang="fr-FR" sz="3200" dirty="0"/>
              </a:p>
              <a:p>
                <a:endParaRPr lang="fr-FR" dirty="0"/>
              </a:p>
            </p:txBody>
          </p:sp>
        </mc:Choice>
        <mc:Fallback xmlns="">
          <p:sp>
            <p:nvSpPr>
              <p:cNvPr id="3" name="Espace réservé du contenu 2">
                <a:extLst>
                  <a:ext uri="{FF2B5EF4-FFF2-40B4-BE49-F238E27FC236}">
                    <a16:creationId xmlns:a16="http://schemas.microsoft.com/office/drawing/2014/main" id="{CB4D1EB2-E341-44B2-9977-06B012B7CE57}"/>
                  </a:ext>
                </a:extLst>
              </p:cNvPr>
              <p:cNvSpPr>
                <a:spLocks noGrp="1" noRot="1" noChangeAspect="1" noMove="1" noResize="1" noEditPoints="1" noAdjustHandles="1" noChangeArrowheads="1" noChangeShapeType="1" noTextEdit="1"/>
              </p:cNvSpPr>
              <p:nvPr>
                <p:ph idx="1"/>
              </p:nvPr>
            </p:nvSpPr>
            <p:spPr>
              <a:xfrm>
                <a:off x="838200" y="309716"/>
                <a:ext cx="10515600" cy="5867247"/>
              </a:xfrm>
              <a:blipFill>
                <a:blip r:embed="rId2"/>
                <a:stretch>
                  <a:fillRect l="-2087" t="-3742" r="-1913"/>
                </a:stretch>
              </a:blipFill>
            </p:spPr>
            <p:txBody>
              <a:bodyPr/>
              <a:lstStyle/>
              <a:p>
                <a:r>
                  <a:rPr lang="fr-FR">
                    <a:noFill/>
                  </a:rPr>
                  <a:t> </a:t>
                </a:r>
              </a:p>
            </p:txBody>
          </p:sp>
        </mc:Fallback>
      </mc:AlternateContent>
    </p:spTree>
    <p:extLst>
      <p:ext uri="{BB962C8B-B14F-4D97-AF65-F5344CB8AC3E}">
        <p14:creationId xmlns:p14="http://schemas.microsoft.com/office/powerpoint/2010/main" val="32722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7B7A181-567E-4C5E-824D-0CE896C7B179}"/>
                  </a:ext>
                </a:extLst>
              </p:cNvPr>
              <p:cNvSpPr>
                <a:spLocks noGrp="1"/>
              </p:cNvSpPr>
              <p:nvPr>
                <p:ph idx="1"/>
              </p:nvPr>
            </p:nvSpPr>
            <p:spPr>
              <a:xfrm>
                <a:off x="838200" y="398206"/>
                <a:ext cx="10515600" cy="5778757"/>
              </a:xfrm>
            </p:spPr>
            <p:txBody>
              <a:bodyPr>
                <a:normAutofit fontScale="92500" lnSpcReduction="10000"/>
              </a:bodyPr>
              <a:lstStyle/>
              <a:p>
                <a:pPr marL="457200" lvl="1" indent="0">
                  <a:buNone/>
                </a:pPr>
                <a:r>
                  <a:rPr lang="fr-FR" sz="3600" b="1" dirty="0">
                    <a:solidFill>
                      <a:srgbClr val="00B0F0"/>
                    </a:solidFill>
                  </a:rPr>
                  <a:t>3.1 Exemples de demi-équations rédox</a:t>
                </a:r>
                <a:endParaRPr lang="fr-FR" sz="3600" dirty="0">
                  <a:solidFill>
                    <a:srgbClr val="00B0F0"/>
                  </a:solidFill>
                </a:endParaRPr>
              </a:p>
              <a:p>
                <a:pPr lvl="4">
                  <a:buFont typeface="Wingdings" panose="05000000000000000000" pitchFamily="2" charset="2"/>
                  <a:buChar char="v"/>
                </a:pPr>
                <a:r>
                  <a:rPr lang="fr-FR" sz="3200" dirty="0">
                    <a:solidFill>
                      <a:srgbClr val="00B050"/>
                    </a:solidFill>
                  </a:rPr>
                  <a:t>Les couples de l’eau</a:t>
                </a:r>
                <a:r>
                  <a:rPr lang="fr-FR" dirty="0"/>
                  <a:t> :</a:t>
                </a:r>
                <a:endParaRPr lang="fr-FR" sz="1600" dirty="0"/>
              </a:p>
              <a:p>
                <a:pPr>
                  <a:lnSpc>
                    <a:spcPct val="150000"/>
                  </a:lnSpc>
                </a:pPr>
                <a:r>
                  <a:rPr lang="fr-FR" sz="3600" dirty="0"/>
                  <a:t>L’eau possède des propriétés </a:t>
                </a:r>
                <a:r>
                  <a:rPr lang="fr-FR" sz="3600" dirty="0" err="1"/>
                  <a:t>oxydo</a:t>
                </a:r>
                <a:r>
                  <a:rPr lang="fr-FR" sz="3600" dirty="0"/>
                  <a:t>-réductrices : elle présente deux couples rédox.</a:t>
                </a:r>
                <a:endParaRPr lang="fr-FR" sz="3200" dirty="0"/>
              </a:p>
              <a:p>
                <a:pPr marL="0" indent="0">
                  <a:lnSpc>
                    <a:spcPct val="150000"/>
                  </a:lnSpc>
                  <a:buNone/>
                </a:pPr>
                <a14:m>
                  <m:oMath xmlns:m="http://schemas.openxmlformats.org/officeDocument/2006/math">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m:t>
                        </m:r>
                      </m:sup>
                    </m:sSup>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oMath>
                </a14:m>
                <a:r>
                  <a:rPr lang="fr-FR" sz="3600" dirty="0"/>
                  <a:t> en milieu acide  </a:t>
                </a:r>
                <a14:m>
                  <m:oMath xmlns:m="http://schemas.openxmlformats.org/officeDocument/2006/math">
                    <m:sSub>
                      <m:sSubPr>
                        <m:ctrlPr>
                          <a:rPr lang="fr-FR" sz="3600" i="1">
                            <a:latin typeface="Cambria Math" panose="02040503050406030204" pitchFamily="18" charset="0"/>
                          </a:rPr>
                        </m:ctrlPr>
                      </m:sSubPr>
                      <m:e>
                        <m:r>
                          <a:rPr lang="fr-FR" sz="3600" b="0" i="1" smtClean="0">
                            <a:latin typeface="Cambria Math" panose="02040503050406030204" pitchFamily="18" charset="0"/>
                          </a:rPr>
                          <m:t>𝑜𝑢</m:t>
                        </m:r>
                        <m:r>
                          <a:rPr lang="fr-FR" sz="3600" b="0" i="1" smtClean="0">
                            <a:latin typeface="Cambria Math" panose="02040503050406030204" pitchFamily="18" charset="0"/>
                          </a:rPr>
                          <m:t> </m:t>
                        </m:r>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𝑂</m:t>
                    </m:r>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oMath>
                </a14:m>
                <a:r>
                  <a:rPr lang="fr-FR" sz="3600" dirty="0"/>
                  <a:t> en milieu basique.</a:t>
                </a:r>
                <a:endParaRPr lang="fr-FR" sz="3200" dirty="0"/>
              </a:p>
              <a:p>
                <a:pPr>
                  <a:lnSpc>
                    <a:spcPct val="150000"/>
                  </a:lnSpc>
                </a:pPr>
                <a14:m>
                  <m:oMath xmlns:m="http://schemas.openxmlformats.org/officeDocument/2006/math">
                    <m:r>
                      <a:rPr lang="fr-FR" sz="3200" i="1">
                        <a:latin typeface="Cambria Math" panose="02040503050406030204" pitchFamily="18" charset="0"/>
                      </a:rPr>
                      <m:t>2</m:t>
                    </m:r>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r>
                      <a:rPr lang="fr-FR" sz="3200" i="1">
                        <a:latin typeface="Cambria Math" panose="02040503050406030204" pitchFamily="18" charset="0"/>
                      </a:rPr>
                      <m:t>+2</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oMath>
                </a14:m>
                <a:r>
                  <a:rPr lang="fr-FR" sz="3200" dirty="0"/>
                  <a:t>       ou </a:t>
                </a:r>
                <a14:m>
                  <m:oMath xmlns:m="http://schemas.openxmlformats.org/officeDocument/2006/math">
                    <m:r>
                      <a:rPr lang="fr-FR" sz="3200" i="1">
                        <a:latin typeface="Cambria Math" panose="02040503050406030204" pitchFamily="18" charset="0"/>
                      </a:rPr>
                      <m:t>      2</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𝑂</m:t>
                    </m:r>
                    <m:r>
                      <a:rPr lang="fr-FR" sz="3200" i="1">
                        <a:latin typeface="Cambria Math" panose="02040503050406030204" pitchFamily="18" charset="0"/>
                      </a:rPr>
                      <m:t>+2</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m:t>
                    </m:r>
                    <m:r>
                      <a:rPr lang="fr-FR" sz="3200" i="1">
                        <a:latin typeface="Cambria Math" panose="02040503050406030204" pitchFamily="18" charset="0"/>
                      </a:rPr>
                      <m:t>𝑂</m:t>
                    </m:r>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oMath>
                </a14:m>
                <a:r>
                  <a:rPr lang="fr-FR" dirty="0"/>
                  <a:t>.</a:t>
                </a:r>
                <a:endParaRPr lang="fr-FR" sz="2400" dirty="0"/>
              </a:p>
              <a:p>
                <a:pPr marL="0" lvl="0" indent="0">
                  <a:lnSpc>
                    <a:spcPct val="150000"/>
                  </a:lnSpc>
                  <a:buNone/>
                </a:pP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2</m:t>
                        </m:r>
                      </m:sub>
                    </m:sSub>
                    <m:r>
                      <a:rPr lang="fr-FR" sz="3600" i="1">
                        <a:latin typeface="Cambria Math" panose="02040503050406030204" pitchFamily="18" charset="0"/>
                      </a:rPr>
                      <m:t>/</m:t>
                    </m:r>
                    <m:sSub>
                      <m:sSubPr>
                        <m:ctrlPr>
                          <a:rPr lang="fr-FR" sz="3600" i="1">
                            <a:latin typeface="Cambria Math" panose="02040503050406030204" pitchFamily="18" charset="0"/>
                          </a:rPr>
                        </m:ctrlPr>
                      </m:sSubPr>
                      <m:e>
                        <m:r>
                          <a:rPr lang="fr-FR" sz="3600" i="1">
                            <a:latin typeface="Cambria Math" panose="02040503050406030204" pitchFamily="18" charset="0"/>
                          </a:rPr>
                          <m:t>𝐻</m:t>
                        </m:r>
                      </m:e>
                      <m:sub>
                        <m:r>
                          <a:rPr lang="fr-FR" sz="3600" i="1">
                            <a:latin typeface="Cambria Math" panose="02040503050406030204" pitchFamily="18" charset="0"/>
                          </a:rPr>
                          <m:t>2</m:t>
                        </m:r>
                      </m:sub>
                    </m:sSub>
                    <m:r>
                      <a:rPr lang="fr-FR" sz="3600" i="1">
                        <a:latin typeface="Cambria Math" panose="02040503050406030204" pitchFamily="18" charset="0"/>
                      </a:rPr>
                      <m:t>𝑂</m:t>
                    </m:r>
                  </m:oMath>
                </a14:m>
                <a:r>
                  <a:rPr lang="fr-FR" sz="3600" dirty="0"/>
                  <a:t> en milieu acide ou </a:t>
                </a:r>
                <a14:m>
                  <m:oMath xmlns:m="http://schemas.openxmlformats.org/officeDocument/2006/math">
                    <m:sSub>
                      <m:sSubPr>
                        <m:ctrlPr>
                          <a:rPr lang="fr-FR" sz="3600" i="1">
                            <a:latin typeface="Cambria Math" panose="02040503050406030204" pitchFamily="18" charset="0"/>
                          </a:rPr>
                        </m:ctrlPr>
                      </m:sSubPr>
                      <m:e>
                        <m:r>
                          <a:rPr lang="fr-FR" sz="3600" i="1">
                            <a:latin typeface="Cambria Math" panose="02040503050406030204" pitchFamily="18" charset="0"/>
                          </a:rPr>
                          <m:t>𝑂</m:t>
                        </m:r>
                      </m:e>
                      <m:sub>
                        <m:r>
                          <a:rPr lang="fr-FR" sz="3600" i="1">
                            <a:latin typeface="Cambria Math" panose="02040503050406030204" pitchFamily="18" charset="0"/>
                          </a:rPr>
                          <m:t>2</m:t>
                        </m:r>
                      </m:sub>
                    </m:sSub>
                    <m:r>
                      <a:rPr lang="fr-FR" sz="3600" i="1">
                        <a:latin typeface="Cambria Math" panose="02040503050406030204" pitchFamily="18" charset="0"/>
                      </a:rPr>
                      <m:t>/</m:t>
                    </m:r>
                    <m:r>
                      <a:rPr lang="fr-FR" sz="3600" i="1">
                        <a:latin typeface="Cambria Math" panose="02040503050406030204" pitchFamily="18" charset="0"/>
                      </a:rPr>
                      <m:t>𝑂</m:t>
                    </m:r>
                    <m:sSup>
                      <m:sSupPr>
                        <m:ctrlPr>
                          <a:rPr lang="fr-FR" sz="3600" i="1">
                            <a:latin typeface="Cambria Math" panose="02040503050406030204" pitchFamily="18" charset="0"/>
                          </a:rPr>
                        </m:ctrlPr>
                      </m:sSupPr>
                      <m:e>
                        <m:r>
                          <a:rPr lang="fr-FR" sz="3600" i="1">
                            <a:latin typeface="Cambria Math" panose="02040503050406030204" pitchFamily="18" charset="0"/>
                          </a:rPr>
                          <m:t>𝐻</m:t>
                        </m:r>
                      </m:e>
                      <m:sup>
                        <m:r>
                          <a:rPr lang="fr-FR" sz="3600" i="1">
                            <a:latin typeface="Cambria Math" panose="02040503050406030204" pitchFamily="18" charset="0"/>
                          </a:rPr>
                          <m:t>−</m:t>
                        </m:r>
                      </m:sup>
                    </m:sSup>
                  </m:oMath>
                </a14:m>
                <a:r>
                  <a:rPr lang="fr-FR" sz="3600" dirty="0"/>
                  <a:t> en milieu basique.</a:t>
                </a:r>
                <a:endParaRPr lang="fr-FR" sz="3200" dirty="0"/>
              </a:p>
              <a:p>
                <a:pPr>
                  <a:lnSpc>
                    <a:spcPct val="150000"/>
                  </a:lnSpc>
                </a:pP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𝑂</m:t>
                        </m:r>
                      </m:e>
                      <m:sub>
                        <m:r>
                          <a:rPr lang="fr-FR" sz="3200" i="1">
                            <a:latin typeface="Cambria Math" panose="02040503050406030204" pitchFamily="18" charset="0"/>
                          </a:rPr>
                          <m:t>2</m:t>
                        </m:r>
                      </m:sub>
                    </m:sSub>
                    <m:r>
                      <a:rPr lang="fr-FR" sz="3200" i="1">
                        <a:latin typeface="Cambria Math" panose="02040503050406030204" pitchFamily="18" charset="0"/>
                      </a:rPr>
                      <m:t>+4</m:t>
                    </m:r>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r>
                      <a:rPr lang="fr-FR" sz="3200" i="1">
                        <a:latin typeface="Cambria Math" panose="02040503050406030204" pitchFamily="18" charset="0"/>
                      </a:rPr>
                      <m:t>+4</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a:latin typeface="Cambria Math" panose="02040503050406030204" pitchFamily="18" charset="0"/>
                      </a:rPr>
                      <m:t>⇄2</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𝑂</m:t>
                    </m:r>
                  </m:oMath>
                </a14:m>
                <a:r>
                  <a:rPr lang="fr-FR" sz="3200" dirty="0"/>
                  <a:t>   ou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𝑂</m:t>
                        </m:r>
                      </m:e>
                      <m:sub>
                        <m:r>
                          <a:rPr lang="fr-FR" sz="3200" i="1">
                            <a:latin typeface="Cambria Math" panose="02040503050406030204" pitchFamily="18" charset="0"/>
                          </a:rPr>
                          <m:t>2</m:t>
                        </m:r>
                      </m:sub>
                    </m:sSub>
                    <m:r>
                      <a:rPr lang="fr-FR" sz="3200" i="1">
                        <a:latin typeface="Cambria Math" panose="02040503050406030204" pitchFamily="18" charset="0"/>
                      </a:rPr>
                      <m:t>+2</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𝑂</m:t>
                    </m:r>
                    <m:r>
                      <a:rPr lang="fr-FR" sz="3200" i="1">
                        <a:latin typeface="Cambria Math" panose="02040503050406030204" pitchFamily="18" charset="0"/>
                      </a:rPr>
                      <m:t>+4</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a:latin typeface="Cambria Math" panose="02040503050406030204" pitchFamily="18" charset="0"/>
                      </a:rPr>
                      <m:t>⇄4</m:t>
                    </m:r>
                    <m:sSup>
                      <m:sSupPr>
                        <m:ctrlPr>
                          <a:rPr lang="fr-FR" sz="3200" i="1">
                            <a:latin typeface="Cambria Math" panose="02040503050406030204" pitchFamily="18" charset="0"/>
                          </a:rPr>
                        </m:ctrlPr>
                      </m:sSupPr>
                      <m:e>
                        <m:r>
                          <a:rPr lang="fr-FR" sz="3200" i="1">
                            <a:latin typeface="Cambria Math" panose="02040503050406030204" pitchFamily="18" charset="0"/>
                          </a:rPr>
                          <m:t>𝑂𝐻</m:t>
                        </m:r>
                      </m:e>
                      <m:sup>
                        <m:r>
                          <a:rPr lang="fr-FR" sz="3200" i="1">
                            <a:latin typeface="Cambria Math" panose="02040503050406030204" pitchFamily="18" charset="0"/>
                          </a:rPr>
                          <m:t>−</m:t>
                        </m:r>
                      </m:sup>
                    </m:sSup>
                  </m:oMath>
                </a14:m>
                <a:endParaRPr lang="fr-FR" sz="2400" dirty="0"/>
              </a:p>
              <a:p>
                <a:endParaRPr lang="fr-FR" dirty="0"/>
              </a:p>
            </p:txBody>
          </p:sp>
        </mc:Choice>
        <mc:Fallback xmlns="">
          <p:sp>
            <p:nvSpPr>
              <p:cNvPr id="3" name="Espace réservé du contenu 2">
                <a:extLst>
                  <a:ext uri="{FF2B5EF4-FFF2-40B4-BE49-F238E27FC236}">
                    <a16:creationId xmlns:a16="http://schemas.microsoft.com/office/drawing/2014/main" id="{87B7A181-567E-4C5E-824D-0CE896C7B179}"/>
                  </a:ext>
                </a:extLst>
              </p:cNvPr>
              <p:cNvSpPr>
                <a:spLocks noGrp="1" noRot="1" noChangeAspect="1" noMove="1" noResize="1" noEditPoints="1" noAdjustHandles="1" noChangeArrowheads="1" noChangeShapeType="1" noTextEdit="1"/>
              </p:cNvSpPr>
              <p:nvPr>
                <p:ph idx="1"/>
              </p:nvPr>
            </p:nvSpPr>
            <p:spPr>
              <a:xfrm>
                <a:off x="838200" y="398206"/>
                <a:ext cx="10515600" cy="5778757"/>
              </a:xfrm>
              <a:blipFill>
                <a:blip r:embed="rId2"/>
                <a:stretch>
                  <a:fillRect l="-1391" t="-2848" b="-105"/>
                </a:stretch>
              </a:blipFill>
            </p:spPr>
            <p:txBody>
              <a:bodyPr/>
              <a:lstStyle/>
              <a:p>
                <a:r>
                  <a:rPr lang="fr-FR">
                    <a:noFill/>
                  </a:rPr>
                  <a:t> </a:t>
                </a:r>
              </a:p>
            </p:txBody>
          </p:sp>
        </mc:Fallback>
      </mc:AlternateContent>
    </p:spTree>
    <p:extLst>
      <p:ext uri="{BB962C8B-B14F-4D97-AF65-F5344CB8AC3E}">
        <p14:creationId xmlns:p14="http://schemas.microsoft.com/office/powerpoint/2010/main" val="117044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C6B139D-ACA7-4919-BB38-D8B1AC14509F}"/>
                  </a:ext>
                </a:extLst>
              </p:cNvPr>
              <p:cNvSpPr>
                <a:spLocks noGrp="1"/>
              </p:cNvSpPr>
              <p:nvPr>
                <p:ph idx="1"/>
              </p:nvPr>
            </p:nvSpPr>
            <p:spPr>
              <a:xfrm>
                <a:off x="838200" y="427703"/>
                <a:ext cx="10515600" cy="5749260"/>
              </a:xfrm>
            </p:spPr>
            <p:txBody>
              <a:bodyPr>
                <a:normAutofit lnSpcReduction="10000"/>
              </a:bodyPr>
              <a:lstStyle/>
              <a:p>
                <a:pPr marL="457200" lvl="1" indent="0">
                  <a:buNone/>
                </a:pPr>
                <a:r>
                  <a:rPr lang="fr-FR" sz="3200" b="1" dirty="0">
                    <a:solidFill>
                      <a:srgbClr val="00B0F0"/>
                    </a:solidFill>
                  </a:rPr>
                  <a:t>3.2 Exemple d’équilibrage d’équation de réaction rédox</a:t>
                </a:r>
                <a:endParaRPr lang="fr-FR" sz="3200" dirty="0">
                  <a:solidFill>
                    <a:srgbClr val="00B0F0"/>
                  </a:solidFill>
                </a:endParaRPr>
              </a:p>
              <a:p>
                <a:pPr marL="914400" lvl="2" indent="0">
                  <a:buNone/>
                </a:pPr>
                <a:r>
                  <a:rPr lang="fr-FR" sz="3600" b="1" dirty="0">
                    <a:solidFill>
                      <a:srgbClr val="00B050"/>
                    </a:solidFill>
                  </a:rPr>
                  <a:t>3.2.1 A partir des demi-équations rédox</a:t>
                </a:r>
                <a:endParaRPr lang="fr-FR" sz="3200" dirty="0">
                  <a:solidFill>
                    <a:srgbClr val="00B050"/>
                  </a:solidFill>
                </a:endParaRPr>
              </a:p>
              <a:p>
                <a:r>
                  <a:rPr lang="fr-FR" sz="3200" dirty="0"/>
                  <a:t>Soit une réaction entre l’ion dichromate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𝐶𝑟</m:t>
                        </m:r>
                      </m:e>
                      <m:sub>
                        <m:r>
                          <a:rPr lang="fr-FR" sz="3200" i="1">
                            <a:latin typeface="Cambria Math" panose="02040503050406030204" pitchFamily="18" charset="0"/>
                          </a:rPr>
                          <m:t>2</m:t>
                        </m:r>
                      </m:sub>
                    </m:sSub>
                    <m:sSubSup>
                      <m:sSubSupPr>
                        <m:ctrlPr>
                          <a:rPr lang="fr-FR" sz="3200" i="1">
                            <a:latin typeface="Cambria Math" panose="02040503050406030204" pitchFamily="18" charset="0"/>
                          </a:rPr>
                        </m:ctrlPr>
                      </m:sSubSupPr>
                      <m:e>
                        <m:r>
                          <a:rPr lang="fr-FR" sz="3200" i="1">
                            <a:latin typeface="Cambria Math" panose="02040503050406030204" pitchFamily="18" charset="0"/>
                          </a:rPr>
                          <m:t>𝑂</m:t>
                        </m:r>
                      </m:e>
                      <m:sub>
                        <m:r>
                          <a:rPr lang="fr-FR" sz="3200" i="1">
                            <a:latin typeface="Cambria Math" panose="02040503050406030204" pitchFamily="18" charset="0"/>
                          </a:rPr>
                          <m:t>7</m:t>
                        </m:r>
                      </m:sub>
                      <m:sup>
                        <m:r>
                          <a:rPr lang="fr-FR" sz="3200" i="1">
                            <a:latin typeface="Cambria Math" panose="02040503050406030204" pitchFamily="18" charset="0"/>
                          </a:rPr>
                          <m:t>2−</m:t>
                        </m:r>
                      </m:sup>
                    </m:sSubSup>
                  </m:oMath>
                </a14:m>
                <a:r>
                  <a:rPr lang="fr-FR" sz="3200" dirty="0"/>
                  <a:t>et l’ion ferreux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𝐹𝑒</m:t>
                        </m:r>
                      </m:e>
                      <m:sup>
                        <m:r>
                          <a:rPr lang="fr-FR" sz="3200" i="1">
                            <a:latin typeface="Cambria Math" panose="02040503050406030204" pitchFamily="18" charset="0"/>
                          </a:rPr>
                          <m:t>2+</m:t>
                        </m:r>
                      </m:sup>
                    </m:sSup>
                  </m:oMath>
                </a14:m>
                <a:r>
                  <a:rPr lang="fr-FR" sz="3200" dirty="0"/>
                  <a:t>.Elle met en jeu les couples </a:t>
                </a:r>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𝐶𝑟</m:t>
                        </m:r>
                      </m:e>
                      <m:sub>
                        <m:r>
                          <a:rPr lang="fr-FR" sz="3200" i="1">
                            <a:latin typeface="Cambria Math" panose="02040503050406030204" pitchFamily="18" charset="0"/>
                          </a:rPr>
                          <m:t>2</m:t>
                        </m:r>
                      </m:sub>
                    </m:sSub>
                    <m:sSubSup>
                      <m:sSubSupPr>
                        <m:ctrlPr>
                          <a:rPr lang="fr-FR" sz="3200" i="1">
                            <a:latin typeface="Cambria Math" panose="02040503050406030204" pitchFamily="18" charset="0"/>
                          </a:rPr>
                        </m:ctrlPr>
                      </m:sSubSupPr>
                      <m:e>
                        <m:r>
                          <a:rPr lang="fr-FR" sz="3200" i="1">
                            <a:latin typeface="Cambria Math" panose="02040503050406030204" pitchFamily="18" charset="0"/>
                          </a:rPr>
                          <m:t>𝑂</m:t>
                        </m:r>
                      </m:e>
                      <m:sub>
                        <m:r>
                          <a:rPr lang="fr-FR" sz="3200" i="1">
                            <a:latin typeface="Cambria Math" panose="02040503050406030204" pitchFamily="18" charset="0"/>
                          </a:rPr>
                          <m:t>7</m:t>
                        </m:r>
                      </m:sub>
                      <m:sup>
                        <m:r>
                          <a:rPr lang="fr-FR" sz="3200" i="1">
                            <a:latin typeface="Cambria Math" panose="02040503050406030204" pitchFamily="18" charset="0"/>
                          </a:rPr>
                          <m:t>2−</m:t>
                        </m:r>
                      </m:sup>
                    </m:sSubSup>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𝐶𝑟</m:t>
                        </m:r>
                      </m:e>
                      <m:sup>
                        <m:r>
                          <a:rPr lang="fr-FR" sz="3200" i="1">
                            <a:latin typeface="Cambria Math" panose="02040503050406030204" pitchFamily="18" charset="0"/>
                          </a:rPr>
                          <m:t>3+</m:t>
                        </m:r>
                      </m:sup>
                    </m:sSup>
                  </m:oMath>
                </a14:m>
                <a:r>
                  <a:rPr lang="fr-FR" sz="3200" dirty="0"/>
                  <a:t> et </a:t>
                </a:r>
                <a14:m>
                  <m:oMath xmlns:m="http://schemas.openxmlformats.org/officeDocument/2006/math">
                    <m:sSup>
                      <m:sSupPr>
                        <m:ctrlPr>
                          <a:rPr lang="fr-FR" sz="3200" i="1">
                            <a:latin typeface="Cambria Math" panose="02040503050406030204" pitchFamily="18" charset="0"/>
                          </a:rPr>
                        </m:ctrlPr>
                      </m:sSupPr>
                      <m:e>
                        <m:r>
                          <a:rPr lang="fr-FR" sz="3200" i="1">
                            <a:latin typeface="Cambria Math" panose="02040503050406030204" pitchFamily="18" charset="0"/>
                          </a:rPr>
                          <m:t>𝐹𝑒</m:t>
                        </m:r>
                      </m:e>
                      <m:sup>
                        <m:r>
                          <a:rPr lang="fr-FR" sz="3200" i="1">
                            <a:latin typeface="Cambria Math" panose="02040503050406030204" pitchFamily="18" charset="0"/>
                          </a:rPr>
                          <m:t>3+</m:t>
                        </m:r>
                      </m:sup>
                    </m:sSup>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𝐹𝑒</m:t>
                        </m:r>
                      </m:e>
                      <m:sup>
                        <m:r>
                          <a:rPr lang="fr-FR" sz="3200" i="1">
                            <a:latin typeface="Cambria Math" panose="02040503050406030204" pitchFamily="18" charset="0"/>
                          </a:rPr>
                          <m:t>2+</m:t>
                        </m:r>
                      </m:sup>
                    </m:sSup>
                  </m:oMath>
                </a14:m>
                <a:r>
                  <a:rPr lang="fr-FR" sz="3200" dirty="0"/>
                  <a:t>.</a:t>
                </a:r>
                <a:endParaRPr lang="fr-FR" dirty="0"/>
              </a:p>
              <a:p>
                <a:r>
                  <a:rPr lang="fr-FR" sz="3200" dirty="0"/>
                  <a:t>Les demi-équations électroniques sont :</a:t>
                </a:r>
                <a:endParaRPr lang="fr-FR" dirty="0"/>
              </a:p>
              <a:p>
                <a14:m>
                  <m:oMath xmlns:m="http://schemas.openxmlformats.org/officeDocument/2006/math">
                    <m:sSub>
                      <m:sSubPr>
                        <m:ctrlPr>
                          <a:rPr lang="fr-FR" sz="3200" i="1">
                            <a:latin typeface="Cambria Math" panose="02040503050406030204" pitchFamily="18" charset="0"/>
                          </a:rPr>
                        </m:ctrlPr>
                      </m:sSubPr>
                      <m:e>
                        <m:d>
                          <m:dPr>
                            <m:ctrlPr>
                              <a:rPr lang="fr-FR" sz="3200" i="1">
                                <a:latin typeface="Cambria Math" panose="02040503050406030204" pitchFamily="18" charset="0"/>
                              </a:rPr>
                            </m:ctrlPr>
                          </m:dPr>
                          <m:e>
                            <m:r>
                              <a:rPr lang="fr-FR" sz="3200" i="1">
                                <a:latin typeface="Cambria Math" panose="02040503050406030204" pitchFamily="18" charset="0"/>
                              </a:rPr>
                              <m:t>𝑎</m:t>
                            </m:r>
                          </m:e>
                        </m:d>
                        <m:r>
                          <a:rPr lang="fr-FR" sz="3200" i="1">
                            <a:latin typeface="Cambria Math" panose="02040503050406030204" pitchFamily="18" charset="0"/>
                          </a:rPr>
                          <m:t>   </m:t>
                        </m:r>
                        <m:r>
                          <a:rPr lang="fr-FR" sz="3200" i="1">
                            <a:latin typeface="Cambria Math" panose="02040503050406030204" pitchFamily="18" charset="0"/>
                          </a:rPr>
                          <m:t>𝐶𝑟</m:t>
                        </m:r>
                      </m:e>
                      <m:sub>
                        <m:r>
                          <a:rPr lang="fr-FR" sz="3200" i="1">
                            <a:latin typeface="Cambria Math" panose="02040503050406030204" pitchFamily="18" charset="0"/>
                          </a:rPr>
                          <m:t>2</m:t>
                        </m:r>
                      </m:sub>
                    </m:sSub>
                    <m:sSubSup>
                      <m:sSubSupPr>
                        <m:ctrlPr>
                          <a:rPr lang="fr-FR" sz="3200" i="1">
                            <a:latin typeface="Cambria Math" panose="02040503050406030204" pitchFamily="18" charset="0"/>
                          </a:rPr>
                        </m:ctrlPr>
                      </m:sSubSupPr>
                      <m:e>
                        <m:r>
                          <a:rPr lang="fr-FR" sz="3200" i="1">
                            <a:latin typeface="Cambria Math" panose="02040503050406030204" pitchFamily="18" charset="0"/>
                          </a:rPr>
                          <m:t>𝑂</m:t>
                        </m:r>
                      </m:e>
                      <m:sub>
                        <m:r>
                          <a:rPr lang="fr-FR" sz="3200" i="1">
                            <a:latin typeface="Cambria Math" panose="02040503050406030204" pitchFamily="18" charset="0"/>
                          </a:rPr>
                          <m:t>7</m:t>
                        </m:r>
                      </m:sub>
                      <m:sup>
                        <m:r>
                          <a:rPr lang="fr-FR" sz="3200" i="1">
                            <a:latin typeface="Cambria Math" panose="02040503050406030204" pitchFamily="18" charset="0"/>
                          </a:rPr>
                          <m:t>2−</m:t>
                        </m:r>
                      </m:sup>
                    </m:sSubSup>
                    <m:r>
                      <a:rPr lang="fr-FR" sz="3200" i="1">
                        <a:latin typeface="Cambria Math" panose="02040503050406030204" pitchFamily="18" charset="0"/>
                      </a:rPr>
                      <m:t>+14 </m:t>
                    </m:r>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r>
                      <a:rPr lang="fr-FR" sz="3200" i="1">
                        <a:latin typeface="Cambria Math" panose="02040503050406030204" pitchFamily="18" charset="0"/>
                      </a:rPr>
                      <m:t>+6</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r>
                      <a:rPr lang="fr-FR" sz="3200" i="1">
                        <a:latin typeface="Cambria Math" panose="02040503050406030204" pitchFamily="18" charset="0"/>
                      </a:rPr>
                      <m:t>⇄2</m:t>
                    </m:r>
                    <m:sSup>
                      <m:sSupPr>
                        <m:ctrlPr>
                          <a:rPr lang="fr-FR" sz="3200" i="1">
                            <a:latin typeface="Cambria Math" panose="02040503050406030204" pitchFamily="18" charset="0"/>
                          </a:rPr>
                        </m:ctrlPr>
                      </m:sSupPr>
                      <m:e>
                        <m:r>
                          <a:rPr lang="fr-FR" sz="3200" i="1">
                            <a:latin typeface="Cambria Math" panose="02040503050406030204" pitchFamily="18" charset="0"/>
                          </a:rPr>
                          <m:t>𝐶𝑟</m:t>
                        </m:r>
                      </m:e>
                      <m:sup>
                        <m:r>
                          <a:rPr lang="fr-FR" sz="3200" i="1">
                            <a:latin typeface="Cambria Math" panose="02040503050406030204" pitchFamily="18" charset="0"/>
                          </a:rPr>
                          <m:t>3+</m:t>
                        </m:r>
                      </m:sup>
                    </m:sSup>
                    <m:r>
                      <a:rPr lang="fr-FR" sz="3200" i="1">
                        <a:latin typeface="Cambria Math" panose="02040503050406030204" pitchFamily="18" charset="0"/>
                      </a:rPr>
                      <m:t>+7</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𝑂</m:t>
                    </m:r>
                  </m:oMath>
                </a14:m>
                <a:endParaRPr lang="fr-FR" dirty="0"/>
              </a:p>
              <a:p>
                <a14:m>
                  <m:oMath xmlns:m="http://schemas.openxmlformats.org/officeDocument/2006/math">
                    <m:sSup>
                      <m:sSupPr>
                        <m:ctrlPr>
                          <a:rPr lang="fr-FR" sz="3200" i="1">
                            <a:latin typeface="Cambria Math" panose="02040503050406030204" pitchFamily="18" charset="0"/>
                          </a:rPr>
                        </m:ctrlPr>
                      </m:sSupPr>
                      <m:e>
                        <m:d>
                          <m:dPr>
                            <m:ctrlPr>
                              <a:rPr lang="fr-FR" sz="3200" i="1">
                                <a:latin typeface="Cambria Math" panose="02040503050406030204" pitchFamily="18" charset="0"/>
                              </a:rPr>
                            </m:ctrlPr>
                          </m:dPr>
                          <m:e>
                            <m:r>
                              <a:rPr lang="fr-FR" sz="3200" i="1">
                                <a:latin typeface="Cambria Math" panose="02040503050406030204" pitchFamily="18" charset="0"/>
                              </a:rPr>
                              <m:t>𝑏</m:t>
                            </m:r>
                          </m:e>
                        </m:d>
                        <m:r>
                          <a:rPr lang="fr-FR" sz="3200" i="1">
                            <a:latin typeface="Cambria Math" panose="02040503050406030204" pitchFamily="18" charset="0"/>
                          </a:rPr>
                          <m:t>    </m:t>
                        </m:r>
                        <m:r>
                          <a:rPr lang="fr-FR" sz="3200" i="1">
                            <a:latin typeface="Cambria Math" panose="02040503050406030204" pitchFamily="18" charset="0"/>
                          </a:rPr>
                          <m:t>𝐹𝑒</m:t>
                        </m:r>
                      </m:e>
                      <m:sup>
                        <m:r>
                          <a:rPr lang="fr-FR" sz="3200" i="1">
                            <a:latin typeface="Cambria Math" panose="02040503050406030204" pitchFamily="18" charset="0"/>
                          </a:rPr>
                          <m:t>2+</m:t>
                        </m:r>
                      </m:sup>
                    </m:sSup>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𝐹𝑒</m:t>
                        </m:r>
                      </m:e>
                      <m:sup>
                        <m:r>
                          <a:rPr lang="fr-FR" sz="3200" i="1">
                            <a:latin typeface="Cambria Math" panose="02040503050406030204" pitchFamily="18" charset="0"/>
                          </a:rPr>
                          <m:t>3+</m:t>
                        </m:r>
                      </m:sup>
                    </m:sSup>
                    <m:r>
                      <a:rPr lang="fr-FR" sz="3200" i="1">
                        <a:latin typeface="Cambria Math" panose="02040503050406030204" pitchFamily="18" charset="0"/>
                      </a:rPr>
                      <m:t>+</m:t>
                    </m:r>
                    <m:sSup>
                      <m:sSupPr>
                        <m:ctrlPr>
                          <a:rPr lang="fr-FR" sz="3200" i="1">
                            <a:latin typeface="Cambria Math" panose="02040503050406030204" pitchFamily="18" charset="0"/>
                          </a:rPr>
                        </m:ctrlPr>
                      </m:sSupPr>
                      <m:e>
                        <m:r>
                          <a:rPr lang="fr-FR" sz="3200" i="1">
                            <a:latin typeface="Cambria Math" panose="02040503050406030204" pitchFamily="18" charset="0"/>
                          </a:rPr>
                          <m:t>𝑒</m:t>
                        </m:r>
                      </m:e>
                      <m:sup>
                        <m:r>
                          <a:rPr lang="fr-FR" sz="3200" i="1">
                            <a:latin typeface="Cambria Math" panose="02040503050406030204" pitchFamily="18" charset="0"/>
                          </a:rPr>
                          <m:t>−</m:t>
                        </m:r>
                      </m:sup>
                    </m:sSup>
                  </m:oMath>
                </a14:m>
                <a:endParaRPr lang="fr-FR" dirty="0"/>
              </a:p>
              <a:p>
                <a:r>
                  <a:rPr lang="fr-FR" sz="3200" dirty="0"/>
                  <a:t>Pour écrire l’équation bilan on doit éliminer les électrons, on fera donc (a)+6(b) :</a:t>
                </a:r>
                <a:endParaRPr lang="fr-FR" dirty="0"/>
              </a:p>
              <a:p>
                <a14:m>
                  <m:oMath xmlns:m="http://schemas.openxmlformats.org/officeDocument/2006/math">
                    <m:sSub>
                      <m:sSubPr>
                        <m:ctrlPr>
                          <a:rPr lang="fr-FR" sz="3200" i="1">
                            <a:latin typeface="Cambria Math" panose="02040503050406030204" pitchFamily="18" charset="0"/>
                          </a:rPr>
                        </m:ctrlPr>
                      </m:sSubPr>
                      <m:e>
                        <m:r>
                          <a:rPr lang="fr-FR" sz="3200" i="1">
                            <a:latin typeface="Cambria Math" panose="02040503050406030204" pitchFamily="18" charset="0"/>
                          </a:rPr>
                          <m:t>  </m:t>
                        </m:r>
                        <m:r>
                          <a:rPr lang="fr-FR" sz="3200" i="1">
                            <a:latin typeface="Cambria Math" panose="02040503050406030204" pitchFamily="18" charset="0"/>
                          </a:rPr>
                          <m:t>𝐶𝑟</m:t>
                        </m:r>
                      </m:e>
                      <m:sub>
                        <m:r>
                          <a:rPr lang="fr-FR" sz="3200" i="1">
                            <a:latin typeface="Cambria Math" panose="02040503050406030204" pitchFamily="18" charset="0"/>
                          </a:rPr>
                          <m:t>2</m:t>
                        </m:r>
                      </m:sub>
                    </m:sSub>
                    <m:sSubSup>
                      <m:sSubSupPr>
                        <m:ctrlPr>
                          <a:rPr lang="fr-FR" sz="3200" i="1">
                            <a:latin typeface="Cambria Math" panose="02040503050406030204" pitchFamily="18" charset="0"/>
                          </a:rPr>
                        </m:ctrlPr>
                      </m:sSubSupPr>
                      <m:e>
                        <m:r>
                          <a:rPr lang="fr-FR" sz="3200" i="1">
                            <a:latin typeface="Cambria Math" panose="02040503050406030204" pitchFamily="18" charset="0"/>
                          </a:rPr>
                          <m:t>𝑂</m:t>
                        </m:r>
                      </m:e>
                      <m:sub>
                        <m:r>
                          <a:rPr lang="fr-FR" sz="3200" i="1">
                            <a:latin typeface="Cambria Math" panose="02040503050406030204" pitchFamily="18" charset="0"/>
                          </a:rPr>
                          <m:t>7</m:t>
                        </m:r>
                      </m:sub>
                      <m:sup>
                        <m:r>
                          <a:rPr lang="fr-FR" sz="3200" i="1">
                            <a:latin typeface="Cambria Math" panose="02040503050406030204" pitchFamily="18" charset="0"/>
                          </a:rPr>
                          <m:t>2−</m:t>
                        </m:r>
                      </m:sup>
                    </m:sSubSup>
                    <m:r>
                      <a:rPr lang="fr-FR" sz="3200" i="1">
                        <a:latin typeface="Cambria Math" panose="02040503050406030204" pitchFamily="18" charset="0"/>
                      </a:rPr>
                      <m:t>+6</m:t>
                    </m:r>
                    <m:sSup>
                      <m:sSupPr>
                        <m:ctrlPr>
                          <a:rPr lang="fr-FR" sz="3200" i="1">
                            <a:latin typeface="Cambria Math" panose="02040503050406030204" pitchFamily="18" charset="0"/>
                          </a:rPr>
                        </m:ctrlPr>
                      </m:sSupPr>
                      <m:e>
                        <m:r>
                          <a:rPr lang="fr-FR" sz="3200" i="1">
                            <a:latin typeface="Cambria Math" panose="02040503050406030204" pitchFamily="18" charset="0"/>
                          </a:rPr>
                          <m:t> </m:t>
                        </m:r>
                        <m:r>
                          <a:rPr lang="fr-FR" sz="3200" i="1">
                            <a:latin typeface="Cambria Math" panose="02040503050406030204" pitchFamily="18" charset="0"/>
                          </a:rPr>
                          <m:t>𝐹𝑒</m:t>
                        </m:r>
                      </m:e>
                      <m:sup>
                        <m:r>
                          <a:rPr lang="fr-FR" sz="3200" i="1">
                            <a:latin typeface="Cambria Math" panose="02040503050406030204" pitchFamily="18" charset="0"/>
                          </a:rPr>
                          <m:t>2+</m:t>
                        </m:r>
                      </m:sup>
                    </m:sSup>
                    <m:r>
                      <a:rPr lang="fr-FR" sz="3200" i="1">
                        <a:latin typeface="Cambria Math" panose="02040503050406030204" pitchFamily="18" charset="0"/>
                      </a:rPr>
                      <m:t>+14 </m:t>
                    </m:r>
                    <m:sSup>
                      <m:sSupPr>
                        <m:ctrlPr>
                          <a:rPr lang="fr-FR" sz="3200" i="1">
                            <a:latin typeface="Cambria Math" panose="02040503050406030204" pitchFamily="18" charset="0"/>
                          </a:rPr>
                        </m:ctrlPr>
                      </m:sSupPr>
                      <m:e>
                        <m:r>
                          <a:rPr lang="fr-FR" sz="3200" i="1">
                            <a:latin typeface="Cambria Math" panose="02040503050406030204" pitchFamily="18" charset="0"/>
                          </a:rPr>
                          <m:t>𝐻</m:t>
                        </m:r>
                      </m:e>
                      <m:sup>
                        <m:r>
                          <a:rPr lang="fr-FR" sz="3200" i="1">
                            <a:latin typeface="Cambria Math" panose="02040503050406030204" pitchFamily="18" charset="0"/>
                          </a:rPr>
                          <m:t>+</m:t>
                        </m:r>
                      </m:sup>
                    </m:sSup>
                    <m:r>
                      <a:rPr lang="fr-FR" sz="3200" i="1">
                        <a:latin typeface="Cambria Math" panose="02040503050406030204" pitchFamily="18" charset="0"/>
                      </a:rPr>
                      <m:t>⇄2</m:t>
                    </m:r>
                    <m:sSup>
                      <m:sSupPr>
                        <m:ctrlPr>
                          <a:rPr lang="fr-FR" sz="3200" i="1">
                            <a:latin typeface="Cambria Math" panose="02040503050406030204" pitchFamily="18" charset="0"/>
                          </a:rPr>
                        </m:ctrlPr>
                      </m:sSupPr>
                      <m:e>
                        <m:r>
                          <a:rPr lang="fr-FR" sz="3200" i="1">
                            <a:latin typeface="Cambria Math" panose="02040503050406030204" pitchFamily="18" charset="0"/>
                          </a:rPr>
                          <m:t>𝐶𝑟</m:t>
                        </m:r>
                      </m:e>
                      <m:sup>
                        <m:r>
                          <a:rPr lang="fr-FR" sz="3200" i="1">
                            <a:latin typeface="Cambria Math" panose="02040503050406030204" pitchFamily="18" charset="0"/>
                          </a:rPr>
                          <m:t>3+</m:t>
                        </m:r>
                      </m:sup>
                    </m:sSup>
                    <m:r>
                      <a:rPr lang="fr-FR" sz="3200" i="1">
                        <a:latin typeface="Cambria Math" panose="02040503050406030204" pitchFamily="18" charset="0"/>
                      </a:rPr>
                      <m:t>+6</m:t>
                    </m:r>
                    <m:sSup>
                      <m:sSupPr>
                        <m:ctrlPr>
                          <a:rPr lang="fr-FR" sz="3200" i="1">
                            <a:latin typeface="Cambria Math" panose="02040503050406030204" pitchFamily="18" charset="0"/>
                          </a:rPr>
                        </m:ctrlPr>
                      </m:sSupPr>
                      <m:e>
                        <m:r>
                          <a:rPr lang="fr-FR" sz="3200" i="1">
                            <a:latin typeface="Cambria Math" panose="02040503050406030204" pitchFamily="18" charset="0"/>
                          </a:rPr>
                          <m:t> </m:t>
                        </m:r>
                        <m:r>
                          <a:rPr lang="fr-FR" sz="3200" i="1">
                            <a:latin typeface="Cambria Math" panose="02040503050406030204" pitchFamily="18" charset="0"/>
                          </a:rPr>
                          <m:t>𝐹𝑒</m:t>
                        </m:r>
                      </m:e>
                      <m:sup>
                        <m:r>
                          <a:rPr lang="fr-FR" sz="3200" i="1">
                            <a:latin typeface="Cambria Math" panose="02040503050406030204" pitchFamily="18" charset="0"/>
                          </a:rPr>
                          <m:t>3+</m:t>
                        </m:r>
                      </m:sup>
                    </m:sSup>
                    <m:r>
                      <a:rPr lang="fr-FR" sz="3200" i="1">
                        <a:latin typeface="Cambria Math" panose="02040503050406030204" pitchFamily="18" charset="0"/>
                      </a:rPr>
                      <m:t>+7</m:t>
                    </m:r>
                    <m:sSub>
                      <m:sSubPr>
                        <m:ctrlPr>
                          <a:rPr lang="fr-FR" sz="3200" i="1">
                            <a:latin typeface="Cambria Math" panose="02040503050406030204" pitchFamily="18" charset="0"/>
                          </a:rPr>
                        </m:ctrlPr>
                      </m:sSubPr>
                      <m:e>
                        <m:r>
                          <a:rPr lang="fr-FR" sz="3200" i="1">
                            <a:latin typeface="Cambria Math" panose="02040503050406030204" pitchFamily="18" charset="0"/>
                          </a:rPr>
                          <m:t>𝐻</m:t>
                        </m:r>
                      </m:e>
                      <m:sub>
                        <m:r>
                          <a:rPr lang="fr-FR" sz="3200" i="1">
                            <a:latin typeface="Cambria Math" panose="02040503050406030204" pitchFamily="18" charset="0"/>
                          </a:rPr>
                          <m:t>2</m:t>
                        </m:r>
                      </m:sub>
                    </m:sSub>
                    <m:r>
                      <a:rPr lang="fr-FR" sz="3200" i="1">
                        <a:latin typeface="Cambria Math" panose="02040503050406030204" pitchFamily="18" charset="0"/>
                      </a:rPr>
                      <m:t>𝑂</m:t>
                    </m:r>
                  </m:oMath>
                </a14:m>
                <a:endParaRPr lang="fr-FR" dirty="0"/>
              </a:p>
              <a:p>
                <a:endParaRPr lang="fr-FR" dirty="0"/>
              </a:p>
            </p:txBody>
          </p:sp>
        </mc:Choice>
        <mc:Fallback xmlns="">
          <p:sp>
            <p:nvSpPr>
              <p:cNvPr id="3" name="Espace réservé du contenu 2">
                <a:extLst>
                  <a:ext uri="{FF2B5EF4-FFF2-40B4-BE49-F238E27FC236}">
                    <a16:creationId xmlns:a16="http://schemas.microsoft.com/office/drawing/2014/main" id="{DC6B139D-ACA7-4919-BB38-D8B1AC14509F}"/>
                  </a:ext>
                </a:extLst>
              </p:cNvPr>
              <p:cNvSpPr>
                <a:spLocks noGrp="1" noRot="1" noChangeAspect="1" noMove="1" noResize="1" noEditPoints="1" noAdjustHandles="1" noChangeArrowheads="1" noChangeShapeType="1" noTextEdit="1"/>
              </p:cNvSpPr>
              <p:nvPr>
                <p:ph idx="1"/>
              </p:nvPr>
            </p:nvSpPr>
            <p:spPr>
              <a:xfrm>
                <a:off x="838200" y="427703"/>
                <a:ext cx="10515600" cy="5749260"/>
              </a:xfrm>
              <a:blipFill>
                <a:blip r:embed="rId2"/>
                <a:stretch>
                  <a:fillRect l="-1333" t="-2863" r="-1043"/>
                </a:stretch>
              </a:blipFill>
            </p:spPr>
            <p:txBody>
              <a:bodyPr/>
              <a:lstStyle/>
              <a:p>
                <a:r>
                  <a:rPr lang="fr-FR">
                    <a:noFill/>
                  </a:rPr>
                  <a:t> </a:t>
                </a:r>
              </a:p>
            </p:txBody>
          </p:sp>
        </mc:Fallback>
      </mc:AlternateContent>
    </p:spTree>
    <p:extLst>
      <p:ext uri="{BB962C8B-B14F-4D97-AF65-F5344CB8AC3E}">
        <p14:creationId xmlns:p14="http://schemas.microsoft.com/office/powerpoint/2010/main" val="2446783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3011</Words>
  <Application>Microsoft Office PowerPoint</Application>
  <PresentationFormat>Grand écran</PresentationFormat>
  <Paragraphs>222</Paragraphs>
  <Slides>34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Calibri Light</vt:lpstr>
      <vt:lpstr>Cambria Math</vt:lpstr>
      <vt:lpstr>Wingdings</vt:lpstr>
      <vt:lpstr>Thème Office</vt:lpstr>
      <vt:lpstr>EQUILIBRES  D’OXYDO-REDUCTION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4) On réalise une pile avec les deux demi-piles précédentes : Faire un schéma de cette pile. Préciser les réactions qui s'effectuent dans chaque demi-pile et l'équation de fonctionnement de la pile. Où s’effectue la réaction de réduction ? La réaction d’oxydation ? Préciser les pôles positif et négatif de la pile, justifier la réponse. Préciser le sens du courant, le sens de circulation des électrons.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EQUILIBRES  D’OXYDO-REDUCTION</dc:title>
  <dc:creator>daniel diallo</dc:creator>
  <cp:lastModifiedBy>DIALLO Yero</cp:lastModifiedBy>
  <cp:revision>19</cp:revision>
  <dcterms:created xsi:type="dcterms:W3CDTF">2018-12-12T18:31:28Z</dcterms:created>
  <dcterms:modified xsi:type="dcterms:W3CDTF">2021-01-14T17:44:06Z</dcterms:modified>
</cp:coreProperties>
</file>