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ABF0F-9DEE-4045-A12D-BBF0B9D91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F4D584-F3EA-4F63-ACCE-E402D106F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D08B1-2272-4126-8D5E-3C37D7F1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85945-0945-453F-8624-FB249C7D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840D78-1EE9-4FE3-BDBC-C918B589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29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755C7-43DF-4967-86C0-07690DB7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295DC0-55C1-4D90-8D3A-2B50AABC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21287-B080-432A-87E4-47A5984F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84A754-67D0-4B12-990F-6E40AEDB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23E42-B49A-41F3-B819-0CADA571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4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196F22-288C-4459-A2B8-6FA03FCFE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47BCC-5E2E-4324-ABBC-3D1E032AF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A517F8-E61A-4AF1-9681-5DA9AE87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755C81-375D-440E-9209-25D3CF14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03EA7-D191-460C-9C74-A4A51C6D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6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A2C8E-4CC6-4A93-9FB2-D39ACE83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0893DF-1AFF-40E7-9AC6-CE699A2E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0F27D-0DD0-48C6-A94A-F26B4ADD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ABDC59-D65F-49C1-A873-BD0D02EB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F150C-ED8A-48D5-A487-6B1FE10F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36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ED572-F8AA-408E-B658-E16C6DA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91028E-0389-468E-86C2-694DC6E9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0F821C-4E53-47A5-A92A-08456B79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72036-B8F0-4D8D-BA2A-C68E5C5E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0CF27-1CBC-4BF3-9F48-1C4876F9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8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E3EA2-5185-464A-A9A8-4A292FF1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F33027-B90F-4FDF-99D1-4599B6FC5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E0B811-B354-4198-8A0C-D1AA6F852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0E6C35-835A-4CB7-9497-5466DDD1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3897B0-1AEA-4028-A829-B9AAD686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AB38FF-03EC-4D77-9564-0C8412B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88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3C7C0-E348-47D4-8501-721AD1FA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16334E-0BE9-4B69-A894-09642EA7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6699C4-7FA2-4AA5-BA38-F2BE62A1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112129-BCBB-48B1-8D0D-2F9F37019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545947-8DB6-4BFA-9484-2A07CFBA2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CC86E9-C640-4020-86C0-B2AD4EA1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5414B7-4085-4DFD-B8C4-24C382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D959E1-EA50-406E-8AB0-A1948C11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50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2C1DA-BFD4-4DDD-9ED4-CC6CB2E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860F1F-5BAE-45BC-8FF7-D5BCD77E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21F5B9-7CFB-4FF1-A5FB-17B08938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322A81-C308-4C1C-BB90-14006FB8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8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6CA137-32E1-4C82-8420-AEDBC512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20D8D7-F268-4C21-AE0A-CC9D7C61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16774-FCD7-4B4D-AA51-7734B197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20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C5CB0-E9D1-4198-B0CE-08AD2486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83B1FA-0F1F-47AC-9109-68BDF7C9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826399-1A8D-4B9A-8265-4BE9EBB0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F2834-0F5C-49C1-9091-C9CC3BE9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EC96B8-D7A6-4ED3-ABB1-3A96B6C6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6C8E50-FD95-440C-9FD5-193A4D04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15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700D6-75E4-4E9C-8FF6-6A1687FB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AD8399-CA4A-4FAF-A8D4-AE98D0ADC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96265B-AE40-4930-9957-05D4D75E5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68C861-E994-42F7-8942-478226E1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255011-10B5-4E8C-84D1-25080AA4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2227E-FD8F-4A75-B8D5-5D85FCFF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C75C1A-65A3-44DD-BF6F-18D5FA9C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1EE0B3-B1BE-40D1-8FBD-85C83713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A719F-0C98-4C28-9818-9A73151C0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6B58-7775-448E-A958-F8CC063C8871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7EEF7-E5DC-497D-B057-F5A19F8B7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9DD2DA-E088-4E73-A88A-E359784A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C95-57E1-4C5B-8F0A-B3AA09039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27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1879D-BF66-428B-914E-6C329B51E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5954"/>
            <a:ext cx="9144000" cy="1064246"/>
          </a:xfrm>
          <a:ln w="57150">
            <a:solidFill>
              <a:schemeClr val="tx1"/>
            </a:solidFill>
          </a:ln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LES REACTIONS COMPLEXES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19806D90-C26B-47F7-9F94-F61E549DB58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1600200"/>
                <a:ext cx="10694505" cy="4866860"/>
              </a:xfrm>
            </p:spPr>
            <p:txBody>
              <a:bodyPr>
                <a:normAutofit/>
              </a:bodyPr>
              <a:lstStyle/>
              <a:p>
                <a:pPr marL="457200" indent="-457200" algn="l">
                  <a:buAutoNum type="arabicPeriod"/>
                </a:pPr>
                <a:endParaRPr lang="fr-FR" sz="3000" dirty="0"/>
              </a:p>
              <a:p>
                <a:pPr marL="457200" indent="-457200" algn="l">
                  <a:buAutoNum type="arabicPeriod"/>
                </a:pPr>
                <a:r>
                  <a:rPr lang="fr-FR" sz="3000" dirty="0">
                    <a:solidFill>
                      <a:srgbClr val="00B0F0"/>
                    </a:solidFill>
                  </a:rPr>
                  <a:t>REACTIONS CONDUISANT A UN EQUILIBRE:  Réactions opposées</a:t>
                </a:r>
              </a:p>
              <a:p>
                <a:pPr algn="l"/>
                <a:r>
                  <a:rPr lang="fr-FR" sz="3200" dirty="0"/>
                  <a:t>Soit une réaction de type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⇄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3200" dirty="0"/>
                  <a:t> On suppose que: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3200" dirty="0"/>
                  <a:t> est une réaction d’ordre 1 par rapport à A et de constante de vitesse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32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fr-FR" sz="3200" dirty="0"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3200" dirty="0"/>
                  <a:t> est une réaction d’ordre 1 par rapport à B et de constante de vitesse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200" dirty="0"/>
                  <a:t>.</a:t>
                </a:r>
              </a:p>
              <a:p>
                <a:pPr algn="l"/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=0, </m:t>
                    </m:r>
                    <m:d>
                      <m:dPr>
                        <m:begChr m:val="["/>
                        <m:endChr m:val="]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3200" dirty="0"/>
              </a:p>
              <a:p>
                <a:pPr algn="l"/>
                <a:r>
                  <a:rPr lang="fr-FR" sz="3200" dirty="0"/>
                  <a:t>A </a:t>
                </a:r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0, </m:t>
                    </m:r>
                    <m:d>
                      <m:dPr>
                        <m:begChr m:val="["/>
                        <m:endChr m:val="]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3200" b="0" dirty="0"/>
              </a:p>
              <a:p>
                <a:pPr algn="l"/>
                <a:endParaRPr lang="fr-FR" dirty="0"/>
              </a:p>
              <a:p>
                <a:pPr algn="l"/>
                <a:endParaRPr lang="fr-FR" dirty="0"/>
              </a:p>
              <a:p>
                <a:pPr algn="l"/>
                <a:endParaRPr lang="fr-FR" dirty="0"/>
              </a:p>
              <a:p>
                <a:pPr algn="l"/>
                <a:endParaRPr lang="fr-FR" dirty="0"/>
              </a:p>
            </p:txBody>
          </p:sp>
        </mc:Choice>
        <mc:Fallback xmlns="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19806D90-C26B-47F7-9F94-F61E549DB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1600200"/>
                <a:ext cx="10694505" cy="4866860"/>
              </a:xfrm>
              <a:blipFill>
                <a:blip r:embed="rId2"/>
                <a:stretch>
                  <a:fillRect l="-1425" b="-1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18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68FB16-4FC6-4B70-9B74-B0C99D7BF793}"/>
                  </a:ext>
                </a:extLst>
              </p:cNvPr>
              <p:cNvSpPr/>
              <p:nvPr/>
            </p:nvSpPr>
            <p:spPr>
              <a:xfrm>
                <a:off x="437322" y="459640"/>
                <a:ext cx="11423373" cy="646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3400" dirty="0"/>
                  <a:t>Si on appelle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𝑣𝑖𝑡𝑒𝑠𝑠𝑒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𝑑𝑖𝑟𝑒𝑐𝑡𝑒</m:t>
                    </m:r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400" i="1" dirty="0">
                    <a:latin typeface="Cambria Math" panose="02040503050406030204" pitchFamily="18" charset="0"/>
                  </a:rPr>
                  <a:t> 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400" dirty="0"/>
                  <a:t> </a:t>
                </a:r>
                <a14:m>
                  <m:oMath xmlns:m="http://schemas.openxmlformats.org/officeDocument/2006/math">
                    <m:r>
                      <a:rPr lang="fr-FR" sz="340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𝑣𝑖𝑡𝑒𝑠𝑠𝑒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3400" i="1" dirty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fr-FR" sz="3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 dirty="0">
                        <a:latin typeface="Cambria Math" panose="02040503050406030204" pitchFamily="18" charset="0"/>
                      </a:rPr>
                      <m:t>𝑖𝑛𝑑𝑖𝑟𝑒𝑐𝑡𝑒</m:t>
                    </m:r>
                    <m:r>
                      <a:rPr lang="fr-FR" sz="3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sz="3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𝑣𝑖𝑡𝑒𝑠𝑠𝑒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3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sz="34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𝑐𝑟𝑖𝑡</m:t>
                      </m:r>
                      <m:r>
                        <a:rPr lang="fr-FR" sz="3400" i="1" dirty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sz="3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3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34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3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4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4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34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4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fr-FR" sz="34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3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FR" sz="3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fr-FR" sz="34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fr-FR" sz="34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3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3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FR" sz="3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fr-FR" sz="3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fr-FR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3400" dirty="0"/>
                  <a:t> soit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3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3400" dirty="0"/>
              </a:p>
              <a:p>
                <a:r>
                  <a:rPr lang="fr-FR" sz="3400" dirty="0"/>
                  <a:t>On obtient une équation différentielle du 1</a:t>
                </a:r>
                <a:r>
                  <a:rPr lang="fr-FR" sz="3400" baseline="30000" dirty="0"/>
                  <a:t>er</a:t>
                </a:r>
                <a:r>
                  <a:rPr lang="fr-FR" sz="3400" dirty="0"/>
                  <a:t> ordre à coefficient constant dont la solution s’écrit:</a:t>
                </a:r>
              </a:p>
              <a:p>
                <a14:m>
                  <m:oMath xmlns:m="http://schemas.openxmlformats.org/officeDocument/2006/math"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</m:sup>
                    </m:sSup>
                  </m:oMath>
                </a14:m>
                <a:r>
                  <a:rPr lang="fr-FR" sz="3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400" dirty="0"/>
                  <a:t>)t</a:t>
                </a:r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68FB16-4FC6-4B70-9B74-B0C99D7BF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459640"/>
                <a:ext cx="11423373" cy="6469592"/>
              </a:xfrm>
              <a:prstGeom prst="rect">
                <a:avLst/>
              </a:prstGeom>
              <a:blipFill>
                <a:blip r:embed="rId2"/>
                <a:stretch>
                  <a:fillRect l="-1494" t="-1507" r="-6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6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F3B8DB6-515A-4A7C-B1E6-1A64C34CEEFE}"/>
                  </a:ext>
                </a:extLst>
              </p:cNvPr>
              <p:cNvSpPr txBox="1"/>
              <p:nvPr/>
            </p:nvSpPr>
            <p:spPr>
              <a:xfrm>
                <a:off x="1245704" y="175209"/>
                <a:ext cx="9700591" cy="6682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𝑐𝑒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𝑞𝑢𝑖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𝑖𝑚𝑝𝑙𝑖𝑞𝑢𝑒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320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3200" dirty="0"/>
                  <a:t> et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−(</m:t>
                        </m:r>
                      </m:sup>
                    </m:sSup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200" dirty="0"/>
                  <a:t>)t)</a:t>
                </a:r>
              </a:p>
              <a:p>
                <a:r>
                  <a:rPr lang="fr-FR" sz="3200" dirty="0"/>
                  <a:t>A l’équilibre la réaction s’arrête:</a:t>
                </a:r>
              </a:p>
              <a:p>
                <a14:m>
                  <m:oMath xmlns:m="http://schemas.openxmlformats.org/officeDocument/2006/math">
                    <m:r>
                      <a:rPr lang="fr-FR" sz="32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32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200" i="1" dirty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fr-FR" sz="3200" i="1" dirty="0">
                        <a:latin typeface="Cambria Math" panose="02040503050406030204" pitchFamily="18" charset="0"/>
                      </a:rPr>
                      <m:t>𝑠𝑜𝑖𝑡</m:t>
                    </m:r>
                    <m:r>
                      <a:rPr lang="fr-FR" sz="3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endParaRPr lang="fr-FR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  <m:r>
                      <a:rPr lang="fr-FR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3200" dirty="0"/>
                  <a:t>= K constante d’équilibre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r-FR" sz="32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sz="3200" dirty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fr-FR" sz="3200" dirty="0"/>
                  <a:t>=a-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sz="3200" dirty="0"/>
              </a:p>
              <a:p>
                <a:r>
                  <a:rPr lang="fr-FR" sz="3200" dirty="0"/>
                  <a:t>En reportant dans l’équation différentielle on 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  <a:p>
                <a:r>
                  <a:rPr lang="fr-FR" sz="3200" dirty="0"/>
                  <a:t>En intégrant: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sz="32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F3B8DB6-515A-4A7C-B1E6-1A64C34CE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4" y="175209"/>
                <a:ext cx="9700591" cy="6682791"/>
              </a:xfrm>
              <a:prstGeom prst="rect">
                <a:avLst/>
              </a:prstGeom>
              <a:blipFill>
                <a:blip r:embed="rId2"/>
                <a:stretch>
                  <a:fillRect l="-15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F85E5C2-5AFE-466F-8851-2F807B00C02A}"/>
                  </a:ext>
                </a:extLst>
              </p:cNvPr>
              <p:cNvSpPr txBox="1"/>
              <p:nvPr/>
            </p:nvSpPr>
            <p:spPr>
              <a:xfrm>
                <a:off x="967408" y="318709"/>
                <a:ext cx="10482470" cy="6539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>
                    <a:solidFill>
                      <a:srgbClr val="00B0F0"/>
                    </a:solidFill>
                  </a:rPr>
                  <a:t>2. REACTIONS SUCCESSIVES</a:t>
                </a:r>
              </a:p>
              <a:p>
                <a:r>
                  <a:rPr lang="fr-FR" sz="3200" dirty="0"/>
                  <a:t>Soient les réactions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FR" sz="3200" dirty="0">
                  <a:ea typeface="Cambria Math" panose="02040503050406030204" pitchFamily="18" charset="0"/>
                </a:endParaRPr>
              </a:p>
              <a:p>
                <a:r>
                  <a:rPr lang="fr-FR" sz="3200" dirty="0"/>
                  <a:t>La réaction 1 est d’ordre 1 par rapport à A et la réaction 2 est d’ordre 1 par rapport à B.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=0,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FR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32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fr-FR" sz="3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fr-FR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3200" dirty="0"/>
                  <a:t>Pour la 1</a:t>
                </a:r>
                <a:r>
                  <a:rPr lang="fr-FR" sz="3200" baseline="30000" dirty="0"/>
                  <a:t>ère</a:t>
                </a:r>
                <a:r>
                  <a:rPr lang="fr-FR" sz="3200" dirty="0"/>
                  <a:t> étape: </a:t>
                </a:r>
                <a14:m>
                  <m:oMath xmlns:m="http://schemas.openxmlformats.org/officeDocument/2006/math">
                    <m:r>
                      <a:rPr lang="fr-FR" sz="32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3200" dirty="0"/>
                  <a:t> ce qui donne pour solution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32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3200" dirty="0"/>
                  <a:t>Pour la 2</a:t>
                </a:r>
                <a:r>
                  <a:rPr lang="fr-FR" sz="3200" baseline="30000" dirty="0"/>
                  <a:t>ème</a:t>
                </a:r>
                <a:r>
                  <a:rPr lang="fr-FR" sz="3200" dirty="0"/>
                  <a:t> étape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fr-FR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fr-FR" sz="3200" dirty="0"/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200" dirty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fr-FR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fr-FR" sz="3200" dirty="0"/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200" dirty="0"/>
                  <a:t> soit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fr-FR" sz="3200" dirty="0"/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fr-FR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3200" dirty="0"/>
                  <a:t>La solution de l’équation homogène est: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fr-FR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3200" dirty="0"/>
                  <a:t>Une solution particulière est de la forme: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F85E5C2-5AFE-466F-8851-2F807B00C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08" y="318709"/>
                <a:ext cx="10482470" cy="6539291"/>
              </a:xfrm>
              <a:prstGeom prst="rect">
                <a:avLst/>
              </a:prstGeom>
              <a:blipFill>
                <a:blip r:embed="rId2"/>
                <a:stretch>
                  <a:fillRect l="-1513" t="-12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88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53DDA0F-E090-47BA-B0BC-565A27E73A66}"/>
                  </a:ext>
                </a:extLst>
              </p:cNvPr>
              <p:cNvSpPr txBox="1"/>
              <p:nvPr/>
            </p:nvSpPr>
            <p:spPr>
              <a:xfrm>
                <a:off x="808383" y="331304"/>
                <a:ext cx="11118574" cy="646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/>
                  <a:t>Pour déterminer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3200" dirty="0"/>
                  <a:t> on reporte cette solution dans l’équation différentielle:</a:t>
                </a:r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sz="320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si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𝑎𝑙𝑜𝑟𝑠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fr-FR" sz="3200" dirty="0"/>
              </a:p>
              <a:p>
                <a:r>
                  <a:rPr lang="fr-FR" sz="3200" dirty="0"/>
                  <a:t>La solution générale: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3200" dirty="0"/>
                  <a:t>+</a:t>
                </a:r>
                <a:r>
                  <a:rPr lang="fr-F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fr-FR" sz="3200" dirty="0"/>
              </a:p>
              <a:p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 dirty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𝑠𝑜𝑖𝑡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fr-F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3200" dirty="0"/>
                  <a:t>,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32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3200" dirty="0"/>
                  <a:t>)</a:t>
                </a:r>
              </a:p>
              <a:p>
                <a:r>
                  <a:rPr lang="fr-FR" sz="3200" dirty="0"/>
                  <a:t>Pour déterminer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fr-FR" sz="32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on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 é</m:t>
                    </m:r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crit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la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conservation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de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la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mati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è</m:t>
                    </m:r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re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FR" sz="3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fr-FR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fr-FR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32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m:rPr>
                        <m:nor/>
                      </m:rPr>
                      <a:rPr lang="fr-FR" sz="3200" dirty="0"/>
                      <m:t>= </m:t>
                    </m:r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3200" dirty="0"/>
                  <a:t>(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32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FR" sz="3200" dirty="0"/>
                  <a:t>)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53DDA0F-E090-47BA-B0BC-565A27E73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" y="331304"/>
                <a:ext cx="11118574" cy="6463436"/>
              </a:xfrm>
              <a:prstGeom prst="rect">
                <a:avLst/>
              </a:prstGeom>
              <a:blipFill>
                <a:blip r:embed="rId2"/>
                <a:stretch>
                  <a:fillRect l="-1425" t="-1131" r="-2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45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CDAC16-2279-4479-BDE8-1DA70A5A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56603"/>
            <a:ext cx="7188199" cy="537385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3E20BD0-4CBA-4EA9-958E-A84B956B82EF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ETUDE GRAPHIQUE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600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F20E282-B760-4FE1-AB1E-B26F752E636E}"/>
                  </a:ext>
                </a:extLst>
              </p:cNvPr>
              <p:cNvSpPr txBox="1"/>
              <p:nvPr/>
            </p:nvSpPr>
            <p:spPr>
              <a:xfrm>
                <a:off x="1097280" y="745588"/>
                <a:ext cx="9777046" cy="3627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/>
                  <a:t>Le composé B ne s’accumule pas indéfiniment puisqu’il se transforme en C. On observe un maximum de concentration pour le composé B correspondant 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200" dirty="0"/>
                  <a:t>0 à l’instant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2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F20E282-B760-4FE1-AB1E-B26F752E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745588"/>
                <a:ext cx="9777046" cy="3627596"/>
              </a:xfrm>
              <a:prstGeom prst="rect">
                <a:avLst/>
              </a:prstGeom>
              <a:blipFill>
                <a:blip r:embed="rId2"/>
                <a:stretch>
                  <a:fillRect l="-1559" t="-2185" r="-16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50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F2AAB8-808F-4063-8B34-2F576F49AB5D}"/>
                  </a:ext>
                </a:extLst>
              </p:cNvPr>
              <p:cNvSpPr/>
              <p:nvPr/>
            </p:nvSpPr>
            <p:spPr>
              <a:xfrm>
                <a:off x="616226" y="362698"/>
                <a:ext cx="10959548" cy="47966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3600" dirty="0">
                    <a:solidFill>
                      <a:srgbClr val="FF0000"/>
                    </a:solidFill>
                  </a:rPr>
                  <a:t>CAS PARTICULIERS: </a:t>
                </a:r>
              </a:p>
              <a:p>
                <a:r>
                  <a:rPr lang="fr-FR" sz="3600" dirty="0">
                    <a:solidFill>
                      <a:srgbClr val="FF0000"/>
                    </a:solidFill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3600" dirty="0">
                    <a:solidFill>
                      <a:srgbClr val="FF0000"/>
                    </a:solidFill>
                  </a:rPr>
                  <a:t>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3600" dirty="0">
                  <a:solidFill>
                    <a:srgbClr val="FF0000"/>
                  </a:solidFill>
                </a:endParaRPr>
              </a:p>
              <a:p>
                <a:r>
                  <a:rPr lang="fr-FR" sz="3600" dirty="0"/>
                  <a:t>La vitesse de la réaction 2 est plus grande que la vitesse de la réaction 1. B se forme lentement et disparait rapidement. On dit que B est une espèce très réactive et est appelé intermédiaire réactionnel (IR) . La concentration de B reste pratiquement constante et très faible, ce qui se traduit par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fr-FR" sz="36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sz="36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3600" dirty="0"/>
                  <a:t>0 .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F2AAB8-808F-4063-8B34-2F576F49A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6" y="362698"/>
                <a:ext cx="10959548" cy="4796698"/>
              </a:xfrm>
              <a:prstGeom prst="rect">
                <a:avLst/>
              </a:prstGeom>
              <a:blipFill>
                <a:blip r:embed="rId2"/>
                <a:stretch>
                  <a:fillRect l="-1669" t="-1906" b="-15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91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715F4D9-781D-40D5-ABDE-EF62F984C714}"/>
                  </a:ext>
                </a:extLst>
              </p:cNvPr>
              <p:cNvSpPr/>
              <p:nvPr/>
            </p:nvSpPr>
            <p:spPr>
              <a:xfrm>
                <a:off x="1152939" y="823077"/>
                <a:ext cx="1009815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3600" dirty="0">
                    <a:solidFill>
                      <a:srgbClr val="FF0000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fr-FR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3600" dirty="0"/>
              </a:p>
              <a:p>
                <a:r>
                  <a:rPr lang="fr-FR" sz="3600" dirty="0"/>
                  <a:t>B se forme plus vite qu’il ne disparait. La réaction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sz="3600" dirty="0"/>
                  <a:t> est instantanée et la réaction</a:t>
                </a:r>
              </a:p>
              <a:p>
                <a:r>
                  <a:rPr lang="fr-FR" sz="3600" dirty="0"/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3600" dirty="0"/>
                  <a:t>se produit lentement, c’est cette dernière réaction qui détermine la formation de C.</a:t>
                </a:r>
              </a:p>
              <a:p>
                <a:r>
                  <a:rPr lang="fr-FR" sz="3600" dirty="0"/>
                  <a:t>On dit que la réaction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3600" dirty="0"/>
                  <a:t> est cinétiquement déterminante ou limitante.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715F4D9-781D-40D5-ABDE-EF62F984C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39" y="823077"/>
                <a:ext cx="10098157" cy="3970318"/>
              </a:xfrm>
              <a:prstGeom prst="rect">
                <a:avLst/>
              </a:prstGeom>
              <a:blipFill>
                <a:blip r:embed="rId2"/>
                <a:stretch>
                  <a:fillRect l="-1811" t="-2304" b="-49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9646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669</Words>
  <Application>Microsoft Office PowerPoint</Application>
  <PresentationFormat>Grand écran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LES REACTIONS COMPLEXES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REACTIONS COMPLEXES</dc:title>
  <dc:creator>DIALLO</dc:creator>
  <cp:lastModifiedBy>daniel diallo</cp:lastModifiedBy>
  <cp:revision>23</cp:revision>
  <dcterms:created xsi:type="dcterms:W3CDTF">2018-04-22T12:40:45Z</dcterms:created>
  <dcterms:modified xsi:type="dcterms:W3CDTF">2018-05-15T15:32:28Z</dcterms:modified>
</cp:coreProperties>
</file>