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3" r:id="rId4"/>
    <p:sldId id="262" r:id="rId5"/>
    <p:sldId id="258" r:id="rId6"/>
    <p:sldId id="259" r:id="rId7"/>
    <p:sldId id="264" r:id="rId8"/>
    <p:sldId id="260" r:id="rId9"/>
    <p:sldId id="265" r:id="rId10"/>
    <p:sldId id="272" r:id="rId11"/>
    <p:sldId id="261" r:id="rId12"/>
    <p:sldId id="266" r:id="rId13"/>
    <p:sldId id="267" r:id="rId14"/>
    <p:sldId id="270" r:id="rId15"/>
    <p:sldId id="271" r:id="rId16"/>
    <p:sldId id="268" r:id="rId17"/>
    <p:sldId id="269"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480363-A1BC-4FE3-AE34-7BB9A4A8CA58}" type="datetimeFigureOut">
              <a:rPr lang="fr-FR" smtClean="0"/>
              <a:t>18/05/2021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D2F4-8730-4EEF-A38A-A8C7275C310B}" type="slidenum">
              <a:rPr lang="fr-FR" smtClean="0"/>
              <a:t>‹N°›</a:t>
            </a:fld>
            <a:endParaRPr lang="fr-FR"/>
          </a:p>
        </p:txBody>
      </p:sp>
    </p:spTree>
    <p:extLst>
      <p:ext uri="{BB962C8B-B14F-4D97-AF65-F5344CB8AC3E}">
        <p14:creationId xmlns:p14="http://schemas.microsoft.com/office/powerpoint/2010/main" val="3815606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E6F462-3512-4364-96AD-85457B4CE0F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87A1E1F-C3AA-4592-AD68-E193371358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808424D-EBC9-492D-8729-B5A7E9D7787A}"/>
              </a:ext>
            </a:extLst>
          </p:cNvPr>
          <p:cNvSpPr>
            <a:spLocks noGrp="1"/>
          </p:cNvSpPr>
          <p:nvPr>
            <p:ph type="dt" sz="half" idx="10"/>
          </p:nvPr>
        </p:nvSpPr>
        <p:spPr/>
        <p:txBody>
          <a:bodyPr/>
          <a:lstStyle/>
          <a:p>
            <a:fld id="{AA5055D1-8EC7-4E02-B0FA-4B96C26FB83A}" type="datetimeFigureOut">
              <a:rPr lang="fr-FR" smtClean="0"/>
              <a:t>18/05/2021</a:t>
            </a:fld>
            <a:endParaRPr lang="fr-FR"/>
          </a:p>
        </p:txBody>
      </p:sp>
      <p:sp>
        <p:nvSpPr>
          <p:cNvPr id="5" name="Espace réservé du pied de page 4">
            <a:extLst>
              <a:ext uri="{FF2B5EF4-FFF2-40B4-BE49-F238E27FC236}">
                <a16:creationId xmlns:a16="http://schemas.microsoft.com/office/drawing/2014/main" id="{DE8B328D-CB53-4D73-9EE2-3D47400085D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99673F7-6AD7-496E-AD9C-706C4FE216BC}"/>
              </a:ext>
            </a:extLst>
          </p:cNvPr>
          <p:cNvSpPr>
            <a:spLocks noGrp="1"/>
          </p:cNvSpPr>
          <p:nvPr>
            <p:ph type="sldNum" sz="quarter" idx="12"/>
          </p:nvPr>
        </p:nvSpPr>
        <p:spPr/>
        <p:txBody>
          <a:bodyPr/>
          <a:lstStyle/>
          <a:p>
            <a:fld id="{D368BEE3-8419-4F40-8A22-1A2F1B4DBBF9}" type="slidenum">
              <a:rPr lang="fr-FR" smtClean="0"/>
              <a:t>‹N°›</a:t>
            </a:fld>
            <a:endParaRPr lang="fr-FR"/>
          </a:p>
        </p:txBody>
      </p:sp>
    </p:spTree>
    <p:extLst>
      <p:ext uri="{BB962C8B-B14F-4D97-AF65-F5344CB8AC3E}">
        <p14:creationId xmlns:p14="http://schemas.microsoft.com/office/powerpoint/2010/main" val="1062452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7889C7-4DF0-4C00-8BDA-F16B0F5B1549}"/>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6A9D3BC-7B8D-445D-A054-1F27FCEA9824}"/>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025D8AA-7769-40F7-B512-4214F923A91F}"/>
              </a:ext>
            </a:extLst>
          </p:cNvPr>
          <p:cNvSpPr>
            <a:spLocks noGrp="1"/>
          </p:cNvSpPr>
          <p:nvPr>
            <p:ph type="dt" sz="half" idx="10"/>
          </p:nvPr>
        </p:nvSpPr>
        <p:spPr/>
        <p:txBody>
          <a:bodyPr/>
          <a:lstStyle/>
          <a:p>
            <a:fld id="{AA5055D1-8EC7-4E02-B0FA-4B96C26FB83A}" type="datetimeFigureOut">
              <a:rPr lang="fr-FR" smtClean="0"/>
              <a:t>18/05/2021</a:t>
            </a:fld>
            <a:endParaRPr lang="fr-FR"/>
          </a:p>
        </p:txBody>
      </p:sp>
      <p:sp>
        <p:nvSpPr>
          <p:cNvPr id="5" name="Espace réservé du pied de page 4">
            <a:extLst>
              <a:ext uri="{FF2B5EF4-FFF2-40B4-BE49-F238E27FC236}">
                <a16:creationId xmlns:a16="http://schemas.microsoft.com/office/drawing/2014/main" id="{14AFE871-FE07-4619-8CDF-945A24963FD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A474E91-8F55-465C-8834-7DA013BCA6C7}"/>
              </a:ext>
            </a:extLst>
          </p:cNvPr>
          <p:cNvSpPr>
            <a:spLocks noGrp="1"/>
          </p:cNvSpPr>
          <p:nvPr>
            <p:ph type="sldNum" sz="quarter" idx="12"/>
          </p:nvPr>
        </p:nvSpPr>
        <p:spPr/>
        <p:txBody>
          <a:bodyPr/>
          <a:lstStyle/>
          <a:p>
            <a:fld id="{D368BEE3-8419-4F40-8A22-1A2F1B4DBBF9}" type="slidenum">
              <a:rPr lang="fr-FR" smtClean="0"/>
              <a:t>‹N°›</a:t>
            </a:fld>
            <a:endParaRPr lang="fr-FR"/>
          </a:p>
        </p:txBody>
      </p:sp>
    </p:spTree>
    <p:extLst>
      <p:ext uri="{BB962C8B-B14F-4D97-AF65-F5344CB8AC3E}">
        <p14:creationId xmlns:p14="http://schemas.microsoft.com/office/powerpoint/2010/main" val="2397228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651EDF5-10E4-4790-BC70-6482C037C43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0DE823D-9CBB-4E65-83D8-CD5536179959}"/>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1757870-0EF5-48D6-A2C2-FCF5187F182A}"/>
              </a:ext>
            </a:extLst>
          </p:cNvPr>
          <p:cNvSpPr>
            <a:spLocks noGrp="1"/>
          </p:cNvSpPr>
          <p:nvPr>
            <p:ph type="dt" sz="half" idx="10"/>
          </p:nvPr>
        </p:nvSpPr>
        <p:spPr/>
        <p:txBody>
          <a:bodyPr/>
          <a:lstStyle/>
          <a:p>
            <a:fld id="{AA5055D1-8EC7-4E02-B0FA-4B96C26FB83A}" type="datetimeFigureOut">
              <a:rPr lang="fr-FR" smtClean="0"/>
              <a:t>18/05/2021</a:t>
            </a:fld>
            <a:endParaRPr lang="fr-FR"/>
          </a:p>
        </p:txBody>
      </p:sp>
      <p:sp>
        <p:nvSpPr>
          <p:cNvPr id="5" name="Espace réservé du pied de page 4">
            <a:extLst>
              <a:ext uri="{FF2B5EF4-FFF2-40B4-BE49-F238E27FC236}">
                <a16:creationId xmlns:a16="http://schemas.microsoft.com/office/drawing/2014/main" id="{7F351641-6D42-4573-AD01-B4AD2CC371F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A1FFA3A-4F4F-4911-9CB7-E461D5957AAD}"/>
              </a:ext>
            </a:extLst>
          </p:cNvPr>
          <p:cNvSpPr>
            <a:spLocks noGrp="1"/>
          </p:cNvSpPr>
          <p:nvPr>
            <p:ph type="sldNum" sz="quarter" idx="12"/>
          </p:nvPr>
        </p:nvSpPr>
        <p:spPr/>
        <p:txBody>
          <a:bodyPr/>
          <a:lstStyle/>
          <a:p>
            <a:fld id="{D368BEE3-8419-4F40-8A22-1A2F1B4DBBF9}" type="slidenum">
              <a:rPr lang="fr-FR" smtClean="0"/>
              <a:t>‹N°›</a:t>
            </a:fld>
            <a:endParaRPr lang="fr-FR"/>
          </a:p>
        </p:txBody>
      </p:sp>
    </p:spTree>
    <p:extLst>
      <p:ext uri="{BB962C8B-B14F-4D97-AF65-F5344CB8AC3E}">
        <p14:creationId xmlns:p14="http://schemas.microsoft.com/office/powerpoint/2010/main" val="4076813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587421-FFDF-4DCF-8922-7773CF9FCF8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E3C2A2D-EAB3-46A0-B12E-D7D792CB6201}"/>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DC07210-2227-46AF-9F28-386EF26E2DE3}"/>
              </a:ext>
            </a:extLst>
          </p:cNvPr>
          <p:cNvSpPr>
            <a:spLocks noGrp="1"/>
          </p:cNvSpPr>
          <p:nvPr>
            <p:ph type="dt" sz="half" idx="10"/>
          </p:nvPr>
        </p:nvSpPr>
        <p:spPr/>
        <p:txBody>
          <a:bodyPr/>
          <a:lstStyle/>
          <a:p>
            <a:fld id="{AA5055D1-8EC7-4E02-B0FA-4B96C26FB83A}" type="datetimeFigureOut">
              <a:rPr lang="fr-FR" smtClean="0"/>
              <a:t>18/05/2021</a:t>
            </a:fld>
            <a:endParaRPr lang="fr-FR"/>
          </a:p>
        </p:txBody>
      </p:sp>
      <p:sp>
        <p:nvSpPr>
          <p:cNvPr id="5" name="Espace réservé du pied de page 4">
            <a:extLst>
              <a:ext uri="{FF2B5EF4-FFF2-40B4-BE49-F238E27FC236}">
                <a16:creationId xmlns:a16="http://schemas.microsoft.com/office/drawing/2014/main" id="{ECDCD0F2-A876-4C5C-8F26-6308D0F44A2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5FB5339-6003-4063-92DE-33E1E39A1C0F}"/>
              </a:ext>
            </a:extLst>
          </p:cNvPr>
          <p:cNvSpPr>
            <a:spLocks noGrp="1"/>
          </p:cNvSpPr>
          <p:nvPr>
            <p:ph type="sldNum" sz="quarter" idx="12"/>
          </p:nvPr>
        </p:nvSpPr>
        <p:spPr/>
        <p:txBody>
          <a:bodyPr/>
          <a:lstStyle/>
          <a:p>
            <a:fld id="{D368BEE3-8419-4F40-8A22-1A2F1B4DBBF9}" type="slidenum">
              <a:rPr lang="fr-FR" smtClean="0"/>
              <a:t>‹N°›</a:t>
            </a:fld>
            <a:endParaRPr lang="fr-FR"/>
          </a:p>
        </p:txBody>
      </p:sp>
    </p:spTree>
    <p:extLst>
      <p:ext uri="{BB962C8B-B14F-4D97-AF65-F5344CB8AC3E}">
        <p14:creationId xmlns:p14="http://schemas.microsoft.com/office/powerpoint/2010/main" val="2093378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0A8856-32D8-43C9-9438-C3DC2A56C8F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186602ED-58C1-45D5-8927-6EC5F306CE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1AFA4B07-537F-42A7-BD1E-4EC2EFF90A10}"/>
              </a:ext>
            </a:extLst>
          </p:cNvPr>
          <p:cNvSpPr>
            <a:spLocks noGrp="1"/>
          </p:cNvSpPr>
          <p:nvPr>
            <p:ph type="dt" sz="half" idx="10"/>
          </p:nvPr>
        </p:nvSpPr>
        <p:spPr/>
        <p:txBody>
          <a:bodyPr/>
          <a:lstStyle/>
          <a:p>
            <a:fld id="{AA5055D1-8EC7-4E02-B0FA-4B96C26FB83A}" type="datetimeFigureOut">
              <a:rPr lang="fr-FR" smtClean="0"/>
              <a:t>18/05/2021</a:t>
            </a:fld>
            <a:endParaRPr lang="fr-FR"/>
          </a:p>
        </p:txBody>
      </p:sp>
      <p:sp>
        <p:nvSpPr>
          <p:cNvPr id="5" name="Espace réservé du pied de page 4">
            <a:extLst>
              <a:ext uri="{FF2B5EF4-FFF2-40B4-BE49-F238E27FC236}">
                <a16:creationId xmlns:a16="http://schemas.microsoft.com/office/drawing/2014/main" id="{E0C0B4BD-4265-4814-960F-07B2D442F7A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B6EBE37-21C0-48F2-840F-1BD8FC7E9C89}"/>
              </a:ext>
            </a:extLst>
          </p:cNvPr>
          <p:cNvSpPr>
            <a:spLocks noGrp="1"/>
          </p:cNvSpPr>
          <p:nvPr>
            <p:ph type="sldNum" sz="quarter" idx="12"/>
          </p:nvPr>
        </p:nvSpPr>
        <p:spPr/>
        <p:txBody>
          <a:bodyPr/>
          <a:lstStyle/>
          <a:p>
            <a:fld id="{D368BEE3-8419-4F40-8A22-1A2F1B4DBBF9}" type="slidenum">
              <a:rPr lang="fr-FR" smtClean="0"/>
              <a:t>‹N°›</a:t>
            </a:fld>
            <a:endParaRPr lang="fr-FR"/>
          </a:p>
        </p:txBody>
      </p:sp>
    </p:spTree>
    <p:extLst>
      <p:ext uri="{BB962C8B-B14F-4D97-AF65-F5344CB8AC3E}">
        <p14:creationId xmlns:p14="http://schemas.microsoft.com/office/powerpoint/2010/main" val="894607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F0CC98-EE4A-4CB0-83C4-EDA14B61056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9DDCCA6-8D60-443B-8091-C9EC32925C8C}"/>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DD7A246-D292-4F64-A2A0-815FB8C51719}"/>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7CB6B2B-48E7-4C4D-9D1C-95097A03EB4D}"/>
              </a:ext>
            </a:extLst>
          </p:cNvPr>
          <p:cNvSpPr>
            <a:spLocks noGrp="1"/>
          </p:cNvSpPr>
          <p:nvPr>
            <p:ph type="dt" sz="half" idx="10"/>
          </p:nvPr>
        </p:nvSpPr>
        <p:spPr/>
        <p:txBody>
          <a:bodyPr/>
          <a:lstStyle/>
          <a:p>
            <a:fld id="{AA5055D1-8EC7-4E02-B0FA-4B96C26FB83A}" type="datetimeFigureOut">
              <a:rPr lang="fr-FR" smtClean="0"/>
              <a:t>18/05/2021</a:t>
            </a:fld>
            <a:endParaRPr lang="fr-FR"/>
          </a:p>
        </p:txBody>
      </p:sp>
      <p:sp>
        <p:nvSpPr>
          <p:cNvPr id="6" name="Espace réservé du pied de page 5">
            <a:extLst>
              <a:ext uri="{FF2B5EF4-FFF2-40B4-BE49-F238E27FC236}">
                <a16:creationId xmlns:a16="http://schemas.microsoft.com/office/drawing/2014/main" id="{1AFF6A8B-E3B3-49C5-97C0-72A13924C9F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9279788-0F26-4073-8727-73DF48BE6423}"/>
              </a:ext>
            </a:extLst>
          </p:cNvPr>
          <p:cNvSpPr>
            <a:spLocks noGrp="1"/>
          </p:cNvSpPr>
          <p:nvPr>
            <p:ph type="sldNum" sz="quarter" idx="12"/>
          </p:nvPr>
        </p:nvSpPr>
        <p:spPr/>
        <p:txBody>
          <a:bodyPr/>
          <a:lstStyle/>
          <a:p>
            <a:fld id="{D368BEE3-8419-4F40-8A22-1A2F1B4DBBF9}" type="slidenum">
              <a:rPr lang="fr-FR" smtClean="0"/>
              <a:t>‹N°›</a:t>
            </a:fld>
            <a:endParaRPr lang="fr-FR"/>
          </a:p>
        </p:txBody>
      </p:sp>
    </p:spTree>
    <p:extLst>
      <p:ext uri="{BB962C8B-B14F-4D97-AF65-F5344CB8AC3E}">
        <p14:creationId xmlns:p14="http://schemas.microsoft.com/office/powerpoint/2010/main" val="1401322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911789-AA76-48FD-83D0-4AEB176C5E4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0D7C0AF-02A3-47C3-BA11-FAF0443929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0C763A55-C7C1-4454-A2FE-10E457E406A0}"/>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BA9B94E-812E-4D19-8B31-D5B56DA4D0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8E78FCF3-66CB-45B0-806C-04F6F807AD7A}"/>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827D579-1059-44D8-BCC2-41DBC6D6CEB9}"/>
              </a:ext>
            </a:extLst>
          </p:cNvPr>
          <p:cNvSpPr>
            <a:spLocks noGrp="1"/>
          </p:cNvSpPr>
          <p:nvPr>
            <p:ph type="dt" sz="half" idx="10"/>
          </p:nvPr>
        </p:nvSpPr>
        <p:spPr/>
        <p:txBody>
          <a:bodyPr/>
          <a:lstStyle/>
          <a:p>
            <a:fld id="{AA5055D1-8EC7-4E02-B0FA-4B96C26FB83A}" type="datetimeFigureOut">
              <a:rPr lang="fr-FR" smtClean="0"/>
              <a:t>18/05/2021</a:t>
            </a:fld>
            <a:endParaRPr lang="fr-FR"/>
          </a:p>
        </p:txBody>
      </p:sp>
      <p:sp>
        <p:nvSpPr>
          <p:cNvPr id="8" name="Espace réservé du pied de page 7">
            <a:extLst>
              <a:ext uri="{FF2B5EF4-FFF2-40B4-BE49-F238E27FC236}">
                <a16:creationId xmlns:a16="http://schemas.microsoft.com/office/drawing/2014/main" id="{23C5D896-7666-4DF4-9019-717884B8CBA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FDAA9D17-35B8-4396-B363-C7C05759C1A4}"/>
              </a:ext>
            </a:extLst>
          </p:cNvPr>
          <p:cNvSpPr>
            <a:spLocks noGrp="1"/>
          </p:cNvSpPr>
          <p:nvPr>
            <p:ph type="sldNum" sz="quarter" idx="12"/>
          </p:nvPr>
        </p:nvSpPr>
        <p:spPr/>
        <p:txBody>
          <a:bodyPr/>
          <a:lstStyle/>
          <a:p>
            <a:fld id="{D368BEE3-8419-4F40-8A22-1A2F1B4DBBF9}" type="slidenum">
              <a:rPr lang="fr-FR" smtClean="0"/>
              <a:t>‹N°›</a:t>
            </a:fld>
            <a:endParaRPr lang="fr-FR"/>
          </a:p>
        </p:txBody>
      </p:sp>
    </p:spTree>
    <p:extLst>
      <p:ext uri="{BB962C8B-B14F-4D97-AF65-F5344CB8AC3E}">
        <p14:creationId xmlns:p14="http://schemas.microsoft.com/office/powerpoint/2010/main" val="96391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7F4E24-6423-454B-A435-17B20C207A5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AEFB3F2-D58C-428E-83BB-D4AA75AA7916}"/>
              </a:ext>
            </a:extLst>
          </p:cNvPr>
          <p:cNvSpPr>
            <a:spLocks noGrp="1"/>
          </p:cNvSpPr>
          <p:nvPr>
            <p:ph type="dt" sz="half" idx="10"/>
          </p:nvPr>
        </p:nvSpPr>
        <p:spPr/>
        <p:txBody>
          <a:bodyPr/>
          <a:lstStyle/>
          <a:p>
            <a:fld id="{AA5055D1-8EC7-4E02-B0FA-4B96C26FB83A}" type="datetimeFigureOut">
              <a:rPr lang="fr-FR" smtClean="0"/>
              <a:t>18/05/2021</a:t>
            </a:fld>
            <a:endParaRPr lang="fr-FR"/>
          </a:p>
        </p:txBody>
      </p:sp>
      <p:sp>
        <p:nvSpPr>
          <p:cNvPr id="4" name="Espace réservé du pied de page 3">
            <a:extLst>
              <a:ext uri="{FF2B5EF4-FFF2-40B4-BE49-F238E27FC236}">
                <a16:creationId xmlns:a16="http://schemas.microsoft.com/office/drawing/2014/main" id="{DDDDDFDC-A889-451E-AECB-D82D055D568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91CA07F-001E-4FC4-8AEF-E668A827CF9E}"/>
              </a:ext>
            </a:extLst>
          </p:cNvPr>
          <p:cNvSpPr>
            <a:spLocks noGrp="1"/>
          </p:cNvSpPr>
          <p:nvPr>
            <p:ph type="sldNum" sz="quarter" idx="12"/>
          </p:nvPr>
        </p:nvSpPr>
        <p:spPr/>
        <p:txBody>
          <a:bodyPr/>
          <a:lstStyle/>
          <a:p>
            <a:fld id="{D368BEE3-8419-4F40-8A22-1A2F1B4DBBF9}" type="slidenum">
              <a:rPr lang="fr-FR" smtClean="0"/>
              <a:t>‹N°›</a:t>
            </a:fld>
            <a:endParaRPr lang="fr-FR"/>
          </a:p>
        </p:txBody>
      </p:sp>
    </p:spTree>
    <p:extLst>
      <p:ext uri="{BB962C8B-B14F-4D97-AF65-F5344CB8AC3E}">
        <p14:creationId xmlns:p14="http://schemas.microsoft.com/office/powerpoint/2010/main" val="3202794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CE6AC42-3A6F-4313-9020-CA6B4DD0DEC3}"/>
              </a:ext>
            </a:extLst>
          </p:cNvPr>
          <p:cNvSpPr>
            <a:spLocks noGrp="1"/>
          </p:cNvSpPr>
          <p:nvPr>
            <p:ph type="dt" sz="half" idx="10"/>
          </p:nvPr>
        </p:nvSpPr>
        <p:spPr/>
        <p:txBody>
          <a:bodyPr/>
          <a:lstStyle/>
          <a:p>
            <a:fld id="{AA5055D1-8EC7-4E02-B0FA-4B96C26FB83A}" type="datetimeFigureOut">
              <a:rPr lang="fr-FR" smtClean="0"/>
              <a:t>18/05/2021</a:t>
            </a:fld>
            <a:endParaRPr lang="fr-FR"/>
          </a:p>
        </p:txBody>
      </p:sp>
      <p:sp>
        <p:nvSpPr>
          <p:cNvPr id="3" name="Espace réservé du pied de page 2">
            <a:extLst>
              <a:ext uri="{FF2B5EF4-FFF2-40B4-BE49-F238E27FC236}">
                <a16:creationId xmlns:a16="http://schemas.microsoft.com/office/drawing/2014/main" id="{158DC99C-39EA-4BEC-9D5E-74829A4FE70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C51E36E-A07F-43D7-ABB1-98B1F2A2F215}"/>
              </a:ext>
            </a:extLst>
          </p:cNvPr>
          <p:cNvSpPr>
            <a:spLocks noGrp="1"/>
          </p:cNvSpPr>
          <p:nvPr>
            <p:ph type="sldNum" sz="quarter" idx="12"/>
          </p:nvPr>
        </p:nvSpPr>
        <p:spPr/>
        <p:txBody>
          <a:bodyPr/>
          <a:lstStyle/>
          <a:p>
            <a:fld id="{D368BEE3-8419-4F40-8A22-1A2F1B4DBBF9}" type="slidenum">
              <a:rPr lang="fr-FR" smtClean="0"/>
              <a:t>‹N°›</a:t>
            </a:fld>
            <a:endParaRPr lang="fr-FR"/>
          </a:p>
        </p:txBody>
      </p:sp>
    </p:spTree>
    <p:extLst>
      <p:ext uri="{BB962C8B-B14F-4D97-AF65-F5344CB8AC3E}">
        <p14:creationId xmlns:p14="http://schemas.microsoft.com/office/powerpoint/2010/main" val="28619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827F02-420B-4D5E-9158-99FEFE3FACE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17FBD72-8E1C-4D3B-B38B-F62146450A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B485C3E-D9CB-4426-BAAD-1A89171E2F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9D343D19-A5AC-4A04-97F2-7807DD0FC033}"/>
              </a:ext>
            </a:extLst>
          </p:cNvPr>
          <p:cNvSpPr>
            <a:spLocks noGrp="1"/>
          </p:cNvSpPr>
          <p:nvPr>
            <p:ph type="dt" sz="half" idx="10"/>
          </p:nvPr>
        </p:nvSpPr>
        <p:spPr/>
        <p:txBody>
          <a:bodyPr/>
          <a:lstStyle/>
          <a:p>
            <a:fld id="{AA5055D1-8EC7-4E02-B0FA-4B96C26FB83A}" type="datetimeFigureOut">
              <a:rPr lang="fr-FR" smtClean="0"/>
              <a:t>18/05/2021</a:t>
            </a:fld>
            <a:endParaRPr lang="fr-FR"/>
          </a:p>
        </p:txBody>
      </p:sp>
      <p:sp>
        <p:nvSpPr>
          <p:cNvPr id="6" name="Espace réservé du pied de page 5">
            <a:extLst>
              <a:ext uri="{FF2B5EF4-FFF2-40B4-BE49-F238E27FC236}">
                <a16:creationId xmlns:a16="http://schemas.microsoft.com/office/drawing/2014/main" id="{4D4E57DA-0E92-42C6-A6DB-17BB87DB33A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44DBC19-61F1-44EA-9DFD-22D6A3F60FD3}"/>
              </a:ext>
            </a:extLst>
          </p:cNvPr>
          <p:cNvSpPr>
            <a:spLocks noGrp="1"/>
          </p:cNvSpPr>
          <p:nvPr>
            <p:ph type="sldNum" sz="quarter" idx="12"/>
          </p:nvPr>
        </p:nvSpPr>
        <p:spPr/>
        <p:txBody>
          <a:bodyPr/>
          <a:lstStyle/>
          <a:p>
            <a:fld id="{D368BEE3-8419-4F40-8A22-1A2F1B4DBBF9}" type="slidenum">
              <a:rPr lang="fr-FR" smtClean="0"/>
              <a:t>‹N°›</a:t>
            </a:fld>
            <a:endParaRPr lang="fr-FR"/>
          </a:p>
        </p:txBody>
      </p:sp>
    </p:spTree>
    <p:extLst>
      <p:ext uri="{BB962C8B-B14F-4D97-AF65-F5344CB8AC3E}">
        <p14:creationId xmlns:p14="http://schemas.microsoft.com/office/powerpoint/2010/main" val="1369867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7F245C-4CE4-476A-A12F-2ADB7E39BA2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EFF5A17-EB14-4119-A655-99DE44DFF5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875511E-CFDC-4222-A609-376B140A66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3727D4B6-B322-41E3-B1DB-60A9D6BCAF1A}"/>
              </a:ext>
            </a:extLst>
          </p:cNvPr>
          <p:cNvSpPr>
            <a:spLocks noGrp="1"/>
          </p:cNvSpPr>
          <p:nvPr>
            <p:ph type="dt" sz="half" idx="10"/>
          </p:nvPr>
        </p:nvSpPr>
        <p:spPr/>
        <p:txBody>
          <a:bodyPr/>
          <a:lstStyle/>
          <a:p>
            <a:fld id="{AA5055D1-8EC7-4E02-B0FA-4B96C26FB83A}" type="datetimeFigureOut">
              <a:rPr lang="fr-FR" smtClean="0"/>
              <a:t>18/05/2021</a:t>
            </a:fld>
            <a:endParaRPr lang="fr-FR"/>
          </a:p>
        </p:txBody>
      </p:sp>
      <p:sp>
        <p:nvSpPr>
          <p:cNvPr id="6" name="Espace réservé du pied de page 5">
            <a:extLst>
              <a:ext uri="{FF2B5EF4-FFF2-40B4-BE49-F238E27FC236}">
                <a16:creationId xmlns:a16="http://schemas.microsoft.com/office/drawing/2014/main" id="{990C64F2-0259-43E9-98B4-C5CB024D612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4DA1ACF-0061-4615-9675-D2CD49B234DF}"/>
              </a:ext>
            </a:extLst>
          </p:cNvPr>
          <p:cNvSpPr>
            <a:spLocks noGrp="1"/>
          </p:cNvSpPr>
          <p:nvPr>
            <p:ph type="sldNum" sz="quarter" idx="12"/>
          </p:nvPr>
        </p:nvSpPr>
        <p:spPr/>
        <p:txBody>
          <a:bodyPr/>
          <a:lstStyle/>
          <a:p>
            <a:fld id="{D368BEE3-8419-4F40-8A22-1A2F1B4DBBF9}" type="slidenum">
              <a:rPr lang="fr-FR" smtClean="0"/>
              <a:t>‹N°›</a:t>
            </a:fld>
            <a:endParaRPr lang="fr-FR"/>
          </a:p>
        </p:txBody>
      </p:sp>
    </p:spTree>
    <p:extLst>
      <p:ext uri="{BB962C8B-B14F-4D97-AF65-F5344CB8AC3E}">
        <p14:creationId xmlns:p14="http://schemas.microsoft.com/office/powerpoint/2010/main" val="1927034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9E87686-43A7-4849-9765-8E5A038330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F3B72CD-7652-4FAB-9000-98BE17A842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61F8986-5070-4857-BA37-1AC1C58E24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5055D1-8EC7-4E02-B0FA-4B96C26FB83A}" type="datetimeFigureOut">
              <a:rPr lang="fr-FR" smtClean="0"/>
              <a:t>18/05/2021</a:t>
            </a:fld>
            <a:endParaRPr lang="fr-FR"/>
          </a:p>
        </p:txBody>
      </p:sp>
      <p:sp>
        <p:nvSpPr>
          <p:cNvPr id="5" name="Espace réservé du pied de page 4">
            <a:extLst>
              <a:ext uri="{FF2B5EF4-FFF2-40B4-BE49-F238E27FC236}">
                <a16:creationId xmlns:a16="http://schemas.microsoft.com/office/drawing/2014/main" id="{AD3B73F1-0130-42C2-8325-EEE794F0E1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24F81C33-29D1-4BA5-B8EA-838BCF050D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68BEE3-8419-4F40-8A22-1A2F1B4DBBF9}" type="slidenum">
              <a:rPr lang="fr-FR" smtClean="0"/>
              <a:t>‹N°›</a:t>
            </a:fld>
            <a:endParaRPr lang="fr-FR"/>
          </a:p>
        </p:txBody>
      </p:sp>
    </p:spTree>
    <p:extLst>
      <p:ext uri="{BB962C8B-B14F-4D97-AF65-F5344CB8AC3E}">
        <p14:creationId xmlns:p14="http://schemas.microsoft.com/office/powerpoint/2010/main" val="3854228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E6A836-B2FC-4CE4-BBE5-FD78EDEBCE50}"/>
              </a:ext>
            </a:extLst>
          </p:cNvPr>
          <p:cNvSpPr>
            <a:spLocks noGrp="1"/>
          </p:cNvSpPr>
          <p:nvPr>
            <p:ph type="ctrTitle"/>
          </p:nvPr>
        </p:nvSpPr>
        <p:spPr>
          <a:xfrm>
            <a:off x="1179444" y="409367"/>
            <a:ext cx="9144000" cy="1190833"/>
          </a:xfrm>
          <a:ln w="57150">
            <a:solidFill>
              <a:schemeClr val="tx1"/>
            </a:solidFill>
          </a:ln>
        </p:spPr>
        <p:txBody>
          <a:bodyPr/>
          <a:lstStyle/>
          <a:p>
            <a:r>
              <a:rPr lang="fr-FR" dirty="0">
                <a:solidFill>
                  <a:srgbClr val="FF0000"/>
                </a:solidFill>
              </a:rPr>
              <a:t>MECANISME REACTIONNEL</a:t>
            </a:r>
          </a:p>
        </p:txBody>
      </p:sp>
      <p:sp>
        <p:nvSpPr>
          <p:cNvPr id="3" name="Sous-titre 2">
            <a:extLst>
              <a:ext uri="{FF2B5EF4-FFF2-40B4-BE49-F238E27FC236}">
                <a16:creationId xmlns:a16="http://schemas.microsoft.com/office/drawing/2014/main" id="{4C61E7BD-47D6-4D60-8895-84419F8C7656}"/>
              </a:ext>
            </a:extLst>
          </p:cNvPr>
          <p:cNvSpPr>
            <a:spLocks noGrp="1"/>
          </p:cNvSpPr>
          <p:nvPr>
            <p:ph type="subTitle" idx="1"/>
          </p:nvPr>
        </p:nvSpPr>
        <p:spPr>
          <a:xfrm>
            <a:off x="543339" y="1773237"/>
            <a:ext cx="11118573" cy="4839598"/>
          </a:xfrm>
        </p:spPr>
        <p:txBody>
          <a:bodyPr>
            <a:normAutofit lnSpcReduction="10000"/>
          </a:bodyPr>
          <a:lstStyle/>
          <a:p>
            <a:pPr marL="457200" indent="-457200" algn="l">
              <a:buAutoNum type="arabicPeriod"/>
            </a:pPr>
            <a:endParaRPr lang="fr-FR" sz="3600" dirty="0">
              <a:solidFill>
                <a:schemeClr val="accent4"/>
              </a:solidFill>
            </a:endParaRPr>
          </a:p>
          <a:p>
            <a:pPr marL="457200" indent="-457200" algn="l">
              <a:buAutoNum type="arabicPeriod"/>
            </a:pPr>
            <a:r>
              <a:rPr lang="fr-FR" sz="4300" dirty="0">
                <a:solidFill>
                  <a:srgbClr val="00B0F0"/>
                </a:solidFill>
              </a:rPr>
              <a:t>REACTIONS ELEMENTAIRES</a:t>
            </a:r>
          </a:p>
          <a:p>
            <a:pPr algn="l"/>
            <a:r>
              <a:rPr lang="fr-FR" sz="3200" dirty="0">
                <a:solidFill>
                  <a:schemeClr val="accent6"/>
                </a:solidFill>
              </a:rPr>
              <a:t>1.1. Définitions</a:t>
            </a:r>
          </a:p>
          <a:p>
            <a:pPr algn="l">
              <a:spcAft>
                <a:spcPts val="600"/>
              </a:spcAft>
            </a:pPr>
            <a:r>
              <a:rPr lang="fr-FR" sz="3200" dirty="0"/>
              <a:t>On appelle réaction simple ou réaction élémentaire toute réaction chimique dont le bilan macroscopique traduit la réalité microscopique.</a:t>
            </a:r>
          </a:p>
          <a:p>
            <a:pPr algn="l">
              <a:spcAft>
                <a:spcPts val="600"/>
              </a:spcAft>
            </a:pPr>
            <a:r>
              <a:rPr lang="fr-FR" sz="3200" dirty="0"/>
              <a:t>C’est une réaction qui se produit en une seule étape par collision efficace entre les réactifs.</a:t>
            </a:r>
            <a:endParaRPr lang="fr-FR" sz="3000" dirty="0"/>
          </a:p>
          <a:p>
            <a:pPr algn="l"/>
            <a:r>
              <a:rPr lang="fr-FR" sz="3000" dirty="0"/>
              <a:t> </a:t>
            </a:r>
          </a:p>
          <a:p>
            <a:pPr algn="l"/>
            <a:endParaRPr lang="fr-FR" dirty="0"/>
          </a:p>
        </p:txBody>
      </p:sp>
    </p:spTree>
    <p:extLst>
      <p:ext uri="{BB962C8B-B14F-4D97-AF65-F5344CB8AC3E}">
        <p14:creationId xmlns:p14="http://schemas.microsoft.com/office/powerpoint/2010/main" val="4219955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1A71518-F6CE-4C92-A96F-8F53DE8817D5}"/>
              </a:ext>
            </a:extLst>
          </p:cNvPr>
          <p:cNvPicPr>
            <a:picLocks noChangeAspect="1"/>
          </p:cNvPicPr>
          <p:nvPr/>
        </p:nvPicPr>
        <p:blipFill>
          <a:blip r:embed="rId2"/>
          <a:stretch>
            <a:fillRect/>
          </a:stretch>
        </p:blipFill>
        <p:spPr>
          <a:xfrm>
            <a:off x="927652" y="795130"/>
            <a:ext cx="10018644" cy="5420140"/>
          </a:xfrm>
          <a:prstGeom prst="rect">
            <a:avLst/>
          </a:prstGeom>
        </p:spPr>
      </p:pic>
    </p:spTree>
    <p:extLst>
      <p:ext uri="{BB962C8B-B14F-4D97-AF65-F5344CB8AC3E}">
        <p14:creationId xmlns:p14="http://schemas.microsoft.com/office/powerpoint/2010/main" val="2262532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ZoneTexte 3">
                <a:extLst>
                  <a:ext uri="{FF2B5EF4-FFF2-40B4-BE49-F238E27FC236}">
                    <a16:creationId xmlns:a16="http://schemas.microsoft.com/office/drawing/2014/main" id="{092D0834-4E31-4DBF-891B-ED261501D4F1}"/>
                  </a:ext>
                </a:extLst>
              </p:cNvPr>
              <p:cNvSpPr txBox="1"/>
              <p:nvPr/>
            </p:nvSpPr>
            <p:spPr>
              <a:xfrm>
                <a:off x="722243" y="268615"/>
                <a:ext cx="10966174" cy="6289992"/>
              </a:xfrm>
              <a:prstGeom prst="rect">
                <a:avLst/>
              </a:prstGeom>
              <a:noFill/>
            </p:spPr>
            <p:txBody>
              <a:bodyPr wrap="square" rtlCol="0">
                <a:spAutoFit/>
              </a:bodyPr>
              <a:lstStyle/>
              <a:p>
                <a:r>
                  <a:rPr lang="fr-FR" sz="3600" dirty="0">
                    <a:solidFill>
                      <a:srgbClr val="C00000"/>
                    </a:solidFill>
                  </a:rPr>
                  <a:t>2.3.2. </a:t>
                </a:r>
                <a:r>
                  <a:rPr lang="fr-FR" sz="3200" dirty="0">
                    <a:solidFill>
                      <a:srgbClr val="C00000"/>
                    </a:solidFill>
                  </a:rPr>
                  <a:t>Approximation de l’état quasi stationnaire (AEQS) ou principe de </a:t>
                </a:r>
                <a:r>
                  <a:rPr lang="fr-FR" sz="3200" dirty="0" err="1">
                    <a:solidFill>
                      <a:srgbClr val="C00000"/>
                    </a:solidFill>
                  </a:rPr>
                  <a:t>Bodenstein</a:t>
                </a:r>
                <a:endParaRPr lang="fr-FR" sz="4000" dirty="0">
                  <a:solidFill>
                    <a:srgbClr val="C00000"/>
                  </a:solidFill>
                </a:endParaRPr>
              </a:p>
              <a:p>
                <a:pPr>
                  <a:spcAft>
                    <a:spcPts val="1200"/>
                  </a:spcAft>
                </a:pPr>
                <a:r>
                  <a:rPr lang="fr-FR" sz="3000" dirty="0"/>
                  <a:t>Soit un intermédiaire I formé par une réaction et consommé par un ensemble d’autres réactions. Si l’une au moins de ces réactions est beaucoup plus facile que la réaction de formation de I, on peut montrer que:</a:t>
                </a:r>
              </a:p>
              <a:p>
                <a:pPr marL="342900" indent="-342900">
                  <a:spcAft>
                    <a:spcPts val="1200"/>
                  </a:spcAft>
                  <a:buFont typeface="Wingdings" panose="05000000000000000000" pitchFamily="2" charset="2"/>
                  <a:buChar char="v"/>
                </a:pPr>
                <a:r>
                  <a:rPr lang="fr-FR" sz="3000" dirty="0"/>
                  <a:t>La concentration de I reste faible devant les autres concentrations;</a:t>
                </a:r>
              </a:p>
              <a:p>
                <a:pPr marL="342900" indent="-342900">
                  <a:spcAft>
                    <a:spcPts val="1200"/>
                  </a:spcAft>
                  <a:buFont typeface="Wingdings" panose="05000000000000000000" pitchFamily="2" charset="2"/>
                  <a:buChar char="v"/>
                </a:pPr>
                <a:r>
                  <a:rPr lang="fr-FR" sz="3000" dirty="0"/>
                  <a:t>La vitesse globale de formation de I est négligeable devant les vitesses de formation des produits et de disparitions des réactifs. </a:t>
                </a:r>
                <a:r>
                  <a:rPr lang="fr-FR" sz="3000" b="1" dirty="0"/>
                  <a:t>La concentration de l’intermédiaire réactionnel I est  alors dans un état quasi-stationnaire </a:t>
                </a:r>
                <a:r>
                  <a:rPr lang="fr-FR" sz="3000" dirty="0"/>
                  <a:t>ce</a:t>
                </a:r>
                <a:r>
                  <a:rPr lang="fr-FR" sz="3000" b="1" dirty="0"/>
                  <a:t> </a:t>
                </a:r>
                <a:r>
                  <a:rPr lang="fr-FR" sz="3000" dirty="0"/>
                  <a:t>qui se traduit mathématiquement par  la relation suivante: </a:t>
                </a:r>
                <a14:m>
                  <m:oMath xmlns:m="http://schemas.openxmlformats.org/officeDocument/2006/math">
                    <m:f>
                      <m:fPr>
                        <m:ctrlPr>
                          <a:rPr lang="fr-FR" sz="3000" b="1" i="1" smtClean="0">
                            <a:solidFill>
                              <a:srgbClr val="FF0000"/>
                            </a:solidFill>
                            <a:latin typeface="Cambria Math" panose="02040503050406030204" pitchFamily="18" charset="0"/>
                          </a:rPr>
                        </m:ctrlPr>
                      </m:fPr>
                      <m:num>
                        <m:r>
                          <a:rPr lang="fr-FR" sz="3000" b="1" i="1" smtClean="0">
                            <a:solidFill>
                              <a:srgbClr val="FF0000"/>
                            </a:solidFill>
                            <a:latin typeface="Cambria Math" panose="02040503050406030204" pitchFamily="18" charset="0"/>
                          </a:rPr>
                          <m:t>𝒅</m:t>
                        </m:r>
                        <m:d>
                          <m:dPr>
                            <m:begChr m:val="["/>
                            <m:endChr m:val="]"/>
                            <m:ctrlPr>
                              <a:rPr lang="fr-FR" sz="3000" b="1" i="1" smtClean="0">
                                <a:solidFill>
                                  <a:srgbClr val="FF0000"/>
                                </a:solidFill>
                                <a:latin typeface="Cambria Math" panose="02040503050406030204" pitchFamily="18" charset="0"/>
                              </a:rPr>
                            </m:ctrlPr>
                          </m:dPr>
                          <m:e>
                            <m:r>
                              <a:rPr lang="fr-FR" sz="3000" b="1" i="1" smtClean="0">
                                <a:solidFill>
                                  <a:srgbClr val="FF0000"/>
                                </a:solidFill>
                                <a:latin typeface="Cambria Math" panose="02040503050406030204" pitchFamily="18" charset="0"/>
                              </a:rPr>
                              <m:t>𝑰</m:t>
                            </m:r>
                          </m:e>
                        </m:d>
                      </m:num>
                      <m:den>
                        <m:r>
                          <a:rPr lang="fr-FR" sz="3000" b="1" i="1" smtClean="0">
                            <a:solidFill>
                              <a:srgbClr val="FF0000"/>
                            </a:solidFill>
                            <a:latin typeface="Cambria Math" panose="02040503050406030204" pitchFamily="18" charset="0"/>
                          </a:rPr>
                          <m:t>𝒅𝒕</m:t>
                        </m:r>
                      </m:den>
                    </m:f>
                  </m:oMath>
                </a14:m>
                <a:r>
                  <a:rPr lang="fr-FR" sz="3000" b="1" dirty="0">
                    <a:solidFill>
                      <a:srgbClr val="FF0000"/>
                    </a:solidFill>
                  </a:rPr>
                  <a:t>=0 ou </a:t>
                </a:r>
                <a14:m>
                  <m:oMath xmlns:m="http://schemas.openxmlformats.org/officeDocument/2006/math">
                    <m:sSub>
                      <m:sSubPr>
                        <m:ctrlPr>
                          <a:rPr lang="fr-FR" sz="3000" b="1" i="1" smtClean="0">
                            <a:solidFill>
                              <a:srgbClr val="FF0000"/>
                            </a:solidFill>
                            <a:latin typeface="Cambria Math" panose="02040503050406030204" pitchFamily="18" charset="0"/>
                          </a:rPr>
                        </m:ctrlPr>
                      </m:sSubPr>
                      <m:e>
                        <m:r>
                          <a:rPr lang="fr-FR" sz="3000" b="1" i="1" smtClean="0">
                            <a:solidFill>
                              <a:srgbClr val="FF0000"/>
                            </a:solidFill>
                            <a:latin typeface="Cambria Math" panose="02040503050406030204" pitchFamily="18" charset="0"/>
                          </a:rPr>
                          <m:t>𝑽</m:t>
                        </m:r>
                      </m:e>
                      <m:sub>
                        <m:r>
                          <a:rPr lang="fr-FR" sz="3000" b="1" i="1" smtClean="0">
                            <a:solidFill>
                              <a:srgbClr val="FF0000"/>
                            </a:solidFill>
                            <a:latin typeface="Cambria Math" panose="02040503050406030204" pitchFamily="18" charset="0"/>
                          </a:rPr>
                          <m:t>𝒇</m:t>
                        </m:r>
                        <m:r>
                          <a:rPr lang="fr-FR" sz="3000" b="1" i="1" smtClean="0">
                            <a:solidFill>
                              <a:srgbClr val="FF0000"/>
                            </a:solidFill>
                            <a:latin typeface="Cambria Math" panose="02040503050406030204" pitchFamily="18" charset="0"/>
                          </a:rPr>
                          <m:t>,</m:t>
                        </m:r>
                        <m:r>
                          <a:rPr lang="fr-FR" sz="3000" b="1" i="1" smtClean="0">
                            <a:solidFill>
                              <a:srgbClr val="FF0000"/>
                            </a:solidFill>
                            <a:latin typeface="Cambria Math" panose="02040503050406030204" pitchFamily="18" charset="0"/>
                          </a:rPr>
                          <m:t>𝑰</m:t>
                        </m:r>
                      </m:sub>
                    </m:sSub>
                    <m:r>
                      <a:rPr lang="fr-FR" sz="3000" b="1" i="1" smtClean="0">
                        <a:solidFill>
                          <a:srgbClr val="FF0000"/>
                        </a:solidFill>
                        <a:latin typeface="Cambria Math" panose="02040503050406030204" pitchFamily="18" charset="0"/>
                      </a:rPr>
                      <m:t>=</m:t>
                    </m:r>
                    <m:sSub>
                      <m:sSubPr>
                        <m:ctrlPr>
                          <a:rPr lang="fr-FR" sz="3000" b="1" i="1" smtClean="0">
                            <a:solidFill>
                              <a:srgbClr val="FF0000"/>
                            </a:solidFill>
                            <a:latin typeface="Cambria Math" panose="02040503050406030204" pitchFamily="18" charset="0"/>
                          </a:rPr>
                        </m:ctrlPr>
                      </m:sSubPr>
                      <m:e>
                        <m:r>
                          <a:rPr lang="fr-FR" sz="3000" b="1" i="1" smtClean="0">
                            <a:solidFill>
                              <a:srgbClr val="FF0000"/>
                            </a:solidFill>
                            <a:latin typeface="Cambria Math" panose="02040503050406030204" pitchFamily="18" charset="0"/>
                          </a:rPr>
                          <m:t>𝑽</m:t>
                        </m:r>
                      </m:e>
                      <m:sub>
                        <m:r>
                          <a:rPr lang="fr-FR" sz="3000" b="1" i="1" smtClean="0">
                            <a:solidFill>
                              <a:srgbClr val="FF0000"/>
                            </a:solidFill>
                            <a:latin typeface="Cambria Math" panose="02040503050406030204" pitchFamily="18" charset="0"/>
                          </a:rPr>
                          <m:t>𝒅</m:t>
                        </m:r>
                        <m:r>
                          <a:rPr lang="fr-FR" sz="3000" b="1" i="1" smtClean="0">
                            <a:solidFill>
                              <a:srgbClr val="FF0000"/>
                            </a:solidFill>
                            <a:latin typeface="Cambria Math" panose="02040503050406030204" pitchFamily="18" charset="0"/>
                          </a:rPr>
                          <m:t>,</m:t>
                        </m:r>
                        <m:r>
                          <a:rPr lang="fr-FR" sz="3000" b="1" i="1" smtClean="0">
                            <a:solidFill>
                              <a:srgbClr val="FF0000"/>
                            </a:solidFill>
                            <a:latin typeface="Cambria Math" panose="02040503050406030204" pitchFamily="18" charset="0"/>
                          </a:rPr>
                          <m:t>𝑰</m:t>
                        </m:r>
                      </m:sub>
                    </m:sSub>
                  </m:oMath>
                </a14:m>
                <a:endParaRPr lang="fr-FR" sz="3000" b="1" dirty="0"/>
              </a:p>
            </p:txBody>
          </p:sp>
        </mc:Choice>
        <mc:Fallback xmlns="">
          <p:sp>
            <p:nvSpPr>
              <p:cNvPr id="4" name="ZoneTexte 3">
                <a:extLst>
                  <a:ext uri="{FF2B5EF4-FFF2-40B4-BE49-F238E27FC236}">
                    <a16:creationId xmlns:a16="http://schemas.microsoft.com/office/drawing/2014/main" id="{092D0834-4E31-4DBF-891B-ED261501D4F1}"/>
                  </a:ext>
                </a:extLst>
              </p:cNvPr>
              <p:cNvSpPr txBox="1">
                <a:spLocks noRot="1" noChangeAspect="1" noMove="1" noResize="1" noEditPoints="1" noAdjustHandles="1" noChangeArrowheads="1" noChangeShapeType="1" noTextEdit="1"/>
              </p:cNvSpPr>
              <p:nvPr/>
            </p:nvSpPr>
            <p:spPr>
              <a:xfrm>
                <a:off x="722243" y="268615"/>
                <a:ext cx="10966174" cy="6289992"/>
              </a:xfrm>
              <a:prstGeom prst="rect">
                <a:avLst/>
              </a:prstGeom>
              <a:blipFill>
                <a:blip r:embed="rId2"/>
                <a:stretch>
                  <a:fillRect l="-1668" t="-1453" r="-2057" b="-581"/>
                </a:stretch>
              </a:blipFill>
            </p:spPr>
            <p:txBody>
              <a:bodyPr/>
              <a:lstStyle/>
              <a:p>
                <a:r>
                  <a:rPr lang="fr-FR">
                    <a:noFill/>
                  </a:rPr>
                  <a:t> </a:t>
                </a:r>
              </a:p>
            </p:txBody>
          </p:sp>
        </mc:Fallback>
      </mc:AlternateContent>
    </p:spTree>
    <p:extLst>
      <p:ext uri="{BB962C8B-B14F-4D97-AF65-F5344CB8AC3E}">
        <p14:creationId xmlns:p14="http://schemas.microsoft.com/office/powerpoint/2010/main" val="2839607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3C81CB1-1DC9-4F9E-A858-D5FA0869B04B}"/>
              </a:ext>
            </a:extLst>
          </p:cNvPr>
          <p:cNvSpPr txBox="1"/>
          <p:nvPr/>
        </p:nvSpPr>
        <p:spPr>
          <a:xfrm>
            <a:off x="622852" y="357809"/>
            <a:ext cx="11370365" cy="4585871"/>
          </a:xfrm>
          <a:prstGeom prst="rect">
            <a:avLst/>
          </a:prstGeom>
          <a:noFill/>
        </p:spPr>
        <p:txBody>
          <a:bodyPr wrap="square" rtlCol="0">
            <a:spAutoFit/>
          </a:bodyPr>
          <a:lstStyle/>
          <a:p>
            <a:r>
              <a:rPr lang="fr-FR" sz="4000" dirty="0">
                <a:solidFill>
                  <a:schemeClr val="accent1"/>
                </a:solidFill>
              </a:rPr>
              <a:t>3. ETUDE DES MECANISMES REACTIONNELS</a:t>
            </a:r>
          </a:p>
          <a:p>
            <a:r>
              <a:rPr lang="fr-FR" dirty="0"/>
              <a:t>	</a:t>
            </a:r>
            <a:r>
              <a:rPr lang="fr-FR" sz="3600" dirty="0">
                <a:solidFill>
                  <a:schemeClr val="accent6"/>
                </a:solidFill>
              </a:rPr>
              <a:t>3.1 Mécanisme par stades (en séquence ouverte)</a:t>
            </a:r>
            <a:endParaRPr lang="fr-FR" dirty="0">
              <a:solidFill>
                <a:schemeClr val="accent6"/>
              </a:solidFill>
            </a:endParaRPr>
          </a:p>
          <a:p>
            <a:r>
              <a:rPr lang="fr-FR" sz="3600" dirty="0"/>
              <a:t>Une réaction par stades est une réaction complexe dont le mécanisme est une suite d’actes élémentaires qui s’effectuent suivant le même ordre et au cours de laquelle tout centre actif créé au cours d’une étape est consommé au cours d’une autre et peut donner naissance à un autre centre actif.</a:t>
            </a:r>
          </a:p>
        </p:txBody>
      </p:sp>
    </p:spTree>
    <p:extLst>
      <p:ext uri="{BB962C8B-B14F-4D97-AF65-F5344CB8AC3E}">
        <p14:creationId xmlns:p14="http://schemas.microsoft.com/office/powerpoint/2010/main" val="683425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5563119D-419E-48C7-9943-3510C2774B6C}"/>
                  </a:ext>
                </a:extLst>
              </p:cNvPr>
              <p:cNvSpPr txBox="1"/>
              <p:nvPr/>
            </p:nvSpPr>
            <p:spPr>
              <a:xfrm>
                <a:off x="397565" y="278296"/>
                <a:ext cx="11423374" cy="6555641"/>
              </a:xfrm>
              <a:prstGeom prst="rect">
                <a:avLst/>
              </a:prstGeom>
              <a:noFill/>
            </p:spPr>
            <p:txBody>
              <a:bodyPr wrap="square" rtlCol="0">
                <a:spAutoFit/>
              </a:bodyPr>
              <a:lstStyle/>
              <a:p>
                <a:r>
                  <a:rPr lang="fr-FR" sz="3600" dirty="0">
                    <a:solidFill>
                      <a:srgbClr val="FF0000"/>
                    </a:solidFill>
                  </a:rPr>
                  <a:t>EXEMPLE</a:t>
                </a:r>
              </a:p>
              <a:p>
                <a:r>
                  <a:rPr lang="fr-FR" sz="3200" dirty="0"/>
                  <a:t>Établir la loi cinétique de la décomposition thermique du pentaoxyde de diazote dont le mécanisme est le suivant:</a:t>
                </a:r>
              </a:p>
              <a:p>
                <a14:m>
                  <m:oMath xmlns:m="http://schemas.openxmlformats.org/officeDocument/2006/math">
                    <m:sSub>
                      <m:sSubPr>
                        <m:ctrlPr>
                          <a:rPr lang="fr-FR" sz="3200" i="1" smtClean="0">
                            <a:latin typeface="Cambria Math" panose="02040503050406030204" pitchFamily="18" charset="0"/>
                          </a:rPr>
                        </m:ctrlPr>
                      </m:sSubPr>
                      <m:e>
                        <m:r>
                          <a:rPr lang="fr-FR" sz="3200" b="0" i="1" smtClean="0">
                            <a:latin typeface="Cambria Math" panose="02040503050406030204" pitchFamily="18" charset="0"/>
                          </a:rPr>
                          <m:t>𝑁</m:t>
                        </m:r>
                      </m:e>
                      <m:sub>
                        <m:r>
                          <a:rPr lang="fr-FR" sz="3200" b="0" i="1" smtClean="0">
                            <a:latin typeface="Cambria Math" panose="02040503050406030204" pitchFamily="18" charset="0"/>
                          </a:rPr>
                          <m:t>2</m:t>
                        </m:r>
                      </m:sub>
                    </m:sSub>
                    <m:sSub>
                      <m:sSubPr>
                        <m:ctrlPr>
                          <a:rPr lang="fr-FR" sz="3200" i="1" smtClean="0">
                            <a:latin typeface="Cambria Math" panose="02040503050406030204" pitchFamily="18" charset="0"/>
                          </a:rPr>
                        </m:ctrlPr>
                      </m:sSubPr>
                      <m:e>
                        <m:r>
                          <a:rPr lang="fr-FR" sz="3200" b="0" i="1" smtClean="0">
                            <a:latin typeface="Cambria Math" panose="02040503050406030204" pitchFamily="18" charset="0"/>
                          </a:rPr>
                          <m:t>𝑂</m:t>
                        </m:r>
                      </m:e>
                      <m:sub>
                        <m:r>
                          <a:rPr lang="fr-FR" sz="3200" b="0" i="1" smtClean="0">
                            <a:latin typeface="Cambria Math" panose="02040503050406030204" pitchFamily="18" charset="0"/>
                          </a:rPr>
                          <m:t>5</m:t>
                        </m:r>
                      </m:sub>
                    </m:sSub>
                    <m:r>
                      <a:rPr lang="fr-FR" sz="3200" i="1" smtClean="0">
                        <a:latin typeface="Cambria Math" panose="02040503050406030204" pitchFamily="18" charset="0"/>
                        <a:ea typeface="Cambria Math" panose="02040503050406030204" pitchFamily="18" charset="0"/>
                      </a:rPr>
                      <m:t>⇄</m:t>
                    </m:r>
                    <m:r>
                      <a:rPr lang="fr-FR" sz="3200" b="0" i="1" smtClean="0">
                        <a:latin typeface="Cambria Math" panose="02040503050406030204" pitchFamily="18" charset="0"/>
                        <a:ea typeface="Cambria Math" panose="02040503050406030204" pitchFamily="18" charset="0"/>
                      </a:rPr>
                      <m:t>𝑁</m:t>
                    </m:r>
                    <m:sSub>
                      <m:sSubPr>
                        <m:ctrlPr>
                          <a:rPr lang="fr-FR" sz="3200" b="0" i="1" smtClean="0">
                            <a:latin typeface="Cambria Math" panose="02040503050406030204" pitchFamily="18" charset="0"/>
                            <a:ea typeface="Cambria Math" panose="02040503050406030204" pitchFamily="18" charset="0"/>
                          </a:rPr>
                        </m:ctrlPr>
                      </m:sSubPr>
                      <m:e>
                        <m:r>
                          <a:rPr lang="fr-FR" sz="3200" b="0" i="1" smtClean="0">
                            <a:latin typeface="Cambria Math" panose="02040503050406030204" pitchFamily="18" charset="0"/>
                            <a:ea typeface="Cambria Math" panose="02040503050406030204" pitchFamily="18" charset="0"/>
                          </a:rPr>
                          <m:t>𝑂</m:t>
                        </m:r>
                      </m:e>
                      <m:sub>
                        <m:r>
                          <a:rPr lang="fr-FR" sz="3200" b="0" i="1" smtClean="0">
                            <a:latin typeface="Cambria Math" panose="02040503050406030204" pitchFamily="18" charset="0"/>
                            <a:ea typeface="Cambria Math" panose="02040503050406030204" pitchFamily="18" charset="0"/>
                          </a:rPr>
                          <m:t>2</m:t>
                        </m:r>
                      </m:sub>
                    </m:sSub>
                    <m:r>
                      <a:rPr lang="fr-FR" sz="3200" b="0" i="1" smtClean="0">
                        <a:latin typeface="Cambria Math" panose="02040503050406030204" pitchFamily="18" charset="0"/>
                        <a:ea typeface="Cambria Math" panose="02040503050406030204" pitchFamily="18" charset="0"/>
                      </a:rPr>
                      <m:t>+</m:t>
                    </m:r>
                    <m:r>
                      <a:rPr lang="fr-FR" sz="3200" b="0" i="1" smtClean="0">
                        <a:latin typeface="Cambria Math" panose="02040503050406030204" pitchFamily="18" charset="0"/>
                        <a:ea typeface="Cambria Math" panose="02040503050406030204" pitchFamily="18" charset="0"/>
                      </a:rPr>
                      <m:t>𝑁</m:t>
                    </m:r>
                    <m:sSub>
                      <m:sSubPr>
                        <m:ctrlPr>
                          <a:rPr lang="fr-FR" sz="3200" b="0" i="1" smtClean="0">
                            <a:latin typeface="Cambria Math" panose="02040503050406030204" pitchFamily="18" charset="0"/>
                            <a:ea typeface="Cambria Math" panose="02040503050406030204" pitchFamily="18" charset="0"/>
                          </a:rPr>
                        </m:ctrlPr>
                      </m:sSubPr>
                      <m:e>
                        <m:r>
                          <a:rPr lang="fr-FR" sz="3200" b="0" i="1" smtClean="0">
                            <a:latin typeface="Cambria Math" panose="02040503050406030204" pitchFamily="18" charset="0"/>
                            <a:ea typeface="Cambria Math" panose="02040503050406030204" pitchFamily="18" charset="0"/>
                          </a:rPr>
                          <m:t>𝑂</m:t>
                        </m:r>
                      </m:e>
                      <m:sub>
                        <m:r>
                          <a:rPr lang="fr-FR" sz="3200" b="0" i="1" smtClean="0">
                            <a:latin typeface="Cambria Math" panose="02040503050406030204" pitchFamily="18" charset="0"/>
                            <a:ea typeface="Cambria Math" panose="02040503050406030204" pitchFamily="18" charset="0"/>
                          </a:rPr>
                          <m:t>3</m:t>
                        </m:r>
                      </m:sub>
                    </m:sSub>
                  </m:oMath>
                </a14:m>
                <a:r>
                  <a:rPr lang="fr-FR" sz="3200" dirty="0"/>
                  <a:t>  (constante de vitesse </a:t>
                </a:r>
                <a14:m>
                  <m:oMath xmlns:m="http://schemas.openxmlformats.org/officeDocument/2006/math">
                    <m:sSub>
                      <m:sSubPr>
                        <m:ctrlPr>
                          <a:rPr lang="fr-FR" sz="3200" i="1" smtClean="0">
                            <a:latin typeface="Cambria Math" panose="02040503050406030204" pitchFamily="18" charset="0"/>
                          </a:rPr>
                        </m:ctrlPr>
                      </m:sSubPr>
                      <m:e>
                        <m:r>
                          <a:rPr lang="fr-FR" sz="3200" b="0" i="1" smtClean="0">
                            <a:latin typeface="Cambria Math" panose="02040503050406030204" pitchFamily="18" charset="0"/>
                          </a:rPr>
                          <m:t>𝑘</m:t>
                        </m:r>
                      </m:e>
                      <m:sub>
                        <m:r>
                          <a:rPr lang="fr-FR" sz="3200" b="0" i="1" smtClean="0">
                            <a:latin typeface="Cambria Math" panose="02040503050406030204" pitchFamily="18" charset="0"/>
                          </a:rPr>
                          <m:t>1</m:t>
                        </m:r>
                      </m:sub>
                    </m:sSub>
                    <m:r>
                      <a:rPr lang="fr-FR" sz="3200" b="0" i="1" smtClean="0">
                        <a:latin typeface="Cambria Math" panose="02040503050406030204" pitchFamily="18" charset="0"/>
                      </a:rPr>
                      <m:t> </m:t>
                    </m:r>
                    <m:r>
                      <a:rPr lang="fr-FR" sz="3200" b="0" i="1" smtClean="0">
                        <a:latin typeface="Cambria Math" panose="02040503050406030204" pitchFamily="18" charset="0"/>
                      </a:rPr>
                      <m:t>𝑒𝑡</m:t>
                    </m:r>
                    <m:r>
                      <a:rPr lang="fr-FR" sz="3200" b="0" i="1" smtClean="0">
                        <a:latin typeface="Cambria Math" panose="02040503050406030204" pitchFamily="18" charset="0"/>
                      </a:rPr>
                      <m:t> </m:t>
                    </m:r>
                    <m:sSub>
                      <m:sSubPr>
                        <m:ctrlPr>
                          <a:rPr lang="fr-FR" sz="3200" b="0" i="1" smtClean="0">
                            <a:latin typeface="Cambria Math" panose="02040503050406030204" pitchFamily="18" charset="0"/>
                          </a:rPr>
                        </m:ctrlPr>
                      </m:sSubPr>
                      <m:e>
                        <m:r>
                          <a:rPr lang="fr-FR" sz="3200" b="0" i="1" smtClean="0">
                            <a:latin typeface="Cambria Math" panose="02040503050406030204" pitchFamily="18" charset="0"/>
                          </a:rPr>
                          <m:t>𝑘</m:t>
                        </m:r>
                      </m:e>
                      <m:sub>
                        <m:r>
                          <a:rPr lang="fr-FR" sz="3200" b="0" i="1" smtClean="0">
                            <a:latin typeface="Cambria Math" panose="02040503050406030204" pitchFamily="18" charset="0"/>
                          </a:rPr>
                          <m:t>−1</m:t>
                        </m:r>
                      </m:sub>
                    </m:sSub>
                  </m:oMath>
                </a14:m>
                <a:r>
                  <a:rPr lang="fr-FR" sz="3200" dirty="0"/>
                  <a:t>)</a:t>
                </a:r>
              </a:p>
              <a:p>
                <a14:m>
                  <m:oMath xmlns:m="http://schemas.openxmlformats.org/officeDocument/2006/math">
                    <m:r>
                      <a:rPr lang="fr-FR" sz="3200" i="1">
                        <a:latin typeface="Cambria Math" panose="02040503050406030204" pitchFamily="18" charset="0"/>
                        <a:ea typeface="Cambria Math" panose="02040503050406030204" pitchFamily="18" charset="0"/>
                      </a:rPr>
                      <m:t>𝑁</m:t>
                    </m:r>
                    <m:sSub>
                      <m:sSubPr>
                        <m:ctrlPr>
                          <a:rPr lang="fr-FR" sz="3200" i="1">
                            <a:latin typeface="Cambria Math" panose="02040503050406030204" pitchFamily="18" charset="0"/>
                            <a:ea typeface="Cambria Math" panose="02040503050406030204" pitchFamily="18" charset="0"/>
                          </a:rPr>
                        </m:ctrlPr>
                      </m:sSubPr>
                      <m:e>
                        <m:r>
                          <a:rPr lang="fr-FR" sz="3200" i="1">
                            <a:latin typeface="Cambria Math" panose="02040503050406030204" pitchFamily="18" charset="0"/>
                            <a:ea typeface="Cambria Math" panose="02040503050406030204" pitchFamily="18" charset="0"/>
                          </a:rPr>
                          <m:t>𝑂</m:t>
                        </m:r>
                      </m:e>
                      <m:sub>
                        <m:r>
                          <a:rPr lang="fr-FR" sz="3200" i="1">
                            <a:latin typeface="Cambria Math" panose="02040503050406030204" pitchFamily="18" charset="0"/>
                            <a:ea typeface="Cambria Math" panose="02040503050406030204" pitchFamily="18" charset="0"/>
                          </a:rPr>
                          <m:t>2</m:t>
                        </m:r>
                      </m:sub>
                    </m:sSub>
                    <m:r>
                      <a:rPr lang="fr-FR" sz="3200" i="1">
                        <a:latin typeface="Cambria Math" panose="02040503050406030204" pitchFamily="18" charset="0"/>
                        <a:ea typeface="Cambria Math" panose="02040503050406030204" pitchFamily="18" charset="0"/>
                      </a:rPr>
                      <m:t>+</m:t>
                    </m:r>
                    <m:r>
                      <a:rPr lang="fr-FR" sz="3200" i="1">
                        <a:latin typeface="Cambria Math" panose="02040503050406030204" pitchFamily="18" charset="0"/>
                        <a:ea typeface="Cambria Math" panose="02040503050406030204" pitchFamily="18" charset="0"/>
                      </a:rPr>
                      <m:t>𝑁</m:t>
                    </m:r>
                    <m:sSub>
                      <m:sSubPr>
                        <m:ctrlPr>
                          <a:rPr lang="fr-FR" sz="3200" i="1">
                            <a:latin typeface="Cambria Math" panose="02040503050406030204" pitchFamily="18" charset="0"/>
                            <a:ea typeface="Cambria Math" panose="02040503050406030204" pitchFamily="18" charset="0"/>
                          </a:rPr>
                        </m:ctrlPr>
                      </m:sSubPr>
                      <m:e>
                        <m:r>
                          <a:rPr lang="fr-FR" sz="3200" i="1">
                            <a:latin typeface="Cambria Math" panose="02040503050406030204" pitchFamily="18" charset="0"/>
                            <a:ea typeface="Cambria Math" panose="02040503050406030204" pitchFamily="18" charset="0"/>
                          </a:rPr>
                          <m:t>𝑂</m:t>
                        </m:r>
                      </m:e>
                      <m:sub>
                        <m:r>
                          <a:rPr lang="fr-FR" sz="3200" i="1">
                            <a:latin typeface="Cambria Math" panose="02040503050406030204" pitchFamily="18" charset="0"/>
                            <a:ea typeface="Cambria Math" panose="02040503050406030204" pitchFamily="18" charset="0"/>
                          </a:rPr>
                          <m:t>3</m:t>
                        </m:r>
                      </m:sub>
                    </m:sSub>
                    <m:r>
                      <a:rPr lang="fr-FR" sz="3200" i="1" smtClean="0">
                        <a:latin typeface="Cambria Math" panose="02040503050406030204" pitchFamily="18" charset="0"/>
                        <a:ea typeface="Cambria Math" panose="02040503050406030204" pitchFamily="18" charset="0"/>
                      </a:rPr>
                      <m:t>⟶</m:t>
                    </m:r>
                    <m:r>
                      <a:rPr lang="fr-FR" sz="3200" b="0" i="1" smtClean="0">
                        <a:latin typeface="Cambria Math" panose="02040503050406030204" pitchFamily="18" charset="0"/>
                        <a:ea typeface="Cambria Math" panose="02040503050406030204" pitchFamily="18" charset="0"/>
                      </a:rPr>
                      <m:t>𝑁𝑂</m:t>
                    </m:r>
                    <m:r>
                      <a:rPr lang="fr-FR" sz="3200" b="0" i="1" smtClean="0">
                        <a:latin typeface="Cambria Math" panose="02040503050406030204" pitchFamily="18" charset="0"/>
                        <a:ea typeface="Cambria Math" panose="02040503050406030204" pitchFamily="18" charset="0"/>
                      </a:rPr>
                      <m:t>+</m:t>
                    </m:r>
                    <m:sSub>
                      <m:sSubPr>
                        <m:ctrlPr>
                          <a:rPr lang="fr-FR" sz="3200" b="0" i="1" smtClean="0">
                            <a:latin typeface="Cambria Math" panose="02040503050406030204" pitchFamily="18" charset="0"/>
                            <a:ea typeface="Cambria Math" panose="02040503050406030204" pitchFamily="18" charset="0"/>
                          </a:rPr>
                        </m:ctrlPr>
                      </m:sSubPr>
                      <m:e>
                        <m:r>
                          <a:rPr lang="fr-FR" sz="3200" b="0" i="1" smtClean="0">
                            <a:latin typeface="Cambria Math" panose="02040503050406030204" pitchFamily="18" charset="0"/>
                            <a:ea typeface="Cambria Math" panose="02040503050406030204" pitchFamily="18" charset="0"/>
                          </a:rPr>
                          <m:t>𝑂</m:t>
                        </m:r>
                      </m:e>
                      <m:sub>
                        <m:r>
                          <a:rPr lang="fr-FR" sz="3200" b="0" i="1" smtClean="0">
                            <a:latin typeface="Cambria Math" panose="02040503050406030204" pitchFamily="18" charset="0"/>
                            <a:ea typeface="Cambria Math" panose="02040503050406030204" pitchFamily="18" charset="0"/>
                          </a:rPr>
                          <m:t>2</m:t>
                        </m:r>
                      </m:sub>
                    </m:sSub>
                    <m:r>
                      <a:rPr lang="fr-FR" sz="3200" b="0" i="1" smtClean="0">
                        <a:latin typeface="Cambria Math" panose="02040503050406030204" pitchFamily="18" charset="0"/>
                        <a:ea typeface="Cambria Math" panose="02040503050406030204" pitchFamily="18" charset="0"/>
                      </a:rPr>
                      <m:t>+</m:t>
                    </m:r>
                    <m:r>
                      <a:rPr lang="fr-FR" sz="3200" b="0" i="1" smtClean="0">
                        <a:latin typeface="Cambria Math" panose="02040503050406030204" pitchFamily="18" charset="0"/>
                        <a:ea typeface="Cambria Math" panose="02040503050406030204" pitchFamily="18" charset="0"/>
                      </a:rPr>
                      <m:t>𝑁</m:t>
                    </m:r>
                    <m:sSub>
                      <m:sSubPr>
                        <m:ctrlPr>
                          <a:rPr lang="fr-FR" sz="3200" b="0" i="1" smtClean="0">
                            <a:latin typeface="Cambria Math" panose="02040503050406030204" pitchFamily="18" charset="0"/>
                            <a:ea typeface="Cambria Math" panose="02040503050406030204" pitchFamily="18" charset="0"/>
                          </a:rPr>
                        </m:ctrlPr>
                      </m:sSubPr>
                      <m:e>
                        <m:r>
                          <a:rPr lang="fr-FR" sz="3200" b="0" i="1" smtClean="0">
                            <a:latin typeface="Cambria Math" panose="02040503050406030204" pitchFamily="18" charset="0"/>
                            <a:ea typeface="Cambria Math" panose="02040503050406030204" pitchFamily="18" charset="0"/>
                          </a:rPr>
                          <m:t>𝑂</m:t>
                        </m:r>
                      </m:e>
                      <m:sub>
                        <m:r>
                          <a:rPr lang="fr-FR" sz="3200" b="0" i="1" smtClean="0">
                            <a:latin typeface="Cambria Math" panose="02040503050406030204" pitchFamily="18" charset="0"/>
                            <a:ea typeface="Cambria Math" panose="02040503050406030204" pitchFamily="18" charset="0"/>
                          </a:rPr>
                          <m:t>2</m:t>
                        </m:r>
                      </m:sub>
                    </m:sSub>
                  </m:oMath>
                </a14:m>
                <a:r>
                  <a:rPr lang="fr-FR" sz="3200" dirty="0"/>
                  <a:t> (constante de vitesse </a:t>
                </a:r>
                <a14:m>
                  <m:oMath xmlns:m="http://schemas.openxmlformats.org/officeDocument/2006/math">
                    <m:sSub>
                      <m:sSubPr>
                        <m:ctrlPr>
                          <a:rPr lang="fr-FR" sz="3200" i="1">
                            <a:latin typeface="Cambria Math" panose="02040503050406030204" pitchFamily="18" charset="0"/>
                          </a:rPr>
                        </m:ctrlPr>
                      </m:sSubPr>
                      <m:e>
                        <m:r>
                          <a:rPr lang="fr-FR" sz="3200" i="1">
                            <a:latin typeface="Cambria Math" panose="02040503050406030204" pitchFamily="18" charset="0"/>
                          </a:rPr>
                          <m:t>𝑘</m:t>
                        </m:r>
                      </m:e>
                      <m:sub>
                        <m:r>
                          <a:rPr lang="fr-FR" sz="3200" b="0" i="1" smtClean="0">
                            <a:latin typeface="Cambria Math" panose="02040503050406030204" pitchFamily="18" charset="0"/>
                          </a:rPr>
                          <m:t>2</m:t>
                        </m:r>
                      </m:sub>
                    </m:sSub>
                    <m:r>
                      <a:rPr lang="fr-FR" sz="3200" i="1">
                        <a:latin typeface="Cambria Math" panose="02040503050406030204" pitchFamily="18" charset="0"/>
                      </a:rPr>
                      <m:t> </m:t>
                    </m:r>
                  </m:oMath>
                </a14:m>
                <a:r>
                  <a:rPr lang="fr-FR" sz="3200" dirty="0"/>
                  <a:t>)</a:t>
                </a:r>
              </a:p>
              <a:p>
                <a14:m>
                  <m:oMath xmlns:m="http://schemas.openxmlformats.org/officeDocument/2006/math">
                    <m:r>
                      <a:rPr lang="fr-FR" sz="3200" i="1">
                        <a:latin typeface="Cambria Math" panose="02040503050406030204" pitchFamily="18" charset="0"/>
                        <a:ea typeface="Cambria Math" panose="02040503050406030204" pitchFamily="18" charset="0"/>
                      </a:rPr>
                      <m:t>𝑁𝑂</m:t>
                    </m:r>
                  </m:oMath>
                </a14:m>
                <a:r>
                  <a:rPr lang="fr-FR" sz="3200" dirty="0"/>
                  <a:t>+ </a:t>
                </a:r>
                <a14:m>
                  <m:oMath xmlns:m="http://schemas.openxmlformats.org/officeDocument/2006/math">
                    <m:sSub>
                      <m:sSubPr>
                        <m:ctrlPr>
                          <a:rPr lang="fr-FR" sz="3200" i="1">
                            <a:latin typeface="Cambria Math" panose="02040503050406030204" pitchFamily="18" charset="0"/>
                          </a:rPr>
                        </m:ctrlPr>
                      </m:sSubPr>
                      <m:e>
                        <m:r>
                          <a:rPr lang="fr-FR" sz="3200" i="1">
                            <a:latin typeface="Cambria Math" panose="02040503050406030204" pitchFamily="18" charset="0"/>
                          </a:rPr>
                          <m:t>𝑁</m:t>
                        </m:r>
                      </m:e>
                      <m:sub>
                        <m:r>
                          <a:rPr lang="fr-FR" sz="3200" i="1">
                            <a:latin typeface="Cambria Math" panose="02040503050406030204" pitchFamily="18" charset="0"/>
                          </a:rPr>
                          <m:t>2</m:t>
                        </m:r>
                      </m:sub>
                    </m:sSub>
                    <m:sSub>
                      <m:sSubPr>
                        <m:ctrlPr>
                          <a:rPr lang="fr-FR" sz="3200" i="1">
                            <a:latin typeface="Cambria Math" panose="02040503050406030204" pitchFamily="18" charset="0"/>
                          </a:rPr>
                        </m:ctrlPr>
                      </m:sSubPr>
                      <m:e>
                        <m:r>
                          <a:rPr lang="fr-FR" sz="3200" i="1">
                            <a:latin typeface="Cambria Math" panose="02040503050406030204" pitchFamily="18" charset="0"/>
                          </a:rPr>
                          <m:t>𝑂</m:t>
                        </m:r>
                      </m:e>
                      <m:sub>
                        <m:r>
                          <a:rPr lang="fr-FR" sz="3200" i="1">
                            <a:latin typeface="Cambria Math" panose="02040503050406030204" pitchFamily="18" charset="0"/>
                          </a:rPr>
                          <m:t>5</m:t>
                        </m:r>
                      </m:sub>
                    </m:sSub>
                    <m:r>
                      <a:rPr lang="fr-FR" sz="3200" i="1" smtClean="0">
                        <a:latin typeface="Cambria Math" panose="02040503050406030204" pitchFamily="18" charset="0"/>
                        <a:ea typeface="Cambria Math" panose="02040503050406030204" pitchFamily="18" charset="0"/>
                      </a:rPr>
                      <m:t>⟶</m:t>
                    </m:r>
                    <m:r>
                      <a:rPr lang="fr-FR" sz="3200" b="0" i="1" smtClean="0">
                        <a:latin typeface="Cambria Math" panose="02040503050406030204" pitchFamily="18" charset="0"/>
                        <a:ea typeface="Cambria Math" panose="02040503050406030204" pitchFamily="18" charset="0"/>
                      </a:rPr>
                      <m:t>3</m:t>
                    </m:r>
                  </m:oMath>
                </a14:m>
                <a:r>
                  <a:rPr lang="fr-FR" sz="3200" dirty="0">
                    <a:ea typeface="Cambria Math" panose="02040503050406030204" pitchFamily="18" charset="0"/>
                  </a:rPr>
                  <a:t> </a:t>
                </a:r>
                <a14:m>
                  <m:oMath xmlns:m="http://schemas.openxmlformats.org/officeDocument/2006/math">
                    <m:r>
                      <a:rPr lang="fr-FR" sz="3200" i="1">
                        <a:latin typeface="Cambria Math" panose="02040503050406030204" pitchFamily="18" charset="0"/>
                        <a:ea typeface="Cambria Math" panose="02040503050406030204" pitchFamily="18" charset="0"/>
                      </a:rPr>
                      <m:t>𝑁</m:t>
                    </m:r>
                    <m:sSub>
                      <m:sSubPr>
                        <m:ctrlPr>
                          <a:rPr lang="fr-FR" sz="3200" i="1">
                            <a:latin typeface="Cambria Math" panose="02040503050406030204" pitchFamily="18" charset="0"/>
                            <a:ea typeface="Cambria Math" panose="02040503050406030204" pitchFamily="18" charset="0"/>
                          </a:rPr>
                        </m:ctrlPr>
                      </m:sSubPr>
                      <m:e>
                        <m:r>
                          <a:rPr lang="fr-FR" sz="3200" i="1">
                            <a:latin typeface="Cambria Math" panose="02040503050406030204" pitchFamily="18" charset="0"/>
                            <a:ea typeface="Cambria Math" panose="02040503050406030204" pitchFamily="18" charset="0"/>
                          </a:rPr>
                          <m:t>𝑂</m:t>
                        </m:r>
                      </m:e>
                      <m:sub>
                        <m:r>
                          <a:rPr lang="fr-FR" sz="3200" i="1">
                            <a:latin typeface="Cambria Math" panose="02040503050406030204" pitchFamily="18" charset="0"/>
                            <a:ea typeface="Cambria Math" panose="02040503050406030204" pitchFamily="18" charset="0"/>
                          </a:rPr>
                          <m:t>2</m:t>
                        </m:r>
                      </m:sub>
                    </m:sSub>
                  </m:oMath>
                </a14:m>
                <a:r>
                  <a:rPr lang="fr-FR" sz="3200" dirty="0"/>
                  <a:t>    (constante de vitesse </a:t>
                </a:r>
                <a14:m>
                  <m:oMath xmlns:m="http://schemas.openxmlformats.org/officeDocument/2006/math">
                    <m:sSub>
                      <m:sSubPr>
                        <m:ctrlPr>
                          <a:rPr lang="fr-FR" sz="3200" i="1">
                            <a:latin typeface="Cambria Math" panose="02040503050406030204" pitchFamily="18" charset="0"/>
                          </a:rPr>
                        </m:ctrlPr>
                      </m:sSubPr>
                      <m:e>
                        <m:r>
                          <a:rPr lang="fr-FR" sz="3200" i="1">
                            <a:latin typeface="Cambria Math" panose="02040503050406030204" pitchFamily="18" charset="0"/>
                          </a:rPr>
                          <m:t>𝑘</m:t>
                        </m:r>
                      </m:e>
                      <m:sub>
                        <m:r>
                          <a:rPr lang="fr-FR" sz="3200" b="0" i="1" smtClean="0">
                            <a:latin typeface="Cambria Math" panose="02040503050406030204" pitchFamily="18" charset="0"/>
                          </a:rPr>
                          <m:t>3</m:t>
                        </m:r>
                      </m:sub>
                    </m:sSub>
                    <m:r>
                      <a:rPr lang="fr-FR" sz="3200" i="1">
                        <a:latin typeface="Cambria Math" panose="02040503050406030204" pitchFamily="18" charset="0"/>
                      </a:rPr>
                      <m:t> </m:t>
                    </m:r>
                  </m:oMath>
                </a14:m>
                <a:r>
                  <a:rPr lang="fr-FR" sz="3200" dirty="0"/>
                  <a:t>)</a:t>
                </a:r>
              </a:p>
              <a:p>
                <a:pPr marL="342900" indent="-342900">
                  <a:buAutoNum type="arabicParenR"/>
                </a:pPr>
                <a:r>
                  <a:rPr lang="fr-FR" sz="3200" dirty="0" err="1"/>
                  <a:t>Ecrire</a:t>
                </a:r>
                <a:r>
                  <a:rPr lang="fr-FR" sz="3200" dirty="0"/>
                  <a:t> l’équation de la réaction</a:t>
                </a:r>
              </a:p>
              <a:p>
                <a:pPr marL="342900" indent="-342900">
                  <a:buAutoNum type="arabicParenR"/>
                </a:pPr>
                <a:r>
                  <a:rPr lang="fr-FR" sz="3200" dirty="0"/>
                  <a:t>Définir la vitesse de la réaction</a:t>
                </a:r>
              </a:p>
              <a:p>
                <a:pPr marL="342900" indent="-342900">
                  <a:buAutoNum type="arabicParenR"/>
                </a:pPr>
                <a:r>
                  <a:rPr lang="fr-FR" sz="3200" dirty="0"/>
                  <a:t>En appliquant l’AEQS aux IR montrer que ce mécanisme est compatible avec  une réaction d’ordre 1.</a:t>
                </a:r>
              </a:p>
              <a:p>
                <a:r>
                  <a:rPr lang="fr-FR" sz="3200" dirty="0"/>
                  <a:t>4) Exprimer la constante de vitesse  en fonction de </a:t>
                </a:r>
                <a14:m>
                  <m:oMath xmlns:m="http://schemas.openxmlformats.org/officeDocument/2006/math">
                    <m:sSub>
                      <m:sSubPr>
                        <m:ctrlPr>
                          <a:rPr lang="fr-FR" sz="3200" i="1">
                            <a:latin typeface="Cambria Math" panose="02040503050406030204" pitchFamily="18" charset="0"/>
                          </a:rPr>
                        </m:ctrlPr>
                      </m:sSubPr>
                      <m:e>
                        <m:r>
                          <a:rPr lang="fr-FR" sz="3200" i="1">
                            <a:latin typeface="Cambria Math" panose="02040503050406030204" pitchFamily="18" charset="0"/>
                          </a:rPr>
                          <m:t>𝑘</m:t>
                        </m:r>
                      </m:e>
                      <m:sub>
                        <m:r>
                          <a:rPr lang="fr-FR" sz="3200" i="1">
                            <a:latin typeface="Cambria Math" panose="02040503050406030204" pitchFamily="18" charset="0"/>
                          </a:rPr>
                          <m:t>1</m:t>
                        </m:r>
                      </m:sub>
                    </m:sSub>
                    <m:sSub>
                      <m:sSubPr>
                        <m:ctrlPr>
                          <a:rPr lang="fr-FR" sz="3200" i="1">
                            <a:latin typeface="Cambria Math" panose="02040503050406030204" pitchFamily="18" charset="0"/>
                          </a:rPr>
                        </m:ctrlPr>
                      </m:sSubPr>
                      <m:e>
                        <m:r>
                          <a:rPr lang="fr-FR" sz="3200" b="0" i="1" smtClean="0">
                            <a:latin typeface="Cambria Math" panose="02040503050406030204" pitchFamily="18" charset="0"/>
                          </a:rPr>
                          <m:t>,</m:t>
                        </m:r>
                        <m:r>
                          <a:rPr lang="fr-FR" sz="3200" i="1">
                            <a:latin typeface="Cambria Math" panose="02040503050406030204" pitchFamily="18" charset="0"/>
                          </a:rPr>
                          <m:t>𝑘</m:t>
                        </m:r>
                      </m:e>
                      <m:sub>
                        <m:r>
                          <a:rPr lang="fr-FR" sz="3200" i="1">
                            <a:latin typeface="Cambria Math" panose="02040503050406030204" pitchFamily="18" charset="0"/>
                          </a:rPr>
                          <m:t>−1</m:t>
                        </m:r>
                      </m:sub>
                    </m:sSub>
                  </m:oMath>
                </a14:m>
                <a:r>
                  <a:rPr lang="fr-FR" sz="3200" dirty="0"/>
                  <a:t>, </a:t>
                </a:r>
                <a14:m>
                  <m:oMath xmlns:m="http://schemas.openxmlformats.org/officeDocument/2006/math">
                    <m:sSub>
                      <m:sSubPr>
                        <m:ctrlPr>
                          <a:rPr lang="fr-FR" sz="3200" i="1">
                            <a:latin typeface="Cambria Math" panose="02040503050406030204" pitchFamily="18" charset="0"/>
                          </a:rPr>
                        </m:ctrlPr>
                      </m:sSubPr>
                      <m:e>
                        <m:r>
                          <a:rPr lang="fr-FR" sz="3200" i="1">
                            <a:latin typeface="Cambria Math" panose="02040503050406030204" pitchFamily="18" charset="0"/>
                          </a:rPr>
                          <m:t>𝑘</m:t>
                        </m:r>
                      </m:e>
                      <m:sub>
                        <m:r>
                          <a:rPr lang="fr-FR" sz="3200" i="1">
                            <a:latin typeface="Cambria Math" panose="02040503050406030204" pitchFamily="18" charset="0"/>
                          </a:rPr>
                          <m:t>2</m:t>
                        </m:r>
                      </m:sub>
                    </m:sSub>
                    <m:r>
                      <a:rPr lang="fr-FR" sz="3200" b="0" i="1" smtClean="0">
                        <a:latin typeface="Cambria Math" panose="02040503050406030204" pitchFamily="18" charset="0"/>
                      </a:rPr>
                      <m:t>,</m:t>
                    </m:r>
                    <m:r>
                      <a:rPr lang="fr-FR" sz="3200" i="1">
                        <a:latin typeface="Cambria Math" panose="02040503050406030204" pitchFamily="18" charset="0"/>
                      </a:rPr>
                      <m:t> </m:t>
                    </m:r>
                    <m:sSub>
                      <m:sSubPr>
                        <m:ctrlPr>
                          <a:rPr lang="fr-FR" sz="3200" i="1">
                            <a:latin typeface="Cambria Math" panose="02040503050406030204" pitchFamily="18" charset="0"/>
                          </a:rPr>
                        </m:ctrlPr>
                      </m:sSubPr>
                      <m:e>
                        <m:r>
                          <a:rPr lang="fr-FR" sz="3200" i="1">
                            <a:latin typeface="Cambria Math" panose="02040503050406030204" pitchFamily="18" charset="0"/>
                          </a:rPr>
                          <m:t>𝑘</m:t>
                        </m:r>
                      </m:e>
                      <m:sub>
                        <m:r>
                          <a:rPr lang="fr-FR" sz="3200" i="1">
                            <a:latin typeface="Cambria Math" panose="02040503050406030204" pitchFamily="18" charset="0"/>
                          </a:rPr>
                          <m:t>3</m:t>
                        </m:r>
                      </m:sub>
                    </m:sSub>
                    <m:r>
                      <a:rPr lang="fr-FR" sz="3200" i="1">
                        <a:latin typeface="Cambria Math" panose="02040503050406030204" pitchFamily="18" charset="0"/>
                      </a:rPr>
                      <m:t> </m:t>
                    </m:r>
                  </m:oMath>
                </a14:m>
                <a:r>
                  <a:rPr lang="fr-FR" sz="3200" dirty="0"/>
                  <a:t>.</a:t>
                </a:r>
              </a:p>
              <a:p>
                <a:endParaRPr lang="fr-FR" sz="3200" dirty="0"/>
              </a:p>
              <a:p>
                <a:endParaRPr lang="fr-FR" sz="3200" dirty="0"/>
              </a:p>
            </p:txBody>
          </p:sp>
        </mc:Choice>
        <mc:Fallback xmlns="">
          <p:sp>
            <p:nvSpPr>
              <p:cNvPr id="2" name="ZoneTexte 1">
                <a:extLst>
                  <a:ext uri="{FF2B5EF4-FFF2-40B4-BE49-F238E27FC236}">
                    <a16:creationId xmlns:a16="http://schemas.microsoft.com/office/drawing/2014/main" id="{5563119D-419E-48C7-9943-3510C2774B6C}"/>
                  </a:ext>
                </a:extLst>
              </p:cNvPr>
              <p:cNvSpPr txBox="1">
                <a:spLocks noRot="1" noChangeAspect="1" noMove="1" noResize="1" noEditPoints="1" noAdjustHandles="1" noChangeArrowheads="1" noChangeShapeType="1" noTextEdit="1"/>
              </p:cNvSpPr>
              <p:nvPr/>
            </p:nvSpPr>
            <p:spPr>
              <a:xfrm>
                <a:off x="397565" y="278296"/>
                <a:ext cx="11423374" cy="6555641"/>
              </a:xfrm>
              <a:prstGeom prst="rect">
                <a:avLst/>
              </a:prstGeom>
              <a:blipFill>
                <a:blip r:embed="rId2"/>
                <a:stretch>
                  <a:fillRect l="-1601" t="-1488"/>
                </a:stretch>
              </a:blipFill>
            </p:spPr>
            <p:txBody>
              <a:bodyPr/>
              <a:lstStyle/>
              <a:p>
                <a:r>
                  <a:rPr lang="fr-FR">
                    <a:noFill/>
                  </a:rPr>
                  <a:t> </a:t>
                </a:r>
              </a:p>
            </p:txBody>
          </p:sp>
        </mc:Fallback>
      </mc:AlternateContent>
    </p:spTree>
    <p:extLst>
      <p:ext uri="{BB962C8B-B14F-4D97-AF65-F5344CB8AC3E}">
        <p14:creationId xmlns:p14="http://schemas.microsoft.com/office/powerpoint/2010/main" val="995630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45DA856B-BBAE-44EB-844C-0184FBFB3D51}"/>
                  </a:ext>
                </a:extLst>
              </p:cNvPr>
              <p:cNvSpPr/>
              <p:nvPr/>
            </p:nvSpPr>
            <p:spPr>
              <a:xfrm>
                <a:off x="856180" y="434874"/>
                <a:ext cx="11003846" cy="4298293"/>
              </a:xfrm>
              <a:prstGeom prst="rect">
                <a:avLst/>
              </a:prstGeom>
            </p:spPr>
            <p:txBody>
              <a:bodyPr wrap="none">
                <a:spAutoFit/>
              </a:bodyPr>
              <a:lstStyle/>
              <a:p>
                <a14:m>
                  <m:oMath xmlns:m="http://schemas.openxmlformats.org/officeDocument/2006/math">
                    <m:r>
                      <a:rPr lang="fr-FR" sz="3200" i="1" smtClean="0">
                        <a:latin typeface="Cambria Math" panose="02040503050406030204" pitchFamily="18" charset="0"/>
                        <a:ea typeface="Cambria Math" panose="02040503050406030204" pitchFamily="18" charset="0"/>
                      </a:rPr>
                      <m:t>𝑁𝑂</m:t>
                    </m:r>
                  </m:oMath>
                </a14:m>
                <a:r>
                  <a:rPr lang="fr-FR" sz="3200" dirty="0"/>
                  <a:t>, </a:t>
                </a:r>
                <a14:m>
                  <m:oMath xmlns:m="http://schemas.openxmlformats.org/officeDocument/2006/math">
                    <m:r>
                      <a:rPr lang="fr-FR" sz="3200" i="1">
                        <a:latin typeface="Cambria Math" panose="02040503050406030204" pitchFamily="18" charset="0"/>
                        <a:ea typeface="Cambria Math" panose="02040503050406030204" pitchFamily="18" charset="0"/>
                      </a:rPr>
                      <m:t>𝑁</m:t>
                    </m:r>
                    <m:sSub>
                      <m:sSubPr>
                        <m:ctrlPr>
                          <a:rPr lang="fr-FR" sz="3200" i="1">
                            <a:latin typeface="Cambria Math" panose="02040503050406030204" pitchFamily="18" charset="0"/>
                            <a:ea typeface="Cambria Math" panose="02040503050406030204" pitchFamily="18" charset="0"/>
                          </a:rPr>
                        </m:ctrlPr>
                      </m:sSubPr>
                      <m:e>
                        <m:r>
                          <a:rPr lang="fr-FR" sz="3200" i="1">
                            <a:latin typeface="Cambria Math" panose="02040503050406030204" pitchFamily="18" charset="0"/>
                            <a:ea typeface="Cambria Math" panose="02040503050406030204" pitchFamily="18" charset="0"/>
                          </a:rPr>
                          <m:t>𝑂</m:t>
                        </m:r>
                      </m:e>
                      <m:sub>
                        <m:r>
                          <a:rPr lang="fr-FR" sz="3200" i="1">
                            <a:latin typeface="Cambria Math" panose="02040503050406030204" pitchFamily="18" charset="0"/>
                            <a:ea typeface="Cambria Math" panose="02040503050406030204" pitchFamily="18" charset="0"/>
                          </a:rPr>
                          <m:t>3</m:t>
                        </m:r>
                      </m:sub>
                    </m:sSub>
                  </m:oMath>
                </a14:m>
                <a:r>
                  <a:rPr lang="fr-FR" sz="3200" dirty="0"/>
                  <a:t>: sont des intermédiaires réactionnels</a:t>
                </a:r>
              </a:p>
              <a:p>
                <a:pPr/>
                <a14:m>
                  <m:oMathPara xmlns:m="http://schemas.openxmlformats.org/officeDocument/2006/math">
                    <m:oMathParaPr>
                      <m:jc m:val="centerGroup"/>
                    </m:oMathParaPr>
                    <m:oMath xmlns:m="http://schemas.openxmlformats.org/officeDocument/2006/math">
                      <m:r>
                        <a:rPr lang="fr-FR" sz="3200" b="0" i="1" smtClean="0">
                          <a:latin typeface="Cambria Math" panose="02040503050406030204" pitchFamily="18" charset="0"/>
                        </a:rPr>
                        <m:t>𝑉</m:t>
                      </m:r>
                      <m:r>
                        <a:rPr lang="fr-FR" sz="3200" b="0" i="1" smtClean="0">
                          <a:latin typeface="Cambria Math" panose="02040503050406030204" pitchFamily="18" charset="0"/>
                        </a:rPr>
                        <m:t>=−</m:t>
                      </m:r>
                      <m:f>
                        <m:fPr>
                          <m:ctrlPr>
                            <a:rPr lang="fr-FR" sz="3200" b="0" i="1" smtClean="0">
                              <a:latin typeface="Cambria Math" panose="02040503050406030204" pitchFamily="18" charset="0"/>
                            </a:rPr>
                          </m:ctrlPr>
                        </m:fPr>
                        <m:num>
                          <m:r>
                            <a:rPr lang="fr-FR" sz="3200" b="0" i="1" smtClean="0">
                              <a:latin typeface="Cambria Math" panose="02040503050406030204" pitchFamily="18" charset="0"/>
                            </a:rPr>
                            <m:t>1</m:t>
                          </m:r>
                        </m:num>
                        <m:den>
                          <m:r>
                            <a:rPr lang="fr-FR" sz="3200" b="0" i="1" smtClean="0">
                              <a:latin typeface="Cambria Math" panose="02040503050406030204" pitchFamily="18" charset="0"/>
                            </a:rPr>
                            <m:t>2</m:t>
                          </m:r>
                        </m:den>
                      </m:f>
                      <m:f>
                        <m:fPr>
                          <m:ctrlPr>
                            <a:rPr lang="fr-FR" sz="3200" b="0" i="1" smtClean="0">
                              <a:latin typeface="Cambria Math" panose="02040503050406030204" pitchFamily="18" charset="0"/>
                            </a:rPr>
                          </m:ctrlPr>
                        </m:fPr>
                        <m:num>
                          <m:r>
                            <a:rPr lang="fr-FR" sz="3200" b="0" i="1" smtClean="0">
                              <a:latin typeface="Cambria Math" panose="02040503050406030204" pitchFamily="18" charset="0"/>
                            </a:rPr>
                            <m:t>𝑑</m:t>
                          </m:r>
                          <m:d>
                            <m:dPr>
                              <m:begChr m:val="["/>
                              <m:endChr m:val="]"/>
                              <m:ctrlPr>
                                <a:rPr lang="fr-FR" sz="3200" b="0" i="1" smtClean="0">
                                  <a:latin typeface="Cambria Math" panose="02040503050406030204" pitchFamily="18" charset="0"/>
                                </a:rPr>
                              </m:ctrlPr>
                            </m:dPr>
                            <m:e>
                              <m:sSub>
                                <m:sSubPr>
                                  <m:ctrlPr>
                                    <a:rPr lang="fr-FR" sz="3200" i="1">
                                      <a:latin typeface="Cambria Math" panose="02040503050406030204" pitchFamily="18" charset="0"/>
                                    </a:rPr>
                                  </m:ctrlPr>
                                </m:sSubPr>
                                <m:e>
                                  <m:r>
                                    <a:rPr lang="fr-FR" sz="3200" i="1">
                                      <a:latin typeface="Cambria Math" panose="02040503050406030204" pitchFamily="18" charset="0"/>
                                    </a:rPr>
                                    <m:t>𝑁</m:t>
                                  </m:r>
                                </m:e>
                                <m:sub>
                                  <m:r>
                                    <a:rPr lang="fr-FR" sz="3200" i="1">
                                      <a:latin typeface="Cambria Math" panose="02040503050406030204" pitchFamily="18" charset="0"/>
                                    </a:rPr>
                                    <m:t>2</m:t>
                                  </m:r>
                                </m:sub>
                              </m:sSub>
                              <m:sSub>
                                <m:sSubPr>
                                  <m:ctrlPr>
                                    <a:rPr lang="fr-FR" sz="3200" i="1">
                                      <a:latin typeface="Cambria Math" panose="02040503050406030204" pitchFamily="18" charset="0"/>
                                    </a:rPr>
                                  </m:ctrlPr>
                                </m:sSubPr>
                                <m:e>
                                  <m:r>
                                    <a:rPr lang="fr-FR" sz="3200" i="1">
                                      <a:latin typeface="Cambria Math" panose="02040503050406030204" pitchFamily="18" charset="0"/>
                                    </a:rPr>
                                    <m:t>𝑂</m:t>
                                  </m:r>
                                </m:e>
                                <m:sub>
                                  <m:r>
                                    <a:rPr lang="fr-FR" sz="3200" i="1">
                                      <a:latin typeface="Cambria Math" panose="02040503050406030204" pitchFamily="18" charset="0"/>
                                    </a:rPr>
                                    <m:t>5</m:t>
                                  </m:r>
                                </m:sub>
                              </m:sSub>
                            </m:e>
                          </m:d>
                        </m:num>
                        <m:den>
                          <m:r>
                            <a:rPr lang="fr-FR" sz="3200" b="0" i="1" smtClean="0">
                              <a:latin typeface="Cambria Math" panose="02040503050406030204" pitchFamily="18" charset="0"/>
                            </a:rPr>
                            <m:t>𝑑𝑡</m:t>
                          </m:r>
                        </m:den>
                      </m:f>
                      <m:r>
                        <a:rPr lang="fr-FR" sz="3200" b="0" i="1" smtClean="0">
                          <a:latin typeface="Cambria Math" panose="02040503050406030204" pitchFamily="18" charset="0"/>
                        </a:rPr>
                        <m:t>=</m:t>
                      </m:r>
                      <m:f>
                        <m:fPr>
                          <m:ctrlPr>
                            <a:rPr lang="fr-FR" sz="3200" b="0" i="1" smtClean="0">
                              <a:latin typeface="Cambria Math" panose="02040503050406030204" pitchFamily="18" charset="0"/>
                            </a:rPr>
                          </m:ctrlPr>
                        </m:fPr>
                        <m:num>
                          <m:r>
                            <a:rPr lang="fr-FR" sz="3200" b="0" i="1" smtClean="0">
                              <a:latin typeface="Cambria Math" panose="02040503050406030204" pitchFamily="18" charset="0"/>
                            </a:rPr>
                            <m:t>1</m:t>
                          </m:r>
                        </m:num>
                        <m:den>
                          <m:r>
                            <a:rPr lang="fr-FR" sz="3200" b="0" i="1" smtClean="0">
                              <a:latin typeface="Cambria Math" panose="02040503050406030204" pitchFamily="18" charset="0"/>
                            </a:rPr>
                            <m:t>4</m:t>
                          </m:r>
                        </m:den>
                      </m:f>
                      <m:f>
                        <m:fPr>
                          <m:ctrlPr>
                            <a:rPr lang="fr-FR" sz="3200" b="0" i="1" smtClean="0">
                              <a:latin typeface="Cambria Math" panose="02040503050406030204" pitchFamily="18" charset="0"/>
                            </a:rPr>
                          </m:ctrlPr>
                        </m:fPr>
                        <m:num>
                          <m:r>
                            <a:rPr lang="fr-FR" sz="3200" b="0" i="1" smtClean="0">
                              <a:latin typeface="Cambria Math" panose="02040503050406030204" pitchFamily="18" charset="0"/>
                            </a:rPr>
                            <m:t>𝑑</m:t>
                          </m:r>
                          <m:d>
                            <m:dPr>
                              <m:begChr m:val="["/>
                              <m:endChr m:val="]"/>
                              <m:ctrlPr>
                                <a:rPr lang="fr-FR" sz="3200" b="0" i="1" smtClean="0">
                                  <a:latin typeface="Cambria Math" panose="02040503050406030204" pitchFamily="18" charset="0"/>
                                </a:rPr>
                              </m:ctrlPr>
                            </m:dPr>
                            <m:e>
                              <m:r>
                                <a:rPr lang="fr-FR" sz="3200" i="1">
                                  <a:latin typeface="Cambria Math" panose="02040503050406030204" pitchFamily="18" charset="0"/>
                                  <a:ea typeface="Cambria Math" panose="02040503050406030204" pitchFamily="18" charset="0"/>
                                </a:rPr>
                                <m:t>𝑁</m:t>
                              </m:r>
                              <m:sSub>
                                <m:sSubPr>
                                  <m:ctrlPr>
                                    <a:rPr lang="fr-FR" sz="3200" i="1">
                                      <a:latin typeface="Cambria Math" panose="02040503050406030204" pitchFamily="18" charset="0"/>
                                      <a:ea typeface="Cambria Math" panose="02040503050406030204" pitchFamily="18" charset="0"/>
                                    </a:rPr>
                                  </m:ctrlPr>
                                </m:sSubPr>
                                <m:e>
                                  <m:r>
                                    <a:rPr lang="fr-FR" sz="3200" i="1">
                                      <a:latin typeface="Cambria Math" panose="02040503050406030204" pitchFamily="18" charset="0"/>
                                      <a:ea typeface="Cambria Math" panose="02040503050406030204" pitchFamily="18" charset="0"/>
                                    </a:rPr>
                                    <m:t>𝑂</m:t>
                                  </m:r>
                                </m:e>
                                <m:sub>
                                  <m:r>
                                    <a:rPr lang="fr-FR" sz="3200" i="1">
                                      <a:latin typeface="Cambria Math" panose="02040503050406030204" pitchFamily="18" charset="0"/>
                                      <a:ea typeface="Cambria Math" panose="02040503050406030204" pitchFamily="18" charset="0"/>
                                    </a:rPr>
                                    <m:t>2</m:t>
                                  </m:r>
                                </m:sub>
                              </m:sSub>
                            </m:e>
                          </m:d>
                        </m:num>
                        <m:den>
                          <m:r>
                            <a:rPr lang="fr-FR" sz="3200" b="0" i="1" smtClean="0">
                              <a:latin typeface="Cambria Math" panose="02040503050406030204" pitchFamily="18" charset="0"/>
                            </a:rPr>
                            <m:t>𝑑𝑡</m:t>
                          </m:r>
                        </m:den>
                      </m:f>
                      <m:r>
                        <a:rPr lang="fr-FR" sz="3200" b="0" i="1" smtClean="0">
                          <a:latin typeface="Cambria Math" panose="02040503050406030204" pitchFamily="18" charset="0"/>
                        </a:rPr>
                        <m:t>=</m:t>
                      </m:r>
                      <m:f>
                        <m:fPr>
                          <m:ctrlPr>
                            <a:rPr lang="fr-FR" sz="3200" b="0" i="1" smtClean="0">
                              <a:latin typeface="Cambria Math" panose="02040503050406030204" pitchFamily="18" charset="0"/>
                            </a:rPr>
                          </m:ctrlPr>
                        </m:fPr>
                        <m:num>
                          <m:r>
                            <a:rPr lang="fr-FR" sz="3200" b="0" i="1" smtClean="0">
                              <a:latin typeface="Cambria Math" panose="02040503050406030204" pitchFamily="18" charset="0"/>
                            </a:rPr>
                            <m:t>𝑑</m:t>
                          </m:r>
                          <m:d>
                            <m:dPr>
                              <m:begChr m:val="["/>
                              <m:endChr m:val="]"/>
                              <m:ctrlPr>
                                <a:rPr lang="fr-FR" sz="3200" b="0" i="1" smtClean="0">
                                  <a:latin typeface="Cambria Math" panose="02040503050406030204" pitchFamily="18" charset="0"/>
                                </a:rPr>
                              </m:ctrlPr>
                            </m:dPr>
                            <m:e>
                              <m:sSub>
                                <m:sSubPr>
                                  <m:ctrlPr>
                                    <a:rPr lang="fr-FR" sz="3200" b="0" i="1" smtClean="0">
                                      <a:latin typeface="Cambria Math" panose="02040503050406030204" pitchFamily="18" charset="0"/>
                                    </a:rPr>
                                  </m:ctrlPr>
                                </m:sSubPr>
                                <m:e>
                                  <m:r>
                                    <a:rPr lang="fr-FR" sz="3200" b="0" i="1" smtClean="0">
                                      <a:latin typeface="Cambria Math" panose="02040503050406030204" pitchFamily="18" charset="0"/>
                                    </a:rPr>
                                    <m:t>𝑂</m:t>
                                  </m:r>
                                </m:e>
                                <m:sub>
                                  <m:r>
                                    <a:rPr lang="fr-FR" sz="3200" b="0" i="1" smtClean="0">
                                      <a:latin typeface="Cambria Math" panose="02040503050406030204" pitchFamily="18" charset="0"/>
                                    </a:rPr>
                                    <m:t>2</m:t>
                                  </m:r>
                                </m:sub>
                              </m:sSub>
                            </m:e>
                          </m:d>
                        </m:num>
                        <m:den>
                          <m:r>
                            <a:rPr lang="fr-FR" sz="3200" b="0" i="1" smtClean="0">
                              <a:latin typeface="Cambria Math" panose="02040503050406030204" pitchFamily="18" charset="0"/>
                            </a:rPr>
                            <m:t>𝑑𝑡</m:t>
                          </m:r>
                        </m:den>
                      </m:f>
                    </m:oMath>
                  </m:oMathPara>
                </a14:m>
                <a:endParaRPr lang="fr-FR" sz="3200" dirty="0"/>
              </a:p>
              <a:p>
                <a14:m>
                  <m:oMath xmlns:m="http://schemas.openxmlformats.org/officeDocument/2006/math">
                    <m:sSub>
                      <m:sSubPr>
                        <m:ctrlPr>
                          <a:rPr lang="fr-FR" sz="3200" i="1">
                            <a:latin typeface="Cambria Math" panose="02040503050406030204" pitchFamily="18" charset="0"/>
                          </a:rPr>
                        </m:ctrlPr>
                      </m:sSubPr>
                      <m:e>
                        <m:r>
                          <a:rPr lang="fr-FR" sz="3200" i="1">
                            <a:latin typeface="Cambria Math" panose="02040503050406030204" pitchFamily="18" charset="0"/>
                          </a:rPr>
                          <m:t>𝑂</m:t>
                        </m:r>
                      </m:e>
                      <m:sub>
                        <m:r>
                          <a:rPr lang="fr-FR" sz="3200" i="1">
                            <a:latin typeface="Cambria Math" panose="02040503050406030204" pitchFamily="18" charset="0"/>
                          </a:rPr>
                          <m:t>2</m:t>
                        </m:r>
                      </m:sub>
                    </m:sSub>
                  </m:oMath>
                </a14:m>
                <a:r>
                  <a:rPr lang="fr-FR" sz="3200" dirty="0"/>
                  <a:t> apparait une seule fois dans le mécanisme: Pour définir la loi  </a:t>
                </a:r>
              </a:p>
              <a:p>
                <a:r>
                  <a:rPr lang="fr-FR" sz="3200" dirty="0"/>
                  <a:t>vitesse on utilise l’espèce qui apparait le moins souvent dans le </a:t>
                </a:r>
              </a:p>
              <a:p>
                <a:r>
                  <a:rPr lang="fr-FR" sz="3200" dirty="0"/>
                  <a:t>mécanisme.</a:t>
                </a:r>
              </a:p>
              <a:p>
                <a:pPr/>
                <a14:m>
                  <m:oMathPara xmlns:m="http://schemas.openxmlformats.org/officeDocument/2006/math">
                    <m:oMathParaPr>
                      <m:jc m:val="centerGroup"/>
                    </m:oMathParaPr>
                    <m:oMath xmlns:m="http://schemas.openxmlformats.org/officeDocument/2006/math">
                      <m:r>
                        <a:rPr lang="fr-FR" sz="3200" b="0" i="1" smtClean="0">
                          <a:latin typeface="Cambria Math" panose="02040503050406030204" pitchFamily="18" charset="0"/>
                        </a:rPr>
                        <m:t>𝑉</m:t>
                      </m:r>
                      <m:r>
                        <a:rPr lang="fr-FR" sz="3200" b="0" i="1" smtClean="0">
                          <a:latin typeface="Cambria Math" panose="02040503050406030204" pitchFamily="18" charset="0"/>
                        </a:rPr>
                        <m:t>=</m:t>
                      </m:r>
                      <m:sSub>
                        <m:sSubPr>
                          <m:ctrlPr>
                            <a:rPr lang="fr-FR" sz="3200" i="1">
                              <a:latin typeface="Cambria Math" panose="02040503050406030204" pitchFamily="18" charset="0"/>
                            </a:rPr>
                          </m:ctrlPr>
                        </m:sSubPr>
                        <m:e>
                          <m:r>
                            <a:rPr lang="fr-FR" sz="3200" i="1">
                              <a:latin typeface="Cambria Math" panose="02040503050406030204" pitchFamily="18" charset="0"/>
                            </a:rPr>
                            <m:t>𝑘</m:t>
                          </m:r>
                        </m:e>
                        <m:sub>
                          <m:r>
                            <a:rPr lang="fr-FR" sz="3200" i="1">
                              <a:latin typeface="Cambria Math" panose="02040503050406030204" pitchFamily="18" charset="0"/>
                            </a:rPr>
                            <m:t>2</m:t>
                          </m:r>
                        </m:sub>
                      </m:sSub>
                      <m:d>
                        <m:dPr>
                          <m:begChr m:val="["/>
                          <m:endChr m:val="]"/>
                          <m:ctrlPr>
                            <a:rPr lang="fr-FR" sz="3200" i="1" smtClean="0">
                              <a:latin typeface="Cambria Math" panose="02040503050406030204" pitchFamily="18" charset="0"/>
                            </a:rPr>
                          </m:ctrlPr>
                        </m:dPr>
                        <m:e>
                          <m:r>
                            <a:rPr lang="fr-FR" sz="3200" i="1">
                              <a:latin typeface="Cambria Math" panose="02040503050406030204" pitchFamily="18" charset="0"/>
                              <a:ea typeface="Cambria Math" panose="02040503050406030204" pitchFamily="18" charset="0"/>
                            </a:rPr>
                            <m:t>𝑁</m:t>
                          </m:r>
                          <m:sSub>
                            <m:sSubPr>
                              <m:ctrlPr>
                                <a:rPr lang="fr-FR" sz="3200" i="1">
                                  <a:latin typeface="Cambria Math" panose="02040503050406030204" pitchFamily="18" charset="0"/>
                                  <a:ea typeface="Cambria Math" panose="02040503050406030204" pitchFamily="18" charset="0"/>
                                </a:rPr>
                              </m:ctrlPr>
                            </m:sSubPr>
                            <m:e>
                              <m:r>
                                <a:rPr lang="fr-FR" sz="3200" i="1">
                                  <a:latin typeface="Cambria Math" panose="02040503050406030204" pitchFamily="18" charset="0"/>
                                  <a:ea typeface="Cambria Math" panose="02040503050406030204" pitchFamily="18" charset="0"/>
                                </a:rPr>
                                <m:t>𝑂</m:t>
                              </m:r>
                            </m:e>
                            <m:sub>
                              <m:r>
                                <a:rPr lang="fr-FR" sz="3200" i="1">
                                  <a:latin typeface="Cambria Math" panose="02040503050406030204" pitchFamily="18" charset="0"/>
                                  <a:ea typeface="Cambria Math" panose="02040503050406030204" pitchFamily="18" charset="0"/>
                                </a:rPr>
                                <m:t>2</m:t>
                              </m:r>
                            </m:sub>
                          </m:sSub>
                        </m:e>
                      </m:d>
                      <m:d>
                        <m:dPr>
                          <m:begChr m:val="["/>
                          <m:endChr m:val="]"/>
                          <m:ctrlPr>
                            <a:rPr lang="fr-FR" sz="3200" i="1" smtClean="0">
                              <a:latin typeface="Cambria Math" panose="02040503050406030204" pitchFamily="18" charset="0"/>
                            </a:rPr>
                          </m:ctrlPr>
                        </m:dPr>
                        <m:e>
                          <m:r>
                            <a:rPr lang="fr-FR" sz="3200" i="1">
                              <a:latin typeface="Cambria Math" panose="02040503050406030204" pitchFamily="18" charset="0"/>
                              <a:ea typeface="Cambria Math" panose="02040503050406030204" pitchFamily="18" charset="0"/>
                            </a:rPr>
                            <m:t>𝑁</m:t>
                          </m:r>
                          <m:sSub>
                            <m:sSubPr>
                              <m:ctrlPr>
                                <a:rPr lang="fr-FR" sz="3200" i="1">
                                  <a:latin typeface="Cambria Math" panose="02040503050406030204" pitchFamily="18" charset="0"/>
                                  <a:ea typeface="Cambria Math" panose="02040503050406030204" pitchFamily="18" charset="0"/>
                                </a:rPr>
                              </m:ctrlPr>
                            </m:sSubPr>
                            <m:e>
                              <m:r>
                                <a:rPr lang="fr-FR" sz="3200" i="1">
                                  <a:latin typeface="Cambria Math" panose="02040503050406030204" pitchFamily="18" charset="0"/>
                                  <a:ea typeface="Cambria Math" panose="02040503050406030204" pitchFamily="18" charset="0"/>
                                </a:rPr>
                                <m:t>𝑂</m:t>
                              </m:r>
                            </m:e>
                            <m:sub>
                              <m:r>
                                <a:rPr lang="fr-FR" sz="3200" i="1">
                                  <a:latin typeface="Cambria Math" panose="02040503050406030204" pitchFamily="18" charset="0"/>
                                  <a:ea typeface="Cambria Math" panose="02040503050406030204" pitchFamily="18" charset="0"/>
                                </a:rPr>
                                <m:t>3</m:t>
                              </m:r>
                            </m:sub>
                          </m:sSub>
                        </m:e>
                      </m:d>
                    </m:oMath>
                  </m:oMathPara>
                </a14:m>
                <a:endParaRPr lang="fr-FR" sz="3200" dirty="0"/>
              </a:p>
              <a:p>
                <a:r>
                  <a:rPr lang="fr-FR" sz="3200" dirty="0"/>
                  <a:t>On montre que </a:t>
                </a:r>
                <a14:m>
                  <m:oMath xmlns:m="http://schemas.openxmlformats.org/officeDocument/2006/math">
                    <m:r>
                      <a:rPr lang="fr-FR" sz="3200" b="0" i="1" smtClean="0">
                        <a:latin typeface="Cambria Math" panose="02040503050406030204" pitchFamily="18" charset="0"/>
                      </a:rPr>
                      <m:t>𝑉</m:t>
                    </m:r>
                    <m:r>
                      <a:rPr lang="fr-FR" sz="3200" b="0" i="1" smtClean="0">
                        <a:latin typeface="Cambria Math" panose="02040503050406030204" pitchFamily="18" charset="0"/>
                      </a:rPr>
                      <m:t>=</m:t>
                    </m:r>
                    <m:f>
                      <m:fPr>
                        <m:ctrlPr>
                          <a:rPr lang="fr-FR" sz="3200" b="0" i="1" smtClean="0">
                            <a:latin typeface="Cambria Math" panose="02040503050406030204" pitchFamily="18" charset="0"/>
                          </a:rPr>
                        </m:ctrlPr>
                      </m:fPr>
                      <m:num>
                        <m:sSub>
                          <m:sSubPr>
                            <m:ctrlPr>
                              <a:rPr lang="fr-FR" sz="3200" i="1">
                                <a:latin typeface="Cambria Math" panose="02040503050406030204" pitchFamily="18" charset="0"/>
                              </a:rPr>
                            </m:ctrlPr>
                          </m:sSubPr>
                          <m:e>
                            <m:r>
                              <a:rPr lang="fr-FR" sz="3200" i="1">
                                <a:latin typeface="Cambria Math" panose="02040503050406030204" pitchFamily="18" charset="0"/>
                              </a:rPr>
                              <m:t>𝑘</m:t>
                            </m:r>
                          </m:e>
                          <m:sub>
                            <m:r>
                              <a:rPr lang="fr-FR" sz="3200" i="1">
                                <a:latin typeface="Cambria Math" panose="02040503050406030204" pitchFamily="18" charset="0"/>
                              </a:rPr>
                              <m:t>1</m:t>
                            </m:r>
                          </m:sub>
                        </m:sSub>
                        <m:sSub>
                          <m:sSubPr>
                            <m:ctrlPr>
                              <a:rPr lang="fr-FR" sz="3200" i="1">
                                <a:latin typeface="Cambria Math" panose="02040503050406030204" pitchFamily="18" charset="0"/>
                              </a:rPr>
                            </m:ctrlPr>
                          </m:sSubPr>
                          <m:e>
                            <m:r>
                              <a:rPr lang="fr-FR" sz="3200" i="1">
                                <a:latin typeface="Cambria Math" panose="02040503050406030204" pitchFamily="18" charset="0"/>
                              </a:rPr>
                              <m:t>𝑘</m:t>
                            </m:r>
                          </m:e>
                          <m:sub>
                            <m:r>
                              <a:rPr lang="fr-FR" sz="3200" b="0" i="1" smtClean="0">
                                <a:latin typeface="Cambria Math" panose="02040503050406030204" pitchFamily="18" charset="0"/>
                              </a:rPr>
                              <m:t>2</m:t>
                            </m:r>
                          </m:sub>
                        </m:sSub>
                      </m:num>
                      <m:den>
                        <m:sSub>
                          <m:sSubPr>
                            <m:ctrlPr>
                              <a:rPr lang="fr-FR" sz="3200" i="1">
                                <a:latin typeface="Cambria Math" panose="02040503050406030204" pitchFamily="18" charset="0"/>
                              </a:rPr>
                            </m:ctrlPr>
                          </m:sSubPr>
                          <m:e>
                            <m:r>
                              <a:rPr lang="fr-FR" sz="3200" i="1">
                                <a:latin typeface="Cambria Math" panose="02040503050406030204" pitchFamily="18" charset="0"/>
                              </a:rPr>
                              <m:t>𝑘</m:t>
                            </m:r>
                          </m:e>
                          <m:sub>
                            <m:r>
                              <a:rPr lang="fr-FR" sz="3200" b="0" i="1" smtClean="0">
                                <a:latin typeface="Cambria Math" panose="02040503050406030204" pitchFamily="18" charset="0"/>
                              </a:rPr>
                              <m:t>−1</m:t>
                            </m:r>
                          </m:sub>
                        </m:sSub>
                        <m:r>
                          <a:rPr lang="fr-FR" sz="3200" b="0" i="1" smtClean="0">
                            <a:latin typeface="Cambria Math" panose="02040503050406030204" pitchFamily="18" charset="0"/>
                          </a:rPr>
                          <m:t>+</m:t>
                        </m:r>
                        <m:sSub>
                          <m:sSubPr>
                            <m:ctrlPr>
                              <a:rPr lang="fr-FR" sz="3200" i="1">
                                <a:latin typeface="Cambria Math" panose="02040503050406030204" pitchFamily="18" charset="0"/>
                              </a:rPr>
                            </m:ctrlPr>
                          </m:sSubPr>
                          <m:e>
                            <m:r>
                              <a:rPr lang="fr-FR" sz="3200" i="1">
                                <a:latin typeface="Cambria Math" panose="02040503050406030204" pitchFamily="18" charset="0"/>
                              </a:rPr>
                              <m:t>𝑘</m:t>
                            </m:r>
                          </m:e>
                          <m:sub>
                            <m:r>
                              <a:rPr lang="fr-FR" sz="3200" b="0" i="1" smtClean="0">
                                <a:latin typeface="Cambria Math" panose="02040503050406030204" pitchFamily="18" charset="0"/>
                              </a:rPr>
                              <m:t>2</m:t>
                            </m:r>
                          </m:sub>
                        </m:sSub>
                      </m:den>
                    </m:f>
                  </m:oMath>
                </a14:m>
                <a:r>
                  <a:rPr lang="fr-FR" sz="3200" dirty="0"/>
                  <a:t> </a:t>
                </a:r>
                <a14:m>
                  <m:oMath xmlns:m="http://schemas.openxmlformats.org/officeDocument/2006/math">
                    <m:d>
                      <m:dPr>
                        <m:begChr m:val="["/>
                        <m:endChr m:val="]"/>
                        <m:ctrlPr>
                          <a:rPr lang="fr-FR" sz="3200" i="1">
                            <a:latin typeface="Cambria Math" panose="02040503050406030204" pitchFamily="18" charset="0"/>
                          </a:rPr>
                        </m:ctrlPr>
                      </m:dPr>
                      <m:e>
                        <m:sSub>
                          <m:sSubPr>
                            <m:ctrlPr>
                              <a:rPr lang="fr-FR" sz="3200" i="1">
                                <a:latin typeface="Cambria Math" panose="02040503050406030204" pitchFamily="18" charset="0"/>
                              </a:rPr>
                            </m:ctrlPr>
                          </m:sSubPr>
                          <m:e>
                            <m:r>
                              <a:rPr lang="fr-FR" sz="3200" i="1">
                                <a:latin typeface="Cambria Math" panose="02040503050406030204" pitchFamily="18" charset="0"/>
                              </a:rPr>
                              <m:t>𝑁</m:t>
                            </m:r>
                          </m:e>
                          <m:sub>
                            <m:r>
                              <a:rPr lang="fr-FR" sz="3200" i="1">
                                <a:latin typeface="Cambria Math" panose="02040503050406030204" pitchFamily="18" charset="0"/>
                              </a:rPr>
                              <m:t>2</m:t>
                            </m:r>
                          </m:sub>
                        </m:sSub>
                        <m:sSub>
                          <m:sSubPr>
                            <m:ctrlPr>
                              <a:rPr lang="fr-FR" sz="3200" i="1">
                                <a:latin typeface="Cambria Math" panose="02040503050406030204" pitchFamily="18" charset="0"/>
                              </a:rPr>
                            </m:ctrlPr>
                          </m:sSubPr>
                          <m:e>
                            <m:r>
                              <a:rPr lang="fr-FR" sz="3200" i="1">
                                <a:latin typeface="Cambria Math" panose="02040503050406030204" pitchFamily="18" charset="0"/>
                              </a:rPr>
                              <m:t>𝑂</m:t>
                            </m:r>
                          </m:e>
                          <m:sub>
                            <m:r>
                              <a:rPr lang="fr-FR" sz="3200" i="1">
                                <a:latin typeface="Cambria Math" panose="02040503050406030204" pitchFamily="18" charset="0"/>
                              </a:rPr>
                              <m:t>5</m:t>
                            </m:r>
                          </m:sub>
                        </m:sSub>
                      </m:e>
                    </m:d>
                  </m:oMath>
                </a14:m>
                <a:endParaRPr lang="fr-FR" sz="3200" dirty="0"/>
              </a:p>
            </p:txBody>
          </p:sp>
        </mc:Choice>
        <mc:Fallback xmlns="">
          <p:sp>
            <p:nvSpPr>
              <p:cNvPr id="2" name="Rectangle 1">
                <a:extLst>
                  <a:ext uri="{FF2B5EF4-FFF2-40B4-BE49-F238E27FC236}">
                    <a16:creationId xmlns:a16="http://schemas.microsoft.com/office/drawing/2014/main" id="{45DA856B-BBAE-44EB-844C-0184FBFB3D51}"/>
                  </a:ext>
                </a:extLst>
              </p:cNvPr>
              <p:cNvSpPr>
                <a:spLocks noRot="1" noChangeAspect="1" noMove="1" noResize="1" noEditPoints="1" noAdjustHandles="1" noChangeArrowheads="1" noChangeShapeType="1" noTextEdit="1"/>
              </p:cNvSpPr>
              <p:nvPr/>
            </p:nvSpPr>
            <p:spPr>
              <a:xfrm>
                <a:off x="856180" y="434874"/>
                <a:ext cx="11003846" cy="4298293"/>
              </a:xfrm>
              <a:prstGeom prst="rect">
                <a:avLst/>
              </a:prstGeom>
              <a:blipFill>
                <a:blip r:embed="rId2"/>
                <a:stretch>
                  <a:fillRect l="-1384" t="-1702" r="-443"/>
                </a:stretch>
              </a:blipFill>
            </p:spPr>
            <p:txBody>
              <a:bodyPr/>
              <a:lstStyle/>
              <a:p>
                <a:r>
                  <a:rPr lang="fr-FR">
                    <a:noFill/>
                  </a:rPr>
                  <a:t> </a:t>
                </a:r>
              </a:p>
            </p:txBody>
          </p:sp>
        </mc:Fallback>
      </mc:AlternateContent>
    </p:spTree>
    <p:extLst>
      <p:ext uri="{BB962C8B-B14F-4D97-AF65-F5344CB8AC3E}">
        <p14:creationId xmlns:p14="http://schemas.microsoft.com/office/powerpoint/2010/main" val="402021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A9371084-F35D-492E-9573-8E626E5E9224}"/>
              </a:ext>
            </a:extLst>
          </p:cNvPr>
          <p:cNvPicPr>
            <a:picLocks noChangeAspect="1"/>
          </p:cNvPicPr>
          <p:nvPr/>
        </p:nvPicPr>
        <p:blipFill>
          <a:blip r:embed="rId2">
            <a:lum bright="-20000" contrast="40000"/>
          </a:blip>
          <a:stretch>
            <a:fillRect/>
          </a:stretch>
        </p:blipFill>
        <p:spPr>
          <a:xfrm>
            <a:off x="1033670" y="1258956"/>
            <a:ext cx="9793356" cy="4956313"/>
          </a:xfrm>
          <a:prstGeom prst="rect">
            <a:avLst/>
          </a:prstGeom>
        </p:spPr>
      </p:pic>
    </p:spTree>
    <p:extLst>
      <p:ext uri="{BB962C8B-B14F-4D97-AF65-F5344CB8AC3E}">
        <p14:creationId xmlns:p14="http://schemas.microsoft.com/office/powerpoint/2010/main" val="1607969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141519-E2D2-4122-959A-93CAFD5E1EC1}"/>
              </a:ext>
            </a:extLst>
          </p:cNvPr>
          <p:cNvSpPr/>
          <p:nvPr/>
        </p:nvSpPr>
        <p:spPr>
          <a:xfrm>
            <a:off x="662609" y="342109"/>
            <a:ext cx="10681252" cy="6494085"/>
          </a:xfrm>
          <a:prstGeom prst="rect">
            <a:avLst/>
          </a:prstGeom>
        </p:spPr>
        <p:txBody>
          <a:bodyPr wrap="square">
            <a:spAutoFit/>
          </a:bodyPr>
          <a:lstStyle/>
          <a:p>
            <a:r>
              <a:rPr lang="fr-FR" sz="3200" dirty="0">
                <a:solidFill>
                  <a:schemeClr val="accent6"/>
                </a:solidFill>
              </a:rPr>
              <a:t>3.1 Mécanisme  en chaine (séquence fermée)</a:t>
            </a:r>
          </a:p>
          <a:p>
            <a:r>
              <a:rPr lang="fr-FR" sz="3200" dirty="0"/>
              <a:t>Une réaction en chaine est une réaction complexe dans laquelle le centre actif créé peut être régénéré après quelques réactions et être à nouveau utilisé.</a:t>
            </a:r>
          </a:p>
          <a:p>
            <a:r>
              <a:rPr lang="fr-FR" sz="3200" dirty="0"/>
              <a:t>Toute réaction en chaine comporte plusieurs étapes:</a:t>
            </a:r>
          </a:p>
          <a:p>
            <a:pPr marL="457200" indent="-457200">
              <a:buFont typeface="Wingdings" panose="05000000000000000000" pitchFamily="2" charset="2"/>
              <a:buChar char="Ø"/>
            </a:pPr>
            <a:r>
              <a:rPr lang="fr-FR" sz="3200" b="1" dirty="0"/>
              <a:t>Initiation ou amorçage</a:t>
            </a:r>
            <a:r>
              <a:rPr lang="fr-FR" sz="3200" dirty="0"/>
              <a:t>: Durant cette phase les premiers centres actifs sont créés. Elle est d’origine thermique, photochimique ou nécessite l’intervention d’un initiateur.</a:t>
            </a:r>
          </a:p>
          <a:p>
            <a:pPr marL="457200" indent="-457200">
              <a:buFont typeface="Wingdings" panose="05000000000000000000" pitchFamily="2" charset="2"/>
              <a:buChar char="Ø"/>
            </a:pPr>
            <a:r>
              <a:rPr lang="fr-FR" sz="3200" b="1" dirty="0"/>
              <a:t>Propagation</a:t>
            </a:r>
            <a:r>
              <a:rPr lang="fr-FR" sz="3200" dirty="0"/>
              <a:t>: Les centres actifs qui sont consommés sont régénérés par la suite.</a:t>
            </a:r>
          </a:p>
          <a:p>
            <a:r>
              <a:rPr lang="fr-FR" sz="3200" dirty="0"/>
              <a:t>Toute réaction donnant naissance à un centre actif à partir de la consommation de ce même centre actif est appelée maillon de chaine</a:t>
            </a:r>
          </a:p>
        </p:txBody>
      </p:sp>
    </p:spTree>
    <p:extLst>
      <p:ext uri="{BB962C8B-B14F-4D97-AF65-F5344CB8AC3E}">
        <p14:creationId xmlns:p14="http://schemas.microsoft.com/office/powerpoint/2010/main" val="691732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D6B63DF2-DAB9-42F5-9748-846ABAF747C7}"/>
                  </a:ext>
                </a:extLst>
              </p:cNvPr>
              <p:cNvSpPr txBox="1"/>
              <p:nvPr/>
            </p:nvSpPr>
            <p:spPr>
              <a:xfrm>
                <a:off x="622852" y="304800"/>
                <a:ext cx="11039061" cy="6657592"/>
              </a:xfrm>
              <a:prstGeom prst="rect">
                <a:avLst/>
              </a:prstGeom>
              <a:noFill/>
            </p:spPr>
            <p:txBody>
              <a:bodyPr wrap="square" rtlCol="0">
                <a:spAutoFit/>
              </a:bodyPr>
              <a:lstStyle/>
              <a:p>
                <a:pPr marL="285750" indent="-285750">
                  <a:buFont typeface="Wingdings" panose="05000000000000000000" pitchFamily="2" charset="2"/>
                  <a:buChar char="Ø"/>
                </a:pPr>
                <a:r>
                  <a:rPr lang="fr-FR" sz="3200" b="1" dirty="0"/>
                  <a:t>Rupture ou terminaison</a:t>
                </a:r>
                <a:r>
                  <a:rPr lang="fr-FR" sz="3200" dirty="0"/>
                  <a:t>: Les centres actifs utilisés au cours de la réaction sont consommés  </a:t>
                </a:r>
                <a:r>
                  <a:rPr lang="fr-FR" sz="3200"/>
                  <a:t>sans donner </a:t>
                </a:r>
                <a:r>
                  <a:rPr lang="fr-FR" sz="3200" dirty="0"/>
                  <a:t>naissance à de nouveaux centres actifs, la réaction s’arrête. </a:t>
                </a:r>
              </a:p>
              <a:p>
                <a:pPr marL="285750" indent="-285750">
                  <a:buFont typeface="Wingdings" panose="05000000000000000000" pitchFamily="2" charset="2"/>
                  <a:buChar char="Ø"/>
                </a:pPr>
                <a:endParaRPr lang="fr-FR" sz="3200" dirty="0"/>
              </a:p>
              <a:p>
                <a:r>
                  <a:rPr lang="fr-FR" sz="3200" dirty="0">
                    <a:solidFill>
                      <a:srgbClr val="FF0000"/>
                    </a:solidFill>
                  </a:rPr>
                  <a:t>EXEMPLE</a:t>
                </a:r>
              </a:p>
              <a:p>
                <a:r>
                  <a:rPr lang="fr-FR" sz="3200" dirty="0"/>
                  <a:t>Établir la loi cinétique de la synthèse thermique du bromure d’hydrogène dont la réaction s’écrit: </a:t>
                </a:r>
                <a14:m>
                  <m:oMath xmlns:m="http://schemas.openxmlformats.org/officeDocument/2006/math">
                    <m:sSub>
                      <m:sSubPr>
                        <m:ctrlPr>
                          <a:rPr lang="fr-FR" sz="3200" i="1" smtClean="0">
                            <a:latin typeface="Cambria Math" panose="02040503050406030204" pitchFamily="18" charset="0"/>
                          </a:rPr>
                        </m:ctrlPr>
                      </m:sSubPr>
                      <m:e>
                        <m:r>
                          <a:rPr lang="fr-FR" sz="3200" b="0" i="1" smtClean="0">
                            <a:latin typeface="Cambria Math" panose="02040503050406030204" pitchFamily="18" charset="0"/>
                          </a:rPr>
                          <m:t>𝐻</m:t>
                        </m:r>
                      </m:e>
                      <m:sub>
                        <m:r>
                          <a:rPr lang="fr-FR" sz="3200" b="0" i="1" smtClean="0">
                            <a:latin typeface="Cambria Math" panose="02040503050406030204" pitchFamily="18" charset="0"/>
                          </a:rPr>
                          <m:t>2</m:t>
                        </m:r>
                      </m:sub>
                    </m:sSub>
                    <m:r>
                      <a:rPr lang="fr-FR" sz="3200" b="0" i="1" smtClean="0">
                        <a:latin typeface="Cambria Math" panose="02040503050406030204" pitchFamily="18" charset="0"/>
                      </a:rPr>
                      <m:t>+</m:t>
                    </m:r>
                    <m:sSub>
                      <m:sSubPr>
                        <m:ctrlPr>
                          <a:rPr lang="fr-FR" sz="3200" b="0" i="1" smtClean="0">
                            <a:latin typeface="Cambria Math" panose="02040503050406030204" pitchFamily="18" charset="0"/>
                          </a:rPr>
                        </m:ctrlPr>
                      </m:sSubPr>
                      <m:e>
                        <m:r>
                          <a:rPr lang="fr-FR" sz="3200" b="0" i="1" smtClean="0">
                            <a:latin typeface="Cambria Math" panose="02040503050406030204" pitchFamily="18" charset="0"/>
                          </a:rPr>
                          <m:t>𝐵𝑟</m:t>
                        </m:r>
                      </m:e>
                      <m:sub>
                        <m:r>
                          <a:rPr lang="fr-FR" sz="3200" b="0" i="1" smtClean="0">
                            <a:latin typeface="Cambria Math" panose="02040503050406030204" pitchFamily="18" charset="0"/>
                          </a:rPr>
                          <m:t>2</m:t>
                        </m:r>
                      </m:sub>
                    </m:sSub>
                    <m:r>
                      <a:rPr lang="fr-FR" sz="3200" b="0" i="1" smtClean="0">
                        <a:latin typeface="Cambria Math" panose="02040503050406030204" pitchFamily="18" charset="0"/>
                        <a:ea typeface="Cambria Math" panose="02040503050406030204" pitchFamily="18" charset="0"/>
                      </a:rPr>
                      <m:t>→2</m:t>
                    </m:r>
                    <m:r>
                      <a:rPr lang="fr-FR" sz="3200" b="0" i="1" smtClean="0">
                        <a:latin typeface="Cambria Math" panose="02040503050406030204" pitchFamily="18" charset="0"/>
                        <a:ea typeface="Cambria Math" panose="02040503050406030204" pitchFamily="18" charset="0"/>
                      </a:rPr>
                      <m:t>𝐻𝐵𝑟</m:t>
                    </m:r>
                  </m:oMath>
                </a14:m>
                <a:endParaRPr lang="fr-FR" sz="3200" dirty="0"/>
              </a:p>
              <a:p>
                <a:r>
                  <a:rPr lang="fr-FR" sz="3200" dirty="0"/>
                  <a:t>Le mécanisme est le suivant:</a:t>
                </a:r>
              </a:p>
              <a:p>
                <a:r>
                  <a:rPr lang="fr-FR" sz="3200" dirty="0"/>
                  <a:t>(1)</a:t>
                </a:r>
                <a14:m>
                  <m:oMath xmlns:m="http://schemas.openxmlformats.org/officeDocument/2006/math">
                    <m:sSub>
                      <m:sSubPr>
                        <m:ctrlPr>
                          <a:rPr lang="fr-FR" sz="3200" i="1" smtClean="0">
                            <a:latin typeface="Cambria Math" panose="02040503050406030204" pitchFamily="18" charset="0"/>
                          </a:rPr>
                        </m:ctrlPr>
                      </m:sSubPr>
                      <m:e>
                        <m:r>
                          <a:rPr lang="fr-FR" sz="3200" b="0" i="1" smtClean="0">
                            <a:latin typeface="Cambria Math" panose="02040503050406030204" pitchFamily="18" charset="0"/>
                          </a:rPr>
                          <m:t>𝐵𝑟</m:t>
                        </m:r>
                      </m:e>
                      <m:sub>
                        <m:r>
                          <a:rPr lang="fr-FR" sz="3200" b="0" i="1" smtClean="0">
                            <a:latin typeface="Cambria Math" panose="02040503050406030204" pitchFamily="18" charset="0"/>
                          </a:rPr>
                          <m:t>2</m:t>
                        </m:r>
                      </m:sub>
                    </m:sSub>
                    <m:r>
                      <a:rPr lang="fr-FR" sz="3200" i="1" smtClean="0">
                        <a:latin typeface="Cambria Math" panose="02040503050406030204" pitchFamily="18" charset="0"/>
                        <a:ea typeface="Cambria Math" panose="02040503050406030204" pitchFamily="18" charset="0"/>
                      </a:rPr>
                      <m:t>→</m:t>
                    </m:r>
                    <m:r>
                      <a:rPr lang="fr-FR" sz="3200" b="0" i="1" smtClean="0">
                        <a:latin typeface="Cambria Math" panose="02040503050406030204" pitchFamily="18" charset="0"/>
                        <a:ea typeface="Cambria Math" panose="02040503050406030204" pitchFamily="18" charset="0"/>
                      </a:rPr>
                      <m:t>2</m:t>
                    </m:r>
                    <m:sSup>
                      <m:sSupPr>
                        <m:ctrlPr>
                          <a:rPr lang="fr-FR" sz="3200" b="0" i="1" smtClean="0">
                            <a:latin typeface="Cambria Math" panose="02040503050406030204" pitchFamily="18" charset="0"/>
                            <a:ea typeface="Cambria Math" panose="02040503050406030204" pitchFamily="18" charset="0"/>
                          </a:rPr>
                        </m:ctrlPr>
                      </m:sSupPr>
                      <m:e>
                        <m:r>
                          <a:rPr lang="fr-FR" sz="3200" b="0" i="1" smtClean="0">
                            <a:latin typeface="Cambria Math" panose="02040503050406030204" pitchFamily="18" charset="0"/>
                            <a:ea typeface="Cambria Math" panose="02040503050406030204" pitchFamily="18" charset="0"/>
                          </a:rPr>
                          <m:t>𝐵𝑟</m:t>
                        </m:r>
                      </m:e>
                      <m:sup>
                        <m:r>
                          <a:rPr lang="fr-FR" sz="3200" b="0" i="1" smtClean="0">
                            <a:latin typeface="Cambria Math" panose="02040503050406030204" pitchFamily="18" charset="0"/>
                            <a:ea typeface="Cambria Math" panose="02040503050406030204" pitchFamily="18" charset="0"/>
                          </a:rPr>
                          <m:t>°</m:t>
                        </m:r>
                      </m:sup>
                    </m:sSup>
                  </m:oMath>
                </a14:m>
                <a:r>
                  <a:rPr lang="fr-FR" sz="3200" dirty="0"/>
                  <a:t> </a:t>
                </a:r>
                <a14:m>
                  <m:oMath xmlns:m="http://schemas.openxmlformats.org/officeDocument/2006/math">
                    <m:r>
                      <a:rPr lang="fr-FR" sz="3200" i="1" dirty="0" smtClean="0">
                        <a:latin typeface="Cambria Math" panose="02040503050406030204" pitchFamily="18" charset="0"/>
                      </a:rPr>
                      <m:t>𝑐</m:t>
                    </m:r>
                    <m:r>
                      <a:rPr lang="fr-FR" sz="3200" b="0" i="1" dirty="0" smtClean="0">
                        <a:latin typeface="Cambria Math" panose="02040503050406030204" pitchFamily="18" charset="0"/>
                      </a:rPr>
                      <m:t>𝑜𝑛𝑠𝑡𝑎𝑛𝑡𝑒</m:t>
                    </m:r>
                    <m:r>
                      <a:rPr lang="fr-FR" sz="3200" b="0" i="1" dirty="0" smtClean="0">
                        <a:latin typeface="Cambria Math" panose="02040503050406030204" pitchFamily="18" charset="0"/>
                      </a:rPr>
                      <m:t> </m:t>
                    </m:r>
                    <m:r>
                      <a:rPr lang="fr-FR" sz="3200" b="0" i="1" dirty="0" smtClean="0">
                        <a:latin typeface="Cambria Math" panose="02040503050406030204" pitchFamily="18" charset="0"/>
                      </a:rPr>
                      <m:t>𝑑𝑒</m:t>
                    </m:r>
                    <m:r>
                      <a:rPr lang="fr-FR" sz="3200" b="0" i="1" dirty="0" smtClean="0">
                        <a:latin typeface="Cambria Math" panose="02040503050406030204" pitchFamily="18" charset="0"/>
                      </a:rPr>
                      <m:t> </m:t>
                    </m:r>
                    <m:r>
                      <a:rPr lang="fr-FR" sz="3200" b="0" i="1" dirty="0" smtClean="0">
                        <a:latin typeface="Cambria Math" panose="02040503050406030204" pitchFamily="18" charset="0"/>
                      </a:rPr>
                      <m:t>𝑣𝑖𝑡𝑒𝑠𝑠𝑒</m:t>
                    </m:r>
                    <m:r>
                      <a:rPr lang="fr-FR" sz="3200" b="0" i="1" dirty="0" smtClean="0">
                        <a:latin typeface="Cambria Math" panose="02040503050406030204" pitchFamily="18" charset="0"/>
                      </a:rPr>
                      <m:t> </m:t>
                    </m:r>
                    <m:sSub>
                      <m:sSubPr>
                        <m:ctrlPr>
                          <a:rPr lang="fr-FR" sz="3200" b="0" i="1" dirty="0" smtClean="0">
                            <a:latin typeface="Cambria Math" panose="02040503050406030204" pitchFamily="18" charset="0"/>
                          </a:rPr>
                        </m:ctrlPr>
                      </m:sSubPr>
                      <m:e>
                        <m:r>
                          <a:rPr lang="fr-FR" sz="3200" b="0" i="1" dirty="0" smtClean="0">
                            <a:latin typeface="Cambria Math" panose="02040503050406030204" pitchFamily="18" charset="0"/>
                          </a:rPr>
                          <m:t>𝑘</m:t>
                        </m:r>
                      </m:e>
                      <m:sub>
                        <m:r>
                          <a:rPr lang="fr-FR" sz="3200" b="0" i="1" dirty="0" smtClean="0">
                            <a:latin typeface="Cambria Math" panose="02040503050406030204" pitchFamily="18" charset="0"/>
                          </a:rPr>
                          <m:t>1</m:t>
                        </m:r>
                      </m:sub>
                    </m:sSub>
                  </m:oMath>
                </a14:m>
                <a:endParaRPr lang="fr-FR" sz="3200" dirty="0"/>
              </a:p>
              <a:p>
                <a:r>
                  <a:rPr lang="fr-FR" sz="3200" dirty="0"/>
                  <a:t>(2)</a:t>
                </a:r>
                <a14:m>
                  <m:oMath xmlns:m="http://schemas.openxmlformats.org/officeDocument/2006/math">
                    <m:sSup>
                      <m:sSupPr>
                        <m:ctrlPr>
                          <a:rPr lang="fr-FR" sz="3200" i="1">
                            <a:latin typeface="Cambria Math" panose="02040503050406030204" pitchFamily="18" charset="0"/>
                            <a:ea typeface="Cambria Math" panose="02040503050406030204" pitchFamily="18" charset="0"/>
                          </a:rPr>
                        </m:ctrlPr>
                      </m:sSupPr>
                      <m:e>
                        <m:r>
                          <a:rPr lang="fr-FR" sz="3200" i="1">
                            <a:latin typeface="Cambria Math" panose="02040503050406030204" pitchFamily="18" charset="0"/>
                            <a:ea typeface="Cambria Math" panose="02040503050406030204" pitchFamily="18" charset="0"/>
                          </a:rPr>
                          <m:t>𝐵𝑟</m:t>
                        </m:r>
                      </m:e>
                      <m:sup>
                        <m:r>
                          <a:rPr lang="fr-FR" sz="3200" i="1">
                            <a:latin typeface="Cambria Math" panose="02040503050406030204" pitchFamily="18" charset="0"/>
                            <a:ea typeface="Cambria Math" panose="02040503050406030204" pitchFamily="18" charset="0"/>
                          </a:rPr>
                          <m:t>°</m:t>
                        </m:r>
                      </m:sup>
                    </m:sSup>
                    <m:r>
                      <a:rPr lang="fr-FR" sz="3200" i="1" dirty="0" smtClean="0">
                        <a:latin typeface="Cambria Math" panose="02040503050406030204" pitchFamily="18" charset="0"/>
                      </a:rPr>
                      <m:t>+</m:t>
                    </m:r>
                  </m:oMath>
                </a14:m>
                <a:r>
                  <a:rPr lang="fr-FR" sz="3200" dirty="0"/>
                  <a:t> </a:t>
                </a:r>
                <a14:m>
                  <m:oMath xmlns:m="http://schemas.openxmlformats.org/officeDocument/2006/math">
                    <m:sSub>
                      <m:sSubPr>
                        <m:ctrlPr>
                          <a:rPr lang="fr-FR" sz="3200" i="1">
                            <a:latin typeface="Cambria Math" panose="02040503050406030204" pitchFamily="18" charset="0"/>
                          </a:rPr>
                        </m:ctrlPr>
                      </m:sSubPr>
                      <m:e>
                        <m:r>
                          <a:rPr lang="fr-FR" sz="3200" i="1">
                            <a:latin typeface="Cambria Math" panose="02040503050406030204" pitchFamily="18" charset="0"/>
                          </a:rPr>
                          <m:t>𝐻</m:t>
                        </m:r>
                      </m:e>
                      <m:sub>
                        <m:r>
                          <a:rPr lang="fr-FR" sz="3200" i="1">
                            <a:latin typeface="Cambria Math" panose="02040503050406030204" pitchFamily="18" charset="0"/>
                          </a:rPr>
                          <m:t>2</m:t>
                        </m:r>
                      </m:sub>
                    </m:sSub>
                    <m:r>
                      <a:rPr lang="fr-FR" sz="3200" i="1">
                        <a:latin typeface="Cambria Math" panose="02040503050406030204" pitchFamily="18" charset="0"/>
                        <a:ea typeface="Cambria Math" panose="02040503050406030204" pitchFamily="18" charset="0"/>
                      </a:rPr>
                      <m:t>→</m:t>
                    </m:r>
                    <m:r>
                      <a:rPr lang="fr-FR" sz="3200" i="1">
                        <a:latin typeface="Cambria Math" panose="02040503050406030204" pitchFamily="18" charset="0"/>
                        <a:ea typeface="Cambria Math" panose="02040503050406030204" pitchFamily="18" charset="0"/>
                      </a:rPr>
                      <m:t>𝐻𝐵𝑟</m:t>
                    </m:r>
                    <m:r>
                      <a:rPr lang="fr-FR" sz="3200" b="0" i="1" smtClean="0">
                        <a:latin typeface="Cambria Math" panose="02040503050406030204" pitchFamily="18" charset="0"/>
                        <a:ea typeface="Cambria Math" panose="02040503050406030204" pitchFamily="18" charset="0"/>
                      </a:rPr>
                      <m:t>+</m:t>
                    </m:r>
                    <m:sSup>
                      <m:sSupPr>
                        <m:ctrlPr>
                          <a:rPr lang="fr-FR" sz="3200" b="0" i="1" smtClean="0">
                            <a:latin typeface="Cambria Math" panose="02040503050406030204" pitchFamily="18" charset="0"/>
                            <a:ea typeface="Cambria Math" panose="02040503050406030204" pitchFamily="18" charset="0"/>
                          </a:rPr>
                        </m:ctrlPr>
                      </m:sSupPr>
                      <m:e>
                        <m:r>
                          <a:rPr lang="fr-FR" sz="3200" b="0" i="1" smtClean="0">
                            <a:latin typeface="Cambria Math" panose="02040503050406030204" pitchFamily="18" charset="0"/>
                            <a:ea typeface="Cambria Math" panose="02040503050406030204" pitchFamily="18" charset="0"/>
                          </a:rPr>
                          <m:t>𝐻</m:t>
                        </m:r>
                      </m:e>
                      <m:sup>
                        <m:r>
                          <a:rPr lang="fr-FR" sz="3200" b="0" i="1" smtClean="0">
                            <a:latin typeface="Cambria Math" panose="02040503050406030204" pitchFamily="18" charset="0"/>
                            <a:ea typeface="Cambria Math" panose="02040503050406030204" pitchFamily="18" charset="0"/>
                          </a:rPr>
                          <m:t>°</m:t>
                        </m:r>
                      </m:sup>
                    </m:sSup>
                  </m:oMath>
                </a14:m>
                <a:r>
                  <a:rPr lang="fr-FR" sz="3200" dirty="0"/>
                  <a:t> </a:t>
                </a:r>
                <a14:m>
                  <m:oMath xmlns:m="http://schemas.openxmlformats.org/officeDocument/2006/math">
                    <m:r>
                      <a:rPr lang="fr-FR" sz="3200" i="1" dirty="0">
                        <a:latin typeface="Cambria Math" panose="02040503050406030204" pitchFamily="18" charset="0"/>
                      </a:rPr>
                      <m:t>𝑐𝑜𝑛𝑠𝑡𝑎𝑛𝑡𝑒</m:t>
                    </m:r>
                    <m:r>
                      <a:rPr lang="fr-FR" sz="3200" i="1" dirty="0">
                        <a:latin typeface="Cambria Math" panose="02040503050406030204" pitchFamily="18" charset="0"/>
                      </a:rPr>
                      <m:t> </m:t>
                    </m:r>
                    <m:r>
                      <a:rPr lang="fr-FR" sz="3200" i="1" dirty="0">
                        <a:latin typeface="Cambria Math" panose="02040503050406030204" pitchFamily="18" charset="0"/>
                      </a:rPr>
                      <m:t>𝑑𝑒</m:t>
                    </m:r>
                    <m:r>
                      <a:rPr lang="fr-FR" sz="3200" i="1" dirty="0">
                        <a:latin typeface="Cambria Math" panose="02040503050406030204" pitchFamily="18" charset="0"/>
                      </a:rPr>
                      <m:t> </m:t>
                    </m:r>
                    <m:r>
                      <a:rPr lang="fr-FR" sz="3200" i="1" dirty="0">
                        <a:latin typeface="Cambria Math" panose="02040503050406030204" pitchFamily="18" charset="0"/>
                      </a:rPr>
                      <m:t>𝑣𝑖𝑡𝑒𝑠𝑠𝑒</m:t>
                    </m:r>
                    <m:r>
                      <a:rPr lang="fr-FR" sz="3200" i="1" dirty="0">
                        <a:latin typeface="Cambria Math" panose="02040503050406030204" pitchFamily="18" charset="0"/>
                      </a:rPr>
                      <m:t> </m:t>
                    </m:r>
                    <m:sSub>
                      <m:sSubPr>
                        <m:ctrlPr>
                          <a:rPr lang="fr-FR" sz="3200" i="1" dirty="0">
                            <a:latin typeface="Cambria Math" panose="02040503050406030204" pitchFamily="18" charset="0"/>
                          </a:rPr>
                        </m:ctrlPr>
                      </m:sSubPr>
                      <m:e>
                        <m:r>
                          <a:rPr lang="fr-FR" sz="3200" i="1" dirty="0">
                            <a:latin typeface="Cambria Math" panose="02040503050406030204" pitchFamily="18" charset="0"/>
                          </a:rPr>
                          <m:t>𝑘</m:t>
                        </m:r>
                      </m:e>
                      <m:sub>
                        <m:r>
                          <a:rPr lang="fr-FR" sz="3200" b="0" i="1" dirty="0" smtClean="0">
                            <a:latin typeface="Cambria Math" panose="02040503050406030204" pitchFamily="18" charset="0"/>
                          </a:rPr>
                          <m:t>2</m:t>
                        </m:r>
                      </m:sub>
                    </m:sSub>
                  </m:oMath>
                </a14:m>
                <a:endParaRPr lang="fr-FR" sz="3200" dirty="0"/>
              </a:p>
              <a:p>
                <a:r>
                  <a:rPr lang="fr-FR" sz="3200" dirty="0"/>
                  <a:t>(3)</a:t>
                </a:r>
                <a:r>
                  <a:rPr lang="fr-FR" sz="3200" dirty="0">
                    <a:ea typeface="Cambria Math" panose="02040503050406030204" pitchFamily="18" charset="0"/>
                  </a:rPr>
                  <a:t> </a:t>
                </a:r>
                <a14:m>
                  <m:oMath xmlns:m="http://schemas.openxmlformats.org/officeDocument/2006/math">
                    <m:sSup>
                      <m:sSupPr>
                        <m:ctrlPr>
                          <a:rPr lang="fr-FR" sz="3200" i="1">
                            <a:latin typeface="Cambria Math" panose="02040503050406030204" pitchFamily="18" charset="0"/>
                            <a:ea typeface="Cambria Math" panose="02040503050406030204" pitchFamily="18" charset="0"/>
                          </a:rPr>
                        </m:ctrlPr>
                      </m:sSupPr>
                      <m:e>
                        <m:r>
                          <a:rPr lang="fr-FR" sz="3200" i="1">
                            <a:latin typeface="Cambria Math" panose="02040503050406030204" pitchFamily="18" charset="0"/>
                            <a:ea typeface="Cambria Math" panose="02040503050406030204" pitchFamily="18" charset="0"/>
                          </a:rPr>
                          <m:t>𝐻</m:t>
                        </m:r>
                      </m:e>
                      <m:sup>
                        <m:r>
                          <a:rPr lang="fr-FR" sz="3200" i="1">
                            <a:latin typeface="Cambria Math" panose="02040503050406030204" pitchFamily="18" charset="0"/>
                            <a:ea typeface="Cambria Math" panose="02040503050406030204" pitchFamily="18" charset="0"/>
                          </a:rPr>
                          <m:t>°</m:t>
                        </m:r>
                      </m:sup>
                    </m:sSup>
                  </m:oMath>
                </a14:m>
                <a:r>
                  <a:rPr lang="fr-FR" sz="3200" dirty="0"/>
                  <a:t> </a:t>
                </a:r>
                <a14:m>
                  <m:oMath xmlns:m="http://schemas.openxmlformats.org/officeDocument/2006/math">
                    <m:r>
                      <a:rPr lang="fr-FR" sz="3200" i="1" dirty="0">
                        <a:latin typeface="Cambria Math" panose="02040503050406030204" pitchFamily="18" charset="0"/>
                      </a:rPr>
                      <m:t>+</m:t>
                    </m:r>
                  </m:oMath>
                </a14:m>
                <a:r>
                  <a:rPr lang="fr-FR" sz="3200" dirty="0"/>
                  <a:t> </a:t>
                </a:r>
                <a14:m>
                  <m:oMath xmlns:m="http://schemas.openxmlformats.org/officeDocument/2006/math">
                    <m:sSub>
                      <m:sSubPr>
                        <m:ctrlPr>
                          <a:rPr lang="fr-FR" sz="3200" i="1">
                            <a:latin typeface="Cambria Math" panose="02040503050406030204" pitchFamily="18" charset="0"/>
                          </a:rPr>
                        </m:ctrlPr>
                      </m:sSubPr>
                      <m:e>
                        <m:r>
                          <a:rPr lang="fr-FR" sz="3200" b="0" i="1" smtClean="0">
                            <a:latin typeface="Cambria Math" panose="02040503050406030204" pitchFamily="18" charset="0"/>
                          </a:rPr>
                          <m:t>𝐵𝑟</m:t>
                        </m:r>
                      </m:e>
                      <m:sub>
                        <m:r>
                          <a:rPr lang="fr-FR" sz="3200" i="1">
                            <a:latin typeface="Cambria Math" panose="02040503050406030204" pitchFamily="18" charset="0"/>
                          </a:rPr>
                          <m:t>2</m:t>
                        </m:r>
                      </m:sub>
                    </m:sSub>
                  </m:oMath>
                </a14:m>
                <a:r>
                  <a:rPr lang="fr-FR" sz="3200" dirty="0">
                    <a:ea typeface="Cambria Math" panose="02040503050406030204" pitchFamily="18" charset="0"/>
                  </a:rPr>
                  <a:t> </a:t>
                </a:r>
                <a14:m>
                  <m:oMath xmlns:m="http://schemas.openxmlformats.org/officeDocument/2006/math">
                    <m:r>
                      <a:rPr lang="fr-FR" sz="3200" i="1">
                        <a:latin typeface="Cambria Math" panose="02040503050406030204" pitchFamily="18" charset="0"/>
                        <a:ea typeface="Cambria Math" panose="02040503050406030204" pitchFamily="18" charset="0"/>
                      </a:rPr>
                      <m:t>→</m:t>
                    </m:r>
                    <m:r>
                      <a:rPr lang="fr-FR" sz="3200" i="1">
                        <a:latin typeface="Cambria Math" panose="02040503050406030204" pitchFamily="18" charset="0"/>
                        <a:ea typeface="Cambria Math" panose="02040503050406030204" pitchFamily="18" charset="0"/>
                      </a:rPr>
                      <m:t>𝐻𝐵𝑟</m:t>
                    </m:r>
                    <m:r>
                      <a:rPr lang="fr-FR" sz="3200" i="1">
                        <a:latin typeface="Cambria Math" panose="02040503050406030204" pitchFamily="18" charset="0"/>
                        <a:ea typeface="Cambria Math" panose="02040503050406030204" pitchFamily="18" charset="0"/>
                      </a:rPr>
                      <m:t>+</m:t>
                    </m:r>
                    <m:sSup>
                      <m:sSupPr>
                        <m:ctrlPr>
                          <a:rPr lang="fr-FR" sz="3200" i="1">
                            <a:latin typeface="Cambria Math" panose="02040503050406030204" pitchFamily="18" charset="0"/>
                            <a:ea typeface="Cambria Math" panose="02040503050406030204" pitchFamily="18" charset="0"/>
                          </a:rPr>
                        </m:ctrlPr>
                      </m:sSupPr>
                      <m:e>
                        <m:r>
                          <a:rPr lang="fr-FR" sz="3200" b="0" i="1" smtClean="0">
                            <a:latin typeface="Cambria Math" panose="02040503050406030204" pitchFamily="18" charset="0"/>
                            <a:ea typeface="Cambria Math" panose="02040503050406030204" pitchFamily="18" charset="0"/>
                          </a:rPr>
                          <m:t>𝐵𝑟</m:t>
                        </m:r>
                      </m:e>
                      <m:sup>
                        <m:r>
                          <a:rPr lang="fr-FR" sz="3200" i="1">
                            <a:latin typeface="Cambria Math" panose="02040503050406030204" pitchFamily="18" charset="0"/>
                            <a:ea typeface="Cambria Math" panose="02040503050406030204" pitchFamily="18" charset="0"/>
                          </a:rPr>
                          <m:t>°</m:t>
                        </m:r>
                      </m:sup>
                    </m:sSup>
                  </m:oMath>
                </a14:m>
                <a:r>
                  <a:rPr lang="fr-FR" sz="3200" dirty="0"/>
                  <a:t> </a:t>
                </a:r>
                <a14:m>
                  <m:oMath xmlns:m="http://schemas.openxmlformats.org/officeDocument/2006/math">
                    <m:r>
                      <a:rPr lang="fr-FR" sz="3200" i="1" dirty="0">
                        <a:latin typeface="Cambria Math" panose="02040503050406030204" pitchFamily="18" charset="0"/>
                      </a:rPr>
                      <m:t>𝑐𝑜𝑛𝑠𝑡𝑎𝑛𝑡𝑒</m:t>
                    </m:r>
                    <m:r>
                      <a:rPr lang="fr-FR" sz="3200" i="1" dirty="0">
                        <a:latin typeface="Cambria Math" panose="02040503050406030204" pitchFamily="18" charset="0"/>
                      </a:rPr>
                      <m:t> </m:t>
                    </m:r>
                    <m:r>
                      <a:rPr lang="fr-FR" sz="3200" i="1" dirty="0">
                        <a:latin typeface="Cambria Math" panose="02040503050406030204" pitchFamily="18" charset="0"/>
                      </a:rPr>
                      <m:t>𝑑𝑒</m:t>
                    </m:r>
                    <m:r>
                      <a:rPr lang="fr-FR" sz="3200" i="1" dirty="0">
                        <a:latin typeface="Cambria Math" panose="02040503050406030204" pitchFamily="18" charset="0"/>
                      </a:rPr>
                      <m:t> </m:t>
                    </m:r>
                    <m:r>
                      <a:rPr lang="fr-FR" sz="3200" i="1" dirty="0">
                        <a:latin typeface="Cambria Math" panose="02040503050406030204" pitchFamily="18" charset="0"/>
                      </a:rPr>
                      <m:t>𝑣𝑖𝑡𝑒𝑠𝑠𝑒</m:t>
                    </m:r>
                    <m:r>
                      <a:rPr lang="fr-FR" sz="3200" i="1" dirty="0">
                        <a:latin typeface="Cambria Math" panose="02040503050406030204" pitchFamily="18" charset="0"/>
                      </a:rPr>
                      <m:t> </m:t>
                    </m:r>
                    <m:sSub>
                      <m:sSubPr>
                        <m:ctrlPr>
                          <a:rPr lang="fr-FR" sz="3200" i="1" dirty="0">
                            <a:latin typeface="Cambria Math" panose="02040503050406030204" pitchFamily="18" charset="0"/>
                          </a:rPr>
                        </m:ctrlPr>
                      </m:sSubPr>
                      <m:e>
                        <m:r>
                          <a:rPr lang="fr-FR" sz="3200" i="1" dirty="0">
                            <a:latin typeface="Cambria Math" panose="02040503050406030204" pitchFamily="18" charset="0"/>
                          </a:rPr>
                          <m:t>𝑘</m:t>
                        </m:r>
                      </m:e>
                      <m:sub>
                        <m:r>
                          <a:rPr lang="fr-FR" sz="3200" b="0" i="1" dirty="0" smtClean="0">
                            <a:latin typeface="Cambria Math" panose="02040503050406030204" pitchFamily="18" charset="0"/>
                          </a:rPr>
                          <m:t>3</m:t>
                        </m:r>
                      </m:sub>
                    </m:sSub>
                  </m:oMath>
                </a14:m>
                <a:r>
                  <a:rPr lang="fr-FR" sz="3200" dirty="0"/>
                  <a:t> </a:t>
                </a:r>
              </a:p>
              <a:p>
                <a:r>
                  <a:rPr lang="fr-FR" sz="3200" dirty="0"/>
                  <a:t>(4)</a:t>
                </a:r>
                <a:r>
                  <a:rPr lang="fr-FR" sz="3200" dirty="0">
                    <a:ea typeface="Cambria Math" panose="02040503050406030204" pitchFamily="18" charset="0"/>
                  </a:rPr>
                  <a:t> </a:t>
                </a:r>
                <a14:m>
                  <m:oMath xmlns:m="http://schemas.openxmlformats.org/officeDocument/2006/math">
                    <m:sSup>
                      <m:sSupPr>
                        <m:ctrlPr>
                          <a:rPr lang="fr-FR" sz="3200" i="1">
                            <a:latin typeface="Cambria Math" panose="02040503050406030204" pitchFamily="18" charset="0"/>
                            <a:ea typeface="Cambria Math" panose="02040503050406030204" pitchFamily="18" charset="0"/>
                          </a:rPr>
                        </m:ctrlPr>
                      </m:sSupPr>
                      <m:e>
                        <m:r>
                          <a:rPr lang="fr-FR" sz="3200" i="1">
                            <a:latin typeface="Cambria Math" panose="02040503050406030204" pitchFamily="18" charset="0"/>
                            <a:ea typeface="Cambria Math" panose="02040503050406030204" pitchFamily="18" charset="0"/>
                          </a:rPr>
                          <m:t>𝐻</m:t>
                        </m:r>
                      </m:e>
                      <m:sup>
                        <m:r>
                          <a:rPr lang="fr-FR" sz="3200" i="1">
                            <a:latin typeface="Cambria Math" panose="02040503050406030204" pitchFamily="18" charset="0"/>
                            <a:ea typeface="Cambria Math" panose="02040503050406030204" pitchFamily="18" charset="0"/>
                          </a:rPr>
                          <m:t>°</m:t>
                        </m:r>
                      </m:sup>
                    </m:sSup>
                  </m:oMath>
                </a14:m>
                <a:r>
                  <a:rPr lang="fr-FR" sz="3200" dirty="0"/>
                  <a:t> </a:t>
                </a:r>
                <a14:m>
                  <m:oMath xmlns:m="http://schemas.openxmlformats.org/officeDocument/2006/math">
                    <m:r>
                      <a:rPr lang="fr-FR" sz="3200" i="1" dirty="0">
                        <a:latin typeface="Cambria Math" panose="02040503050406030204" pitchFamily="18" charset="0"/>
                      </a:rPr>
                      <m:t>+</m:t>
                    </m:r>
                  </m:oMath>
                </a14:m>
                <a:r>
                  <a:rPr lang="fr-FR" sz="3200" dirty="0"/>
                  <a:t> </a:t>
                </a:r>
                <a14:m>
                  <m:oMath xmlns:m="http://schemas.openxmlformats.org/officeDocument/2006/math">
                    <m:r>
                      <a:rPr lang="fr-FR" sz="3200" i="1">
                        <a:latin typeface="Cambria Math" panose="02040503050406030204" pitchFamily="18" charset="0"/>
                        <a:ea typeface="Cambria Math" panose="02040503050406030204" pitchFamily="18" charset="0"/>
                      </a:rPr>
                      <m:t>𝐻𝐵𝑟</m:t>
                    </m:r>
                  </m:oMath>
                </a14:m>
                <a:r>
                  <a:rPr lang="fr-FR" sz="3200" dirty="0">
                    <a:ea typeface="Cambria Math" panose="02040503050406030204" pitchFamily="18" charset="0"/>
                  </a:rPr>
                  <a:t> </a:t>
                </a:r>
                <a14:m>
                  <m:oMath xmlns:m="http://schemas.openxmlformats.org/officeDocument/2006/math">
                    <m:r>
                      <a:rPr lang="fr-FR" sz="3200" i="1">
                        <a:latin typeface="Cambria Math" panose="02040503050406030204" pitchFamily="18" charset="0"/>
                        <a:ea typeface="Cambria Math" panose="02040503050406030204" pitchFamily="18" charset="0"/>
                      </a:rPr>
                      <m:t>→</m:t>
                    </m:r>
                  </m:oMath>
                </a14:m>
                <a:r>
                  <a:rPr lang="fr-FR" sz="3200" dirty="0">
                    <a:ea typeface="Cambria Math" panose="02040503050406030204" pitchFamily="18" charset="0"/>
                  </a:rPr>
                  <a:t> </a:t>
                </a:r>
                <a14:m>
                  <m:oMath xmlns:m="http://schemas.openxmlformats.org/officeDocument/2006/math">
                    <m:sSup>
                      <m:sSupPr>
                        <m:ctrlPr>
                          <a:rPr lang="fr-FR" sz="3200" i="1">
                            <a:latin typeface="Cambria Math" panose="02040503050406030204" pitchFamily="18" charset="0"/>
                            <a:ea typeface="Cambria Math" panose="02040503050406030204" pitchFamily="18" charset="0"/>
                          </a:rPr>
                        </m:ctrlPr>
                      </m:sSupPr>
                      <m:e>
                        <m:r>
                          <a:rPr lang="fr-FR" sz="3200" i="1">
                            <a:latin typeface="Cambria Math" panose="02040503050406030204" pitchFamily="18" charset="0"/>
                            <a:ea typeface="Cambria Math" panose="02040503050406030204" pitchFamily="18" charset="0"/>
                          </a:rPr>
                          <m:t>𝐵𝑟</m:t>
                        </m:r>
                      </m:e>
                      <m:sup>
                        <m:r>
                          <a:rPr lang="fr-FR" sz="3200" i="1">
                            <a:latin typeface="Cambria Math" panose="02040503050406030204" pitchFamily="18" charset="0"/>
                            <a:ea typeface="Cambria Math" panose="02040503050406030204" pitchFamily="18" charset="0"/>
                          </a:rPr>
                          <m:t>°</m:t>
                        </m:r>
                      </m:sup>
                    </m:sSup>
                    <m:r>
                      <a:rPr lang="fr-FR" sz="3200" i="1" dirty="0">
                        <a:latin typeface="Cambria Math" panose="02040503050406030204" pitchFamily="18" charset="0"/>
                      </a:rPr>
                      <m:t>+</m:t>
                    </m:r>
                  </m:oMath>
                </a14:m>
                <a:r>
                  <a:rPr lang="fr-FR" sz="3200" dirty="0"/>
                  <a:t> </a:t>
                </a:r>
                <a14:m>
                  <m:oMath xmlns:m="http://schemas.openxmlformats.org/officeDocument/2006/math">
                    <m:sSub>
                      <m:sSubPr>
                        <m:ctrlPr>
                          <a:rPr lang="fr-FR" sz="3200" i="1">
                            <a:latin typeface="Cambria Math" panose="02040503050406030204" pitchFamily="18" charset="0"/>
                          </a:rPr>
                        </m:ctrlPr>
                      </m:sSubPr>
                      <m:e>
                        <m:r>
                          <a:rPr lang="fr-FR" sz="3200" i="1">
                            <a:latin typeface="Cambria Math" panose="02040503050406030204" pitchFamily="18" charset="0"/>
                          </a:rPr>
                          <m:t>𝐻</m:t>
                        </m:r>
                      </m:e>
                      <m:sub>
                        <m:r>
                          <a:rPr lang="fr-FR" sz="3200" i="1">
                            <a:latin typeface="Cambria Math" panose="02040503050406030204" pitchFamily="18" charset="0"/>
                          </a:rPr>
                          <m:t>2</m:t>
                        </m:r>
                      </m:sub>
                    </m:sSub>
                  </m:oMath>
                </a14:m>
                <a:r>
                  <a:rPr lang="fr-FR" sz="3200" dirty="0"/>
                  <a:t> </a:t>
                </a:r>
                <a14:m>
                  <m:oMath xmlns:m="http://schemas.openxmlformats.org/officeDocument/2006/math">
                    <m:r>
                      <a:rPr lang="fr-FR" sz="3200" i="1" dirty="0">
                        <a:latin typeface="Cambria Math" panose="02040503050406030204" pitchFamily="18" charset="0"/>
                      </a:rPr>
                      <m:t>𝑐𝑜𝑛𝑠𝑡𝑎𝑛𝑡𝑒</m:t>
                    </m:r>
                    <m:r>
                      <a:rPr lang="fr-FR" sz="3200" i="1" dirty="0">
                        <a:latin typeface="Cambria Math" panose="02040503050406030204" pitchFamily="18" charset="0"/>
                      </a:rPr>
                      <m:t> </m:t>
                    </m:r>
                    <m:r>
                      <a:rPr lang="fr-FR" sz="3200" i="1" dirty="0">
                        <a:latin typeface="Cambria Math" panose="02040503050406030204" pitchFamily="18" charset="0"/>
                      </a:rPr>
                      <m:t>𝑑𝑒</m:t>
                    </m:r>
                    <m:r>
                      <a:rPr lang="fr-FR" sz="3200" i="1" dirty="0">
                        <a:latin typeface="Cambria Math" panose="02040503050406030204" pitchFamily="18" charset="0"/>
                      </a:rPr>
                      <m:t> </m:t>
                    </m:r>
                    <m:r>
                      <a:rPr lang="fr-FR" sz="3200" i="1" dirty="0">
                        <a:latin typeface="Cambria Math" panose="02040503050406030204" pitchFamily="18" charset="0"/>
                      </a:rPr>
                      <m:t>𝑣𝑖𝑡𝑒𝑠𝑠𝑒</m:t>
                    </m:r>
                    <m:r>
                      <a:rPr lang="fr-FR" sz="3200" i="1" dirty="0">
                        <a:latin typeface="Cambria Math" panose="02040503050406030204" pitchFamily="18" charset="0"/>
                      </a:rPr>
                      <m:t> </m:t>
                    </m:r>
                    <m:sSub>
                      <m:sSubPr>
                        <m:ctrlPr>
                          <a:rPr lang="fr-FR" sz="3200" i="1" dirty="0">
                            <a:latin typeface="Cambria Math" panose="02040503050406030204" pitchFamily="18" charset="0"/>
                          </a:rPr>
                        </m:ctrlPr>
                      </m:sSubPr>
                      <m:e>
                        <m:r>
                          <a:rPr lang="fr-FR" sz="3200" i="1" dirty="0">
                            <a:latin typeface="Cambria Math" panose="02040503050406030204" pitchFamily="18" charset="0"/>
                          </a:rPr>
                          <m:t>𝑘</m:t>
                        </m:r>
                      </m:e>
                      <m:sub>
                        <m:r>
                          <a:rPr lang="fr-FR" sz="3200" b="0" i="1" dirty="0" smtClean="0">
                            <a:latin typeface="Cambria Math" panose="02040503050406030204" pitchFamily="18" charset="0"/>
                          </a:rPr>
                          <m:t>4</m:t>
                        </m:r>
                      </m:sub>
                    </m:sSub>
                  </m:oMath>
                </a14:m>
                <a:endParaRPr lang="fr-FR" sz="3200" dirty="0"/>
              </a:p>
              <a:p>
                <a:r>
                  <a:rPr lang="fr-FR" sz="3200" dirty="0"/>
                  <a:t>(5)</a:t>
                </a:r>
                <a14:m>
                  <m:oMath xmlns:m="http://schemas.openxmlformats.org/officeDocument/2006/math">
                    <m:r>
                      <a:rPr lang="fr-FR" sz="3200" b="0" i="1" smtClean="0">
                        <a:latin typeface="Cambria Math" panose="02040503050406030204" pitchFamily="18" charset="0"/>
                      </a:rPr>
                      <m:t>2</m:t>
                    </m:r>
                    <m:sSup>
                      <m:sSupPr>
                        <m:ctrlPr>
                          <a:rPr lang="fr-FR" sz="3200" b="0" i="1" smtClean="0">
                            <a:latin typeface="Cambria Math" panose="02040503050406030204" pitchFamily="18" charset="0"/>
                          </a:rPr>
                        </m:ctrlPr>
                      </m:sSupPr>
                      <m:e>
                        <m:r>
                          <a:rPr lang="fr-FR" sz="3200" b="0" i="1" smtClean="0">
                            <a:latin typeface="Cambria Math" panose="02040503050406030204" pitchFamily="18" charset="0"/>
                          </a:rPr>
                          <m:t>𝐵𝑟</m:t>
                        </m:r>
                      </m:e>
                      <m:sup>
                        <m:r>
                          <a:rPr lang="fr-FR" sz="3200" b="0" i="1" smtClean="0">
                            <a:latin typeface="Cambria Math" panose="02040503050406030204" pitchFamily="18" charset="0"/>
                            <a:ea typeface="Cambria Math" panose="02040503050406030204" pitchFamily="18" charset="0"/>
                          </a:rPr>
                          <m:t>°</m:t>
                        </m:r>
                      </m:sup>
                    </m:sSup>
                    <m:r>
                      <a:rPr lang="fr-FR" sz="3200" b="0" i="1" smtClean="0">
                        <a:latin typeface="Cambria Math" panose="02040503050406030204" pitchFamily="18" charset="0"/>
                        <a:ea typeface="Cambria Math" panose="02040503050406030204" pitchFamily="18" charset="0"/>
                      </a:rPr>
                      <m:t>→</m:t>
                    </m:r>
                  </m:oMath>
                </a14:m>
                <a:r>
                  <a:rPr lang="fr-FR" sz="3200" dirty="0"/>
                  <a:t> </a:t>
                </a:r>
                <a14:m>
                  <m:oMath xmlns:m="http://schemas.openxmlformats.org/officeDocument/2006/math">
                    <m:sSub>
                      <m:sSubPr>
                        <m:ctrlPr>
                          <a:rPr lang="fr-FR" sz="3200" i="1">
                            <a:latin typeface="Cambria Math" panose="02040503050406030204" pitchFamily="18" charset="0"/>
                          </a:rPr>
                        </m:ctrlPr>
                      </m:sSubPr>
                      <m:e>
                        <m:r>
                          <a:rPr lang="fr-FR" sz="3200" i="1">
                            <a:latin typeface="Cambria Math" panose="02040503050406030204" pitchFamily="18" charset="0"/>
                          </a:rPr>
                          <m:t>𝐵𝑟</m:t>
                        </m:r>
                      </m:e>
                      <m:sub>
                        <m:r>
                          <a:rPr lang="fr-FR" sz="3200" i="1">
                            <a:latin typeface="Cambria Math" panose="02040503050406030204" pitchFamily="18" charset="0"/>
                          </a:rPr>
                          <m:t>2</m:t>
                        </m:r>
                      </m:sub>
                    </m:sSub>
                  </m:oMath>
                </a14:m>
                <a:r>
                  <a:rPr lang="fr-FR" sz="3200" dirty="0">
                    <a:ea typeface="Cambria Math" panose="02040503050406030204" pitchFamily="18" charset="0"/>
                  </a:rPr>
                  <a:t> </a:t>
                </a:r>
                <a14:m>
                  <m:oMath xmlns:m="http://schemas.openxmlformats.org/officeDocument/2006/math">
                    <m:r>
                      <a:rPr lang="fr-FR" sz="3200" i="1" dirty="0">
                        <a:latin typeface="Cambria Math" panose="02040503050406030204" pitchFamily="18" charset="0"/>
                      </a:rPr>
                      <m:t>𝑐𝑜𝑛𝑠𝑡𝑎𝑛𝑡𝑒</m:t>
                    </m:r>
                    <m:r>
                      <a:rPr lang="fr-FR" sz="3200" i="1" dirty="0">
                        <a:latin typeface="Cambria Math" panose="02040503050406030204" pitchFamily="18" charset="0"/>
                      </a:rPr>
                      <m:t> </m:t>
                    </m:r>
                    <m:r>
                      <a:rPr lang="fr-FR" sz="3200" i="1" dirty="0">
                        <a:latin typeface="Cambria Math" panose="02040503050406030204" pitchFamily="18" charset="0"/>
                      </a:rPr>
                      <m:t>𝑑𝑒</m:t>
                    </m:r>
                    <m:r>
                      <a:rPr lang="fr-FR" sz="3200" i="1" dirty="0">
                        <a:latin typeface="Cambria Math" panose="02040503050406030204" pitchFamily="18" charset="0"/>
                      </a:rPr>
                      <m:t> </m:t>
                    </m:r>
                    <m:r>
                      <a:rPr lang="fr-FR" sz="3200" i="1" dirty="0">
                        <a:latin typeface="Cambria Math" panose="02040503050406030204" pitchFamily="18" charset="0"/>
                      </a:rPr>
                      <m:t>𝑣𝑖𝑡𝑒𝑠𝑠𝑒</m:t>
                    </m:r>
                    <m:r>
                      <a:rPr lang="fr-FR" sz="3200" i="1" dirty="0">
                        <a:latin typeface="Cambria Math" panose="02040503050406030204" pitchFamily="18" charset="0"/>
                      </a:rPr>
                      <m:t> </m:t>
                    </m:r>
                    <m:sSub>
                      <m:sSubPr>
                        <m:ctrlPr>
                          <a:rPr lang="fr-FR" sz="3200" i="1" dirty="0">
                            <a:latin typeface="Cambria Math" panose="02040503050406030204" pitchFamily="18" charset="0"/>
                          </a:rPr>
                        </m:ctrlPr>
                      </m:sSubPr>
                      <m:e>
                        <m:r>
                          <a:rPr lang="fr-FR" sz="3200" i="1" dirty="0">
                            <a:latin typeface="Cambria Math" panose="02040503050406030204" pitchFamily="18" charset="0"/>
                          </a:rPr>
                          <m:t>𝑘</m:t>
                        </m:r>
                      </m:e>
                      <m:sub>
                        <m:r>
                          <a:rPr lang="fr-FR" sz="3200" b="0" i="1" dirty="0" smtClean="0">
                            <a:latin typeface="Cambria Math" panose="02040503050406030204" pitchFamily="18" charset="0"/>
                          </a:rPr>
                          <m:t>5</m:t>
                        </m:r>
                      </m:sub>
                    </m:sSub>
                  </m:oMath>
                </a14:m>
                <a:endParaRPr lang="fr-FR" sz="3200" dirty="0"/>
              </a:p>
            </p:txBody>
          </p:sp>
        </mc:Choice>
        <mc:Fallback xmlns="">
          <p:sp>
            <p:nvSpPr>
              <p:cNvPr id="2" name="ZoneTexte 1">
                <a:extLst>
                  <a:ext uri="{FF2B5EF4-FFF2-40B4-BE49-F238E27FC236}">
                    <a16:creationId xmlns:a16="http://schemas.microsoft.com/office/drawing/2014/main" id="{D6B63DF2-DAB9-42F5-9748-846ABAF747C7}"/>
                  </a:ext>
                </a:extLst>
              </p:cNvPr>
              <p:cNvSpPr txBox="1">
                <a:spLocks noRot="1" noChangeAspect="1" noMove="1" noResize="1" noEditPoints="1" noAdjustHandles="1" noChangeArrowheads="1" noChangeShapeType="1" noTextEdit="1"/>
              </p:cNvSpPr>
              <p:nvPr/>
            </p:nvSpPr>
            <p:spPr>
              <a:xfrm>
                <a:off x="622852" y="304800"/>
                <a:ext cx="11039061" cy="6657592"/>
              </a:xfrm>
              <a:prstGeom prst="rect">
                <a:avLst/>
              </a:prstGeom>
              <a:blipFill>
                <a:blip r:embed="rId2"/>
                <a:stretch>
                  <a:fillRect l="-1380" t="-1190" b="-549"/>
                </a:stretch>
              </a:blipFill>
            </p:spPr>
            <p:txBody>
              <a:bodyPr/>
              <a:lstStyle/>
              <a:p>
                <a:r>
                  <a:rPr lang="fr-FR">
                    <a:noFill/>
                  </a:rPr>
                  <a:t> </a:t>
                </a:r>
              </a:p>
            </p:txBody>
          </p:sp>
        </mc:Fallback>
      </mc:AlternateContent>
    </p:spTree>
    <p:extLst>
      <p:ext uri="{BB962C8B-B14F-4D97-AF65-F5344CB8AC3E}">
        <p14:creationId xmlns:p14="http://schemas.microsoft.com/office/powerpoint/2010/main" val="3266921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1C0F897F-9A5E-4E95-AF10-C39D1245CC45}"/>
              </a:ext>
            </a:extLst>
          </p:cNvPr>
          <p:cNvSpPr txBox="1"/>
          <p:nvPr/>
        </p:nvSpPr>
        <p:spPr>
          <a:xfrm>
            <a:off x="848139" y="477078"/>
            <a:ext cx="10919791" cy="5924699"/>
          </a:xfrm>
          <a:prstGeom prst="rect">
            <a:avLst/>
          </a:prstGeom>
          <a:noFill/>
        </p:spPr>
        <p:txBody>
          <a:bodyPr wrap="square" rtlCol="0">
            <a:spAutoFit/>
          </a:bodyPr>
          <a:lstStyle/>
          <a:p>
            <a:pPr>
              <a:spcAft>
                <a:spcPts val="600"/>
              </a:spcAft>
            </a:pPr>
            <a:r>
              <a:rPr lang="fr-FR" sz="4000" dirty="0"/>
              <a:t>Toute réaction chimique peut se décomposer en une suite de réactions élémentaires; pour cela deux conditions doivent être réunies:</a:t>
            </a:r>
          </a:p>
          <a:p>
            <a:pPr marL="342900" indent="-342900">
              <a:spcAft>
                <a:spcPts val="600"/>
              </a:spcAft>
              <a:buFont typeface="Arial" panose="020B0604020202020204" pitchFamily="34" charset="0"/>
              <a:buChar char="•"/>
            </a:pPr>
            <a:r>
              <a:rPr lang="fr-FR" sz="4000" dirty="0"/>
              <a:t>Elle ne doit faire intervenir qu’un petit nombre de molécules (trois au maximum)</a:t>
            </a:r>
          </a:p>
          <a:p>
            <a:pPr marL="342900" indent="-342900">
              <a:spcAft>
                <a:spcPts val="600"/>
              </a:spcAft>
              <a:buFont typeface="Arial" panose="020B0604020202020204" pitchFamily="34" charset="0"/>
              <a:buChar char="•"/>
            </a:pPr>
            <a:r>
              <a:rPr lang="fr-FR" sz="4000" dirty="0"/>
              <a:t>Elle doit modifier un nombre restreint de liaisons (rupture d’une ou deux liaisons)</a:t>
            </a:r>
          </a:p>
          <a:p>
            <a:endParaRPr lang="fr-FR" sz="3600" dirty="0"/>
          </a:p>
          <a:p>
            <a:endParaRPr lang="fr-FR" sz="2400" dirty="0">
              <a:solidFill>
                <a:srgbClr val="FF0000"/>
              </a:solidFill>
            </a:endParaRPr>
          </a:p>
          <a:p>
            <a:endParaRPr lang="fr-FR" sz="2400" dirty="0"/>
          </a:p>
        </p:txBody>
      </p:sp>
    </p:spTree>
    <p:extLst>
      <p:ext uri="{BB962C8B-B14F-4D97-AF65-F5344CB8AC3E}">
        <p14:creationId xmlns:p14="http://schemas.microsoft.com/office/powerpoint/2010/main" val="2683450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B77D6B7-7B6A-4409-95F7-F639493501DB}"/>
                  </a:ext>
                </a:extLst>
              </p:cNvPr>
              <p:cNvSpPr/>
              <p:nvPr/>
            </p:nvSpPr>
            <p:spPr>
              <a:xfrm>
                <a:off x="463827" y="736289"/>
                <a:ext cx="11012556" cy="5016758"/>
              </a:xfrm>
              <a:prstGeom prst="rect">
                <a:avLst/>
              </a:prstGeom>
            </p:spPr>
            <p:txBody>
              <a:bodyPr wrap="square">
                <a:spAutoFit/>
              </a:bodyPr>
              <a:lstStyle/>
              <a:p>
                <a:r>
                  <a:rPr lang="fr-FR" sz="4000" dirty="0">
                    <a:solidFill>
                      <a:schemeClr val="accent6"/>
                    </a:solidFill>
                  </a:rPr>
                  <a:t>1.2. Molécularité</a:t>
                </a:r>
              </a:p>
              <a:p>
                <a:r>
                  <a:rPr lang="fr-FR" sz="4000" dirty="0"/>
                  <a:t>On appelle molécularité d’un acte élémentaire le nombre de particules de réactifs participant à cette réaction.</a:t>
                </a:r>
              </a:p>
              <a:p>
                <a:r>
                  <a:rPr lang="fr-FR" sz="4000" dirty="0">
                    <a:solidFill>
                      <a:srgbClr val="00B050"/>
                    </a:solidFill>
                  </a:rPr>
                  <a:t>EXEMPLE</a:t>
                </a:r>
              </a:p>
              <a:p>
                <a:r>
                  <a:rPr lang="fr-FR" sz="4000" dirty="0">
                    <a:solidFill>
                      <a:srgbClr val="FF0000"/>
                    </a:solidFill>
                  </a:rPr>
                  <a:t>Processus mono moléculaire: </a:t>
                </a:r>
                <a14:m>
                  <m:oMath xmlns:m="http://schemas.openxmlformats.org/officeDocument/2006/math">
                    <m:sSub>
                      <m:sSubPr>
                        <m:ctrlPr>
                          <a:rPr lang="fr-FR" sz="4000" i="1">
                            <a:solidFill>
                              <a:schemeClr val="accent1"/>
                            </a:solidFill>
                            <a:latin typeface="Cambria Math" panose="02040503050406030204" pitchFamily="18" charset="0"/>
                          </a:rPr>
                        </m:ctrlPr>
                      </m:sSubPr>
                      <m:e>
                        <m:r>
                          <a:rPr lang="fr-FR" sz="4000" i="1">
                            <a:solidFill>
                              <a:schemeClr val="accent1"/>
                            </a:solidFill>
                            <a:latin typeface="Cambria Math" panose="02040503050406030204" pitchFamily="18" charset="0"/>
                          </a:rPr>
                          <m:t>(</m:t>
                        </m:r>
                        <m:r>
                          <a:rPr lang="fr-FR" sz="4000" i="1">
                            <a:solidFill>
                              <a:schemeClr val="accent1"/>
                            </a:solidFill>
                            <a:latin typeface="Cambria Math" panose="02040503050406030204" pitchFamily="18" charset="0"/>
                          </a:rPr>
                          <m:t>𝐶</m:t>
                        </m:r>
                        <m:sSub>
                          <m:sSubPr>
                            <m:ctrlPr>
                              <a:rPr lang="fr-FR" sz="4000" i="1">
                                <a:solidFill>
                                  <a:schemeClr val="accent1"/>
                                </a:solidFill>
                                <a:latin typeface="Cambria Math" panose="02040503050406030204" pitchFamily="18" charset="0"/>
                              </a:rPr>
                            </m:ctrlPr>
                          </m:sSubPr>
                          <m:e>
                            <m:r>
                              <a:rPr lang="fr-FR" sz="4000" i="1">
                                <a:solidFill>
                                  <a:schemeClr val="accent1"/>
                                </a:solidFill>
                                <a:latin typeface="Cambria Math" panose="02040503050406030204" pitchFamily="18" charset="0"/>
                              </a:rPr>
                              <m:t>𝐻</m:t>
                            </m:r>
                          </m:e>
                          <m:sub>
                            <m:r>
                              <a:rPr lang="fr-FR" sz="4000" i="1">
                                <a:solidFill>
                                  <a:schemeClr val="accent1"/>
                                </a:solidFill>
                                <a:latin typeface="Cambria Math" panose="02040503050406030204" pitchFamily="18" charset="0"/>
                              </a:rPr>
                              <m:t>3</m:t>
                            </m:r>
                          </m:sub>
                        </m:sSub>
                        <m:r>
                          <a:rPr lang="fr-FR" sz="4000" i="1">
                            <a:solidFill>
                              <a:schemeClr val="accent1"/>
                            </a:solidFill>
                            <a:latin typeface="Cambria Math" panose="02040503050406030204" pitchFamily="18" charset="0"/>
                          </a:rPr>
                          <m:t>)</m:t>
                        </m:r>
                      </m:e>
                      <m:sub>
                        <m:r>
                          <a:rPr lang="fr-FR" sz="4000" i="1">
                            <a:solidFill>
                              <a:schemeClr val="accent1"/>
                            </a:solidFill>
                            <a:latin typeface="Cambria Math" panose="02040503050406030204" pitchFamily="18" charset="0"/>
                          </a:rPr>
                          <m:t>3</m:t>
                        </m:r>
                      </m:sub>
                    </m:sSub>
                    <m:r>
                      <a:rPr lang="fr-FR" sz="4000" i="1">
                        <a:solidFill>
                          <a:schemeClr val="accent1"/>
                        </a:solidFill>
                        <a:latin typeface="Cambria Math" panose="02040503050406030204" pitchFamily="18" charset="0"/>
                      </a:rPr>
                      <m:t>𝐶𝐶𝑙</m:t>
                    </m:r>
                    <m:r>
                      <a:rPr lang="fr-FR" sz="4000" i="1">
                        <a:solidFill>
                          <a:schemeClr val="accent1"/>
                        </a:solidFill>
                        <a:latin typeface="Cambria Math" panose="02040503050406030204" pitchFamily="18" charset="0"/>
                        <a:ea typeface="Cambria Math" panose="02040503050406030204" pitchFamily="18" charset="0"/>
                      </a:rPr>
                      <m:t>→</m:t>
                    </m:r>
                    <m:sSub>
                      <m:sSubPr>
                        <m:ctrlPr>
                          <a:rPr lang="fr-FR" sz="4000" i="1">
                            <a:solidFill>
                              <a:schemeClr val="accent1"/>
                            </a:solidFill>
                            <a:latin typeface="Cambria Math" panose="02040503050406030204" pitchFamily="18" charset="0"/>
                            <a:ea typeface="Cambria Math" panose="02040503050406030204" pitchFamily="18" charset="0"/>
                          </a:rPr>
                        </m:ctrlPr>
                      </m:sSubPr>
                      <m:e>
                        <m:d>
                          <m:dPr>
                            <m:ctrlPr>
                              <a:rPr lang="fr-FR" sz="4000" i="1">
                                <a:solidFill>
                                  <a:schemeClr val="accent1"/>
                                </a:solidFill>
                                <a:latin typeface="Cambria Math" panose="02040503050406030204" pitchFamily="18" charset="0"/>
                                <a:ea typeface="Cambria Math" panose="02040503050406030204" pitchFamily="18" charset="0"/>
                              </a:rPr>
                            </m:ctrlPr>
                          </m:dPr>
                          <m:e>
                            <m:r>
                              <a:rPr lang="fr-FR" sz="4000" i="1">
                                <a:solidFill>
                                  <a:schemeClr val="accent1"/>
                                </a:solidFill>
                                <a:latin typeface="Cambria Math" panose="02040503050406030204" pitchFamily="18" charset="0"/>
                                <a:ea typeface="Cambria Math" panose="02040503050406030204" pitchFamily="18" charset="0"/>
                              </a:rPr>
                              <m:t>𝐶</m:t>
                            </m:r>
                            <m:sSub>
                              <m:sSubPr>
                                <m:ctrlPr>
                                  <a:rPr lang="fr-FR" sz="4000" i="1">
                                    <a:solidFill>
                                      <a:schemeClr val="accent1"/>
                                    </a:solidFill>
                                    <a:latin typeface="Cambria Math" panose="02040503050406030204" pitchFamily="18" charset="0"/>
                                    <a:ea typeface="Cambria Math" panose="02040503050406030204" pitchFamily="18" charset="0"/>
                                  </a:rPr>
                                </m:ctrlPr>
                              </m:sSubPr>
                              <m:e>
                                <m:r>
                                  <a:rPr lang="fr-FR" sz="4000" i="1">
                                    <a:solidFill>
                                      <a:schemeClr val="accent1"/>
                                    </a:solidFill>
                                    <a:latin typeface="Cambria Math" panose="02040503050406030204" pitchFamily="18" charset="0"/>
                                    <a:ea typeface="Cambria Math" panose="02040503050406030204" pitchFamily="18" charset="0"/>
                                  </a:rPr>
                                  <m:t>𝐻</m:t>
                                </m:r>
                              </m:e>
                              <m:sub>
                                <m:r>
                                  <a:rPr lang="fr-FR" sz="4000" i="1">
                                    <a:solidFill>
                                      <a:schemeClr val="accent1"/>
                                    </a:solidFill>
                                    <a:latin typeface="Cambria Math" panose="02040503050406030204" pitchFamily="18" charset="0"/>
                                    <a:ea typeface="Cambria Math" panose="02040503050406030204" pitchFamily="18" charset="0"/>
                                  </a:rPr>
                                  <m:t>3</m:t>
                                </m:r>
                              </m:sub>
                            </m:sSub>
                          </m:e>
                        </m:d>
                      </m:e>
                      <m:sub>
                        <m:r>
                          <a:rPr lang="fr-FR" sz="4000" i="1">
                            <a:solidFill>
                              <a:schemeClr val="accent1"/>
                            </a:solidFill>
                            <a:latin typeface="Cambria Math" panose="02040503050406030204" pitchFamily="18" charset="0"/>
                            <a:ea typeface="Cambria Math" panose="02040503050406030204" pitchFamily="18" charset="0"/>
                          </a:rPr>
                          <m:t>3</m:t>
                        </m:r>
                      </m:sub>
                    </m:sSub>
                    <m:sSup>
                      <m:sSupPr>
                        <m:ctrlPr>
                          <a:rPr lang="fr-FR" sz="4000" i="1">
                            <a:solidFill>
                              <a:schemeClr val="accent1"/>
                            </a:solidFill>
                            <a:latin typeface="Cambria Math" panose="02040503050406030204" pitchFamily="18" charset="0"/>
                            <a:ea typeface="Cambria Math" panose="02040503050406030204" pitchFamily="18" charset="0"/>
                          </a:rPr>
                        </m:ctrlPr>
                      </m:sSupPr>
                      <m:e>
                        <m:r>
                          <a:rPr lang="fr-FR" sz="4000" i="1">
                            <a:solidFill>
                              <a:schemeClr val="accent1"/>
                            </a:solidFill>
                            <a:latin typeface="Cambria Math" panose="02040503050406030204" pitchFamily="18" charset="0"/>
                            <a:ea typeface="Cambria Math" panose="02040503050406030204" pitchFamily="18" charset="0"/>
                          </a:rPr>
                          <m:t>𝐶</m:t>
                        </m:r>
                      </m:e>
                      <m:sup>
                        <m:r>
                          <a:rPr lang="fr-FR" sz="4000" i="1">
                            <a:solidFill>
                              <a:schemeClr val="accent1"/>
                            </a:solidFill>
                            <a:latin typeface="Cambria Math" panose="02040503050406030204" pitchFamily="18" charset="0"/>
                            <a:ea typeface="Cambria Math" panose="02040503050406030204" pitchFamily="18" charset="0"/>
                          </a:rPr>
                          <m:t>+</m:t>
                        </m:r>
                      </m:sup>
                    </m:sSup>
                    <m:r>
                      <a:rPr lang="fr-FR" sz="4000" i="1">
                        <a:solidFill>
                          <a:schemeClr val="accent1"/>
                        </a:solidFill>
                        <a:latin typeface="Cambria Math" panose="02040503050406030204" pitchFamily="18" charset="0"/>
                        <a:ea typeface="Cambria Math" panose="02040503050406030204" pitchFamily="18" charset="0"/>
                      </a:rPr>
                      <m:t>+</m:t>
                    </m:r>
                    <m:sSup>
                      <m:sSupPr>
                        <m:ctrlPr>
                          <a:rPr lang="fr-FR" sz="4000" i="1">
                            <a:solidFill>
                              <a:schemeClr val="accent1"/>
                            </a:solidFill>
                            <a:latin typeface="Cambria Math" panose="02040503050406030204" pitchFamily="18" charset="0"/>
                            <a:ea typeface="Cambria Math" panose="02040503050406030204" pitchFamily="18" charset="0"/>
                          </a:rPr>
                        </m:ctrlPr>
                      </m:sSupPr>
                      <m:e>
                        <m:r>
                          <a:rPr lang="fr-FR" sz="4000" i="1">
                            <a:solidFill>
                              <a:schemeClr val="accent1"/>
                            </a:solidFill>
                            <a:latin typeface="Cambria Math" panose="02040503050406030204" pitchFamily="18" charset="0"/>
                            <a:ea typeface="Cambria Math" panose="02040503050406030204" pitchFamily="18" charset="0"/>
                          </a:rPr>
                          <m:t>𝐶𝑙</m:t>
                        </m:r>
                      </m:e>
                      <m:sup>
                        <m:r>
                          <a:rPr lang="fr-FR" sz="4000" i="1">
                            <a:solidFill>
                              <a:schemeClr val="accent1"/>
                            </a:solidFill>
                            <a:latin typeface="Cambria Math" panose="02040503050406030204" pitchFamily="18" charset="0"/>
                            <a:ea typeface="Cambria Math" panose="02040503050406030204" pitchFamily="18" charset="0"/>
                          </a:rPr>
                          <m:t>−</m:t>
                        </m:r>
                      </m:sup>
                    </m:sSup>
                  </m:oMath>
                </a14:m>
                <a:endParaRPr lang="fr-FR" sz="4000" dirty="0">
                  <a:solidFill>
                    <a:srgbClr val="FF0000"/>
                  </a:solidFill>
                </a:endParaRPr>
              </a:p>
              <a:p>
                <a:r>
                  <a:rPr lang="fr-FR" sz="4000" dirty="0">
                    <a:solidFill>
                      <a:srgbClr val="FF0000"/>
                    </a:solidFill>
                  </a:rPr>
                  <a:t>Processus bimoléculaire: </a:t>
                </a:r>
                <a14:m>
                  <m:oMath xmlns:m="http://schemas.openxmlformats.org/officeDocument/2006/math">
                    <m:sSub>
                      <m:sSubPr>
                        <m:ctrlPr>
                          <a:rPr lang="fr-FR" sz="4000" i="1">
                            <a:solidFill>
                              <a:schemeClr val="accent1"/>
                            </a:solidFill>
                            <a:latin typeface="Cambria Math" panose="02040503050406030204" pitchFamily="18" charset="0"/>
                          </a:rPr>
                        </m:ctrlPr>
                      </m:sSubPr>
                      <m:e>
                        <m:r>
                          <a:rPr lang="fr-FR" sz="4000" i="1">
                            <a:solidFill>
                              <a:schemeClr val="accent1"/>
                            </a:solidFill>
                            <a:latin typeface="Cambria Math" panose="02040503050406030204" pitchFamily="18" charset="0"/>
                          </a:rPr>
                          <m:t>𝐻</m:t>
                        </m:r>
                      </m:e>
                      <m:sub>
                        <m:r>
                          <a:rPr lang="fr-FR" sz="4000" i="1">
                            <a:solidFill>
                              <a:schemeClr val="accent1"/>
                            </a:solidFill>
                            <a:latin typeface="Cambria Math" panose="02040503050406030204" pitchFamily="18" charset="0"/>
                          </a:rPr>
                          <m:t>2</m:t>
                        </m:r>
                      </m:sub>
                    </m:sSub>
                    <m:r>
                      <a:rPr lang="fr-FR" sz="4000" i="1">
                        <a:solidFill>
                          <a:schemeClr val="accent1"/>
                        </a:solidFill>
                        <a:latin typeface="Cambria Math" panose="02040503050406030204" pitchFamily="18" charset="0"/>
                      </a:rPr>
                      <m:t>+</m:t>
                    </m:r>
                    <m:sSub>
                      <m:sSubPr>
                        <m:ctrlPr>
                          <a:rPr lang="fr-FR" sz="4000" i="1">
                            <a:solidFill>
                              <a:schemeClr val="accent1"/>
                            </a:solidFill>
                            <a:latin typeface="Cambria Math" panose="02040503050406030204" pitchFamily="18" charset="0"/>
                          </a:rPr>
                        </m:ctrlPr>
                      </m:sSubPr>
                      <m:e>
                        <m:r>
                          <a:rPr lang="fr-FR" sz="4000" i="1">
                            <a:solidFill>
                              <a:schemeClr val="accent1"/>
                            </a:solidFill>
                            <a:latin typeface="Cambria Math" panose="02040503050406030204" pitchFamily="18" charset="0"/>
                          </a:rPr>
                          <m:t>𝐶𝑙</m:t>
                        </m:r>
                      </m:e>
                      <m:sub>
                        <m:r>
                          <a:rPr lang="fr-FR" sz="4000" i="1">
                            <a:solidFill>
                              <a:schemeClr val="accent1"/>
                            </a:solidFill>
                            <a:latin typeface="Cambria Math" panose="02040503050406030204" pitchFamily="18" charset="0"/>
                          </a:rPr>
                          <m:t>2</m:t>
                        </m:r>
                      </m:sub>
                    </m:sSub>
                    <m:r>
                      <a:rPr lang="fr-FR" sz="4000" i="1">
                        <a:solidFill>
                          <a:schemeClr val="accent1"/>
                        </a:solidFill>
                        <a:latin typeface="Cambria Math" panose="02040503050406030204" pitchFamily="18" charset="0"/>
                        <a:ea typeface="Cambria Math" panose="02040503050406030204" pitchFamily="18" charset="0"/>
                      </a:rPr>
                      <m:t>→2</m:t>
                    </m:r>
                    <m:r>
                      <a:rPr lang="fr-FR" sz="4000" i="1">
                        <a:solidFill>
                          <a:schemeClr val="accent1"/>
                        </a:solidFill>
                        <a:latin typeface="Cambria Math" panose="02040503050406030204" pitchFamily="18" charset="0"/>
                        <a:ea typeface="Cambria Math" panose="02040503050406030204" pitchFamily="18" charset="0"/>
                      </a:rPr>
                      <m:t>𝐻𝐶𝑙</m:t>
                    </m:r>
                  </m:oMath>
                </a14:m>
                <a:endParaRPr lang="fr-FR" sz="4000" dirty="0">
                  <a:solidFill>
                    <a:srgbClr val="FF0000"/>
                  </a:solidFill>
                </a:endParaRPr>
              </a:p>
            </p:txBody>
          </p:sp>
        </mc:Choice>
        <mc:Fallback xmlns="">
          <p:sp>
            <p:nvSpPr>
              <p:cNvPr id="2" name="Rectangle 1">
                <a:extLst>
                  <a:ext uri="{FF2B5EF4-FFF2-40B4-BE49-F238E27FC236}">
                    <a16:creationId xmlns:a16="http://schemas.microsoft.com/office/drawing/2014/main" id="{8B77D6B7-7B6A-4409-95F7-F639493501DB}"/>
                  </a:ext>
                </a:extLst>
              </p:cNvPr>
              <p:cNvSpPr>
                <a:spLocks noRot="1" noChangeAspect="1" noMove="1" noResize="1" noEditPoints="1" noAdjustHandles="1" noChangeArrowheads="1" noChangeShapeType="1" noTextEdit="1"/>
              </p:cNvSpPr>
              <p:nvPr/>
            </p:nvSpPr>
            <p:spPr>
              <a:xfrm>
                <a:off x="463827" y="736289"/>
                <a:ext cx="11012556" cy="5016758"/>
              </a:xfrm>
              <a:prstGeom prst="rect">
                <a:avLst/>
              </a:prstGeom>
              <a:blipFill>
                <a:blip r:embed="rId2"/>
                <a:stretch>
                  <a:fillRect l="-1937" t="-2187" r="-332" b="-4253"/>
                </a:stretch>
              </a:blipFill>
            </p:spPr>
            <p:txBody>
              <a:bodyPr/>
              <a:lstStyle/>
              <a:p>
                <a:r>
                  <a:rPr lang="fr-FR">
                    <a:noFill/>
                  </a:rPr>
                  <a:t> </a:t>
                </a:r>
              </a:p>
            </p:txBody>
          </p:sp>
        </mc:Fallback>
      </mc:AlternateContent>
    </p:spTree>
    <p:extLst>
      <p:ext uri="{BB962C8B-B14F-4D97-AF65-F5344CB8AC3E}">
        <p14:creationId xmlns:p14="http://schemas.microsoft.com/office/powerpoint/2010/main" val="2559671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E3471CB2-3F48-475B-8586-664AA73C0A58}"/>
                  </a:ext>
                </a:extLst>
              </p:cNvPr>
              <p:cNvSpPr/>
              <p:nvPr/>
            </p:nvSpPr>
            <p:spPr>
              <a:xfrm>
                <a:off x="251791" y="797870"/>
                <a:ext cx="11688418" cy="5632311"/>
              </a:xfrm>
              <a:prstGeom prst="rect">
                <a:avLst/>
              </a:prstGeom>
            </p:spPr>
            <p:txBody>
              <a:bodyPr wrap="square">
                <a:spAutoFit/>
              </a:bodyPr>
              <a:lstStyle/>
              <a:p>
                <a:r>
                  <a:rPr lang="fr-FR" sz="3600" dirty="0">
                    <a:solidFill>
                      <a:schemeClr val="accent6"/>
                    </a:solidFill>
                  </a:rPr>
                  <a:t>1.3. Règle de </a:t>
                </a:r>
                <a:r>
                  <a:rPr lang="fr-FR" sz="3600" dirty="0" err="1">
                    <a:solidFill>
                      <a:schemeClr val="accent6"/>
                    </a:solidFill>
                  </a:rPr>
                  <a:t>Van’t</a:t>
                </a:r>
                <a:r>
                  <a:rPr lang="fr-FR" sz="3600" dirty="0">
                    <a:solidFill>
                      <a:schemeClr val="accent6"/>
                    </a:solidFill>
                  </a:rPr>
                  <a:t> Hoff</a:t>
                </a:r>
              </a:p>
              <a:p>
                <a:r>
                  <a:rPr lang="fr-FR" sz="3600" dirty="0"/>
                  <a:t>Une réaction élémentaire suit la règle de </a:t>
                </a:r>
                <a:r>
                  <a:rPr lang="fr-FR" sz="3600" dirty="0" err="1"/>
                  <a:t>Van’t</a:t>
                </a:r>
                <a:r>
                  <a:rPr lang="fr-FR" sz="3600" dirty="0"/>
                  <a:t> Hoff: chaque ordre partiel est égal au coefficient stœchiométrique du réactif correspondant. L’ordre global est égal à la molécularité.</a:t>
                </a:r>
              </a:p>
              <a:p>
                <a:r>
                  <a:rPr lang="fr-FR" sz="3600" dirty="0">
                    <a:solidFill>
                      <a:srgbClr val="00B050"/>
                    </a:solidFill>
                  </a:rPr>
                  <a:t>EXEMPLE:</a:t>
                </a:r>
                <a:r>
                  <a:rPr lang="fr-FR" sz="3600" dirty="0"/>
                  <a:t> </a:t>
                </a:r>
              </a:p>
              <a:p>
                <a:r>
                  <a:rPr lang="fr-FR" sz="3600" dirty="0"/>
                  <a:t>Pour la réaction </a:t>
                </a:r>
                <a14:m>
                  <m:oMath xmlns:m="http://schemas.openxmlformats.org/officeDocument/2006/math">
                    <m:sSub>
                      <m:sSubPr>
                        <m:ctrlPr>
                          <a:rPr lang="fr-FR" sz="3600" i="1">
                            <a:latin typeface="Cambria Math" panose="02040503050406030204" pitchFamily="18" charset="0"/>
                          </a:rPr>
                        </m:ctrlPr>
                      </m:sSubPr>
                      <m:e>
                        <m:r>
                          <a:rPr lang="fr-FR" sz="3600" i="1">
                            <a:latin typeface="Cambria Math" panose="02040503050406030204" pitchFamily="18" charset="0"/>
                          </a:rPr>
                          <m:t>𝐻</m:t>
                        </m:r>
                      </m:e>
                      <m:sub>
                        <m:r>
                          <a:rPr lang="fr-FR" sz="3600" i="1">
                            <a:latin typeface="Cambria Math" panose="02040503050406030204" pitchFamily="18" charset="0"/>
                          </a:rPr>
                          <m:t>2</m:t>
                        </m:r>
                      </m:sub>
                    </m:sSub>
                    <m:r>
                      <a:rPr lang="fr-FR" sz="3600" i="1">
                        <a:latin typeface="Cambria Math" panose="02040503050406030204" pitchFamily="18" charset="0"/>
                      </a:rPr>
                      <m:t>𝐶</m:t>
                    </m:r>
                    <m:r>
                      <a:rPr lang="fr-FR" sz="3600" i="1">
                        <a:latin typeface="Cambria Math" panose="02040503050406030204" pitchFamily="18" charset="0"/>
                        <a:ea typeface="Cambria Math" panose="02040503050406030204" pitchFamily="18" charset="0"/>
                      </a:rPr>
                      <m:t>=</m:t>
                    </m:r>
                    <m:r>
                      <a:rPr lang="fr-FR" sz="3600" i="1">
                        <a:latin typeface="Cambria Math" panose="02040503050406030204" pitchFamily="18" charset="0"/>
                        <a:ea typeface="Cambria Math" panose="02040503050406030204" pitchFamily="18" charset="0"/>
                      </a:rPr>
                      <m:t>𝐶</m:t>
                    </m:r>
                    <m:sSub>
                      <m:sSubPr>
                        <m:ctrlPr>
                          <a:rPr lang="fr-FR" sz="3600" i="1">
                            <a:latin typeface="Cambria Math" panose="02040503050406030204" pitchFamily="18" charset="0"/>
                            <a:ea typeface="Cambria Math" panose="02040503050406030204" pitchFamily="18" charset="0"/>
                          </a:rPr>
                        </m:ctrlPr>
                      </m:sSubPr>
                      <m:e>
                        <m:r>
                          <a:rPr lang="fr-FR" sz="3600" i="1">
                            <a:latin typeface="Cambria Math" panose="02040503050406030204" pitchFamily="18" charset="0"/>
                            <a:ea typeface="Cambria Math" panose="02040503050406030204" pitchFamily="18" charset="0"/>
                          </a:rPr>
                          <m:t>𝐻</m:t>
                        </m:r>
                      </m:e>
                      <m:sub>
                        <m:r>
                          <a:rPr lang="fr-FR" sz="3600" i="1">
                            <a:latin typeface="Cambria Math" panose="02040503050406030204" pitchFamily="18" charset="0"/>
                            <a:ea typeface="Cambria Math" panose="02040503050406030204" pitchFamily="18" charset="0"/>
                          </a:rPr>
                          <m:t>2</m:t>
                        </m:r>
                      </m:sub>
                    </m:sSub>
                    <m:r>
                      <a:rPr lang="fr-FR" sz="3600" i="1">
                        <a:latin typeface="Cambria Math" panose="02040503050406030204" pitchFamily="18" charset="0"/>
                        <a:ea typeface="Cambria Math" panose="02040503050406030204" pitchFamily="18" charset="0"/>
                      </a:rPr>
                      <m:t>+</m:t>
                    </m:r>
                    <m:sSup>
                      <m:sSupPr>
                        <m:ctrlPr>
                          <a:rPr lang="fr-FR" sz="3600" i="1">
                            <a:latin typeface="Cambria Math" panose="02040503050406030204" pitchFamily="18" charset="0"/>
                            <a:ea typeface="Cambria Math" panose="02040503050406030204" pitchFamily="18" charset="0"/>
                          </a:rPr>
                        </m:ctrlPr>
                      </m:sSupPr>
                      <m:e>
                        <m:r>
                          <a:rPr lang="fr-FR" sz="3600" i="1">
                            <a:latin typeface="Cambria Math" panose="02040503050406030204" pitchFamily="18" charset="0"/>
                            <a:ea typeface="Cambria Math" panose="02040503050406030204" pitchFamily="18" charset="0"/>
                          </a:rPr>
                          <m:t>𝐻</m:t>
                        </m:r>
                      </m:e>
                      <m:sup>
                        <m:r>
                          <a:rPr lang="fr-FR" sz="3600" i="1">
                            <a:latin typeface="Cambria Math" panose="02040503050406030204" pitchFamily="18" charset="0"/>
                            <a:ea typeface="Cambria Math" panose="02040503050406030204" pitchFamily="18" charset="0"/>
                          </a:rPr>
                          <m:t>+</m:t>
                        </m:r>
                      </m:sup>
                    </m:sSup>
                    <m:r>
                      <a:rPr lang="fr-FR" sz="3600" i="1">
                        <a:latin typeface="Cambria Math" panose="02040503050406030204" pitchFamily="18" charset="0"/>
                        <a:ea typeface="Cambria Math" panose="02040503050406030204" pitchFamily="18" charset="0"/>
                      </a:rPr>
                      <m:t>→</m:t>
                    </m:r>
                    <m:sSub>
                      <m:sSubPr>
                        <m:ctrlPr>
                          <a:rPr lang="fr-FR" sz="3600" i="1">
                            <a:latin typeface="Cambria Math" panose="02040503050406030204" pitchFamily="18" charset="0"/>
                            <a:ea typeface="Cambria Math" panose="02040503050406030204" pitchFamily="18" charset="0"/>
                          </a:rPr>
                        </m:ctrlPr>
                      </m:sSubPr>
                      <m:e>
                        <m:r>
                          <a:rPr lang="fr-FR" sz="3600" i="1">
                            <a:latin typeface="Cambria Math" panose="02040503050406030204" pitchFamily="18" charset="0"/>
                            <a:ea typeface="Cambria Math" panose="02040503050406030204" pitchFamily="18" charset="0"/>
                          </a:rPr>
                          <m:t>𝐻</m:t>
                        </m:r>
                      </m:e>
                      <m:sub>
                        <m:r>
                          <a:rPr lang="fr-FR" sz="3600" i="1">
                            <a:latin typeface="Cambria Math" panose="02040503050406030204" pitchFamily="18" charset="0"/>
                            <a:ea typeface="Cambria Math" panose="02040503050406030204" pitchFamily="18" charset="0"/>
                          </a:rPr>
                          <m:t>3</m:t>
                        </m:r>
                      </m:sub>
                    </m:sSub>
                    <m:r>
                      <a:rPr lang="fr-FR" sz="3600" i="1">
                        <a:latin typeface="Cambria Math" panose="02040503050406030204" pitchFamily="18" charset="0"/>
                        <a:ea typeface="Cambria Math" panose="02040503050406030204" pitchFamily="18" charset="0"/>
                      </a:rPr>
                      <m:t>𝐶</m:t>
                    </m:r>
                    <m:r>
                      <a:rPr lang="fr-FR" sz="3600" i="1">
                        <a:latin typeface="Cambria Math" panose="02040503050406030204" pitchFamily="18" charset="0"/>
                        <a:ea typeface="Cambria Math" panose="02040503050406030204" pitchFamily="18" charset="0"/>
                      </a:rPr>
                      <m:t>−</m:t>
                    </m:r>
                    <m:r>
                      <a:rPr lang="fr-FR" sz="3600" i="1">
                        <a:latin typeface="Cambria Math" panose="02040503050406030204" pitchFamily="18" charset="0"/>
                        <a:ea typeface="Cambria Math" panose="02040503050406030204" pitchFamily="18" charset="0"/>
                      </a:rPr>
                      <m:t>𝐶</m:t>
                    </m:r>
                    <m:sSubSup>
                      <m:sSubSupPr>
                        <m:ctrlPr>
                          <a:rPr lang="fr-FR" sz="3600" i="1">
                            <a:latin typeface="Cambria Math" panose="02040503050406030204" pitchFamily="18" charset="0"/>
                            <a:ea typeface="Cambria Math" panose="02040503050406030204" pitchFamily="18" charset="0"/>
                          </a:rPr>
                        </m:ctrlPr>
                      </m:sSubSupPr>
                      <m:e>
                        <m:r>
                          <a:rPr lang="fr-FR" sz="3600" i="1">
                            <a:latin typeface="Cambria Math" panose="02040503050406030204" pitchFamily="18" charset="0"/>
                            <a:ea typeface="Cambria Math" panose="02040503050406030204" pitchFamily="18" charset="0"/>
                          </a:rPr>
                          <m:t>𝐻</m:t>
                        </m:r>
                      </m:e>
                      <m:sub>
                        <m:r>
                          <a:rPr lang="fr-FR" sz="3600" i="1">
                            <a:latin typeface="Cambria Math" panose="02040503050406030204" pitchFamily="18" charset="0"/>
                            <a:ea typeface="Cambria Math" panose="02040503050406030204" pitchFamily="18" charset="0"/>
                          </a:rPr>
                          <m:t>2</m:t>
                        </m:r>
                      </m:sub>
                      <m:sup>
                        <m:r>
                          <a:rPr lang="fr-FR" sz="3600" i="1">
                            <a:latin typeface="Cambria Math" panose="02040503050406030204" pitchFamily="18" charset="0"/>
                            <a:ea typeface="Cambria Math" panose="02040503050406030204" pitchFamily="18" charset="0"/>
                          </a:rPr>
                          <m:t>+</m:t>
                        </m:r>
                      </m:sup>
                    </m:sSubSup>
                  </m:oMath>
                </a14:m>
                <a:endParaRPr lang="fr-FR" sz="3600" dirty="0"/>
              </a:p>
              <a:p>
                <a:pPr/>
                <a14:m>
                  <m:oMathPara xmlns:m="http://schemas.openxmlformats.org/officeDocument/2006/math">
                    <m:oMathParaPr>
                      <m:jc m:val="centerGroup"/>
                    </m:oMathParaPr>
                    <m:oMath xmlns:m="http://schemas.openxmlformats.org/officeDocument/2006/math">
                      <m:r>
                        <a:rPr lang="fr-FR" sz="3600" i="1">
                          <a:latin typeface="Cambria Math" panose="02040503050406030204" pitchFamily="18" charset="0"/>
                        </a:rPr>
                        <m:t>𝑉</m:t>
                      </m:r>
                      <m:r>
                        <a:rPr lang="fr-FR" sz="3600" i="1">
                          <a:latin typeface="Cambria Math" panose="02040503050406030204" pitchFamily="18" charset="0"/>
                        </a:rPr>
                        <m:t>=</m:t>
                      </m:r>
                      <m:r>
                        <a:rPr lang="fr-FR" sz="3600" i="1">
                          <a:latin typeface="Cambria Math" panose="02040503050406030204" pitchFamily="18" charset="0"/>
                        </a:rPr>
                        <m:t>𝑘</m:t>
                      </m:r>
                      <m:d>
                        <m:dPr>
                          <m:begChr m:val="["/>
                          <m:endChr m:val="]"/>
                          <m:ctrlPr>
                            <a:rPr lang="fr-FR" sz="3600" i="1">
                              <a:latin typeface="Cambria Math" panose="02040503050406030204" pitchFamily="18" charset="0"/>
                            </a:rPr>
                          </m:ctrlPr>
                        </m:dPr>
                        <m:e>
                          <m:sSub>
                            <m:sSubPr>
                              <m:ctrlPr>
                                <a:rPr lang="fr-FR" sz="3600" i="1">
                                  <a:latin typeface="Cambria Math" panose="02040503050406030204" pitchFamily="18" charset="0"/>
                                </a:rPr>
                              </m:ctrlPr>
                            </m:sSubPr>
                            <m:e>
                              <m:r>
                                <a:rPr lang="fr-FR" sz="3600" i="1">
                                  <a:latin typeface="Cambria Math" panose="02040503050406030204" pitchFamily="18" charset="0"/>
                                </a:rPr>
                                <m:t>𝐶</m:t>
                              </m:r>
                            </m:e>
                            <m:sub>
                              <m:r>
                                <a:rPr lang="fr-FR" sz="3600" i="1">
                                  <a:latin typeface="Cambria Math" panose="02040503050406030204" pitchFamily="18" charset="0"/>
                                </a:rPr>
                                <m:t>2</m:t>
                              </m:r>
                            </m:sub>
                          </m:sSub>
                          <m:sSub>
                            <m:sSubPr>
                              <m:ctrlPr>
                                <a:rPr lang="fr-FR" sz="3600" i="1">
                                  <a:latin typeface="Cambria Math" panose="02040503050406030204" pitchFamily="18" charset="0"/>
                                </a:rPr>
                              </m:ctrlPr>
                            </m:sSubPr>
                            <m:e>
                              <m:r>
                                <a:rPr lang="fr-FR" sz="3600" i="1">
                                  <a:latin typeface="Cambria Math" panose="02040503050406030204" pitchFamily="18" charset="0"/>
                                </a:rPr>
                                <m:t>𝐻</m:t>
                              </m:r>
                            </m:e>
                            <m:sub>
                              <m:r>
                                <a:rPr lang="fr-FR" sz="3600" i="1">
                                  <a:latin typeface="Cambria Math" panose="02040503050406030204" pitchFamily="18" charset="0"/>
                                </a:rPr>
                                <m:t>4</m:t>
                              </m:r>
                            </m:sub>
                          </m:sSub>
                        </m:e>
                      </m:d>
                      <m:d>
                        <m:dPr>
                          <m:begChr m:val="["/>
                          <m:endChr m:val="]"/>
                          <m:ctrlPr>
                            <a:rPr lang="fr-FR" sz="3600" i="1">
                              <a:latin typeface="Cambria Math" panose="02040503050406030204" pitchFamily="18" charset="0"/>
                            </a:rPr>
                          </m:ctrlPr>
                        </m:dPr>
                        <m:e>
                          <m:sSup>
                            <m:sSupPr>
                              <m:ctrlPr>
                                <a:rPr lang="fr-FR" sz="3600" i="1">
                                  <a:latin typeface="Cambria Math" panose="02040503050406030204" pitchFamily="18" charset="0"/>
                                </a:rPr>
                              </m:ctrlPr>
                            </m:sSupPr>
                            <m:e>
                              <m:r>
                                <a:rPr lang="fr-FR" sz="3600" i="1">
                                  <a:latin typeface="Cambria Math" panose="02040503050406030204" pitchFamily="18" charset="0"/>
                                </a:rPr>
                                <m:t>𝐻</m:t>
                              </m:r>
                            </m:e>
                            <m:sup>
                              <m:r>
                                <a:rPr lang="fr-FR" sz="3600" i="1">
                                  <a:latin typeface="Cambria Math" panose="02040503050406030204" pitchFamily="18" charset="0"/>
                                </a:rPr>
                                <m:t>+</m:t>
                              </m:r>
                            </m:sup>
                          </m:sSup>
                        </m:e>
                      </m:d>
                    </m:oMath>
                  </m:oMathPara>
                </a14:m>
                <a:endParaRPr lang="fr-FR" sz="3600" dirty="0"/>
              </a:p>
              <a:p>
                <a:r>
                  <a:rPr lang="fr-FR" sz="3600" dirty="0"/>
                  <a:t>REMARQUE: La règle de </a:t>
                </a:r>
                <a:r>
                  <a:rPr lang="fr-FR" sz="3600" dirty="0" err="1"/>
                  <a:t>Van’t</a:t>
                </a:r>
                <a:r>
                  <a:rPr lang="fr-FR" sz="3600" dirty="0"/>
                  <a:t> Hoff traduit une condition nécessaire mais pas suffisante.</a:t>
                </a:r>
              </a:p>
            </p:txBody>
          </p:sp>
        </mc:Choice>
        <mc:Fallback xmlns="">
          <p:sp>
            <p:nvSpPr>
              <p:cNvPr id="2" name="Rectangle 1">
                <a:extLst>
                  <a:ext uri="{FF2B5EF4-FFF2-40B4-BE49-F238E27FC236}">
                    <a16:creationId xmlns:a16="http://schemas.microsoft.com/office/drawing/2014/main" id="{E3471CB2-3F48-475B-8586-664AA73C0A58}"/>
                  </a:ext>
                </a:extLst>
              </p:cNvPr>
              <p:cNvSpPr>
                <a:spLocks noRot="1" noChangeAspect="1" noMove="1" noResize="1" noEditPoints="1" noAdjustHandles="1" noChangeArrowheads="1" noChangeShapeType="1" noTextEdit="1"/>
              </p:cNvSpPr>
              <p:nvPr/>
            </p:nvSpPr>
            <p:spPr>
              <a:xfrm>
                <a:off x="251791" y="797870"/>
                <a:ext cx="11688418" cy="5632311"/>
              </a:xfrm>
              <a:prstGeom prst="rect">
                <a:avLst/>
              </a:prstGeom>
              <a:blipFill>
                <a:blip r:embed="rId2"/>
                <a:stretch>
                  <a:fillRect l="-1564" t="-1732" b="-3139"/>
                </a:stretch>
              </a:blipFill>
            </p:spPr>
            <p:txBody>
              <a:bodyPr/>
              <a:lstStyle/>
              <a:p>
                <a:r>
                  <a:rPr lang="fr-FR">
                    <a:noFill/>
                  </a:rPr>
                  <a:t> </a:t>
                </a:r>
              </a:p>
            </p:txBody>
          </p:sp>
        </mc:Fallback>
      </mc:AlternateContent>
    </p:spTree>
    <p:extLst>
      <p:ext uri="{BB962C8B-B14F-4D97-AF65-F5344CB8AC3E}">
        <p14:creationId xmlns:p14="http://schemas.microsoft.com/office/powerpoint/2010/main" val="405556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D5589975-B3C0-4048-A9D7-FE429F3437D7}"/>
                  </a:ext>
                </a:extLst>
              </p:cNvPr>
              <p:cNvSpPr txBox="1"/>
              <p:nvPr/>
            </p:nvSpPr>
            <p:spPr>
              <a:xfrm>
                <a:off x="622852" y="463826"/>
                <a:ext cx="11065565" cy="6063198"/>
              </a:xfrm>
              <a:prstGeom prst="rect">
                <a:avLst/>
              </a:prstGeom>
              <a:noFill/>
            </p:spPr>
            <p:txBody>
              <a:bodyPr wrap="square" rtlCol="0">
                <a:spAutoFit/>
              </a:bodyPr>
              <a:lstStyle/>
              <a:p>
                <a:r>
                  <a:rPr lang="fr-FR" sz="4400" dirty="0">
                    <a:solidFill>
                      <a:schemeClr val="accent1"/>
                    </a:solidFill>
                  </a:rPr>
                  <a:t>2</a:t>
                </a:r>
                <a:r>
                  <a:rPr lang="fr-FR" sz="3200" dirty="0">
                    <a:solidFill>
                      <a:schemeClr val="accent1"/>
                    </a:solidFill>
                  </a:rPr>
                  <a:t>. </a:t>
                </a:r>
                <a:r>
                  <a:rPr lang="fr-FR" sz="4400" dirty="0">
                    <a:solidFill>
                      <a:schemeClr val="accent1"/>
                    </a:solidFill>
                  </a:rPr>
                  <a:t>MECANISME REACTIONNEL</a:t>
                </a:r>
              </a:p>
              <a:p>
                <a:r>
                  <a:rPr lang="fr-FR" sz="2400" dirty="0"/>
                  <a:t>	</a:t>
                </a:r>
                <a:r>
                  <a:rPr lang="fr-FR" sz="3200" dirty="0">
                    <a:solidFill>
                      <a:schemeClr val="accent6"/>
                    </a:solidFill>
                  </a:rPr>
                  <a:t>2.1. Notion de mécanisme réactionnel</a:t>
                </a:r>
                <a:endParaRPr lang="fr-FR" sz="2400" dirty="0">
                  <a:solidFill>
                    <a:schemeClr val="accent6"/>
                  </a:solidFill>
                </a:endParaRPr>
              </a:p>
              <a:p>
                <a:r>
                  <a:rPr lang="fr-FR" sz="3600" dirty="0"/>
                  <a:t>On appelle mécanisme  réactionnel la succession des actes élémentaires qui conduit à l’équation bilan macroscopique</a:t>
                </a:r>
              </a:p>
              <a:p>
                <a:r>
                  <a:rPr lang="fr-FR" sz="3600" dirty="0">
                    <a:solidFill>
                      <a:srgbClr val="00B050"/>
                    </a:solidFill>
                  </a:rPr>
                  <a:t>EXEMPLE</a:t>
                </a:r>
              </a:p>
              <a:p>
                <a:r>
                  <a:rPr lang="fr-FR" sz="3600" dirty="0"/>
                  <a:t>La réaction </a:t>
                </a:r>
                <a14:m>
                  <m:oMath xmlns:m="http://schemas.openxmlformats.org/officeDocument/2006/math">
                    <m:r>
                      <a:rPr lang="fr-FR" sz="3600" b="0" i="1" smtClean="0">
                        <a:latin typeface="Cambria Math" panose="02040503050406030204" pitchFamily="18" charset="0"/>
                      </a:rPr>
                      <m:t>𝐻𝐵𝑟</m:t>
                    </m:r>
                    <m:r>
                      <a:rPr lang="fr-FR" sz="3600" b="0" i="1" smtClean="0">
                        <a:latin typeface="Cambria Math" panose="02040503050406030204" pitchFamily="18" charset="0"/>
                      </a:rPr>
                      <m:t>+</m:t>
                    </m:r>
                    <m:r>
                      <a:rPr lang="fr-FR" sz="3600" b="0" i="1" smtClean="0">
                        <a:latin typeface="Cambria Math" panose="02040503050406030204" pitchFamily="18" charset="0"/>
                      </a:rPr>
                      <m:t>𝐶</m:t>
                    </m:r>
                    <m:sSub>
                      <m:sSubPr>
                        <m:ctrlPr>
                          <a:rPr lang="fr-FR" sz="3600" b="0" i="1" smtClean="0">
                            <a:latin typeface="Cambria Math" panose="02040503050406030204" pitchFamily="18" charset="0"/>
                          </a:rPr>
                        </m:ctrlPr>
                      </m:sSubPr>
                      <m:e>
                        <m:r>
                          <a:rPr lang="fr-FR" sz="3600" b="0" i="1" smtClean="0">
                            <a:latin typeface="Cambria Math" panose="02040503050406030204" pitchFamily="18" charset="0"/>
                          </a:rPr>
                          <m:t>𝐻</m:t>
                        </m:r>
                      </m:e>
                      <m:sub>
                        <m:r>
                          <a:rPr lang="fr-FR" sz="3600" b="0" i="1" smtClean="0">
                            <a:latin typeface="Cambria Math" panose="02040503050406030204" pitchFamily="18" charset="0"/>
                          </a:rPr>
                          <m:t>3</m:t>
                        </m:r>
                      </m:sub>
                    </m:sSub>
                    <m:r>
                      <a:rPr lang="fr-FR" sz="3600" b="0" i="1" smtClean="0">
                        <a:latin typeface="Cambria Math" panose="02040503050406030204" pitchFamily="18" charset="0"/>
                      </a:rPr>
                      <m:t>𝐶</m:t>
                    </m:r>
                    <m:sSub>
                      <m:sSubPr>
                        <m:ctrlPr>
                          <a:rPr lang="fr-FR" sz="3600" b="0" i="1" smtClean="0">
                            <a:latin typeface="Cambria Math" panose="02040503050406030204" pitchFamily="18" charset="0"/>
                          </a:rPr>
                        </m:ctrlPr>
                      </m:sSubPr>
                      <m:e>
                        <m:r>
                          <a:rPr lang="fr-FR" sz="3600" b="0" i="1" smtClean="0">
                            <a:latin typeface="Cambria Math" panose="02040503050406030204" pitchFamily="18" charset="0"/>
                          </a:rPr>
                          <m:t>𝐻</m:t>
                        </m:r>
                      </m:e>
                      <m:sub>
                        <m:r>
                          <a:rPr lang="fr-FR" sz="3600" b="0" i="1" smtClean="0">
                            <a:latin typeface="Cambria Math" panose="02040503050406030204" pitchFamily="18" charset="0"/>
                          </a:rPr>
                          <m:t>2</m:t>
                        </m:r>
                      </m:sub>
                    </m:sSub>
                    <m:r>
                      <a:rPr lang="fr-FR" sz="3600" b="0" i="1" smtClean="0">
                        <a:latin typeface="Cambria Math" panose="02040503050406030204" pitchFamily="18" charset="0"/>
                      </a:rPr>
                      <m:t>𝑂𝐻</m:t>
                    </m:r>
                    <m:r>
                      <a:rPr lang="fr-FR" sz="3600" b="0" i="1" smtClean="0">
                        <a:latin typeface="Cambria Math" panose="02040503050406030204" pitchFamily="18" charset="0"/>
                        <a:ea typeface="Cambria Math" panose="02040503050406030204" pitchFamily="18" charset="0"/>
                      </a:rPr>
                      <m:t>→</m:t>
                    </m:r>
                    <m:r>
                      <a:rPr lang="fr-FR" sz="3600" i="1">
                        <a:latin typeface="Cambria Math" panose="02040503050406030204" pitchFamily="18" charset="0"/>
                      </a:rPr>
                      <m:t>𝐶</m:t>
                    </m:r>
                    <m:sSub>
                      <m:sSubPr>
                        <m:ctrlPr>
                          <a:rPr lang="fr-FR" sz="3600" i="1">
                            <a:latin typeface="Cambria Math" panose="02040503050406030204" pitchFamily="18" charset="0"/>
                          </a:rPr>
                        </m:ctrlPr>
                      </m:sSubPr>
                      <m:e>
                        <m:r>
                          <a:rPr lang="fr-FR" sz="3600" i="1">
                            <a:latin typeface="Cambria Math" panose="02040503050406030204" pitchFamily="18" charset="0"/>
                          </a:rPr>
                          <m:t>𝐻</m:t>
                        </m:r>
                      </m:e>
                      <m:sub>
                        <m:r>
                          <a:rPr lang="fr-FR" sz="3600" i="1">
                            <a:latin typeface="Cambria Math" panose="02040503050406030204" pitchFamily="18" charset="0"/>
                          </a:rPr>
                          <m:t>3</m:t>
                        </m:r>
                      </m:sub>
                    </m:sSub>
                    <m:r>
                      <a:rPr lang="fr-FR" sz="3600" i="1">
                        <a:latin typeface="Cambria Math" panose="02040503050406030204" pitchFamily="18" charset="0"/>
                      </a:rPr>
                      <m:t>𝐶</m:t>
                    </m:r>
                    <m:sSub>
                      <m:sSubPr>
                        <m:ctrlPr>
                          <a:rPr lang="fr-FR" sz="3600" i="1">
                            <a:latin typeface="Cambria Math" panose="02040503050406030204" pitchFamily="18" charset="0"/>
                          </a:rPr>
                        </m:ctrlPr>
                      </m:sSubPr>
                      <m:e>
                        <m:r>
                          <a:rPr lang="fr-FR" sz="3600" i="1">
                            <a:latin typeface="Cambria Math" panose="02040503050406030204" pitchFamily="18" charset="0"/>
                          </a:rPr>
                          <m:t>𝐻</m:t>
                        </m:r>
                      </m:e>
                      <m:sub>
                        <m:r>
                          <a:rPr lang="fr-FR" sz="3600" i="1">
                            <a:latin typeface="Cambria Math" panose="02040503050406030204" pitchFamily="18" charset="0"/>
                          </a:rPr>
                          <m:t>2</m:t>
                        </m:r>
                      </m:sub>
                    </m:sSub>
                    <m:r>
                      <a:rPr lang="fr-FR" sz="3600" b="0" i="1" smtClean="0">
                        <a:latin typeface="Cambria Math" panose="02040503050406030204" pitchFamily="18" charset="0"/>
                      </a:rPr>
                      <m:t>𝐵𝑟</m:t>
                    </m:r>
                    <m:r>
                      <a:rPr lang="fr-FR" sz="3600" b="0" i="1" smtClean="0">
                        <a:latin typeface="Cambria Math" panose="02040503050406030204" pitchFamily="18" charset="0"/>
                      </a:rPr>
                      <m:t>+</m:t>
                    </m:r>
                    <m:sSub>
                      <m:sSubPr>
                        <m:ctrlPr>
                          <a:rPr lang="fr-FR" sz="3600" b="0" i="1" smtClean="0">
                            <a:latin typeface="Cambria Math" panose="02040503050406030204" pitchFamily="18" charset="0"/>
                          </a:rPr>
                        </m:ctrlPr>
                      </m:sSubPr>
                      <m:e>
                        <m:r>
                          <a:rPr lang="fr-FR" sz="3600" b="0" i="1" smtClean="0">
                            <a:latin typeface="Cambria Math" panose="02040503050406030204" pitchFamily="18" charset="0"/>
                          </a:rPr>
                          <m:t>𝐻</m:t>
                        </m:r>
                      </m:e>
                      <m:sub>
                        <m:r>
                          <a:rPr lang="fr-FR" sz="3600" b="0" i="1" smtClean="0">
                            <a:latin typeface="Cambria Math" panose="02040503050406030204" pitchFamily="18" charset="0"/>
                          </a:rPr>
                          <m:t>2</m:t>
                        </m:r>
                      </m:sub>
                    </m:sSub>
                    <m:r>
                      <a:rPr lang="fr-FR" sz="3600" b="0" i="1" smtClean="0">
                        <a:latin typeface="Cambria Math" panose="02040503050406030204" pitchFamily="18" charset="0"/>
                      </a:rPr>
                      <m:t>𝑂</m:t>
                    </m:r>
                  </m:oMath>
                </a14:m>
                <a:r>
                  <a:rPr lang="fr-FR" sz="3600" dirty="0"/>
                  <a:t> peut être décrite par le mécanisme suivant: </a:t>
                </a:r>
              </a:p>
              <a:p>
                <a14:m>
                  <m:oMath xmlns:m="http://schemas.openxmlformats.org/officeDocument/2006/math">
                    <m:r>
                      <a:rPr lang="fr-FR" sz="3600" i="1">
                        <a:latin typeface="Cambria Math" panose="02040503050406030204" pitchFamily="18" charset="0"/>
                      </a:rPr>
                      <m:t>𝐻𝐵𝑟</m:t>
                    </m:r>
                    <m:r>
                      <a:rPr lang="fr-FR" sz="3600" i="1">
                        <a:latin typeface="Cambria Math" panose="02040503050406030204" pitchFamily="18" charset="0"/>
                      </a:rPr>
                      <m:t>+</m:t>
                    </m:r>
                    <m:r>
                      <a:rPr lang="fr-FR" sz="3600" i="1">
                        <a:latin typeface="Cambria Math" panose="02040503050406030204" pitchFamily="18" charset="0"/>
                      </a:rPr>
                      <m:t>𝐶</m:t>
                    </m:r>
                    <m:sSub>
                      <m:sSubPr>
                        <m:ctrlPr>
                          <a:rPr lang="fr-FR" sz="3600" i="1">
                            <a:latin typeface="Cambria Math" panose="02040503050406030204" pitchFamily="18" charset="0"/>
                          </a:rPr>
                        </m:ctrlPr>
                      </m:sSubPr>
                      <m:e>
                        <m:r>
                          <a:rPr lang="fr-FR" sz="3600" i="1">
                            <a:latin typeface="Cambria Math" panose="02040503050406030204" pitchFamily="18" charset="0"/>
                          </a:rPr>
                          <m:t>𝐻</m:t>
                        </m:r>
                      </m:e>
                      <m:sub>
                        <m:r>
                          <a:rPr lang="fr-FR" sz="3600" i="1">
                            <a:latin typeface="Cambria Math" panose="02040503050406030204" pitchFamily="18" charset="0"/>
                          </a:rPr>
                          <m:t>3</m:t>
                        </m:r>
                      </m:sub>
                    </m:sSub>
                    <m:r>
                      <a:rPr lang="fr-FR" sz="3600" i="1">
                        <a:latin typeface="Cambria Math" panose="02040503050406030204" pitchFamily="18" charset="0"/>
                      </a:rPr>
                      <m:t>𝐶</m:t>
                    </m:r>
                    <m:sSub>
                      <m:sSubPr>
                        <m:ctrlPr>
                          <a:rPr lang="fr-FR" sz="3600" i="1">
                            <a:latin typeface="Cambria Math" panose="02040503050406030204" pitchFamily="18" charset="0"/>
                          </a:rPr>
                        </m:ctrlPr>
                      </m:sSubPr>
                      <m:e>
                        <m:r>
                          <a:rPr lang="fr-FR" sz="3600" i="1">
                            <a:latin typeface="Cambria Math" panose="02040503050406030204" pitchFamily="18" charset="0"/>
                          </a:rPr>
                          <m:t>𝐻</m:t>
                        </m:r>
                      </m:e>
                      <m:sub>
                        <m:r>
                          <a:rPr lang="fr-FR" sz="3600" i="1">
                            <a:latin typeface="Cambria Math" panose="02040503050406030204" pitchFamily="18" charset="0"/>
                          </a:rPr>
                          <m:t>2</m:t>
                        </m:r>
                      </m:sub>
                    </m:sSub>
                    <m:r>
                      <a:rPr lang="fr-FR" sz="3600" i="1">
                        <a:latin typeface="Cambria Math" panose="02040503050406030204" pitchFamily="18" charset="0"/>
                      </a:rPr>
                      <m:t>𝑂𝐻</m:t>
                    </m:r>
                    <m:r>
                      <a:rPr lang="fr-FR" sz="3600" i="1" smtClean="0">
                        <a:latin typeface="Cambria Math" panose="02040503050406030204" pitchFamily="18" charset="0"/>
                        <a:ea typeface="Cambria Math" panose="02040503050406030204" pitchFamily="18" charset="0"/>
                      </a:rPr>
                      <m:t>⇄</m:t>
                    </m:r>
                  </m:oMath>
                </a14:m>
                <a:r>
                  <a:rPr lang="fr-FR" sz="3600" dirty="0"/>
                  <a:t> </a:t>
                </a:r>
                <a14:m>
                  <m:oMath xmlns:m="http://schemas.openxmlformats.org/officeDocument/2006/math">
                    <m:r>
                      <a:rPr lang="fr-FR" sz="3600" i="1">
                        <a:latin typeface="Cambria Math" panose="02040503050406030204" pitchFamily="18" charset="0"/>
                      </a:rPr>
                      <m:t>𝐶</m:t>
                    </m:r>
                    <m:sSub>
                      <m:sSubPr>
                        <m:ctrlPr>
                          <a:rPr lang="fr-FR" sz="3600" i="1">
                            <a:latin typeface="Cambria Math" panose="02040503050406030204" pitchFamily="18" charset="0"/>
                          </a:rPr>
                        </m:ctrlPr>
                      </m:sSubPr>
                      <m:e>
                        <m:r>
                          <a:rPr lang="fr-FR" sz="3600" i="1">
                            <a:latin typeface="Cambria Math" panose="02040503050406030204" pitchFamily="18" charset="0"/>
                          </a:rPr>
                          <m:t>𝐻</m:t>
                        </m:r>
                      </m:e>
                      <m:sub>
                        <m:r>
                          <a:rPr lang="fr-FR" sz="3600" i="1">
                            <a:latin typeface="Cambria Math" panose="02040503050406030204" pitchFamily="18" charset="0"/>
                          </a:rPr>
                          <m:t>3</m:t>
                        </m:r>
                      </m:sub>
                    </m:sSub>
                    <m:r>
                      <a:rPr lang="fr-FR" sz="3600" i="1">
                        <a:latin typeface="Cambria Math" panose="02040503050406030204" pitchFamily="18" charset="0"/>
                      </a:rPr>
                      <m:t>𝐶</m:t>
                    </m:r>
                    <m:sSub>
                      <m:sSubPr>
                        <m:ctrlPr>
                          <a:rPr lang="fr-FR" sz="3600" i="1">
                            <a:latin typeface="Cambria Math" panose="02040503050406030204" pitchFamily="18" charset="0"/>
                          </a:rPr>
                        </m:ctrlPr>
                      </m:sSubPr>
                      <m:e>
                        <m:r>
                          <a:rPr lang="fr-FR" sz="3600" i="1">
                            <a:latin typeface="Cambria Math" panose="02040503050406030204" pitchFamily="18" charset="0"/>
                          </a:rPr>
                          <m:t>𝐻</m:t>
                        </m:r>
                      </m:e>
                      <m:sub>
                        <m:r>
                          <a:rPr lang="fr-FR" sz="3600" i="1">
                            <a:latin typeface="Cambria Math" panose="02040503050406030204" pitchFamily="18" charset="0"/>
                          </a:rPr>
                          <m:t>2</m:t>
                        </m:r>
                      </m:sub>
                    </m:sSub>
                    <m:r>
                      <a:rPr lang="fr-FR" sz="3600" i="1" dirty="0" smtClean="0">
                        <a:latin typeface="Cambria Math" panose="02040503050406030204" pitchFamily="18" charset="0"/>
                      </a:rPr>
                      <m:t>−</m:t>
                    </m:r>
                    <m:sSup>
                      <m:sSupPr>
                        <m:ctrlPr>
                          <a:rPr lang="fr-FR" sz="3600" i="1" dirty="0" smtClean="0">
                            <a:latin typeface="Cambria Math" panose="02040503050406030204" pitchFamily="18" charset="0"/>
                          </a:rPr>
                        </m:ctrlPr>
                      </m:sSupPr>
                      <m:e>
                        <m:r>
                          <a:rPr lang="fr-FR" sz="3600" b="0" i="1" dirty="0" smtClean="0">
                            <a:latin typeface="Cambria Math" panose="02040503050406030204" pitchFamily="18" charset="0"/>
                          </a:rPr>
                          <m:t>𝑂</m:t>
                        </m:r>
                      </m:e>
                      <m:sup>
                        <m:r>
                          <a:rPr lang="fr-FR" sz="3600" b="0" i="1" dirty="0" smtClean="0">
                            <a:latin typeface="Cambria Math" panose="02040503050406030204" pitchFamily="18" charset="0"/>
                          </a:rPr>
                          <m:t>+</m:t>
                        </m:r>
                      </m:sup>
                    </m:sSup>
                    <m:sSub>
                      <m:sSubPr>
                        <m:ctrlPr>
                          <a:rPr lang="fr-FR" sz="3600" i="1" dirty="0" smtClean="0">
                            <a:latin typeface="Cambria Math" panose="02040503050406030204" pitchFamily="18" charset="0"/>
                          </a:rPr>
                        </m:ctrlPr>
                      </m:sSubPr>
                      <m:e>
                        <m:r>
                          <a:rPr lang="fr-FR" sz="3600" b="0" i="1" dirty="0" smtClean="0">
                            <a:latin typeface="Cambria Math" panose="02040503050406030204" pitchFamily="18" charset="0"/>
                          </a:rPr>
                          <m:t>𝐻</m:t>
                        </m:r>
                      </m:e>
                      <m:sub>
                        <m:r>
                          <a:rPr lang="fr-FR" sz="3600" b="0" i="1" dirty="0" smtClean="0">
                            <a:latin typeface="Cambria Math" panose="02040503050406030204" pitchFamily="18" charset="0"/>
                          </a:rPr>
                          <m:t>2</m:t>
                        </m:r>
                      </m:sub>
                    </m:sSub>
                    <m:r>
                      <a:rPr lang="fr-FR" sz="3600" i="1" dirty="0" smtClean="0">
                        <a:latin typeface="Cambria Math" panose="02040503050406030204" pitchFamily="18" charset="0"/>
                      </a:rPr>
                      <m:t>+</m:t>
                    </m:r>
                    <m:sSup>
                      <m:sSupPr>
                        <m:ctrlPr>
                          <a:rPr lang="fr-FR" sz="3600" i="1" dirty="0" smtClean="0">
                            <a:latin typeface="Cambria Math" panose="02040503050406030204" pitchFamily="18" charset="0"/>
                          </a:rPr>
                        </m:ctrlPr>
                      </m:sSupPr>
                      <m:e>
                        <m:r>
                          <a:rPr lang="fr-FR" sz="3600" b="0" i="1" dirty="0" smtClean="0">
                            <a:latin typeface="Cambria Math" panose="02040503050406030204" pitchFamily="18" charset="0"/>
                          </a:rPr>
                          <m:t>𝐵𝑟</m:t>
                        </m:r>
                      </m:e>
                      <m:sup>
                        <m:r>
                          <a:rPr lang="fr-FR" sz="3600" b="0" i="1" dirty="0" smtClean="0">
                            <a:latin typeface="Cambria Math" panose="02040503050406030204" pitchFamily="18" charset="0"/>
                          </a:rPr>
                          <m:t>−</m:t>
                        </m:r>
                      </m:sup>
                    </m:sSup>
                  </m:oMath>
                </a14:m>
                <a:endParaRPr lang="fr-FR" sz="3600" dirty="0"/>
              </a:p>
              <a:p>
                <a14:m>
                  <m:oMath xmlns:m="http://schemas.openxmlformats.org/officeDocument/2006/math">
                    <m:r>
                      <a:rPr lang="fr-FR" sz="3600" i="1">
                        <a:latin typeface="Cambria Math" panose="02040503050406030204" pitchFamily="18" charset="0"/>
                      </a:rPr>
                      <m:t>𝐶</m:t>
                    </m:r>
                    <m:sSub>
                      <m:sSubPr>
                        <m:ctrlPr>
                          <a:rPr lang="fr-FR" sz="3600" i="1">
                            <a:latin typeface="Cambria Math" panose="02040503050406030204" pitchFamily="18" charset="0"/>
                          </a:rPr>
                        </m:ctrlPr>
                      </m:sSubPr>
                      <m:e>
                        <m:r>
                          <a:rPr lang="fr-FR" sz="3600" i="1">
                            <a:latin typeface="Cambria Math" panose="02040503050406030204" pitchFamily="18" charset="0"/>
                          </a:rPr>
                          <m:t>𝐻</m:t>
                        </m:r>
                      </m:e>
                      <m:sub>
                        <m:r>
                          <a:rPr lang="fr-FR" sz="3600" i="1">
                            <a:latin typeface="Cambria Math" panose="02040503050406030204" pitchFamily="18" charset="0"/>
                          </a:rPr>
                          <m:t>3</m:t>
                        </m:r>
                      </m:sub>
                    </m:sSub>
                    <m:r>
                      <a:rPr lang="fr-FR" sz="3600" i="1">
                        <a:latin typeface="Cambria Math" panose="02040503050406030204" pitchFamily="18" charset="0"/>
                      </a:rPr>
                      <m:t>𝐶</m:t>
                    </m:r>
                    <m:sSub>
                      <m:sSubPr>
                        <m:ctrlPr>
                          <a:rPr lang="fr-FR" sz="3600" i="1">
                            <a:latin typeface="Cambria Math" panose="02040503050406030204" pitchFamily="18" charset="0"/>
                          </a:rPr>
                        </m:ctrlPr>
                      </m:sSubPr>
                      <m:e>
                        <m:r>
                          <a:rPr lang="fr-FR" sz="3600" i="1">
                            <a:latin typeface="Cambria Math" panose="02040503050406030204" pitchFamily="18" charset="0"/>
                          </a:rPr>
                          <m:t>𝐻</m:t>
                        </m:r>
                      </m:e>
                      <m:sub>
                        <m:r>
                          <a:rPr lang="fr-FR" sz="3600" i="1">
                            <a:latin typeface="Cambria Math" panose="02040503050406030204" pitchFamily="18" charset="0"/>
                          </a:rPr>
                          <m:t>2</m:t>
                        </m:r>
                      </m:sub>
                    </m:sSub>
                    <m:r>
                      <a:rPr lang="fr-FR" sz="3600" i="1" dirty="0">
                        <a:latin typeface="Cambria Math" panose="02040503050406030204" pitchFamily="18" charset="0"/>
                      </a:rPr>
                      <m:t>−</m:t>
                    </m:r>
                    <m:sSup>
                      <m:sSupPr>
                        <m:ctrlPr>
                          <a:rPr lang="fr-FR" sz="3600" i="1" dirty="0">
                            <a:latin typeface="Cambria Math" panose="02040503050406030204" pitchFamily="18" charset="0"/>
                          </a:rPr>
                        </m:ctrlPr>
                      </m:sSupPr>
                      <m:e>
                        <m:r>
                          <a:rPr lang="fr-FR" sz="3600" i="1" dirty="0">
                            <a:latin typeface="Cambria Math" panose="02040503050406030204" pitchFamily="18" charset="0"/>
                          </a:rPr>
                          <m:t>𝑂</m:t>
                        </m:r>
                      </m:e>
                      <m:sup>
                        <m:r>
                          <a:rPr lang="fr-FR" sz="3600" i="1" dirty="0">
                            <a:latin typeface="Cambria Math" panose="02040503050406030204" pitchFamily="18" charset="0"/>
                          </a:rPr>
                          <m:t>+</m:t>
                        </m:r>
                      </m:sup>
                    </m:sSup>
                    <m:sSub>
                      <m:sSubPr>
                        <m:ctrlPr>
                          <a:rPr lang="fr-FR" sz="3600" i="1" dirty="0">
                            <a:latin typeface="Cambria Math" panose="02040503050406030204" pitchFamily="18" charset="0"/>
                          </a:rPr>
                        </m:ctrlPr>
                      </m:sSubPr>
                      <m:e>
                        <m:r>
                          <a:rPr lang="fr-FR" sz="3600" i="1" dirty="0">
                            <a:latin typeface="Cambria Math" panose="02040503050406030204" pitchFamily="18" charset="0"/>
                          </a:rPr>
                          <m:t>𝐻</m:t>
                        </m:r>
                      </m:e>
                      <m:sub>
                        <m:r>
                          <a:rPr lang="fr-FR" sz="3600" i="1" dirty="0">
                            <a:latin typeface="Cambria Math" panose="02040503050406030204" pitchFamily="18" charset="0"/>
                          </a:rPr>
                          <m:t>2</m:t>
                        </m:r>
                      </m:sub>
                    </m:sSub>
                    <m:r>
                      <a:rPr lang="fr-FR" sz="3600" i="1" dirty="0" smtClean="0">
                        <a:latin typeface="Cambria Math" panose="02040503050406030204" pitchFamily="18" charset="0"/>
                        <a:ea typeface="Cambria Math" panose="02040503050406030204" pitchFamily="18" charset="0"/>
                      </a:rPr>
                      <m:t>→</m:t>
                    </m:r>
                  </m:oMath>
                </a14:m>
                <a:r>
                  <a:rPr lang="fr-FR" sz="3600" dirty="0"/>
                  <a:t> </a:t>
                </a:r>
                <a14:m>
                  <m:oMath xmlns:m="http://schemas.openxmlformats.org/officeDocument/2006/math">
                    <m:r>
                      <a:rPr lang="fr-FR" sz="3600" i="1">
                        <a:latin typeface="Cambria Math" panose="02040503050406030204" pitchFamily="18" charset="0"/>
                      </a:rPr>
                      <m:t>𝐶</m:t>
                    </m:r>
                    <m:sSub>
                      <m:sSubPr>
                        <m:ctrlPr>
                          <a:rPr lang="fr-FR" sz="3600" i="1">
                            <a:latin typeface="Cambria Math" panose="02040503050406030204" pitchFamily="18" charset="0"/>
                          </a:rPr>
                        </m:ctrlPr>
                      </m:sSubPr>
                      <m:e>
                        <m:r>
                          <a:rPr lang="fr-FR" sz="3600" i="1">
                            <a:latin typeface="Cambria Math" panose="02040503050406030204" pitchFamily="18" charset="0"/>
                          </a:rPr>
                          <m:t>𝐻</m:t>
                        </m:r>
                      </m:e>
                      <m:sub>
                        <m:r>
                          <a:rPr lang="fr-FR" sz="3600" i="1">
                            <a:latin typeface="Cambria Math" panose="02040503050406030204" pitchFamily="18" charset="0"/>
                          </a:rPr>
                          <m:t>3</m:t>
                        </m:r>
                      </m:sub>
                    </m:sSub>
                    <m:r>
                      <a:rPr lang="fr-FR" sz="3600" i="1">
                        <a:latin typeface="Cambria Math" panose="02040503050406030204" pitchFamily="18" charset="0"/>
                      </a:rPr>
                      <m:t>𝐶</m:t>
                    </m:r>
                    <m:sSubSup>
                      <m:sSubSupPr>
                        <m:ctrlPr>
                          <a:rPr lang="fr-FR" sz="3600" i="1" smtClean="0">
                            <a:latin typeface="Cambria Math" panose="02040503050406030204" pitchFamily="18" charset="0"/>
                          </a:rPr>
                        </m:ctrlPr>
                      </m:sSubSupPr>
                      <m:e>
                        <m:r>
                          <a:rPr lang="fr-FR" sz="3600" b="0" i="1" smtClean="0">
                            <a:latin typeface="Cambria Math" panose="02040503050406030204" pitchFamily="18" charset="0"/>
                          </a:rPr>
                          <m:t>𝐻</m:t>
                        </m:r>
                      </m:e>
                      <m:sub>
                        <m:r>
                          <a:rPr lang="fr-FR" sz="3600" b="0" i="1" smtClean="0">
                            <a:latin typeface="Cambria Math" panose="02040503050406030204" pitchFamily="18" charset="0"/>
                          </a:rPr>
                          <m:t>2</m:t>
                        </m:r>
                      </m:sub>
                      <m:sup>
                        <m:r>
                          <a:rPr lang="fr-FR" sz="3600" b="0" i="1" smtClean="0">
                            <a:latin typeface="Cambria Math" panose="02040503050406030204" pitchFamily="18" charset="0"/>
                          </a:rPr>
                          <m:t>+</m:t>
                        </m:r>
                      </m:sup>
                    </m:sSubSup>
                    <m:r>
                      <a:rPr lang="fr-FR" sz="3600" b="0" i="1" smtClean="0">
                        <a:latin typeface="Cambria Math" panose="02040503050406030204" pitchFamily="18" charset="0"/>
                      </a:rPr>
                      <m:t>+</m:t>
                    </m:r>
                    <m:sSub>
                      <m:sSubPr>
                        <m:ctrlPr>
                          <a:rPr lang="fr-FR" sz="3600" b="0" i="1" smtClean="0">
                            <a:latin typeface="Cambria Math" panose="02040503050406030204" pitchFamily="18" charset="0"/>
                          </a:rPr>
                        </m:ctrlPr>
                      </m:sSubPr>
                      <m:e>
                        <m:r>
                          <a:rPr lang="fr-FR" sz="3600" b="0" i="1" smtClean="0">
                            <a:latin typeface="Cambria Math" panose="02040503050406030204" pitchFamily="18" charset="0"/>
                          </a:rPr>
                          <m:t>𝐻</m:t>
                        </m:r>
                      </m:e>
                      <m:sub>
                        <m:r>
                          <a:rPr lang="fr-FR" sz="3600" b="0" i="1" smtClean="0">
                            <a:latin typeface="Cambria Math" panose="02040503050406030204" pitchFamily="18" charset="0"/>
                          </a:rPr>
                          <m:t>2</m:t>
                        </m:r>
                      </m:sub>
                    </m:sSub>
                    <m:r>
                      <a:rPr lang="fr-FR" sz="3600" b="0" i="1" smtClean="0">
                        <a:latin typeface="Cambria Math" panose="02040503050406030204" pitchFamily="18" charset="0"/>
                      </a:rPr>
                      <m:t>𝑂</m:t>
                    </m:r>
                  </m:oMath>
                </a14:m>
                <a:endParaRPr lang="fr-FR" sz="3600" b="0" dirty="0"/>
              </a:p>
              <a:p>
                <a14:m>
                  <m:oMath xmlns:m="http://schemas.openxmlformats.org/officeDocument/2006/math">
                    <m:r>
                      <a:rPr lang="fr-FR" sz="3600" i="1">
                        <a:latin typeface="Cambria Math" panose="02040503050406030204" pitchFamily="18" charset="0"/>
                      </a:rPr>
                      <m:t>𝐶</m:t>
                    </m:r>
                    <m:sSub>
                      <m:sSubPr>
                        <m:ctrlPr>
                          <a:rPr lang="fr-FR" sz="3600" i="1">
                            <a:latin typeface="Cambria Math" panose="02040503050406030204" pitchFamily="18" charset="0"/>
                          </a:rPr>
                        </m:ctrlPr>
                      </m:sSubPr>
                      <m:e>
                        <m:r>
                          <a:rPr lang="fr-FR" sz="3600" i="1">
                            <a:latin typeface="Cambria Math" panose="02040503050406030204" pitchFamily="18" charset="0"/>
                          </a:rPr>
                          <m:t>𝐻</m:t>
                        </m:r>
                      </m:e>
                      <m:sub>
                        <m:r>
                          <a:rPr lang="fr-FR" sz="3600" i="1">
                            <a:latin typeface="Cambria Math" panose="02040503050406030204" pitchFamily="18" charset="0"/>
                          </a:rPr>
                          <m:t>3</m:t>
                        </m:r>
                      </m:sub>
                    </m:sSub>
                    <m:r>
                      <a:rPr lang="fr-FR" sz="3600" i="1">
                        <a:latin typeface="Cambria Math" panose="02040503050406030204" pitchFamily="18" charset="0"/>
                      </a:rPr>
                      <m:t>𝐶</m:t>
                    </m:r>
                    <m:sSubSup>
                      <m:sSubSupPr>
                        <m:ctrlPr>
                          <a:rPr lang="fr-FR" sz="3600" i="1">
                            <a:latin typeface="Cambria Math" panose="02040503050406030204" pitchFamily="18" charset="0"/>
                          </a:rPr>
                        </m:ctrlPr>
                      </m:sSubSupPr>
                      <m:e>
                        <m:r>
                          <a:rPr lang="fr-FR" sz="3600" i="1">
                            <a:latin typeface="Cambria Math" panose="02040503050406030204" pitchFamily="18" charset="0"/>
                          </a:rPr>
                          <m:t>𝐻</m:t>
                        </m:r>
                      </m:e>
                      <m:sub>
                        <m:r>
                          <a:rPr lang="fr-FR" sz="3600" i="1">
                            <a:latin typeface="Cambria Math" panose="02040503050406030204" pitchFamily="18" charset="0"/>
                          </a:rPr>
                          <m:t>2</m:t>
                        </m:r>
                      </m:sub>
                      <m:sup>
                        <m:r>
                          <a:rPr lang="fr-FR" sz="3600" i="1">
                            <a:latin typeface="Cambria Math" panose="02040503050406030204" pitchFamily="18" charset="0"/>
                          </a:rPr>
                          <m:t>+</m:t>
                        </m:r>
                      </m:sup>
                    </m:sSubSup>
                    <m:r>
                      <a:rPr lang="fr-FR" sz="3600" b="0" i="1" smtClean="0">
                        <a:latin typeface="Cambria Math" panose="02040503050406030204" pitchFamily="18" charset="0"/>
                      </a:rPr>
                      <m:t>+</m:t>
                    </m:r>
                    <m:sSup>
                      <m:sSupPr>
                        <m:ctrlPr>
                          <a:rPr lang="fr-FR" sz="3600" i="1" dirty="0">
                            <a:latin typeface="Cambria Math" panose="02040503050406030204" pitchFamily="18" charset="0"/>
                          </a:rPr>
                        </m:ctrlPr>
                      </m:sSupPr>
                      <m:e>
                        <m:r>
                          <a:rPr lang="fr-FR" sz="3600" i="1" dirty="0">
                            <a:latin typeface="Cambria Math" panose="02040503050406030204" pitchFamily="18" charset="0"/>
                          </a:rPr>
                          <m:t>𝐵𝑟</m:t>
                        </m:r>
                      </m:e>
                      <m:sup>
                        <m:r>
                          <a:rPr lang="fr-FR" sz="3600" i="1" dirty="0">
                            <a:latin typeface="Cambria Math" panose="02040503050406030204" pitchFamily="18" charset="0"/>
                          </a:rPr>
                          <m:t>−</m:t>
                        </m:r>
                      </m:sup>
                    </m:sSup>
                    <m:r>
                      <a:rPr lang="fr-FR" sz="3600" i="1" dirty="0" smtClean="0">
                        <a:latin typeface="Cambria Math" panose="02040503050406030204" pitchFamily="18" charset="0"/>
                        <a:ea typeface="Cambria Math" panose="02040503050406030204" pitchFamily="18" charset="0"/>
                      </a:rPr>
                      <m:t>→</m:t>
                    </m:r>
                  </m:oMath>
                </a14:m>
                <a:r>
                  <a:rPr lang="fr-FR" sz="3600" dirty="0"/>
                  <a:t> </a:t>
                </a:r>
                <a14:m>
                  <m:oMath xmlns:m="http://schemas.openxmlformats.org/officeDocument/2006/math">
                    <m:r>
                      <a:rPr lang="fr-FR" sz="3600" i="1">
                        <a:latin typeface="Cambria Math" panose="02040503050406030204" pitchFamily="18" charset="0"/>
                      </a:rPr>
                      <m:t>𝐶</m:t>
                    </m:r>
                    <m:sSub>
                      <m:sSubPr>
                        <m:ctrlPr>
                          <a:rPr lang="fr-FR" sz="3600" i="1">
                            <a:latin typeface="Cambria Math" panose="02040503050406030204" pitchFamily="18" charset="0"/>
                          </a:rPr>
                        </m:ctrlPr>
                      </m:sSubPr>
                      <m:e>
                        <m:r>
                          <a:rPr lang="fr-FR" sz="3600" i="1">
                            <a:latin typeface="Cambria Math" panose="02040503050406030204" pitchFamily="18" charset="0"/>
                          </a:rPr>
                          <m:t>𝐻</m:t>
                        </m:r>
                      </m:e>
                      <m:sub>
                        <m:r>
                          <a:rPr lang="fr-FR" sz="3600" i="1">
                            <a:latin typeface="Cambria Math" panose="02040503050406030204" pitchFamily="18" charset="0"/>
                          </a:rPr>
                          <m:t>3</m:t>
                        </m:r>
                      </m:sub>
                    </m:sSub>
                    <m:r>
                      <a:rPr lang="fr-FR" sz="3600" i="1">
                        <a:latin typeface="Cambria Math" panose="02040503050406030204" pitchFamily="18" charset="0"/>
                      </a:rPr>
                      <m:t>𝐶</m:t>
                    </m:r>
                    <m:sSub>
                      <m:sSubPr>
                        <m:ctrlPr>
                          <a:rPr lang="fr-FR" sz="3600" i="1">
                            <a:latin typeface="Cambria Math" panose="02040503050406030204" pitchFamily="18" charset="0"/>
                          </a:rPr>
                        </m:ctrlPr>
                      </m:sSubPr>
                      <m:e>
                        <m:r>
                          <a:rPr lang="fr-FR" sz="3600" i="1">
                            <a:latin typeface="Cambria Math" panose="02040503050406030204" pitchFamily="18" charset="0"/>
                          </a:rPr>
                          <m:t>𝐻</m:t>
                        </m:r>
                      </m:e>
                      <m:sub>
                        <m:r>
                          <a:rPr lang="fr-FR" sz="3600" i="1">
                            <a:latin typeface="Cambria Math" panose="02040503050406030204" pitchFamily="18" charset="0"/>
                          </a:rPr>
                          <m:t>2</m:t>
                        </m:r>
                      </m:sub>
                    </m:sSub>
                    <m:r>
                      <a:rPr lang="fr-FR" sz="3600" i="1">
                        <a:latin typeface="Cambria Math" panose="02040503050406030204" pitchFamily="18" charset="0"/>
                      </a:rPr>
                      <m:t>𝐵𝑟</m:t>
                    </m:r>
                  </m:oMath>
                </a14:m>
                <a:endParaRPr lang="fr-FR" sz="3600" dirty="0"/>
              </a:p>
              <a:p>
                <a:endParaRPr lang="fr-FR" sz="2400" dirty="0"/>
              </a:p>
            </p:txBody>
          </p:sp>
        </mc:Choice>
        <mc:Fallback xmlns="">
          <p:sp>
            <p:nvSpPr>
              <p:cNvPr id="2" name="ZoneTexte 1">
                <a:extLst>
                  <a:ext uri="{FF2B5EF4-FFF2-40B4-BE49-F238E27FC236}">
                    <a16:creationId xmlns:a16="http://schemas.microsoft.com/office/drawing/2014/main" id="{D5589975-B3C0-4048-A9D7-FE429F3437D7}"/>
                  </a:ext>
                </a:extLst>
              </p:cNvPr>
              <p:cNvSpPr txBox="1">
                <a:spLocks noRot="1" noChangeAspect="1" noMove="1" noResize="1" noEditPoints="1" noAdjustHandles="1" noChangeArrowheads="1" noChangeShapeType="1" noTextEdit="1"/>
              </p:cNvSpPr>
              <p:nvPr/>
            </p:nvSpPr>
            <p:spPr>
              <a:xfrm>
                <a:off x="622852" y="463826"/>
                <a:ext cx="11065565" cy="6063198"/>
              </a:xfrm>
              <a:prstGeom prst="rect">
                <a:avLst/>
              </a:prstGeom>
              <a:blipFill>
                <a:blip r:embed="rId2"/>
                <a:stretch>
                  <a:fillRect l="-2204" t="-2010" r="-2479"/>
                </a:stretch>
              </a:blipFill>
            </p:spPr>
            <p:txBody>
              <a:bodyPr/>
              <a:lstStyle/>
              <a:p>
                <a:r>
                  <a:rPr lang="fr-FR">
                    <a:noFill/>
                  </a:rPr>
                  <a:t> </a:t>
                </a:r>
              </a:p>
            </p:txBody>
          </p:sp>
        </mc:Fallback>
      </mc:AlternateContent>
    </p:spTree>
    <p:extLst>
      <p:ext uri="{BB962C8B-B14F-4D97-AF65-F5344CB8AC3E}">
        <p14:creationId xmlns:p14="http://schemas.microsoft.com/office/powerpoint/2010/main" val="1775651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5EB160B5-5AD3-40FD-8AB1-CD61B25EAA1C}"/>
                  </a:ext>
                </a:extLst>
              </p:cNvPr>
              <p:cNvSpPr txBox="1"/>
              <p:nvPr/>
            </p:nvSpPr>
            <p:spPr>
              <a:xfrm>
                <a:off x="675861" y="318052"/>
                <a:ext cx="11516139" cy="6568208"/>
              </a:xfrm>
              <a:prstGeom prst="rect">
                <a:avLst/>
              </a:prstGeom>
              <a:noFill/>
            </p:spPr>
            <p:txBody>
              <a:bodyPr wrap="square" rtlCol="0">
                <a:spAutoFit/>
              </a:bodyPr>
              <a:lstStyle/>
              <a:p>
                <a:r>
                  <a:rPr lang="fr-FR" sz="3600" dirty="0">
                    <a:solidFill>
                      <a:schemeClr val="accent6"/>
                    </a:solidFill>
                  </a:rPr>
                  <a:t>2.2.</a:t>
                </a:r>
                <a:r>
                  <a:rPr lang="fr-FR" sz="2800" dirty="0">
                    <a:solidFill>
                      <a:schemeClr val="accent6"/>
                    </a:solidFill>
                  </a:rPr>
                  <a:t> </a:t>
                </a:r>
                <a:r>
                  <a:rPr lang="fr-FR" sz="3600" dirty="0">
                    <a:solidFill>
                      <a:schemeClr val="accent6"/>
                    </a:solidFill>
                  </a:rPr>
                  <a:t>Les intermédiaires réactionnels</a:t>
                </a:r>
              </a:p>
              <a:p>
                <a:r>
                  <a:rPr lang="fr-FR" sz="3600" dirty="0">
                    <a:solidFill>
                      <a:srgbClr val="C00000"/>
                    </a:solidFill>
                  </a:rPr>
                  <a:t>	2.2.1. Définition</a:t>
                </a:r>
              </a:p>
              <a:p>
                <a:r>
                  <a:rPr lang="fr-FR" sz="3600" dirty="0"/>
                  <a:t>Ils sont formés quand la réaction commence et disparaissent quand elle s’achève. Ce sont en général des espèces peu stables qui sont appelés centres actifs.</a:t>
                </a:r>
              </a:p>
              <a:p>
                <a:pPr marL="342900" indent="-342900">
                  <a:buFont typeface="Arial" panose="020B0604020202020204" pitchFamily="34" charset="0"/>
                  <a:buChar char="•"/>
                </a:pPr>
                <a:r>
                  <a:rPr lang="fr-FR" sz="3600" dirty="0"/>
                  <a:t>En phase gazeuse  ce sont le plus souvent des espèces électriquement neutres mais possédant un électron libre; de telles espèces sont appelées des radicaux libres.</a:t>
                </a:r>
              </a:p>
              <a:p>
                <a:r>
                  <a:rPr lang="fr-FR" sz="3600" dirty="0"/>
                  <a:t>EXEMPLE: </a:t>
                </a:r>
                <a14:m>
                  <m:oMath xmlns:m="http://schemas.openxmlformats.org/officeDocument/2006/math">
                    <m:sSup>
                      <m:sSupPr>
                        <m:ctrlPr>
                          <a:rPr lang="fr-FR" sz="3600" i="1" smtClean="0">
                            <a:latin typeface="Cambria Math" panose="02040503050406030204" pitchFamily="18" charset="0"/>
                          </a:rPr>
                        </m:ctrlPr>
                      </m:sSupPr>
                      <m:e>
                        <m:r>
                          <a:rPr lang="fr-FR" sz="3600" b="0" i="1" smtClean="0">
                            <a:latin typeface="Cambria Math" panose="02040503050406030204" pitchFamily="18" charset="0"/>
                          </a:rPr>
                          <m:t>𝐶𝑙</m:t>
                        </m:r>
                      </m:e>
                      <m:sup>
                        <m:r>
                          <a:rPr lang="fr-FR" sz="3600" i="1" smtClean="0">
                            <a:latin typeface="Cambria Math" panose="02040503050406030204" pitchFamily="18" charset="0"/>
                            <a:ea typeface="Cambria Math" panose="02040503050406030204" pitchFamily="18" charset="0"/>
                          </a:rPr>
                          <m:t>°</m:t>
                        </m:r>
                      </m:sup>
                    </m:sSup>
                    <m:r>
                      <a:rPr lang="fr-FR" sz="3600" b="0" i="1" smtClean="0">
                        <a:latin typeface="Cambria Math" panose="02040503050406030204" pitchFamily="18" charset="0"/>
                      </a:rPr>
                      <m:t>, </m:t>
                    </m:r>
                    <m:sSub>
                      <m:sSubPr>
                        <m:ctrlPr>
                          <a:rPr lang="fr-FR" sz="3600" b="0" i="1" smtClean="0">
                            <a:latin typeface="Cambria Math" panose="02040503050406030204" pitchFamily="18" charset="0"/>
                          </a:rPr>
                        </m:ctrlPr>
                      </m:sSubPr>
                      <m:e>
                        <m:r>
                          <a:rPr lang="fr-FR" sz="3600" b="0" i="1" smtClean="0">
                            <a:latin typeface="Cambria Math" panose="02040503050406030204" pitchFamily="18" charset="0"/>
                          </a:rPr>
                          <m:t>𝐻</m:t>
                        </m:r>
                      </m:e>
                      <m:sub>
                        <m:r>
                          <a:rPr lang="fr-FR" sz="3600" b="0" i="1" smtClean="0">
                            <a:latin typeface="Cambria Math" panose="02040503050406030204" pitchFamily="18" charset="0"/>
                          </a:rPr>
                          <m:t>3</m:t>
                        </m:r>
                      </m:sub>
                    </m:sSub>
                    <m:sSup>
                      <m:sSupPr>
                        <m:ctrlPr>
                          <a:rPr lang="fr-FR" sz="3600" b="0" i="1" smtClean="0">
                            <a:latin typeface="Cambria Math" panose="02040503050406030204" pitchFamily="18" charset="0"/>
                          </a:rPr>
                        </m:ctrlPr>
                      </m:sSupPr>
                      <m:e>
                        <m:r>
                          <a:rPr lang="fr-FR" sz="3600" b="0" i="1" smtClean="0">
                            <a:latin typeface="Cambria Math" panose="02040503050406030204" pitchFamily="18" charset="0"/>
                          </a:rPr>
                          <m:t>𝐶</m:t>
                        </m:r>
                      </m:e>
                      <m:sup>
                        <m:r>
                          <a:rPr lang="fr-FR" sz="3600" i="1" smtClean="0">
                            <a:latin typeface="Cambria Math" panose="02040503050406030204" pitchFamily="18" charset="0"/>
                            <a:ea typeface="Cambria Math" panose="02040503050406030204" pitchFamily="18" charset="0"/>
                          </a:rPr>
                          <m:t>∘</m:t>
                        </m:r>
                      </m:sup>
                    </m:sSup>
                  </m:oMath>
                </a14:m>
                <a:endParaRPr lang="fr-FR" sz="2800" dirty="0"/>
              </a:p>
              <a:p>
                <a:pPr marL="285750" indent="-285750">
                  <a:buFont typeface="Arial" panose="020B0604020202020204" pitchFamily="34" charset="0"/>
                  <a:buChar char="•"/>
                </a:pPr>
                <a:r>
                  <a:rPr lang="fr-FR" sz="3600" dirty="0"/>
                  <a:t>En solution les centres actifs peuvent être aussi bien des ions que des molécules.</a:t>
                </a:r>
              </a:p>
              <a:p>
                <a:pPr marL="285750" indent="-285750">
                  <a:buFont typeface="Arial" panose="020B0604020202020204" pitchFamily="34" charset="0"/>
                  <a:buChar char="•"/>
                </a:pPr>
                <a:endParaRPr lang="fr-FR" sz="2400" dirty="0"/>
              </a:p>
            </p:txBody>
          </p:sp>
        </mc:Choice>
        <mc:Fallback xmlns="">
          <p:sp>
            <p:nvSpPr>
              <p:cNvPr id="2" name="ZoneTexte 1">
                <a:extLst>
                  <a:ext uri="{FF2B5EF4-FFF2-40B4-BE49-F238E27FC236}">
                    <a16:creationId xmlns:a16="http://schemas.microsoft.com/office/drawing/2014/main" id="{5EB160B5-5AD3-40FD-8AB1-CD61B25EAA1C}"/>
                  </a:ext>
                </a:extLst>
              </p:cNvPr>
              <p:cNvSpPr txBox="1">
                <a:spLocks noRot="1" noChangeAspect="1" noMove="1" noResize="1" noEditPoints="1" noAdjustHandles="1" noChangeArrowheads="1" noChangeShapeType="1" noTextEdit="1"/>
              </p:cNvSpPr>
              <p:nvPr/>
            </p:nvSpPr>
            <p:spPr>
              <a:xfrm>
                <a:off x="675861" y="318052"/>
                <a:ext cx="11516139" cy="6568208"/>
              </a:xfrm>
              <a:prstGeom prst="rect">
                <a:avLst/>
              </a:prstGeom>
              <a:blipFill>
                <a:blip r:embed="rId2"/>
                <a:stretch>
                  <a:fillRect l="-1641" t="-1391" r="-1535"/>
                </a:stretch>
              </a:blipFill>
            </p:spPr>
            <p:txBody>
              <a:bodyPr/>
              <a:lstStyle/>
              <a:p>
                <a:r>
                  <a:rPr lang="fr-FR">
                    <a:noFill/>
                  </a:rPr>
                  <a:t> </a:t>
                </a:r>
              </a:p>
            </p:txBody>
          </p:sp>
        </mc:Fallback>
      </mc:AlternateContent>
    </p:spTree>
    <p:extLst>
      <p:ext uri="{BB962C8B-B14F-4D97-AF65-F5344CB8AC3E}">
        <p14:creationId xmlns:p14="http://schemas.microsoft.com/office/powerpoint/2010/main" val="1531309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B7F444F-EC17-4FEE-A40D-8E6A87A984C8}"/>
                  </a:ext>
                </a:extLst>
              </p:cNvPr>
              <p:cNvSpPr/>
              <p:nvPr/>
            </p:nvSpPr>
            <p:spPr>
              <a:xfrm>
                <a:off x="397566" y="538094"/>
                <a:ext cx="11131826" cy="5646226"/>
              </a:xfrm>
              <a:prstGeom prst="rect">
                <a:avLst/>
              </a:prstGeom>
            </p:spPr>
            <p:txBody>
              <a:bodyPr wrap="square">
                <a:spAutoFit/>
              </a:bodyPr>
              <a:lstStyle/>
              <a:p>
                <a:r>
                  <a:rPr lang="fr-FR" sz="4000" dirty="0">
                    <a:solidFill>
                      <a:srgbClr val="C00000"/>
                    </a:solidFill>
                  </a:rPr>
                  <a:t>2.2.2. Formation</a:t>
                </a:r>
              </a:p>
              <a:p>
                <a:r>
                  <a:rPr lang="fr-FR" sz="4000" dirty="0"/>
                  <a:t>Les intermédiaires réactionnels s’obtiennent par rupture d’une liaison au sein d’une molécule.</a:t>
                </a:r>
              </a:p>
              <a:p>
                <a:r>
                  <a:rPr lang="fr-FR" sz="4000" dirty="0"/>
                  <a:t>Cette rupture peut être:</a:t>
                </a:r>
              </a:p>
              <a:p>
                <a:pPr marL="342900" indent="-342900">
                  <a:buFont typeface="Wingdings" panose="05000000000000000000" pitchFamily="2" charset="2"/>
                  <a:buChar char="Ø"/>
                </a:pPr>
                <a:r>
                  <a:rPr lang="fr-FR" sz="4000" dirty="0">
                    <a:solidFill>
                      <a:srgbClr val="FF0000"/>
                    </a:solidFill>
                  </a:rPr>
                  <a:t>Homolytique</a:t>
                </a:r>
                <a:r>
                  <a:rPr lang="fr-FR" sz="4000" dirty="0"/>
                  <a:t>: Pour des composés de faible polarité on obtient des radicaux libres</a:t>
                </a:r>
              </a:p>
              <a:p>
                <a:r>
                  <a:rPr lang="fr-FR" sz="4000" dirty="0"/>
                  <a:t>On distingue:</a:t>
                </a:r>
              </a:p>
              <a:p>
                <a:pPr marL="800100" lvl="1" indent="-342900">
                  <a:buFont typeface="Arial" panose="020B0604020202020204" pitchFamily="34" charset="0"/>
                  <a:buChar char="•"/>
                </a:pPr>
                <a:r>
                  <a:rPr lang="fr-FR" sz="4000" dirty="0"/>
                  <a:t>	La rupture thermique ou thermolyse</a:t>
                </a:r>
              </a:p>
              <a:p>
                <a:pPr lvl="1"/>
                <a14:m>
                  <m:oMathPara xmlns:m="http://schemas.openxmlformats.org/officeDocument/2006/math">
                    <m:oMathParaPr>
                      <m:jc m:val="centerGroup"/>
                    </m:oMathParaPr>
                    <m:oMath xmlns:m="http://schemas.openxmlformats.org/officeDocument/2006/math">
                      <m:r>
                        <a:rPr lang="fr-FR" sz="4000" i="1">
                          <a:latin typeface="Cambria Math" panose="02040503050406030204" pitchFamily="18" charset="0"/>
                        </a:rPr>
                        <m:t>𝐴</m:t>
                      </m:r>
                      <m:r>
                        <a:rPr lang="fr-FR" sz="4000" i="1">
                          <a:latin typeface="Cambria Math" panose="02040503050406030204" pitchFamily="18" charset="0"/>
                        </a:rPr>
                        <m:t>−</m:t>
                      </m:r>
                      <m:r>
                        <a:rPr lang="fr-FR" sz="4000" i="1">
                          <a:latin typeface="Cambria Math" panose="02040503050406030204" pitchFamily="18" charset="0"/>
                        </a:rPr>
                        <m:t>𝐵</m:t>
                      </m:r>
                      <m:r>
                        <a:rPr lang="fr-FR" sz="4000" i="1">
                          <a:latin typeface="Cambria Math" panose="02040503050406030204" pitchFamily="18" charset="0"/>
                          <a:ea typeface="Cambria Math" panose="02040503050406030204" pitchFamily="18" charset="0"/>
                        </a:rPr>
                        <m:t>→</m:t>
                      </m:r>
                      <m:sSup>
                        <m:sSupPr>
                          <m:ctrlPr>
                            <a:rPr lang="fr-FR" sz="4000" i="1">
                              <a:latin typeface="Cambria Math" panose="02040503050406030204" pitchFamily="18" charset="0"/>
                              <a:ea typeface="Cambria Math" panose="02040503050406030204" pitchFamily="18" charset="0"/>
                            </a:rPr>
                          </m:ctrlPr>
                        </m:sSupPr>
                        <m:e>
                          <m:r>
                            <a:rPr lang="fr-FR" sz="4000" i="1">
                              <a:latin typeface="Cambria Math" panose="02040503050406030204" pitchFamily="18" charset="0"/>
                              <a:ea typeface="Cambria Math" panose="02040503050406030204" pitchFamily="18" charset="0"/>
                            </a:rPr>
                            <m:t>𝐴</m:t>
                          </m:r>
                        </m:e>
                        <m:sup>
                          <m:r>
                            <a:rPr lang="fr-FR" sz="4000" i="1">
                              <a:latin typeface="Cambria Math" panose="02040503050406030204" pitchFamily="18" charset="0"/>
                              <a:ea typeface="Cambria Math" panose="02040503050406030204" pitchFamily="18" charset="0"/>
                            </a:rPr>
                            <m:t>°</m:t>
                          </m:r>
                        </m:sup>
                      </m:sSup>
                      <m:r>
                        <a:rPr lang="fr-FR" sz="4000" i="1">
                          <a:latin typeface="Cambria Math" panose="02040503050406030204" pitchFamily="18" charset="0"/>
                          <a:ea typeface="Cambria Math" panose="02040503050406030204" pitchFamily="18" charset="0"/>
                        </a:rPr>
                        <m:t>+</m:t>
                      </m:r>
                      <m:sSup>
                        <m:sSupPr>
                          <m:ctrlPr>
                            <a:rPr lang="fr-FR" sz="4000" i="1">
                              <a:latin typeface="Cambria Math" panose="02040503050406030204" pitchFamily="18" charset="0"/>
                              <a:ea typeface="Cambria Math" panose="02040503050406030204" pitchFamily="18" charset="0"/>
                            </a:rPr>
                          </m:ctrlPr>
                        </m:sSupPr>
                        <m:e>
                          <m:r>
                            <a:rPr lang="fr-FR" sz="4000" i="1">
                              <a:latin typeface="Cambria Math" panose="02040503050406030204" pitchFamily="18" charset="0"/>
                              <a:ea typeface="Cambria Math" panose="02040503050406030204" pitchFamily="18" charset="0"/>
                            </a:rPr>
                            <m:t>𝐵</m:t>
                          </m:r>
                        </m:e>
                        <m:sup>
                          <m:r>
                            <a:rPr lang="fr-FR" sz="4000" i="1">
                              <a:latin typeface="Cambria Math" panose="02040503050406030204" pitchFamily="18" charset="0"/>
                              <a:ea typeface="Cambria Math" panose="02040503050406030204" pitchFamily="18" charset="0"/>
                            </a:rPr>
                            <m:t>°</m:t>
                          </m:r>
                        </m:sup>
                      </m:sSup>
                    </m:oMath>
                  </m:oMathPara>
                </a14:m>
                <a:endParaRPr lang="fr-FR" sz="4000" dirty="0"/>
              </a:p>
            </p:txBody>
          </p:sp>
        </mc:Choice>
        <mc:Fallback xmlns="">
          <p:sp>
            <p:nvSpPr>
              <p:cNvPr id="2" name="Rectangle 1">
                <a:extLst>
                  <a:ext uri="{FF2B5EF4-FFF2-40B4-BE49-F238E27FC236}">
                    <a16:creationId xmlns:a16="http://schemas.microsoft.com/office/drawing/2014/main" id="{AB7F444F-EC17-4FEE-A40D-8E6A87A984C8}"/>
                  </a:ext>
                </a:extLst>
              </p:cNvPr>
              <p:cNvSpPr>
                <a:spLocks noRot="1" noChangeAspect="1" noMove="1" noResize="1" noEditPoints="1" noAdjustHandles="1" noChangeArrowheads="1" noChangeShapeType="1" noTextEdit="1"/>
              </p:cNvSpPr>
              <p:nvPr/>
            </p:nvSpPr>
            <p:spPr>
              <a:xfrm>
                <a:off x="397566" y="538094"/>
                <a:ext cx="11131826" cy="5646226"/>
              </a:xfrm>
              <a:prstGeom prst="rect">
                <a:avLst/>
              </a:prstGeom>
              <a:blipFill>
                <a:blip r:embed="rId2"/>
                <a:stretch>
                  <a:fillRect l="-1917" t="-1944" r="-2738"/>
                </a:stretch>
              </a:blipFill>
            </p:spPr>
            <p:txBody>
              <a:bodyPr/>
              <a:lstStyle/>
              <a:p>
                <a:r>
                  <a:rPr lang="fr-FR">
                    <a:noFill/>
                  </a:rPr>
                  <a:t> </a:t>
                </a:r>
              </a:p>
            </p:txBody>
          </p:sp>
        </mc:Fallback>
      </mc:AlternateContent>
    </p:spTree>
    <p:extLst>
      <p:ext uri="{BB962C8B-B14F-4D97-AF65-F5344CB8AC3E}">
        <p14:creationId xmlns:p14="http://schemas.microsoft.com/office/powerpoint/2010/main" val="3493402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ZoneTexte 2">
                <a:extLst>
                  <a:ext uri="{FF2B5EF4-FFF2-40B4-BE49-F238E27FC236}">
                    <a16:creationId xmlns:a16="http://schemas.microsoft.com/office/drawing/2014/main" id="{EF8F559A-C855-4F4B-ACF1-A43814493941}"/>
                  </a:ext>
                </a:extLst>
              </p:cNvPr>
              <p:cNvSpPr txBox="1"/>
              <p:nvPr/>
            </p:nvSpPr>
            <p:spPr>
              <a:xfrm>
                <a:off x="702365" y="106018"/>
                <a:ext cx="10151166" cy="6962675"/>
              </a:xfrm>
              <a:prstGeom prst="rect">
                <a:avLst/>
              </a:prstGeom>
              <a:noFill/>
            </p:spPr>
            <p:txBody>
              <a:bodyPr wrap="square" rtlCol="0">
                <a:spAutoFit/>
              </a:bodyPr>
              <a:lstStyle/>
              <a:p>
                <a:pPr marL="742950" lvl="1" indent="-285750">
                  <a:buFont typeface="Arial" panose="020B0604020202020204" pitchFamily="34" charset="0"/>
                  <a:buChar char="•"/>
                </a:pPr>
                <a:r>
                  <a:rPr lang="fr-FR" sz="3600" dirty="0"/>
                  <a:t>Rupture par la lumière ou photolyse</a:t>
                </a:r>
              </a:p>
              <a:p>
                <a:pPr lvl="1"/>
                <a14:m>
                  <m:oMathPara xmlns:m="http://schemas.openxmlformats.org/officeDocument/2006/math">
                    <m:oMathParaPr>
                      <m:jc m:val="centerGroup"/>
                    </m:oMathParaPr>
                    <m:oMath xmlns:m="http://schemas.openxmlformats.org/officeDocument/2006/math">
                      <m:r>
                        <a:rPr lang="fr-FR" sz="3600" b="0" i="1" smtClean="0">
                          <a:latin typeface="Cambria Math" panose="02040503050406030204" pitchFamily="18" charset="0"/>
                        </a:rPr>
                        <m:t>𝐴</m:t>
                      </m:r>
                      <m:r>
                        <a:rPr lang="fr-FR" sz="3600" b="0" i="1" smtClean="0">
                          <a:latin typeface="Cambria Math" panose="02040503050406030204" pitchFamily="18" charset="0"/>
                        </a:rPr>
                        <m:t>−</m:t>
                      </m:r>
                      <m:r>
                        <a:rPr lang="fr-FR" sz="3600" b="0" i="1" smtClean="0">
                          <a:latin typeface="Cambria Math" panose="02040503050406030204" pitchFamily="18" charset="0"/>
                        </a:rPr>
                        <m:t>𝐵</m:t>
                      </m:r>
                      <m:r>
                        <a:rPr lang="fr-FR" sz="3600" b="0" i="1" smtClean="0">
                          <a:latin typeface="Cambria Math" panose="02040503050406030204" pitchFamily="18" charset="0"/>
                          <a:ea typeface="Cambria Math" panose="02040503050406030204" pitchFamily="18" charset="0"/>
                        </a:rPr>
                        <m:t>→</m:t>
                      </m:r>
                      <m:sSup>
                        <m:sSupPr>
                          <m:ctrlPr>
                            <a:rPr lang="fr-FR" sz="3600" b="0" i="1" smtClean="0">
                              <a:latin typeface="Cambria Math" panose="02040503050406030204" pitchFamily="18" charset="0"/>
                              <a:ea typeface="Cambria Math" panose="02040503050406030204" pitchFamily="18" charset="0"/>
                            </a:rPr>
                          </m:ctrlPr>
                        </m:sSupPr>
                        <m:e>
                          <m:r>
                            <a:rPr lang="fr-FR" sz="3600" b="0" i="1" smtClean="0">
                              <a:latin typeface="Cambria Math" panose="02040503050406030204" pitchFamily="18" charset="0"/>
                              <a:ea typeface="Cambria Math" panose="02040503050406030204" pitchFamily="18" charset="0"/>
                            </a:rPr>
                            <m:t>𝐴</m:t>
                          </m:r>
                        </m:e>
                        <m:sup>
                          <m:r>
                            <a:rPr lang="fr-FR" sz="3600" b="0" i="1" smtClean="0">
                              <a:latin typeface="Cambria Math" panose="02040503050406030204" pitchFamily="18" charset="0"/>
                              <a:ea typeface="Cambria Math" panose="02040503050406030204" pitchFamily="18" charset="0"/>
                            </a:rPr>
                            <m:t>°</m:t>
                          </m:r>
                        </m:sup>
                      </m:sSup>
                      <m:r>
                        <a:rPr lang="fr-FR" sz="3600" b="0" i="1" smtClean="0">
                          <a:latin typeface="Cambria Math" panose="02040503050406030204" pitchFamily="18" charset="0"/>
                          <a:ea typeface="Cambria Math" panose="02040503050406030204" pitchFamily="18" charset="0"/>
                        </a:rPr>
                        <m:t>+</m:t>
                      </m:r>
                      <m:sSup>
                        <m:sSupPr>
                          <m:ctrlPr>
                            <a:rPr lang="fr-FR" sz="3600" b="0" i="1" smtClean="0">
                              <a:latin typeface="Cambria Math" panose="02040503050406030204" pitchFamily="18" charset="0"/>
                              <a:ea typeface="Cambria Math" panose="02040503050406030204" pitchFamily="18" charset="0"/>
                            </a:rPr>
                          </m:ctrlPr>
                        </m:sSupPr>
                        <m:e>
                          <m:r>
                            <a:rPr lang="fr-FR" sz="3600" b="0" i="1" smtClean="0">
                              <a:latin typeface="Cambria Math" panose="02040503050406030204" pitchFamily="18" charset="0"/>
                              <a:ea typeface="Cambria Math" panose="02040503050406030204" pitchFamily="18" charset="0"/>
                            </a:rPr>
                            <m:t>𝐵</m:t>
                          </m:r>
                        </m:e>
                        <m:sup>
                          <m:r>
                            <a:rPr lang="fr-FR" sz="3600" b="0" i="1" smtClean="0">
                              <a:latin typeface="Cambria Math" panose="02040503050406030204" pitchFamily="18" charset="0"/>
                              <a:ea typeface="Cambria Math" panose="02040503050406030204" pitchFamily="18" charset="0"/>
                            </a:rPr>
                            <m:t>°</m:t>
                          </m:r>
                        </m:sup>
                      </m:sSup>
                    </m:oMath>
                  </m:oMathPara>
                </a14:m>
                <a:endParaRPr lang="fr-FR" sz="3600" dirty="0"/>
              </a:p>
              <a:p>
                <a:pPr marL="800100" lvl="1" indent="-342900">
                  <a:buFont typeface="Arial" panose="020B0604020202020204" pitchFamily="34" charset="0"/>
                  <a:buChar char="•"/>
                </a:pPr>
                <a:r>
                  <a:rPr lang="fr-FR" sz="3600" i="1" dirty="0"/>
                  <a:t>Intervention d’un initiateur: utilisation du peroxyde d’alkyle</a:t>
                </a:r>
              </a:p>
              <a:p>
                <a:pPr lvl="1"/>
                <a14:m>
                  <m:oMath xmlns:m="http://schemas.openxmlformats.org/officeDocument/2006/math">
                    <m:r>
                      <a:rPr lang="fr-FR" sz="3600" b="0" i="1" smtClean="0">
                        <a:latin typeface="Cambria Math" panose="02040503050406030204" pitchFamily="18" charset="0"/>
                      </a:rPr>
                      <m:t>𝑅</m:t>
                    </m:r>
                    <m:r>
                      <a:rPr lang="fr-FR" sz="3600" b="0" i="1" smtClean="0">
                        <a:latin typeface="Cambria Math" panose="02040503050406030204" pitchFamily="18" charset="0"/>
                      </a:rPr>
                      <m:t>−</m:t>
                    </m:r>
                    <m:r>
                      <a:rPr lang="fr-FR" sz="3600" b="0" i="1" smtClean="0">
                        <a:latin typeface="Cambria Math" panose="02040503050406030204" pitchFamily="18" charset="0"/>
                      </a:rPr>
                      <m:t>𝑂</m:t>
                    </m:r>
                    <m:r>
                      <a:rPr lang="fr-FR" sz="3600" b="0" i="1" smtClean="0">
                        <a:latin typeface="Cambria Math" panose="02040503050406030204" pitchFamily="18" charset="0"/>
                      </a:rPr>
                      <m:t>−</m:t>
                    </m:r>
                    <m:r>
                      <a:rPr lang="fr-FR" sz="3600" b="0" i="1" smtClean="0">
                        <a:latin typeface="Cambria Math" panose="02040503050406030204" pitchFamily="18" charset="0"/>
                      </a:rPr>
                      <m:t>𝑂</m:t>
                    </m:r>
                    <m:r>
                      <a:rPr lang="fr-FR" sz="3600" b="0" i="1" smtClean="0">
                        <a:latin typeface="Cambria Math" panose="02040503050406030204" pitchFamily="18" charset="0"/>
                      </a:rPr>
                      <m:t>−</m:t>
                    </m:r>
                    <m:r>
                      <a:rPr lang="fr-FR" sz="3600" b="0" i="1" smtClean="0">
                        <a:latin typeface="Cambria Math" panose="02040503050406030204" pitchFamily="18" charset="0"/>
                      </a:rPr>
                      <m:t>𝑅</m:t>
                    </m:r>
                    <m:r>
                      <a:rPr lang="fr-FR" sz="3600" b="0" i="1" smtClean="0">
                        <a:latin typeface="Cambria Math" panose="02040503050406030204" pitchFamily="18" charset="0"/>
                        <a:ea typeface="Cambria Math" panose="02040503050406030204" pitchFamily="18" charset="0"/>
                      </a:rPr>
                      <m:t>→2</m:t>
                    </m:r>
                    <m:r>
                      <a:rPr lang="fr-FR" sz="3600" b="0" i="1" smtClean="0">
                        <a:latin typeface="Cambria Math" panose="02040503050406030204" pitchFamily="18" charset="0"/>
                        <a:ea typeface="Cambria Math" panose="02040503050406030204" pitchFamily="18" charset="0"/>
                      </a:rPr>
                      <m:t>(</m:t>
                    </m:r>
                    <m:r>
                      <a:rPr lang="fr-FR" sz="3600" b="0" i="1" smtClean="0">
                        <a:latin typeface="Cambria Math" panose="02040503050406030204" pitchFamily="18" charset="0"/>
                        <a:ea typeface="Cambria Math" panose="02040503050406030204" pitchFamily="18" charset="0"/>
                      </a:rPr>
                      <m:t>𝑅</m:t>
                    </m:r>
                    <m:r>
                      <a:rPr lang="fr-FR" sz="3600" b="0" i="1" smtClean="0">
                        <a:latin typeface="Cambria Math" panose="02040503050406030204" pitchFamily="18" charset="0"/>
                        <a:ea typeface="Cambria Math" panose="02040503050406030204" pitchFamily="18" charset="0"/>
                      </a:rPr>
                      <m:t>−</m:t>
                    </m:r>
                    <m:sSup>
                      <m:sSupPr>
                        <m:ctrlPr>
                          <a:rPr lang="fr-FR" sz="3600" b="0" i="1" smtClean="0">
                            <a:latin typeface="Cambria Math" panose="02040503050406030204" pitchFamily="18" charset="0"/>
                            <a:ea typeface="Cambria Math" panose="02040503050406030204" pitchFamily="18" charset="0"/>
                          </a:rPr>
                        </m:ctrlPr>
                      </m:sSupPr>
                      <m:e>
                        <m:r>
                          <a:rPr lang="fr-FR" sz="3600" b="0" i="1" smtClean="0">
                            <a:latin typeface="Cambria Math" panose="02040503050406030204" pitchFamily="18" charset="0"/>
                            <a:ea typeface="Cambria Math" panose="02040503050406030204" pitchFamily="18" charset="0"/>
                          </a:rPr>
                          <m:t>𝑂</m:t>
                        </m:r>
                      </m:e>
                      <m:sup>
                        <m:r>
                          <a:rPr lang="fr-FR" sz="3600" b="0" i="1" smtClean="0">
                            <a:latin typeface="Cambria Math" panose="02040503050406030204" pitchFamily="18" charset="0"/>
                            <a:ea typeface="Cambria Math" panose="02040503050406030204" pitchFamily="18" charset="0"/>
                          </a:rPr>
                          <m:t>°</m:t>
                        </m:r>
                      </m:sup>
                    </m:sSup>
                  </m:oMath>
                </a14:m>
                <a:r>
                  <a:rPr lang="fr-FR" sz="3600" i="1" dirty="0"/>
                  <a:t>)</a:t>
                </a:r>
              </a:p>
              <a:p>
                <a:pPr lvl="1"/>
                <a14:m>
                  <m:oMathPara xmlns:m="http://schemas.openxmlformats.org/officeDocument/2006/math">
                    <m:oMathParaPr>
                      <m:jc m:val="centerGroup"/>
                    </m:oMathParaPr>
                    <m:oMath xmlns:m="http://schemas.openxmlformats.org/officeDocument/2006/math">
                      <m:r>
                        <a:rPr lang="fr-FR" sz="3600" b="0" i="1" smtClean="0">
                          <a:latin typeface="Cambria Math" panose="02040503050406030204" pitchFamily="18" charset="0"/>
                          <a:ea typeface="Cambria Math" panose="02040503050406030204" pitchFamily="18" charset="0"/>
                        </a:rPr>
                        <m:t>𝑅</m:t>
                      </m:r>
                      <m:r>
                        <a:rPr lang="fr-FR" sz="3600" b="0" i="1" smtClean="0">
                          <a:latin typeface="Cambria Math" panose="02040503050406030204" pitchFamily="18" charset="0"/>
                          <a:ea typeface="Cambria Math" panose="02040503050406030204" pitchFamily="18" charset="0"/>
                        </a:rPr>
                        <m:t>−</m:t>
                      </m:r>
                      <m:sSup>
                        <m:sSupPr>
                          <m:ctrlPr>
                            <a:rPr lang="fr-FR" sz="3600" b="0" i="1" smtClean="0">
                              <a:latin typeface="Cambria Math" panose="02040503050406030204" pitchFamily="18" charset="0"/>
                              <a:ea typeface="Cambria Math" panose="02040503050406030204" pitchFamily="18" charset="0"/>
                            </a:rPr>
                          </m:ctrlPr>
                        </m:sSupPr>
                        <m:e>
                          <m:r>
                            <a:rPr lang="fr-FR" sz="3600" b="0" i="1" smtClean="0">
                              <a:latin typeface="Cambria Math" panose="02040503050406030204" pitchFamily="18" charset="0"/>
                              <a:ea typeface="Cambria Math" panose="02040503050406030204" pitchFamily="18" charset="0"/>
                            </a:rPr>
                            <m:t>𝑂</m:t>
                          </m:r>
                        </m:e>
                        <m:sup>
                          <m:r>
                            <a:rPr lang="fr-FR" sz="3600" b="0" i="1" smtClean="0">
                              <a:latin typeface="Cambria Math" panose="02040503050406030204" pitchFamily="18" charset="0"/>
                              <a:ea typeface="Cambria Math" panose="02040503050406030204" pitchFamily="18" charset="0"/>
                            </a:rPr>
                            <m:t>°</m:t>
                          </m:r>
                        </m:sup>
                      </m:sSup>
                      <m:r>
                        <a:rPr lang="fr-FR" sz="3600" b="0" i="1" smtClean="0">
                          <a:latin typeface="Cambria Math" panose="02040503050406030204" pitchFamily="18" charset="0"/>
                          <a:ea typeface="Cambria Math" panose="02040503050406030204" pitchFamily="18" charset="0"/>
                        </a:rPr>
                        <m:t>+</m:t>
                      </m:r>
                      <m:r>
                        <a:rPr lang="fr-FR" sz="3600" b="0" i="1" smtClean="0">
                          <a:latin typeface="Cambria Math" panose="02040503050406030204" pitchFamily="18" charset="0"/>
                          <a:ea typeface="Cambria Math" panose="02040503050406030204" pitchFamily="18" charset="0"/>
                        </a:rPr>
                        <m:t>𝐴</m:t>
                      </m:r>
                      <m:r>
                        <a:rPr lang="fr-FR" sz="3600" b="0" i="1" smtClean="0">
                          <a:latin typeface="Cambria Math" panose="02040503050406030204" pitchFamily="18" charset="0"/>
                          <a:ea typeface="Cambria Math" panose="02040503050406030204" pitchFamily="18" charset="0"/>
                        </a:rPr>
                        <m:t>−</m:t>
                      </m:r>
                      <m:r>
                        <a:rPr lang="fr-FR" sz="3600" b="0" i="1" smtClean="0">
                          <a:latin typeface="Cambria Math" panose="02040503050406030204" pitchFamily="18" charset="0"/>
                          <a:ea typeface="Cambria Math" panose="02040503050406030204" pitchFamily="18" charset="0"/>
                        </a:rPr>
                        <m:t>𝐴</m:t>
                      </m:r>
                      <m:r>
                        <a:rPr lang="fr-FR" sz="3600" b="0" i="1" smtClean="0">
                          <a:latin typeface="Cambria Math" panose="02040503050406030204" pitchFamily="18" charset="0"/>
                          <a:ea typeface="Cambria Math" panose="02040503050406030204" pitchFamily="18" charset="0"/>
                        </a:rPr>
                        <m:t>→</m:t>
                      </m:r>
                      <m:r>
                        <a:rPr lang="fr-FR" sz="3600" b="0" i="1" smtClean="0">
                          <a:latin typeface="Cambria Math" panose="02040503050406030204" pitchFamily="18" charset="0"/>
                          <a:ea typeface="Cambria Math" panose="02040503050406030204" pitchFamily="18" charset="0"/>
                        </a:rPr>
                        <m:t>𝑅</m:t>
                      </m:r>
                      <m:r>
                        <a:rPr lang="fr-FR" sz="3600" b="0" i="1" smtClean="0">
                          <a:latin typeface="Cambria Math" panose="02040503050406030204" pitchFamily="18" charset="0"/>
                          <a:ea typeface="Cambria Math" panose="02040503050406030204" pitchFamily="18" charset="0"/>
                        </a:rPr>
                        <m:t>−</m:t>
                      </m:r>
                      <m:r>
                        <a:rPr lang="fr-FR" sz="3600" b="0" i="1" smtClean="0">
                          <a:latin typeface="Cambria Math" panose="02040503050406030204" pitchFamily="18" charset="0"/>
                          <a:ea typeface="Cambria Math" panose="02040503050406030204" pitchFamily="18" charset="0"/>
                        </a:rPr>
                        <m:t>𝑂</m:t>
                      </m:r>
                      <m:r>
                        <a:rPr lang="fr-FR" sz="3600" b="0" i="1" smtClean="0">
                          <a:latin typeface="Cambria Math" panose="02040503050406030204" pitchFamily="18" charset="0"/>
                          <a:ea typeface="Cambria Math" panose="02040503050406030204" pitchFamily="18" charset="0"/>
                        </a:rPr>
                        <m:t>−</m:t>
                      </m:r>
                      <m:r>
                        <a:rPr lang="fr-FR" sz="3600" b="0" i="1" smtClean="0">
                          <a:latin typeface="Cambria Math" panose="02040503050406030204" pitchFamily="18" charset="0"/>
                          <a:ea typeface="Cambria Math" panose="02040503050406030204" pitchFamily="18" charset="0"/>
                        </a:rPr>
                        <m:t>𝐴</m:t>
                      </m:r>
                      <m:r>
                        <a:rPr lang="fr-FR" sz="3600" b="0" i="1" smtClean="0">
                          <a:latin typeface="Cambria Math" panose="02040503050406030204" pitchFamily="18" charset="0"/>
                          <a:ea typeface="Cambria Math" panose="02040503050406030204" pitchFamily="18" charset="0"/>
                        </a:rPr>
                        <m:t>+</m:t>
                      </m:r>
                      <m:sSup>
                        <m:sSupPr>
                          <m:ctrlPr>
                            <a:rPr lang="fr-FR" sz="3600" b="0" i="1" smtClean="0">
                              <a:latin typeface="Cambria Math" panose="02040503050406030204" pitchFamily="18" charset="0"/>
                              <a:ea typeface="Cambria Math" panose="02040503050406030204" pitchFamily="18" charset="0"/>
                            </a:rPr>
                          </m:ctrlPr>
                        </m:sSupPr>
                        <m:e>
                          <m:r>
                            <a:rPr lang="fr-FR" sz="3600" b="0" i="1" smtClean="0">
                              <a:latin typeface="Cambria Math" panose="02040503050406030204" pitchFamily="18" charset="0"/>
                              <a:ea typeface="Cambria Math" panose="02040503050406030204" pitchFamily="18" charset="0"/>
                            </a:rPr>
                            <m:t>𝐴</m:t>
                          </m:r>
                        </m:e>
                        <m:sup>
                          <m:r>
                            <a:rPr lang="fr-FR" sz="3600" b="0" i="1" smtClean="0">
                              <a:latin typeface="Cambria Math" panose="02040503050406030204" pitchFamily="18" charset="0"/>
                              <a:ea typeface="Cambria Math" panose="02040503050406030204" pitchFamily="18" charset="0"/>
                            </a:rPr>
                            <m:t>°</m:t>
                          </m:r>
                        </m:sup>
                      </m:sSup>
                    </m:oMath>
                  </m:oMathPara>
                </a14:m>
                <a:endParaRPr lang="fr-FR" sz="3600" i="1" dirty="0"/>
              </a:p>
              <a:p>
                <a:pPr marL="342900" indent="-342900">
                  <a:buFont typeface="Wingdings" panose="05000000000000000000" pitchFamily="2" charset="2"/>
                  <a:buChar char="Ø"/>
                </a:pPr>
                <a:r>
                  <a:rPr lang="fr-FR" sz="3600" i="1" dirty="0">
                    <a:solidFill>
                      <a:srgbClr val="FF0000"/>
                    </a:solidFill>
                  </a:rPr>
                  <a:t>Hétérolytique</a:t>
                </a:r>
                <a:r>
                  <a:rPr lang="fr-FR" sz="3600" i="1" dirty="0"/>
                  <a:t>: Pour des composés polaires on obtient des ions.</a:t>
                </a:r>
              </a:p>
              <a:p>
                <a:r>
                  <a:rPr lang="fr-FR" sz="3600" i="1" dirty="0"/>
                  <a:t>Dans un solvant polaire les composés polaires donnent par rupture dissymétrique des ions: </a:t>
                </a:r>
                <a14:m>
                  <m:oMath xmlns:m="http://schemas.openxmlformats.org/officeDocument/2006/math">
                    <m:r>
                      <a:rPr lang="fr-FR" sz="3600" b="0" i="1" smtClean="0">
                        <a:latin typeface="Cambria Math" panose="02040503050406030204" pitchFamily="18" charset="0"/>
                      </a:rPr>
                      <m:t>𝐴</m:t>
                    </m:r>
                    <m:r>
                      <a:rPr lang="fr-FR" sz="3600" b="0" i="1" smtClean="0">
                        <a:latin typeface="Cambria Math" panose="02040503050406030204" pitchFamily="18" charset="0"/>
                      </a:rPr>
                      <m:t>−</m:t>
                    </m:r>
                    <m:r>
                      <a:rPr lang="fr-FR" sz="3600" b="0" i="1" smtClean="0">
                        <a:latin typeface="Cambria Math" panose="02040503050406030204" pitchFamily="18" charset="0"/>
                      </a:rPr>
                      <m:t>𝐵</m:t>
                    </m:r>
                    <m:r>
                      <a:rPr lang="fr-FR" sz="3600" b="0" i="1" smtClean="0">
                        <a:latin typeface="Cambria Math" panose="02040503050406030204" pitchFamily="18" charset="0"/>
                        <a:ea typeface="Cambria Math" panose="02040503050406030204" pitchFamily="18" charset="0"/>
                      </a:rPr>
                      <m:t>→</m:t>
                    </m:r>
                    <m:sSup>
                      <m:sSupPr>
                        <m:ctrlPr>
                          <a:rPr lang="fr-FR" sz="3600" b="0" i="1" smtClean="0">
                            <a:latin typeface="Cambria Math" panose="02040503050406030204" pitchFamily="18" charset="0"/>
                            <a:ea typeface="Cambria Math" panose="02040503050406030204" pitchFamily="18" charset="0"/>
                          </a:rPr>
                        </m:ctrlPr>
                      </m:sSupPr>
                      <m:e>
                        <m:r>
                          <a:rPr lang="fr-FR" sz="3600" b="0" i="1" smtClean="0">
                            <a:latin typeface="Cambria Math" panose="02040503050406030204" pitchFamily="18" charset="0"/>
                            <a:ea typeface="Cambria Math" panose="02040503050406030204" pitchFamily="18" charset="0"/>
                          </a:rPr>
                          <m:t>𝐴</m:t>
                        </m:r>
                      </m:e>
                      <m:sup>
                        <m:r>
                          <a:rPr lang="fr-FR" sz="3600" b="0" i="1" smtClean="0">
                            <a:latin typeface="Cambria Math" panose="02040503050406030204" pitchFamily="18" charset="0"/>
                            <a:ea typeface="Cambria Math" panose="02040503050406030204" pitchFamily="18" charset="0"/>
                          </a:rPr>
                          <m:t>+</m:t>
                        </m:r>
                      </m:sup>
                    </m:sSup>
                    <m:r>
                      <a:rPr lang="fr-FR" sz="3600" b="0" i="1" smtClean="0">
                        <a:latin typeface="Cambria Math" panose="02040503050406030204" pitchFamily="18" charset="0"/>
                        <a:ea typeface="Cambria Math" panose="02040503050406030204" pitchFamily="18" charset="0"/>
                      </a:rPr>
                      <m:t>+</m:t>
                    </m:r>
                    <m:sSup>
                      <m:sSupPr>
                        <m:ctrlPr>
                          <a:rPr lang="fr-FR" sz="3600" b="0" i="1" smtClean="0">
                            <a:latin typeface="Cambria Math" panose="02040503050406030204" pitchFamily="18" charset="0"/>
                            <a:ea typeface="Cambria Math" panose="02040503050406030204" pitchFamily="18" charset="0"/>
                          </a:rPr>
                        </m:ctrlPr>
                      </m:sSupPr>
                      <m:e>
                        <m:r>
                          <a:rPr lang="fr-FR" sz="3600" b="0" i="1" smtClean="0">
                            <a:latin typeface="Cambria Math" panose="02040503050406030204" pitchFamily="18" charset="0"/>
                            <a:ea typeface="Cambria Math" panose="02040503050406030204" pitchFamily="18" charset="0"/>
                          </a:rPr>
                          <m:t>𝐵</m:t>
                        </m:r>
                      </m:e>
                      <m:sup>
                        <m:r>
                          <a:rPr lang="fr-FR" sz="3600" b="0" i="1" smtClean="0">
                            <a:latin typeface="Cambria Math" panose="02040503050406030204" pitchFamily="18" charset="0"/>
                            <a:ea typeface="Cambria Math" panose="02040503050406030204" pitchFamily="18" charset="0"/>
                          </a:rPr>
                          <m:t>−</m:t>
                        </m:r>
                      </m:sup>
                    </m:sSup>
                  </m:oMath>
                </a14:m>
                <a:endParaRPr lang="fr-FR" sz="3600" dirty="0"/>
              </a:p>
              <a:p>
                <a:endParaRPr lang="fr-FR" sz="2400" dirty="0"/>
              </a:p>
              <a:p>
                <a:endParaRPr lang="fr-FR" sz="2400" i="1" dirty="0"/>
              </a:p>
            </p:txBody>
          </p:sp>
        </mc:Choice>
        <mc:Fallback>
          <p:sp>
            <p:nvSpPr>
              <p:cNvPr id="3" name="ZoneTexte 2">
                <a:extLst>
                  <a:ext uri="{FF2B5EF4-FFF2-40B4-BE49-F238E27FC236}">
                    <a16:creationId xmlns:a16="http://schemas.microsoft.com/office/drawing/2014/main" id="{EF8F559A-C855-4F4B-ACF1-A43814493941}"/>
                  </a:ext>
                </a:extLst>
              </p:cNvPr>
              <p:cNvSpPr txBox="1">
                <a:spLocks noRot="1" noChangeAspect="1" noMove="1" noResize="1" noEditPoints="1" noAdjustHandles="1" noChangeArrowheads="1" noChangeShapeType="1" noTextEdit="1"/>
              </p:cNvSpPr>
              <p:nvPr/>
            </p:nvSpPr>
            <p:spPr>
              <a:xfrm>
                <a:off x="702365" y="106018"/>
                <a:ext cx="10151166" cy="6962675"/>
              </a:xfrm>
              <a:prstGeom prst="rect">
                <a:avLst/>
              </a:prstGeom>
              <a:blipFill>
                <a:blip r:embed="rId2"/>
                <a:stretch>
                  <a:fillRect l="-1802" t="-1312"/>
                </a:stretch>
              </a:blipFill>
            </p:spPr>
            <p:txBody>
              <a:bodyPr/>
              <a:lstStyle/>
              <a:p>
                <a:r>
                  <a:rPr lang="fr-FR">
                    <a:noFill/>
                  </a:rPr>
                  <a:t> </a:t>
                </a:r>
              </a:p>
            </p:txBody>
          </p:sp>
        </mc:Fallback>
      </mc:AlternateContent>
    </p:spTree>
    <p:extLst>
      <p:ext uri="{BB962C8B-B14F-4D97-AF65-F5344CB8AC3E}">
        <p14:creationId xmlns:p14="http://schemas.microsoft.com/office/powerpoint/2010/main" val="3483864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A2BA28-8EEE-4FD9-B0F9-D740DF590E51}"/>
              </a:ext>
            </a:extLst>
          </p:cNvPr>
          <p:cNvSpPr/>
          <p:nvPr/>
        </p:nvSpPr>
        <p:spPr>
          <a:xfrm>
            <a:off x="609601" y="415548"/>
            <a:ext cx="11370364" cy="5632311"/>
          </a:xfrm>
          <a:prstGeom prst="rect">
            <a:avLst/>
          </a:prstGeom>
        </p:spPr>
        <p:txBody>
          <a:bodyPr wrap="square">
            <a:spAutoFit/>
          </a:bodyPr>
          <a:lstStyle/>
          <a:p>
            <a:r>
              <a:rPr lang="fr-FR" sz="4000" dirty="0">
                <a:solidFill>
                  <a:schemeClr val="accent6"/>
                </a:solidFill>
              </a:rPr>
              <a:t>2.3. Les approximations utiles pour l’étude cinétique</a:t>
            </a:r>
          </a:p>
          <a:p>
            <a:r>
              <a:rPr lang="fr-FR" sz="4000" dirty="0">
                <a:solidFill>
                  <a:srgbClr val="C00000"/>
                </a:solidFill>
              </a:rPr>
              <a:t>2.3.1. Approximation de l’étape cinétiquement déterminante (AECD)</a:t>
            </a:r>
          </a:p>
          <a:p>
            <a:r>
              <a:rPr lang="fr-FR" sz="4000" dirty="0"/>
              <a:t>Si dans une série de réactions successives l’une des étapes est plus difficile que les autres (constante de vitesse faible, durée de réaction longue), alors cette étape, dite cinétiquement déterminante, impose sa vitesse aux autres étapes et donc à la réaction globale de formation des produits.</a:t>
            </a:r>
          </a:p>
        </p:txBody>
      </p:sp>
    </p:spTree>
    <p:extLst>
      <p:ext uri="{BB962C8B-B14F-4D97-AF65-F5344CB8AC3E}">
        <p14:creationId xmlns:p14="http://schemas.microsoft.com/office/powerpoint/2010/main" val="62447528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912</TotalTime>
  <Words>1170</Words>
  <Application>Microsoft Office PowerPoint</Application>
  <PresentationFormat>Grand écran</PresentationFormat>
  <Paragraphs>92</Paragraphs>
  <Slides>17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17</vt:i4>
      </vt:variant>
    </vt:vector>
  </HeadingPairs>
  <TitlesOfParts>
    <vt:vector size="23" baseType="lpstr">
      <vt:lpstr>Arial</vt:lpstr>
      <vt:lpstr>Calibri</vt:lpstr>
      <vt:lpstr>Calibri Light</vt:lpstr>
      <vt:lpstr>Cambria Math</vt:lpstr>
      <vt:lpstr>Wingdings</vt:lpstr>
      <vt:lpstr>Thème Office</vt:lpstr>
      <vt:lpstr>MECANISME REACTIONNEL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MECANISME REACTIONNEL</dc:title>
  <dc:creator>DIALLO</dc:creator>
  <cp:lastModifiedBy>DIALLO Yero</cp:lastModifiedBy>
  <cp:revision>42</cp:revision>
  <dcterms:created xsi:type="dcterms:W3CDTF">2018-04-22T15:29:46Z</dcterms:created>
  <dcterms:modified xsi:type="dcterms:W3CDTF">2021-05-18T15:13:19Z</dcterms:modified>
</cp:coreProperties>
</file>