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5" r:id="rId25"/>
    <p:sldId id="281" r:id="rId26"/>
    <p:sldId id="28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E94F5-8C85-4DBF-9646-76B9D1B4A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62A586-0D95-453E-AE62-32ED4366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54885-8069-46BE-A4AE-4635FF5F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DAA6E-525E-4F11-9F99-81F0172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6A0A3-5775-4029-B968-6F5E46C1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0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E559E-E82C-4F5C-8EA5-21CE931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519914-5BFF-40D6-976F-145608B4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0D7F3-4B4D-4513-AED2-B6FC78B4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5DF87-F455-43D4-8885-2CA41C25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69253-C968-4C00-B654-2669554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6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BEB599-0429-4FE2-A1C7-6131A0614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F3F58D-73D8-4A12-BDC9-7F984554F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CEDBB-B62F-4FB5-9DE7-5A72649F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D9D429-1E37-417B-AE95-97FA4CF2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FC5E6-698A-4E7F-BB83-08977DC2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95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084F6-52A3-4F7B-A748-AC1E8754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95E5D-85E1-4323-97A5-C6F3B77C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B4148-4AAB-4370-843D-6512426A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7E5C5-F7FA-4D40-B588-BA730486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DA1CB-AEEA-47D3-91FC-28B38A6F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8D8AA-1630-4BF6-AB64-5FB434B0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F49A-9951-4806-82EA-96584AAD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E0247-FC28-4782-A9D2-11064E6C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D5AA1-513E-4906-A920-A6739D6A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87429-E104-4F7A-9312-E8E33B89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26EDA-306B-4B81-80B4-13C03E6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A9EE4-13CC-4450-BFE9-155353F3E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738EBB-681F-45E1-A058-EDF41AB9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ACCACD-95C3-4990-81C3-89AE2619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8B793-6AC7-4B94-9D2C-0322896B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081E1-280D-4BA6-9E28-934EBA65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1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0CEBE-44E7-43A0-8669-EE5338FF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1EC62A-B17C-4D5A-BAF8-E4E8C675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BF8F2-6515-4752-A84B-696DC439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FE5524-6870-4614-8A86-A583FD6A6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7C4AE-9074-4C17-A6A8-F8701883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5CD1E-C8CA-46E3-A282-CE900025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7F6AD1-696C-4B21-AED2-504A2138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12E2A0-5549-4938-A807-FBF059E5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11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4E35-2E41-417F-A1C4-793478CC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3CDBC8-5C08-436F-B18A-A8841F1C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A0B62A-AF93-4F45-B7DF-12F34DF8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59F19-16C7-4CEC-A75E-92C770DC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7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12B3EA-CB54-43A4-945E-12F94D1B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2821F-7CD0-4887-B09E-C8ACB30D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FB9AA-360B-442C-B79D-FE04BCF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22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B7CBB-8D47-4F81-B81B-38A1A3B0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AAC8C-BB22-4C4F-BE08-893E3B71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BE7F20-2001-42D4-B443-2FA8163F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844C6-92A5-4CC1-B84F-2C58D3FB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A26531-132C-49F2-A4CE-E1B44956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623D1-3CBA-4F78-ADFB-25A06D42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06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8A128-90F3-4B2F-B75E-94A22CA1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5EC1E7-611D-427D-8404-A51ED8F18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7CCAB4-D78F-46D3-ABB1-0A79EF69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9799A7-2072-4112-8084-D1D49520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F7D795-87FF-44E5-A028-356D05B3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212E7-419C-45B5-A3C7-EB4888D4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0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C7BC1D-BAD4-47D5-BD29-B951E25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962B8-8A99-462E-91C5-333C7026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5969D-02CF-40B6-BA90-E4631790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CA1-C145-44E2-ACE2-540E738C4583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6E704-68AD-44D1-8BEB-B60DC9653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7CD4DE-A623-4E26-A828-3BA8035A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9206-6F0A-4274-8F5E-029D64DA14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56C40-4C95-4778-970A-D154A1F1E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19" y="447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REACTIONS DE DISSOLUTION OU DE PRECIPITATION</a:t>
            </a:r>
            <a:b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fr-FR" b="1" dirty="0"/>
              <a:t> 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62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E4EAC3-FE9D-43BD-A3F3-64DDF5877B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</p:spPr>
            <p:txBody>
              <a:bodyPr/>
              <a:lstStyle/>
              <a:p>
                <a:r>
                  <a:rPr lang="fr-FR" i="1" u="sng" dirty="0"/>
                  <a:t>Exemple</a:t>
                </a:r>
                <a:r>
                  <a:rPr lang="fr-FR" i="1" dirty="0"/>
                  <a:t> : </a:t>
                </a:r>
                <a:r>
                  <a:rPr lang="fr-FR" dirty="0"/>
                  <a:t>on tente de dissoudre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fr-FR" dirty="0"/>
                  <a:t> de chlorure d’argent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r>
                  <a:rPr lang="fr-FR" dirty="0"/>
                  <a:t> d’eau ne contenant initialement ni ions argent (I) ni ions chlorure. Est-ce possible ? </a:t>
                </a:r>
              </a:p>
              <a:p>
                <a:r>
                  <a:rPr lang="fr-FR" dirty="0"/>
                  <a:t>Données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=107,8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=35,5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=9,7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souhaite donc dissoudre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1,00.10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107,8+35,5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6,98.10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fr-FR" dirty="0"/>
                  <a:t> de chlorure d’argent. Si le précipité n’est pas totalement dissous, alors s’établit l’équilibre :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𝐴𝑔𝐶𝑙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/>
                    </m:f>
                    <m:f>
                      <m:fPr>
                        <m:type m:val="noBa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⇌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/>
                    </m:f>
                    <m:f>
                      <m:fPr>
                        <m:type m:val="noBa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num>
                      <m:den/>
                    </m:f>
                  </m:oMath>
                </a14:m>
                <a:endParaRPr lang="fr-FR" dirty="0"/>
              </a:p>
              <a:p>
                <a:r>
                  <a:rPr lang="fr-FR" dirty="0"/>
                  <a:t>A l’équilibre,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begChr m:val="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𝐶𝑙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dirty="0"/>
                  <a:t>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E4EAC3-FE9D-43BD-A3F3-64DDF5877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  <a:blipFill>
                <a:blip r:embed="rId2"/>
                <a:stretch>
                  <a:fillRect l="-1043" t="-1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1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977B259-2DB4-4C24-BDBA-CB095D20C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1" y="249745"/>
                <a:ext cx="6327058" cy="1904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A l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’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aide d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’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un tableau d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’</a:t>
                </a:r>
                <a:r>
                  <a:rPr kumimoji="0" lang="fr-FR" altLang="fr-F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avancement,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𝐴𝑔𝐶𝑙</m:t>
                              </m:r>
                            </m:e>
                            <m:sub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eqArr>
                        </m:den>
                      </m:f>
                      <m:f>
                        <m:fPr>
                          <m:type m:val="noBar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>
                              <a:latin typeface="Cambria Math" panose="02040503050406030204" pitchFamily="18" charset="0"/>
                            </a:rPr>
                            <m:t>⇌ </m:t>
                          </m:r>
                          <m:sSup>
                            <m:sSup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p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eqArr>
                            <m:eqArr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eqArr>
                        </m:den>
                      </m:f>
                      <m:f>
                        <m:fPr>
                          <m:type m:val="noBar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𝐶𝑙</m:t>
                              </m:r>
                            </m:e>
                            <m:sup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eqArr>
                            <m:eqArr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3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FR" sz="320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eqArr>
                        </m:den>
                      </m:f>
                    </m:oMath>
                  </m:oMathPara>
                </a14:m>
                <a:endParaRPr kumimoji="0" lang="fr-FR" altLang="fr-FR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E977B259-2DB4-4C24-BDBA-CB095D20C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1" y="249745"/>
                <a:ext cx="6327058" cy="1904496"/>
              </a:xfrm>
              <a:prstGeom prst="rect">
                <a:avLst/>
              </a:prstGeom>
              <a:blipFill>
                <a:blip r:embed="rId2"/>
                <a:stretch>
                  <a:fillRect l="-1061" t="-16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BEBD5E9A-4C3E-4946-BE3C-15390F772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252" y="249745"/>
                <a:ext cx="10515600" cy="6224797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Donc, à l’équilibre,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.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1,41.10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fr-FR" dirty="0"/>
              </a:p>
              <a:p>
                <a:r>
                  <a:rPr lang="fr-FR" sz="3200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tout le chlorure d’argent n’est donc pas dissous et il reste du solide en solution ; on peut seulement dissoudre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1,41.10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fr-FR" sz="3200" dirty="0"/>
                  <a:t>. </a:t>
                </a:r>
              </a:p>
              <a:p>
                <a:r>
                  <a:rPr lang="fr-FR" sz="3200" dirty="0"/>
                  <a:t>On peut alors déterminer la solubilité du chlorure d’argent que l’on peut dissoudre dans un litre d’eau, donc ici </a:t>
                </a:r>
                <a:endParaRPr lang="fr-FR" sz="3200" i="1" dirty="0"/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1,41.10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0,100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1,41.10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3200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BEBD5E9A-4C3E-4946-BE3C-15390F772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252" y="249745"/>
                <a:ext cx="10515600" cy="6224797"/>
              </a:xfrm>
              <a:blipFill>
                <a:blip r:embed="rId3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92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D4ECD4-48D5-4CAC-863C-979CF82BC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1445"/>
                <a:ext cx="10515600" cy="567551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fr-FR" b="1" dirty="0">
                    <a:solidFill>
                      <a:srgbClr val="FFC000"/>
                    </a:solidFill>
                  </a:rPr>
                  <a:t>B. APPORT SÉPARÉ DES IONS </a:t>
                </a:r>
                <a:endParaRPr lang="fr-FR" dirty="0">
                  <a:solidFill>
                    <a:srgbClr val="FFC000"/>
                  </a:solidFill>
                </a:endParaRPr>
              </a:p>
              <a:p>
                <a:r>
                  <a:rPr lang="fr-FR" dirty="0"/>
                  <a:t>Considérons à présent le mélange de deux solutions limpides, l’une contenant des 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dirty="0"/>
                  <a:t> et l’autre des 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. Juste après le mélange des deux solutions et juste avant toute réaction, les concentrations de ces deux ions sont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. La réaction qui avoir lieu s’écrira alors :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𝑥𝐶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𝑦𝐴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/>
                  <a:t>De quotient réactionnel,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Cependant, il est possible que le précipité ne se forme pas. Pour le savoir nous pouvons comparer le quotient réactionnel initial,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à la constante d’équilibre de cette réaction,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et utiliser les résultats du chapitre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𝑎𝑐𝑡𝑖𝑜𝑛𝑠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𝑎𝑞𝑢𝑒𝑢𝑠𝑒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fr-FR" dirty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D4ECD4-48D5-4CAC-863C-979CF82BC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1445"/>
                <a:ext cx="10515600" cy="5675518"/>
              </a:xfrm>
              <a:blipFill>
                <a:blip r:embed="rId2"/>
                <a:stretch>
                  <a:fillRect l="-1217" t="-2363" r="-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745C0E-E0FD-4AFB-B938-33FA2AE1A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7703"/>
                <a:ext cx="10515600" cy="5749260"/>
              </a:xfrm>
            </p:spPr>
            <p:txBody>
              <a:bodyPr/>
              <a:lstStyle/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fr-FR" dirty="0"/>
                  <a:t> (c’est-à-dire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), la réaction devrait se faire dans le sens inverse, ce qui est impossible ici : le précipité ne se formera pas ; il n’y a pas équilibre. </a:t>
                </a:r>
              </a:p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fr-FR" dirty="0"/>
                  <a:t> (c’est-à-dire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), la réaction se fait dans le sens direct : le précipité va se former jusqu’à ce que l’équilibre s’instaure et, donc,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. </a:t>
                </a:r>
              </a:p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fr-FR" dirty="0"/>
                  <a:t> (c’est-à-dire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), le système est à l’équilibre. Le précipité n’existe pas mais tout ajout de l’un ou l’autre des ions même dans les plus petites quantités provoque son apparition : on dit que la solution se trouve à la limite de précipitation (ou de solubilité).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745C0E-E0FD-4AFB-B938-33FA2AE1A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7703"/>
                <a:ext cx="10515600" cy="5749260"/>
              </a:xfrm>
              <a:blipFill>
                <a:blip r:embed="rId2"/>
                <a:stretch>
                  <a:fillRect l="-1043" t="-1166" r="-1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6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373EAA4-1584-4F67-B950-26F690377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557" y="368710"/>
                <a:ext cx="11009243" cy="58082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i="1" u="sng" dirty="0"/>
                  <a:t>Exemple :</a:t>
                </a:r>
                <a:endParaRPr lang="fr-FR" dirty="0"/>
              </a:p>
              <a:p>
                <a:r>
                  <a:rPr lang="fr-FR" dirty="0"/>
                  <a:t>On mélange deux solutions 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=20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r>
                  <a:rPr lang="fr-FR" dirty="0"/>
                  <a:t> de chromate de potassium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𝐶𝑟𝑂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dirty="0"/>
                  <a:t>) de concentration molaire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1,0.10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=30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r>
                  <a:rPr lang="fr-FR" dirty="0"/>
                  <a:t> de nitrate d’argent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dirty="0"/>
                  <a:t>) de concentration</a:t>
                </a:r>
              </a:p>
              <a:p>
                <a:pPr marL="0" lvl="0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2,0.10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Le produit de solubilité du chromate d’argent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𝐶𝑟𝑂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dirty="0"/>
                  <a:t>)  est tel que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=8,7</m:t>
                    </m:r>
                  </m:oMath>
                </a14:m>
                <a:r>
                  <a:rPr lang="fr-FR" dirty="0"/>
                  <a:t>. Nous admettons que les ions potassium et nitrate sont spectateurs. Le précipité se forme-t-il ? Si oui, déterminer les concentrations à l’équilibre en ions argent (I) et chromate. </a:t>
                </a:r>
              </a:p>
              <a:p>
                <a:r>
                  <a:rPr lang="fr-FR" dirty="0"/>
                  <a:t>Déterminons les concentrations initiales en ions argent(I) et chromate.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𝐶𝑟𝑂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4,0.10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1,2.10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373EAA4-1584-4F67-B950-26F690377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57" y="368710"/>
                <a:ext cx="11009243" cy="5808253"/>
              </a:xfrm>
              <a:blipFill>
                <a:blip r:embed="rId2"/>
                <a:stretch>
                  <a:fillRect l="-997" t="-2099" r="-1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6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5C8567-06F3-4444-B627-B2D580C54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3961"/>
                <a:ext cx="10515600" cy="5823002"/>
              </a:xfrm>
            </p:spPr>
            <p:txBody>
              <a:bodyPr/>
              <a:lstStyle/>
              <a:p>
                <a:r>
                  <a:rPr lang="fr-FR" dirty="0"/>
                  <a:t>Il suffit alors de comparer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𝐶𝑟𝑂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2,0.10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Ici,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𝐶𝑟𝑂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5,8.10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. Le précipité se forme. Pour déterminer les concentrations, il suffit de dresser un tableau d’avancement :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i="1" u="sng" dirty="0"/>
                  <a:t>Attention :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dirty="0"/>
                  <a:t> en dessous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𝐶𝑟𝑂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dirty="0"/>
                  <a:t> n’est pas une concentration (non définie pour un solide) mais la quantité de précipité présente par litre de solution.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5C8567-06F3-4444-B627-B2D580C54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3961"/>
                <a:ext cx="10515600" cy="5823002"/>
              </a:xfrm>
              <a:blipFill>
                <a:blip r:embed="rId2"/>
                <a:stretch>
                  <a:fillRect l="-1043" t="-1571" r="-1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50E1339-A6EB-491D-B770-0B24EA3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4888"/>
                  </p:ext>
                </p:extLst>
              </p:nvPr>
            </p:nvGraphicFramePr>
            <p:xfrm>
              <a:off x="2123769" y="2282779"/>
              <a:ext cx="6459926" cy="13583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59926">
                      <a:extLst>
                        <a:ext uri="{9D8B030D-6E8A-4147-A177-3AD203B41FA5}">
                          <a16:colId xmlns:a16="http://schemas.microsoft.com/office/drawing/2014/main" val="332621014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29241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fr-FR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𝐶𝑟</m:t>
                                    </m:r>
                                    <m:sSubSup>
                                      <m:sSubSup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</m:sup>
                                    </m:sSubSup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4,0.1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4,0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.10</m:t>
                                            </m:r>
                                          </m:e>
                                          <m:sup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𝑒𝑞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den>
                                </m:f>
                                <m:f>
                                  <m:fPr>
                                    <m:type m:val="noBar"/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𝐴𝑔</m:t>
                                        </m:r>
                                      </m:e>
                                      <m:sup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.10</m:t>
                                            </m:r>
                                          </m:e>
                                          <m:sup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1,2.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sz="2400" b="1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𝑒𝑞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den>
                                </m:f>
                                <m:f>
                                  <m:fPr>
                                    <m:type m:val="noBar"/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⇌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𝐴𝑔</m:t>
                                        </m:r>
                                      </m:e>
                                      <m:sub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𝐶𝑟𝑂</m:t>
                                        </m:r>
                                      </m:e>
                                      <m:sub>
                                        <m:r>
                                          <a:rPr lang="fr-FR" sz="2400" b="1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𝑒𝑞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den>
                                </m:f>
                              </m:oMath>
                            </m:oMathPara>
                          </a14:m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98547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50E1339-A6EB-491D-B770-0B24EA3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4888"/>
                  </p:ext>
                </p:extLst>
              </p:nvPr>
            </p:nvGraphicFramePr>
            <p:xfrm>
              <a:off x="2123769" y="2282779"/>
              <a:ext cx="6459926" cy="13583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59926">
                      <a:extLst>
                        <a:ext uri="{9D8B030D-6E8A-4147-A177-3AD203B41FA5}">
                          <a16:colId xmlns:a16="http://schemas.microsoft.com/office/drawing/2014/main" val="3326210147"/>
                        </a:ext>
                      </a:extLst>
                    </a:gridCol>
                  </a:tblGrid>
                  <a:tr h="135832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4" t="-446" r="-377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5471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365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DB6800F-C2FD-4725-B07D-8B3BFEB5B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3961"/>
                <a:ext cx="10515600" cy="58230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A l’équilibre,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𝐶𝑟𝑂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d>
                          <m:dPr>
                            <m:begChr m:val="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𝐴𝑔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. </a:t>
                </a:r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4,0.10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1,2.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. </a:t>
                </a:r>
              </a:p>
              <a:p>
                <a:r>
                  <a:rPr lang="fr-FR" dirty="0"/>
                  <a:t>Par résolution numérique, on obtient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4,8.10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(des 3 solutions, c’est la seule possible puisque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6.10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fr-FR" dirty="0"/>
                  <a:t>. 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𝐶𝑟𝑂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3,5.10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2,4.10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. </a:t>
                </a:r>
              </a:p>
              <a:p>
                <a:endParaRPr lang="fr-FR" dirty="0"/>
              </a:p>
              <a:p>
                <a:pPr marL="0" lvl="0" indent="0">
                  <a:buNone/>
                </a:pPr>
                <a:r>
                  <a:rPr lang="fr-FR" sz="4000" b="1" dirty="0">
                    <a:solidFill>
                      <a:srgbClr val="FF0000"/>
                    </a:solidFill>
                  </a:rPr>
                  <a:t>2. DOMAINE D’EXISTENCE</a:t>
                </a:r>
                <a:endParaRPr lang="fr-FR" sz="4000" dirty="0">
                  <a:solidFill>
                    <a:srgbClr val="FF0000"/>
                  </a:solidFill>
                </a:endParaRPr>
              </a:p>
              <a:p>
                <a:r>
                  <a:rPr lang="fr-FR" dirty="0"/>
                  <a:t>Dans le cas d’un précipité, on ne peut pas parler de diagramme de prédominance puisqu’on ne peut pas définir la concentration du précipité : nous parlerons donc de diagramme d’existence, le précipité existant en solution ou non. Soit l’équilibre 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𝐴𝑔𝐶𝑙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=9,75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DB6800F-C2FD-4725-B07D-8B3BFEB5B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3961"/>
                <a:ext cx="10515600" cy="5823002"/>
              </a:xfrm>
              <a:blipFill>
                <a:blip r:embed="rId2"/>
                <a:stretch>
                  <a:fillRect l="-2087" t="-733" r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8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90C8951-CA1C-4678-A730-428C67D24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 étant la particule échangée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dirty="0"/>
                  <a:t> pour les acides). Si on choisit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−7,75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; donc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𝑝𝐶𝑙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𝐶𝑙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=7,75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i="1" u="sng" dirty="0"/>
                  <a:t>Remarque :</a:t>
                </a:r>
                <a:endParaRPr lang="fr-FR" dirty="0"/>
              </a:p>
              <a:p>
                <a:r>
                  <a:rPr lang="fr-FR" dirty="0"/>
                  <a:t>Le domaine frontière (valeur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𝑝𝐶𝑙</m:t>
                    </m:r>
                  </m:oMath>
                </a14:m>
                <a:r>
                  <a:rPr lang="fr-FR" dirty="0"/>
                  <a:t>) dépend de la concentration </a:t>
                </a:r>
                <a:r>
                  <a:rPr lang="fr-FR"/>
                  <a:t>arbitraire choisie.</a:t>
                </a:r>
                <a:endParaRPr lang="fr-FR" dirty="0"/>
              </a:p>
              <a:p>
                <a:r>
                  <a:rPr lang="fr-FR" dirty="0"/>
                  <a:t> </a:t>
                </a:r>
                <a:r>
                  <a:rPr lang="fr-FR" i="1" u="sng" dirty="0"/>
                  <a:t>Application :</a:t>
                </a:r>
                <a:endParaRPr lang="fr-FR" dirty="0"/>
              </a:p>
              <a:p>
                <a:r>
                  <a:rPr lang="fr-FR" dirty="0"/>
                  <a:t>Tracer le diagramme d’existence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𝑂𝐻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sur l’axe des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lang="fr-FR" dirty="0"/>
                  <a:t>. On donne 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=15 </m:t>
                    </m:r>
                  </m:oMath>
                </a14:m>
                <a:r>
                  <a:rPr lang="fr-FR" dirty="0"/>
                  <a:t>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𝐹𝑒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90C8951-CA1C-4678-A730-428C67D24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  <a:blipFill>
                <a:blip r:embed="rId2"/>
                <a:stretch>
                  <a:fillRect l="-1043" t="-1688"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A6BD2A00-E68E-4376-96B2-B95C50AD7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5" y="2150710"/>
            <a:ext cx="9940413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B76BCAE-3744-4DF6-A60D-4FCED834C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2955"/>
                <a:ext cx="10515600" cy="5764008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sz="4000" b="1" dirty="0">
                    <a:solidFill>
                      <a:srgbClr val="FF0000"/>
                    </a:solidFill>
                  </a:rPr>
                  <a:t>3. FACTEURS INFLUENÇANT LA SOLUBILITÉ</a:t>
                </a:r>
                <a:r>
                  <a:rPr lang="fr-FR" dirty="0"/>
                  <a:t> </a:t>
                </a:r>
              </a:p>
              <a:p>
                <a:pPr marL="0" lvl="0" indent="0">
                  <a:buNone/>
                </a:pPr>
                <a:r>
                  <a:rPr lang="fr-FR" sz="3600" i="1" dirty="0">
                    <a:solidFill>
                      <a:srgbClr val="0070C0"/>
                    </a:solidFill>
                  </a:rPr>
                  <a:t>	3.1 Influence de l’ion commun</a:t>
                </a:r>
                <a:endParaRPr lang="fr-FR" sz="3600" dirty="0">
                  <a:solidFill>
                    <a:srgbClr val="0070C0"/>
                  </a:solidFill>
                </a:endParaRPr>
              </a:p>
              <a:p>
                <a:r>
                  <a:rPr lang="fr-FR" dirty="0"/>
                  <a:t>Le produit de solubilité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1,37.10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pPr lvl="0"/>
                <a:r>
                  <a:rPr lang="fr-FR" dirty="0"/>
                  <a:t>Calculer la solubilité molaire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et la solubilité massique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(en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).</a:t>
                </a:r>
              </a:p>
              <a:p>
                <a:pPr lvl="0"/>
                <a:r>
                  <a:rPr lang="fr-FR" dirty="0"/>
                  <a:t>À un litre de solution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𝐵𝑎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, on ajoute une mole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; calculer la nouvelle solubilité molaire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’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pPr lvl="0"/>
                <a:r>
                  <a:rPr lang="fr-FR" dirty="0"/>
                  <a:t>À un litre de solution molaire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, on ajoute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0,02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fr-FR" dirty="0"/>
                  <a:t>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𝑁𝑎𝐹</m:t>
                    </m:r>
                  </m:oMath>
                </a14:m>
                <a:r>
                  <a:rPr lang="fr-FR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précipite-t-il ? on donne 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𝐵𝑎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177</m:t>
                    </m:r>
                  </m:oMath>
                </a14:m>
                <a:r>
                  <a:rPr lang="fr-FR" dirty="0"/>
                  <a:t>; </a:t>
                </a:r>
                <a:endParaRPr lang="fr-FR" i="1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fr-FR" dirty="0"/>
                  <a:t> ;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fr-FR" dirty="0"/>
                  <a:t> ;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20 </m:t>
                    </m:r>
                  </m:oMath>
                </a14:m>
                <a:r>
                  <a:rPr lang="fr-FR" dirty="0"/>
                  <a:t>;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137</m:t>
                    </m:r>
                  </m:oMath>
                </a14:m>
                <a:r>
                  <a:rPr lang="fr-FR" dirty="0"/>
                  <a:t>. On suppose que les nitrates beaucoup soluble dans l’eau.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B76BCAE-3744-4DF6-A60D-4FCED834C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2955"/>
                <a:ext cx="10515600" cy="5764008"/>
              </a:xfrm>
              <a:blipFill>
                <a:blip r:embed="rId2"/>
                <a:stretch>
                  <a:fillRect l="-2087" t="-2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0E8D8C8-C1DE-493E-8DC5-A27740A61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7703"/>
                <a:ext cx="10515600" cy="61795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i="1" dirty="0"/>
                  <a:t>Réponse :</a:t>
                </a:r>
                <a:endParaRPr lang="fr-FR" dirty="0"/>
              </a:p>
              <a:p>
                <a:pPr marL="0" lvl="0" indent="0">
                  <a:buNone/>
                </a:pPr>
                <a:r>
                  <a:rPr lang="fr-FR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 ⇒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dirty="0"/>
                  <a:t>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7.10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dirty="0"/>
                  <a:t>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=1,24</m:t>
                    </m:r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2)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On pose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⇒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fr-FR" i="1" dirty="0"/>
              </a:p>
              <a:p>
                <a:r>
                  <a:rPr lang="fr-FR" dirty="0"/>
                  <a:t>Ks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𝑑𝑒𝑝𝑒𝑛𝑑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𝑝𝑎𝑠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𝑒𝑛𝑡𝑟𝑎𝑡𝑖𝑜𝑛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0E8D8C8-C1DE-493E-8DC5-A27740A61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7703"/>
                <a:ext cx="10515600" cy="6179574"/>
              </a:xfrm>
              <a:blipFill>
                <a:blip r:embed="rId2"/>
                <a:stretch>
                  <a:fillRect l="-1217" t="-2170" b="-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CA6DAF88-1F2A-497B-9D79-0049CCE2B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427452"/>
                  </p:ext>
                </p:extLst>
              </p:nvPr>
            </p:nvGraphicFramePr>
            <p:xfrm>
              <a:off x="1710812" y="2723708"/>
              <a:ext cx="9527458" cy="15775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27458">
                      <a:extLst>
                        <a:ext uri="{9D8B030D-6E8A-4147-A177-3AD203B41FA5}">
                          <a16:colId xmlns:a16="http://schemas.microsoft.com/office/drawing/2014/main" val="3945932851"/>
                        </a:ext>
                      </a:extLst>
                    </a:gridCol>
                  </a:tblGrid>
                  <a:tr h="123148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29241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𝑞𝑢𝑎𝑡𝑖𝑜𝑛</m:t>
                                    </m:r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𝑡𝑒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𝑡𝑒</m:t>
                                            </m:r>
                                          </m:e>
                                          <m:sub>
                                            <m:r>
                                              <a:rPr lang="fr-FR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den>
                                </m:f>
                                <m:r>
                                  <a:rPr lang="fr-FR" sz="240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</m:t>
                                </m:r>
                                <m:f>
                                  <m:fPr>
                                    <m:type m:val="noBar"/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𝐵𝑎𝐹</m:t>
                                        </m:r>
                                      </m:e>
                                      <m:sub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den>
                                </m:f>
                                <m:f>
                                  <m:fPr>
                                    <m:type m:val="noBar"/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⇌</m:t>
                                    </m:r>
                                    <m:sSup>
                                      <m:sSup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𝐵𝑎</m:t>
                                        </m:r>
                                      </m:e>
                                      <m:sup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</m:sup>
                                    </m:sSup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+1−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eqArr>
                                  </m:den>
                                </m:f>
                                <m:f>
                                  <m:fPr>
                                    <m:type m:val="noBar"/>
                                    <m:ctrlPr>
                                      <a:rPr lang="fr-FR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p>
                                      <m:sSup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fr-F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 2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fr-FR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eqArr>
                                  </m:den>
                                </m:f>
                              </m:oMath>
                            </m:oMathPara>
                          </a14:m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117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CA6DAF88-1F2A-497B-9D79-0049CCE2B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427452"/>
                  </p:ext>
                </p:extLst>
              </p:nvPr>
            </p:nvGraphicFramePr>
            <p:xfrm>
              <a:off x="1710812" y="2723708"/>
              <a:ext cx="9527458" cy="15875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27458">
                      <a:extLst>
                        <a:ext uri="{9D8B030D-6E8A-4147-A177-3AD203B41FA5}">
                          <a16:colId xmlns:a16="http://schemas.microsoft.com/office/drawing/2014/main" val="3945932851"/>
                        </a:ext>
                      </a:extLst>
                    </a:gridCol>
                  </a:tblGrid>
                  <a:tr h="158756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4" t="-382" r="-256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1172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52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73A6F12-9F0B-4A78-B2C6-202F402D7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10" y="604684"/>
                <a:ext cx="11533238" cy="5572279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fr-FR" sz="32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1. Constante de l’équation de dissolution : produit de solubilité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sz="32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fr-FR" dirty="0"/>
              </a:p>
              <a:p>
                <a:pPr marL="0" lvl="0" indent="0">
                  <a:buNone/>
                </a:pPr>
                <a:r>
                  <a:rPr lang="fr-FR" i="1" dirty="0">
                    <a:solidFill>
                      <a:srgbClr val="0070C0"/>
                    </a:solidFill>
                  </a:rPr>
                  <a:t>	1.1 Couple Donneur/Accepteur</a:t>
                </a:r>
                <a:endParaRPr lang="fr-FR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sz="3600" dirty="0"/>
                  <a:t>Soient les exemples suivants 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𝐴𝑔𝐶𝑙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⇋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3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𝑁𝑎𝐶𝑙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⇋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𝑁𝑎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3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𝐶𝑢𝑆𝑂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4(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⇋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𝐶𝑢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fr-FR" sz="3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⇋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fr-FR" sz="36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𝑑𝑜𝑛𝑛𝑒𝑢𝑟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𝑐𝑎𝑡𝑖𝑜𝑛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𝑎𝑛𝑖𝑜𝑛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𝑎𝑐𝑐𝑒𝑝𝑡𝑒𝑢𝑟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𝑐𝑎𝑡𝑖𝑜𝑛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𝑎𝑛𝑖𝑜𝑛</m:t>
                      </m:r>
                    </m:oMath>
                  </m:oMathPara>
                </a14:m>
                <a:endParaRPr lang="fr-FR" sz="3600" dirty="0"/>
              </a:p>
              <a:p>
                <a:pPr>
                  <a:lnSpc>
                    <a:spcPct val="150000"/>
                  </a:lnSpc>
                </a:pPr>
                <a:endParaRPr lang="fr-FR" sz="3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73A6F12-9F0B-4A78-B2C6-202F402D7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10" y="604684"/>
                <a:ext cx="11533238" cy="5572279"/>
              </a:xfrm>
              <a:blipFill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76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0D5E68C-406A-4B95-A874-1D544E820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</p:spPr>
            <p:txBody>
              <a:bodyPr/>
              <a:lstStyle/>
              <a:p>
                <a:r>
                  <a:rPr lang="fr-FR" dirty="0"/>
                  <a:t>Comme s’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≪1⇒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⇒s’=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fr-FR" dirty="0"/>
                  <a:t>A.N :S’=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5.8510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On constate que la </a:t>
                </a:r>
                <a:r>
                  <a:rPr lang="fr-FR" b="1" dirty="0"/>
                  <a:t>solubilité diminue avec l’addition d’un ion commun.</a:t>
                </a:r>
                <a:endParaRPr lang="fr-FR" dirty="0"/>
              </a:p>
              <a:p>
                <a:pPr marL="0" lvl="0" indent="0">
                  <a:buNone/>
                </a:pPr>
                <a:r>
                  <a:rPr lang="fr-FR" dirty="0"/>
                  <a:t>3) En milieux aqueux,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𝑁𝑎𝐹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𝐵𝑎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sont totalement dissociés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2→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;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𝑁𝑎𝐹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:r>
                  <a:rPr lang="en-US" dirty="0"/>
                  <a:t>Ba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𝑐𝑖𝑝𝑖𝑡𝑒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r>
                  <a:rPr lang="en-US" dirty="0"/>
                  <a:t>On 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=0,02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𝐵𝑎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d>
                          <m:dPr>
                            <m:begChr m:val="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𝐵𝑎𝐹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précipite.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0D5E68C-406A-4B95-A874-1D544E820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  <a:blipFill>
                <a:blip r:embed="rId2"/>
                <a:stretch>
                  <a:fillRect l="-1217" t="-8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10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3CAA81-0ADA-456D-9889-269749B0B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4465"/>
                <a:ext cx="10515600" cy="5852498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i="1" dirty="0"/>
                  <a:t>	</a:t>
                </a:r>
                <a:r>
                  <a:rPr lang="fr-FR" sz="3600" i="1" dirty="0">
                    <a:solidFill>
                      <a:srgbClr val="0070C0"/>
                    </a:solidFill>
                  </a:rPr>
                  <a:t>3.2 Influence du </a:t>
                </a:r>
                <a14:m>
                  <m:oMath xmlns:m="http://schemas.openxmlformats.org/officeDocument/2006/math">
                    <m:r>
                      <a:rPr lang="fr-FR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lang="fr-FR" sz="3600" i="1" dirty="0">
                    <a:solidFill>
                      <a:srgbClr val="0070C0"/>
                    </a:solidFill>
                  </a:rPr>
                  <a:t> de la solution</a:t>
                </a:r>
                <a:endParaRPr lang="fr-FR" dirty="0"/>
              </a:p>
              <a:p>
                <a:r>
                  <a:rPr lang="fr-FR" dirty="0"/>
                  <a:t>Le carbonate de calcium est un sel peu soluble dont le produit de solubilité à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25℃</m:t>
                    </m:r>
                  </m:oMath>
                </a14:m>
                <a:r>
                  <a:rPr lang="fr-FR" dirty="0"/>
                  <a:t>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4,9.10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pPr marL="0" lvl="0" indent="0">
                  <a:buNone/>
                </a:pPr>
                <a:r>
                  <a:rPr lang="fr-FR" dirty="0"/>
                  <a:t>1) On néglige la basicité des 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dirty="0"/>
                  <a:t>, calculer la solubilité molaire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de ce sel.</a:t>
                </a:r>
              </a:p>
              <a:p>
                <a:pPr marL="0" lvl="0" indent="0">
                  <a:buNone/>
                </a:pPr>
                <a:r>
                  <a:rPr lang="fr-FR" dirty="0"/>
                  <a:t>2) En tenant compte de la basicité des 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dirty="0"/>
                  <a:t>, calculer à cette température, la solubilité molaire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𝐶𝑎𝐶𝑂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/>
                  <a:t> dans l’eau et le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lang="fr-FR" dirty="0"/>
                  <a:t> de la solution saturée. On rappelle que les constantes d’acidités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et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dirty="0"/>
                  <a:t> sont respectivement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4,1.10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fr-FR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4,9.10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3CAA81-0ADA-456D-9889-269749B0B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4465"/>
                <a:ext cx="10515600" cy="5852498"/>
              </a:xfrm>
              <a:blipFill>
                <a:blip r:embed="rId2"/>
                <a:stretch>
                  <a:fillRect l="-1217" t="-2500" r="-1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15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F05BC9-4562-4BB4-9ED2-6A029B54E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7703"/>
                <a:ext cx="10515600" cy="6164826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1) En négligeant la basicité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dirty="0"/>
                  <a:t> on a:</a:t>
                </a:r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𝐶𝑎𝐶𝑂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𝐶𝑎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2+</m:t>
                                </m:r>
                              </m:sup>
                            </m:sSup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2) En tenant compte de la basicité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fr-F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e>
                    </m:d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Des expressions de Ks et des constantes d’acidité on tire: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2−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2−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2−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F05BC9-4562-4BB4-9ED2-6A029B54E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7703"/>
                <a:ext cx="10515600" cy="6164826"/>
              </a:xfrm>
              <a:blipFill>
                <a:blip r:embed="rId2"/>
                <a:stretch>
                  <a:fillRect l="-1217" t="-1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41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0B618F-A178-4DB3-AFED-7833D9EF5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5690"/>
                <a:ext cx="10515600" cy="56312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2−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Il est possible de simplifier cette expression en tenant compte des domaines de prédominances acido-basiques des espèces provenant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0B618F-A178-4DB3-AFED-7833D9EF5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5690"/>
                <a:ext cx="10515600" cy="5631273"/>
              </a:xfrm>
              <a:blipFill>
                <a:blip r:embed="rId2"/>
                <a:stretch>
                  <a:fillRect l="-1043" t="-3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4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0B287B-576A-485D-AD40-99496B40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3" y="319172"/>
            <a:ext cx="10397613" cy="11999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D46552-FB59-4E93-9993-AE7300D0639F}"/>
                  </a:ext>
                </a:extLst>
              </p:cNvPr>
              <p:cNvSpPr txBox="1"/>
              <p:nvPr/>
            </p:nvSpPr>
            <p:spPr>
              <a:xfrm>
                <a:off x="368710" y="1519084"/>
                <a:ext cx="10938387" cy="5824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fr-FR" sz="2800" dirty="0"/>
                  <a:t>Si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/>
                  <a:t>+1,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fr-FR" sz="2800" dirty="0"/>
                  <a:t> prédomine et l’expression de la solubilité devient:</a:t>
                </a:r>
              </a:p>
              <a:p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</m:oMath>
                </a14:m>
                <a:r>
                  <a:rPr lang="fr-FR" sz="2800" dirty="0"/>
                  <a:t>, la solubilité ne dépend pas du pH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fr-FR" sz="2800" dirty="0"/>
                  <a:t>Si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2800" dirty="0"/>
                  <a:t>1&lt;pH&lt;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/>
                  <a:t>-1, </a:t>
                </a:r>
                <a14:m>
                  <m:oMath xmlns:m="http://schemas.openxmlformats.org/officeDocument/2006/math">
                    <m:r>
                      <a:rPr lang="fr-FR" sz="28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sz="2800" dirty="0"/>
                  <a:t> prédomine  et l’équilibre de solubilité s’écrit: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𝐶𝑎𝐶𝑂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sz="28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  <m:sup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2800" dirty="0"/>
              </a:p>
              <a:p>
                <a:r>
                  <a:rPr lang="fr-FR" sz="2800" dirty="0"/>
                  <a:t>L’expression de la solubilité devient: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fr-FR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fr-FR" sz="2800" dirty="0"/>
                  <a:t>Si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FR" sz="2800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800" dirty="0"/>
                  <a:t> prédomine et l’équilibre de solubilité s’écrit: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𝐶𝑎𝐶𝑂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2 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sSup>
                      <m:sSup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La solubilité s’écrit: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fr-FR" sz="2800" dirty="0"/>
                  <a:t>)</a:t>
                </a:r>
              </a:p>
              <a:p>
                <a:endParaRPr lang="fr-FR" sz="2800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D46552-FB59-4E93-9993-AE7300D0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0" y="1519084"/>
                <a:ext cx="10938387" cy="5824095"/>
              </a:xfrm>
              <a:prstGeom prst="rect">
                <a:avLst/>
              </a:prstGeom>
              <a:blipFill>
                <a:blip r:embed="rId3"/>
                <a:stretch>
                  <a:fillRect l="-1114" t="-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2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8E2790-80BE-4AD1-AFA5-49CB89CC1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</p:spPr>
            <p:txBody>
              <a:bodyPr/>
              <a:lstStyle/>
              <a:p>
                <a:pPr lvl="0"/>
                <a:r>
                  <a:rPr lang="fr-FR" i="1" u="sng" dirty="0"/>
                  <a:t>Stabilité relative d’un précipité</a:t>
                </a:r>
                <a:endParaRPr lang="fr-FR" dirty="0"/>
              </a:p>
              <a:p>
                <a:r>
                  <a:rPr lang="fr-FR" i="1" dirty="0"/>
                  <a:t>Exercice :</a:t>
                </a:r>
                <a:endParaRPr lang="fr-FR" dirty="0"/>
              </a:p>
              <a:p>
                <a:pPr lvl="0"/>
                <a:r>
                  <a:rPr lang="fr-FR" dirty="0"/>
                  <a:t>Déterminer la solubilité du chlorure d’argent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𝐴𝑔𝐶𝑙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=9,75</m:t>
                    </m:r>
                  </m:oMath>
                </a14:m>
                <a:r>
                  <a:rPr lang="fr-FR" dirty="0"/>
                  <a:t> et celle d’iodure d’argent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𝐴𝑔𝐼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)=16,20</m:t>
                    </m:r>
                  </m:oMath>
                </a14:m>
                <a:r>
                  <a:rPr lang="fr-FR" dirty="0"/>
                  <a:t> dans l’eau pure, puis en déduire le composé le plus soluble.</a:t>
                </a:r>
              </a:p>
              <a:p>
                <a:pPr lvl="0"/>
                <a:r>
                  <a:rPr lang="fr-FR" dirty="0"/>
                  <a:t>Déterminer la constante de la réaction ayant lieu par ajout des ions iodures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 à une solution contenant un précipité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𝐴𝑔𝐶𝑙</m:t>
                    </m:r>
                  </m:oMath>
                </a14:m>
                <a:r>
                  <a:rPr lang="fr-FR" dirty="0"/>
                  <a:t>. Conclure.</a:t>
                </a:r>
              </a:p>
              <a:p>
                <a:pPr lvl="0"/>
                <a:r>
                  <a:rPr lang="fr-FR" dirty="0"/>
                  <a:t>Calculer la solubilité dans l’eau pure du chromate d’argent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𝐶𝑟𝑂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=12,00</m:t>
                    </m:r>
                  </m:oMath>
                </a14:m>
                <a:r>
                  <a:rPr lang="fr-FR" dirty="0"/>
                  <a:t>. La comparer à celle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𝐴𝑔𝐶𝑙</m:t>
                    </m:r>
                  </m:oMath>
                </a14:m>
                <a:r>
                  <a:rPr lang="fr-FR" dirty="0"/>
                  <a:t>. Que peut-on conclure ?</a:t>
                </a:r>
              </a:p>
              <a:p>
                <a:pPr lvl="0"/>
                <a:r>
                  <a:rPr lang="fr-FR" dirty="0"/>
                  <a:t>Déterminer la constante de la réaction qui aura lieu lorsqu’on ajoute des 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 à un précipité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𝐶𝑟𝑂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E8E2790-80BE-4AD1-AFA5-49CB89CC1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  <a:blipFill>
                <a:blip r:embed="rId2"/>
                <a:stretch>
                  <a:fillRect l="-1043" t="-1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9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2BF776-712F-42F8-81B3-BAB707B60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</p:spPr>
            <p:txBody>
              <a:bodyPr>
                <a:normAutofit/>
              </a:bodyPr>
              <a:lstStyle/>
              <a:p>
                <a:r>
                  <a:rPr lang="fr-FR" sz="4800" dirty="0"/>
                  <a:t>Calculer la solubilité de l’éthanoate d’argent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𝐴𝑔</m:t>
                    </m:r>
                  </m:oMath>
                </a14:m>
                <a:r>
                  <a:rPr lang="fr-FR" sz="4800" dirty="0"/>
                  <a:t> dans l’eau. On donne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4800" dirty="0"/>
                  <a:t>2.1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4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 sz="48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4800" dirty="0"/>
                  <a:t>.</a:t>
                </a:r>
              </a:p>
              <a:p>
                <a:r>
                  <a:rPr lang="fr-FR" sz="4800" dirty="0"/>
                  <a:t>On tient compte du caractère basique de l’ion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sz="4800" dirty="0"/>
                  <a:t>. Etablir l’expression de la nouvelle solubilité en fonction du pH, du 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sz="4800" dirty="0"/>
                  <a:t> et du </a:t>
                </a:r>
                <a:r>
                  <a:rPr lang="fr-FR" sz="4800" dirty="0" err="1"/>
                  <a:t>pKa</a:t>
                </a:r>
                <a:r>
                  <a:rPr lang="fr-FR" sz="4800" dirty="0"/>
                  <a:t> du couple </a:t>
                </a:r>
                <a14:m>
                  <m:oMath xmlns:m="http://schemas.openxmlformats.org/officeDocument/2006/math">
                    <m:r>
                      <a:rPr lang="fr-FR" sz="48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48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4800" dirty="0"/>
                  <a:t>H/ </a:t>
                </a:r>
                <a14:m>
                  <m:oMath xmlns:m="http://schemas.openxmlformats.org/officeDocument/2006/math">
                    <m:r>
                      <a:rPr lang="fr-FR" sz="48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4800" i="1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2BF776-712F-42F8-81B3-BAB707B60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322"/>
                <a:ext cx="10515600" cy="5739641"/>
              </a:xfrm>
              <a:blipFill>
                <a:blip r:embed="rId2"/>
                <a:stretch>
                  <a:fillRect l="-2435" t="-3613" r="-2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4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177007-9E22-44D6-8641-E32884989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</p:spPr>
            <p:txBody>
              <a:bodyPr/>
              <a:lstStyle/>
              <a:p>
                <a:pPr lvl="0">
                  <a:lnSpc>
                    <a:spcPct val="100000"/>
                  </a:lnSpc>
                </a:pPr>
                <a:r>
                  <a:rPr lang="fr-FR" sz="3600" dirty="0"/>
                  <a:t>Le donneur est le précipité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fr-FR" sz="3600" dirty="0"/>
                  <a:t>L’accepteur n’est pas défini : on peut avoir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3600" dirty="0"/>
              </a:p>
              <a:p>
                <a:pPr>
                  <a:lnSpc>
                    <a:spcPct val="100000"/>
                  </a:lnSpc>
                </a:pPr>
                <a:r>
                  <a:rPr lang="fr-FR" sz="3600" dirty="0"/>
                  <a:t>On choisit comme accepteur le cation métallique 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3600" dirty="0"/>
                  <a:t>D’où 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𝐴𝑔𝐶𝑙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⇋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3600" dirty="0"/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𝐴𝑔𝐶𝑙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sz="3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𝐶𝑢𝑆𝑂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4(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⇋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𝐶𝑢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fr-FR" sz="36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3600" dirty="0"/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𝐶𝑢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𝐶𝑢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endParaRPr lang="fr-FR" sz="3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⇋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4177007-9E22-44D6-8641-E32884989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  <a:blipFill>
                <a:blip r:embed="rId2"/>
                <a:stretch>
                  <a:fillRect l="-1623" t="-15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5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AA261C8-B5BF-45ED-9E2B-73EF4E517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4968"/>
                <a:ext cx="10515600" cy="588199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fr-FR" sz="3600" b="1" i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	</a:t>
                </a:r>
                <a:r>
                  <a:rPr lang="fr-FR" sz="3600" b="1" i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0070C0"/>
                    </a:solidFill>
                  </a:rPr>
                  <a:t>1.2 L’étude quantitative</a:t>
                </a:r>
                <a:endParaRPr lang="fr-FR" sz="3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0070C0"/>
                  </a:solidFill>
                </a:endParaRPr>
              </a:p>
              <a:p>
                <a:pPr marL="0" lvl="0" indent="0">
                  <a:buNone/>
                </a:pPr>
                <a:r>
                  <a:rPr lang="fr-FR" b="1" i="1" dirty="0"/>
                  <a:t>		</a:t>
                </a:r>
                <a:r>
                  <a:rPr lang="fr-FR" sz="3200" b="1" i="1" dirty="0">
                    <a:solidFill>
                      <a:srgbClr val="00B050"/>
                    </a:solidFill>
                  </a:rPr>
                  <a:t>1.2.1 Produit de solubilité</a:t>
                </a:r>
                <a:r>
                  <a:rPr lang="fr-FR" sz="3200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sz="3200" dirty="0"/>
                  <a:t>Soit une solution saturée de phosphate d’argent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𝑃𝑂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sz="3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𝑃𝑂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⇋3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𝑃𝑂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3−</m:t>
                        </m:r>
                      </m:sup>
                    </m:sSubSup>
                  </m:oMath>
                </a14:m>
                <a:endParaRPr lang="fr-FR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sz="3200" dirty="0"/>
                  <a:t>Le </a:t>
                </a:r>
                <a:r>
                  <a:rPr lang="fr-FR" sz="3200" b="1" dirty="0"/>
                  <a:t>produit de solubilité </a:t>
                </a:r>
                <a:r>
                  <a:rPr lang="fr-FR" sz="3200" dirty="0"/>
                  <a:t>est la constante d’équilibre correspondant à la dissolution d’un solide dans un solvant,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fr-FR" sz="3200" dirty="0"/>
                  <a:t>. Ici, nous avons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𝑃𝑂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sz="3200" dirty="0"/>
                  <a:t>On définit aussi 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AA261C8-B5BF-45ED-9E2B-73EF4E517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4968"/>
                <a:ext cx="10515600" cy="5881995"/>
              </a:xfrm>
              <a:blipFill>
                <a:blip r:embed="rId2"/>
                <a:stretch>
                  <a:fillRect l="-1507" b="-3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6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99A2DC-B5F3-453A-A41D-D84E24FA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9213"/>
                <a:ext cx="10515600" cy="58377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b="1" i="1" dirty="0"/>
                  <a:t>Remarque :</a:t>
                </a:r>
                <a:endParaRPr lang="fr-FR" dirty="0"/>
              </a:p>
              <a:p>
                <a:pPr lvl="0">
                  <a:lnSpc>
                    <a:spcPct val="150000"/>
                  </a:lnSpc>
                </a:pPr>
                <a:r>
                  <a:rPr lang="fr-FR" dirty="0"/>
                  <a:t>soit l’équilibre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𝐶𝑎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⇋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fr-FR" dirty="0"/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 Le quotient de la réaction est 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𝐶𝑎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begChr m:val="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𝑆𝑂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fr-FR" dirty="0"/>
              </a:p>
              <a:p>
                <a:pPr lvl="0">
                  <a:lnSpc>
                    <a:spcPct val="150000"/>
                  </a:lnSpc>
                </a:pPr>
                <a:r>
                  <a:rPr lang="fr-F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, la solution est homogène et le précipité n’existe pas.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fr-FR" dirty="0"/>
                  <a:t>Si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, la solution est hétérogène et il a formation du précipité.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fr-FR" dirty="0"/>
                  <a:t>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est grand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𝑝𝑒𝑡𝑖𝑡</m:t>
                    </m:r>
                  </m:oMath>
                </a14:m>
                <a:r>
                  <a:rPr lang="fr-FR" dirty="0"/>
                  <a:t>), plus le complexe est soluble.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99A2DC-B5F3-453A-A41D-D84E24FA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9213"/>
                <a:ext cx="10515600" cy="58377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13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B61128-4D19-4A5F-9E54-2042F84A0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187"/>
                <a:ext cx="10515600" cy="5601776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b="1" i="1" dirty="0"/>
                  <a:t>	</a:t>
                </a:r>
                <a:r>
                  <a:rPr lang="fr-FR" sz="3200" b="1" i="1" dirty="0">
                    <a:solidFill>
                      <a:srgbClr val="00B050"/>
                    </a:solidFill>
                  </a:rPr>
                  <a:t>1.2.2 La solubilité </a:t>
                </a:r>
                <a:endParaRPr lang="fr-FR" sz="32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FR" dirty="0"/>
                  <a:t>On appelle solubilité molaire volumique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/>
                  <a:t> d’un solide, sa quantité de matière que l’on peut dissoudre dans un litre de solution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i="1" dirty="0"/>
                  <a:t>Exemples :</a:t>
                </a:r>
                <a:endParaRPr lang="fr-FR" dirty="0"/>
              </a:p>
              <a:p>
                <a:pPr lv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𝐴𝑔𝐶𝑙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=9,75</m:t>
                    </m:r>
                  </m:oMath>
                </a14:m>
                <a:endParaRPr lang="fr-F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fr-FR" dirty="0"/>
                  <a:t> 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=1,33.10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4(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⇌3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3−</m:t>
                        </m:r>
                      </m:sup>
                    </m:sSubSup>
                  </m:oMath>
                </a14:m>
                <a:r>
                  <a:rPr lang="fr-FR" dirty="0"/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=15,8</m:t>
                    </m:r>
                  </m:oMath>
                </a14:m>
                <a:endParaRPr lang="fr-F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4,92.10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B61128-4D19-4A5F-9E54-2042F84A0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187"/>
                <a:ext cx="10515600" cy="5601776"/>
              </a:xfrm>
              <a:blipFill>
                <a:blip r:embed="rId2"/>
                <a:stretch>
                  <a:fillRect l="-1217" t="-2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1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0E59F54-1681-4B36-8A71-C99F79607C95}"/>
                  </a:ext>
                </a:extLst>
              </p:cNvPr>
              <p:cNvSpPr txBox="1"/>
              <p:nvPr/>
            </p:nvSpPr>
            <p:spPr>
              <a:xfrm>
                <a:off x="870155" y="634181"/>
                <a:ext cx="110465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On définit la solubilité massique volumique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3200" dirty="0"/>
                  <a:t> par la masse du solide qu’on peut dissoudre dans un litre de solution, donc 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0E59F54-1681-4B36-8A71-C99F79607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55" y="634181"/>
                <a:ext cx="11046542" cy="1354217"/>
              </a:xfrm>
              <a:prstGeom prst="rect">
                <a:avLst/>
              </a:prstGeom>
              <a:blipFill>
                <a:blip r:embed="rId2"/>
                <a:stretch>
                  <a:fillRect l="-1435" t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91C4C1C0-B375-4162-B268-78C01947CD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758434"/>
                  </p:ext>
                </p:extLst>
              </p:nvPr>
            </p:nvGraphicFramePr>
            <p:xfrm>
              <a:off x="4745989" y="2098986"/>
              <a:ext cx="4619237" cy="13238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19237">
                      <a:extLst>
                        <a:ext uri="{9D8B030D-6E8A-4147-A177-3AD203B41FA5}">
                          <a16:colId xmlns:a16="http://schemas.microsoft.com/office/drawing/2014/main" val="3108104393"/>
                        </a:ext>
                      </a:extLst>
                    </a:gridCol>
                  </a:tblGrid>
                  <a:tr h="4991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3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sz="3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3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𝑠𝑜𝑙𝑖𝑑𝑒</m:t>
                                    </m:r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𝑠𝑜𝑙𝑣𝑎𝑛𝑡</m:t>
                                    </m:r>
                                    <m:r>
                                      <a:rPr lang="fr-FR" sz="3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56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91C4C1C0-B375-4162-B268-78C01947CD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758434"/>
                  </p:ext>
                </p:extLst>
              </p:nvPr>
            </p:nvGraphicFramePr>
            <p:xfrm>
              <a:off x="4745989" y="2098986"/>
              <a:ext cx="4619237" cy="13238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19237">
                      <a:extLst>
                        <a:ext uri="{9D8B030D-6E8A-4147-A177-3AD203B41FA5}">
                          <a16:colId xmlns:a16="http://schemas.microsoft.com/office/drawing/2014/main" val="3108104393"/>
                        </a:ext>
                      </a:extLst>
                    </a:gridCol>
                  </a:tblGrid>
                  <a:tr h="132384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2" t="-459" r="-527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563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A5AA66-23CC-4C87-94BE-FFE523046D78}"/>
                  </a:ext>
                </a:extLst>
              </p:cNvPr>
              <p:cNvSpPr txBox="1"/>
              <p:nvPr/>
            </p:nvSpPr>
            <p:spPr>
              <a:xfrm>
                <a:off x="1189704" y="3893574"/>
                <a:ext cx="9812594" cy="101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Puisque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fr-FR" sz="3200" dirty="0"/>
                  <a:t> ;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3200" dirty="0"/>
                  <a:t> étant la masse molaire du solide, alors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DA5AA66-23CC-4C87-94BE-FFE523046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04" y="3893574"/>
                <a:ext cx="9812594" cy="1018677"/>
              </a:xfrm>
              <a:prstGeom prst="rect">
                <a:avLst/>
              </a:prstGeom>
              <a:blipFill>
                <a:blip r:embed="rId4"/>
                <a:stretch>
                  <a:fillRect l="-1553" t="-1796" r="-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id="{6385834B-C0C1-49F2-8E23-78CDCE544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126279"/>
                  </p:ext>
                </p:extLst>
              </p:nvPr>
            </p:nvGraphicFramePr>
            <p:xfrm>
              <a:off x="4925695" y="5328010"/>
              <a:ext cx="2935195" cy="8190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35195">
                      <a:extLst>
                        <a:ext uri="{9D8B030D-6E8A-4147-A177-3AD203B41FA5}">
                          <a16:colId xmlns:a16="http://schemas.microsoft.com/office/drawing/2014/main" val="1927148329"/>
                        </a:ext>
                      </a:extLst>
                    </a:gridCol>
                  </a:tblGrid>
                  <a:tr h="2273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44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4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fr-FR" sz="44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sz="4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4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𝑠𝑀</m:t>
                                </m:r>
                              </m:oMath>
                            </m:oMathPara>
                          </a14:m>
                          <a:endParaRPr lang="fr-FR" sz="40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791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id="{6385834B-C0C1-49F2-8E23-78CDCE544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126279"/>
                  </p:ext>
                </p:extLst>
              </p:nvPr>
            </p:nvGraphicFramePr>
            <p:xfrm>
              <a:off x="4925695" y="5328010"/>
              <a:ext cx="2935195" cy="8190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35195">
                      <a:extLst>
                        <a:ext uri="{9D8B030D-6E8A-4147-A177-3AD203B41FA5}">
                          <a16:colId xmlns:a16="http://schemas.microsoft.com/office/drawing/2014/main" val="1927148329"/>
                        </a:ext>
                      </a:extLst>
                    </a:gridCol>
                  </a:tblGrid>
                  <a:tr h="81908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15" t="-1481" r="-830" b="-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791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39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198BE22-34AF-4155-B815-3A62A702F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7703"/>
                <a:ext cx="10515600" cy="57492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fr-FR" b="1" i="1" dirty="0"/>
                  <a:t>	</a:t>
                </a:r>
                <a:r>
                  <a:rPr lang="fr-FR" sz="3200" b="1" i="1" dirty="0">
                    <a:solidFill>
                      <a:srgbClr val="00B050"/>
                    </a:solidFill>
                  </a:rPr>
                  <a:t>1.2.3 Condition de précipitation</a:t>
                </a:r>
                <a:r>
                  <a:rPr lang="fr-FR" sz="3200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3200" dirty="0"/>
                  <a:t>Soit un solide précipité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3200" dirty="0"/>
                  <a:t> constitué à partir des 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3200" dirty="0"/>
                  <a:t>et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3200" dirty="0"/>
                  <a:t>. Il existe deux possibilités d’obtenir ce précipité :</a:t>
                </a:r>
              </a:p>
              <a:p>
                <a:pPr lvl="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fr-FR" sz="3200" dirty="0"/>
                  <a:t>En dissolvant le solide dans une solution,</a:t>
                </a:r>
              </a:p>
              <a:p>
                <a:pPr lvl="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fr-FR" sz="3200" dirty="0"/>
                  <a:t>Partir de deux solutions limpides contenant séparément les ions formant le précipité.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3200" dirty="0"/>
                  <a:t> Nous allons étudier les deux possibilités successivement.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198BE22-34AF-4155-B815-3A62A702F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7703"/>
                <a:ext cx="10515600" cy="5749260"/>
              </a:xfrm>
              <a:blipFill>
                <a:blip r:embed="rId2"/>
                <a:stretch>
                  <a:fillRect l="-986" t="-2227" b="-1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3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D38F4D5-8291-47B9-BBF6-0CBB39BE5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b="1" dirty="0">
                    <a:solidFill>
                      <a:srgbClr val="FFC000"/>
                    </a:solidFill>
                  </a:rPr>
                  <a:t>A. Dissolution du solide</a:t>
                </a:r>
                <a:endParaRPr lang="fr-FR" dirty="0">
                  <a:solidFill>
                    <a:srgbClr val="FFC000"/>
                  </a:solidFill>
                </a:endParaRPr>
              </a:p>
              <a:p>
                <a:r>
                  <a:rPr lang="fr-FR" dirty="0"/>
                  <a:t>D’un point de vue expérimental, on constate que, lorsqu’on place du solide en solution, celle-ci reste d’abord limpide, c’est-à-dire que le solide se dissout totalement, ce que l’on peut résumer par l’équation bilan (avec la réaction totale) :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𝑥𝐶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𝑦𝐴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Il n’y a donc pas d’équilibre dans un premier temps, pour une faible quantité de </a:t>
                </a:r>
                <a:r>
                  <a:rPr lang="fr-FR"/>
                  <a:t>solide dissout. </a:t>
                </a:r>
                <a:r>
                  <a:rPr lang="fr-FR" dirty="0"/>
                  <a:t>En ajoutant encore du solide, on constate que celui-ci reste présent en solution, elle ne peut plus en dissoudre. La solution est saturée. Une fois cette quantité atteinte, il s’instaure donc l’équilibre 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𝑥𝐶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𝑦𝐴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D38F4D5-8291-47B9-BBF6-0CBB39BE5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  <a:blipFill>
                <a:blip r:embed="rId2"/>
                <a:stretch>
                  <a:fillRect l="-1217" t="-1688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26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2166</Words>
  <Application>Microsoft Office PowerPoint</Application>
  <PresentationFormat>Grand écran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Tahoma</vt:lpstr>
      <vt:lpstr>Wingdings</vt:lpstr>
      <vt:lpstr>Thème Office</vt:lpstr>
      <vt:lpstr>REACTIONS DE DISSOLUTION OU DE PRECIPITATION  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REACTIONS DE DISSOLUTION OU DE PRECIPITATION   </dc:title>
  <dc:creator>daniel diallo</dc:creator>
  <cp:lastModifiedBy>DIALLO Yero</cp:lastModifiedBy>
  <cp:revision>41</cp:revision>
  <dcterms:created xsi:type="dcterms:W3CDTF">2018-11-16T14:58:55Z</dcterms:created>
  <dcterms:modified xsi:type="dcterms:W3CDTF">2021-10-28T15:47:09Z</dcterms:modified>
</cp:coreProperties>
</file>