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207722-C23E-4087-819B-FB43661A2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96424E-BC91-4FA0-8A9C-D41FF3410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C7EB6C-E4A8-4B50-8D6C-98806F67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E0B7-5B22-4463-B86E-636291D4995D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4AB9E7-5B69-464A-AD9F-FFC4BA42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7B7B23-FD99-4D04-BF77-A71739E1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22ED-B4AE-4A92-B856-BD0AD251D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0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D4876-7554-4E08-945F-28B7FCE0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F8BB82-9A3F-47FF-B305-796CE353B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817B50-0077-488E-AAC8-0FCDE9FB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E0B7-5B22-4463-B86E-636291D4995D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8D1352-D4D9-4F74-AE55-08D67309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2C44DA-C0FC-4FD4-854F-53A0C53F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22ED-B4AE-4A92-B856-BD0AD251D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55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6A62372-885F-4EBF-8FCB-19DD9EECB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F19499-E071-4BAF-99CF-45A92DD30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A66B22-A65A-44B3-841F-8D581A6D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E0B7-5B22-4463-B86E-636291D4995D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C01329-8135-4C78-9D4A-35B42BEC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5469EF-01E6-40EE-8CDD-554409E9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22ED-B4AE-4A92-B856-BD0AD251D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47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23926A-5D89-4944-B968-011D81D6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9B0B4B-4327-4B15-B449-73629498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0E7A78-F627-4E7F-B6D5-642AC1A4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E0B7-5B22-4463-B86E-636291D4995D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4329BF-45A9-479C-B02B-FD601B3D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3FD985-71C4-49F4-A990-911A76A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22ED-B4AE-4A92-B856-BD0AD251D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93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E5B8E-ECE1-4C3E-AEC0-216A11433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8738E5-ABD2-419E-AB44-89378D41A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634447-BAE9-4BEA-BF84-4B5F011FA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E0B7-5B22-4463-B86E-636291D4995D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7DD402-3B33-47E6-8289-F1D826C5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CA8314-CBFD-4BFF-8649-C5EA68F5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22ED-B4AE-4A92-B856-BD0AD251D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3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CEE6C-D9B9-40FA-9C06-50A38463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0D26F9-4B15-4637-8651-DA2789713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2D7370-714D-4D15-B856-3943E4BE1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0DB155-69AC-4DA9-A3D5-7A1AF6FB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E0B7-5B22-4463-B86E-636291D4995D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CEF357-220E-443F-BA54-CD01839E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4C755A-66F5-46C8-A823-078F1725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22ED-B4AE-4A92-B856-BD0AD251D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65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FDE45-EE5F-4F53-9474-18B731E2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0920AE-3EFE-4E3E-883A-C99E3A945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E3AD54-CFF1-4D7C-A6BB-69EFDF515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A43E87D-8C63-4590-9E9C-E33C0C718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CE2727-9639-4FC7-869A-68610B21D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40F559-3D12-415A-9D8F-037B53C4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E0B7-5B22-4463-B86E-636291D4995D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3C2492-41F8-4E6F-B4E5-6DC7A7F4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EC5792-0450-4EB0-8DA8-1D9D2E44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22ED-B4AE-4A92-B856-BD0AD251D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42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96780-A68C-46A2-9842-3AC41505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EC78A4-9B62-47AA-ACA0-C10054DD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E0B7-5B22-4463-B86E-636291D4995D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B9483A-7270-45BD-B02F-0D95D478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C7D2A0-7F49-4043-AB44-CBEBAC50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22ED-B4AE-4A92-B856-BD0AD251D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1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5BFAB14-5D92-4B3B-B2B0-C29B5069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E0B7-5B22-4463-B86E-636291D4995D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FFC0AD0-2D61-4B4C-96A0-80A1042A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E0CAFB-48FC-4194-B370-44746404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22ED-B4AE-4A92-B856-BD0AD251D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02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42EC7-6C8D-49A1-B5C1-631D47DF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18780-0D42-491D-9B51-FECC01408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A5A3EF-8200-47F7-B604-615F6C754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776E36-B02D-4DF1-B730-040ED0D1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E0B7-5B22-4463-B86E-636291D4995D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B32766-7FC9-40CB-AB4C-AA72AE2D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084175-21AC-486D-931E-499A5FDB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22ED-B4AE-4A92-B856-BD0AD251D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05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E1F04-EDB2-45BF-BA98-607DFB2E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38F534C-7208-43F1-9D1A-AEA230341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7F8735-FAE9-4E69-8A5E-0229975CA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FB5090-B3F2-4DA8-ABF1-794BEDA5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E0B7-5B22-4463-B86E-636291D4995D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697ECE-B5A5-4AD9-9672-18ECC5A4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8EE339-B933-49B2-B2DD-5B84178C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22ED-B4AE-4A92-B856-BD0AD251D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21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5B0DD5-3A2B-43DA-AF22-D88B9898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8CDC85-56A9-4E05-A687-8952F618C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EBBA66-CA32-49A0-ADE4-6FFCACF09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AE0B7-5B22-4463-B86E-636291D4995D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D3926D-95E2-4118-8748-702246C77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160276-5776-450E-A315-FC242FB6A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322ED-B4AE-4A92-B856-BD0AD251D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3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H%C3%A9lium" TargetMode="External"/><Relationship Id="rId13" Type="http://schemas.openxmlformats.org/officeDocument/2006/relationships/hyperlink" Target="https://fr.wikipedia.org/wiki/Diazote" TargetMode="External"/><Relationship Id="rId3" Type="http://schemas.openxmlformats.org/officeDocument/2006/relationships/hyperlink" Target="https://fr.wikipedia.org/wiki/%C3%89l%C3%A9ment_chimique" TargetMode="External"/><Relationship Id="rId7" Type="http://schemas.openxmlformats.org/officeDocument/2006/relationships/hyperlink" Target="https://fr.wikipedia.org/wiki/Gaz" TargetMode="External"/><Relationship Id="rId12" Type="http://schemas.openxmlformats.org/officeDocument/2006/relationships/hyperlink" Target="https://fr.wikipedia.org/wiki/Azot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Dihydrog%C3%A8ne" TargetMode="External"/><Relationship Id="rId11" Type="http://schemas.openxmlformats.org/officeDocument/2006/relationships/hyperlink" Target="https://fr.wikipedia.org/wiki/%C3%89tat_solide" TargetMode="External"/><Relationship Id="rId5" Type="http://schemas.openxmlformats.org/officeDocument/2006/relationships/hyperlink" Target="https://fr.wikipedia.org/wiki/Hydrog%C3%A8ne" TargetMode="External"/><Relationship Id="rId15" Type="http://schemas.openxmlformats.org/officeDocument/2006/relationships/hyperlink" Target="https://fr.wikipedia.org/wiki/Dioxyg%C3%A8ne" TargetMode="External"/><Relationship Id="rId10" Type="http://schemas.openxmlformats.org/officeDocument/2006/relationships/hyperlink" Target="https://fr.wikipedia.org/wiki/Graphite" TargetMode="External"/><Relationship Id="rId4" Type="http://schemas.openxmlformats.org/officeDocument/2006/relationships/hyperlink" Target="https://fr.wikipedia.org/wiki/%C3%89tat_de_la_mati%C3%A8re" TargetMode="External"/><Relationship Id="rId9" Type="http://schemas.openxmlformats.org/officeDocument/2006/relationships/hyperlink" Target="https://fr.wikipedia.org/wiki/Carbone" TargetMode="External"/><Relationship Id="rId14" Type="http://schemas.openxmlformats.org/officeDocument/2006/relationships/hyperlink" Target="https://fr.wikipedia.org/wiki/Oxyg%C3%A8n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Eau" TargetMode="External"/><Relationship Id="rId2" Type="http://schemas.openxmlformats.org/officeDocument/2006/relationships/hyperlink" Target="https://fr.wikipedia.org/wiki/M%C3%A9tha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.wikipedia.org/wiki/Chlorure_de_sodium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uel.unisciel.fr/chimie/chimther/chimther_ch03/co/apprendre_ch3_11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Pression" TargetMode="External"/><Relationship Id="rId2" Type="http://schemas.openxmlformats.org/officeDocument/2006/relationships/hyperlink" Target="https://fr.wikipedia.org/wiki/Syst%C3%A8me_thermodynamiqu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FCF6BAEB-1A97-41C8-9E11-65E631FBFDE3}"/>
              </a:ext>
            </a:extLst>
          </p:cNvPr>
          <p:cNvSpPr txBox="1"/>
          <p:nvPr/>
        </p:nvSpPr>
        <p:spPr>
          <a:xfrm>
            <a:off x="556591" y="170640"/>
            <a:ext cx="11078818" cy="651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7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DU 1</a:t>
            </a:r>
            <a:r>
              <a:rPr lang="fr-FR" sz="7200" baseline="30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</a:t>
            </a:r>
            <a:r>
              <a:rPr lang="fr-FR" sz="7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PRINCIPE DE LA THERMODYNAMIQUE </a:t>
            </a:r>
            <a:endParaRPr lang="fr-FR" sz="4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7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LA TRANSFORMATION CHIMIQUE</a:t>
            </a:r>
            <a:endParaRPr lang="fr-FR" sz="4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097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F74F24-C29A-4701-A46E-E99F01ADE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3926"/>
            <a:ext cx="10515600" cy="5443037"/>
          </a:xfrm>
        </p:spPr>
        <p:txBody>
          <a:bodyPr/>
          <a:lstStyle/>
          <a:p>
            <a:pPr marL="44958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fr-FR" sz="4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Convention de signe</a:t>
            </a:r>
            <a:endParaRPr lang="fr-FR" sz="4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Pour une réaction exothermique l’énergie est négative</a:t>
            </a:r>
            <a:endParaRPr lang="fr-FR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Pour une réaction endothermique l’énergie est comptée positive.</a:t>
            </a:r>
            <a:endParaRPr lang="fr-FR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6556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13896-342F-465F-BAF1-73BDC59A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4084"/>
            <a:ext cx="10515600" cy="505327"/>
          </a:xfrm>
        </p:spPr>
        <p:txBody>
          <a:bodyPr>
            <a:normAutofit fontScale="90000"/>
          </a:bodyPr>
          <a:lstStyle/>
          <a:p>
            <a:r>
              <a:rPr lang="fr-FR" sz="4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ETAT STANDARD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24338F8-4C67-4908-8244-16C86EA1E8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5189"/>
                <a:ext cx="10515600" cy="4961774"/>
              </a:xfrm>
            </p:spPr>
            <p:txBody>
              <a:bodyPr>
                <a:normAutofit fontScale="92500"/>
              </a:bodyPr>
              <a:lstStyle/>
              <a:p>
                <a:pPr marL="457200" lvl="1" indent="0">
                  <a:lnSpc>
                    <a:spcPct val="115000"/>
                  </a:lnSpc>
                  <a:buNone/>
                </a:pPr>
                <a:r>
                  <a:rPr lang="fr-FR" sz="3200" b="1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État standard d’un constituant à la température T</a:t>
                </a:r>
                <a:endParaRPr lang="fr-FR" sz="3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5350">
                  <a:lnSpc>
                    <a:spcPct val="115000"/>
                  </a:lnSpc>
                </a:pPr>
                <a:r>
                  <a:rPr lang="fr-FR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C’est un état hypothétique (fictif).</a:t>
                </a:r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535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Les états  standards d’un constituant physico-chimique sont des états particuliers choisis conventionnellement.</a:t>
                </a:r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Quel que soit l’état physique du constituant, les états standards correspondent à une pression dite standard, notée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et conventionnellement fixée à </a:t>
                </a:r>
                <a14:m>
                  <m:oMath xmlns:m="http://schemas.openxmlformats.org/officeDocument/2006/math"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1 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𝑏𝑎𝑟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𝑃𝑎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10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chaque température correspond un état standard particulier ; il faut donc toujours préciser la température pour définir l’état standard considéré; en d’autres termes il n’y a pas de température standard.</a:t>
                </a:r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24338F8-4C67-4908-8244-16C86EA1E8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5189"/>
                <a:ext cx="10515600" cy="4961774"/>
              </a:xfrm>
              <a:blipFill>
                <a:blip r:embed="rId2"/>
                <a:stretch>
                  <a:fillRect t="-737" r="-11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258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9F38A7D-5598-49CA-B0A6-14C8BFB66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0947"/>
                <a:ext cx="10639926" cy="5816016"/>
              </a:xfrm>
            </p:spPr>
            <p:txBody>
              <a:bodyPr/>
              <a:lstStyle/>
              <a:p>
                <a:pPr marL="342900" lvl="0" indent="-342900">
                  <a:lnSpc>
                    <a:spcPct val="115000"/>
                  </a:lnSpc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L’état standard à la température T d’un constituant gazeux, pur ou en mélange est l’état du gaz parfait associé, à la même température T et sous la même pression standard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10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L’état standard, à la température T d’un constituant dans un état condensé (liquide ou solide), pur ou dans un mélange, est l’état de ce constituant pur, dans le même état physique, à la même température T et sous la pression standard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9F38A7D-5598-49CA-B0A6-14C8BFB66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0947"/>
                <a:ext cx="10639926" cy="5816016"/>
              </a:xfrm>
              <a:blipFill>
                <a:blip r:embed="rId2"/>
                <a:stretch>
                  <a:fillRect t="-314" r="-10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1F70932-A8D1-4EB4-A7E3-C9A73327F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19099"/>
              </p:ext>
            </p:extLst>
          </p:nvPr>
        </p:nvGraphicFramePr>
        <p:xfrm>
          <a:off x="962526" y="3348060"/>
          <a:ext cx="8240028" cy="28289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1779">
                  <a:extLst>
                    <a:ext uri="{9D8B030D-6E8A-4147-A177-3AD203B41FA5}">
                      <a16:colId xmlns:a16="http://schemas.microsoft.com/office/drawing/2014/main" val="1172196713"/>
                    </a:ext>
                  </a:extLst>
                </a:gridCol>
                <a:gridCol w="2430379">
                  <a:extLst>
                    <a:ext uri="{9D8B030D-6E8A-4147-A177-3AD203B41FA5}">
                      <a16:colId xmlns:a16="http://schemas.microsoft.com/office/drawing/2014/main" val="3266570870"/>
                    </a:ext>
                  </a:extLst>
                </a:gridCol>
                <a:gridCol w="1504750">
                  <a:extLst>
                    <a:ext uri="{9D8B030D-6E8A-4147-A177-3AD203B41FA5}">
                      <a16:colId xmlns:a16="http://schemas.microsoft.com/office/drawing/2014/main" val="29472648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09018516"/>
                    </a:ext>
                  </a:extLst>
                </a:gridCol>
              </a:tblGrid>
              <a:tr h="544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000" b="1" i="0" u="none" dirty="0">
                          <a:solidFill>
                            <a:schemeClr val="tx1"/>
                          </a:solidFill>
                          <a:effectLst/>
                          <a:hlinkClick r:id="rId3" tooltip="Élément chimiqu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Élément chimique</a:t>
                      </a:r>
                      <a:endParaRPr lang="fr-FR" sz="4400" b="1" i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93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1800" b="1" i="0" u="none" dirty="0">
                          <a:solidFill>
                            <a:schemeClr val="tx1"/>
                          </a:solidFill>
                          <a:effectLst/>
                        </a:rPr>
                        <a:t>Espèce chimique</a:t>
                      </a:r>
                      <a:br>
                        <a:rPr lang="fr-FR" sz="1800" b="1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fr-FR" sz="1800" b="1" i="0" u="none" dirty="0">
                          <a:solidFill>
                            <a:schemeClr val="tx1"/>
                          </a:solidFill>
                          <a:effectLst/>
                        </a:rPr>
                        <a:t>de l'état standard</a:t>
                      </a:r>
                      <a:endParaRPr lang="fr-FR" sz="4000" b="1" i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000" b="1" i="0" u="none" strike="noStrike" dirty="0">
                          <a:solidFill>
                            <a:schemeClr val="tx1"/>
                          </a:solidFill>
                          <a:effectLst/>
                          <a:hlinkClick r:id="rId4" tooltip="État de la matièr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État</a:t>
                      </a:r>
                      <a:endParaRPr lang="fr-FR" sz="4400" b="1" i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93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Formule chimique</a:t>
                      </a:r>
                      <a:endParaRPr lang="fr-FR" sz="4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44812321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400" b="1" i="0" u="none" strike="noStrike" dirty="0">
                          <a:solidFill>
                            <a:schemeClr val="tx1"/>
                          </a:solidFill>
                          <a:effectLst/>
                          <a:hlinkClick r:id="rId5" tooltip="Hydrogèn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Hydrogène</a:t>
                      </a:r>
                      <a:endParaRPr lang="fr-FR" sz="4800" b="1" i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400" b="1" i="0" u="none" strike="noStrike" dirty="0">
                          <a:solidFill>
                            <a:schemeClr val="tx1"/>
                          </a:solidFill>
                          <a:effectLst/>
                          <a:hlinkClick r:id="rId6" tooltip="Dihydrogèn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Dihydrogène</a:t>
                      </a:r>
                      <a:endParaRPr lang="fr-FR" sz="4800" b="1" i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400" b="1" i="0" u="none" strike="noStrike" dirty="0">
                          <a:solidFill>
                            <a:schemeClr val="tx1"/>
                          </a:solidFill>
                          <a:effectLst/>
                          <a:hlinkClick r:id="rId7" tooltip="Gaz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Gazeux</a:t>
                      </a:r>
                      <a:endParaRPr lang="fr-FR" sz="4800" b="1" i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93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40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fr-FR" sz="2400" baseline="-25000">
                          <a:solidFill>
                            <a:schemeClr val="tx1"/>
                          </a:solidFill>
                          <a:effectLst/>
                        </a:rPr>
                        <a:t>2 (g)</a:t>
                      </a:r>
                      <a:endParaRPr lang="fr-FR" sz="4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21960796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400" b="1" i="0" u="none" strike="noStrike" dirty="0">
                          <a:solidFill>
                            <a:schemeClr val="tx1"/>
                          </a:solidFill>
                          <a:effectLst/>
                          <a:hlinkClick r:id="rId8" tooltip="Hélium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Hélium</a:t>
                      </a:r>
                      <a:endParaRPr lang="fr-FR" sz="4800" b="1" i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93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400" b="1" i="0" u="none" dirty="0">
                          <a:solidFill>
                            <a:schemeClr val="tx1"/>
                          </a:solidFill>
                          <a:effectLst/>
                        </a:rPr>
                        <a:t>Hélium</a:t>
                      </a:r>
                      <a:endParaRPr lang="fr-FR" sz="4800" b="1" i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93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400" b="1" i="0" u="none" dirty="0">
                          <a:solidFill>
                            <a:schemeClr val="tx1"/>
                          </a:solidFill>
                          <a:effectLst/>
                        </a:rPr>
                        <a:t>Gazeux</a:t>
                      </a:r>
                      <a:endParaRPr lang="fr-FR" sz="4800" b="1" i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93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400">
                          <a:solidFill>
                            <a:schemeClr val="tx1"/>
                          </a:solidFill>
                          <a:effectLst/>
                        </a:rPr>
                        <a:t>He</a:t>
                      </a:r>
                      <a:r>
                        <a:rPr lang="fr-FR" sz="2400" baseline="-25000">
                          <a:solidFill>
                            <a:schemeClr val="tx1"/>
                          </a:solidFill>
                          <a:effectLst/>
                        </a:rPr>
                        <a:t>(g)</a:t>
                      </a:r>
                      <a:endParaRPr lang="fr-FR" sz="4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91456291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400" b="1" i="0" u="none" strike="noStrike" dirty="0">
                          <a:solidFill>
                            <a:schemeClr val="tx1"/>
                          </a:solidFill>
                          <a:effectLst/>
                          <a:hlinkClick r:id="rId9" tooltip="Carbon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Carbone</a:t>
                      </a:r>
                      <a:endParaRPr lang="fr-FR" sz="4800" b="1" i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400" b="1" i="0" u="none" strike="noStrike" dirty="0">
                          <a:solidFill>
                            <a:schemeClr val="tx1"/>
                          </a:solidFill>
                          <a:effectLst/>
                          <a:hlinkClick r:id="rId10" tooltip="Graphit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Graphite</a:t>
                      </a:r>
                      <a:endParaRPr lang="fr-FR" sz="4800" b="1" i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400" b="1" i="0" u="none" strike="noStrike" dirty="0">
                          <a:solidFill>
                            <a:schemeClr val="tx1"/>
                          </a:solidFill>
                          <a:effectLst/>
                          <a:hlinkClick r:id="rId11" tooltip="État solid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Solide</a:t>
                      </a:r>
                      <a:endParaRPr lang="fr-FR" sz="4800" b="1" i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93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40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fr-FR" sz="2400" baseline="-25000">
                          <a:solidFill>
                            <a:schemeClr val="tx1"/>
                          </a:solidFill>
                          <a:effectLst/>
                        </a:rPr>
                        <a:t>(graphite)</a:t>
                      </a:r>
                      <a:endParaRPr lang="fr-FR" sz="4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06635657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400" b="1" i="0" u="none" strike="noStrike">
                          <a:solidFill>
                            <a:schemeClr val="tx1"/>
                          </a:solidFill>
                          <a:effectLst/>
                          <a:hlinkClick r:id="rId12" tooltip="Azot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Azote</a:t>
                      </a:r>
                      <a:endParaRPr lang="fr-FR" sz="4800" b="1" i="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400" b="1" i="0" u="none" strike="noStrike" dirty="0">
                          <a:solidFill>
                            <a:schemeClr val="tx1"/>
                          </a:solidFill>
                          <a:effectLst/>
                          <a:hlinkClick r:id="rId13" tooltip="Diazot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Diazote</a:t>
                      </a:r>
                      <a:endParaRPr lang="fr-FR" sz="4800" b="1" i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93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400" b="1" i="0" u="none" dirty="0">
                          <a:solidFill>
                            <a:schemeClr val="tx1"/>
                          </a:solidFill>
                          <a:effectLst/>
                        </a:rPr>
                        <a:t>Gazeux</a:t>
                      </a:r>
                      <a:endParaRPr lang="fr-FR" sz="4800" b="1" i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93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40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fr-FR" sz="2400" baseline="-25000">
                          <a:solidFill>
                            <a:schemeClr val="tx1"/>
                          </a:solidFill>
                          <a:effectLst/>
                        </a:rPr>
                        <a:t>2 (g)</a:t>
                      </a:r>
                      <a:endParaRPr lang="fr-FR" sz="4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77435187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400" b="1" i="0" u="none" strike="noStrike">
                          <a:solidFill>
                            <a:schemeClr val="tx1"/>
                          </a:solidFill>
                          <a:effectLst/>
                          <a:hlinkClick r:id="rId14" tooltip="Oxygèn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Oxygène</a:t>
                      </a:r>
                      <a:endParaRPr lang="fr-FR" sz="4800" b="1" i="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400" b="1" i="0" u="none" strike="noStrike" dirty="0">
                          <a:solidFill>
                            <a:schemeClr val="tx1"/>
                          </a:solidFill>
                          <a:effectLst/>
                          <a:hlinkClick r:id="rId15" tooltip="Dioxygèn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Dioxygène</a:t>
                      </a:r>
                      <a:endParaRPr lang="fr-FR" sz="4800" b="1" i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93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400" b="1" i="0" u="none" dirty="0">
                          <a:solidFill>
                            <a:schemeClr val="tx1"/>
                          </a:solidFill>
                          <a:effectLst/>
                        </a:rPr>
                        <a:t>Gazeux</a:t>
                      </a:r>
                      <a:endParaRPr lang="fr-FR" sz="4800" b="1" i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93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r>
                        <a:rPr lang="fr-FR" sz="2400" baseline="-25000" dirty="0">
                          <a:solidFill>
                            <a:schemeClr val="tx1"/>
                          </a:solidFill>
                          <a:effectLst/>
                        </a:rPr>
                        <a:t>2 (g)</a:t>
                      </a:r>
                      <a:endParaRPr lang="fr-FR" sz="4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69970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757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706CCB6-DA6F-4A28-AAFB-CC35DA6903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216399"/>
              </p:ext>
            </p:extLst>
          </p:nvPr>
        </p:nvGraphicFramePr>
        <p:xfrm>
          <a:off x="838200" y="1231900"/>
          <a:ext cx="10515600" cy="29854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20546711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480711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52442540"/>
                    </a:ext>
                  </a:extLst>
                </a:gridCol>
              </a:tblGrid>
              <a:tr h="1163546">
                <a:tc>
                  <a:txBody>
                    <a:bodyPr/>
                    <a:lstStyle/>
                    <a:p>
                      <a:pPr>
                        <a:lnSpc>
                          <a:spcPts val="93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800" dirty="0">
                          <a:solidFill>
                            <a:schemeClr val="tx1"/>
                          </a:solidFill>
                          <a:effectLst/>
                        </a:rPr>
                        <a:t>Composé</a:t>
                      </a:r>
                      <a:endParaRPr lang="fr-FR" sz="5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93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800" dirty="0">
                          <a:solidFill>
                            <a:schemeClr val="tx1"/>
                          </a:solidFill>
                          <a:effectLst/>
                        </a:rPr>
                        <a:t>État</a:t>
                      </a:r>
                      <a:endParaRPr lang="fr-FR" sz="5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93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800">
                          <a:solidFill>
                            <a:schemeClr val="tx1"/>
                          </a:solidFill>
                          <a:effectLst/>
                        </a:rPr>
                        <a:t>Formule chimique</a:t>
                      </a:r>
                      <a:endParaRPr lang="fr-FR" sz="5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441742064"/>
                  </a:ext>
                </a:extLst>
              </a:tr>
              <a:tr h="607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800" u="none" strike="noStrike" dirty="0">
                          <a:solidFill>
                            <a:schemeClr val="tx1"/>
                          </a:solidFill>
                          <a:effectLst/>
                          <a:hlinkClick r:id="rId2" tooltip="Méthan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Méthane</a:t>
                      </a:r>
                      <a:endParaRPr lang="fr-FR" sz="5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93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800" dirty="0">
                          <a:solidFill>
                            <a:schemeClr val="tx1"/>
                          </a:solidFill>
                          <a:effectLst/>
                        </a:rPr>
                        <a:t>Gazeux</a:t>
                      </a:r>
                      <a:endParaRPr lang="fr-FR" sz="5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93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800">
                          <a:solidFill>
                            <a:schemeClr val="tx1"/>
                          </a:solidFill>
                          <a:effectLst/>
                        </a:rPr>
                        <a:t>CH</a:t>
                      </a:r>
                      <a:r>
                        <a:rPr lang="fr-FR" sz="2800" baseline="-250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fr-FR" sz="5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81507710"/>
                  </a:ext>
                </a:extLst>
              </a:tr>
              <a:tr h="607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800" u="none" strike="noStrike">
                          <a:solidFill>
                            <a:schemeClr val="tx1"/>
                          </a:solidFill>
                          <a:effectLst/>
                          <a:hlinkClick r:id="rId3" tooltip="Eau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Eau</a:t>
                      </a:r>
                      <a:endParaRPr lang="fr-FR" sz="5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93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800" dirty="0">
                          <a:solidFill>
                            <a:schemeClr val="tx1"/>
                          </a:solidFill>
                          <a:effectLst/>
                        </a:rPr>
                        <a:t>Liquide</a:t>
                      </a:r>
                      <a:endParaRPr lang="fr-FR" sz="5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93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8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fr-FR" sz="2800" baseline="-25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fr-FR" sz="2800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fr-FR" sz="5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350362452"/>
                  </a:ext>
                </a:extLst>
              </a:tr>
              <a:tr h="607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800" u="none" strike="noStrike">
                          <a:solidFill>
                            <a:schemeClr val="tx1"/>
                          </a:solidFill>
                          <a:effectLst/>
                          <a:hlinkClick r:id="rId4" tooltip="Chlorure de sodium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Chlorure de sodium</a:t>
                      </a:r>
                      <a:endParaRPr lang="fr-FR" sz="5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93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800">
                          <a:solidFill>
                            <a:schemeClr val="tx1"/>
                          </a:solidFill>
                          <a:effectLst/>
                        </a:rPr>
                        <a:t>Solide</a:t>
                      </a:r>
                      <a:endParaRPr lang="fr-FR" sz="5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93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2800" dirty="0" err="1">
                          <a:solidFill>
                            <a:schemeClr val="tx1"/>
                          </a:solidFill>
                          <a:effectLst/>
                        </a:rPr>
                        <a:t>NaCl</a:t>
                      </a:r>
                      <a:endParaRPr lang="fr-FR" sz="5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041834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014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204A43C-DCCA-43F8-8ED2-7F69195DAA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7500"/>
                <a:ext cx="10515600" cy="5859463"/>
              </a:xfrm>
            </p:spPr>
            <p:txBody>
              <a:bodyPr>
                <a:normAutofit fontScale="85000" lnSpcReduction="20000"/>
              </a:bodyPr>
              <a:lstStyle/>
              <a:p>
                <a:pPr marL="457200" lvl="1" indent="0">
                  <a:lnSpc>
                    <a:spcPct val="115000"/>
                  </a:lnSpc>
                  <a:buNone/>
                </a:pPr>
                <a:r>
                  <a:rPr lang="fr-FR" sz="2800" b="1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État standard de référence d’un élément chimique</a:t>
                </a:r>
                <a:endParaRPr lang="fr-FR" sz="28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5350">
                  <a:lnSpc>
                    <a:spcPct val="115000"/>
                  </a:lnSpc>
                </a:pPr>
                <a:r>
                  <a:rPr lang="fr-FR" sz="3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L’état standard de référence d’un élément chimique, à la température T, est l’état standard du corps simple le plus stable, dans l’état physique le plus stable, à cette température.</a:t>
                </a:r>
                <a:endParaRPr lang="fr-FR" sz="3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fr-FR" sz="3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Pour les éléments dont le corps simple </a:t>
                </a:r>
                <a:r>
                  <a:rPr lang="fr-FR" sz="3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fr-FR" sz="3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une température d’ébullition sous 1 bar inférieur à 25°C, </a:t>
                </a:r>
                <a:r>
                  <a:rPr lang="fr-FR" sz="3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l’état de référence est le gaz parfait diatomique sous 1 bar</a:t>
                </a:r>
                <a:r>
                  <a:rPr lang="fr-FR" sz="3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quelque soit la température. C’est le cas des éléments hydrogène, azote, oxygène, fluor et chlore.</a:t>
                </a:r>
                <a:endParaRPr lang="fr-FR" sz="3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fr-FR" sz="3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Pour </a:t>
                </a:r>
                <a:r>
                  <a:rPr lang="fr-FR" sz="3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 carbone, l’état de référence est le graphite </a:t>
                </a:r>
                <a:r>
                  <a:rPr lang="fr-FR" sz="3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quelque soit la température.</a:t>
                </a:r>
                <a:endParaRPr lang="fr-FR" sz="3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fr-FR" sz="3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Dans le cas où il existe plusieurs corps simples stables de l’élément à l’état gazeux, </a:t>
                </a:r>
                <a:r>
                  <a:rPr lang="fr-FR" sz="3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l’état de référence est la forme de plus faible atomicité</a:t>
                </a:r>
                <a:r>
                  <a:rPr lang="fr-FR" sz="3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présente en quantité notable à l’ébullition sous la pression de 1 bar (l’état de référence de l’oxygène 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sz="3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𝑒𝑡</m:t>
                    </m:r>
                    <m:r>
                      <a:rPr lang="fr-FR" sz="3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3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𝑛𝑜𝑛</m:t>
                    </m:r>
                    <m:r>
                      <a:rPr lang="fr-FR" sz="3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fr-FR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sz="3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r>
                  <a:rPr lang="fr-FR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204A43C-DCCA-43F8-8ED2-7F69195DA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7500"/>
                <a:ext cx="10515600" cy="5859463"/>
              </a:xfrm>
              <a:blipFill>
                <a:blip r:embed="rId2"/>
                <a:stretch>
                  <a:fillRect t="-1145" r="-406" b="-24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993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6B6E7E9-2C66-43F0-86CC-B2867474B9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1000"/>
                <a:ext cx="10515600" cy="5795963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lnSpc>
                    <a:spcPct val="115000"/>
                  </a:lnSpc>
                  <a:buNone/>
                </a:pPr>
                <a:r>
                  <a:rPr lang="fr-FR" sz="2800" b="1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Énergie interne standard et enthalpie standard</a:t>
                </a:r>
                <a:endParaRPr lang="fr-FR" sz="28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5350">
                  <a:lnSpc>
                    <a:spcPct val="115000"/>
                  </a:lnSpc>
                </a:pPr>
                <a:r>
                  <a:rPr lang="fr-FR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L’énergie interne standard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p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et l’enthalpie standard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d’un système sont les valeurs de l’énergie interne et de l’enthalpie du système lorsque chacun des constituants est dans son état standard.</a:t>
                </a:r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5350">
                  <a:lnSpc>
                    <a:spcPct val="115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p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fr-FR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:é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𝑛𝑒𝑟𝑔𝑖𝑒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𝑖𝑛𝑡𝑒𝑟𝑛𝑒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𝑚𝑜𝑙𝑎𝑖𝑟𝑒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𝑠𝑡𝑎𝑛𝑑𝑎𝑟𝑑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𝑑𝑢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𝑐𝑜𝑛𝑠𝑡𝑖𝑡𝑢𝑎𝑛𝑡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535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fr-FR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𝑒𝑛𝑡h𝑎𝑙𝑝𝑖𝑒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𝑚𝑜𝑙𝑎𝑖𝑟𝑒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𝑠𝑡𝑎𝑛𝑑𝑎𝑟𝑑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𝑑𝑢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𝑐𝑜𝑛𝑠𝑡𝑖𝑡𝑢𝑎𝑛𝑡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6B6E7E9-2C66-43F0-86CC-B2867474B9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1000"/>
                <a:ext cx="10515600" cy="5795963"/>
              </a:xfrm>
              <a:blipFill>
                <a:blip r:embed="rId2"/>
                <a:stretch>
                  <a:fillRect t="-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299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7BF62D8-77E0-47BD-A041-7E2E31BCE8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3700"/>
                <a:ext cx="10515600" cy="5783263"/>
              </a:xfrm>
            </p:spPr>
            <p:txBody>
              <a:bodyPr>
                <a:normAutofit lnSpcReduction="10000"/>
              </a:bodyPr>
              <a:lstStyle/>
              <a:p>
                <a:pPr marL="895350">
                  <a:lnSpc>
                    <a:spcPct val="115000"/>
                  </a:lnSpc>
                </a:pPr>
                <a:r>
                  <a:rPr lang="fr-FR" sz="3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Pour un système fermé en réaction chimique, à température constante, l’énergie interne standard et l’enthalpie standard sont des fonctions affines de l’avancement.</a:t>
                </a:r>
                <a:endParaRPr lang="fr-FR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5350">
                  <a:lnSpc>
                    <a:spcPct val="115000"/>
                  </a:lnSpc>
                </a:pPr>
                <a:r>
                  <a:rPr lang="fr-FR" sz="3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 effet d’après la définition de l’avancement :</a:t>
                </a:r>
                <a14:m>
                  <m:oMath xmlns:m="http://schemas.openxmlformats.org/officeDocument/2006/math"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fr-FR" sz="32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66750" indent="0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𝜉</m:t>
                      </m:r>
                      <m:r>
                        <a:rPr lang="fr-FR" sz="3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(0)</m:t>
                          </m:r>
                        </m:num>
                        <m:den>
                          <m:sSub>
                            <m:sSubPr>
                              <m:ctrlPr>
                                <a:rPr lang="fr-FR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fr-FR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fr-FR" sz="3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FR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3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3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sz="3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𝜉</m:t>
                      </m:r>
                      <m:r>
                        <a:rPr lang="fr-FR" sz="3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r-FR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fr-FR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5350">
                  <a:lnSpc>
                    <a:spcPct val="115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p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)∗</m:t>
                    </m:r>
                    <m:sSubSup>
                      <m:sSubSupPr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fr-FR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535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)∗</m:t>
                    </m:r>
                    <m:sSubSup>
                      <m:sSubSupPr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fr-FR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7BF62D8-77E0-47BD-A041-7E2E31BCE8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3700"/>
                <a:ext cx="10515600" cy="5783263"/>
              </a:xfrm>
              <a:blipFill>
                <a:blip r:embed="rId2"/>
                <a:stretch>
                  <a:fillRect t="-12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496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016E022-89DB-4517-AD22-B0069DC5D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9100"/>
                <a:ext cx="10515600" cy="5757863"/>
              </a:xfrm>
            </p:spPr>
            <p:txBody>
              <a:bodyPr>
                <a:normAutofit/>
              </a:bodyPr>
              <a:lstStyle/>
              <a:p>
                <a:pPr marL="895350">
                  <a:lnSpc>
                    <a:spcPct val="115000"/>
                  </a:lnSpc>
                </a:pPr>
                <a:r>
                  <a:rPr lang="fr-FR" sz="3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 convention, quelle que soit la température, l’enthalpie molaire standard d’un corps pur simple dans son état de référence est prise égale à 0 J.mol</a:t>
                </a:r>
                <a:r>
                  <a:rPr lang="fr-FR" sz="3000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fr-FR" sz="3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fr-FR" sz="3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5350">
                  <a:lnSpc>
                    <a:spcPct val="115000"/>
                  </a:lnSpc>
                </a:pPr>
                <a:r>
                  <a:rPr lang="fr-FR" sz="3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Les tables thermodynamiques fournissent les enthalpies molaires standard de nombreux corps purs simples ou composés.</a:t>
                </a:r>
                <a:endParaRPr lang="fr-FR" sz="3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5350">
                  <a:lnSpc>
                    <a:spcPct val="115000"/>
                  </a:lnSpc>
                </a:pPr>
                <a:r>
                  <a:rPr lang="fr-FR" sz="3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298 K, l’état </a:t>
                </a:r>
                <a:r>
                  <a:rPr lang="fr-FR" sz="3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sdandard</a:t>
                </a:r>
                <a:r>
                  <a:rPr lang="fr-FR" sz="3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référence du </a:t>
                </a:r>
                <a:r>
                  <a:rPr lang="fr-FR" sz="3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dibrome</a:t>
                </a:r>
                <a:r>
                  <a:rPr lang="fr-FR" sz="3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est l’état liquide.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fr-FR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fr-FR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fr-FR" sz="3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3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FR" sz="3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3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</m:t>
                    </m:r>
                  </m:oMath>
                </a14:m>
                <a:endParaRPr lang="fr-FR" sz="3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016E022-89DB-4517-AD22-B0069DC5D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9100"/>
                <a:ext cx="10515600" cy="5757863"/>
              </a:xfrm>
              <a:blipFill>
                <a:blip r:embed="rId2"/>
                <a:stretch>
                  <a:fillRect t="-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385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92D402D-78FB-4F73-9962-0E12717A0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0817"/>
                <a:ext cx="10515600" cy="5766146"/>
              </a:xfrm>
            </p:spPr>
            <p:txBody>
              <a:bodyPr/>
              <a:lstStyle/>
              <a:p>
                <a:pPr marL="0" lvl="0" indent="0">
                  <a:lnSpc>
                    <a:spcPct val="115000"/>
                  </a:lnSpc>
                  <a:buNone/>
                </a:pPr>
                <a:r>
                  <a:rPr lang="fr-FR" sz="3200" b="1" u="sng" dirty="0">
                    <a:solidFill>
                      <a:srgbClr val="00B0F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GRANDEUR DE REACTION</a:t>
                </a:r>
                <a:endParaRPr lang="fr-FR" sz="3200" dirty="0">
                  <a:solidFill>
                    <a:srgbClr val="00B0F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15000"/>
                  </a:lnSpc>
                  <a:buNone/>
                </a:pPr>
                <a:r>
                  <a:rPr lang="fr-FR" sz="3200" b="1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Définition</a:t>
                </a:r>
                <a:endParaRPr lang="fr-FR" sz="3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5350">
                  <a:lnSpc>
                    <a:spcPct val="115000"/>
                  </a:lnSpc>
                </a:pPr>
                <a:r>
                  <a:rPr lang="fr-FR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Soit une grandeur extensive X d’un système chimique en réaction. X est fonction des paramètres P, T et </a:t>
                </a:r>
                <a14:m>
                  <m:oMath xmlns:m="http://schemas.openxmlformats.org/officeDocument/2006/math"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𝜉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535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num>
                          <m:den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𝜕𝜉</m:t>
                            </m:r>
                          </m:den>
                        </m:f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fr-FR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est appelé grandeur X de réaction</a:t>
                </a:r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92D402D-78FB-4F73-9962-0E12717A0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0817"/>
                <a:ext cx="10515600" cy="5766146"/>
              </a:xfrm>
              <a:blipFill>
                <a:blip r:embed="rId2"/>
                <a:stretch>
                  <a:fillRect l="-1507" t="-6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24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0E9515B-30FE-4359-B0E0-E6A1387E95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2100"/>
                <a:ext cx="10515600" cy="5884863"/>
              </a:xfrm>
            </p:spPr>
            <p:txBody>
              <a:bodyPr>
                <a:normAutofit lnSpcReduction="10000"/>
              </a:bodyPr>
              <a:lstStyle/>
              <a:p>
                <a:pPr marL="457200" lvl="1" indent="0">
                  <a:lnSpc>
                    <a:spcPct val="115000"/>
                  </a:lnSpc>
                  <a:buNone/>
                </a:pPr>
                <a:r>
                  <a:rPr lang="fr-FR" sz="3200" b="1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Enthalpie standard et énergie interne standard de réaction</a:t>
                </a:r>
                <a:endParaRPr lang="fr-FR" sz="3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1">
                  <a:lnSpc>
                    <a:spcPct val="115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p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fr-F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r-FR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fr-FR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)∗</m:t>
                    </m:r>
                    <m:sSubSup>
                      <m:sSubSupPr>
                        <m:ctrlP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  <m:r>
                      <a:rPr lang="fr-F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→</m:t>
                    </m:r>
                    <m:sSub>
                      <m:sSubPr>
                        <m:ctrlP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p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fr-F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fr-FR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fr-FR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FR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fr-FR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p>
                            </m:sSup>
                          </m:num>
                          <m:den>
                            <m:r>
                              <a:rPr lang="fr-FR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𝜕𝜉</m:t>
                            </m:r>
                          </m:den>
                        </m:f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r>
                      <a:rPr lang="fr-F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sSubSup>
                      <m:sSubSupPr>
                        <m:ctrlP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fr-FR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009650" indent="-342900">
                  <a:lnSpc>
                    <a:spcPct val="115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)∗</m:t>
                    </m:r>
                    <m:sSubSup>
                      <m:sSub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)→</m:t>
                    </m:r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FR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fr-FR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p>
                            </m:sSup>
                          </m:num>
                          <m:den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𝜕𝜉</m:t>
                            </m:r>
                          </m:den>
                        </m:f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sSubSup>
                      <m:sSub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5350">
                  <a:lnSpc>
                    <a:spcPct val="115000"/>
                  </a:lnSpc>
                </a:pPr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Pour les systèmes formés de gaz parfaits ou de phases condensées pures (dont le volume est considéré comme constant) on a </a:t>
                </a:r>
                <a:r>
                  <a:rPr lang="fr-FR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5350">
                  <a:lnSpc>
                    <a:spcPct val="11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≈</m:t>
                    </m:r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sSubSup>
                      <m:sSub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5350">
                  <a:lnSpc>
                    <a:spcPct val="11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≈</m:t>
                    </m:r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sSubSup>
                      <m:sSub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535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𝑒𝑡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𝑒𝑥𝑝𝑟𝑖𝑚𝑒𝑛𝑡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𝑒𝑛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𝐽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𝑚𝑜</m:t>
                    </m:r>
                    <m:sSup>
                      <m:s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Les grandeurs de réaction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5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sz="5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𝑒𝑡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fr-FR" sz="5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sz="5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ne dépendent que de la température et de l’équation. </a:t>
                </a:r>
                <a:endParaRPr lang="fr-FR" sz="54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0E9515B-30FE-4359-B0E0-E6A1387E95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2100"/>
                <a:ext cx="10515600" cy="5884863"/>
              </a:xfrm>
              <a:blipFill>
                <a:blip r:embed="rId2"/>
                <a:stretch>
                  <a:fillRect l="-812" t="-1244" r="-1275" b="-14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42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7C4E24-4621-45EE-B37E-C99172D2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FF0000"/>
                </a:solidFill>
              </a:rPr>
              <a:t>LE PREMIER PRINCIPE DE LA THERMODYNAMIQUE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34D1B10-22E1-492F-80BD-5B38902F5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4974"/>
                <a:ext cx="10515600" cy="512790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>
                    <a:solidFill>
                      <a:srgbClr val="0070C0"/>
                    </a:solidFill>
                  </a:rPr>
                  <a:t>ENERGIE INTERNE</a:t>
                </a:r>
              </a:p>
              <a:p>
                <a:pPr marL="0" indent="0">
                  <a:buNone/>
                </a:pPr>
                <a:r>
                  <a:rPr lang="fr-FR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Appliqué à un système fermé, le principe de conservation de l’énergie, qui postule l’impossibilité </a:t>
                </a:r>
                <a:r>
                  <a:rPr lang="fr-F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de création d'énergie, annoncerait que la variation de l'énergie totale du système est égale aux transferts d'énergie avec le milieu extérieur. Les deux façons de transférer de l'énergie sont le travail </a:t>
                </a:r>
                <a:r>
                  <a:rPr lang="fr-FR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</a:t>
                </a:r>
                <a:r>
                  <a:rPr lang="fr-F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et la chaleur </a:t>
                </a:r>
                <a:r>
                  <a:rPr lang="fr-FR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Q</a:t>
                </a:r>
                <a:r>
                  <a:rPr lang="fr-F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 De sorte que 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sz="26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fr-FR" sz="26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fr-FR" sz="26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fr-FR" sz="26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fr-FR" sz="26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fr-FR" sz="26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endParaRPr lang="fr-FR" sz="2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fr-FR" sz="3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Le premier principe de la thermodynamique détaille le premier terme de l’équation précédente. Il</a:t>
                </a:r>
                <a:r>
                  <a:rPr lang="fr-FR" sz="3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existe une fonction d'état U appelée énergie interne telle qu'au cours d'une transformation quelconque d'un système fermé :</a:t>
                </a:r>
                <a:endParaRPr lang="fr-FR" sz="3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∆</m:t>
                        </m:r>
                        <m:r>
                          <a:rPr lang="fr-F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fr-F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  <m:r>
                      <a:rPr lang="fr-FR" sz="24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+∆</m:t>
                    </m:r>
                    <m:sSub>
                      <m:sSubPr>
                        <m:ctrlPr>
                          <a:rPr lang="fr-F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fr-F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fr-FR" sz="24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+∆</m:t>
                    </m:r>
                    <m:r>
                      <a:rPr lang="fr-FR" sz="24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𝑈</m:t>
                    </m:r>
                    <m:r>
                      <a:rPr lang="fr-FR" sz="24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fr-FR" sz="24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fr-FR" sz="24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fr-FR" sz="24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endParaRPr lang="fr-FR" sz="24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34D1B10-22E1-492F-80BD-5B38902F5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4974"/>
                <a:ext cx="10515600" cy="5127901"/>
              </a:xfrm>
              <a:blipFill>
                <a:blip r:embed="rId2"/>
                <a:stretch>
                  <a:fillRect l="-1391" t="-27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551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8154895-C554-4B94-86C0-9A12178FFF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8300"/>
                <a:ext cx="10515600" cy="5808663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lvl="1" indent="0">
                  <a:lnSpc>
                    <a:spcPct val="115000"/>
                  </a:lnSpc>
                  <a:buNone/>
                </a:pPr>
                <a:r>
                  <a:rPr lang="fr-FR" sz="3200" b="1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Chaleurs de réaction à pression et à volume constants</a:t>
                </a:r>
                <a:endParaRPr lang="fr-FR" sz="3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5350">
                  <a:lnSpc>
                    <a:spcPct val="115000"/>
                  </a:lnSpc>
                </a:pPr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la chaleur de réaction à pression constante, </a:t>
                </a:r>
              </a:p>
              <a:p>
                <a:pPr marL="666750" indent="0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fr-FR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fr-FR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fr-F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num>
                            <m:den>
                              <m:r>
                                <a:rPr lang="fr-F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𝜕𝜉</m:t>
                              </m:r>
                            </m:den>
                          </m:f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fr-FR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fr-FR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fr-FR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r>
                        <a:rPr lang="fr-FR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fr-FR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5350">
                  <a:lnSpc>
                    <a:spcPct val="115000"/>
                  </a:lnSpc>
                </a:pPr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la chaleur de réaction à volume constant,</a:t>
                </a:r>
              </a:p>
              <a:p>
                <a:pPr marL="666750" indent="0">
                  <a:lnSpc>
                    <a:spcPct val="115000"/>
                  </a:lnSpc>
                  <a:buNone/>
                </a:pPr>
                <a:r>
                  <a:rPr lang="fr-FR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num>
                          <m:den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𝜕𝜉</m:t>
                            </m:r>
                          </m:den>
                        </m:f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sub>
                    </m:sSub>
                    <m:r>
                      <m:rPr>
                        <m:sty m:val="p"/>
                      </m:rPr>
                      <a:rPr lang="fr-FR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a:rPr lang="fr-FR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≈</m:t>
                    </m:r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sub>
                    </m:sSub>
                    <m:sSup>
                      <m:s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p>
                        <m:r>
                          <a:rPr lang="fr-FR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fr-FR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fr-FR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5350">
                  <a:lnSpc>
                    <a:spcPct val="115000"/>
                  </a:lnSpc>
                </a:pPr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Des deux relations précédentes on tire :</a:t>
                </a:r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66750" indent="0">
                  <a:lnSpc>
                    <a:spcPct val="115000"/>
                  </a:lnSpc>
                  <a:buNone/>
                </a:pPr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Pour T et P fixés :</a:t>
                </a:r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5350"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𝑑𝐻</m:t>
                        </m:r>
                      </m:e>
                    </m:nary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fr-FR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r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fr-FR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fr-FR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fr-F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dξ</m:t>
                            </m:r>
                            <m:r>
                              <a:rPr lang="fr-F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r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fr-FR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fr-FR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e>
                            </m:d>
                            <m:r>
                              <a:rPr lang="fr-F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ξ</m:t>
                                </m:r>
                              </m:e>
                              <m:sub>
                                <m: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ξ</m:t>
                                </m:r>
                              </m:e>
                              <m:sub>
                                <m: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66750" indent="0">
                  <a:lnSpc>
                    <a:spcPct val="115000"/>
                  </a:lnSpc>
                  <a:buNone/>
                </a:pPr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Pout T et V fixés :</a:t>
                </a:r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535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𝑑𝑈</m:t>
                        </m:r>
                      </m:e>
                    </m:nary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fr-FR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r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fr-FR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U</m:t>
                                </m:r>
                              </m:e>
                              <m:sup>
                                <m: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fr-FR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fr-F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dξ</m:t>
                            </m:r>
                            <m:r>
                              <a:rPr lang="fr-F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r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fr-FR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U</m:t>
                                </m:r>
                              </m:e>
                              <m:sup>
                                <m: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fr-FR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e>
                            </m:d>
                            <m:r>
                              <a:rPr lang="fr-F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ξ</m:t>
                                </m:r>
                              </m:e>
                              <m:sub>
                                <m: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ξ</m:t>
                                </m:r>
                              </m:e>
                              <m:sub>
                                <m: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8154895-C554-4B94-86C0-9A12178FFF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8300"/>
                <a:ext cx="10515600" cy="5808663"/>
              </a:xfrm>
              <a:blipFill>
                <a:blip r:embed="rId2"/>
                <a:stretch>
                  <a:fillRect t="-1259" b="-135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727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A2446E1-CBC9-400C-9294-36779104E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5900"/>
                <a:ext cx="10515600" cy="5961063"/>
              </a:xfrm>
            </p:spPr>
            <p:txBody>
              <a:bodyPr>
                <a:normAutofit fontScale="92500"/>
              </a:bodyPr>
              <a:lstStyle/>
              <a:p>
                <a:pPr marL="457200" lvl="1" indent="0">
                  <a:lnSpc>
                    <a:spcPct val="115000"/>
                  </a:lnSpc>
                  <a:buNone/>
                </a:pPr>
                <a:r>
                  <a:rPr lang="fr-FR" sz="3200" b="1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Étude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2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𝚫</m:t>
                        </m:r>
                      </m:e>
                      <m:sub>
                        <m:r>
                          <a:rPr lang="fr-FR" sz="32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𝐫</m:t>
                        </m:r>
                      </m:sub>
                    </m:sSub>
                    <m:sSup>
                      <m:sSupPr>
                        <m:ctrlPr>
                          <a:rPr lang="fr-FR" sz="32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32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p>
                        <m:r>
                          <a:rPr lang="fr-FR" sz="32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</m:sSup>
                    <m:d>
                      <m:dPr>
                        <m:ctrlPr>
                          <a:rPr lang="fr-FR" sz="32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32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e>
                    </m:d>
                    <m:r>
                      <a:rPr lang="fr-FR" sz="3200" b="1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3200" b="1" i="1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𝐞𝐭</m:t>
                    </m:r>
                  </m:oMath>
                </a14:m>
                <a:r>
                  <a:rPr lang="fr-FR" sz="3200" b="1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2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𝚫</m:t>
                        </m:r>
                      </m:e>
                      <m:sub>
                        <m:r>
                          <a:rPr lang="fr-FR" sz="32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𝐫</m:t>
                        </m:r>
                      </m:sub>
                    </m:sSub>
                    <m:sSup>
                      <m:sSupPr>
                        <m:ctrlPr>
                          <a:rPr lang="fr-FR" sz="32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32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𝐔</m:t>
                        </m:r>
                      </m:e>
                      <m:sup>
                        <m:r>
                          <a:rPr lang="fr-FR" sz="32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</m:sSup>
                    <m:d>
                      <m:dPr>
                        <m:ctrlPr>
                          <a:rPr lang="fr-FR" sz="32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32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e>
                    </m:d>
                  </m:oMath>
                </a14:m>
                <a:endParaRPr lang="fr-FR" sz="3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66750" indent="0">
                  <a:lnSpc>
                    <a:spcPct val="115000"/>
                  </a:lnSpc>
                  <a:buNone/>
                </a:pPr>
                <a:r>
                  <a:rPr lang="fr-FR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Dérivée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𝚫</m:t>
                        </m:r>
                      </m:e>
                      <m:sub>
                        <m:r>
                          <a:rPr lang="fr-F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𝐫</m:t>
                        </m:r>
                      </m:sub>
                    </m:sSub>
                    <m:sSup>
                      <m:sSupPr>
                        <m:ctrlPr>
                          <a:rPr lang="fr-F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p>
                        <m:r>
                          <a:rPr lang="fr-F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</m:sSup>
                    <m:d>
                      <m:dPr>
                        <m:ctrlPr>
                          <a:rPr lang="fr-F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e>
                    </m:d>
                  </m:oMath>
                </a14:m>
                <a:r>
                  <a:rPr lang="fr-FR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par rapport à la température</a:t>
                </a:r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5350">
                  <a:lnSpc>
                    <a:spcPct val="11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sSubSup>
                      <m:sSub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f>
                      <m:f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sub>
                        </m:sSub>
                        <m:sSup>
                          <m:sSup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FR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p>
                        <m:d>
                          <m:d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</m:d>
                      </m:num>
                      <m:den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𝑑𝑇</m:t>
                        </m:r>
                      </m:den>
                    </m:f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𝑑𝑇</m:t>
                        </m:r>
                      </m:den>
                    </m:f>
                    <m:d>
                      <m:d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bSup>
                        <m:d>
                          <m:d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f>
                      <m:f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bSup>
                        <m:d>
                          <m:d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d>
                      </m:num>
                      <m:den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𝑑𝑇</m:t>
                        </m:r>
                      </m:den>
                    </m:f>
                  </m:oMath>
                </a14:m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5350"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𝑜𝑛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𝑝𝑜𝑠𝑒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bSup>
                        <m:d>
                          <m:d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d>
                      </m:num>
                      <m:den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𝑑𝑇</m:t>
                        </m:r>
                      </m:den>
                    </m:f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𝑐𝑎𝑝𝑎𝑐𝑖𝑡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é 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𝑐𝑎𝑙𝑜𝑟𝑖𝑓𝑖𝑞𝑢𝑒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𝑚𝑜𝑙𝑎𝑖𝑟𝑒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𝑠𝑡𝑎𝑛𝑑𝑎𝑟𝑑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5350">
                  <a:lnSpc>
                    <a:spcPct val="115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sub>
                        </m:sSub>
                        <m:sSup>
                          <m:sSup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FR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p>
                        <m:d>
                          <m:d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</m:d>
                      </m:num>
                      <m:den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𝑑𝑇</m:t>
                        </m:r>
                      </m:den>
                    </m:f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a:rPr lang="fr-FR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fr-FR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bSup>
                      </m:e>
                    </m:nary>
                    <m:r>
                      <a:rPr lang="fr-FR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fr-FR" b="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9535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sub>
                        </m:sSub>
                        <m:sSup>
                          <m:sSup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FR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p>
                        <m:d>
                          <m:d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</m:d>
                      </m:num>
                      <m:den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𝑑𝑇</m:t>
                        </m:r>
                      </m:den>
                    </m:f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bSup>
                      </m:e>
                    </m:nary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fr-FR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a:rPr lang="fr-FR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fr-FR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fr-FR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Loi de l’isobare de Kirchhoff.</a:t>
                </a:r>
                <a:endParaRPr lang="fr-FR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A2446E1-CBC9-400C-9294-36779104E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5900"/>
                <a:ext cx="10515600" cy="5961063"/>
              </a:xfrm>
              <a:blipFill>
                <a:blip r:embed="rId2"/>
                <a:stretch>
                  <a:fillRect t="-5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387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68FCA47-D9B8-4AAD-A1B3-1C81326A4E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58800"/>
                <a:ext cx="10515600" cy="5618163"/>
              </a:xfrm>
            </p:spPr>
            <p:txBody>
              <a:bodyPr/>
              <a:lstStyle/>
              <a:p>
                <a:pPr marL="895350">
                  <a:lnSpc>
                    <a:spcPct val="115000"/>
                  </a:lnSpc>
                </a:pPr>
                <a:r>
                  <a:rPr lang="fr-FR" sz="3200" b="1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Dérivée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2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𝚫</m:t>
                        </m:r>
                      </m:e>
                      <m:sub>
                        <m:r>
                          <a:rPr lang="fr-FR" sz="32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𝐫</m:t>
                        </m:r>
                      </m:sub>
                    </m:sSub>
                    <m:sSup>
                      <m:sSupPr>
                        <m:ctrlPr>
                          <a:rPr lang="fr-FR" sz="32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32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𝐔</m:t>
                        </m:r>
                      </m:e>
                      <m:sup>
                        <m:r>
                          <a:rPr lang="fr-FR" sz="32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</m:sSup>
                    <m:d>
                      <m:dPr>
                        <m:ctrlPr>
                          <a:rPr lang="fr-FR" sz="32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32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e>
                    </m:d>
                  </m:oMath>
                </a14:m>
                <a:r>
                  <a:rPr lang="fr-FR" sz="3200" b="1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par rapport à la température</a:t>
                </a:r>
                <a:endParaRPr lang="fr-FR" sz="3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535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p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sSubSup>
                      <m:sSub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f>
                      <m:f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sub>
                        </m:sSub>
                        <m:sSup>
                          <m:sSup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a:rPr lang="fr-FR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p>
                        <m:d>
                          <m:d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</m:d>
                      </m:num>
                      <m:den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𝑑𝑇</m:t>
                        </m:r>
                      </m:den>
                    </m:f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𝑑𝑇</m:t>
                        </m:r>
                      </m:den>
                    </m:f>
                    <m:d>
                      <m:d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bSup>
                        <m:d>
                          <m:d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f>
                      <m:f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bSup>
                        <m:d>
                          <m:d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d>
                      </m:num>
                      <m:den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𝑑𝑇</m:t>
                        </m:r>
                      </m:den>
                    </m:f>
                  </m:oMath>
                </a14:m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535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 pose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bSup>
                        <m:d>
                          <m:d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d>
                      </m:num>
                      <m:den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𝑑𝑇</m:t>
                        </m:r>
                      </m:den>
                    </m:f>
                  </m:oMath>
                </a14:m>
                <a:r>
                  <a:rPr lang="fr-F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fr-FR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a:rPr lang="fr-FR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fr-FR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32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32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sub>
                        </m:sSub>
                        <m:sSup>
                          <m:sSupPr>
                            <m:ctrlPr>
                              <a:rPr lang="fr-FR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32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a:rPr lang="fr-FR" sz="32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p>
                        <m:d>
                          <m:dPr>
                            <m:ctrlPr>
                              <a:rPr lang="fr-FR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32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</m:d>
                      </m:num>
                      <m:den>
                        <m:r>
                          <a:rPr lang="fr-FR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𝑑𝑇</m:t>
                        </m:r>
                      </m:den>
                    </m:f>
                    <m:r>
                      <a:rPr lang="fr-FR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4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sz="4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4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bSup>
                      </m:e>
                    </m:nary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sz="4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sub>
                    </m:sSub>
                    <m:sSubSup>
                      <m:sSubSupPr>
                        <m:ctrlPr>
                          <a:rPr lang="fr-FR" sz="4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fr-F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a:rPr lang="fr-F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fr-F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fr-FR" sz="44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68FCA47-D9B8-4AAD-A1B3-1C81326A4E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58800"/>
                <a:ext cx="10515600" cy="5618163"/>
              </a:xfrm>
              <a:blipFill>
                <a:blip r:embed="rId2"/>
                <a:stretch>
                  <a:fillRect t="-4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952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A6C8A83-1D30-45C8-A69B-D2C4CC9E07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3700"/>
                <a:ext cx="10515600" cy="5783263"/>
              </a:xfrm>
            </p:spPr>
            <p:txBody>
              <a:bodyPr/>
              <a:lstStyle/>
              <a:p>
                <a:pPr marL="666750" indent="0">
                  <a:lnSpc>
                    <a:spcPct val="115000"/>
                  </a:lnSpc>
                  <a:buNone/>
                </a:pPr>
                <a:r>
                  <a:rPr lang="fr-FR" sz="3200" b="1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Calcul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2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𝚫</m:t>
                        </m:r>
                      </m:e>
                      <m:sub>
                        <m:r>
                          <a:rPr lang="fr-FR" sz="32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𝐫</m:t>
                        </m:r>
                      </m:sub>
                    </m:sSub>
                    <m:sSup>
                      <m:sSupPr>
                        <m:ctrlPr>
                          <a:rPr lang="fr-FR" sz="32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32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p>
                        <m:r>
                          <a:rPr lang="fr-FR" sz="32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</m:sSup>
                    <m:d>
                      <m:dPr>
                        <m:ctrlPr>
                          <a:rPr lang="fr-FR" sz="32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32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e>
                    </m:d>
                  </m:oMath>
                </a14:m>
                <a:endParaRPr lang="fr-FR" sz="3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5350">
                  <a:lnSpc>
                    <a:spcPct val="115000"/>
                  </a:lnSpc>
                </a:pPr>
                <a:r>
                  <a:rPr lang="fr-FR" sz="3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partir de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bSup>
                      </m:e>
                    </m:nary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sub>
                    </m:sSub>
                    <m:sSubSup>
                      <m:sSubSupPr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fr-F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a:rPr lang="fr-F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fr-F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fr-FR" sz="3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on peut calculer l’enthalpie standard de réaction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sub>
                    </m:sSub>
                    <m:sSup>
                      <m:sSupPr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fr-F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fr-FR" sz="3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à une température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3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connaissant ces grandeurs à une température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1.</m:t>
                        </m:r>
                      </m:sub>
                    </m:sSub>
                  </m:oMath>
                </a14:m>
                <a:endParaRPr lang="fr-FR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535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1.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nary>
                    <m:sSub>
                      <m:sSubPr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sub>
                    </m:sSub>
                    <m:sSup>
                      <m:sSupPr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fr-F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</m:d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1.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3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3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sz="3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3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fr-FR" sz="3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fr-FR" sz="3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bSup>
                      </m:e>
                    </m:nary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𝑑𝑇</m:t>
                    </m:r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fr-FR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6675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32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32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sub>
                    </m:sSub>
                    <m:sSup>
                      <m:sSupPr>
                        <m:ctrlPr>
                          <a:rPr lang="fr-FR" sz="3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32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fr-FR" sz="32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fr-FR" sz="3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32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32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32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fr-FR" sz="3200" dirty="0">
                    <a:solidFill>
                      <a:srgbClr val="FF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3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3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sub>
                    </m:sSub>
                    <m:sSup>
                      <m:sSupPr>
                        <m:ctrlPr>
                          <a:rPr lang="fr-F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3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fr-FR" sz="3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fr-F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fr-FR" sz="3200" dirty="0">
                    <a:solidFill>
                      <a:srgbClr val="FF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fr-F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fr-F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1.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fr-F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fr-F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3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3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sz="3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3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fr-FR" sz="3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fr-FR" sz="3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bSup>
                      </m:e>
                    </m:nary>
                    <m:r>
                      <a:rPr lang="fr-F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𝑑𝑇</m:t>
                    </m:r>
                  </m:oMath>
                </a14:m>
                <a:endParaRPr lang="fr-FR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A6C8A83-1D30-45C8-A69B-D2C4CC9E0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3700"/>
                <a:ext cx="10515600" cy="5783263"/>
              </a:xfrm>
              <a:blipFill>
                <a:blip r:embed="rId2"/>
                <a:stretch>
                  <a:fillRect t="-4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84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E4194-D6B1-4749-B1FA-ED51F96F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47352B7-5A92-4E28-A404-C17343D3D0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>
                  <a:lnSpc>
                    <a:spcPct val="115000"/>
                  </a:lnSpc>
                  <a:buNone/>
                </a:pPr>
                <a:r>
                  <a:rPr lang="fr-FR" b="1" dirty="0">
                    <a:solidFill>
                      <a:schemeClr val="accent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DETERMINATION DES CHALEURS DE REACTIONS</a:t>
                </a:r>
                <a:r>
                  <a:rPr lang="fr-FR" dirty="0">
                    <a:solidFill>
                      <a:schemeClr val="accent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fr-FR" dirty="0">
                  <a:solidFill>
                    <a:schemeClr val="accent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2" indent="0">
                  <a:lnSpc>
                    <a:spcPct val="115000"/>
                  </a:lnSpc>
                  <a:buNone/>
                </a:pPr>
                <a:r>
                  <a:rPr lang="fr-FR" sz="3200" b="1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Mesure directe par calorimétrie</a:t>
                </a:r>
                <a:endParaRPr lang="fr-FR" sz="3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Elle a pour but de déterminer expérimentalement les chaleurs de réaction. On peut aussi envisager, avec le même matériel, de déterminer des capacités thermiques (méthode des mélanges).</a:t>
                </a:r>
              </a:p>
              <a:p>
                <a:pPr marL="11430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 calorimètre impose une transformation à pression constante. En conséquence, en considérant le système constitué du calorimètre et de son contenu : </a:t>
                </a:r>
                <a14:m>
                  <m:oMath xmlns:m="http://schemas.openxmlformats.org/officeDocument/2006/math"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</m:t>
                    </m:r>
                  </m:oMath>
                </a14:m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0">
                  <a:lnSpc>
                    <a:spcPct val="115000"/>
                  </a:lnSpc>
                  <a:spcAft>
                    <a:spcPts val="1000"/>
                  </a:spcAft>
                </a:pPr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47352B7-5A92-4E28-A404-C17343D3D0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042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B0DD46-93BC-41E5-999E-07C0589B2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700"/>
            <a:ext cx="10515600" cy="5783263"/>
          </a:xfrm>
        </p:spPr>
        <p:txBody>
          <a:bodyPr/>
          <a:lstStyle/>
          <a:p>
            <a:pPr marL="457200" lvl="1" indent="0">
              <a:lnSpc>
                <a:spcPct val="115000"/>
              </a:lnSpc>
              <a:buNone/>
            </a:pPr>
            <a:r>
              <a:rPr lang="fr-FR" sz="36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Mesures indirectes</a:t>
            </a:r>
            <a:endParaRPr lang="fr-FR" sz="36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15000"/>
              </a:lnSpc>
              <a:buNone/>
            </a:pPr>
            <a:r>
              <a:rPr lang="fr-FR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 combinaison linéaire de réactions chimiques : loi de Hess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>
              <a:lnSpc>
                <a:spcPct val="115000"/>
              </a:lnSpc>
              <a:spcAft>
                <a:spcPts val="1000"/>
              </a:spcAft>
            </a:pPr>
            <a:r>
              <a:rPr lang="fr-F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 l’équation-bilan d’une réaction chimique peut être écrite sous la forme d’une combinaison linéaire de plusieurs équations-bilans, l’enthalpie standard de cette réaction, à une température T, s’obtient à partir des enthalpies standard des différentes réactions à la même température T, par une combinaison faisant intervenir les mêmes coefficients.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2598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081B530-7249-4779-AC00-8FEE176EE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1800"/>
                <a:ext cx="10515600" cy="5745163"/>
              </a:xfrm>
            </p:spPr>
            <p:txBody>
              <a:bodyPr>
                <a:normAutofit fontScale="92500" lnSpcReduction="10000"/>
              </a:bodyPr>
              <a:lstStyle/>
              <a:p>
                <a:pPr marL="914400" lvl="2" indent="0">
                  <a:lnSpc>
                    <a:spcPct val="115000"/>
                  </a:lnSpc>
                  <a:buNone/>
                </a:pPr>
                <a:r>
                  <a:rPr lang="fr-FR" sz="3200" b="1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 l’enthalpie molaire standard de formation</a:t>
                </a:r>
                <a:r>
                  <a:rPr lang="fr-FR" sz="13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fr-FR" sz="1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>
                  <a:lnSpc>
                    <a:spcPct val="115000"/>
                  </a:lnSpc>
                </a:pPr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 s’agit de la variation d’enthalpie correspondant à la réaction de formation d’un corps </a:t>
                </a:r>
                <a:r>
                  <a:rPr lang="fr-FR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à 298 K à partir des </a:t>
                </a:r>
                <a:r>
                  <a:rPr lang="fr-FR" sz="2400" u="sng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hlinkClick r:id="rId2"/>
                  </a:rPr>
                  <a:t>corps simples</a:t>
                </a:r>
                <a:r>
                  <a:rPr lang="fr-FR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sous leur forme moléculaire la plus stable à 298K. Réactifs et produits se trouvent à l'état</a:t>
                </a:r>
                <a:r>
                  <a:rPr lang="fr-FR" sz="2400" u="none" strike="noStrike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hlinkClick r:id="rId2"/>
                  </a:rPr>
                  <a:t> </a:t>
                </a:r>
                <a:r>
                  <a:rPr lang="fr-FR" sz="2400" u="sng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hlinkClick r:id="rId2"/>
                  </a:rPr>
                  <a:t>standard</a:t>
                </a:r>
                <a:r>
                  <a:rPr lang="fr-FR" sz="1200" dirty="0">
                    <a:solidFill>
                      <a:srgbClr val="4B4B4B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>
                  <a:lnSpc>
                    <a:spcPct val="115000"/>
                  </a:lnSpc>
                </a:pPr>
                <a:r>
                  <a:rPr lang="fr-FR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Ainsi :</a:t>
                </a:r>
              </a:p>
              <a:p>
                <a:pPr marL="1485900" indent="-342900">
                  <a:lnSpc>
                    <a:spcPct val="115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sSubSup>
                      <m:sSub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298</m:t>
                        </m:r>
                      </m:sub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2(</m:t>
                            </m:r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𝑐𝑜𝑟𝑟𝑒𝑠𝑝𝑜𝑛𝑑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à 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𝑙𝑎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é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𝑎𝑐𝑡𝑖𝑜𝑛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2(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2(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85900" indent="-342900">
                  <a:lnSpc>
                    <a:spcPct val="115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sSubSup>
                      <m:sSub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298</m:t>
                        </m:r>
                      </m:sub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𝑐𝑜𝑟𝑟𝑒𝑠𝑝𝑜𝑛𝑑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à 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𝑙𝑎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é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𝑎𝑐𝑡𝑖𝑜𝑛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2(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d>
                          <m:dPr>
                            <m:ctrlP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</m:sub>
                    </m:sSub>
                  </m:oMath>
                </a14:m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85900" indent="-342900">
                  <a:lnSpc>
                    <a:spcPct val="115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sSubSup>
                      <m:sSub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298</m:t>
                        </m:r>
                      </m:sub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fr-F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𝑐𝑜𝑟𝑟𝑒𝑠𝑝𝑜𝑛𝑑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à 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𝑙𝑎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é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𝑎𝑐𝑡𝑖𝑜𝑛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2(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Les valeurs 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sSubSup>
                      <m:sSub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298</m:t>
                        </m:r>
                      </m:sub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pour la formation d’une mole de X sont regroupées dans des tables particulièrement utiles pour calculer les enthalpies standard de réaction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298</m:t>
                        </m:r>
                      </m:sub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081B530-7249-4779-AC00-8FEE176EE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1800"/>
                <a:ext cx="10515600" cy="5745163"/>
              </a:xfrm>
              <a:blipFill>
                <a:blip r:embed="rId3"/>
                <a:stretch>
                  <a:fillRect t="-1274" r="-11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558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8221EF4-117F-4029-9F72-62249BD8D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5600"/>
                <a:ext cx="10515600" cy="5821363"/>
              </a:xfrm>
            </p:spPr>
            <p:txBody>
              <a:bodyPr/>
              <a:lstStyle/>
              <a:p>
                <a:pPr marL="1143000" indent="0">
                  <a:lnSpc>
                    <a:spcPct val="115000"/>
                  </a:lnSpc>
                  <a:buNone/>
                </a:pPr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 la loi de Hess, on peut déduire que l’enthalpie standard de toute réaction est égale à la somme des enthalpies standard de formation de chaque constituant affectées du coefficient stœchiométrique algébrique correspondant.</a:t>
                </a:r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fr-FR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  <m:sSubSup>
                          <m:sSubSupPr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bSup>
                      </m:e>
                    </m:nary>
                  </m:oMath>
                </a14:m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Exemple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: Considérons la réaction suivante : </a:t>
                </a:r>
                <a14:m>
                  <m:oMath xmlns:m="http://schemas.openxmlformats.org/officeDocument/2006/math"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𝐶𝐻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2(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(a)</a:t>
                </a:r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15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2(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2(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       ∆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sSup>
                      <m:sSup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d>
                          <m:dPr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15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d>
                          <m:dPr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𝑔𝑟</m:t>
                            </m:r>
                          </m:e>
                        </m:d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+3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d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𝐶𝐻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     </m:t>
                        </m:r>
                        <m:sSub>
                          <m:sSubPr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         ∆</m:t>
                            </m:r>
                          </m:e>
                          <m: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  <m:sSup>
                          <m:sSupPr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𝐶𝐻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</m:sub>
                    </m:sSub>
                  </m:oMath>
                </a14:m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15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d>
                          <m:dPr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𝑔𝑟</m:t>
                            </m:r>
                          </m:e>
                        </m:d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+4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d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2(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𝑂𝐻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∆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sSup>
                      <m:sSup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𝑂𝐻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) </m:t>
                    </m:r>
                  </m:oMath>
                </a14:m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>
                  <a:lnSpc>
                    <a:spcPct val="115000"/>
                  </a:lnSpc>
                </a:pPr>
                <a:r>
                  <a:rPr lang="fr-F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On montre que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−(2)</m:t>
                    </m:r>
                  </m:oMath>
                </a14:m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4958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−∆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sSup>
                      <m:sSup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𝑂𝐻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sSup>
                      <m:sSup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d>
                              <m:dPr>
                                <m:ctrlP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sSup>
                      <m:sSup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𝐶𝐻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8221EF4-117F-4029-9F72-62249BD8D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5600"/>
                <a:ext cx="10515600" cy="5821363"/>
              </a:xfrm>
              <a:blipFill>
                <a:blip r:embed="rId2"/>
                <a:stretch>
                  <a:fillRect l="-406" t="-3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947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8D1319B-AD44-4021-A17E-2577D7ED03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1000"/>
                <a:ext cx="10515600" cy="5795963"/>
              </a:xfrm>
            </p:spPr>
            <p:txBody>
              <a:bodyPr/>
              <a:lstStyle/>
              <a:p>
                <a:pPr marL="457200" lvl="1" indent="0">
                  <a:lnSpc>
                    <a:spcPct val="115000"/>
                  </a:lnSpc>
                  <a:buNone/>
                </a:pPr>
                <a:r>
                  <a:rPr lang="fr-FR" sz="2800" b="1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partir des énergies de liaison</a:t>
                </a:r>
                <a:endParaRPr lang="fr-FR" sz="28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>
                  <a:lnSpc>
                    <a:spcPct val="115000"/>
                  </a:lnSpc>
                </a:pPr>
                <a:r>
                  <a:rPr lang="fr-FR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L’énergie </a:t>
                </a:r>
                <a:r>
                  <a:rPr lang="fr-FR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 dissociation homolytique de la liaison </a:t>
                </a:r>
                <a14:m>
                  <m:oMath xmlns:m="http://schemas.openxmlformats.org/officeDocument/2006/math">
                    <m:r>
                      <a:rPr lang="fr-FR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fr-FR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fr-FR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fr-FR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est l’énergie interne standard de la réaction hypothétique à 0 K au cours de laquelle une mole de molécules à l’état gazeux est dissociée en atomes à l’état gazeux sans interaction les uns avec les autres selon la réaction : </a:t>
                </a:r>
                <a:endParaRPr lang="fr-FR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fr-FR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</m:sup>
                      </m:sSubSup>
                      <m:r>
                        <a:rPr lang="fr-FR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</m:sup>
                      </m:sSubSup>
                      <m:r>
                        <a:rPr lang="fr-FR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FR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𝑑𝑖𝑠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r>
                        <a:rPr lang="fr-FR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(0 </m:t>
                      </m:r>
                      <m:r>
                        <a:rPr lang="fr-FR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fr-FR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Remarque </a:t>
                </a:r>
                <a14:m>
                  <m:oMath xmlns:m="http://schemas.openxmlformats.org/officeDocument/2006/math">
                    <m:r>
                      <a:rPr lang="fr-FR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15000"/>
                  </a:lnSpc>
                  <a:spcAft>
                    <a:spcPts val="1000"/>
                  </a:spcAft>
                  <a:buSzPts val="1000"/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fr-FR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𝑑𝑖𝑠𝑠</m:t>
                          </m:r>
                        </m:sub>
                      </m:sSub>
                      <m:sSup>
                        <m:sSupPr>
                          <m:ctrlPr>
                            <a:rPr lang="fr-FR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fr-FR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lang="fr-FR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𝐴𝐵</m:t>
                          </m:r>
                        </m:e>
                      </m:d>
                      <m:r>
                        <a:rPr lang="fr-FR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à </m:t>
                      </m:r>
                      <m:r>
                        <a:rPr lang="fr-FR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fr-FR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fr-F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fr-F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𝑑𝑖𝑠</m:t>
                          </m:r>
                        </m:sub>
                      </m:sSub>
                      <m:sSup>
                        <m:sSupPr>
                          <m:ctrlPr>
                            <a:rPr lang="fr-F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fr-F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lang="fr-F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0 </m:t>
                          </m:r>
                          <m:r>
                            <a:rPr lang="fr-F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</m:d>
                      <m:r>
                        <a:rPr lang="fr-F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fr-F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fr-F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8D1319B-AD44-4021-A17E-2577D7ED0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1000"/>
                <a:ext cx="10515600" cy="5795963"/>
              </a:xfrm>
              <a:blipFill>
                <a:blip r:embed="rId2"/>
                <a:stretch>
                  <a:fillRect l="-1043" t="-526" r="-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608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28AC3C-3D63-4F83-BAE9-2C144E91E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339724"/>
            <a:ext cx="10515600" cy="6035675"/>
          </a:xfrm>
        </p:spPr>
        <p:txBody>
          <a:bodyPr/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Soit réaction suivante :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fr-FR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(g) + 4 Cl</a:t>
            </a:r>
            <a:r>
              <a:rPr lang="fr-FR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(g) --&gt; CCl</a:t>
            </a:r>
            <a:r>
              <a:rPr lang="fr-FR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(g) + 4 </a:t>
            </a:r>
            <a:r>
              <a:rPr lang="fr-F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HCl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(g) </a:t>
            </a:r>
            <a:r>
              <a:rPr lang="fr-FR" dirty="0" err="1">
                <a:solidFill>
                  <a:srgbClr val="000000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° = -401,08 kJ/mol à 298 K.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Calculer l'enthalpie standard de formation de CCl</a:t>
            </a:r>
            <a:r>
              <a:rPr lang="fr-FR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(g).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Calculer l'énergie de la liaison C-Cl.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au 5">
                <a:extLst>
                  <a:ext uri="{FF2B5EF4-FFF2-40B4-BE49-F238E27FC236}">
                    <a16:creationId xmlns:a16="http://schemas.microsoft.com/office/drawing/2014/main" id="{F36BE080-A801-4228-A901-2BD81E8C7D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2171666"/>
                  </p:ext>
                </p:extLst>
              </p:nvPr>
            </p:nvGraphicFramePr>
            <p:xfrm>
              <a:off x="838200" y="3785202"/>
              <a:ext cx="10515600" cy="107889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188155438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90243855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7233216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9047067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3102952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72655180"/>
                        </a:ext>
                      </a:extLst>
                    </a:gridCol>
                  </a:tblGrid>
                  <a:tr h="53944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composé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CH</a:t>
                          </a:r>
                          <a:r>
                            <a:rPr lang="fr-FR" sz="1200" baseline="-25000">
                              <a:effectLst/>
                            </a:rPr>
                            <a:t>4</a:t>
                          </a:r>
                          <a:r>
                            <a:rPr lang="fr-FR" sz="1200">
                              <a:effectLst/>
                            </a:rPr>
                            <a:t> (g)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HCl(g)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H(g)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Cl(g)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C(g)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618672924"/>
                      </a:ext>
                    </a:extLst>
                  </a:tr>
                  <a:tr h="53944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000" i="1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2000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H</a:t>
                          </a:r>
                          <a:r>
                            <a:rPr lang="fr-FR" sz="2000" dirty="0">
                              <a:effectLst/>
                            </a:rPr>
                            <a:t>° (kJ/mol)</a:t>
                          </a:r>
                          <a:endParaRPr lang="fr-FR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400" dirty="0">
                              <a:effectLst/>
                            </a:rPr>
                            <a:t>-74,6</a:t>
                          </a:r>
                          <a:endParaRPr lang="fr-FR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400" dirty="0">
                              <a:effectLst/>
                            </a:rPr>
                            <a:t>-92,3</a:t>
                          </a:r>
                          <a:endParaRPr lang="fr-FR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400" dirty="0">
                              <a:effectLst/>
                            </a:rPr>
                            <a:t>218</a:t>
                          </a:r>
                          <a:endParaRPr lang="fr-FR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400" dirty="0">
                              <a:effectLst/>
                            </a:rPr>
                            <a:t>121,3</a:t>
                          </a:r>
                          <a:endParaRPr lang="fr-FR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400" dirty="0">
                              <a:effectLst/>
                            </a:rPr>
                            <a:t>716,7</a:t>
                          </a:r>
                          <a:endParaRPr lang="fr-FR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1760383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au 5">
                <a:extLst>
                  <a:ext uri="{FF2B5EF4-FFF2-40B4-BE49-F238E27FC236}">
                    <a16:creationId xmlns:a16="http://schemas.microsoft.com/office/drawing/2014/main" id="{F36BE080-A801-4228-A901-2BD81E8C7D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2171666"/>
                  </p:ext>
                </p:extLst>
              </p:nvPr>
            </p:nvGraphicFramePr>
            <p:xfrm>
              <a:off x="838200" y="3785202"/>
              <a:ext cx="10515600" cy="107889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188155438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90243855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7233216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9047067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3102952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72655180"/>
                        </a:ext>
                      </a:extLst>
                    </a:gridCol>
                  </a:tblGrid>
                  <a:tr h="53944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composé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CH</a:t>
                          </a:r>
                          <a:r>
                            <a:rPr lang="fr-FR" sz="1200" baseline="-25000">
                              <a:effectLst/>
                            </a:rPr>
                            <a:t>4</a:t>
                          </a:r>
                          <a:r>
                            <a:rPr lang="fr-FR" sz="1200">
                              <a:effectLst/>
                            </a:rPr>
                            <a:t> (g)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HCl(g)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H(g)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Cl(g)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C(g)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618672924"/>
                      </a:ext>
                    </a:extLst>
                  </a:tr>
                  <a:tr h="53944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9525" anchor="ctr">
                        <a:blipFill>
                          <a:blip r:embed="rId2"/>
                          <a:stretch>
                            <a:fillRect l="-347" t="-101124" r="-500694" b="-21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400" dirty="0">
                              <a:effectLst/>
                            </a:rPr>
                            <a:t>-74,6</a:t>
                          </a:r>
                          <a:endParaRPr lang="fr-FR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400" dirty="0">
                              <a:effectLst/>
                            </a:rPr>
                            <a:t>-92,3</a:t>
                          </a:r>
                          <a:endParaRPr lang="fr-FR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400" dirty="0">
                              <a:effectLst/>
                            </a:rPr>
                            <a:t>218</a:t>
                          </a:r>
                          <a:endParaRPr lang="fr-FR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400" dirty="0">
                              <a:effectLst/>
                            </a:rPr>
                            <a:t>121,3</a:t>
                          </a:r>
                          <a:endParaRPr lang="fr-FR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400" dirty="0">
                              <a:effectLst/>
                            </a:rPr>
                            <a:t>716,7</a:t>
                          </a:r>
                          <a:endParaRPr lang="fr-FR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1760383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354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9D15648-7E08-4285-8632-CC17B90AC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339" y="437322"/>
                <a:ext cx="11198087" cy="5739641"/>
              </a:xfrm>
            </p:spPr>
            <p:txBody>
              <a:bodyPr>
                <a:normAutofit fontScale="92500" lnSpcReduction="20000"/>
              </a:bodyPr>
              <a:lstStyle/>
              <a:p>
                <a:pPr marL="342900" lvl="0" indent="-342900">
                  <a:lnSpc>
                    <a:spcPct val="115000"/>
                  </a:lnSpc>
                  <a:spcAft>
                    <a:spcPts val="10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fr-FR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∆</m:t>
                    </m:r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est la variation d'énergie cinétique globale du système entre un état initial et un état final.</a:t>
                </a:r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10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fr-FR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∆</m:t>
                    </m:r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est la variation des énergies potentielles des forces conservatives extérieures.</a:t>
                </a:r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10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fr-FR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𝑈</m:t>
                    </m:r>
                  </m:oMath>
                </a14:m>
                <a:r>
                  <a:rPr lang="fr-FR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 est la variation d'énergie interne entre l'état initial et l'état final.</a:t>
                </a:r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70305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 le système est mécaniquement au repos, les variations d'énergie cinétiques et potentielles sont nulles et le premier principe de la thermodynamique se réduit à :</a:t>
                </a:r>
                <a14:m>
                  <m:oMath xmlns:m="http://schemas.openxmlformats.org/officeDocument/2006/math">
                    <m:r>
                      <a:rPr lang="fr-FR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∆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𝑈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20725" indent="44958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Pour une transformation élémentaire (infinitésimale), on écrira: </a:t>
                </a:r>
                <a14:m>
                  <m:oMath xmlns:m="http://schemas.openxmlformats.org/officeDocument/2006/math">
                    <m:r>
                      <a:rPr lang="fr-FR" sz="43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𝑑𝑢</m:t>
                    </m:r>
                    <m:r>
                      <a:rPr lang="fr-FR" sz="43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fr-FR" sz="43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𝛿</m:t>
                    </m:r>
                    <m:r>
                      <a:rPr lang="fr-FR" sz="43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fr-FR" sz="43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fr-FR" sz="43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𝛿</m:t>
                    </m:r>
                    <m:r>
                      <a:rPr lang="fr-FR" sz="43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fr-FR" sz="43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fr-FR" sz="30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9D15648-7E08-4285-8632-CC17B90AC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339" y="437322"/>
                <a:ext cx="11198087" cy="5739641"/>
              </a:xfrm>
              <a:blipFill>
                <a:blip r:embed="rId2"/>
                <a:stretch>
                  <a:fillRect l="-272" t="-1488" r="-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677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8F3E50D-A836-47B1-BD06-B932EC58A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2100"/>
                <a:ext cx="10515600" cy="5884863"/>
              </a:xfrm>
            </p:spPr>
            <p:txBody>
              <a:bodyPr>
                <a:normAutofit lnSpcReduction="10000"/>
              </a:bodyPr>
              <a:lstStyle/>
              <a:p>
                <a:pPr marL="2286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3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Exemple 2</a:t>
                </a:r>
                <a:endParaRPr lang="fr-FR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3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Soit la réaction : </a:t>
                </a:r>
                <a14:m>
                  <m:oMath xmlns:m="http://schemas.openxmlformats.org/officeDocument/2006/math"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  <m:sSub>
                      <m:sSubPr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  <m:sSub>
                      <m:sSubPr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</m:oMath>
                </a14:m>
                <a:r>
                  <a:rPr lang="fr-FR" sz="3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Tous les composés sont gazeux. Calculer l’enthalpie de réaction à 298 K à partir des énergies de liaison.</a:t>
                </a:r>
                <a:endParaRPr lang="fr-FR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4958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      +  2</m:t>
                    </m:r>
                    <m:sSub>
                      <m:sSubPr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→  </m:t>
                    </m:r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    +         2</m:t>
                    </m:r>
                    <m:sSub>
                      <m:sSubPr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</m:t>
                    </m:r>
                    <m:sSub>
                      <m:sSubPr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78180" indent="-45720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↓                           ↓                 ↑                               ↑</m:t>
                    </m:r>
                  </m:oMath>
                </a14:m>
                <a:endParaRPr lang="fr-FR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4958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  <m:sup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</m:sup>
                    </m:sSubSup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+4</m:t>
                    </m:r>
                    <m:sSubSup>
                      <m:sSubSupPr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  <m:sup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</m:sup>
                    </m:sSubSup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)  </m:t>
                    </m:r>
                    <m:d>
                      <m:dPr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4</m:t>
                        </m:r>
                        <m:sSubSup>
                          <m:sSubSupPr>
                            <m:ctrlP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sup>
                        </m:sSubSup>
                      </m:e>
                    </m:d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</m:t>
                    </m:r>
                    <m:d>
                      <m:dPr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sup>
                        </m:sSubSup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  <m:sSubSup>
                          <m:sSubSupPr>
                            <m:ctrlP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fr-FR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sup>
                        </m:sSubSup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   (4</m:t>
                    </m:r>
                    <m:sSubSup>
                      <m:sSubSupPr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  <m:sup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</m:sup>
                    </m:sSubSup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  <m:sSubSup>
                      <m:sSubSupPr>
                        <m:ctrlP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  <m:sup>
                        <m:r>
                          <a:rPr lang="fr-FR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</m:sup>
                    </m:sSubSup>
                    <m:r>
                      <a:rPr lang="fr-FR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fr-FR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4958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fr-FR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</m:t>
                    </m:r>
                    <m:sSub>
                      <m:sSubPr>
                        <m:ctrlP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b>
                    </m:sSub>
                    <m:r>
                      <a:rPr lang="fr-FR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  <m:sSub>
                      <m:sSubPr>
                        <m:ctrlP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  <m: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sub>
                    </m:sSub>
                    <m:r>
                      <a:rPr lang="fr-FR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−2</m:t>
                    </m:r>
                    <m:sSub>
                      <m:sSubPr>
                        <m:ctrlP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sub>
                    </m:sSub>
                    <m:r>
                      <a:rPr lang="fr-FR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−4</m:t>
                    </m:r>
                    <m:sSub>
                      <m:sSubPr>
                        <m:ctrlP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  <m: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49580">
                  <a:lnSpc>
                    <a:spcPct val="115000"/>
                  </a:lnSpc>
                  <a:spcAft>
                    <a:spcPts val="1000"/>
                  </a:spcAft>
                </a:pPr>
                <a:endParaRPr lang="fr-FR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8F3E50D-A836-47B1-BD06-B932EC58A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2100"/>
                <a:ext cx="10515600" cy="5884863"/>
              </a:xfrm>
              <a:blipFill>
                <a:blip r:embed="rId2"/>
                <a:stretch>
                  <a:fillRect l="-1333" t="-1244" r="-12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388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D39ED65-DF28-4218-8FB0-E55477A81D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9100"/>
                <a:ext cx="10515600" cy="5757863"/>
              </a:xfrm>
            </p:spPr>
            <p:txBody>
              <a:bodyPr>
                <a:normAutofit fontScale="92500" lnSpcReduction="10000"/>
              </a:bodyPr>
              <a:lstStyle/>
              <a:p>
                <a:pPr marL="914400" lvl="2" indent="0">
                  <a:lnSpc>
                    <a:spcPct val="115000"/>
                  </a:lnSpc>
                  <a:buNone/>
                </a:pPr>
                <a:r>
                  <a:rPr lang="fr-FR" sz="3000" b="1" dirty="0">
                    <a:solidFill>
                      <a:srgbClr val="00B0F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Enthalpie standard de changement d’état.</a:t>
                </a:r>
                <a:endParaRPr lang="fr-FR" sz="3000" dirty="0">
                  <a:solidFill>
                    <a:srgbClr val="00B0F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0">
                  <a:lnSpc>
                    <a:spcPct val="115000"/>
                  </a:lnSpc>
                </a:pPr>
                <a:r>
                  <a:rPr lang="fr-FR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Les enthalpies standard de changement d’état ne dépendent que de la température.</a:t>
                </a:r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0">
                  <a:lnSpc>
                    <a:spcPct val="115000"/>
                  </a:lnSpc>
                </a:pPr>
                <a:r>
                  <a:rPr lang="fr-FR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Soit la réaction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1)</m:t>
                        </m:r>
                      </m:sub>
                    </m:sSub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2)</m:t>
                        </m:r>
                      </m:sub>
                    </m:sSub>
                  </m:oMath>
                </a14:m>
                <a:r>
                  <a:rPr lang="fr-FR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0">
                  <a:lnSpc>
                    <a:spcPct val="115000"/>
                  </a:lnSpc>
                </a:pPr>
                <a:r>
                  <a:rPr lang="fr-FR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L’enthalpie molaire standard de changement d’état correspond à la transformation d’une mole de A sous P</a:t>
                </a:r>
                <a:r>
                  <a:rPr lang="fr-FR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fr-FR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 bar dans l’état physique standard</a:t>
                </a:r>
                <a14:m>
                  <m:oMath xmlns:m="http://schemas.openxmlformats.org/officeDocument/2006/math"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fr-FR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en l’état physique standard </a:t>
                </a:r>
                <a14:m>
                  <m:oMath xmlns:m="http://schemas.openxmlformats.org/officeDocument/2006/math"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fr-FR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à T.</a:t>
                </a:r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0">
                  <a:lnSpc>
                    <a:spcPct val="115000"/>
                  </a:lnSpc>
                </a:pPr>
                <a:r>
                  <a:rPr lang="fr-FR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Exemple</a:t>
                </a:r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600200" lvl="3" indent="-228600">
                  <a:lnSpc>
                    <a:spcPct val="115000"/>
                  </a:lnSpc>
                  <a:buSzPts val="1000"/>
                  <a:buFont typeface="Wingdings" panose="05000000000000000000" pitchFamily="2" charset="2"/>
                  <a:buChar char=""/>
                  <a:tabLst>
                    <a:tab pos="1828800" algn="l"/>
                  </a:tabLst>
                </a:pPr>
                <a:r>
                  <a:rPr lang="fr-FR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 fusion : </a:t>
                </a:r>
                <a14:m>
                  <m:oMath xmlns:m="http://schemas.openxmlformats.org/officeDocument/2006/math">
                    <m:r>
                      <a:rPr lang="fr-FR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fr-FR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fr-FR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fr-FR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</m:t>
                    </m:r>
                    <m:sSub>
                      <m:sSubPr>
                        <m:ctrlPr>
                          <a:rPr lang="fr-F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𝑓𝑢𝑠</m:t>
                        </m:r>
                      </m:sub>
                    </m:sSub>
                    <m:sSup>
                      <m:sSupPr>
                        <m:ctrlPr>
                          <a:rPr lang="fr-F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fr-F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fr-FR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fr-F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600200" lvl="3" indent="-228600">
                  <a:lnSpc>
                    <a:spcPct val="115000"/>
                  </a:lnSpc>
                  <a:buSzPts val="1000"/>
                  <a:buFont typeface="Wingdings" panose="05000000000000000000" pitchFamily="2" charset="2"/>
                  <a:buChar char=""/>
                  <a:tabLst>
                    <a:tab pos="1828800" algn="l"/>
                  </a:tabLst>
                </a:pPr>
                <a:r>
                  <a:rPr lang="fr-FR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 vaporisation : </a:t>
                </a:r>
                <a14:m>
                  <m:oMath xmlns:m="http://schemas.openxmlformats.org/officeDocument/2006/math">
                    <m:r>
                      <a:rPr lang="fr-FR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fr-FR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fr-FR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fr-FR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</m:t>
                    </m:r>
                    <m:sSub>
                      <m:sSubPr>
                        <m:ctrlPr>
                          <a:rPr lang="fr-F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𝑣𝑎𝑝</m:t>
                        </m:r>
                      </m:sub>
                    </m:sSub>
                    <m:sSup>
                      <m:sSupPr>
                        <m:ctrlPr>
                          <a:rPr lang="fr-F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fr-F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fr-FR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fr-F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600200" lvl="3" indent="-228600">
                  <a:lnSpc>
                    <a:spcPct val="115000"/>
                  </a:lnSpc>
                  <a:spcAft>
                    <a:spcPts val="1000"/>
                  </a:spcAft>
                  <a:buSzPts val="1000"/>
                  <a:buFont typeface="Wingdings" panose="05000000000000000000" pitchFamily="2" charset="2"/>
                  <a:buChar char=""/>
                  <a:tabLst>
                    <a:tab pos="1828800" algn="l"/>
                  </a:tabLst>
                </a:pPr>
                <a:r>
                  <a:rPr lang="fr-FR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 sublimation : </a:t>
                </a:r>
                <a14:m>
                  <m:oMath xmlns:m="http://schemas.openxmlformats.org/officeDocument/2006/math">
                    <m:r>
                      <a:rPr lang="fr-FR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fr-FR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fr-FR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fr-FR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</m:t>
                    </m:r>
                    <m:sSub>
                      <m:sSubPr>
                        <m:ctrlPr>
                          <a:rPr lang="fr-F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𝑠𝑢𝑏</m:t>
                        </m:r>
                      </m:sub>
                    </m:sSub>
                    <m:sSup>
                      <m:sSupPr>
                        <m:ctrlPr>
                          <a:rPr lang="fr-F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fr-F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fr-FR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D39ED65-DF28-4218-8FB0-E55477A81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9100"/>
                <a:ext cx="10515600" cy="5757863"/>
              </a:xfrm>
              <a:blipFill>
                <a:blip r:embed="rId2"/>
                <a:stretch>
                  <a:fillRect t="-1059" r="-8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835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2CCDA91-9D22-4904-86DA-26B62F8D88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7200"/>
                <a:ext cx="10515600" cy="5719763"/>
              </a:xfrm>
            </p:spPr>
            <p:txBody>
              <a:bodyPr/>
              <a:lstStyle/>
              <a:p>
                <a:pPr marL="914400" lvl="2" indent="0">
                  <a:lnSpc>
                    <a:spcPct val="115000"/>
                  </a:lnSpc>
                  <a:buNone/>
                </a:pPr>
                <a:r>
                  <a:rPr lang="fr-FR" sz="2800" b="1" dirty="0">
                    <a:solidFill>
                      <a:srgbClr val="00B0F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Enthalpie standard d’ionisation</a:t>
                </a:r>
                <a:endParaRPr lang="fr-FR" sz="2800" dirty="0">
                  <a:solidFill>
                    <a:srgbClr val="00B0F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0">
                  <a:lnSpc>
                    <a:spcPct val="115000"/>
                  </a:lnSpc>
                </a:pPr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C’est l’enthalpie standard associée à l’ionisation d’un atome à l’état gazeux en un cation à l’état gazeux selon la réaction 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Sup>
                      <m:sSub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L’énergie ou enthalpie d’ionisation à la température T est égale à l’énergie interne standard à 0 K.</a:t>
                </a:r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Exemple 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𝐿𝑖</m:t>
                        </m:r>
                      </m:e>
                      <m:sub>
                        <m:r>
                          <a:rPr lang="fr-FR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fr-FR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Sup>
                      <m:sSub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𝐿𝑖</m:t>
                        </m:r>
                      </m:e>
                      <m:sub>
                        <m:r>
                          <a:rPr lang="fr-FR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fr-FR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fr-FR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fr-FR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</m:t>
                    </m:r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𝑖𝑜𝑛</m:t>
                        </m:r>
                      </m:sub>
                    </m:sSub>
                    <m:sSup>
                      <m:s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=520 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𝑘𝐽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𝑚𝑜</m:t>
                    </m:r>
                    <m:sSup>
                      <m:s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𝑀𝑔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Sup>
                      <m:sSub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𝑀𝑔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</m:t>
                    </m:r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𝑖𝑜𝑛</m:t>
                        </m:r>
                      </m:sub>
                    </m:sSub>
                    <m:sSup>
                      <m:s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=738 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𝑘𝐽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𝑚𝑜</m:t>
                    </m:r>
                    <m:sSup>
                      <m:s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2CCDA91-9D22-4904-86DA-26B62F8D8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7200"/>
                <a:ext cx="10515600" cy="5719763"/>
              </a:xfrm>
              <a:blipFill>
                <a:blip r:embed="rId2"/>
                <a:stretch>
                  <a:fillRect l="-812" t="-426" r="-1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993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5C71126-B63E-476F-9C9E-DA91906D1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1800"/>
                <a:ext cx="10515600" cy="5745163"/>
              </a:xfrm>
            </p:spPr>
            <p:txBody>
              <a:bodyPr>
                <a:normAutofit/>
              </a:bodyPr>
              <a:lstStyle/>
              <a:p>
                <a:pPr marL="914400" lvl="2" indent="0">
                  <a:lnSpc>
                    <a:spcPct val="115000"/>
                  </a:lnSpc>
                  <a:buNone/>
                </a:pPr>
                <a:r>
                  <a:rPr lang="fr-FR" sz="2800" b="1" dirty="0">
                    <a:solidFill>
                      <a:srgbClr val="00B0F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Enthalpie standard d’attachement électronique</a:t>
                </a:r>
                <a:endParaRPr lang="fr-FR" sz="2800" dirty="0">
                  <a:solidFill>
                    <a:srgbClr val="00B0F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0">
                  <a:lnSpc>
                    <a:spcPct val="115000"/>
                  </a:lnSpc>
                </a:pPr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L’enthalpie </a:t>
                </a:r>
                <a:r>
                  <a:rPr lang="fr-FR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-Roman"/>
                  </a:rPr>
                  <a:t>standard d’attachement électronique d’un atome M est l’enthalpie standard de réaction de la réaction produisant une mole d’ion M- gazeux à partir d’une mole de M gazeux.</a:t>
                </a:r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0"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-Bold"/>
                      </a:rPr>
                      <m:t>𝑀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-Bold"/>
                      </a:rPr>
                      <m:t>(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-Bold"/>
                      </a:rPr>
                      <m:t>𝑔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-Bold"/>
                      </a:rPr>
                      <m:t>) + </m:t>
                    </m:r>
                    <m:sSubSup>
                      <m:sSub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</m:ctrlPr>
                      </m:sSub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  <m:t>𝑒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  <m:t>𝑔</m:t>
                        </m:r>
                      </m:sub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  <m:t>−</m:t>
                        </m:r>
                      </m:sup>
                    </m:sSubSup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-Bold"/>
                      </a:rPr>
                      <m:t> → </m:t>
                    </m:r>
                    <m:sSubSup>
                      <m:sSub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</m:ctrlPr>
                      </m:sSub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  <m:t>𝑔</m:t>
                        </m:r>
                      </m:sub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  <m:t>−</m:t>
                        </m:r>
                      </m:sup>
                    </m:sSubSup>
                  </m:oMath>
                </a14:m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0"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-Bold"/>
                      </a:rPr>
                      <m:t>𝐸𝑥𝑒𝑚𝑝𝑙𝑒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-Bold"/>
                      </a:rPr>
                      <m:t> 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-Bold"/>
                      </a:rPr>
                      <m:t>𝐶𝑙</m:t>
                    </m:r>
                    <m:d>
                      <m:d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</m:ctrlPr>
                      </m:d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  <m:t>𝑔</m:t>
                        </m:r>
                      </m:e>
                    </m:d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-Bold"/>
                      </a:rPr>
                      <m:t>+ </m:t>
                    </m:r>
                    <m:sSubSup>
                      <m:sSub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</m:ctrlPr>
                      </m:sSub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  <m:t>𝑒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  <m:t>𝑔</m:t>
                        </m:r>
                      </m:sub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  <m:t>−</m:t>
                        </m:r>
                      </m:sup>
                    </m:sSubSup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-Bold"/>
                      </a:rPr>
                      <m:t> → </m:t>
                    </m:r>
                    <m:sSubSup>
                      <m:sSub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</m:ctrlPr>
                      </m:sSub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  <m:t>𝐶𝑙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  <m:t>𝑔</m:t>
                        </m:r>
                      </m:sub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  <m:t>−</m:t>
                        </m:r>
                      </m:sup>
                    </m:sSubSup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-Bold"/>
                      </a:rPr>
                      <m:t>   </m:t>
                    </m:r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  <m:t>∆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  <m:t>𝑎𝑡𝑡</m:t>
                        </m:r>
                      </m:sub>
                    </m:sSub>
                    <m:sSup>
                      <m:s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</m:ctrlPr>
                      </m:s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  <m:t>𝐻</m:t>
                        </m:r>
                      </m:e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  <m:t>0</m:t>
                        </m:r>
                      </m:sup>
                    </m:sSup>
                  </m:oMath>
                </a14:m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0">
                  <a:lnSpc>
                    <a:spcPct val="115000"/>
                  </a:lnSpc>
                </a:pPr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L’affinité électronique d’une espèce chimique est l’opposée de l’attachement électronique.</a:t>
                </a:r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Exemple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</m:ctrlPr>
                      </m:sSub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  <m:t>𝐶𝑙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  <m:t>𝑔</m:t>
                        </m:r>
                      </m:sub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  <m:t>−</m:t>
                        </m:r>
                      </m:sup>
                    </m:sSubSup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-Bold"/>
                      </a:rPr>
                      <m:t>𝐶𝑙</m:t>
                    </m:r>
                    <m:d>
                      <m:d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</m:ctrlPr>
                      </m:d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  <m:t>𝑔</m:t>
                        </m:r>
                      </m:e>
                    </m:d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-Bold"/>
                      </a:rPr>
                      <m:t>+ </m:t>
                    </m:r>
                    <m:sSubSup>
                      <m:sSub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</m:ctrlPr>
                      </m:sSub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  <m:t>𝑒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  <m:t>𝑔</m:t>
                        </m:r>
                      </m:sub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  <m:t>−</m:t>
                        </m:r>
                      </m:sup>
                    </m:sSubSup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𝐴𝐸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  <m:t>∆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  <m:t>𝑎𝑡𝑡</m:t>
                        </m:r>
                      </m:sub>
                    </m:sSub>
                    <m:sSup>
                      <m:s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</m:ctrlPr>
                      </m:s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  <m:t>𝐻</m:t>
                        </m:r>
                      </m:e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Bold"/>
                          </a:rPr>
                          <m:t>0</m:t>
                        </m:r>
                      </m:sup>
                    </m:sSup>
                  </m:oMath>
                </a14:m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5C71126-B63E-476F-9C9E-DA91906D1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1800"/>
                <a:ext cx="10515600" cy="5745163"/>
              </a:xfrm>
              <a:blipFill>
                <a:blip r:embed="rId2"/>
                <a:stretch>
                  <a:fillRect t="-5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562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2B5FB64-0464-43CF-A91B-A2CF7629EA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8300"/>
                <a:ext cx="10515600" cy="5808663"/>
              </a:xfrm>
            </p:spPr>
            <p:txBody>
              <a:bodyPr/>
              <a:lstStyle/>
              <a:p>
                <a:pPr marL="914400" lvl="2" indent="0">
                  <a:lnSpc>
                    <a:spcPct val="115000"/>
                  </a:lnSpc>
                  <a:buNone/>
                </a:pPr>
                <a:r>
                  <a:rPr lang="fr-FR" sz="3200" b="1" dirty="0">
                    <a:solidFill>
                      <a:srgbClr val="00B0F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Énergie réticulaire</a:t>
                </a:r>
                <a:endParaRPr lang="fr-FR" sz="3200" dirty="0">
                  <a:solidFill>
                    <a:srgbClr val="00B0F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L’énergie réticulaire d’un cristal ionique est l’énergie interne standard de la réaction de dissociation à 0 K d’une mole de cristal solide en ses ions à l’état gazeux.</a:t>
                </a:r>
              </a:p>
              <a:p>
                <a:pPr marL="1143000">
                  <a:lnSpc>
                    <a:spcPct val="11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sSubSup>
                      <m:sSub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  <m:sup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sSubSup>
                      <m:sSub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d>
                          <m:d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</m:t>
                        </m:r>
                      </m:sub>
                      <m:sup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𝑟𝑒𝑡</m:t>
                        </m:r>
                      </m:sub>
                    </m:sSub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fr-FR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Pour calculer l’énergie réticulaire on utilise un cycle de Born Haber.</a:t>
                </a:r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0">
                  <a:lnSpc>
                    <a:spcPct val="115000"/>
                  </a:lnSpc>
                  <a:spcAft>
                    <a:spcPts val="1000"/>
                  </a:spcAft>
                </a:pPr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2B5FB64-0464-43CF-A91B-A2CF7629EA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8300"/>
                <a:ext cx="10515600" cy="5808663"/>
              </a:xfrm>
              <a:blipFill>
                <a:blip r:embed="rId2"/>
                <a:stretch>
                  <a:fillRect t="-6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650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55D61900-62E8-45D4-A9CB-285E53335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85800" y="554648"/>
            <a:ext cx="10375900" cy="453805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C72136C-266B-4905-86DC-098E37DE853F}"/>
                  </a:ext>
                </a:extLst>
              </p:cNvPr>
              <p:cNvSpPr txBox="1"/>
              <p:nvPr/>
            </p:nvSpPr>
            <p:spPr>
              <a:xfrm>
                <a:off x="800100" y="5461000"/>
                <a:ext cx="10134600" cy="49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𝑁𝑎𝐶𝑙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𝑁𝑎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𝑖𝑜𝑛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𝑁𝑎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𝑑𝑖𝑠𝑠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𝐶𝑙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𝑎𝑓𝑓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𝐶𝑙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C72136C-266B-4905-86DC-098E37DE8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5461000"/>
                <a:ext cx="10134600" cy="498726"/>
              </a:xfrm>
              <a:prstGeom prst="rect">
                <a:avLst/>
              </a:prstGeom>
              <a:blipFill>
                <a:blip r:embed="rId3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711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F1786B-C38D-43A2-8513-6D3A12DB5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300"/>
            <a:ext cx="10515600" cy="5808663"/>
          </a:xfrm>
        </p:spPr>
        <p:txBody>
          <a:bodyPr/>
          <a:lstStyle/>
          <a:p>
            <a:pPr marL="0" lv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fr-FR" sz="36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 DE FLAMME</a:t>
            </a:r>
            <a:endParaRPr lang="fr-FR" sz="36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marR="152400" algn="just">
              <a:spcBef>
                <a:spcPts val="240"/>
              </a:spcBef>
              <a:spcAft>
                <a:spcPts val="840"/>
              </a:spcAft>
            </a:pPr>
            <a:r>
              <a:rPr lang="fr-FR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Lors d'une réaction chimique, il y a souvent variation de température.</a:t>
            </a:r>
            <a:endParaRPr lang="fr-F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2400" marR="152400" algn="just">
              <a:spcBef>
                <a:spcPts val="240"/>
              </a:spcBef>
              <a:spcAft>
                <a:spcPts val="840"/>
              </a:spcAft>
            </a:pPr>
            <a:r>
              <a:rPr lang="fr-FR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Si cette variation est trop brutale, on peut considérer qu'elle se fait de manière adiabatique. On peut alors définir deux températures particulières :</a:t>
            </a:r>
            <a:endParaRPr lang="fr-F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52400" lvl="0" indent="-342900" algn="just">
              <a:spcBef>
                <a:spcPts val="240"/>
              </a:spcBef>
              <a:spcAft>
                <a:spcPts val="84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la température de flamme qui est la température atteinte par une réaction adiabatique à pression constante ;</a:t>
            </a:r>
            <a:endParaRPr lang="fr-F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52400" lvl="0" indent="-342900" algn="just">
              <a:spcBef>
                <a:spcPts val="240"/>
              </a:spcBef>
              <a:spcAft>
                <a:spcPts val="84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la température d'explosion qui est la température atteinte par une réaction adiabatique à volume constant.</a:t>
            </a:r>
            <a:endParaRPr lang="fr-F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0949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F266C3-4F86-4B03-AD3C-88C5C4B22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101"/>
            <a:ext cx="10515600" cy="4584700"/>
          </a:xfrm>
        </p:spPr>
        <p:txBody>
          <a:bodyPr/>
          <a:lstStyle/>
          <a:p>
            <a:r>
              <a:rPr lang="fr-FR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Pour calculer la température de flamme on utilise le cycle thermodynamique suivant:</a:t>
            </a:r>
            <a:endParaRPr lang="fr-F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B6A5AAB-8554-4A63-9E66-CB2DB65B27C3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8000" y="1498600"/>
            <a:ext cx="79883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72F3E05-EB96-4524-A9E3-CCE401C659DC}"/>
                  </a:ext>
                </a:extLst>
              </p:cNvPr>
              <p:cNvSpPr txBox="1"/>
              <p:nvPr/>
            </p:nvSpPr>
            <p:spPr>
              <a:xfrm>
                <a:off x="1479550" y="5003800"/>
                <a:ext cx="9232900" cy="2271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52400" marR="152400" algn="just">
                  <a:lnSpc>
                    <a:spcPct val="115000"/>
                  </a:lnSpc>
                  <a:spcBef>
                    <a:spcPts val="240"/>
                  </a:spcBef>
                  <a:spcAft>
                    <a:spcPts val="840"/>
                  </a:spcAft>
                </a:pPr>
                <a:r>
                  <a:rPr lang="fr-FR" sz="2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ahoma" panose="020B0604030504040204" pitchFamily="34" charset="0"/>
                  </a:rPr>
                  <a:t>T</a:t>
                </a:r>
                <a:r>
                  <a:rPr lang="fr-FR" sz="2800" baseline="-25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ahoma" panose="020B0604030504040204" pitchFamily="34" charset="0"/>
                  </a:rPr>
                  <a:t>f</a:t>
                </a:r>
                <a:r>
                  <a:rPr lang="fr-FR" sz="2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ahoma" panose="020B0604030504040204" pitchFamily="34" charset="0"/>
                  </a:rPr>
                  <a:t> est donnée par la relation :</a:t>
                </a:r>
                <a:endParaRPr lang="fr-F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ahoma" panose="020B0604030504040204" pitchFamily="34" charset="0"/>
                            </a:rPr>
                            <m:t>𝛥</m:t>
                          </m:r>
                        </m:e>
                        <m:sub>
                          <m: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ahoma" panose="020B0604030504040204" pitchFamily="34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ahoma" panose="020B0604030504040204" pitchFamily="34" charset="0"/>
                            </a:rPr>
                            <m:t>𝐻</m:t>
                          </m:r>
                        </m:e>
                        <m:sup>
                          <m: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ahoma" panose="020B0604030504040204" pitchFamily="34" charset="0"/>
                            </a:rPr>
                            <m:t>0</m:t>
                          </m:r>
                        </m:sup>
                      </m:sSup>
                      <m:r>
                        <a:rPr lang="fr-FR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ahoma" panose="020B060403050404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ahom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fr-FR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m:t>)+</m:t>
                      </m:r>
                      <m:nary>
                        <m:naryPr>
                          <m:limLoc m:val="subSup"/>
                          <m:ctrlP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fr-FR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fr-FR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ahoma" panose="020B060403050404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ahom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fr-FR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fr-FR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ahoma" panose="020B060403050404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ahoma" panose="020B0604030504040204" pitchFamily="34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ahoma" panose="020B0604030504040204" pitchFamily="34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fr-FR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fr-FR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ahoma" panose="020B0604030504040204" pitchFamily="34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fr-FR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ahoma" panose="020B060403050404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ahoma" panose="020B0604030504040204" pitchFamily="34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fr-FR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fr-FR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ahoma" panose="020B060403050404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2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ahoma" panose="020B0604030504040204" pitchFamily="34" charset="0"/>
                                </a:rPr>
                                <m:t>𝑝𝑘</m:t>
                              </m:r>
                            </m:sub>
                          </m:sSub>
                          <m: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ahoma" panose="020B0604030504040204" pitchFamily="34" charset="0"/>
                            </a:rPr>
                            <m:t>.</m:t>
                          </m:r>
                          <m:r>
                            <a:rPr lang="fr-FR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ahoma" panose="020B0604030504040204" pitchFamily="34" charset="0"/>
                            </a:rPr>
                            <m:t>𝑑𝑇</m:t>
                          </m:r>
                        </m:e>
                      </m:nary>
                      <m:r>
                        <a:rPr lang="fr-FR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m:t>=0</m:t>
                      </m:r>
                    </m:oMath>
                  </m:oMathPara>
                </a14:m>
                <a:endParaRPr lang="fr-F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72F3E05-EB96-4524-A9E3-CCE401C65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550" y="5003800"/>
                <a:ext cx="9232900" cy="2271199"/>
              </a:xfrm>
              <a:prstGeom prst="rect">
                <a:avLst/>
              </a:prstGeom>
              <a:blipFill>
                <a:blip r:embed="rId3"/>
                <a:stretch>
                  <a:fillRect t="-13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738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A9F5E5F-B8FB-42C4-8CAA-12C004F87D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7200"/>
                <a:ext cx="10515600" cy="5719763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2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ahoma" panose="020B0604030504040204" pitchFamily="34" charset="0"/>
                  </a:rPr>
                  <a:t>Si des produits changent d’état il faudra ajouter des enthalpies de changement d’état.</a:t>
                </a:r>
                <a:endParaRPr lang="fr-FR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2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ahoma" panose="020B0604030504040204" pitchFamily="34" charset="0"/>
                  </a:rPr>
                  <a:t>Exemple : le chalumeau oxyacéthylénique</a:t>
                </a:r>
                <a:endParaRPr lang="fr-FR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2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ahoma" panose="020B0604030504040204" pitchFamily="34" charset="0"/>
                  </a:rPr>
                  <a:t>La réaction a lieu d’abord à 298 K puis les produits de réaction sont chauffés jusqu’à une température Tf.</a:t>
                </a:r>
                <a:endParaRPr lang="fr-FR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1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2(</m:t>
                        </m:r>
                        <m: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fr-FR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2(</m:t>
                        </m:r>
                        <m: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fr-FR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→2</m:t>
                    </m:r>
                    <m:r>
                      <a:rPr lang="fr-FR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2(</m:t>
                        </m:r>
                        <m: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fr-FR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fr-FR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fr-FR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𝐿𝑎</m:t>
                    </m:r>
                    <m:r>
                      <a:rPr lang="fr-FR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𝑐𝑜𝑚𝑏𝑢𝑠𝑡𝑖𝑜𝑛</m:t>
                    </m:r>
                    <m:r>
                      <a:rPr lang="fr-FR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fr-FR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𝑓𝑎𝑖𝑡</m:t>
                    </m:r>
                    <m:r>
                      <a:rPr lang="fr-FR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à </m:t>
                    </m:r>
                    <m:r>
                      <a:rPr lang="fr-FR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𝑝𝑟𝑒𝑠𝑠𝑖𝑜𝑛</m:t>
                    </m:r>
                    <m:r>
                      <a:rPr lang="fr-FR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𝑐𝑜𝑛𝑠𝑡𝑎𝑛𝑡𝑒</m:t>
                    </m:r>
                    <m:r>
                      <a:rPr lang="fr-FR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𝑒𝑡</m:t>
                    </m:r>
                    <m:r>
                      <a:rPr lang="fr-FR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𝑒𝑠𝑡</m:t>
                    </m:r>
                    <m:r>
                      <a:rPr lang="fr-FR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𝑎𝑑𝑖𝑎𝑏𝑎𝑡𝑖𝑞𝑢𝑒</m:t>
                    </m:r>
                    <m:r>
                      <a:rPr lang="fr-FR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 ∆</m:t>
                    </m:r>
                    <m:r>
                      <a:rPr lang="fr-FR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fr-FR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fr-FR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fr-FR" sz="2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>
                  <a:lnSpc>
                    <a:spcPct val="115000"/>
                  </a:lnSpc>
                </a:pPr>
                <a:endParaRPr lang="fr-FR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fr-FR" sz="26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fr-FR" sz="2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fr-FR" sz="2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fr-FR" sz="2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2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2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298</m:t>
                        </m:r>
                      </m:sub>
                      <m:sup>
                        <m:r>
                          <a:rPr lang="fr-FR" sz="2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fr-FR" sz="2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limLoc m:val="subSup"/>
                        <m:ctrlP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fr-FR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2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fr-FR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2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r>
                          <a:rPr lang="fr-FR" sz="2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fr-FR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2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fr-FR" sz="2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bSup>
                      </m:e>
                    </m:nary>
                    <m:d>
                      <m:dPr>
                        <m:ctrlP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2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fr-FR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2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2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2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𝑑𝑇</m:t>
                    </m:r>
                    <m:r>
                      <a:rPr lang="fr-FR" sz="2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limLoc m:val="subSup"/>
                        <m:ctrlP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fr-FR" sz="2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298</m:t>
                        </m:r>
                      </m:sub>
                      <m:sup>
                        <m:r>
                          <a:rPr lang="fr-FR" sz="2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373</m:t>
                        </m:r>
                      </m:sup>
                      <m:e>
                        <m:sSubSup>
                          <m:sSubSupPr>
                            <m:ctrlPr>
                              <a:rPr lang="fr-FR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2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fr-FR" sz="2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bSup>
                      </m:e>
                    </m:nary>
                    <m:d>
                      <m:dPr>
                        <m:ctrlP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2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2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  <m:r>
                          <a:rPr lang="fr-FR" sz="2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sz="2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fr-FR" sz="2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𝑑𝑇</m:t>
                    </m:r>
                    <m:r>
                      <a:rPr lang="fr-FR" sz="2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2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𝑣𝑎𝑝</m:t>
                        </m:r>
                      </m:sub>
                    </m:sSub>
                    <m:sSup>
                      <m:sSupPr>
                        <m:ctrlP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fr-FR" sz="2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2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2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  <m:r>
                          <a:rPr lang="fr-FR" sz="2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sz="2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fr-FR" sz="2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limLoc m:val="subSup"/>
                        <m:ctrlP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fr-FR" sz="2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373</m:t>
                        </m:r>
                      </m:sub>
                      <m:sup>
                        <m:sSub>
                          <m:sSubPr>
                            <m:ctrlPr>
                              <a:rPr lang="fr-FR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2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fr-FR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2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fr-FR" sz="2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bSup>
                      </m:e>
                    </m:nary>
                    <m:d>
                      <m:dPr>
                        <m:ctrlPr>
                          <a:rPr lang="fr-F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2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2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  <m:r>
                          <a:rPr lang="fr-FR" sz="2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sz="2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fr-FR" sz="2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𝑑𝑇</m:t>
                    </m:r>
                    <m:r>
                      <a:rPr lang="fr-FR" sz="2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fr-FR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A9F5E5F-B8FB-42C4-8CAA-12C004F87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7200"/>
                <a:ext cx="10515600" cy="5719763"/>
              </a:xfrm>
              <a:blipFill>
                <a:blip r:embed="rId2"/>
                <a:stretch>
                  <a:fillRect l="-696" t="-7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978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AF370-CB07-46CD-9191-C5C4571E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1A2469-30C8-4F49-AED2-B04677862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05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FE0B958-5530-4435-8D14-AAF90DB60F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4070"/>
                <a:ext cx="10515600" cy="5752893"/>
              </a:xfrm>
            </p:spPr>
            <p:txBody>
              <a:bodyPr/>
              <a:lstStyle/>
              <a:p>
                <a:pPr marL="457200" lvl="1" indent="0">
                  <a:lnSpc>
                    <a:spcPct val="115000"/>
                  </a:lnSpc>
                  <a:buNone/>
                </a:pPr>
                <a:r>
                  <a:rPr lang="fr-FR" sz="3200" b="1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Enthalpie</a:t>
                </a:r>
                <a:endParaRPr lang="fr-FR" sz="3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0104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r>
                  <a:rPr lang="fr-FR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 existe une fonction d’état, appelée enthalpie et notée H telle que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𝐻</m:t>
                    </m:r>
                    <m:r>
                      <a:rPr lang="fr-FR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fr-FR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𝑈</m:t>
                    </m:r>
                    <m:r>
                      <a:rPr lang="fr-FR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fr-FR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𝑃𝑉</m:t>
                    </m:r>
                  </m:oMath>
                </a14:m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indent="0">
                  <a:buNone/>
                </a:pPr>
                <a:r>
                  <a:rPr lang="fr-FR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Cette fonction est particulièrement intéressante dès lors que l'on a affaire à des </a:t>
                </a:r>
                <a:r>
                  <a:rPr lang="fr-FR" i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transformations à pression "constante"</a:t>
                </a:r>
                <a:r>
                  <a:rPr lang="fr-FR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</a:t>
                </a:r>
                <a:r>
                  <a:rPr lang="fr-FR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fr-FR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isobares</a:t>
                </a:r>
                <a:r>
                  <a:rPr lang="fr-FR" b="1" i="1" dirty="0">
                    <a:solidFill>
                      <a:srgbClr val="990033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 </a:t>
                </a:r>
                <a:r>
                  <a:rPr lang="fr-FR" i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</a:t>
                </a:r>
                <a:r>
                  <a:rPr lang="fr-FR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 </a:t>
                </a:r>
                <a:r>
                  <a:rPr lang="fr-FR" i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lang="fr-FR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 = </a:t>
                </a:r>
                <a:r>
                  <a:rPr lang="fr-FR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cte</a:t>
                </a:r>
                <a:r>
                  <a:rPr lang="fr-FR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pendant toute la durée de la transformation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fr-FR" i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monobares : p</a:t>
                </a:r>
                <a:r>
                  <a:rPr lang="fr-FR" baseline="-25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i</a:t>
                </a:r>
                <a:r>
                  <a:rPr lang="fr-FR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 = </a:t>
                </a:r>
                <a:r>
                  <a:rPr lang="fr-FR" i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lang="fr-FR" baseline="-25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f</a:t>
                </a:r>
                <a:r>
                  <a:rPr lang="fr-FR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 pendant la transformation la pression peut évoluer.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FE0B958-5530-4435-8D14-AAF90DB60F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4070"/>
                <a:ext cx="10515600" cy="5752893"/>
              </a:xfrm>
              <a:blipFill>
                <a:blip r:embed="rId2"/>
                <a:stretch>
                  <a:fillRect t="-9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1713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5E4D5-3A11-4105-8CE0-8964FB8C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5D755C-F5C5-43A0-B11F-EEE245308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91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262954-0D26-4691-B59C-3C94F31E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24AB92-AF46-4B51-BCBD-ACF185EC6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22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49FB2D4-D6A2-480D-AD60-22FDD01DD9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1421"/>
                <a:ext cx="10515600" cy="5635542"/>
              </a:xfrm>
            </p:spPr>
            <p:txBody>
              <a:bodyPr/>
              <a:lstStyle/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r>
                  <a:rPr lang="fr-FR" b="1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Différents types de transformation</a:t>
                </a:r>
                <a:endParaRPr lang="fr-FR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Transformation isotherme : c’est une transformation au cours de laquelle la température reste constante.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Transformation isobare : La pression du système ne change pas au cours de la transformation.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FR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Transformation monobare : </a:t>
                </a:r>
                <a:r>
                  <a:rPr lang="fr-FR" sz="2400" dirty="0">
                    <a:solidFill>
                      <a:srgbClr val="252525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C’est l'évolution d'un </a:t>
                </a:r>
                <a:r>
                  <a:rPr lang="fr-FR" sz="2400" u="sng" strike="noStrike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hlinkClick r:id="rId2" tooltip="Système thermodynamique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système</a:t>
                </a:r>
                <a:r>
                  <a:rPr lang="fr-FR" sz="2400" u="sng" dirty="0">
                    <a:solidFill>
                      <a:srgbClr val="252525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 </a:t>
                </a:r>
                <a:r>
                  <a:rPr lang="fr-FR" sz="2400" dirty="0">
                    <a:solidFill>
                      <a:srgbClr val="252525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qui s'effectue à </a:t>
                </a:r>
                <a:r>
                  <a:rPr lang="fr-FR" sz="2400" u="none" strike="noStrike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hlinkClick r:id="rId3" tooltip="Pression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pression</a:t>
                </a:r>
                <a:r>
                  <a:rPr lang="fr-FR" sz="2400" dirty="0">
                    <a:solidFill>
                      <a:srgbClr val="252525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 extérieur constante</a:t>
                </a:r>
                <a:r>
                  <a:rPr lang="fr-FR" sz="1100" dirty="0">
                    <a:solidFill>
                      <a:srgbClr val="252525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2400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fr-FR" sz="2400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fr-FR" sz="2400" i="1">
                        <a:solidFill>
                          <a:srgbClr val="252525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MS Mincho" panose="02020609040205080304" pitchFamily="49" charset="-128"/>
                      </a:rPr>
                      <m:t>=</m:t>
                    </m:r>
                    <m:sSub>
                      <m:sSubPr>
                        <m:ctrlPr>
                          <a:rPr lang="fr-FR" sz="2400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MS Mincho" panose="02020609040205080304" pitchFamily="49" charset="-128"/>
                          </a:rPr>
                        </m:ctrlPr>
                      </m:sSubPr>
                      <m:e>
                        <m:r>
                          <a:rPr lang="fr-FR" sz="2400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MS Mincho" panose="02020609040205080304" pitchFamily="49" charset="-128"/>
                          </a:rPr>
                          <m:t>𝑃</m:t>
                        </m:r>
                      </m:e>
                      <m:sub>
                        <m:r>
                          <a:rPr lang="fr-FR" sz="2400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MS Mincho" panose="02020609040205080304" pitchFamily="49" charset="-128"/>
                          </a:rPr>
                          <m:t>𝑓</m:t>
                        </m:r>
                      </m:sub>
                    </m:sSub>
                    <m:r>
                      <a:rPr lang="fr-FR" sz="2400" i="1">
                        <a:solidFill>
                          <a:srgbClr val="252525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MS Mincho" panose="02020609040205080304" pitchFamily="49" charset="-128"/>
                      </a:rPr>
                      <m:t>=</m:t>
                    </m:r>
                    <m:sSub>
                      <m:sSubPr>
                        <m:ctrlPr>
                          <a:rPr lang="fr-FR" sz="2400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MS Mincho" panose="02020609040205080304" pitchFamily="49" charset="-128"/>
                          </a:rPr>
                        </m:ctrlPr>
                      </m:sSubPr>
                      <m:e>
                        <m:r>
                          <a:rPr lang="fr-FR" sz="2400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MS Mincho" panose="02020609040205080304" pitchFamily="49" charset="-128"/>
                          </a:rPr>
                          <m:t>𝑃</m:t>
                        </m:r>
                      </m:e>
                      <m:sub>
                        <m:r>
                          <a:rPr lang="fr-FR" sz="2400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MS Mincho" panose="02020609040205080304" pitchFamily="49" charset="-128"/>
                          </a:rPr>
                          <m:t>𝑒</m:t>
                        </m:r>
                      </m:sub>
                    </m:sSub>
                    <m:r>
                      <a:rPr lang="fr-FR" sz="2400" i="1">
                        <a:solidFill>
                          <a:srgbClr val="252525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MS Mincho" panose="02020609040205080304" pitchFamily="49" charset="-128"/>
                      </a:rPr>
                      <m:t>.</m:t>
                    </m:r>
                  </m:oMath>
                </a14:m>
                <a:endParaRPr lang="fr-FR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FR" sz="2400" dirty="0">
                    <a:solidFill>
                      <a:srgbClr val="252525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Transformation isochore : C’est une transformation à volume constant.</a:t>
                </a:r>
                <a:endParaRPr lang="fr-FR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FR" sz="2400" dirty="0">
                    <a:solidFill>
                      <a:srgbClr val="252525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Transformation adiabatique : C’est une transformation sans échange d’énergie avec le milieu extérieur.</a:t>
                </a:r>
                <a:endParaRPr lang="fr-FR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49FB2D4-D6A2-480D-AD60-22FDD01DD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1421"/>
                <a:ext cx="10515600" cy="5635542"/>
              </a:xfrm>
              <a:blipFill>
                <a:blip r:embed="rId4"/>
                <a:stretch>
                  <a:fillRect l="-1217" t="-5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55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EF24C7E-57BB-4777-8D5E-1BFCF2E877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3979" y="622467"/>
                <a:ext cx="10515600" cy="5513638"/>
              </a:xfrm>
            </p:spPr>
            <p:txBody>
              <a:bodyPr/>
              <a:lstStyle/>
              <a:p>
                <a:pPr marL="44958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r>
                  <a:rPr lang="fr-FR" b="1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Expression de la chaleur échangée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Chaleur de réaction isochore : le volume est constant.</a:t>
                </a:r>
              </a:p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r>
                  <a:rPr lang="fr-F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D’après le 1</a:t>
                </a:r>
                <a:r>
                  <a:rPr lang="fr-FR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er</a:t>
                </a:r>
                <a:r>
                  <a:rPr lang="fr-F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principe 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fr-FR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fr-FR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fr-FR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fr-FR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fr-FR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fr-FR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r>
                      <a:rPr lang="fr-FR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𝑝𝑑𝑉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=0)</m:t>
                        </m:r>
                      </m:e>
                    </m:nary>
                  </m:oMath>
                </a14:m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Chaleur de réaction monobare 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fr-FR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solidFill>
                          <a:srgbClr val="252525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MS Mincho" panose="02020609040205080304" pitchFamily="49" charset="-128"/>
                      </a:rPr>
                      <m:t>=</m:t>
                    </m:r>
                    <m:sSub>
                      <m:sSubPr>
                        <m:ctrlPr>
                          <a:rPr lang="fr-FR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MS Mincho" panose="02020609040205080304" pitchFamily="49" charset="-128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MS Mincho" panose="02020609040205080304" pitchFamily="49" charset="-128"/>
                          </a:rPr>
                          <m:t>𝑃</m:t>
                        </m:r>
                      </m:e>
                      <m:sub>
                        <m:r>
                          <a:rPr lang="fr-FR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MS Mincho" panose="02020609040205080304" pitchFamily="49" charset="-128"/>
                          </a:rPr>
                          <m:t>𝑓</m:t>
                        </m:r>
                      </m:sub>
                    </m:sSub>
                    <m:r>
                      <a:rPr lang="fr-FR" i="1">
                        <a:solidFill>
                          <a:srgbClr val="252525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MS Mincho" panose="02020609040205080304" pitchFamily="49" charset="-128"/>
                      </a:rPr>
                      <m:t>=</m:t>
                    </m:r>
                    <m:sSub>
                      <m:sSubPr>
                        <m:ctrlPr>
                          <a:rPr lang="fr-FR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MS Mincho" panose="02020609040205080304" pitchFamily="49" charset="-128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MS Mincho" panose="02020609040205080304" pitchFamily="49" charset="-128"/>
                          </a:rPr>
                          <m:t>𝑃</m:t>
                        </m:r>
                      </m:e>
                      <m:sub>
                        <m:r>
                          <a:rPr lang="fr-FR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MS Mincho" panose="02020609040205080304" pitchFamily="49" charset="-128"/>
                          </a:rPr>
                          <m:t>𝑒</m:t>
                        </m:r>
                      </m:sub>
                    </m:sSub>
                  </m:oMath>
                </a14:m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r>
                  <a:rPr lang="fr-FR" dirty="0">
                    <a:solidFill>
                      <a:srgbClr val="252525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D’après le 1</a:t>
                </a:r>
                <a:r>
                  <a:rPr lang="fr-FR" baseline="30000" dirty="0">
                    <a:solidFill>
                      <a:srgbClr val="252525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er</a:t>
                </a:r>
                <a:r>
                  <a:rPr lang="fr-FR" dirty="0">
                    <a:solidFill>
                      <a:srgbClr val="252525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principe 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solidFill>
                          <a:srgbClr val="25252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fr-FR" i="1">
                        <a:solidFill>
                          <a:srgbClr val="25252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fr-FR" i="1">
                        <a:solidFill>
                          <a:srgbClr val="25252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fr-FR" i="1">
                        <a:solidFill>
                          <a:srgbClr val="25252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fr-FR" i="1">
                        <a:solidFill>
                          <a:srgbClr val="25252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fr-FR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fr-FR" i="1">
                        <a:solidFill>
                          <a:srgbClr val="25252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fr-FR" i="1">
                        <a:solidFill>
                          <a:srgbClr val="25252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fr-FR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rgbClr val="25252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25252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25252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fr-FR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solidFill>
                                  <a:srgbClr val="25252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25252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25252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i="1">
                        <a:solidFill>
                          <a:srgbClr val="25252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fr-FR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fr-FR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fr-FR" i="1">
                        <a:solidFill>
                          <a:srgbClr val="25252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fr-FR" i="1">
                        <a:solidFill>
                          <a:srgbClr val="25252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fr-FR" i="1">
                        <a:solidFill>
                          <a:srgbClr val="25252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fr-FR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fr-FR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fr-FR" i="1">
                        <a:solidFill>
                          <a:srgbClr val="25252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fr-FR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rgbClr val="25252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25252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25252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fr-FR" i="1">
                            <a:solidFill>
                              <a:srgbClr val="25252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fr-FR" i="1">
                                <a:solidFill>
                                  <a:srgbClr val="25252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25252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25252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fr-FR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FR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=∆</m:t>
                      </m:r>
                      <m:r>
                        <a:rPr lang="fr-FR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</m:t>
                      </m:r>
                    </m:oMath>
                  </m:oMathPara>
                </a14:m>
                <a:endParaRPr lang="fr-FR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EF24C7E-57BB-4777-8D5E-1BFCF2E877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3979" y="622467"/>
                <a:ext cx="10515600" cy="5513638"/>
              </a:xfrm>
              <a:blipFill>
                <a:blip r:embed="rId2"/>
                <a:stretch>
                  <a:fillRect l="-1217" t="-4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50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E1BAD27-4440-485F-8024-980907D93A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1263"/>
                <a:ext cx="10515600" cy="5695700"/>
              </a:xfrm>
            </p:spPr>
            <p:txBody>
              <a:bodyPr/>
              <a:lstStyle/>
              <a:p>
                <a:pPr marL="457200" lvl="1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r>
                  <a:rPr lang="fr-FR" sz="2800" b="1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Relation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fr-FR" sz="28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r>
                      <a:rPr lang="fr-FR" sz="2800" b="1" i="1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2800" b="1" i="1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𝒆𝒕</m:t>
                    </m:r>
                    <m:r>
                      <a:rPr lang="fr-FR" sz="2800" b="1" i="1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fr-FR" sz="28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fr-FR" sz="28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sub>
                    </m:sSub>
                  </m:oMath>
                </a14:m>
                <a:endParaRPr lang="fr-FR" sz="28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4958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r>
                  <a:rPr lang="fr-FR" sz="2400" dirty="0">
                    <a:solidFill>
                      <a:srgbClr val="252525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Pour un système gazeux on montre que </a:t>
                </a:r>
                <a14:m>
                  <m:oMath xmlns:m="http://schemas.openxmlformats.org/officeDocument/2006/math">
                    <m:r>
                      <a:rPr lang="fr-FR" sz="24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fr-FR" sz="24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fr-FR" sz="24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−∆</m:t>
                    </m:r>
                    <m:r>
                      <a:rPr lang="fr-FR" sz="24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fr-FR" sz="24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fr-FR" sz="24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fr-F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r>
                      <a:rPr lang="fr-FR" sz="24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24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𝑅𝑇</m:t>
                    </m:r>
                    <m:r>
                      <a:rPr lang="fr-FR" sz="24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lang="fr-F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𝑔𝑎𝑧</m:t>
                        </m:r>
                      </m:sub>
                    </m:sSub>
                  </m:oMath>
                </a14:m>
                <a:r>
                  <a:rPr lang="fr-FR" sz="2400" dirty="0">
                    <a:solidFill>
                      <a:srgbClr val="252525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avec </a:t>
                </a:r>
                <a14:m>
                  <m:oMath xmlns:m="http://schemas.openxmlformats.org/officeDocument/2006/math">
                    <m:r>
                      <a:rPr lang="fr-FR" sz="24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lang="fr-F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𝑔𝑎𝑧</m:t>
                        </m:r>
                      </m:sub>
                    </m:sSub>
                    <m:r>
                      <a:rPr lang="fr-FR" sz="24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𝑖𝑔𝑎𝑧</m:t>
                            </m:r>
                          </m:sub>
                        </m:sSub>
                      </m:e>
                    </m:nary>
                  </m:oMath>
                </a14:m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Exemple1 :</a:t>
                </a:r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15000"/>
                  </a:lnSpc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fr-FR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Soit la réaction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2(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+3</m:t>
                    </m:r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2(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⟶2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3(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fr-FR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=230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𝑘𝐽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𝑚𝑜</m:t>
                    </m:r>
                    <m:sSup>
                      <m:s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p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à 298 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fr-FR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Calculer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𝑅𝑇</m:t>
                    </m:r>
                    <m:r>
                      <m:rPr>
                        <m:sty m:val="p"/>
                      </m:rPr>
                      <a:rPr lang="fr-FR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Δ</m:t>
                    </m:r>
                    <m:sSub>
                      <m:sSub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sub>
                    </m:sSub>
                    <m:r>
                      <a:rPr lang="fr-FR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→∆</m:t>
                    </m:r>
                    <m:r>
                      <m:rPr>
                        <m:sty m:val="p"/>
                      </m:rPr>
                      <a:rPr lang="fr-FR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fr-FR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fr-FR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fr-FR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1=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fr-FR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4 </m:t>
                    </m:r>
                    <m:r>
                      <m:rPr>
                        <m:sty m:val="p"/>
                      </m:rPr>
                      <a:rPr lang="fr-FR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mol</m:t>
                    </m:r>
                  </m:oMath>
                </a14:m>
                <a:endParaRPr lang="fr-FR" sz="24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fr-FR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U</m:t>
                      </m:r>
                      <m:r>
                        <a:rPr lang="fr-FR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=4</m:t>
                      </m:r>
                      <m:r>
                        <a:rPr lang="fr-FR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8.314</m:t>
                      </m:r>
                      <m:r>
                        <a:rPr lang="fr-FR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298+230000</m:t>
                      </m:r>
                    </m:oMath>
                  </m:oMathPara>
                </a14:m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=239.91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𝑘𝐽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𝑚𝑜</m:t>
                    </m:r>
                    <m:sSup>
                      <m:sSupPr>
                        <m:ctrlP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p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4958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E1BAD27-4440-485F-8024-980907D93A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1263"/>
                <a:ext cx="10515600" cy="5695700"/>
              </a:xfrm>
              <a:blipFill>
                <a:blip r:embed="rId2"/>
                <a:stretch>
                  <a:fillRect l="-812" t="-107" r="-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97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A0EE1D0-E48A-4D2C-9C2B-DEF4B5C94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53453"/>
                <a:ext cx="10515600" cy="5623510"/>
              </a:xfrm>
            </p:spPr>
            <p:txBody>
              <a:bodyPr>
                <a:normAutofit fontScale="92500"/>
              </a:bodyPr>
              <a:lstStyle/>
              <a:p>
                <a:r>
                  <a:rPr lang="fr-FR" dirty="0"/>
                  <a:t>Exemple 2</a:t>
                </a:r>
              </a:p>
              <a:p>
                <a:pPr marL="742950" lvl="1" indent="-2857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fr-FR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Soit un mélange de gaz parfaits dans lequel se produit la réaction :</a:t>
                </a:r>
                <a:endParaRPr lang="fr-F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2(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2(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→2</m:t>
                    </m:r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=400 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𝑒𝑡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∆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=−200 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𝑘𝐽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𝑚𝑜</m:t>
                    </m:r>
                    <m:sSup>
                      <m:s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p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EI  	2  	      3	             0</a:t>
                </a:r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EF	0.5	      0	              3</a:t>
                </a:r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=3+0.5−</m:t>
                    </m:r>
                    <m:d>
                      <m:d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2+3</m:t>
                        </m:r>
                      </m:e>
                    </m:d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=−1.5 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𝑚𝑜𝑙</m:t>
                    </m:r>
                  </m:oMath>
                </a14:m>
                <a:endParaRPr lang="fr-FR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=−200000−1.5∗400∗8.314</m:t>
                    </m:r>
                  </m:oMath>
                </a14:m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=−205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𝑘𝐽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𝑚𝑜</m:t>
                    </m:r>
                    <m:sSup>
                      <m:s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p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A0EE1D0-E48A-4D2C-9C2B-DEF4B5C94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53453"/>
                <a:ext cx="10515600" cy="5623510"/>
              </a:xfrm>
              <a:blipFill>
                <a:blip r:embed="rId2"/>
                <a:stretch>
                  <a:fillRect l="-928" t="-16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02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8D10323-5DCA-4FD4-A5A9-C920184331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5168"/>
                <a:ext cx="10515600" cy="573179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fr-FR" dirty="0"/>
                  <a:t>Exemple 3</a:t>
                </a:r>
              </a:p>
              <a:p>
                <a:pPr marL="457200" lvl="1" indent="0">
                  <a:lnSpc>
                    <a:spcPct val="115000"/>
                  </a:lnSpc>
                  <a:buNone/>
                </a:pPr>
                <a:r>
                  <a:rPr lang="fr-FR" sz="33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Pour la réaction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3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fr-FR" sz="3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3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fr-FR" sz="3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3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num>
                      <m:den>
                        <m:r>
                          <a:rPr lang="fr-FR" sz="3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sz="3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3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2(</m:t>
                        </m:r>
                        <m:r>
                          <a:rPr lang="fr-FR" sz="3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fr-FR" sz="3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→3</m:t>
                    </m:r>
                    <m:sSub>
                      <m:sSubPr>
                        <m:ctrlPr>
                          <a:rPr lang="fr-FR" sz="3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3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+6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fr-FR" sz="3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3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3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2(</m:t>
                        </m:r>
                        <m:r>
                          <a:rPr lang="fr-FR" sz="3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fr-FR" sz="3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sz="33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on a mesuré à 18°C:</a:t>
                </a:r>
                <a:endParaRPr lang="fr-FR" sz="3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−∆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=−3.6 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𝑘𝐽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𝑚𝑜</m:t>
                    </m:r>
                    <m:sSup>
                      <m:sSupPr>
                        <m:ctrlPr>
                          <a:rPr lang="fr-FR" sz="3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3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p>
                        <m:r>
                          <a:rPr lang="fr-FR" sz="3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sz="33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Quel est l’état physique du benzène ?</a:t>
                </a:r>
                <a:endParaRPr lang="fr-FR" sz="3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>
                  <a:lnSpc>
                    <a:spcPct val="115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sz="3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3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fr-FR" sz="3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𝑒𝑎𝑢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𝑒𝑠𝑡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𝑙𝑖𝑞𝑢𝑖𝑑𝑒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à 18°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𝑠𝑖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𝑙𝑒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𝑏𝑒𝑛𝑧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è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𝑛𝑒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𝑒𝑠𝑡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𝑙𝑖𝑞𝑢𝑖𝑑𝑒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𝑎𝑙𝑜𝑟𝑠</m:t>
                    </m:r>
                  </m:oMath>
                </a14:m>
                <a:endParaRPr lang="fr-FR" sz="33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85800" indent="0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∆</m:t>
                      </m:r>
                      <m:r>
                        <a:rPr lang="fr-FR" sz="3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fr-FR" sz="3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=6−7.5=−1.5</m:t>
                      </m:r>
                    </m:oMath>
                  </m:oMathPara>
                </a14:m>
                <a:endParaRPr lang="fr-FR" sz="3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33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Et </a:t>
                </a:r>
                <a14:m>
                  <m:oMath xmlns:m="http://schemas.openxmlformats.org/officeDocument/2006/math"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−∆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=−1.5∗8.314∗291=−3.63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𝑘𝐽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fr-FR" sz="3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𝑚𝑜</m:t>
                    </m:r>
                    <m:sSup>
                      <m:sSupPr>
                        <m:ctrlPr>
                          <a:rPr lang="fr-FR" sz="3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3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p>
                        <m:r>
                          <a:rPr lang="fr-FR" sz="3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r>
                  <a:rPr lang="fr-FR" sz="3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Donc le benzène est liquide</a:t>
                </a:r>
                <a:endParaRPr lang="fr-FR" sz="3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8D10323-5DCA-4FD4-A5A9-C920184331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5168"/>
                <a:ext cx="10515600" cy="5731795"/>
              </a:xfrm>
              <a:blipFill>
                <a:blip r:embed="rId2"/>
                <a:stretch>
                  <a:fillRect l="-928" t="-2128" r="-1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342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2917</Words>
  <Application>Microsoft Office PowerPoint</Application>
  <PresentationFormat>Grand écran</PresentationFormat>
  <Paragraphs>241</Paragraphs>
  <Slides>41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Symbol</vt:lpstr>
      <vt:lpstr>Times New Roman</vt:lpstr>
      <vt:lpstr>Trebuchet MS</vt:lpstr>
      <vt:lpstr>Wingdings</vt:lpstr>
      <vt:lpstr>Thème Office</vt:lpstr>
      <vt:lpstr>Présentation PowerPoint</vt:lpstr>
      <vt:lpstr>LE PREMIER PRINCIPE DE LA THERMODYNAMIQUE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ETAT STANDARD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DIALLO Yero</dc:creator>
  <cp:lastModifiedBy>DIALLO Yero</cp:lastModifiedBy>
  <cp:revision>20</cp:revision>
  <dcterms:created xsi:type="dcterms:W3CDTF">2020-10-07T04:23:10Z</dcterms:created>
  <dcterms:modified xsi:type="dcterms:W3CDTF">2020-10-20T17:48:38Z</dcterms:modified>
</cp:coreProperties>
</file>