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5280AA-002A-4B78-AE08-D58F304AB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05066F8-C83E-4B6B-9B69-7B9E2F429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B29C31-E98D-437F-9230-3D7E9786E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C556-B23D-460D-A6EB-335951A0C7EA}" type="datetimeFigureOut">
              <a:rPr lang="fr-FR" smtClean="0"/>
              <a:t>30/11/2020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3B4E20-11D3-4415-8AB6-A70D38F42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C49410-6999-42B6-96AE-B15A88D1E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0D6A9-BB0A-4C1A-981F-B93436A222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4431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194532-FA5A-48AE-AEFF-FEEEE0EB5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AB4FF16-9540-42BC-B772-6125D99C0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2BFE43-A146-452F-96B3-7C74914BF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C556-B23D-460D-A6EB-335951A0C7EA}" type="datetimeFigureOut">
              <a:rPr lang="fr-FR" smtClean="0"/>
              <a:t>30/11/2020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A3515A-7C57-407F-A370-7FEDEE144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BA0EF5-1585-4719-BF8D-0F3AF9CCC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0D6A9-BB0A-4C1A-981F-B93436A222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760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DCE03BD-5A80-4905-A272-6504F28453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2B4B147-B025-410E-B00F-A8E22300C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2F87C2-4C22-4522-ADC8-4699D4F8E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C556-B23D-460D-A6EB-335951A0C7EA}" type="datetimeFigureOut">
              <a:rPr lang="fr-FR" smtClean="0"/>
              <a:t>30/11/2020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3CCC58-6E9A-4DD2-9858-46BE50BC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10DD11-17A1-4542-B96B-2C908E0F5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0D6A9-BB0A-4C1A-981F-B93436A222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1856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6A98CF-1938-422A-BCA1-02DA33CBA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05DF89-6795-419B-B89D-29F976A0B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A49515-4386-4592-A6F9-C88627A50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C556-B23D-460D-A6EB-335951A0C7EA}" type="datetimeFigureOut">
              <a:rPr lang="fr-FR" smtClean="0"/>
              <a:t>30/11/2020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6BBABA-CD9A-4E47-9783-87081D437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17CD1C-254E-4346-81B8-AC2C8F188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0D6A9-BB0A-4C1A-981F-B93436A222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4321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4337CD-A2FE-4904-803C-7CD862002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978EA9-644B-49B4-B6B1-10571D059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5B38C8-FBDF-46EE-9CF3-0EDE7251B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C556-B23D-460D-A6EB-335951A0C7EA}" type="datetimeFigureOut">
              <a:rPr lang="fr-FR" smtClean="0"/>
              <a:t>30/11/2020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0ACE0F-BAF1-4514-B6D5-84D52B0C6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996BB5-E214-41A0-8D56-D21E8ED5B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0D6A9-BB0A-4C1A-981F-B93436A222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9445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52DCA6-C758-4A04-A777-6CF6BD0B8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26394B-E468-4E2B-964B-D2A7F2BD74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7B895D8-96DA-4E0A-83AB-7FC02EDFE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486D81E-60BB-45E8-AAB7-2621FC1C2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C556-B23D-460D-A6EB-335951A0C7EA}" type="datetimeFigureOut">
              <a:rPr lang="fr-FR" smtClean="0"/>
              <a:t>30/11/2020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FEBE7A5-C49A-4474-B641-05B94DB4E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F8BEE1D-FD00-4F8E-BC98-E27373A09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0D6A9-BB0A-4C1A-981F-B93436A222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2725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04AFD3-60F4-4D75-B139-F7DE02B1E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63E8B57-2C59-4F23-A369-27D765BEC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D4C1ADD-E297-4EF6-83FC-08D882016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448923C-AEDD-4EE0-9884-CA1324E9B9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39B17D3-0622-4FC7-9FF7-B59DD212E5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84E7A01-2760-4CB8-A1A0-E89C93EB9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C556-B23D-460D-A6EB-335951A0C7EA}" type="datetimeFigureOut">
              <a:rPr lang="fr-FR" smtClean="0"/>
              <a:t>30/11/2020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637277F-06D5-4585-B7EA-85BA8FFF3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91E5953-D806-4C74-8F0D-76618AF29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0D6A9-BB0A-4C1A-981F-B93436A222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2941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507920-F10F-42A4-B5ED-8BB6C9F08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F546D8E-E9C8-4721-BBF3-1E3C61675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C556-B23D-460D-A6EB-335951A0C7EA}" type="datetimeFigureOut">
              <a:rPr lang="fr-FR" smtClean="0"/>
              <a:t>30/11/2020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6415FF2-3977-4C56-9DF5-2EB1F6D91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0A9A10C-2413-4B06-BDCA-9DCFCC939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0D6A9-BB0A-4C1A-981F-B93436A222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7468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4000BC8-CA96-4E00-B2AC-A6DCEF68C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C556-B23D-460D-A6EB-335951A0C7EA}" type="datetimeFigureOut">
              <a:rPr lang="fr-FR" smtClean="0"/>
              <a:t>30/11/2020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895F2A5-84AA-453E-A03B-E41C30AE7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BCEC7D2-EF76-4FA8-8F90-E7EDB6FF1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0D6A9-BB0A-4C1A-981F-B93436A222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3197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B44699-FBA4-437E-9071-A7671770E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27B50A-C6E9-451F-ACEA-ADC340299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F86A7EF-8DC8-4874-919C-BEA6F7514C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13C84FE-B9F9-4A03-9B4D-CB99AC24F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C556-B23D-460D-A6EB-335951A0C7EA}" type="datetimeFigureOut">
              <a:rPr lang="fr-FR" smtClean="0"/>
              <a:t>30/11/2020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51DFD2F-D09F-47A4-A05F-3A7CECC56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38E5BB8-5A2A-4FC3-89F0-107225C6B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0D6A9-BB0A-4C1A-981F-B93436A222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3357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246D0E-61C8-4F6E-8137-1FB23480A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BCC9E2E-01F3-4B85-92BC-2CB0857F0D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F151EAA-90A1-4BD2-B1BB-009255BAE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5BBE6A7-9C0C-46B4-BD41-BA72DCD2B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C556-B23D-460D-A6EB-335951A0C7EA}" type="datetimeFigureOut">
              <a:rPr lang="fr-FR" smtClean="0"/>
              <a:t>30/11/2020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2CD762A-B5F3-4E35-B6AD-74692742D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178EE8F-6077-47D8-AB1F-68686BA1D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0D6A9-BB0A-4C1A-981F-B93436A222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4723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338D191-A040-4E3E-AE2D-10708313F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FFDB95-DAE0-4478-A9D4-95E64BBB0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B226AE-56C4-44AD-AF92-1C53F0AACF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2C556-B23D-460D-A6EB-335951A0C7EA}" type="datetimeFigureOut">
              <a:rPr lang="fr-FR" smtClean="0"/>
              <a:t>30/11/2020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4FF6BD-7250-43EE-99BA-27E676D81B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864B29-066C-4CB2-BC32-E6E8488766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0D6A9-BB0A-4C1A-981F-B93436A222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7197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84E5181-9B5A-4B48-9B01-B382AC6B2954}"/>
              </a:ext>
            </a:extLst>
          </p:cNvPr>
          <p:cNvSpPr/>
          <p:nvPr/>
        </p:nvSpPr>
        <p:spPr>
          <a:xfrm>
            <a:off x="1179871" y="2396614"/>
            <a:ext cx="10530348" cy="1291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72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EQUILIBRES CHIMIQUES</a:t>
            </a:r>
            <a:endParaRPr lang="fr-FR" sz="5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403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33A93B2-864F-42AA-906C-219402801E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01445"/>
                <a:ext cx="10515600" cy="5675518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)=</m:t>
                    </m:r>
                    <m:sSubSup>
                      <m:sSub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𝜉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𝑅𝑇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  <m:r>
                          <a:rPr lang="fr-FR" i="1">
                            <a:latin typeface="Cambria Math" panose="02040503050406030204" pitchFamily="18" charset="0"/>
                          </a:rPr>
                          <m:t>𝑙𝑛</m:t>
                        </m:r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</m:d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num>
                          <m:den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</m:den>
                        </m:f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𝜉</m:t>
                        </m:r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𝑙𝑛</m:t>
                            </m:r>
                            <m:f>
                              <m:f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p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d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𝜉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𝑅𝑇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e>
                    </m:func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𝑙𝑛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=−14+2,27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+2,48(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e>
                    </m:func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𝑙𝑛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fr-FR" dirty="0"/>
                  <a:t>) en kJ.</a:t>
                </a: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fr-FR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𝑅𝑇𝑙𝑛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𝜉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𝜉</m:t>
                        </m:r>
                      </m:den>
                    </m:f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𝑅𝑇𝑙𝑛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𝜉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𝜉</m:t>
                        </m:r>
                      </m:den>
                    </m:f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4.</m:t>
                    </m:r>
                  </m:oMath>
                </a14:m>
                <a:r>
                  <a:rPr lang="fr-FR" dirty="0"/>
                  <a:t> </a:t>
                </a:r>
              </a:p>
              <a:p>
                <a:r>
                  <a:rPr lang="fr-FR" dirty="0"/>
                  <a:t>Exprimons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𝑑𝐺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𝜉</m:t>
                        </m:r>
                      </m:den>
                    </m:f>
                  </m:oMath>
                </a14:m>
                <a:r>
                  <a:rPr lang="fr-FR" dirty="0"/>
                  <a:t> à T et P fixés 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𝑑𝐺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𝜉</m:t>
                        </m:r>
                      </m:den>
                    </m:f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fr-FR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𝑅𝑇𝑙𝑛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𝜉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𝜉</m:t>
                        </m:r>
                      </m:den>
                    </m:f>
                    <m:r>
                      <a:rPr lang="fr-FR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fr-FR" dirty="0"/>
              </a:p>
              <a:p>
                <a:r>
                  <a:rPr lang="fr-FR" dirty="0"/>
                  <a:t>G est minimale pour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fr-FR" dirty="0"/>
                  <a:t> tel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=0→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𝑅𝑇𝑙𝑛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den>
                    </m:f>
                    <m:r>
                      <a:rPr lang="fr-F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𝑙𝑛𝐾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fr-FR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=0,40→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=0,29.</m:t>
                    </m:r>
                  </m:oMath>
                </a14:m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33A93B2-864F-42AA-906C-219402801E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01445"/>
                <a:ext cx="10515600" cy="5675518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6906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Espace réservé du contenu 3">
                <a:extLst>
                  <a:ext uri="{FF2B5EF4-FFF2-40B4-BE49-F238E27FC236}">
                    <a16:creationId xmlns:a16="http://schemas.microsoft.com/office/drawing/2014/main" id="{53CD539F-84FD-4837-8DBB-211AC5C07D7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44653385"/>
                  </p:ext>
                </p:extLst>
              </p:nvPr>
            </p:nvGraphicFramePr>
            <p:xfrm>
              <a:off x="2743200" y="442452"/>
              <a:ext cx="5103925" cy="308284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75292">
                      <a:extLst>
                        <a:ext uri="{9D8B030D-6E8A-4147-A177-3AD203B41FA5}">
                          <a16:colId xmlns:a16="http://schemas.microsoft.com/office/drawing/2014/main" val="3821003973"/>
                        </a:ext>
                      </a:extLst>
                    </a:gridCol>
                    <a:gridCol w="4228633">
                      <a:extLst>
                        <a:ext uri="{9D8B030D-6E8A-4147-A177-3AD203B41FA5}">
                          <a16:colId xmlns:a16="http://schemas.microsoft.com/office/drawing/2014/main" val="3374524895"/>
                        </a:ext>
                      </a:extLst>
                    </a:gridCol>
                  </a:tblGrid>
                  <a:tr h="46175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>
                                    <a:effectLst/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oMath>
                            </m:oMathPara>
                          </a14:m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100">
                              <a:effectLst/>
                            </a:rPr>
                            <a:t>0                                          0,29                                                           1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016576804"/>
                      </a:ext>
                    </a:extLst>
                  </a:tr>
                  <a:tr h="952793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𝑑𝐺</m:t>
                                    </m:r>
                                  </m:num>
                                  <m:den>
                                    <m:r>
                                      <a:rPr lang="fr-FR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fr-FR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fr-FR" sz="1600">
                                  <a:effectLst/>
                                  <a:latin typeface="Cambria Math" panose="02040503050406030204" pitchFamily="18" charset="0"/>
                                </a:rPr>
                                <m:t>−∞</m:t>
                              </m:r>
                            </m:oMath>
                          </a14:m>
                          <a:r>
                            <a:rPr lang="fr-FR" sz="1600" dirty="0">
                              <a:effectLst/>
                            </a:rPr>
                            <a:t>                         0                                         +</a:t>
                          </a:r>
                          <a14:m>
                            <m:oMath xmlns:m="http://schemas.openxmlformats.org/officeDocument/2006/math">
                              <m:r>
                                <a:rPr lang="fr-FR" sz="1600">
                                  <a:effectLst/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fr-FR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78165598"/>
                      </a:ext>
                    </a:extLst>
                  </a:tr>
                  <a:tr h="1668295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100">
                              <a:effectLst/>
                            </a:rPr>
                            <a:t>G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fr-FR" sz="1100" dirty="0">
                            <a:effectLst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100" dirty="0">
                              <a:effectLst/>
                            </a:rPr>
                            <a:t> </a:t>
                          </a: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100" dirty="0">
                              <a:effectLst/>
                            </a:rPr>
                            <a:t> </a:t>
                          </a: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100" dirty="0">
                              <a:effectLst/>
                            </a:rPr>
                            <a:t>                                              </a:t>
                          </a: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fr-FR" sz="1100" dirty="0">
                            <a:effectLst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fr-FR" sz="1100" dirty="0">
                            <a:effectLst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100" dirty="0">
                              <a:effectLst/>
                            </a:rPr>
                            <a:t>                                             </a:t>
                          </a:r>
                          <a:r>
                            <a:rPr lang="fr-FR" sz="2000" dirty="0">
                              <a:effectLst/>
                            </a:rPr>
                            <a:t>G</a:t>
                          </a:r>
                          <a:r>
                            <a:rPr lang="fr-FR" sz="2000" baseline="-25000" dirty="0">
                              <a:effectLst/>
                            </a:rPr>
                            <a:t>e</a:t>
                          </a:r>
                          <a:endParaRPr lang="fr-FR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6044201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Espace réservé du contenu 3">
                <a:extLst>
                  <a:ext uri="{FF2B5EF4-FFF2-40B4-BE49-F238E27FC236}">
                    <a16:creationId xmlns:a16="http://schemas.microsoft.com/office/drawing/2014/main" id="{53CD539F-84FD-4837-8DBB-211AC5C07D7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44653385"/>
                  </p:ext>
                </p:extLst>
              </p:nvPr>
            </p:nvGraphicFramePr>
            <p:xfrm>
              <a:off x="2743200" y="442452"/>
              <a:ext cx="5103925" cy="308284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75292">
                      <a:extLst>
                        <a:ext uri="{9D8B030D-6E8A-4147-A177-3AD203B41FA5}">
                          <a16:colId xmlns:a16="http://schemas.microsoft.com/office/drawing/2014/main" val="3821003973"/>
                        </a:ext>
                      </a:extLst>
                    </a:gridCol>
                    <a:gridCol w="4228633">
                      <a:extLst>
                        <a:ext uri="{9D8B030D-6E8A-4147-A177-3AD203B41FA5}">
                          <a16:colId xmlns:a16="http://schemas.microsoft.com/office/drawing/2014/main" val="3374524895"/>
                        </a:ext>
                      </a:extLst>
                    </a:gridCol>
                  </a:tblGrid>
                  <a:tr h="461758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389" t="-6579" r="-484722" b="-56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100">
                              <a:effectLst/>
                            </a:rPr>
                            <a:t>0                                          0,29                                                           1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016576804"/>
                      </a:ext>
                    </a:extLst>
                  </a:tr>
                  <a:tr h="952793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389" t="-51592" r="-484722" b="-1757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21037" t="-51592" r="-576" b="-1757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8165598"/>
                      </a:ext>
                    </a:extLst>
                  </a:tr>
                  <a:tr h="1668295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100">
                              <a:effectLst/>
                            </a:rPr>
                            <a:t>G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fr-FR" sz="1100" dirty="0">
                            <a:effectLst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100" dirty="0">
                              <a:effectLst/>
                            </a:rPr>
                            <a:t> </a:t>
                          </a: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100" dirty="0">
                              <a:effectLst/>
                            </a:rPr>
                            <a:t> </a:t>
                          </a: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100" dirty="0">
                              <a:effectLst/>
                            </a:rPr>
                            <a:t>                                              </a:t>
                          </a: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fr-FR" sz="1100" dirty="0">
                            <a:effectLst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fr-FR" sz="1100" dirty="0">
                            <a:effectLst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100" dirty="0">
                              <a:effectLst/>
                            </a:rPr>
                            <a:t>                                             </a:t>
                          </a:r>
                          <a:r>
                            <a:rPr lang="fr-FR" sz="2000" dirty="0">
                              <a:effectLst/>
                            </a:rPr>
                            <a:t>G</a:t>
                          </a:r>
                          <a:r>
                            <a:rPr lang="fr-FR" sz="2000" baseline="-25000" dirty="0">
                              <a:effectLst/>
                            </a:rPr>
                            <a:t>e</a:t>
                          </a:r>
                          <a:endParaRPr lang="fr-FR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604420150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5" name="Group 5">
            <a:extLst>
              <a:ext uri="{FF2B5EF4-FFF2-40B4-BE49-F238E27FC236}">
                <a16:creationId xmlns:a16="http://schemas.microsoft.com/office/drawing/2014/main" id="{3C3B9B2C-6E33-487D-9F15-F24F7D8F07DD}"/>
              </a:ext>
            </a:extLst>
          </p:cNvPr>
          <p:cNvGrpSpPr>
            <a:grpSpLocks/>
          </p:cNvGrpSpPr>
          <p:nvPr/>
        </p:nvGrpSpPr>
        <p:grpSpPr bwMode="auto">
          <a:xfrm>
            <a:off x="3750932" y="2166276"/>
            <a:ext cx="3588049" cy="1056801"/>
            <a:chOff x="2151" y="13307"/>
            <a:chExt cx="2767" cy="758"/>
          </a:xfrm>
        </p:grpSpPr>
        <p:cxnSp>
          <p:nvCxnSpPr>
            <p:cNvPr id="6" name="AutoShape 2">
              <a:extLst>
                <a:ext uri="{FF2B5EF4-FFF2-40B4-BE49-F238E27FC236}">
                  <a16:creationId xmlns:a16="http://schemas.microsoft.com/office/drawing/2014/main" id="{9A37E5CA-C0C0-4479-9A52-EDE185485DF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151" y="13307"/>
              <a:ext cx="1066" cy="75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" name="AutoShape 3">
              <a:extLst>
                <a:ext uri="{FF2B5EF4-FFF2-40B4-BE49-F238E27FC236}">
                  <a16:creationId xmlns:a16="http://schemas.microsoft.com/office/drawing/2014/main" id="{4568021B-32BC-4C98-A23E-1DAF175B821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404" y="13307"/>
              <a:ext cx="1514" cy="75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724872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42417990-DD52-4E45-B48F-DD096DAF74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7703" y="368710"/>
                <a:ext cx="10926097" cy="5808253"/>
              </a:xfrm>
            </p:spPr>
            <p:txBody>
              <a:bodyPr/>
              <a:lstStyle/>
              <a:p>
                <a:pPr marL="0" lvl="0" indent="0">
                  <a:buNone/>
                </a:pPr>
                <a:r>
                  <a:rPr lang="fr-FR" sz="3200" b="1" dirty="0">
                    <a:solidFill>
                      <a:srgbClr val="FF0000"/>
                    </a:solidFill>
                  </a:rPr>
                  <a:t>2. ETUDE QUANTITATIVE DES EQUILIBRES CHIMIQUES</a:t>
                </a:r>
                <a:endParaRPr lang="fr-FR" sz="3200" dirty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r>
                  <a:rPr lang="fr-FR" sz="3200" b="1" dirty="0">
                    <a:solidFill>
                      <a:srgbClr val="00B0F0"/>
                    </a:solidFill>
                  </a:rPr>
                  <a:t>2.1 Paramétrage du système</a:t>
                </a:r>
                <a:endParaRPr lang="fr-FR" sz="3200" dirty="0">
                  <a:solidFill>
                    <a:srgbClr val="00B0F0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r>
                  <a:rPr lang="fr-FR" dirty="0"/>
                  <a:t>La variable naturelle pour caractériser l’évolution d’un système est l’avancement de réaction.</a:t>
                </a:r>
              </a:p>
              <a:p>
                <a:pPr>
                  <a:lnSpc>
                    <a:spcPct val="100000"/>
                  </a:lnSpc>
                </a:pPr>
                <a:r>
                  <a:rPr lang="fr-FR" dirty="0"/>
                  <a:t>Dans le cas particulier  d’une réaction à partir d’un seul réactif ou de plusieurs réactifs dans les proportions stœchiométriques, il est vivement conseillé d’utiliser le coefficient de dissociation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fr-FR" dirty="0"/>
                  <a:t> ou le taux de conversion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fr-FR" dirty="0"/>
                  <a:t>.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𝑜𝑢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𝑞𝑢𝑎𝑛𝑡𝑖𝑡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é 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𝑎𝑦𝑎𝑛𝑡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é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𝑎𝑔𝑖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𝑞𝑢𝑎𝑛𝑡𝑖𝑡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é 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𝑖𝑛𝑖𝑡𝑖𝑎𝑙𝑒</m:t>
                        </m:r>
                      </m:den>
                    </m:f>
                  </m:oMath>
                </a14:m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42417990-DD52-4E45-B48F-DD096DAF74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7703" y="368710"/>
                <a:ext cx="10926097" cy="5808253"/>
              </a:xfrm>
              <a:blipFill>
                <a:blip r:embed="rId2"/>
                <a:stretch>
                  <a:fillRect l="-1394" t="-2204" r="-122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4653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41E344C-F751-4006-B0F2-9F506EE6D3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12955"/>
                <a:ext cx="11094720" cy="576400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fr-FR" dirty="0"/>
                  <a:t>Exemple 1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            +                    3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   →                       2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𝑁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eqArr>
                          <m:eqArr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/>
                        </m:eqArr>
                      </m:sub>
                    </m:sSub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1                                           </m:t>
                        </m:r>
                      </m:sub>
                    </m:sSub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                                              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3                                  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                  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−3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                                  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                   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−2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endParaRPr lang="fr-FR" dirty="0"/>
              </a:p>
              <a:p>
                <a:endParaRPr lang="fr-FR" dirty="0"/>
              </a:p>
              <a:p>
                <a:r>
                  <a:rPr lang="fr-FR" dirty="0"/>
                  <a:t>Exemple 2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            +                    3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   →                       2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𝑁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eqArr>
                          <m:eqArr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/>
                        </m:eqArr>
                      </m:sub>
                    </m:sSub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                                       3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                                        0                           4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                               3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−3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                              2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                          4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−2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                      3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                           2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                 2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        </m:t>
                    </m:r>
                  </m:oMath>
                </a14:m>
                <a:endParaRPr lang="fr-F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𝑎𝑣𝑒𝑐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𝜉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FR" dirty="0"/>
              </a:p>
              <a:p>
                <a:endParaRPr lang="fr-FR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41E344C-F751-4006-B0F2-9F506EE6D3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12955"/>
                <a:ext cx="11094720" cy="5764008"/>
              </a:xfrm>
              <a:blipFill>
                <a:blip r:embed="rId2"/>
                <a:stretch>
                  <a:fillRect l="-879" t="-22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7484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AF5F8399-1279-41C9-BDD4-A6EC1C4AE8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09716"/>
                <a:ext cx="10515600" cy="5867247"/>
              </a:xfrm>
            </p:spPr>
            <p:txBody>
              <a:bodyPr>
                <a:normAutofit fontScale="92500"/>
              </a:bodyPr>
              <a:lstStyle/>
              <a:p>
                <a:pPr marL="457200" lvl="1" indent="0">
                  <a:buNone/>
                </a:pPr>
                <a:r>
                  <a:rPr lang="fr-FR" sz="3900" b="1" dirty="0">
                    <a:solidFill>
                      <a:srgbClr val="00B0F0"/>
                    </a:solidFill>
                  </a:rPr>
                  <a:t>2.2 Expressions de K</a:t>
                </a:r>
                <a:endParaRPr lang="fr-FR" sz="3500" dirty="0">
                  <a:solidFill>
                    <a:srgbClr val="00B0F0"/>
                  </a:solidFill>
                </a:endParaRPr>
              </a:p>
              <a:p>
                <a:pPr marL="914400" lvl="2" indent="0">
                  <a:buNone/>
                </a:pPr>
                <a:r>
                  <a:rPr lang="fr-FR" sz="3500" b="1" dirty="0">
                    <a:solidFill>
                      <a:srgbClr val="00B050"/>
                    </a:solidFill>
                  </a:rPr>
                  <a:t>2.2.1 Système homogène gazeux</a:t>
                </a:r>
                <a:endParaRPr lang="fr-FR" sz="3000" dirty="0">
                  <a:solidFill>
                    <a:srgbClr val="00B050"/>
                  </a:solidFill>
                </a:endParaRPr>
              </a:p>
              <a:p>
                <a:r>
                  <a:rPr lang="fr-FR" sz="3000" dirty="0"/>
                  <a:t>Pour un gaz l’activité </a:t>
                </a:r>
                <a14:m>
                  <m:oMath xmlns:m="http://schemas.openxmlformats.org/officeDocument/2006/math">
                    <m:r>
                      <a:rPr lang="fr-FR" sz="3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sz="3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3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fr-FR" sz="3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fr-FR" sz="3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3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fr-FR" sz="3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den>
                    </m:f>
                  </m:oMath>
                </a14:m>
                <a:endParaRPr lang="fr-FR" sz="3000" dirty="0"/>
              </a:p>
              <a:p>
                <a14:m>
                  <m:oMath xmlns:m="http://schemas.openxmlformats.org/officeDocument/2006/math">
                    <m:r>
                      <a:rPr lang="fr-FR" sz="30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fr-FR" sz="3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∏"/>
                            <m:limLoc m:val="undOvr"/>
                            <m:subHide m:val="on"/>
                            <m:supHide m:val="on"/>
                            <m:ctrlPr>
                              <a:rPr lang="fr-FR" sz="3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fr-FR" sz="3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fr-FR" sz="3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fr-FR" sz="3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3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fr-FR" sz="3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sSup>
                                  <m:sSupPr>
                                    <m:ctrlPr>
                                      <a:rPr lang="fr-FR" sz="3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3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p>
                                    <m:r>
                                      <a:rPr lang="fr-FR" sz="3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den>
                            </m:f>
                          </m:e>
                        </m:nary>
                        <m:r>
                          <a:rPr lang="fr-FR" sz="3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sSub>
                          <m:sSubPr>
                            <m:ctrlPr>
                              <a:rPr lang="fr-FR" sz="3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000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fr-FR" sz="3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</m:oMath>
                </a14:m>
                <a:endParaRPr lang="fr-FR" sz="3000" dirty="0"/>
              </a:p>
              <a:p>
                <a14:m>
                  <m:oMath xmlns:m="http://schemas.openxmlformats.org/officeDocument/2006/math">
                    <m:r>
                      <a:rPr lang="fr-FR" sz="3000" i="1">
                        <a:latin typeface="Cambria Math" panose="02040503050406030204" pitchFamily="18" charset="0"/>
                      </a:rPr>
                      <m:t>𝐸𝑥𝑒𝑚𝑝𝑙𝑒</m:t>
                    </m:r>
                    <m:r>
                      <a:rPr lang="fr-FR" sz="3000" i="1">
                        <a:latin typeface="Cambria Math" panose="02040503050406030204" pitchFamily="18" charset="0"/>
                      </a:rPr>
                      <m:t>:   2</m:t>
                    </m:r>
                    <m:r>
                      <a:rPr lang="fr-FR" sz="3000" i="1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fr-FR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0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fr-FR" sz="3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3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0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fr-FR" sz="3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3000" i="1">
                        <a:latin typeface="Cambria Math" panose="02040503050406030204" pitchFamily="18" charset="0"/>
                      </a:rPr>
                      <m:t>⇌2</m:t>
                    </m:r>
                    <m:r>
                      <a:rPr lang="fr-FR" sz="3000" i="1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fr-FR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0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fr-FR" sz="3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fr-FR" sz="3000" i="1">
                        <a:latin typeface="Cambria Math" panose="02040503050406030204" pitchFamily="18" charset="0"/>
                      </a:rPr>
                      <m:t>                       </m:t>
                    </m:r>
                    <m:r>
                      <a:rPr lang="fr-FR" sz="30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fr-FR" sz="3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fr-FR" sz="3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3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fr-FR" sz="3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sSub>
                              <m:sSubPr>
                                <m:ctrlPr>
                                  <a:rPr lang="fr-FR" sz="3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3000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fr-FR" sz="3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  <m:sup>
                            <m:r>
                              <a:rPr lang="fr-FR" sz="3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p>
                          <m:sSupPr>
                            <m:ctrlPr>
                              <a:rPr lang="fr-FR" sz="3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3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fr-FR" sz="3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fr-FR" sz="3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num>
                      <m:den>
                        <m:sSubSup>
                          <m:sSubSupPr>
                            <m:ctrlPr>
                              <a:rPr lang="fr-FR" sz="3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3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fr-FR" sz="3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sSub>
                              <m:sSubPr>
                                <m:ctrlPr>
                                  <a:rPr lang="fr-FR" sz="3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3000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fr-FR" sz="3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  <m:sup>
                            <m:r>
                              <a:rPr lang="fr-FR" sz="3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fr-FR" sz="3000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fr-FR" sz="3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sSub>
                              <m:sSubPr>
                                <m:ctrlPr>
                                  <a:rPr lang="fr-FR" sz="3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3000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fr-FR" sz="3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den>
                    </m:f>
                  </m:oMath>
                </a14:m>
                <a:endParaRPr lang="fr-FR" sz="3000" dirty="0"/>
              </a:p>
              <a:p>
                <a14:m>
                  <m:oMath xmlns:m="http://schemas.openxmlformats.org/officeDocument/2006/math">
                    <m:r>
                      <a:rPr lang="fr-FR" sz="3000" i="1">
                        <a:latin typeface="Cambria Math" panose="02040503050406030204" pitchFamily="18" charset="0"/>
                      </a:rPr>
                      <m:t>𝐼𝑙</m:t>
                    </m:r>
                    <m:r>
                      <a:rPr lang="fr-FR" sz="3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3000" i="1">
                        <a:latin typeface="Cambria Math" panose="02040503050406030204" pitchFamily="18" charset="0"/>
                      </a:rPr>
                      <m:t>𝑒𝑠𝑡</m:t>
                    </m:r>
                    <m:r>
                      <a:rPr lang="fr-FR" sz="3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3000" i="1">
                        <a:latin typeface="Cambria Math" panose="02040503050406030204" pitchFamily="18" charset="0"/>
                      </a:rPr>
                      <m:t>𝑠𝑜𝑢𝑣𝑒𝑛𝑡</m:t>
                    </m:r>
                    <m:r>
                      <a:rPr lang="fr-FR" sz="3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3000" i="1">
                        <a:latin typeface="Cambria Math" panose="02040503050406030204" pitchFamily="18" charset="0"/>
                      </a:rPr>
                      <m:t>𝑝𝑟𝑎𝑡𝑖𝑞𝑢𝑒</m:t>
                    </m:r>
                    <m:r>
                      <a:rPr lang="fr-FR" sz="3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3000" i="1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fr-FR" sz="3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3000" i="1">
                        <a:latin typeface="Cambria Math" panose="02040503050406030204" pitchFamily="18" charset="0"/>
                      </a:rPr>
                      <m:t>𝑓𝑎𝑖𝑟𝑒</m:t>
                    </m:r>
                    <m:r>
                      <a:rPr lang="fr-FR" sz="3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3000" i="1">
                        <a:latin typeface="Cambria Math" panose="02040503050406030204" pitchFamily="18" charset="0"/>
                      </a:rPr>
                      <m:t>𝑎𝑝𝑝𝑎𝑟𝑎𝑖𝑡𝑟𝑒</m:t>
                    </m:r>
                    <m:r>
                      <a:rPr lang="fr-FR" sz="3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3000" i="1">
                        <a:latin typeface="Cambria Math" panose="02040503050406030204" pitchFamily="18" charset="0"/>
                      </a:rPr>
                      <m:t>𝑙𝑒𝑠</m:t>
                    </m:r>
                    <m:r>
                      <a:rPr lang="fr-FR" sz="3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3000" i="1">
                        <a:latin typeface="Cambria Math" panose="02040503050406030204" pitchFamily="18" charset="0"/>
                      </a:rPr>
                      <m:t>𝑞𝑢𝑎𝑛𝑡𝑖𝑡</m:t>
                    </m:r>
                    <m:r>
                      <a:rPr lang="fr-FR" sz="3000" i="1">
                        <a:latin typeface="Cambria Math" panose="02040503050406030204" pitchFamily="18" charset="0"/>
                      </a:rPr>
                      <m:t>é</m:t>
                    </m:r>
                    <m:r>
                      <a:rPr lang="fr-FR" sz="3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sz="3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3000" i="1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fr-FR" sz="3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FR" sz="30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3000" i="1">
                          <a:latin typeface="Cambria Math" panose="02040503050406030204" pitchFamily="18" charset="0"/>
                        </a:rPr>
                        <m:t>𝑚𝑎𝑡𝑖</m:t>
                      </m:r>
                      <m:r>
                        <a:rPr lang="fr-FR" sz="3000" i="1">
                          <a:latin typeface="Cambria Math" panose="02040503050406030204" pitchFamily="18" charset="0"/>
                        </a:rPr>
                        <m:t>è</m:t>
                      </m:r>
                      <m:r>
                        <a:rPr lang="fr-FR" sz="3000" i="1">
                          <a:latin typeface="Cambria Math" panose="02040503050406030204" pitchFamily="18" charset="0"/>
                        </a:rPr>
                        <m:t>𝑟𝑒</m:t>
                      </m:r>
                      <m:r>
                        <a:rPr lang="fr-FR" sz="30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fr-FR" sz="3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3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sz="3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3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sz="3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fr-FR" sz="3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3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fr-FR" sz="3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sz="3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fr-FR" sz="3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fr-FR" sz="3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fr-FR" sz="3000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fr-FR" sz="30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fr-FR" sz="3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fr-FR" sz="3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nary>
                              <m:naryPr>
                                <m:chr m:val="∏"/>
                                <m:limLoc m:val="undOvr"/>
                                <m:subHide m:val="on"/>
                                <m:supHide m:val="on"/>
                                <m:ctrlPr>
                                  <a:rPr lang="fr-FR" sz="3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fr-FR" sz="30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fr-FR" sz="3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fr-FR" sz="3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30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fr-FR" sz="3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fr-FR" sz="3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30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fr-FR" sz="30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nary>
                            <m:f>
                              <m:fPr>
                                <m:ctrlPr>
                                  <a:rPr lang="fr-FR" sz="3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30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fr-FR" sz="3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3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p>
                                    <m:r>
                                      <a:rPr lang="fr-FR" sz="3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fr-FR" sz="3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sSub>
                              <m:sSubPr>
                                <m:ctrlPr>
                                  <a:rPr lang="fr-FR" sz="3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3000" i="1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fr-FR" sz="3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e>
                      <m:sub>
                        <m:r>
                          <a:rPr lang="fr-FR" sz="3000" i="1"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  <m:r>
                      <a:rPr lang="fr-FR" sz="3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fr-FR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∏"/>
                            <m:limLoc m:val="undOvr"/>
                            <m:subHide m:val="on"/>
                            <m:supHide m:val="on"/>
                            <m:ctrlPr>
                              <a:rPr lang="fr-FR" sz="3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fr-FR" sz="3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fr-FR" sz="3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sSub>
                                  <m:sSubPr>
                                    <m:ctrlPr>
                                      <a:rPr lang="fr-FR" sz="3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3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fr-FR" sz="3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fr-FR" sz="30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b>
                                <m:r>
                                  <a:rPr lang="fr-FR" sz="3000" i="1">
                                    <a:latin typeface="Cambria Math" panose="02040503050406030204" pitchFamily="18" charset="0"/>
                                  </a:rPr>
                                  <m:t>𝑒𝑞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fr-FR" sz="3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3000" i="1">
                                        <a:latin typeface="Cambria Math" panose="02040503050406030204" pitchFamily="18" charset="0"/>
                                      </a:rPr>
                                      <m:t>𝜈</m:t>
                                    </m:r>
                                  </m:e>
                                  <m:sub>
                                    <m:r>
                                      <a:rPr lang="fr-FR" sz="3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bSup>
                          </m:e>
                        </m:nary>
                      </m:e>
                    </m:d>
                    <m:sSup>
                      <m:sSupPr>
                        <m:ctrlPr>
                          <a:rPr lang="fr-FR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3000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fr-FR" sz="3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num>
                          <m:den>
                            <m:sSub>
                              <m:sSubPr>
                                <m:ctrlPr>
                                  <a:rPr lang="fr-FR" sz="3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3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fr-FR" sz="3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fr-FR" sz="3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30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p>
                                <m:r>
                                  <a:rPr lang="fr-FR" sz="3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</m:den>
                        </m:f>
                        <m:r>
                          <a:rPr lang="fr-FR" sz="3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nary>
                          <m:naryPr>
                            <m:chr m:val="∑"/>
                            <m:limLoc m:val="undOvr"/>
                            <m:subHide m:val="on"/>
                            <m:supHide m:val="on"/>
                            <m:ctrlPr>
                              <a:rPr lang="fr-FR" sz="3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fr-FR" sz="3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3000" i="1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fr-FR" sz="3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sup>
                    </m:sSup>
                  </m:oMath>
                </a14:m>
                <a:endParaRPr lang="fr-FR" sz="3000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AF5F8399-1279-41C9-BDD4-A6EC1C4AE8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09716"/>
                <a:ext cx="10515600" cy="5867247"/>
              </a:xfrm>
              <a:blipFill>
                <a:blip r:embed="rId2"/>
                <a:stretch>
                  <a:fillRect l="-1043" t="-259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3883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C5B2F3F-6BC4-4838-9C1F-C77614929E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16194"/>
                <a:ext cx="10515600" cy="566076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𝐸𝑥𝑒𝑚𝑝𝑙𝑒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:   2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⇌2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                      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fr-FR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num>
                      <m:den>
                        <m:sSubSup>
                          <m:sSub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fr-FR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</m:oMath>
                </a14:m>
                <a:endParaRPr lang="fr-FR" dirty="0"/>
              </a:p>
              <a:p>
                <a:r>
                  <a:rPr lang="fr-FR" dirty="0"/>
                  <a:t>On peut alors utiliser le paramétrage en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fr-FR" dirty="0"/>
                  <a:t> ou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fr-FR" dirty="0"/>
                  <a:t>.</a:t>
                </a:r>
              </a:p>
              <a:p>
                <a:r>
                  <a:rPr lang="fr-FR" dirty="0"/>
                  <a:t>Remarque : Dans le cas d’un système homogène gazeux il est préférable de remplacer  les pressions partielles par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𝑅𝑇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</m:oMath>
                </a14:m>
                <a:r>
                  <a:rPr lang="fr-FR" dirty="0"/>
                  <a:t> au lieu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fr-FR" dirty="0"/>
              </a:p>
              <a:p>
                <a:r>
                  <a:rPr lang="fr-FR" dirty="0"/>
                  <a:t>Exemple :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𝑁𝑂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⇌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num>
                      <m:den>
                        <m:sSubSup>
                          <m:sSub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𝑁𝑂</m:t>
                            </m:r>
                          </m:sub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num>
                      <m:den>
                        <m:sSubSup>
                          <m:sSub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𝑁𝑂</m:t>
                            </m:r>
                          </m:sub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fr-FR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</m:oMath>
                </a14:m>
                <a:r>
                  <a:rPr lang="fr-FR" dirty="0"/>
                  <a:t>  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𝐼𝑐𝑖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𝑒𝑠𝑡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𝑒𝑛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𝑃𝑎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𝑒𝑡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𝑒𝑛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C5B2F3F-6BC4-4838-9C1F-C77614929E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16194"/>
                <a:ext cx="10515600" cy="5660769"/>
              </a:xfrm>
              <a:blipFill>
                <a:blip r:embed="rId2"/>
                <a:stretch>
                  <a:fillRect l="-1043" r="-1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8506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FF8413B-D628-487D-87FC-26E2F9EF45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45690"/>
                <a:ext cx="10515600" cy="5631273"/>
              </a:xfrm>
            </p:spPr>
            <p:txBody>
              <a:bodyPr/>
              <a:lstStyle/>
              <a:p>
                <a:pPr marL="914400" lvl="2" indent="0">
                  <a:buNone/>
                </a:pPr>
                <a:r>
                  <a:rPr lang="fr-FR" sz="2800" b="1" dirty="0">
                    <a:solidFill>
                      <a:srgbClr val="00B050"/>
                    </a:solidFill>
                  </a:rPr>
                  <a:t>2.2.2. Solutions aqueuses diluées</a:t>
                </a:r>
                <a:endParaRPr lang="fr-FR" sz="2800" dirty="0">
                  <a:solidFill>
                    <a:srgbClr val="00B050"/>
                  </a:solidFill>
                </a:endParaRPr>
              </a:p>
              <a:p>
                <a:r>
                  <a:rPr lang="fr-FR" dirty="0"/>
                  <a:t>Par définition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den>
                    </m:f>
                  </m:oMath>
                </a14:m>
                <a:r>
                  <a:rPr lang="fr-FR" dirty="0"/>
                  <a:t> sauf pour le solvant où a = 1.</a:t>
                </a:r>
              </a:p>
              <a:p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∏"/>
                            <m:limLoc m:val="undOvr"/>
                            <m:subHide m:val="on"/>
                            <m:supHide m:val="on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sSup>
                                  <m:sSup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den>
                            </m:f>
                          </m:e>
                        </m:nary>
                        <m:r>
                          <a:rPr lang="fr-F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𝑎𝑣𝑒𝑐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=1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𝑚𝑜𝑙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𝐸𝑥𝑒𝑚𝑝𝑙𝑒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𝐶𝑂𝑂𝐻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⇌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𝐶𝑂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𝐶𝑂</m:t>
                            </m:r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𝐶𝑂𝑂𝐻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den>
                    </m:f>
                  </m:oMath>
                </a14:m>
                <a:endParaRPr lang="fr-FR" dirty="0"/>
              </a:p>
              <a:p>
                <a:r>
                  <a:rPr lang="fr-FR" dirty="0"/>
                  <a:t>L’eau est le solvant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fr-FR" dirty="0"/>
                  <a:t> et les autres espèces sont en solution diluée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den>
                    </m:f>
                  </m:oMath>
                </a14:m>
                <a:r>
                  <a:rPr lang="fr-FR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6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["/>
                            <m:endChr m:val="]"/>
                            <m:ctrlPr>
                              <a:rPr lang="fr-FR" sz="6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fr-FR" sz="6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𝐶𝑂</m:t>
                            </m:r>
                            <m:sSup>
                              <m:sSupPr>
                                <m:ctrlPr>
                                  <a:rPr lang="fr-FR" sz="6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e>
                        </m:d>
                        <m:r>
                          <a:rPr lang="fr-FR" i="1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fr-FR" sz="6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6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fr-FR" sz="6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e>
                        </m:d>
                      </m:num>
                      <m:den>
                        <m:d>
                          <m:dPr>
                            <m:begChr m:val="["/>
                            <m:endChr m:val="]"/>
                            <m:ctrlPr>
                              <a:rPr lang="fr-FR" sz="6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fr-FR" sz="6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𝐶𝑂𝑂𝐻</m:t>
                            </m:r>
                          </m:e>
                        </m:d>
                        <m:r>
                          <a:rPr lang="fr-FR" i="1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fr-FR" sz="6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den>
                    </m:f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FF8413B-D628-487D-87FC-26E2F9EF45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45690"/>
                <a:ext cx="10515600" cy="5631273"/>
              </a:xfrm>
              <a:blipFill>
                <a:blip r:embed="rId2"/>
                <a:stretch>
                  <a:fillRect l="-1043" t="-184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3605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816E23BE-9F35-4236-AE7B-2A23E98F54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86697"/>
                <a:ext cx="10515600" cy="5690266"/>
              </a:xfrm>
            </p:spPr>
            <p:txBody>
              <a:bodyPr/>
              <a:lstStyle/>
              <a:p>
                <a:pPr marL="914400" lvl="2" indent="0">
                  <a:buNone/>
                </a:pPr>
                <a:r>
                  <a:rPr lang="fr-FR" sz="2800" b="1" dirty="0">
                    <a:solidFill>
                      <a:srgbClr val="00B050"/>
                    </a:solidFill>
                  </a:rPr>
                  <a:t>2.2.3 Systèmes hétérogènes</a:t>
                </a:r>
                <a:endParaRPr lang="fr-FR" sz="2800" dirty="0">
                  <a:solidFill>
                    <a:srgbClr val="00B050"/>
                  </a:solidFill>
                </a:endParaRPr>
              </a:p>
              <a:p>
                <a:pPr lvl="0"/>
                <a:r>
                  <a:rPr lang="fr-FR" sz="3200" dirty="0"/>
                  <a:t>Équilibre gaz-solide</a:t>
                </a:r>
              </a:p>
              <a:p>
                <a:r>
                  <a:rPr lang="fr-FR" sz="3200" dirty="0"/>
                  <a:t>Les solides sont seuls dans leur phase respective et donc leur activité est égale à 1. Ils n’interviennent pas dans la constante d’équilibre.</a:t>
                </a:r>
              </a:p>
              <a:p>
                <a:r>
                  <a:rPr lang="fr-FR" sz="3200" dirty="0"/>
                  <a:t>Exemple : </a:t>
                </a:r>
                <a14:m>
                  <m:oMath xmlns:m="http://schemas.openxmlformats.org/officeDocument/2006/math">
                    <m:r>
                      <a:rPr lang="fr-FR" sz="3200" i="1">
                        <a:latin typeface="Cambria Math" panose="02040503050406030204" pitchFamily="18" charset="0"/>
                      </a:rPr>
                      <m:t>𝐶𝑎𝐶</m:t>
                    </m:r>
                    <m:sSub>
                      <m:sSub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3(</m:t>
                        </m:r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fr-FR" sz="3200" i="1">
                        <a:latin typeface="Cambria Math" panose="02040503050406030204" pitchFamily="18" charset="0"/>
                      </a:rPr>
                      <m:t>⇌</m:t>
                    </m:r>
                    <m:r>
                      <a:rPr lang="fr-FR" sz="3200" i="1">
                        <a:latin typeface="Cambria Math" panose="02040503050406030204" pitchFamily="18" charset="0"/>
                      </a:rPr>
                      <m:t>𝐶𝑎</m:t>
                    </m:r>
                    <m:sSub>
                      <m:sSub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fr-FR" sz="3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3200" i="1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2(</m:t>
                        </m:r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fr-FR" sz="3200" i="1">
                        <a:latin typeface="Cambria Math" panose="02040503050406030204" pitchFamily="18" charset="0"/>
                      </a:rPr>
                      <m:t>    </m:t>
                    </m:r>
                  </m:oMath>
                </a14:m>
                <a:endParaRPr lang="fr-FR" sz="3200" i="1" dirty="0"/>
              </a:p>
              <a:p>
                <a14:m>
                  <m:oMath xmlns:m="http://schemas.openxmlformats.org/officeDocument/2006/math">
                    <m:r>
                      <a:rPr lang="fr-FR" sz="32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fr-FR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𝐶𝑎𝑂</m:t>
                            </m:r>
                          </m:sub>
                        </m:sSub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fr-FR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fr-FR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3200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fr-FR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𝐶𝑎𝐶</m:t>
                            </m:r>
                            <m:sSub>
                              <m:sSubPr>
                                <m:ctrlPr>
                                  <a:rPr lang="fr-FR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3200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fr-FR" sz="32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</m:den>
                    </m:f>
                    <m:r>
                      <a:rPr lang="fr-FR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fr-FR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3200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fr-FR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fr-FR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den>
                    </m:f>
                  </m:oMath>
                </a14:m>
                <a:endParaRPr lang="fr-FR" sz="3200" dirty="0"/>
              </a:p>
              <a:p>
                <a:pPr lvl="0"/>
                <a:r>
                  <a:rPr lang="fr-FR" sz="3200" dirty="0"/>
                  <a:t>Équilibre liquide-solide</a:t>
                </a:r>
              </a:p>
              <a:p>
                <a:r>
                  <a:rPr lang="fr-FR" sz="3200" dirty="0"/>
                  <a:t>Exemple : </a:t>
                </a:r>
                <a14:m>
                  <m:oMath xmlns:m="http://schemas.openxmlformats.org/officeDocument/2006/math">
                    <m:r>
                      <a:rPr lang="fr-FR" sz="3200" i="1">
                        <a:latin typeface="Cambria Math" panose="02040503050406030204" pitchFamily="18" charset="0"/>
                      </a:rPr>
                      <m:t>𝐴𝑔𝐶</m:t>
                    </m:r>
                    <m:sSub>
                      <m:sSub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fr-FR" sz="3200" i="1">
                        <a:latin typeface="Cambria Math" panose="02040503050406030204" pitchFamily="18" charset="0"/>
                      </a:rPr>
                      <m:t>⇌</m:t>
                    </m:r>
                    <m:sSubSup>
                      <m:sSubSup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𝐴𝑔</m:t>
                        </m:r>
                      </m:e>
                      <m:sub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𝑎𝑞</m:t>
                        </m:r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fr-FR" sz="32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𝐶𝑙</m:t>
                        </m:r>
                      </m:e>
                      <m:sub>
                        <m:d>
                          <m:dPr>
                            <m:ctrlPr>
                              <a:rPr lang="fr-FR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𝑎𝑞</m:t>
                            </m:r>
                          </m:e>
                        </m:d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  <m:sup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fr-FR" sz="32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fr-FR" sz="32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𝐴𝑔</m:t>
                            </m:r>
                          </m:e>
                          <m:sup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fr-FR" sz="32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𝐶𝑙</m:t>
                            </m:r>
                          </m:e>
                          <m:sup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</m:oMath>
                </a14:m>
                <a:endParaRPr lang="fr-FR" sz="3200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816E23BE-9F35-4236-AE7B-2A23E98F54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86697"/>
                <a:ext cx="10515600" cy="5690266"/>
              </a:xfrm>
              <a:blipFill>
                <a:blip r:embed="rId2"/>
                <a:stretch>
                  <a:fillRect l="-1333" t="-1822" r="-18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0917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EB0E4D15-D9F8-4B8C-A9E5-3BE8857398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8710"/>
                <a:ext cx="10515600" cy="5808253"/>
              </a:xfrm>
            </p:spPr>
            <p:txBody>
              <a:bodyPr>
                <a:normAutofit fontScale="92500" lnSpcReduction="20000"/>
              </a:bodyPr>
              <a:lstStyle/>
              <a:p>
                <a:pPr marL="457200" lvl="1" indent="0">
                  <a:buNone/>
                </a:pPr>
                <a:r>
                  <a:rPr lang="fr-FR" sz="3000" b="1" dirty="0">
                    <a:solidFill>
                      <a:schemeClr val="accent1"/>
                    </a:solidFill>
                  </a:rPr>
                  <a:t>2.3 Variation de K avec la température</a:t>
                </a:r>
                <a:endParaRPr lang="fr-FR" sz="3000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fr-FR" b="1" dirty="0"/>
                  <a:t>	</a:t>
                </a:r>
                <a:r>
                  <a:rPr lang="fr-FR" sz="3000" b="1" dirty="0">
                    <a:solidFill>
                      <a:srgbClr val="00B050"/>
                    </a:solidFill>
                  </a:rPr>
                  <a:t>2.3.1 Influence de la température</a:t>
                </a:r>
                <a:endParaRPr lang="fr-FR" dirty="0">
                  <a:solidFill>
                    <a:srgbClr val="00B050"/>
                  </a:solidFill>
                </a:endParaRPr>
              </a:p>
              <a:p>
                <a:r>
                  <a:rPr lang="fr-FR" dirty="0"/>
                  <a:t>La constante d’équilibre K varie avec la température :</a:t>
                </a:r>
              </a:p>
              <a:p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𝑙𝑛𝐾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</m:oMath>
                </a14:m>
                <a:endParaRPr lang="fr-FR" sz="2400" dirty="0"/>
              </a:p>
              <a:p>
                <a:r>
                  <a:rPr lang="fr-FR" dirty="0"/>
                  <a:t>D’après la loi de Gibbs Helmholtz 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𝑑𝑇</m:t>
                        </m:r>
                      </m:den>
                    </m:f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</m:num>
                          <m:den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fr-FR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𝑠𝑜𝑖𝑡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fr-FR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1" i="1">
                            <a:latin typeface="Cambria Math" panose="02040503050406030204" pitchFamily="18" charset="0"/>
                          </a:rPr>
                          <m:t>𝒅𝒍𝒏𝑲</m:t>
                        </m:r>
                      </m:num>
                      <m:den>
                        <m:r>
                          <a:rPr lang="fr-FR" b="1" i="1">
                            <a:latin typeface="Cambria Math" panose="02040503050406030204" pitchFamily="18" charset="0"/>
                          </a:rPr>
                          <m:t>𝒅𝑻</m:t>
                        </m:r>
                      </m:den>
                    </m:f>
                    <m:r>
                      <a:rPr lang="fr-FR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1" i="1">
                                <a:latin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fr-FR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sub>
                        </m:sSub>
                        <m:sSup>
                          <m:sSupPr>
                            <m:ctrlPr>
                              <a:rPr lang="fr-FR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fr-FR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p>
                        </m:sSup>
                      </m:num>
                      <m:den>
                        <m:r>
                          <a:rPr lang="fr-FR" b="1" i="1">
                            <a:latin typeface="Cambria Math" panose="02040503050406030204" pitchFamily="18" charset="0"/>
                          </a:rPr>
                          <m:t>𝑹</m:t>
                        </m:r>
                        <m:sSup>
                          <m:sSupPr>
                            <m:ctrlPr>
                              <a:rPr lang="fr-FR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p>
                            <m:r>
                              <a:rPr lang="fr-FR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fr-FR" dirty="0"/>
                  <a:t> Loi de </a:t>
                </a:r>
                <a:r>
                  <a:rPr lang="fr-FR" dirty="0" err="1"/>
                  <a:t>Van’t</a:t>
                </a:r>
                <a:r>
                  <a:rPr lang="fr-FR" dirty="0"/>
                  <a:t> Hoff.</a:t>
                </a:r>
                <a:endParaRPr lang="fr-FR" sz="2400" dirty="0"/>
              </a:p>
              <a:p>
                <a:r>
                  <a:rPr lang="fr-FR" dirty="0"/>
                  <a:t>Connaissant la constante d’équilibre à une température T donnée, il est possible de la calculer à une autre température par intégration de la loi de </a:t>
                </a:r>
                <a:r>
                  <a:rPr lang="fr-FR" dirty="0" err="1"/>
                  <a:t>Van’t</a:t>
                </a:r>
                <a:r>
                  <a:rPr lang="fr-FR" dirty="0"/>
                  <a:t> Hoff :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𝑙𝑛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𝑙𝑛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𝑑𝑙𝑛𝐾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den>
                        </m:f>
                      </m:e>
                    </m:nary>
                    <m:nary>
                      <m:naryPr>
                        <m:limLoc m:val="subSup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  <m:e>
                        <m:f>
                          <m:fPr>
                            <m:ctrlPr>
                              <a:rPr lang="fr-FR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3200" i="1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</m:e>
                              <m:sub>
                                <m:r>
                                  <a:rPr lang="fr-FR" sz="32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fr-FR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32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p>
                                <m:r>
                                  <a:rPr lang="fr-FR" sz="3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fr-FR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32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fr-FR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fr-FR" i="1">
                        <a:latin typeface="Cambria Math" panose="02040503050406030204" pitchFamily="18" charset="0"/>
                      </a:rPr>
                      <m:t>𝑑𝑇</m:t>
                    </m:r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𝐷𝑎𝑛𝑠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𝑙𝑒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è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𝑙𝑒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𝑢𝑠𝑢𝑒𝑙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fr-FR" sz="2400" i="1">
                        <a:latin typeface="Cambria Math" panose="02040503050406030204" pitchFamily="18" charset="0"/>
                      </a:rPr>
                      <m:t>𝐸𝑙𝑙𝑖𝑛𝑔h𝑎𝑚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𝑖𝑛𝑑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é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𝑝𝑒𝑛𝑑𝑎𝑛𝑡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𝑙𝑎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𝑡𝑒𝑚𝑝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é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𝑟𝑎𝑡𝑢𝑟𝑒</m:t>
                    </m:r>
                  </m:oMath>
                </a14:m>
                <a:endParaRPr lang="fr-FR" sz="2400" dirty="0"/>
              </a:p>
              <a:p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𝑙𝑛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p>
                          <m:sSupPr>
                            <m:ctrlPr>
                              <a:rPr lang="fr-FR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fr-FR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fr-FR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fr-F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EB0E4D15-D9F8-4B8C-A9E5-3BE8857398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8710"/>
                <a:ext cx="10515600" cy="5808253"/>
              </a:xfrm>
              <a:blipFill>
                <a:blip r:embed="rId2"/>
                <a:stretch>
                  <a:fillRect l="-928" t="-2833" r="-15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913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BD361C5-1746-4F9E-91FD-D7AF29C34C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57200"/>
                <a:ext cx="10515600" cy="5719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fr-FR" b="1" dirty="0"/>
                  <a:t>		</a:t>
                </a:r>
                <a:r>
                  <a:rPr lang="fr-FR" b="1" dirty="0">
                    <a:solidFill>
                      <a:srgbClr val="00B050"/>
                    </a:solidFill>
                  </a:rPr>
                  <a:t>2.3.2 Expression de K</a:t>
                </a:r>
                <a:endParaRPr lang="fr-FR" dirty="0">
                  <a:solidFill>
                    <a:srgbClr val="00B05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𝑙𝑛𝐾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</m:oMath>
                </a14:m>
                <a:endParaRPr lang="fr-FR" dirty="0"/>
              </a:p>
              <a:p>
                <a:r>
                  <a:rPr lang="fr-FR" dirty="0"/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𝑙𝑛𝐾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endParaRPr lang="fr-FR" dirty="0"/>
              </a:p>
              <a:p>
                <a:pPr marL="457200" lvl="1" indent="0">
                  <a:buNone/>
                </a:pPr>
                <a:r>
                  <a:rPr lang="fr-FR" sz="2800" dirty="0">
                    <a:solidFill>
                      <a:srgbClr val="0070C0"/>
                    </a:solidFill>
                  </a:rPr>
                  <a:t>2.4 Température d’inversion</a:t>
                </a:r>
              </a:p>
              <a:p>
                <a:r>
                  <a:rPr lang="fr-FR" dirty="0"/>
                  <a:t>C’est la valeur de la température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dirty="0"/>
                  <a:t> (si elle existe) pour laquelle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p>
                      <m:sSup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d>
                      <m:d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fr-FR" sz="3200" i="1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r>
                  <a:rPr lang="fr-FR" sz="3200" dirty="0"/>
                  <a:t> Cela implique que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d>
                      <m:d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fr-FR" sz="3200" i="1">
                        <a:latin typeface="Cambria Math" panose="02040503050406030204" pitchFamily="18" charset="0"/>
                      </a:rPr>
                      <m:t>=1.</m:t>
                    </m:r>
                  </m:oMath>
                </a14:m>
                <a:r>
                  <a:rPr lang="fr-FR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3200" dirty="0"/>
                  <a:t> permet de situer le domaine de l’équilibre et la loi de </a:t>
                </a:r>
                <a:r>
                  <a:rPr lang="fr-FR" sz="3200" dirty="0" err="1"/>
                  <a:t>Van’t</a:t>
                </a:r>
                <a:r>
                  <a:rPr lang="fr-FR" sz="3200" dirty="0"/>
                  <a:t> Hoff permet de prévoir le déplacement de l’équilibre.</a:t>
                </a:r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BD361C5-1746-4F9E-91FD-D7AF29C34C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57200"/>
                <a:ext cx="10515600" cy="5719763"/>
              </a:xfrm>
              <a:blipFill>
                <a:blip r:embed="rId2"/>
                <a:stretch>
                  <a:fillRect l="-1043" t="-1706" r="-1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2689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ECF0510-381D-4CAC-91F9-F5D83195FC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3009" y="560439"/>
                <a:ext cx="11225981" cy="5958349"/>
              </a:xfrm>
            </p:spPr>
            <p:txBody>
              <a:bodyPr>
                <a:normAutofit fontScale="62500" lnSpcReduction="20000"/>
              </a:bodyPr>
              <a:lstStyle/>
              <a:p>
                <a:pPr marL="0" lvl="0" indent="0">
                  <a:buNone/>
                </a:pPr>
                <a:r>
                  <a:rPr lang="fr-FR" sz="5200" b="1" u="sng" dirty="0">
                    <a:solidFill>
                      <a:srgbClr val="FF0000"/>
                    </a:solidFill>
                  </a:rPr>
                  <a:t>1. CONDITIONS D’EVOLUTION ET D’EQUILIBRE</a:t>
                </a:r>
                <a:endParaRPr lang="fr-FR" sz="4600" dirty="0">
                  <a:solidFill>
                    <a:srgbClr val="FF0000"/>
                  </a:solidFill>
                </a:endParaRPr>
              </a:p>
              <a:p>
                <a:r>
                  <a:rPr lang="fr-FR" dirty="0"/>
                  <a:t> </a:t>
                </a:r>
                <a:endParaRPr lang="fr-FR" sz="2400" dirty="0"/>
              </a:p>
              <a:p>
                <a:pPr marL="457200" lvl="1" indent="0">
                  <a:buNone/>
                </a:pPr>
                <a:r>
                  <a:rPr lang="fr-FR" sz="4600" b="1" dirty="0">
                    <a:solidFill>
                      <a:srgbClr val="00B0F0"/>
                    </a:solidFill>
                  </a:rPr>
                  <a:t>1.1 Quotient de réaction</a:t>
                </a:r>
                <a:endParaRPr lang="fr-FR" sz="4100" dirty="0">
                  <a:solidFill>
                    <a:srgbClr val="00B0F0"/>
                  </a:solidFill>
                </a:endParaRPr>
              </a:p>
              <a:p>
                <a:r>
                  <a:rPr lang="fr-FR" sz="3400" dirty="0"/>
                  <a:t>Soit un constituant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3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sz="3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34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fr-FR" sz="34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fr-FR" sz="3400" i="1">
                        <a:latin typeface="Cambria Math" panose="02040503050406030204" pitchFamily="18" charset="0"/>
                      </a:rPr>
                      <m:t>𝑙𝑒</m:t>
                    </m:r>
                    <m:r>
                      <a:rPr lang="fr-FR" sz="3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3400" i="1">
                        <a:latin typeface="Cambria Math" panose="02040503050406030204" pitchFamily="18" charset="0"/>
                      </a:rPr>
                      <m:t>𝑝𝑜𝑡𝑒𝑛𝑡𝑖𝑒𝑙</m:t>
                    </m:r>
                    <m:r>
                      <a:rPr lang="fr-FR" sz="3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3400" i="1">
                        <a:latin typeface="Cambria Math" panose="02040503050406030204" pitchFamily="18" charset="0"/>
                      </a:rPr>
                      <m:t>𝑐h𝑖𝑚𝑖𝑞𝑢𝑒</m:t>
                    </m:r>
                    <m:r>
                      <a:rPr lang="fr-FR" sz="34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fr-FR" sz="3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3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fr-FR" sz="3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fr-FR" sz="3400" i="1">
                        <a:latin typeface="Cambria Math" panose="02040503050406030204" pitchFamily="18" charset="0"/>
                      </a:rPr>
                      <m:t>é</m:t>
                    </m:r>
                    <m:r>
                      <a:rPr lang="fr-FR" sz="3400" i="1">
                        <a:latin typeface="Cambria Math" panose="02040503050406030204" pitchFamily="18" charset="0"/>
                      </a:rPr>
                      <m:t>𝑐𝑟𝑖𝑡</m:t>
                    </m:r>
                    <m:r>
                      <a:rPr lang="fr-FR" sz="34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fr-FR" sz="29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3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fr-FR" sz="3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fr-FR" sz="3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3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fr-FR" sz="3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3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fr-FR" sz="3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3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fr-FR" sz="3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4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fr-FR" sz="3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fr-FR" sz="34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d>
                      <m:dPr>
                        <m:ctrlPr>
                          <a:rPr lang="fr-FR" sz="3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3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fr-FR" sz="3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3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fr-FR" sz="3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3400" i="1">
                        <a:latin typeface="Cambria Math" panose="02040503050406030204" pitchFamily="18" charset="0"/>
                      </a:rPr>
                      <m:t>𝑅𝑇𝑙𝑛</m:t>
                    </m:r>
                    <m:sSub>
                      <m:sSubPr>
                        <m:ctrlPr>
                          <a:rPr lang="fr-FR" sz="3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3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sz="3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sz="3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2900" dirty="0"/>
              </a:p>
              <a:p>
                <a:r>
                  <a:rPr lang="fr-FR" sz="3400" dirty="0"/>
                  <a:t>L’enthalpie libre de réaction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3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400" i="1">
                            <a:latin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fr-FR" sz="34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sz="3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fr-FR" sz="3400" dirty="0"/>
                  <a:t> s’écrit : </a:t>
                </a:r>
                <a:endParaRPr lang="fr-FR" sz="2900" dirty="0"/>
              </a:p>
              <a:p>
                <a:r>
                  <a:rPr lang="fr-FR" sz="3400" dirty="0" err="1"/>
                  <a:t>Δ</a:t>
                </a:r>
                <a:r>
                  <a:rPr lang="fr-FR" sz="3400" baseline="-25000" dirty="0" err="1"/>
                  <a:t>r</a:t>
                </a:r>
                <a:r>
                  <a:rPr lang="fr-FR" sz="3400" dirty="0" err="1"/>
                  <a:t>G</a:t>
                </a:r>
                <a:r>
                  <a:rPr lang="fr-FR" sz="3400" dirty="0"/>
                  <a:t> (T, P, ξ)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fr-FR" sz="3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fr-FR" sz="3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400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fr-FR" sz="3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fr-FR" sz="3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4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fr-FR" sz="3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d>
                      <m:dPr>
                        <m:ctrlPr>
                          <a:rPr lang="fr-FR" sz="3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3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fr-FR" sz="3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34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fr-FR" sz="3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3400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fr-FR" sz="3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fr-FR" sz="3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fr-FR" sz="3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400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fr-FR" sz="3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sz="3400" i="1"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nary>
                    <m:sSup>
                      <m:sSupPr>
                        <m:ctrlPr>
                          <a:rPr lang="fr-FR" sz="3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fr-FR" sz="3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4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fr-FR" sz="3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fr-FR" sz="34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d>
                      <m:dPr>
                        <m:ctrlPr>
                          <a:rPr lang="fr-FR" sz="3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3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fr-FR" sz="3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3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fr-FR" sz="3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3400" i="1">
                        <a:latin typeface="Cambria Math" panose="02040503050406030204" pitchFamily="18" charset="0"/>
                      </a:rPr>
                      <m:t>𝑅𝑇𝑙𝑛</m:t>
                    </m:r>
                    <m:sSub>
                      <m:sSubPr>
                        <m:ctrlPr>
                          <a:rPr lang="fr-FR" sz="3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3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sz="3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sz="3400" i="1">
                        <a:latin typeface="Cambria Math" panose="02040503050406030204" pitchFamily="18" charset="0"/>
                      </a:rPr>
                      <m:t>))=</m:t>
                    </m:r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fr-FR" sz="3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fr-FR" sz="3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400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fr-FR" sz="3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fr-FR" sz="3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fr-FR" sz="3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34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fr-FR" sz="3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fr-FR" sz="3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nary>
                    <m:r>
                      <a:rPr lang="fr-FR" sz="3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3400" i="1">
                        <a:latin typeface="Cambria Math" panose="02040503050406030204" pitchFamily="18" charset="0"/>
                      </a:rPr>
                      <m:t>𝑅𝑇</m:t>
                    </m:r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fr-FR" sz="3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fr-FR" sz="3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400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fr-FR" sz="3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fr-FR" sz="3400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fr-FR" sz="3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fr-FR" sz="3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fr-FR" sz="3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fr-FR" sz="3400" i="1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fr-FR" sz="2900" dirty="0"/>
              </a:p>
              <a:p>
                <a:r>
                  <a:rPr lang="fr-FR" sz="3400" dirty="0"/>
                  <a:t>Cette expression est la somme de deux termes :</a:t>
                </a:r>
                <a:endParaRPr lang="fr-FR" sz="2900" dirty="0"/>
              </a:p>
              <a:p>
                <a:pPr lvl="0"/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fr-FR" sz="3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fr-FR" sz="3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400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fr-FR" sz="3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fr-FR" sz="3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fr-FR" sz="3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34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fr-FR" sz="3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fr-FR" sz="3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nary>
                    <m:r>
                      <a:rPr lang="fr-FR" sz="3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3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340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fr-FR" sz="34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p>
                      <m:sSupPr>
                        <m:ctrlPr>
                          <a:rPr lang="fr-FR" sz="3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3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fr-FR" sz="34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fr-FR" sz="2900" dirty="0"/>
              </a:p>
              <a:p>
                <a:pPr lvl="0"/>
                <a14:m>
                  <m:oMath xmlns:m="http://schemas.openxmlformats.org/officeDocument/2006/math">
                    <m:r>
                      <a:rPr lang="fr-FR" sz="3400" i="1">
                        <a:latin typeface="Cambria Math" panose="02040503050406030204" pitchFamily="18" charset="0"/>
                      </a:rPr>
                      <m:t>𝑅𝑇</m:t>
                    </m:r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fr-FR" sz="3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fr-FR" sz="3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400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fr-FR" sz="3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fr-FR" sz="3400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fr-FR" sz="3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fr-FR" sz="3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fr-FR" sz="3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fr-FR" sz="3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3400" dirty="0"/>
                  <a:t>. </a:t>
                </a:r>
              </a:p>
              <a:p>
                <a:pPr lvl="0"/>
                <a:r>
                  <a:rPr lang="fr-FR" sz="3400" dirty="0"/>
                  <a:t>Intéressons nous à l’expression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fr-FR" sz="3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fr-FR" sz="3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400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fr-FR" sz="3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fr-FR" sz="3400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fr-FR" sz="3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fr-FR" sz="3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fr-FR" sz="3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fr-FR" sz="3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3400" dirty="0"/>
                  <a:t>. On peut écrire sous la forme</a:t>
                </a:r>
                <a:endParaRPr lang="fr-FR" sz="2900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fr-FR" sz="3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fr-FR" sz="3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3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func>
                              <m:funcPr>
                                <m:ctrlPr>
                                  <a:rPr lang="fr-FR" sz="3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 sz="340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sz="3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3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3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fr-FR" sz="3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fr-FR" sz="3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sSub>
                              <m:sSubPr>
                                <m:ctrlPr>
                                  <a:rPr lang="fr-FR" sz="3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3400" i="1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fr-FR" sz="3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e>
                    </m:nary>
                    <m:r>
                      <a:rPr lang="fr-FR" sz="3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3400" i="1">
                        <a:latin typeface="Cambria Math" panose="02040503050406030204" pitchFamily="18" charset="0"/>
                      </a:rPr>
                      <m:t>𝑙𝑛</m:t>
                    </m:r>
                    <m:nary>
                      <m:naryPr>
                        <m:chr m:val="∏"/>
                        <m:limLoc m:val="undOvr"/>
                        <m:subHide m:val="on"/>
                        <m:supHide m:val="on"/>
                        <m:ctrlPr>
                          <a:rPr lang="fr-FR" sz="3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fr-FR" sz="3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fr-FR" sz="3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3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fr-FR" sz="3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fr-FR" sz="3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3400" i="1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fr-FR" sz="3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r>
                  <a:rPr lang="fr-FR" sz="3400" dirty="0"/>
                  <a:t> . On reconnait l’expression du quotient réactionnel :</a:t>
                </a:r>
                <a:endParaRPr lang="fr-FR" sz="29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3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fr-FR" sz="34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sz="3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undOvr"/>
                        <m:subHide m:val="on"/>
                        <m:supHide m:val="on"/>
                        <m:ctrlPr>
                          <a:rPr lang="fr-FR" sz="3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fr-FR" sz="3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fr-FR" sz="3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3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fr-FR" sz="3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fr-FR" sz="3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3400" i="1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fr-FR" sz="3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endParaRPr lang="fr-FR" sz="2900" dirty="0"/>
              </a:p>
              <a:p>
                <a14:m>
                  <m:oMath xmlns:m="http://schemas.openxmlformats.org/officeDocument/2006/math">
                    <m:r>
                      <a:rPr lang="fr-FR" sz="4100" i="1">
                        <a:latin typeface="Cambria Math" panose="02040503050406030204" pitchFamily="18" charset="0"/>
                      </a:rPr>
                      <m:t>𝐷𝑜𝑛𝑐</m:t>
                    </m:r>
                    <m:r>
                      <a:rPr lang="fr-FR" sz="4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4100" b="1" i="1" dirty="0" err="1"/>
                  <a:t>Δ</a:t>
                </a:r>
                <a:r>
                  <a:rPr lang="fr-FR" sz="4100" b="1" i="1" baseline="-25000" dirty="0" err="1"/>
                  <a:t>r</a:t>
                </a:r>
                <a:r>
                  <a:rPr lang="fr-FR" sz="4100" b="1" i="1" dirty="0" err="1"/>
                  <a:t>G</a:t>
                </a:r>
                <a:r>
                  <a:rPr lang="fr-FR" sz="4100" b="1" i="1" dirty="0"/>
                  <a:t> (T, P, ξ)=</a:t>
                </a:r>
                <a14:m>
                  <m:oMath xmlns:m="http://schemas.openxmlformats.org/officeDocument/2006/math">
                    <m:r>
                      <a:rPr lang="fr-FR" sz="4100" b="1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FR" sz="41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4100" b="1" i="1">
                            <a:latin typeface="Cambria Math" panose="02040503050406030204" pitchFamily="18" charset="0"/>
                          </a:rPr>
                          <m:t>𝜟</m:t>
                        </m:r>
                      </m:e>
                      <m:sub>
                        <m:r>
                          <a:rPr lang="fr-FR" sz="4100" b="1" i="1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  <m:sSup>
                      <m:sSupPr>
                        <m:ctrlPr>
                          <a:rPr lang="fr-FR" sz="41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41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fr-FR" sz="4100" b="1" i="1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a:rPr lang="fr-FR" sz="41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4100" b="1" i="1">
                        <a:latin typeface="Cambria Math" panose="02040503050406030204" pitchFamily="18" charset="0"/>
                      </a:rPr>
                      <m:t>𝑹𝑻𝒍𝒏</m:t>
                    </m:r>
                    <m:r>
                      <a:rPr lang="fr-FR" sz="4100" b="1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FR" sz="41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4100" b="1" i="1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fr-FR" sz="4100" b="1" i="1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</m:oMath>
                </a14:m>
                <a:endParaRPr lang="fr-FR" sz="3600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ECF0510-381D-4CAC-91F9-F5D83195FC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3009" y="560439"/>
                <a:ext cx="11225981" cy="5958349"/>
              </a:xfrm>
              <a:blipFill>
                <a:blip r:embed="rId2"/>
                <a:stretch>
                  <a:fillRect l="-1466" t="-35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3006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Espace réservé du contenu 3">
                <a:extLst>
                  <a:ext uri="{FF2B5EF4-FFF2-40B4-BE49-F238E27FC236}">
                    <a16:creationId xmlns:a16="http://schemas.microsoft.com/office/drawing/2014/main" id="{23AE4906-8762-4DFB-B1E2-4D1B5A7339A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26037684"/>
                  </p:ext>
                </p:extLst>
              </p:nvPr>
            </p:nvGraphicFramePr>
            <p:xfrm>
              <a:off x="1456177" y="4334756"/>
              <a:ext cx="6300470" cy="174157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49655">
                      <a:extLst>
                        <a:ext uri="{9D8B030D-6E8A-4147-A177-3AD203B41FA5}">
                          <a16:colId xmlns:a16="http://schemas.microsoft.com/office/drawing/2014/main" val="475702993"/>
                        </a:ext>
                      </a:extLst>
                    </a:gridCol>
                    <a:gridCol w="1049655">
                      <a:extLst>
                        <a:ext uri="{9D8B030D-6E8A-4147-A177-3AD203B41FA5}">
                          <a16:colId xmlns:a16="http://schemas.microsoft.com/office/drawing/2014/main" val="917016592"/>
                        </a:ext>
                      </a:extLst>
                    </a:gridCol>
                    <a:gridCol w="1050290">
                      <a:extLst>
                        <a:ext uri="{9D8B030D-6E8A-4147-A177-3AD203B41FA5}">
                          <a16:colId xmlns:a16="http://schemas.microsoft.com/office/drawing/2014/main" val="3550729214"/>
                        </a:ext>
                      </a:extLst>
                    </a:gridCol>
                    <a:gridCol w="1050290">
                      <a:extLst>
                        <a:ext uri="{9D8B030D-6E8A-4147-A177-3AD203B41FA5}">
                          <a16:colId xmlns:a16="http://schemas.microsoft.com/office/drawing/2014/main" val="3986908334"/>
                        </a:ext>
                      </a:extLst>
                    </a:gridCol>
                    <a:gridCol w="1050290">
                      <a:extLst>
                        <a:ext uri="{9D8B030D-6E8A-4147-A177-3AD203B41FA5}">
                          <a16:colId xmlns:a16="http://schemas.microsoft.com/office/drawing/2014/main" val="3311038828"/>
                        </a:ext>
                      </a:extLst>
                    </a:gridCol>
                    <a:gridCol w="1050290">
                      <a:extLst>
                        <a:ext uri="{9D8B030D-6E8A-4147-A177-3AD203B41FA5}">
                          <a16:colId xmlns:a16="http://schemas.microsoft.com/office/drawing/2014/main" val="2762620480"/>
                        </a:ext>
                      </a:extLst>
                    </a:gridCol>
                  </a:tblGrid>
                  <a:tr h="62506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fr-FR" sz="2800" dirty="0">
                              <a:effectLst/>
                            </a:rPr>
                            <a:t>T(K)</a:t>
                          </a:r>
                          <a:endParaRPr lang="fr-FR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fr-FR" sz="2800" dirty="0">
                              <a:effectLst/>
                            </a:rPr>
                            <a:t>700</a:t>
                          </a:r>
                          <a:endParaRPr lang="fr-FR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fr-FR" sz="2800" dirty="0">
                              <a:effectLst/>
                            </a:rPr>
                            <a:t>800</a:t>
                          </a:r>
                          <a:endParaRPr lang="fr-FR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fr-FR" sz="2800" dirty="0">
                              <a:effectLst/>
                            </a:rPr>
                            <a:t>900</a:t>
                          </a:r>
                          <a:endParaRPr lang="fr-FR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fr-FR" sz="2800" dirty="0">
                              <a:effectLst/>
                            </a:rPr>
                            <a:t>1000</a:t>
                          </a:r>
                          <a:endParaRPr lang="fr-FR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fr-FR" sz="2800" dirty="0">
                              <a:effectLst/>
                            </a:rPr>
                            <a:t>1200</a:t>
                          </a:r>
                          <a:endParaRPr lang="fr-FR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27793629"/>
                      </a:ext>
                    </a:extLst>
                  </a:tr>
                  <a:tr h="111651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sz="2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2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p>
                                    <m:r>
                                      <a:rPr lang="fr-FR" sz="2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fr-FR" sz="2800">
                              <a:effectLst/>
                            </a:rPr>
                            <a:t>0,003</a:t>
                          </a:r>
                          <a:endParaRPr lang="fr-FR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fr-FR" sz="2800">
                              <a:effectLst/>
                            </a:rPr>
                            <a:t>0,03</a:t>
                          </a:r>
                          <a:endParaRPr lang="fr-FR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fr-FR" sz="2800">
                              <a:effectLst/>
                            </a:rPr>
                            <a:t>0,77</a:t>
                          </a:r>
                          <a:endParaRPr lang="fr-FR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fr-FR" sz="2800">
                              <a:effectLst/>
                            </a:rPr>
                            <a:t>12,2</a:t>
                          </a:r>
                          <a:endParaRPr lang="fr-FR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fr-FR" sz="2800" dirty="0">
                              <a:effectLst/>
                            </a:rPr>
                            <a:t>760</a:t>
                          </a:r>
                          <a:endParaRPr lang="fr-FR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763416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Espace réservé du contenu 3">
                <a:extLst>
                  <a:ext uri="{FF2B5EF4-FFF2-40B4-BE49-F238E27FC236}">
                    <a16:creationId xmlns:a16="http://schemas.microsoft.com/office/drawing/2014/main" id="{23AE4906-8762-4DFB-B1E2-4D1B5A7339A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26037684"/>
                  </p:ext>
                </p:extLst>
              </p:nvPr>
            </p:nvGraphicFramePr>
            <p:xfrm>
              <a:off x="1456177" y="4334756"/>
              <a:ext cx="6300470" cy="174157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49655">
                      <a:extLst>
                        <a:ext uri="{9D8B030D-6E8A-4147-A177-3AD203B41FA5}">
                          <a16:colId xmlns:a16="http://schemas.microsoft.com/office/drawing/2014/main" val="475702993"/>
                        </a:ext>
                      </a:extLst>
                    </a:gridCol>
                    <a:gridCol w="1049655">
                      <a:extLst>
                        <a:ext uri="{9D8B030D-6E8A-4147-A177-3AD203B41FA5}">
                          <a16:colId xmlns:a16="http://schemas.microsoft.com/office/drawing/2014/main" val="917016592"/>
                        </a:ext>
                      </a:extLst>
                    </a:gridCol>
                    <a:gridCol w="1050290">
                      <a:extLst>
                        <a:ext uri="{9D8B030D-6E8A-4147-A177-3AD203B41FA5}">
                          <a16:colId xmlns:a16="http://schemas.microsoft.com/office/drawing/2014/main" val="3550729214"/>
                        </a:ext>
                      </a:extLst>
                    </a:gridCol>
                    <a:gridCol w="1050290">
                      <a:extLst>
                        <a:ext uri="{9D8B030D-6E8A-4147-A177-3AD203B41FA5}">
                          <a16:colId xmlns:a16="http://schemas.microsoft.com/office/drawing/2014/main" val="3986908334"/>
                        </a:ext>
                      </a:extLst>
                    </a:gridCol>
                    <a:gridCol w="1050290">
                      <a:extLst>
                        <a:ext uri="{9D8B030D-6E8A-4147-A177-3AD203B41FA5}">
                          <a16:colId xmlns:a16="http://schemas.microsoft.com/office/drawing/2014/main" val="3311038828"/>
                        </a:ext>
                      </a:extLst>
                    </a:gridCol>
                    <a:gridCol w="1050290">
                      <a:extLst>
                        <a:ext uri="{9D8B030D-6E8A-4147-A177-3AD203B41FA5}">
                          <a16:colId xmlns:a16="http://schemas.microsoft.com/office/drawing/2014/main" val="2762620480"/>
                        </a:ext>
                      </a:extLst>
                    </a:gridCol>
                  </a:tblGrid>
                  <a:tr h="62506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fr-FR" sz="2800" dirty="0">
                              <a:effectLst/>
                            </a:rPr>
                            <a:t>T(K)</a:t>
                          </a:r>
                          <a:endParaRPr lang="fr-FR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fr-FR" sz="2800" dirty="0">
                              <a:effectLst/>
                            </a:rPr>
                            <a:t>700</a:t>
                          </a:r>
                          <a:endParaRPr lang="fr-FR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fr-FR" sz="2800" dirty="0">
                              <a:effectLst/>
                            </a:rPr>
                            <a:t>800</a:t>
                          </a:r>
                          <a:endParaRPr lang="fr-FR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fr-FR" sz="2800" dirty="0">
                              <a:effectLst/>
                            </a:rPr>
                            <a:t>900</a:t>
                          </a:r>
                          <a:endParaRPr lang="fr-FR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fr-FR" sz="2800" dirty="0">
                              <a:effectLst/>
                            </a:rPr>
                            <a:t>1000</a:t>
                          </a:r>
                          <a:endParaRPr lang="fr-FR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fr-FR" sz="2800" dirty="0">
                              <a:effectLst/>
                            </a:rPr>
                            <a:t>1200</a:t>
                          </a:r>
                          <a:endParaRPr lang="fr-FR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27793629"/>
                      </a:ext>
                    </a:extLst>
                  </a:tr>
                  <a:tr h="111651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581" t="-62842" r="-504070" b="-10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fr-FR" sz="2800">
                              <a:effectLst/>
                            </a:rPr>
                            <a:t>0,003</a:t>
                          </a:r>
                          <a:endParaRPr lang="fr-FR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fr-FR" sz="2800">
                              <a:effectLst/>
                            </a:rPr>
                            <a:t>0,03</a:t>
                          </a:r>
                          <a:endParaRPr lang="fr-FR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fr-FR" sz="2800">
                              <a:effectLst/>
                            </a:rPr>
                            <a:t>0,77</a:t>
                          </a:r>
                          <a:endParaRPr lang="fr-FR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fr-FR" sz="2800">
                              <a:effectLst/>
                            </a:rPr>
                            <a:t>12,2</a:t>
                          </a:r>
                          <a:endParaRPr lang="fr-FR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fr-FR" sz="2800" dirty="0">
                              <a:effectLst/>
                            </a:rPr>
                            <a:t>760</a:t>
                          </a:r>
                          <a:endParaRPr lang="fr-FR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7634166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1">
                <a:extLst>
                  <a:ext uri="{FF2B5EF4-FFF2-40B4-BE49-F238E27FC236}">
                    <a16:creationId xmlns:a16="http://schemas.microsoft.com/office/drawing/2014/main" id="{81601FC9-63C6-45A2-BC7F-19E123D963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5574" y="631069"/>
                <a:ext cx="10500852" cy="30469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Exercice d’application :</a:t>
                </a:r>
                <a:endParaRPr kumimoji="0" lang="fr-FR" altLang="fr-FR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On étudie la réaction de conversion du méthane :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r>
                      <a:rPr kumimoji="0" lang="fr-FR" altLang="fr-FR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𝐶</m:t>
                    </m:r>
                    <m:sSub>
                      <m:sSubPr>
                        <m:ctrlPr>
                          <a:rPr kumimoji="0" lang="fr-FR" altLang="fr-FR" sz="2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fr-FR" altLang="fr-FR" sz="2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kumimoji="0" lang="fr-FR" altLang="fr-FR" sz="2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kumimoji="0" lang="fr-FR" altLang="fr-FR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kumimoji="0" lang="fr-FR" altLang="fr-FR" sz="2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fr-FR" altLang="fr-FR" sz="2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kumimoji="0" lang="fr-FR" altLang="fr-FR" sz="2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kumimoji="0" lang="fr-FR" altLang="fr-FR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</m:oMath>
                </a14:m>
                <a:r>
                  <a:rPr kumimoji="0" lang="fr-FR" altLang="fr-FR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kumimoji="0" lang="fr-FR" altLang="fr-FR" sz="28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⇌CO+3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fr-FR" altLang="fr-FR" sz="28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fr-FR" altLang="fr-FR" sz="28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kumimoji="0" lang="fr-FR" altLang="fr-FR" sz="28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fr-FR" altLang="fr-FR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kumimoji="0" lang="fr-FR" altLang="fr-FR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(équilibre homogène gazeux).</a:t>
                </a:r>
                <a:endParaRPr kumimoji="0" lang="fr-FR" altLang="fr-FR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On détermine, par une étude expérimentale, la constante d’équilibre pour différentes températures :</a:t>
                </a:r>
                <a:endParaRPr kumimoji="0" lang="fr-FR" altLang="fr-FR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En faisant une hypothèse raisonnable, déterminer les grandeurs thermodynamiques standard. Calculer la température d’inversion</a:t>
                </a:r>
                <a:r>
                  <a:rPr kumimoji="0" lang="fr-FR" altLang="fr-FR" sz="11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kumimoji="0" lang="fr-FR" altLang="fr-FR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Rectangle 1">
                <a:extLst>
                  <a:ext uri="{FF2B5EF4-FFF2-40B4-BE49-F238E27FC236}">
                    <a16:creationId xmlns:a16="http://schemas.microsoft.com/office/drawing/2014/main" id="{81601FC9-63C6-45A2-BC7F-19E123D963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5574" y="631069"/>
                <a:ext cx="10500852" cy="3046988"/>
              </a:xfrm>
              <a:prstGeom prst="rect">
                <a:avLst/>
              </a:prstGeom>
              <a:blipFill>
                <a:blip r:embed="rId3"/>
                <a:stretch>
                  <a:fillRect l="-1220" t="-1002" r="-290" b="-521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889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95467F9-7C33-4FAD-9A77-2CA79D51B4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5690" y="398206"/>
                <a:ext cx="11282516" cy="5778757"/>
              </a:xfrm>
            </p:spPr>
            <p:txBody>
              <a:bodyPr>
                <a:normAutofit lnSpcReduction="10000"/>
              </a:bodyPr>
              <a:lstStyle/>
              <a:p>
                <a:pPr marL="457200" lvl="1" indent="0">
                  <a:buNone/>
                </a:pPr>
                <a:r>
                  <a:rPr lang="fr-FR" sz="3600" b="1" dirty="0">
                    <a:solidFill>
                      <a:srgbClr val="00B0F0"/>
                    </a:solidFill>
                  </a:rPr>
                  <a:t>1.2 Équilibre et constante thermodynamique d’équilibre</a:t>
                </a:r>
                <a:endParaRPr lang="fr-FR" sz="3200" dirty="0">
                  <a:solidFill>
                    <a:srgbClr val="00B0F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fr-FR" sz="3000" dirty="0"/>
                  <a:t>A T et P fixés le système évolue tant que son enthalpie libre diminue. Il atteint l’équilibre lorsque l’enthalpie libre devient minimale ; soit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fr-FR" sz="3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3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FR" sz="3000" i="1">
                            <a:latin typeface="Cambria Math" panose="02040503050406030204" pitchFamily="18" charset="0"/>
                          </a:rPr>
                          <m:t>𝐺</m:t>
                        </m:r>
                      </m:num>
                      <m:den>
                        <m:r>
                          <a:rPr lang="fr-FR" sz="3000" i="1">
                            <a:latin typeface="Cambria Math" panose="02040503050406030204" pitchFamily="18" charset="0"/>
                          </a:rPr>
                          <m:t>𝜕𝜉</m:t>
                        </m:r>
                      </m:den>
                    </m:f>
                    <m:r>
                      <a:rPr lang="fr-FR" sz="30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r-FR" sz="3000" dirty="0"/>
                  <a:t> soit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300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fr-FR" sz="30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fr-FR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fr-FR" sz="3000" i="1">
                            <a:latin typeface="Cambria Math" panose="02040503050406030204" pitchFamily="18" charset="0"/>
                          </a:rPr>
                          <m:t>é</m:t>
                        </m:r>
                        <m:r>
                          <a:rPr lang="fr-FR" sz="30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fr-FR" sz="30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fr-FR" sz="3000" dirty="0"/>
              </a:p>
              <a:p>
                <a:pPr>
                  <a:lnSpc>
                    <a:spcPct val="150000"/>
                  </a:lnSpc>
                </a:pPr>
                <a:r>
                  <a:rPr lang="fr-FR" sz="3000" dirty="0"/>
                  <a:t>A l’équilibre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000" i="1">
                            <a:latin typeface="Cambria Math" panose="02040503050406030204" pitchFamily="18" charset="0"/>
                          </a:rPr>
                          <m:t>𝛥</m:t>
                        </m:r>
                      </m:e>
                      <m:sub>
                        <m:r>
                          <a:rPr lang="fr-FR" sz="30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p>
                      <m:sSupPr>
                        <m:ctrlPr>
                          <a:rPr lang="fr-FR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3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fr-FR" sz="30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fr-FR" sz="3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3000" i="1">
                        <a:latin typeface="Cambria Math" panose="02040503050406030204" pitchFamily="18" charset="0"/>
                      </a:rPr>
                      <m:t>𝑅𝑇𝑙𝑛</m:t>
                    </m:r>
                    <m:r>
                      <a:rPr lang="fr-FR" sz="30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FR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0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fr-FR" sz="30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fr-FR" sz="3000" i="1">
                            <a:latin typeface="Cambria Math" panose="02040503050406030204" pitchFamily="18" charset="0"/>
                          </a:rPr>
                          <m:t>,é</m:t>
                        </m:r>
                        <m:r>
                          <a:rPr lang="fr-FR" sz="30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fr-FR" sz="30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r-FR" sz="3000" dirty="0"/>
                  <a:t>. Le quotient de réaction prend une valeur qui ne dépend que de la température que l’on note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3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30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sz="3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30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fr-FR" sz="30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>
                        <m:r>
                          <a:rPr lang="fr-FR" sz="30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fr-FR" sz="30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fr-FR" sz="30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fr-FR" sz="3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30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sz="3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30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fr-FR" sz="30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>
                        <m:r>
                          <a:rPr lang="fr-FR" sz="30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fr-FR" sz="3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0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fr-FR" sz="30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fr-FR" sz="3000" i="1">
                            <a:latin typeface="Cambria Math" panose="02040503050406030204" pitchFamily="18" charset="0"/>
                          </a:rPr>
                          <m:t>,é</m:t>
                        </m:r>
                        <m:r>
                          <a:rPr lang="fr-FR" sz="30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fr-FR" sz="3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undOvr"/>
                        <m:subHide m:val="on"/>
                        <m:supHide m:val="on"/>
                        <m:ctrlPr>
                          <a:rPr lang="fr-FR" sz="3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fr-FR" sz="3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fr-FR" sz="3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fr-FR" sz="3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30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FR" sz="3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3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fr-FR" sz="30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b>
                                <m:r>
                                  <a:rPr lang="fr-FR" sz="3000" i="1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a:rPr lang="fr-FR" sz="30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fr-FR" sz="3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3000" i="1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fr-FR" sz="3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endParaRPr lang="fr-FR" sz="3000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95467F9-7C33-4FAD-9A77-2CA79D51B4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5690" y="398206"/>
                <a:ext cx="11282516" cy="5778757"/>
              </a:xfrm>
              <a:blipFill>
                <a:blip r:embed="rId2"/>
                <a:stretch>
                  <a:fillRect l="-1135" t="-3270" r="-18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7425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9C8876C7-20E3-4144-BEFF-0CA241FEA2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2451" y="471948"/>
                <a:ext cx="11267767" cy="5705015"/>
              </a:xfrm>
            </p:spPr>
            <p:txBody>
              <a:bodyPr/>
              <a:lstStyle/>
              <a:p>
                <a:pPr marL="457200" lvl="1" indent="0">
                  <a:buNone/>
                </a:pPr>
                <a:r>
                  <a:rPr lang="fr-FR" sz="3600" b="1" dirty="0">
                    <a:solidFill>
                      <a:srgbClr val="00B0F0"/>
                    </a:solidFill>
                  </a:rPr>
                  <a:t>1.3 Définition de l’affinité chimique</a:t>
                </a:r>
                <a:endParaRPr lang="fr-FR" sz="3200" dirty="0">
                  <a:solidFill>
                    <a:srgbClr val="00B0F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fr-FR" sz="3200" dirty="0"/>
                  <a:t>Par définition, l’affinité </a:t>
                </a:r>
                <a14:m>
                  <m:oMath xmlns:m="http://schemas.openxmlformats.org/officeDocument/2006/math">
                    <m:r>
                      <a:rPr lang="fr-FR" sz="3200" i="1">
                        <a:latin typeface="Cambria Math" panose="02040503050406030204" pitchFamily="18" charset="0"/>
                      </a:rPr>
                      <m:t>𝒜</m:t>
                    </m:r>
                    <m:d>
                      <m:d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</m:oMath>
                </a14:m>
                <a:r>
                  <a:rPr lang="fr-FR" sz="3200" dirty="0"/>
                  <a:t> d’une réaction chimique, exprimée en </a:t>
                </a:r>
                <a14:m>
                  <m:oMath xmlns:m="http://schemas.openxmlformats.org/officeDocument/2006/math">
                    <m:r>
                      <a:rPr lang="fr-FR" sz="3200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fr-FR" sz="32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fr-FR" sz="3200" i="1">
                        <a:latin typeface="Cambria Math" panose="02040503050406030204" pitchFamily="18" charset="0"/>
                      </a:rPr>
                      <m:t>𝑚𝑜</m:t>
                    </m:r>
                    <m:sSup>
                      <m:sSup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fr-FR" sz="3200" dirty="0"/>
                  <a:t>, correspond à l’opposée de l’enthalpie libre de réaction :</a:t>
                </a:r>
                <a:endParaRPr lang="fr-FR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fr-FR" sz="3200" b="1" i="1">
                        <a:latin typeface="Cambria Math" panose="02040503050406030204" pitchFamily="18" charset="0"/>
                      </a:rPr>
                      <m:t>𝓐</m:t>
                    </m:r>
                    <m:d>
                      <m:dPr>
                        <m:ctrlPr>
                          <a:rPr lang="fr-FR" sz="3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3200" b="1" i="1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fr-FR" sz="32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3200" b="1" i="1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fr-FR" sz="32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3200" b="1" i="1">
                            <a:latin typeface="Cambria Math" panose="02040503050406030204" pitchFamily="18" charset="0"/>
                          </a:rPr>
                          <m:t>𝝃</m:t>
                        </m:r>
                      </m:e>
                    </m:d>
                    <m:r>
                      <a:rPr lang="fr-FR" sz="3200" b="1" i="1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fr-FR" sz="3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b="1" i="1">
                            <a:latin typeface="Cambria Math" panose="02040503050406030204" pitchFamily="18" charset="0"/>
                          </a:rPr>
                          <m:t>𝚫</m:t>
                        </m:r>
                      </m:e>
                      <m:sub>
                        <m:r>
                          <a:rPr lang="fr-FR" sz="3200" b="1" i="1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  <m:r>
                      <a:rPr lang="fr-FR" sz="3200" b="1" i="1">
                        <a:latin typeface="Cambria Math" panose="02040503050406030204" pitchFamily="18" charset="0"/>
                      </a:rPr>
                      <m:t>𝑮</m:t>
                    </m:r>
                    <m:d>
                      <m:dPr>
                        <m:ctrlPr>
                          <a:rPr lang="fr-FR" sz="3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3200" b="1" i="1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fr-FR" sz="32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3200" b="1" i="1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fr-FR" sz="32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3200" b="1" i="1">
                            <a:latin typeface="Cambria Math" panose="02040503050406030204" pitchFamily="18" charset="0"/>
                          </a:rPr>
                          <m:t>𝝃</m:t>
                        </m:r>
                      </m:e>
                    </m:d>
                    <m:r>
                      <a:rPr lang="fr-FR" sz="3200" b="1" i="1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fr-FR" sz="3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b="1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fr-FR" sz="32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200" b="1" i="1">
                                <a:latin typeface="Cambria Math" panose="02040503050406030204" pitchFamily="18" charset="0"/>
                              </a:rPr>
                              <m:t>𝝏</m:t>
                            </m:r>
                            <m:r>
                              <a:rPr lang="fr-FR" sz="32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num>
                          <m:den>
                            <m:r>
                              <a:rPr lang="fr-FR" sz="3200" b="1" i="1">
                                <a:latin typeface="Cambria Math" panose="02040503050406030204" pitchFamily="18" charset="0"/>
                              </a:rPr>
                              <m:t>𝝏𝝃</m:t>
                            </m:r>
                          </m:den>
                        </m:f>
                        <m:r>
                          <a:rPr lang="fr-FR" sz="3200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fr-FR" sz="3200" b="1" i="1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fr-FR" sz="32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3200" b="1" i="1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  <m:r>
                      <a:rPr lang="fr-FR" sz="3200" b="1" i="1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fr-FR" sz="3200" b="1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fr-FR" sz="3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200" b="1" i="1">
                                <a:latin typeface="Cambria Math" panose="02040503050406030204" pitchFamily="18" charset="0"/>
                              </a:rPr>
                              <m:t>𝝂</m:t>
                            </m:r>
                          </m:e>
                          <m:sub>
                            <m:r>
                              <a:rPr lang="fr-FR" sz="32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sSub>
                          <m:sSubPr>
                            <m:ctrlPr>
                              <a:rPr lang="fr-FR" sz="3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200" b="1" i="1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fr-FR" sz="32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  <m:d>
                      <m:dPr>
                        <m:ctrlPr>
                          <a:rPr lang="fr-FR" sz="3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3200" b="1" i="1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fr-FR" sz="32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3200" b="1" i="1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fr-FR" sz="32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3200" b="1" i="1">
                            <a:latin typeface="Cambria Math" panose="02040503050406030204" pitchFamily="18" charset="0"/>
                          </a:rPr>
                          <m:t>𝝃</m:t>
                        </m:r>
                      </m:e>
                    </m:d>
                  </m:oMath>
                </a14:m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9C8876C7-20E3-4144-BEFF-0CA241FEA2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2451" y="471948"/>
                <a:ext cx="11267767" cy="5705015"/>
              </a:xfrm>
              <a:blipFill>
                <a:blip r:embed="rId2"/>
                <a:stretch>
                  <a:fillRect l="-1245" t="-2564" r="-14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3964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D0658A9-956B-41A8-87B0-E3A2721DFE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6194" y="412955"/>
                <a:ext cx="10837606" cy="5764008"/>
              </a:xfrm>
            </p:spPr>
            <p:txBody>
              <a:bodyPr/>
              <a:lstStyle/>
              <a:p>
                <a:pPr marL="457200" lvl="1" indent="0">
                  <a:buNone/>
                </a:pPr>
                <a:r>
                  <a:rPr lang="fr-FR" sz="3600" b="1" dirty="0">
                    <a:solidFill>
                      <a:srgbClr val="00B0F0"/>
                    </a:solidFill>
                  </a:rPr>
                  <a:t>1.4 Système hors équilibre</a:t>
                </a:r>
                <a:endParaRPr lang="fr-FR" sz="3200" dirty="0">
                  <a:solidFill>
                    <a:srgbClr val="00B0F0"/>
                  </a:solidFill>
                </a:endParaRPr>
              </a:p>
              <a:p>
                <a:r>
                  <a:rPr lang="fr-FR" sz="3200" dirty="0"/>
                  <a:t>Un système est hors équilibre tant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sz="32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fr-FR" sz="3200" i="1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fr-FR" dirty="0"/>
              </a:p>
              <a:p>
                <a:r>
                  <a:rPr lang="fr-FR" sz="3200" dirty="0"/>
                  <a:t>Dans l’expression </a:t>
                </a:r>
                <a:r>
                  <a:rPr lang="fr-FR" sz="3200" i="1" dirty="0" err="1"/>
                  <a:t>Δ</a:t>
                </a:r>
                <a:r>
                  <a:rPr lang="fr-FR" sz="3200" i="1" baseline="-25000" dirty="0" err="1"/>
                  <a:t>r</a:t>
                </a:r>
                <a:r>
                  <a:rPr lang="fr-FR" sz="3200" i="1" dirty="0" err="1"/>
                  <a:t>G</a:t>
                </a:r>
                <a:r>
                  <a:rPr lang="fr-FR" sz="3200" i="1" dirty="0"/>
                  <a:t> =</a:t>
                </a:r>
                <a14:m>
                  <m:oMath xmlns:m="http://schemas.openxmlformats.org/officeDocument/2006/math">
                    <m:r>
                      <a:rPr lang="fr-FR" sz="32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𝛥</m:t>
                        </m:r>
                      </m:e>
                      <m:sub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p>
                      <m:sSup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fr-FR" sz="3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3200" i="1">
                        <a:latin typeface="Cambria Math" panose="02040503050406030204" pitchFamily="18" charset="0"/>
                      </a:rPr>
                      <m:t>𝑅𝑇𝑙𝑛</m:t>
                    </m:r>
                    <m:r>
                      <a:rPr lang="fr-FR" sz="32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fr-FR" sz="3200" i="1" dirty="0"/>
                  <a:t> </a:t>
                </a:r>
                <a:r>
                  <a:rPr lang="fr-FR" sz="3200" dirty="0"/>
                  <a:t>remplaçons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𝛥</m:t>
                        </m:r>
                      </m:e>
                      <m:sub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p>
                      <m:sSup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fr-FR" sz="3200" dirty="0"/>
                  <a:t> par son expression en fonction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fr-FR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3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𝛥</m:t>
                        </m:r>
                      </m:e>
                      <m:sub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p>
                      <m:sSup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fr-FR" sz="32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fr-FR" sz="3200" i="1">
                        <a:latin typeface="Cambria Math" panose="02040503050406030204" pitchFamily="18" charset="0"/>
                      </a:rPr>
                      <m:t>𝑅𝑇</m:t>
                    </m:r>
                    <m:func>
                      <m:func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320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p>
                          <m:sSupPr>
                            <m:ctrlPr>
                              <a:rPr lang="fr-FR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func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sz="3200" i="1">
                        <a:latin typeface="Cambria Math" panose="02040503050406030204" pitchFamily="18" charset="0"/>
                      </a:rPr>
                      <m:t>𝛥</m:t>
                    </m:r>
                    <m:r>
                      <a:rPr lang="fr-FR" sz="3200" i="1" baseline="-25000">
                        <a:latin typeface="Cambria Math" panose="02040503050406030204" pitchFamily="18" charset="0"/>
                      </a:rPr>
                      <m:t>𝑟</m:t>
                    </m:r>
                    <m:r>
                      <a:rPr lang="fr-FR" sz="32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fr-FR" sz="3200" i="1">
                        <a:latin typeface="Cambria Math" panose="02040503050406030204" pitchFamily="18" charset="0"/>
                      </a:rPr>
                      <m:t> =−</m:t>
                    </m:r>
                    <m:r>
                      <a:rPr lang="fr-FR" sz="3200" i="1">
                        <a:latin typeface="Cambria Math" panose="02040503050406030204" pitchFamily="18" charset="0"/>
                      </a:rPr>
                      <m:t>𝑅𝑇</m:t>
                    </m:r>
                    <m:func>
                      <m:func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320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p>
                          <m:sSupPr>
                            <m:ctrlPr>
                              <a:rPr lang="fr-FR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func>
                    <m:r>
                      <a:rPr lang="fr-FR" sz="3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3200" i="1">
                        <a:latin typeface="Cambria Math" panose="02040503050406030204" pitchFamily="18" charset="0"/>
                      </a:rPr>
                      <m:t>𝑅𝑇𝑙𝑛</m:t>
                    </m:r>
                    <m:r>
                      <a:rPr lang="fr-FR" sz="32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sz="32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fr-FR" sz="3200" i="1">
                        <a:latin typeface="Cambria Math" panose="02040503050406030204" pitchFamily="18" charset="0"/>
                      </a:rPr>
                      <m:t>𝑅𝑇𝑙𝑛</m:t>
                    </m:r>
                    <m:f>
                      <m:f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FR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fr-FR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den>
                    </m:f>
                  </m:oMath>
                </a14:m>
                <a:endParaRPr lang="fr-FR" dirty="0"/>
              </a:p>
              <a:p>
                <a:r>
                  <a:rPr lang="fr-FR" sz="3200" dirty="0"/>
                  <a:t>Un système est hors équilibre tant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sz="32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fr-FR" sz="3200" i="1">
                        <a:latin typeface="Cambria Math" panose="02040503050406030204" pitchFamily="18" charset="0"/>
                      </a:rPr>
                      <m:t>≠0 </m:t>
                    </m:r>
                    <m:r>
                      <a:rPr lang="fr-FR" sz="3200" i="1">
                        <a:latin typeface="Cambria Math" panose="02040503050406030204" pitchFamily="18" charset="0"/>
                      </a:rPr>
                      <m:t>𝑜𝑢</m:t>
                    </m:r>
                    <m:r>
                      <a:rPr lang="fr-FR" sz="32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sz="3200" i="1">
                        <a:latin typeface="Cambria Math" panose="02040503050406030204" pitchFamily="18" charset="0"/>
                      </a:rPr>
                      <m:t>≠</m:t>
                    </m:r>
                    <m:sSup>
                      <m:sSup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fr-FR" sz="32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fr-FR" dirty="0"/>
              </a:p>
              <a:p>
                <a:r>
                  <a:rPr lang="fr-FR" sz="3200" dirty="0"/>
                  <a:t>Le système va donc évoluer de façon irréversible, avec création d’entropie interne : </a:t>
                </a:r>
                <a:endParaRPr lang="fr-F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sz="32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fr-FR" sz="32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fr-FR" sz="32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fr-FR" sz="3200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fr-FR" sz="3200" i="1">
                        <a:latin typeface="Cambria Math" panose="02040503050406030204" pitchFamily="18" charset="0"/>
                      </a:rPr>
                      <m:t>&lt;0 </m:t>
                    </m:r>
                    <m:r>
                      <a:rPr lang="fr-FR" sz="3200" i="1">
                        <a:latin typeface="Cambria Math" panose="02040503050406030204" pitchFamily="18" charset="0"/>
                      </a:rPr>
                      <m:t>𝑜𝑢</m:t>
                    </m:r>
                    <m:r>
                      <a:rPr lang="fr-FR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3200" i="1">
                        <a:latin typeface="Cambria Math" panose="02040503050406030204" pitchFamily="18" charset="0"/>
                      </a:rPr>
                      <m:t>𝒜</m:t>
                    </m:r>
                    <m:r>
                      <a:rPr lang="fr-FR" sz="32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fr-FR" sz="32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fr-FR" sz="3200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fr-FR" sz="3200" i="1">
                        <a:latin typeface="Cambria Math" panose="02040503050406030204" pitchFamily="18" charset="0"/>
                      </a:rPr>
                      <m:t>&gt;0 .</m:t>
                    </m:r>
                  </m:oMath>
                </a14:m>
                <a:endParaRPr lang="fr-FR" sz="2400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D0658A9-956B-41A8-87B0-E3A2721DFE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6194" y="412955"/>
                <a:ext cx="10837606" cy="5764008"/>
              </a:xfrm>
              <a:blipFill>
                <a:blip r:embed="rId2"/>
                <a:stretch>
                  <a:fillRect l="-1294" t="-2646" r="-16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0579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191D5D2-7892-4490-B10A-0E9BE83662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8710" y="309716"/>
                <a:ext cx="10985090" cy="586724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fr-FR" sz="3200" dirty="0"/>
                  <a:t>Deux cas sont envisageables</a:t>
                </a:r>
                <a:r>
                  <a:rPr lang="fr-FR" dirty="0"/>
                  <a:t> :</a:t>
                </a: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sz="32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fr-FR" sz="3200" i="1">
                        <a:latin typeface="Cambria Math" panose="02040503050406030204" pitchFamily="18" charset="0"/>
                      </a:rPr>
                      <m:t>&lt;0 </m:t>
                    </m:r>
                    <m:r>
                      <a:rPr lang="fr-FR" sz="3200" i="1">
                        <a:latin typeface="Cambria Math" panose="02040503050406030204" pitchFamily="18" charset="0"/>
                      </a:rPr>
                      <m:t>𝑜𝑢</m:t>
                    </m:r>
                    <m:r>
                      <a:rPr lang="fr-FR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3200" i="1">
                        <a:latin typeface="Cambria Math" panose="02040503050406030204" pitchFamily="18" charset="0"/>
                      </a:rPr>
                      <m:t>𝒜</m:t>
                    </m:r>
                    <m:r>
                      <a:rPr lang="fr-FR" sz="3200" i="1">
                        <a:latin typeface="Cambria Math" panose="02040503050406030204" pitchFamily="18" charset="0"/>
                      </a:rPr>
                      <m:t>&gt;0 →</m:t>
                    </m:r>
                    <m:sSub>
                      <m:sSub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3200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fr-FR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3200" dirty="0"/>
                  <a:t>: l’évolution se fait avec </a:t>
                </a:r>
                <a14:m>
                  <m:oMath xmlns:m="http://schemas.openxmlformats.org/officeDocument/2006/math">
                    <m:r>
                      <a:rPr lang="fr-FR" sz="32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fr-FR" sz="3200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fr-FR" sz="3200" i="1"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fr-FR" sz="3200" dirty="0"/>
                  <a:t>, c'est-à-dire dans le sens direct.</a:t>
                </a: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sz="32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fr-FR" sz="3200" i="1">
                        <a:latin typeface="Cambria Math" panose="02040503050406030204" pitchFamily="18" charset="0"/>
                      </a:rPr>
                      <m:t>&gt;0 </m:t>
                    </m:r>
                    <m:r>
                      <a:rPr lang="fr-FR" sz="3200" i="1">
                        <a:latin typeface="Cambria Math" panose="02040503050406030204" pitchFamily="18" charset="0"/>
                      </a:rPr>
                      <m:t>𝑜𝑢</m:t>
                    </m:r>
                    <m:r>
                      <a:rPr lang="fr-FR" sz="3200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fr-FR" sz="3200" i="1">
                        <a:latin typeface="Cambria Math" panose="02040503050406030204" pitchFamily="18" charset="0"/>
                      </a:rPr>
                      <m:t>𝒜</m:t>
                    </m:r>
                    <m:r>
                      <a:rPr lang="fr-FR" sz="3200" i="1">
                        <a:latin typeface="Cambria Math" panose="02040503050406030204" pitchFamily="18" charset="0"/>
                      </a:rPr>
                      <m:t>&lt;0→</m:t>
                    </m:r>
                    <m:sSub>
                      <m:sSub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3200" i="1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fr-FR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3200" dirty="0"/>
                  <a:t>: l’évolution se fait avec </a:t>
                </a:r>
                <a14:m>
                  <m:oMath xmlns:m="http://schemas.openxmlformats.org/officeDocument/2006/math">
                    <m:r>
                      <a:rPr lang="fr-FR" sz="32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fr-FR" sz="3200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fr-FR" sz="3200" i="1">
                        <a:latin typeface="Cambria Math" panose="02040503050406030204" pitchFamily="18" charset="0"/>
                      </a:rPr>
                      <m:t>&lt;0 </m:t>
                    </m:r>
                  </m:oMath>
                </a14:m>
                <a:r>
                  <a:rPr lang="fr-FR" sz="3200" dirty="0"/>
                  <a:t>, c'est-à-dire dans le sens indirect.</a:t>
                </a:r>
              </a:p>
              <a:p>
                <a:r>
                  <a:rPr lang="fr-FR" sz="3200" dirty="0"/>
                  <a:t>On peut schématiser ces résultats sur un axe gradué de 0 à l’infini en portant les valeurs numériques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fr-FR" sz="3200" dirty="0"/>
                  <a:t> et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sz="32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fr-FR" sz="3200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191D5D2-7892-4490-B10A-0E9BE83662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8710" y="309716"/>
                <a:ext cx="10985090" cy="5867247"/>
              </a:xfrm>
              <a:blipFill>
                <a:blip r:embed="rId2"/>
                <a:stretch>
                  <a:fillRect l="-1387" t="-218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B4738CF1-B35C-4E35-9FDA-3643A7708427}"/>
              </a:ext>
            </a:extLst>
          </p:cNvPr>
          <p:cNvCxnSpPr>
            <a:cxnSpLocks/>
          </p:cNvCxnSpPr>
          <p:nvPr/>
        </p:nvCxnSpPr>
        <p:spPr>
          <a:xfrm>
            <a:off x="2602936" y="4657725"/>
            <a:ext cx="63198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280BA6CF-08CB-4176-A75F-99B808B69982}"/>
              </a:ext>
            </a:extLst>
          </p:cNvPr>
          <p:cNvCxnSpPr/>
          <p:nvPr/>
        </p:nvCxnSpPr>
        <p:spPr>
          <a:xfrm>
            <a:off x="4404410" y="4835532"/>
            <a:ext cx="514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59073A89-2E29-4AFD-B5D4-06BF412A1434}"/>
              </a:ext>
            </a:extLst>
          </p:cNvPr>
          <p:cNvCxnSpPr/>
          <p:nvPr/>
        </p:nvCxnSpPr>
        <p:spPr>
          <a:xfrm flipH="1">
            <a:off x="6628959" y="4417756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5">
                <a:extLst>
                  <a:ext uri="{FF2B5EF4-FFF2-40B4-BE49-F238E27FC236}">
                    <a16:creationId xmlns:a16="http://schemas.microsoft.com/office/drawing/2014/main" id="{B2B4FD33-2CF8-4D1B-8DBF-853E9ECCD6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2936" y="4219979"/>
                <a:ext cx="5654112" cy="6155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0                </a:t>
                </a:r>
                <a:r>
                  <a:rPr kumimoji="0" lang="fr-FR" altLang="fr-FR" sz="16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QR1</a:t>
                </a:r>
                <a:r>
                  <a:rPr kumimoji="0" lang="fr-FR" altLang="fr-FR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fr-FR" altLang="fr-FR" sz="16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0" lang="fr-FR" altLang="fr-FR" sz="16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p>
                        <m:r>
                          <a:rPr kumimoji="0" lang="fr-FR" altLang="fr-FR" sz="16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kumimoji="0" lang="fr-FR" altLang="fr-FR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</a:t>
                </a:r>
                <a:r>
                  <a:rPr kumimoji="0" lang="fr-FR" altLang="fr-FR" sz="16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QR2</a:t>
                </a:r>
                <a:endParaRPr kumimoji="0" lang="fr-FR" altLang="fr-F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altLang="fr-FR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Rectangle 5">
                <a:extLst>
                  <a:ext uri="{FF2B5EF4-FFF2-40B4-BE49-F238E27FC236}">
                    <a16:creationId xmlns:a16="http://schemas.microsoft.com/office/drawing/2014/main" id="{B2B4FD33-2CF8-4D1B-8DBF-853E9ECCD6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02936" y="4219979"/>
                <a:ext cx="5654112" cy="615553"/>
              </a:xfrm>
              <a:prstGeom prst="rect">
                <a:avLst/>
              </a:prstGeom>
              <a:blipFill>
                <a:blip r:embed="rId3"/>
                <a:stretch>
                  <a:fillRect l="-647" t="-396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599409E-FE13-46EF-B17E-03C327359464}"/>
                  </a:ext>
                </a:extLst>
              </p:cNvPr>
              <p:cNvSpPr/>
              <p:nvPr/>
            </p:nvSpPr>
            <p:spPr>
              <a:xfrm>
                <a:off x="732502" y="5095472"/>
                <a:ext cx="10621297" cy="10411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695325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fr-FR" sz="2800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Le sens de déplacement du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fr-FR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fr-FR" sz="2800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sur le graphe, correspond bien au sens de la</a:t>
                </a:r>
                <a:r>
                  <a:rPr lang="fr-FR" sz="2400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réaction chimique qui a effectivement lieu.</a:t>
                </a:r>
                <a:endParaRPr lang="fr-FR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599409E-FE13-46EF-B17E-03C3273594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502" y="5095472"/>
                <a:ext cx="10621297" cy="1041119"/>
              </a:xfrm>
              <a:prstGeom prst="rect">
                <a:avLst/>
              </a:prstGeom>
              <a:blipFill>
                <a:blip r:embed="rId4"/>
                <a:stretch>
                  <a:fillRect t="-4678" b="-152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81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 descr="https://upload.wikimedia.org/wikipedia/commons/thumb/b/be/Diag_eq.svg/350px-Diag_eq.svg.png">
            <a:extLst>
              <a:ext uri="{FF2B5EF4-FFF2-40B4-BE49-F238E27FC236}">
                <a16:creationId xmlns:a16="http://schemas.microsoft.com/office/drawing/2014/main" id="{C08E74A1-913D-4549-AB3D-573D2334A60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9445" y="1002890"/>
            <a:ext cx="3944272" cy="4945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8CC4CCFC-0325-46FD-BAED-6AED78368B60}"/>
                  </a:ext>
                </a:extLst>
              </p:cNvPr>
              <p:cNvSpPr txBox="1"/>
              <p:nvPr/>
            </p:nvSpPr>
            <p:spPr>
              <a:xfrm>
                <a:off x="811161" y="1002890"/>
                <a:ext cx="6415549" cy="4568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200" dirty="0"/>
                  <a:t>Envisageons une évolution à T et P fixés </a:t>
                </a:r>
              </a:p>
              <a:p>
                <a:r>
                  <a:rPr lang="fr-FR" sz="3200" dirty="0"/>
                  <a:t>d’un système chimique.</a:t>
                </a:r>
              </a:p>
              <a:p>
                <a:r>
                  <a:rPr lang="fr-FR" sz="3200" dirty="0"/>
                  <a:t>La fonction enthalpie libre G de ce </a:t>
                </a:r>
              </a:p>
              <a:p>
                <a:r>
                  <a:rPr lang="fr-FR" sz="3200" dirty="0"/>
                  <a:t>système a l’allure suivante :</a:t>
                </a:r>
              </a:p>
              <a:p>
                <a:r>
                  <a:rPr lang="fr-FR" sz="3200" dirty="0"/>
                  <a:t>L’avancement de la réaction varie de 0 à </a:t>
                </a:r>
                <a14:m>
                  <m:oMath xmlns:m="http://schemas.openxmlformats.org/officeDocument/2006/math">
                    <m:r>
                      <a:rPr lang="fr-FR" sz="3200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fr-FR" sz="32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fr-FR" sz="3200" dirty="0"/>
              </a:p>
              <a:p>
                <a:r>
                  <a:rPr lang="fr-FR" sz="3200" dirty="0"/>
                  <a:t>G passe par un minimum pour </a:t>
                </a:r>
                <a14:m>
                  <m:oMath xmlns:m="http://schemas.openxmlformats.org/officeDocument/2006/math">
                    <m:r>
                      <a:rPr lang="fr-FR" sz="3200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fr-FR" sz="3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é</m:t>
                        </m:r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fr-FR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3200" dirty="0"/>
                  <a:t>: le système est à l’équilibre.</a:t>
                </a:r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8CC4CCFC-0325-46FD-BAED-6AED78368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161" y="1002890"/>
                <a:ext cx="6415549" cy="4568430"/>
              </a:xfrm>
              <a:prstGeom prst="rect">
                <a:avLst/>
              </a:prstGeom>
              <a:blipFill>
                <a:blip r:embed="rId3"/>
                <a:stretch>
                  <a:fillRect l="-2376" t="-1736" r="-190" b="-26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233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6B454411-21F3-40A3-9F7A-6862FF30F5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83458"/>
                <a:ext cx="10515600" cy="579350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fr-FR" dirty="0"/>
                  <a:t>En G</a:t>
                </a:r>
                <a:r>
                  <a:rPr lang="fr-FR" baseline="-25000" dirty="0"/>
                  <a:t>1</a:t>
                </a:r>
                <a:r>
                  <a:rPr lang="fr-FR" dirty="0"/>
                  <a:t>, pour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dirty="0"/>
                  <a:t>, on constate que la pente de la tangente à la courbe est négative : </a:t>
                </a:r>
              </a:p>
              <a:p>
                <a:r>
                  <a:rPr lang="fr-FR" dirty="0"/>
                  <a:t>l’évolution va bien dans le sens direct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fr-FR" dirty="0"/>
                  <a:t>.</a:t>
                </a:r>
              </a:p>
              <a:p>
                <a:r>
                  <a:rPr lang="fr-FR" dirty="0"/>
                  <a:t>En G</a:t>
                </a:r>
                <a:r>
                  <a:rPr lang="fr-FR" baseline="-25000" dirty="0"/>
                  <a:t>2</a:t>
                </a:r>
                <a:r>
                  <a:rPr lang="fr-FR" dirty="0"/>
                  <a:t>, pour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dirty="0"/>
                  <a:t> la pente est positive : </a:t>
                </a:r>
              </a:p>
              <a:p>
                <a:r>
                  <a:rPr lang="fr-FR" dirty="0"/>
                  <a:t>L’évolution va dans le sens indirect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endParaRPr lang="fr-FR" dirty="0"/>
              </a:p>
              <a:p>
                <a:r>
                  <a:rPr lang="fr-FR" dirty="0"/>
                  <a:t>Exercice d’application</a:t>
                </a:r>
              </a:p>
              <a:p>
                <a:r>
                  <a:rPr lang="fr-FR" dirty="0"/>
                  <a:t>On étudie à 25°C, sous P=5 bar, l’équilibre d’isomérisation entre l’isobutane A (gaz) et le butane B (gaz).</a:t>
                </a:r>
              </a:p>
              <a:p>
                <a:r>
                  <a:rPr lang="fr-FR" dirty="0"/>
                  <a:t>Données 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fr-FR" i="1">
                        <a:latin typeface="Cambria Math" panose="02040503050406030204" pitchFamily="18" charset="0"/>
                      </a:rPr>
                      <m:t>=−17,98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𝑘𝐽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𝑚𝑜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; </m:t>
                    </m:r>
                    <m:sSubSup>
                      <m:sSub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fr-FR" i="1">
                        <a:latin typeface="Cambria Math" panose="02040503050406030204" pitchFamily="18" charset="0"/>
                      </a:rPr>
                      <m:t>=−15,71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𝑘𝐽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𝑚𝑜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fr-FR" dirty="0"/>
                  <a:t>.</a:t>
                </a:r>
              </a:p>
              <a:p>
                <a:r>
                  <a:rPr lang="fr-FR" dirty="0"/>
                  <a:t>On part de 1 mol d’isobutane pur.</a:t>
                </a:r>
              </a:p>
              <a:p>
                <a:pPr lvl="0"/>
                <a:r>
                  <a:rPr lang="fr-FR" dirty="0"/>
                  <a:t>Exprimer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(298)</m:t>
                    </m:r>
                  </m:oMath>
                </a14:m>
                <a:r>
                  <a:rPr lang="fr-FR" dirty="0"/>
                  <a:t> de la réaction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⇄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fr-FR" dirty="0"/>
              </a:p>
              <a:p>
                <a:pPr lvl="0"/>
                <a:r>
                  <a:rPr lang="fr-FR" dirty="0"/>
                  <a:t>Exprimer l’enthalpie libre G du système pour un avancement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fr-FR" dirty="0"/>
                  <a:t> à l’instant t.</a:t>
                </a:r>
              </a:p>
              <a:p>
                <a:pPr lvl="0"/>
                <a:r>
                  <a:rPr lang="fr-FR" dirty="0"/>
                  <a:t>Exprimer l’enthalpie libre de réaction au même instant t.</a:t>
                </a:r>
              </a:p>
              <a:p>
                <a:r>
                  <a:rPr lang="fr-FR" dirty="0"/>
                  <a:t>Tracer le graphe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dirty="0"/>
                  <a:t> En déduire la constante d’équilibre à 25°C et la valeur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fr-FR" dirty="0"/>
                  <a:t>.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6B454411-21F3-40A3-9F7A-6862FF30F5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83458"/>
                <a:ext cx="10515600" cy="5793505"/>
              </a:xfrm>
              <a:blipFill>
                <a:blip r:embed="rId2"/>
                <a:stretch>
                  <a:fillRect l="-928" t="-2632" r="-1391" b="-9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5081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7EA03CC6-164B-4B6E-ABA4-3AA82ECF66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6194" y="412955"/>
                <a:ext cx="10837606" cy="576400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fr-FR" dirty="0"/>
                  <a:t> </a:t>
                </a: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298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e>
                    </m:nary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fr-FR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fr-FR" i="1">
                        <a:latin typeface="Cambria Math" panose="02040503050406030204" pitchFamily="18" charset="0"/>
                      </a:rPr>
                      <m:t>=−15,71+17,98=2,27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𝑘𝐽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𝑚𝑜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fr-FR" dirty="0"/>
              </a:p>
              <a:p>
                <a:pPr lvl="0"/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=0 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0  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=1∗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𝑅𝑇𝑙𝑛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den>
                    </m:f>
                    <m:r>
                      <a:rPr lang="fr-FR" i="1">
                        <a:latin typeface="Cambria Math" panose="02040503050406030204" pitchFamily="18" charset="0"/>
                      </a:rPr>
                      <m:t>=−14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𝑘𝐽</m:t>
                    </m:r>
                  </m:oMath>
                </a14:m>
                <a:endParaRPr lang="fr-FR" dirty="0"/>
              </a:p>
              <a:p>
                <a:r>
                  <a:rPr lang="fr-FR" dirty="0"/>
                  <a:t> 			  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       ⇄      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𝑡𝑜𝑡𝑎𝑙</m:t>
                    </m:r>
                  </m:oMath>
                </a14:m>
                <a:endParaRPr lang="fr-FR" dirty="0"/>
              </a:p>
              <a:p>
                <a:r>
                  <a:rPr lang="fr-FR" dirty="0"/>
                  <a:t>EI                                1                    0                1</a:t>
                </a:r>
              </a:p>
              <a:p>
                <a:r>
                  <a:rPr lang="fr-FR" dirty="0"/>
                  <a:t>t                                 1-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                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               1</m:t>
                    </m:r>
                  </m:oMath>
                </a14:m>
                <a:endParaRPr lang="fr-FR" dirty="0"/>
              </a:p>
              <a:p>
                <a:r>
                  <a:rPr lang="fr-FR" dirty="0"/>
                  <a:t>EF                              1-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fr-FR" dirty="0"/>
                  <a:t>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fr-FR" dirty="0"/>
                  <a:t>              1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fr-FR" dirty="0"/>
                  <a:t>  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𝑅𝑇𝑙𝑛</m:t>
                        </m:r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</m:d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num>
                          <m:den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𝑅𝑇𝑙𝑛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𝜉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den>
                    </m:f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7EA03CC6-164B-4B6E-ABA4-3AA82ECF66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6194" y="412955"/>
                <a:ext cx="10837606" cy="5764008"/>
              </a:xfrm>
              <a:blipFill>
                <a:blip r:embed="rId2"/>
                <a:stretch>
                  <a:fillRect l="-1012" t="-22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57959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1566</Words>
  <Application>Microsoft Office PowerPoint</Application>
  <PresentationFormat>Grand écran</PresentationFormat>
  <Paragraphs>158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daniel diallo</dc:creator>
  <cp:lastModifiedBy>DIALLO Yero</cp:lastModifiedBy>
  <cp:revision>17</cp:revision>
  <dcterms:created xsi:type="dcterms:W3CDTF">2018-10-15T10:41:47Z</dcterms:created>
  <dcterms:modified xsi:type="dcterms:W3CDTF">2020-11-30T15:57:23Z</dcterms:modified>
</cp:coreProperties>
</file>