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9" autoAdjust="0"/>
    <p:restoredTop sz="94660"/>
  </p:normalViewPr>
  <p:slideViewPr>
    <p:cSldViewPr snapToGrid="0">
      <p:cViewPr varScale="1">
        <p:scale>
          <a:sx n="102" d="100"/>
          <a:sy n="102" d="100"/>
        </p:scale>
        <p:origin x="7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316CA7-294C-4ABB-9120-656237B0B1F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81460E0-3937-40C4-B347-B8549D9F0C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71665550-0F85-464A-84DE-BD8CD3F41C8F}"/>
              </a:ext>
            </a:extLst>
          </p:cNvPr>
          <p:cNvSpPr>
            <a:spLocks noGrp="1"/>
          </p:cNvSpPr>
          <p:nvPr>
            <p:ph type="dt" sz="half" idx="10"/>
          </p:nvPr>
        </p:nvSpPr>
        <p:spPr/>
        <p:txBody>
          <a:bodyPr/>
          <a:lstStyle/>
          <a:p>
            <a:fld id="{C4B48494-45AB-4022-B0E7-1BB852F01905}" type="datetimeFigureOut">
              <a:rPr lang="fr-FR" smtClean="0"/>
              <a:t>07/12/2021</a:t>
            </a:fld>
            <a:endParaRPr lang="fr-FR"/>
          </a:p>
        </p:txBody>
      </p:sp>
      <p:sp>
        <p:nvSpPr>
          <p:cNvPr id="5" name="Espace réservé du pied de page 4">
            <a:extLst>
              <a:ext uri="{FF2B5EF4-FFF2-40B4-BE49-F238E27FC236}">
                <a16:creationId xmlns:a16="http://schemas.microsoft.com/office/drawing/2014/main" id="{71DC5D79-7BA1-4430-8034-4A0894AF011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71FA26C-13DF-46AF-9E99-FA1768A4593E}"/>
              </a:ext>
            </a:extLst>
          </p:cNvPr>
          <p:cNvSpPr>
            <a:spLocks noGrp="1"/>
          </p:cNvSpPr>
          <p:nvPr>
            <p:ph type="sldNum" sz="quarter" idx="12"/>
          </p:nvPr>
        </p:nvSpPr>
        <p:spPr/>
        <p:txBody>
          <a:bodyPr/>
          <a:lstStyle/>
          <a:p>
            <a:fld id="{E4CC485B-2338-43A1-ADAE-186AF77132CD}" type="slidenum">
              <a:rPr lang="fr-FR" smtClean="0"/>
              <a:t>‹N°›</a:t>
            </a:fld>
            <a:endParaRPr lang="fr-FR"/>
          </a:p>
        </p:txBody>
      </p:sp>
    </p:spTree>
    <p:extLst>
      <p:ext uri="{BB962C8B-B14F-4D97-AF65-F5344CB8AC3E}">
        <p14:creationId xmlns:p14="http://schemas.microsoft.com/office/powerpoint/2010/main" val="2882470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C481BF-506B-454A-B895-0214EFC5793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B6AB6EE-BE29-4EC2-8632-B8BA0AB8E3AC}"/>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24A8EAE-EDA8-4416-97C5-B2474F0ED3CA}"/>
              </a:ext>
            </a:extLst>
          </p:cNvPr>
          <p:cNvSpPr>
            <a:spLocks noGrp="1"/>
          </p:cNvSpPr>
          <p:nvPr>
            <p:ph type="dt" sz="half" idx="10"/>
          </p:nvPr>
        </p:nvSpPr>
        <p:spPr/>
        <p:txBody>
          <a:bodyPr/>
          <a:lstStyle/>
          <a:p>
            <a:fld id="{C4B48494-45AB-4022-B0E7-1BB852F01905}" type="datetimeFigureOut">
              <a:rPr lang="fr-FR" smtClean="0"/>
              <a:t>07/12/2021</a:t>
            </a:fld>
            <a:endParaRPr lang="fr-FR"/>
          </a:p>
        </p:txBody>
      </p:sp>
      <p:sp>
        <p:nvSpPr>
          <p:cNvPr id="5" name="Espace réservé du pied de page 4">
            <a:extLst>
              <a:ext uri="{FF2B5EF4-FFF2-40B4-BE49-F238E27FC236}">
                <a16:creationId xmlns:a16="http://schemas.microsoft.com/office/drawing/2014/main" id="{248C9050-5883-4E4C-AC90-A80EF3BA22B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3A0421D-D41B-4A45-B282-D4511ADE2279}"/>
              </a:ext>
            </a:extLst>
          </p:cNvPr>
          <p:cNvSpPr>
            <a:spLocks noGrp="1"/>
          </p:cNvSpPr>
          <p:nvPr>
            <p:ph type="sldNum" sz="quarter" idx="12"/>
          </p:nvPr>
        </p:nvSpPr>
        <p:spPr/>
        <p:txBody>
          <a:bodyPr/>
          <a:lstStyle/>
          <a:p>
            <a:fld id="{E4CC485B-2338-43A1-ADAE-186AF77132CD}" type="slidenum">
              <a:rPr lang="fr-FR" smtClean="0"/>
              <a:t>‹N°›</a:t>
            </a:fld>
            <a:endParaRPr lang="fr-FR"/>
          </a:p>
        </p:txBody>
      </p:sp>
    </p:spTree>
    <p:extLst>
      <p:ext uri="{BB962C8B-B14F-4D97-AF65-F5344CB8AC3E}">
        <p14:creationId xmlns:p14="http://schemas.microsoft.com/office/powerpoint/2010/main" val="2166723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6BB16C1-E033-4E8C-B6FC-88619BB008AA}"/>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108635F-A788-467A-A2AC-D406215A299C}"/>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DD8DD55-6E01-472E-9FF5-4BE5DD07685D}"/>
              </a:ext>
            </a:extLst>
          </p:cNvPr>
          <p:cNvSpPr>
            <a:spLocks noGrp="1"/>
          </p:cNvSpPr>
          <p:nvPr>
            <p:ph type="dt" sz="half" idx="10"/>
          </p:nvPr>
        </p:nvSpPr>
        <p:spPr/>
        <p:txBody>
          <a:bodyPr/>
          <a:lstStyle/>
          <a:p>
            <a:fld id="{C4B48494-45AB-4022-B0E7-1BB852F01905}" type="datetimeFigureOut">
              <a:rPr lang="fr-FR" smtClean="0"/>
              <a:t>07/12/2021</a:t>
            </a:fld>
            <a:endParaRPr lang="fr-FR"/>
          </a:p>
        </p:txBody>
      </p:sp>
      <p:sp>
        <p:nvSpPr>
          <p:cNvPr id="5" name="Espace réservé du pied de page 4">
            <a:extLst>
              <a:ext uri="{FF2B5EF4-FFF2-40B4-BE49-F238E27FC236}">
                <a16:creationId xmlns:a16="http://schemas.microsoft.com/office/drawing/2014/main" id="{3AF3D47B-8C54-4E19-AF5B-2664FD3B06F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6104097-F9F2-4225-A16C-43C5E02ADC2B}"/>
              </a:ext>
            </a:extLst>
          </p:cNvPr>
          <p:cNvSpPr>
            <a:spLocks noGrp="1"/>
          </p:cNvSpPr>
          <p:nvPr>
            <p:ph type="sldNum" sz="quarter" idx="12"/>
          </p:nvPr>
        </p:nvSpPr>
        <p:spPr/>
        <p:txBody>
          <a:bodyPr/>
          <a:lstStyle/>
          <a:p>
            <a:fld id="{E4CC485B-2338-43A1-ADAE-186AF77132CD}" type="slidenum">
              <a:rPr lang="fr-FR" smtClean="0"/>
              <a:t>‹N°›</a:t>
            </a:fld>
            <a:endParaRPr lang="fr-FR"/>
          </a:p>
        </p:txBody>
      </p:sp>
    </p:spTree>
    <p:extLst>
      <p:ext uri="{BB962C8B-B14F-4D97-AF65-F5344CB8AC3E}">
        <p14:creationId xmlns:p14="http://schemas.microsoft.com/office/powerpoint/2010/main" val="1330485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3965B9-B623-4CC5-ABAA-143A44B4DB6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8F09DB4-76F3-4515-AF80-299F86D87FE9}"/>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FFDF983-5D66-494E-8EA3-696AAE8751F5}"/>
              </a:ext>
            </a:extLst>
          </p:cNvPr>
          <p:cNvSpPr>
            <a:spLocks noGrp="1"/>
          </p:cNvSpPr>
          <p:nvPr>
            <p:ph type="dt" sz="half" idx="10"/>
          </p:nvPr>
        </p:nvSpPr>
        <p:spPr/>
        <p:txBody>
          <a:bodyPr/>
          <a:lstStyle/>
          <a:p>
            <a:fld id="{C4B48494-45AB-4022-B0E7-1BB852F01905}" type="datetimeFigureOut">
              <a:rPr lang="fr-FR" smtClean="0"/>
              <a:t>07/12/2021</a:t>
            </a:fld>
            <a:endParaRPr lang="fr-FR"/>
          </a:p>
        </p:txBody>
      </p:sp>
      <p:sp>
        <p:nvSpPr>
          <p:cNvPr id="5" name="Espace réservé du pied de page 4">
            <a:extLst>
              <a:ext uri="{FF2B5EF4-FFF2-40B4-BE49-F238E27FC236}">
                <a16:creationId xmlns:a16="http://schemas.microsoft.com/office/drawing/2014/main" id="{FE239774-C080-445A-8CAD-75F61FCCBF2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0A0CA3A-DDD8-4C97-846F-B17B689D9D9B}"/>
              </a:ext>
            </a:extLst>
          </p:cNvPr>
          <p:cNvSpPr>
            <a:spLocks noGrp="1"/>
          </p:cNvSpPr>
          <p:nvPr>
            <p:ph type="sldNum" sz="quarter" idx="12"/>
          </p:nvPr>
        </p:nvSpPr>
        <p:spPr/>
        <p:txBody>
          <a:bodyPr/>
          <a:lstStyle/>
          <a:p>
            <a:fld id="{E4CC485B-2338-43A1-ADAE-186AF77132CD}" type="slidenum">
              <a:rPr lang="fr-FR" smtClean="0"/>
              <a:t>‹N°›</a:t>
            </a:fld>
            <a:endParaRPr lang="fr-FR"/>
          </a:p>
        </p:txBody>
      </p:sp>
    </p:spTree>
    <p:extLst>
      <p:ext uri="{BB962C8B-B14F-4D97-AF65-F5344CB8AC3E}">
        <p14:creationId xmlns:p14="http://schemas.microsoft.com/office/powerpoint/2010/main" val="1740027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A8F75C-5274-4F98-A8FA-3B11ECFDF6D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8E34DF0-6959-4042-A2BF-ACBBFB7C3D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8A070D21-C602-44C3-B6B1-4B13E06BE2DF}"/>
              </a:ext>
            </a:extLst>
          </p:cNvPr>
          <p:cNvSpPr>
            <a:spLocks noGrp="1"/>
          </p:cNvSpPr>
          <p:nvPr>
            <p:ph type="dt" sz="half" idx="10"/>
          </p:nvPr>
        </p:nvSpPr>
        <p:spPr/>
        <p:txBody>
          <a:bodyPr/>
          <a:lstStyle/>
          <a:p>
            <a:fld id="{C4B48494-45AB-4022-B0E7-1BB852F01905}" type="datetimeFigureOut">
              <a:rPr lang="fr-FR" smtClean="0"/>
              <a:t>07/12/2021</a:t>
            </a:fld>
            <a:endParaRPr lang="fr-FR"/>
          </a:p>
        </p:txBody>
      </p:sp>
      <p:sp>
        <p:nvSpPr>
          <p:cNvPr id="5" name="Espace réservé du pied de page 4">
            <a:extLst>
              <a:ext uri="{FF2B5EF4-FFF2-40B4-BE49-F238E27FC236}">
                <a16:creationId xmlns:a16="http://schemas.microsoft.com/office/drawing/2014/main" id="{1E481DE0-0BFA-49E7-844A-6041448960C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438854F-FEE7-4923-9F11-203BE25DD6DB}"/>
              </a:ext>
            </a:extLst>
          </p:cNvPr>
          <p:cNvSpPr>
            <a:spLocks noGrp="1"/>
          </p:cNvSpPr>
          <p:nvPr>
            <p:ph type="sldNum" sz="quarter" idx="12"/>
          </p:nvPr>
        </p:nvSpPr>
        <p:spPr/>
        <p:txBody>
          <a:bodyPr/>
          <a:lstStyle/>
          <a:p>
            <a:fld id="{E4CC485B-2338-43A1-ADAE-186AF77132CD}" type="slidenum">
              <a:rPr lang="fr-FR" smtClean="0"/>
              <a:t>‹N°›</a:t>
            </a:fld>
            <a:endParaRPr lang="fr-FR"/>
          </a:p>
        </p:txBody>
      </p:sp>
    </p:spTree>
    <p:extLst>
      <p:ext uri="{BB962C8B-B14F-4D97-AF65-F5344CB8AC3E}">
        <p14:creationId xmlns:p14="http://schemas.microsoft.com/office/powerpoint/2010/main" val="1539434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880229-A18B-48AF-A263-BC7138E789B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F76ED61-D3EC-41FD-84F8-39193F28A66B}"/>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6CA927D-4F97-4A50-A16E-B97DA073DBD4}"/>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B8B6759-BAD4-49D9-9F43-E6D8DA8D2E43}"/>
              </a:ext>
            </a:extLst>
          </p:cNvPr>
          <p:cNvSpPr>
            <a:spLocks noGrp="1"/>
          </p:cNvSpPr>
          <p:nvPr>
            <p:ph type="dt" sz="half" idx="10"/>
          </p:nvPr>
        </p:nvSpPr>
        <p:spPr/>
        <p:txBody>
          <a:bodyPr/>
          <a:lstStyle/>
          <a:p>
            <a:fld id="{C4B48494-45AB-4022-B0E7-1BB852F01905}" type="datetimeFigureOut">
              <a:rPr lang="fr-FR" smtClean="0"/>
              <a:t>07/12/2021</a:t>
            </a:fld>
            <a:endParaRPr lang="fr-FR"/>
          </a:p>
        </p:txBody>
      </p:sp>
      <p:sp>
        <p:nvSpPr>
          <p:cNvPr id="6" name="Espace réservé du pied de page 5">
            <a:extLst>
              <a:ext uri="{FF2B5EF4-FFF2-40B4-BE49-F238E27FC236}">
                <a16:creationId xmlns:a16="http://schemas.microsoft.com/office/drawing/2014/main" id="{62D741F1-DEDE-45DA-89D0-20246318ECC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3F0187A-06C3-4157-A147-9D963E243C38}"/>
              </a:ext>
            </a:extLst>
          </p:cNvPr>
          <p:cNvSpPr>
            <a:spLocks noGrp="1"/>
          </p:cNvSpPr>
          <p:nvPr>
            <p:ph type="sldNum" sz="quarter" idx="12"/>
          </p:nvPr>
        </p:nvSpPr>
        <p:spPr/>
        <p:txBody>
          <a:bodyPr/>
          <a:lstStyle/>
          <a:p>
            <a:fld id="{E4CC485B-2338-43A1-ADAE-186AF77132CD}" type="slidenum">
              <a:rPr lang="fr-FR" smtClean="0"/>
              <a:t>‹N°›</a:t>
            </a:fld>
            <a:endParaRPr lang="fr-FR"/>
          </a:p>
        </p:txBody>
      </p:sp>
    </p:spTree>
    <p:extLst>
      <p:ext uri="{BB962C8B-B14F-4D97-AF65-F5344CB8AC3E}">
        <p14:creationId xmlns:p14="http://schemas.microsoft.com/office/powerpoint/2010/main" val="2747303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9E0082-1AAA-457A-8809-40FD4381AC2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13DCEF23-4B61-47D8-A8C1-588FB66D74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3C38739D-30CC-4D92-8CBD-2A31BE74C133}"/>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574C534-FA24-48C8-8261-99970B247E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616A9F30-4E89-4EE5-B671-F3BB7B3BF183}"/>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41AD4E5-3DC6-4922-816E-35B431312B4B}"/>
              </a:ext>
            </a:extLst>
          </p:cNvPr>
          <p:cNvSpPr>
            <a:spLocks noGrp="1"/>
          </p:cNvSpPr>
          <p:nvPr>
            <p:ph type="dt" sz="half" idx="10"/>
          </p:nvPr>
        </p:nvSpPr>
        <p:spPr/>
        <p:txBody>
          <a:bodyPr/>
          <a:lstStyle/>
          <a:p>
            <a:fld id="{C4B48494-45AB-4022-B0E7-1BB852F01905}" type="datetimeFigureOut">
              <a:rPr lang="fr-FR" smtClean="0"/>
              <a:t>07/12/2021</a:t>
            </a:fld>
            <a:endParaRPr lang="fr-FR"/>
          </a:p>
        </p:txBody>
      </p:sp>
      <p:sp>
        <p:nvSpPr>
          <p:cNvPr id="8" name="Espace réservé du pied de page 7">
            <a:extLst>
              <a:ext uri="{FF2B5EF4-FFF2-40B4-BE49-F238E27FC236}">
                <a16:creationId xmlns:a16="http://schemas.microsoft.com/office/drawing/2014/main" id="{6348249E-5124-43F6-99C4-5F0B4C5D89C1}"/>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B052FC08-D64E-4350-9921-0004F294BF8A}"/>
              </a:ext>
            </a:extLst>
          </p:cNvPr>
          <p:cNvSpPr>
            <a:spLocks noGrp="1"/>
          </p:cNvSpPr>
          <p:nvPr>
            <p:ph type="sldNum" sz="quarter" idx="12"/>
          </p:nvPr>
        </p:nvSpPr>
        <p:spPr/>
        <p:txBody>
          <a:bodyPr/>
          <a:lstStyle/>
          <a:p>
            <a:fld id="{E4CC485B-2338-43A1-ADAE-186AF77132CD}" type="slidenum">
              <a:rPr lang="fr-FR" smtClean="0"/>
              <a:t>‹N°›</a:t>
            </a:fld>
            <a:endParaRPr lang="fr-FR"/>
          </a:p>
        </p:txBody>
      </p:sp>
    </p:spTree>
    <p:extLst>
      <p:ext uri="{BB962C8B-B14F-4D97-AF65-F5344CB8AC3E}">
        <p14:creationId xmlns:p14="http://schemas.microsoft.com/office/powerpoint/2010/main" val="368092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4114FE-A5C9-445F-A813-ED956A78D75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659E45E-CD54-42D3-8D8D-B9C91A3C29FC}"/>
              </a:ext>
            </a:extLst>
          </p:cNvPr>
          <p:cNvSpPr>
            <a:spLocks noGrp="1"/>
          </p:cNvSpPr>
          <p:nvPr>
            <p:ph type="dt" sz="half" idx="10"/>
          </p:nvPr>
        </p:nvSpPr>
        <p:spPr/>
        <p:txBody>
          <a:bodyPr/>
          <a:lstStyle/>
          <a:p>
            <a:fld id="{C4B48494-45AB-4022-B0E7-1BB852F01905}" type="datetimeFigureOut">
              <a:rPr lang="fr-FR" smtClean="0"/>
              <a:t>07/12/2021</a:t>
            </a:fld>
            <a:endParaRPr lang="fr-FR"/>
          </a:p>
        </p:txBody>
      </p:sp>
      <p:sp>
        <p:nvSpPr>
          <p:cNvPr id="4" name="Espace réservé du pied de page 3">
            <a:extLst>
              <a:ext uri="{FF2B5EF4-FFF2-40B4-BE49-F238E27FC236}">
                <a16:creationId xmlns:a16="http://schemas.microsoft.com/office/drawing/2014/main" id="{58B80DA4-20C6-47DF-B27A-F683643CA2B4}"/>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4D6E2BB-D728-4CC5-A910-D47E7C3BE192}"/>
              </a:ext>
            </a:extLst>
          </p:cNvPr>
          <p:cNvSpPr>
            <a:spLocks noGrp="1"/>
          </p:cNvSpPr>
          <p:nvPr>
            <p:ph type="sldNum" sz="quarter" idx="12"/>
          </p:nvPr>
        </p:nvSpPr>
        <p:spPr/>
        <p:txBody>
          <a:bodyPr/>
          <a:lstStyle/>
          <a:p>
            <a:fld id="{E4CC485B-2338-43A1-ADAE-186AF77132CD}" type="slidenum">
              <a:rPr lang="fr-FR" smtClean="0"/>
              <a:t>‹N°›</a:t>
            </a:fld>
            <a:endParaRPr lang="fr-FR"/>
          </a:p>
        </p:txBody>
      </p:sp>
    </p:spTree>
    <p:extLst>
      <p:ext uri="{BB962C8B-B14F-4D97-AF65-F5344CB8AC3E}">
        <p14:creationId xmlns:p14="http://schemas.microsoft.com/office/powerpoint/2010/main" val="453104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E5FB17A-8A9C-4DBC-B1A5-891FA24FF175}"/>
              </a:ext>
            </a:extLst>
          </p:cNvPr>
          <p:cNvSpPr>
            <a:spLocks noGrp="1"/>
          </p:cNvSpPr>
          <p:nvPr>
            <p:ph type="dt" sz="half" idx="10"/>
          </p:nvPr>
        </p:nvSpPr>
        <p:spPr/>
        <p:txBody>
          <a:bodyPr/>
          <a:lstStyle/>
          <a:p>
            <a:fld id="{C4B48494-45AB-4022-B0E7-1BB852F01905}" type="datetimeFigureOut">
              <a:rPr lang="fr-FR" smtClean="0"/>
              <a:t>07/12/2021</a:t>
            </a:fld>
            <a:endParaRPr lang="fr-FR"/>
          </a:p>
        </p:txBody>
      </p:sp>
      <p:sp>
        <p:nvSpPr>
          <p:cNvPr id="3" name="Espace réservé du pied de page 2">
            <a:extLst>
              <a:ext uri="{FF2B5EF4-FFF2-40B4-BE49-F238E27FC236}">
                <a16:creationId xmlns:a16="http://schemas.microsoft.com/office/drawing/2014/main" id="{A2A80749-124B-4A52-A14D-77CFDDE6612F}"/>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0D9A7E43-9DD7-47FE-86F1-0ACD9E4E5A27}"/>
              </a:ext>
            </a:extLst>
          </p:cNvPr>
          <p:cNvSpPr>
            <a:spLocks noGrp="1"/>
          </p:cNvSpPr>
          <p:nvPr>
            <p:ph type="sldNum" sz="quarter" idx="12"/>
          </p:nvPr>
        </p:nvSpPr>
        <p:spPr/>
        <p:txBody>
          <a:bodyPr/>
          <a:lstStyle/>
          <a:p>
            <a:fld id="{E4CC485B-2338-43A1-ADAE-186AF77132CD}" type="slidenum">
              <a:rPr lang="fr-FR" smtClean="0"/>
              <a:t>‹N°›</a:t>
            </a:fld>
            <a:endParaRPr lang="fr-FR"/>
          </a:p>
        </p:txBody>
      </p:sp>
    </p:spTree>
    <p:extLst>
      <p:ext uri="{BB962C8B-B14F-4D97-AF65-F5344CB8AC3E}">
        <p14:creationId xmlns:p14="http://schemas.microsoft.com/office/powerpoint/2010/main" val="3512738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698C7D-BBC1-48F2-8D88-ECB5CAA379F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1CC6332-91E2-4272-AC30-A3CA338DB8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E79783C-722D-4858-B747-29B2ACB060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BB1CB90F-65DB-4219-803F-AC749036FC9B}"/>
              </a:ext>
            </a:extLst>
          </p:cNvPr>
          <p:cNvSpPr>
            <a:spLocks noGrp="1"/>
          </p:cNvSpPr>
          <p:nvPr>
            <p:ph type="dt" sz="half" idx="10"/>
          </p:nvPr>
        </p:nvSpPr>
        <p:spPr/>
        <p:txBody>
          <a:bodyPr/>
          <a:lstStyle/>
          <a:p>
            <a:fld id="{C4B48494-45AB-4022-B0E7-1BB852F01905}" type="datetimeFigureOut">
              <a:rPr lang="fr-FR" smtClean="0"/>
              <a:t>07/12/2021</a:t>
            </a:fld>
            <a:endParaRPr lang="fr-FR"/>
          </a:p>
        </p:txBody>
      </p:sp>
      <p:sp>
        <p:nvSpPr>
          <p:cNvPr id="6" name="Espace réservé du pied de page 5">
            <a:extLst>
              <a:ext uri="{FF2B5EF4-FFF2-40B4-BE49-F238E27FC236}">
                <a16:creationId xmlns:a16="http://schemas.microsoft.com/office/drawing/2014/main" id="{09A0BDF6-22C5-4E75-B7F1-B31103C571E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229317B-4A36-47C3-BD7D-B2EF12036BDA}"/>
              </a:ext>
            </a:extLst>
          </p:cNvPr>
          <p:cNvSpPr>
            <a:spLocks noGrp="1"/>
          </p:cNvSpPr>
          <p:nvPr>
            <p:ph type="sldNum" sz="quarter" idx="12"/>
          </p:nvPr>
        </p:nvSpPr>
        <p:spPr/>
        <p:txBody>
          <a:bodyPr/>
          <a:lstStyle/>
          <a:p>
            <a:fld id="{E4CC485B-2338-43A1-ADAE-186AF77132CD}" type="slidenum">
              <a:rPr lang="fr-FR" smtClean="0"/>
              <a:t>‹N°›</a:t>
            </a:fld>
            <a:endParaRPr lang="fr-FR"/>
          </a:p>
        </p:txBody>
      </p:sp>
    </p:spTree>
    <p:extLst>
      <p:ext uri="{BB962C8B-B14F-4D97-AF65-F5344CB8AC3E}">
        <p14:creationId xmlns:p14="http://schemas.microsoft.com/office/powerpoint/2010/main" val="2118357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D2ABA1-F545-42E8-BE6E-A9ABC7B1BD6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5F36B23-2B39-45A7-90EE-9E00F04B76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1E4714D-9825-4192-BD3B-24E2D3A678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BB9DB9B2-0F35-4449-9A3C-5841B3C1BB77}"/>
              </a:ext>
            </a:extLst>
          </p:cNvPr>
          <p:cNvSpPr>
            <a:spLocks noGrp="1"/>
          </p:cNvSpPr>
          <p:nvPr>
            <p:ph type="dt" sz="half" idx="10"/>
          </p:nvPr>
        </p:nvSpPr>
        <p:spPr/>
        <p:txBody>
          <a:bodyPr/>
          <a:lstStyle/>
          <a:p>
            <a:fld id="{C4B48494-45AB-4022-B0E7-1BB852F01905}" type="datetimeFigureOut">
              <a:rPr lang="fr-FR" smtClean="0"/>
              <a:t>07/12/2021</a:t>
            </a:fld>
            <a:endParaRPr lang="fr-FR"/>
          </a:p>
        </p:txBody>
      </p:sp>
      <p:sp>
        <p:nvSpPr>
          <p:cNvPr id="6" name="Espace réservé du pied de page 5">
            <a:extLst>
              <a:ext uri="{FF2B5EF4-FFF2-40B4-BE49-F238E27FC236}">
                <a16:creationId xmlns:a16="http://schemas.microsoft.com/office/drawing/2014/main" id="{F045C27B-0418-43A2-BC74-0599EDDD1C4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751B940-4B0C-45BC-889E-DC3DFA707AB8}"/>
              </a:ext>
            </a:extLst>
          </p:cNvPr>
          <p:cNvSpPr>
            <a:spLocks noGrp="1"/>
          </p:cNvSpPr>
          <p:nvPr>
            <p:ph type="sldNum" sz="quarter" idx="12"/>
          </p:nvPr>
        </p:nvSpPr>
        <p:spPr/>
        <p:txBody>
          <a:bodyPr/>
          <a:lstStyle/>
          <a:p>
            <a:fld id="{E4CC485B-2338-43A1-ADAE-186AF77132CD}" type="slidenum">
              <a:rPr lang="fr-FR" smtClean="0"/>
              <a:t>‹N°›</a:t>
            </a:fld>
            <a:endParaRPr lang="fr-FR"/>
          </a:p>
        </p:txBody>
      </p:sp>
    </p:spTree>
    <p:extLst>
      <p:ext uri="{BB962C8B-B14F-4D97-AF65-F5344CB8AC3E}">
        <p14:creationId xmlns:p14="http://schemas.microsoft.com/office/powerpoint/2010/main" val="108376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407893B-7C93-4B4A-95A5-DDA4410E9F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353B4D7-9D25-475D-A16F-BCA77D4433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7ED94A6-90E2-4C17-A159-38DB7783A4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B48494-45AB-4022-B0E7-1BB852F01905}" type="datetimeFigureOut">
              <a:rPr lang="fr-FR" smtClean="0"/>
              <a:t>07/12/2021</a:t>
            </a:fld>
            <a:endParaRPr lang="fr-FR"/>
          </a:p>
        </p:txBody>
      </p:sp>
      <p:sp>
        <p:nvSpPr>
          <p:cNvPr id="5" name="Espace réservé du pied de page 4">
            <a:extLst>
              <a:ext uri="{FF2B5EF4-FFF2-40B4-BE49-F238E27FC236}">
                <a16:creationId xmlns:a16="http://schemas.microsoft.com/office/drawing/2014/main" id="{D62DDF00-27CA-4EAE-8D7A-3D682FBB6A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D37712C0-B41F-4B28-9FF9-E801723F13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CC485B-2338-43A1-ADAE-186AF77132CD}" type="slidenum">
              <a:rPr lang="fr-FR" smtClean="0"/>
              <a:t>‹N°›</a:t>
            </a:fld>
            <a:endParaRPr lang="fr-FR"/>
          </a:p>
        </p:txBody>
      </p:sp>
    </p:spTree>
    <p:extLst>
      <p:ext uri="{BB962C8B-B14F-4D97-AF65-F5344CB8AC3E}">
        <p14:creationId xmlns:p14="http://schemas.microsoft.com/office/powerpoint/2010/main" val="537033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A30286-C608-4DD0-814C-5513FD4942EC}"/>
              </a:ext>
            </a:extLst>
          </p:cNvPr>
          <p:cNvSpPr>
            <a:spLocks noGrp="1"/>
          </p:cNvSpPr>
          <p:nvPr>
            <p:ph type="ctrTitle"/>
          </p:nvPr>
        </p:nvSpPr>
        <p:spPr>
          <a:xfrm>
            <a:off x="1524000" y="3024905"/>
            <a:ext cx="9144000" cy="2387600"/>
          </a:xfrm>
        </p:spPr>
        <p:txBody>
          <a:bodyPr>
            <a:normAutofit fontScale="90000"/>
          </a:bodyPr>
          <a:lstStyle/>
          <a:p>
            <a:r>
              <a:rPr lang="fr-FR" sz="7300" b="1" dirty="0">
                <a:solidFill>
                  <a:srgbClr val="FF0000"/>
                </a:solidFill>
              </a:rPr>
              <a:t>LOIS DE DEPLACEMENT DES EQUILIBRES</a:t>
            </a:r>
            <a:br>
              <a:rPr lang="fr-FR" dirty="0"/>
            </a:br>
            <a:endParaRPr lang="fr-FR" dirty="0"/>
          </a:p>
        </p:txBody>
      </p:sp>
    </p:spTree>
    <p:extLst>
      <p:ext uri="{BB962C8B-B14F-4D97-AF65-F5344CB8AC3E}">
        <p14:creationId xmlns:p14="http://schemas.microsoft.com/office/powerpoint/2010/main" val="1361608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9C5A968D-3962-44C0-AFE3-6E4FA605F486}"/>
                  </a:ext>
                </a:extLst>
              </p:cNvPr>
              <p:cNvSpPr>
                <a:spLocks noGrp="1"/>
              </p:cNvSpPr>
              <p:nvPr>
                <p:ph idx="1"/>
              </p:nvPr>
            </p:nvSpPr>
            <p:spPr>
              <a:xfrm>
                <a:off x="838200" y="412955"/>
                <a:ext cx="10515600" cy="5764008"/>
              </a:xfrm>
            </p:spPr>
            <p:txBody>
              <a:bodyPr>
                <a:normAutofit lnSpcReduction="10000"/>
              </a:bodyPr>
              <a:lstStyle/>
              <a:p>
                <a:r>
                  <a:rPr lang="fr-FR" b="1" dirty="0"/>
                  <a:t>Exemple 2</a:t>
                </a:r>
                <a:endParaRPr lang="fr-FR" dirty="0"/>
              </a:p>
              <a:p>
                <a14:m>
                  <m:oMath xmlns:m="http://schemas.openxmlformats.org/officeDocument/2006/math">
                    <m:sSub>
                      <m:sSubPr>
                        <m:ctrlPr>
                          <a:rPr lang="fr-FR" i="1">
                            <a:latin typeface="Cambria Math" panose="02040503050406030204" pitchFamily="18" charset="0"/>
                          </a:rPr>
                        </m:ctrlPr>
                      </m:sSubPr>
                      <m:e>
                        <m:d>
                          <m:dPr>
                            <m:ctrlPr>
                              <a:rPr lang="fr-FR" i="1">
                                <a:latin typeface="Cambria Math" panose="02040503050406030204" pitchFamily="18" charset="0"/>
                              </a:rPr>
                            </m:ctrlPr>
                          </m:dPr>
                          <m:e>
                            <m:r>
                              <a:rPr lang="fr-FR" i="1">
                                <a:latin typeface="Cambria Math" panose="02040503050406030204" pitchFamily="18" charset="0"/>
                              </a:rPr>
                              <m:t>1</m:t>
                            </m:r>
                          </m:e>
                        </m:d>
                        <m:r>
                          <a:rPr lang="fr-FR" i="1">
                            <a:latin typeface="Cambria Math" panose="02040503050406030204" pitchFamily="18" charset="0"/>
                          </a:rPr>
                          <m:t>          </m:t>
                        </m:r>
                        <m:r>
                          <a:rPr lang="fr-FR" i="1">
                            <a:latin typeface="Cambria Math" panose="02040503050406030204" pitchFamily="18" charset="0"/>
                          </a:rPr>
                          <m:t>𝑁</m:t>
                        </m:r>
                      </m:e>
                      <m:sub>
                        <m:r>
                          <a:rPr lang="fr-FR" i="1">
                            <a:latin typeface="Cambria Math" panose="02040503050406030204" pitchFamily="18" charset="0"/>
                          </a:rPr>
                          <m:t>2(</m:t>
                        </m:r>
                        <m:r>
                          <a:rPr lang="fr-FR" i="1">
                            <a:latin typeface="Cambria Math" panose="02040503050406030204" pitchFamily="18" charset="0"/>
                          </a:rPr>
                          <m:t>𝑔</m:t>
                        </m:r>
                        <m:r>
                          <a:rPr lang="fr-FR" i="1">
                            <a:latin typeface="Cambria Math" panose="02040503050406030204" pitchFamily="18" charset="0"/>
                          </a:rPr>
                          <m:t>)</m:t>
                        </m:r>
                      </m:sub>
                    </m:sSub>
                    <m:r>
                      <a:rPr lang="fr-FR" i="1">
                        <a:latin typeface="Cambria Math" panose="02040503050406030204" pitchFamily="18" charset="0"/>
                      </a:rPr>
                      <m:t>+3</m:t>
                    </m:r>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2(</m:t>
                        </m:r>
                        <m:r>
                          <a:rPr lang="fr-FR" i="1">
                            <a:latin typeface="Cambria Math" panose="02040503050406030204" pitchFamily="18" charset="0"/>
                          </a:rPr>
                          <m:t>𝑔</m:t>
                        </m:r>
                        <m:r>
                          <a:rPr lang="fr-FR" i="1">
                            <a:latin typeface="Cambria Math" panose="02040503050406030204" pitchFamily="18" charset="0"/>
                          </a:rPr>
                          <m:t>)</m:t>
                        </m:r>
                      </m:sub>
                    </m:sSub>
                    <m:r>
                      <a:rPr lang="fr-FR" i="1">
                        <a:latin typeface="Cambria Math" panose="02040503050406030204" pitchFamily="18" charset="0"/>
                      </a:rPr>
                      <m:t>⇄2</m:t>
                    </m:r>
                    <m:r>
                      <a:rPr lang="fr-FR" i="1">
                        <a:latin typeface="Cambria Math" panose="02040503050406030204" pitchFamily="18" charset="0"/>
                      </a:rPr>
                      <m:t>𝑁</m:t>
                    </m:r>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3(</m:t>
                        </m:r>
                        <m:r>
                          <a:rPr lang="fr-FR" i="1">
                            <a:latin typeface="Cambria Math" panose="02040503050406030204" pitchFamily="18" charset="0"/>
                          </a:rPr>
                          <m:t>𝑔</m:t>
                        </m:r>
                        <m:r>
                          <a:rPr lang="fr-FR" i="1">
                            <a:latin typeface="Cambria Math" panose="02040503050406030204" pitchFamily="18" charset="0"/>
                          </a:rPr>
                          <m:t>)</m:t>
                        </m:r>
                      </m:sub>
                    </m:sSub>
                  </m:oMath>
                </a14:m>
                <a:endParaRPr lang="fr-FR" dirty="0"/>
              </a:p>
              <a:p>
                <a14:m>
                  <m:oMath xmlns:m="http://schemas.openxmlformats.org/officeDocument/2006/math">
                    <m:d>
                      <m:dPr>
                        <m:ctrlPr>
                          <a:rPr lang="fr-FR" i="1">
                            <a:latin typeface="Cambria Math" panose="02040503050406030204" pitchFamily="18" charset="0"/>
                          </a:rPr>
                        </m:ctrlPr>
                      </m:dPr>
                      <m:e>
                        <m:r>
                          <a:rPr lang="fr-FR" i="1">
                            <a:latin typeface="Cambria Math" panose="02040503050406030204" pitchFamily="18" charset="0"/>
                          </a:rPr>
                          <m:t>2</m:t>
                        </m:r>
                      </m:e>
                    </m:d>
                    <m:r>
                      <a:rPr lang="fr-FR" i="1">
                        <a:latin typeface="Cambria Math" panose="02040503050406030204" pitchFamily="18" charset="0"/>
                      </a:rPr>
                      <m:t>          </m:t>
                    </m:r>
                    <m:r>
                      <a:rPr lang="fr-FR" i="1">
                        <a:latin typeface="Cambria Math" panose="02040503050406030204" pitchFamily="18" charset="0"/>
                      </a:rPr>
                      <m:t>𝑁</m:t>
                    </m:r>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3(</m:t>
                        </m:r>
                        <m:r>
                          <a:rPr lang="fr-FR" i="1">
                            <a:latin typeface="Cambria Math" panose="02040503050406030204" pitchFamily="18" charset="0"/>
                          </a:rPr>
                          <m:t>𝑙</m:t>
                        </m:r>
                        <m:r>
                          <a:rPr lang="fr-FR" i="1">
                            <a:latin typeface="Cambria Math" panose="02040503050406030204" pitchFamily="18" charset="0"/>
                          </a:rPr>
                          <m:t>)</m:t>
                        </m:r>
                      </m:sub>
                    </m:sSub>
                    <m:r>
                      <a:rPr lang="fr-FR" i="1">
                        <a:latin typeface="Cambria Math" panose="02040503050406030204" pitchFamily="18" charset="0"/>
                      </a:rPr>
                      <m:t>⇄</m:t>
                    </m:r>
                    <m:r>
                      <a:rPr lang="fr-FR" i="1">
                        <a:latin typeface="Cambria Math" panose="02040503050406030204" pitchFamily="18" charset="0"/>
                      </a:rPr>
                      <m:t>𝑁</m:t>
                    </m:r>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3(</m:t>
                        </m:r>
                        <m:r>
                          <a:rPr lang="fr-FR" i="1">
                            <a:latin typeface="Cambria Math" panose="02040503050406030204" pitchFamily="18" charset="0"/>
                          </a:rPr>
                          <m:t>𝑔</m:t>
                        </m:r>
                        <m:r>
                          <a:rPr lang="fr-FR" i="1">
                            <a:latin typeface="Cambria Math" panose="02040503050406030204" pitchFamily="18" charset="0"/>
                          </a:rPr>
                          <m:t>)</m:t>
                        </m:r>
                      </m:sub>
                    </m:sSub>
                  </m:oMath>
                </a14:m>
                <a:endParaRPr lang="fr-FR" dirty="0"/>
              </a:p>
              <a:p>
                <a:r>
                  <a:rPr lang="fr-FR" dirty="0"/>
                  <a:t>A l’état initial on dispose d’un mélange quelconque des divers constituants.</a:t>
                </a:r>
              </a:p>
              <a:p>
                <a:r>
                  <a:rPr lang="fr-FR" dirty="0"/>
                  <a:t>On dénombre X = 2+4 = 6 paramètres intensifs à l’équilibre : </a:t>
                </a:r>
                <a14:m>
                  <m:oMath xmlns:m="http://schemas.openxmlformats.org/officeDocument/2006/math">
                    <m:r>
                      <a:rPr lang="fr-FR" i="1">
                        <a:latin typeface="Cambria Math" panose="02040503050406030204" pitchFamily="18" charset="0"/>
                      </a:rPr>
                      <m:t>𝑇</m:t>
                    </m:r>
                    <m:r>
                      <a:rPr lang="fr-FR" i="1">
                        <a:latin typeface="Cambria Math" panose="02040503050406030204" pitchFamily="18" charset="0"/>
                      </a:rPr>
                      <m:t>, </m:t>
                    </m:r>
                    <m:r>
                      <a:rPr lang="fr-FR" i="1">
                        <a:latin typeface="Cambria Math" panose="02040503050406030204" pitchFamily="18" charset="0"/>
                      </a:rPr>
                      <m:t>𝑃</m:t>
                    </m:r>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𝑥</m:t>
                        </m:r>
                      </m:e>
                      <m:sub>
                        <m:sSub>
                          <m:sSubPr>
                            <m:ctrlPr>
                              <a:rPr lang="fr-FR" i="1">
                                <a:latin typeface="Cambria Math" panose="02040503050406030204" pitchFamily="18" charset="0"/>
                              </a:rPr>
                            </m:ctrlPr>
                          </m:sSubPr>
                          <m:e>
                            <m:r>
                              <a:rPr lang="fr-FR" i="1">
                                <a:latin typeface="Cambria Math" panose="02040503050406030204" pitchFamily="18" charset="0"/>
                              </a:rPr>
                              <m:t>𝑁</m:t>
                            </m:r>
                          </m:e>
                          <m:sub>
                            <m:r>
                              <a:rPr lang="fr-FR" i="1">
                                <a:latin typeface="Cambria Math" panose="02040503050406030204" pitchFamily="18" charset="0"/>
                              </a:rPr>
                              <m:t>2</m:t>
                            </m:r>
                          </m:sub>
                        </m:sSub>
                      </m:sub>
                    </m:sSub>
                    <m:r>
                      <a:rPr lang="fr-FR" i="1">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𝑥</m:t>
                        </m:r>
                      </m:e>
                      <m:sub>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2</m:t>
                            </m:r>
                          </m:sub>
                        </m:sSub>
                      </m:sub>
                    </m:sSub>
                    <m:r>
                      <a:rPr lang="fr-FR" i="1">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𝑁</m:t>
                        </m:r>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3</m:t>
                            </m:r>
                          </m:sub>
                        </m:sSub>
                      </m:sub>
                    </m:sSub>
                  </m:oMath>
                </a14:m>
                <a:r>
                  <a:rPr lang="fr-FR" dirty="0"/>
                  <a:t> en phase gaz plus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𝑁</m:t>
                        </m:r>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3</m:t>
                            </m:r>
                          </m:sub>
                        </m:sSub>
                      </m:sub>
                    </m:sSub>
                  </m:oMath>
                </a14:m>
                <a:r>
                  <a:rPr lang="fr-FR" dirty="0"/>
                  <a:t>en phase liquide.</a:t>
                </a:r>
              </a:p>
              <a:p>
                <a:r>
                  <a:rPr lang="fr-FR" dirty="0"/>
                  <a:t>On dispose de </a:t>
                </a:r>
                <a14:m>
                  <m:oMath xmlns:m="http://schemas.openxmlformats.org/officeDocument/2006/math">
                    <m:r>
                      <a:rPr lang="fr-FR" i="1">
                        <a:latin typeface="Cambria Math" panose="02040503050406030204" pitchFamily="18" charset="0"/>
                      </a:rPr>
                      <m:t>𝜑</m:t>
                    </m:r>
                    <m:r>
                      <a:rPr lang="fr-FR" i="1">
                        <a:latin typeface="Cambria Math" panose="02040503050406030204" pitchFamily="18" charset="0"/>
                      </a:rPr>
                      <m:t>=2</m:t>
                    </m:r>
                  </m:oMath>
                </a14:m>
                <a:r>
                  <a:rPr lang="fr-FR" dirty="0"/>
                  <a:t> relations : </a:t>
                </a:r>
              </a:p>
              <a:p>
                <a:pPr marL="0" indent="0">
                  <a:buNone/>
                </a:pP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𝑥</m:t>
                        </m:r>
                      </m:e>
                      <m:sub>
                        <m:sSub>
                          <m:sSubPr>
                            <m:ctrlPr>
                              <a:rPr lang="fr-FR" i="1">
                                <a:latin typeface="Cambria Math" panose="02040503050406030204" pitchFamily="18" charset="0"/>
                              </a:rPr>
                            </m:ctrlPr>
                          </m:sSubPr>
                          <m:e>
                            <m:r>
                              <a:rPr lang="fr-FR" i="1">
                                <a:latin typeface="Cambria Math" panose="02040503050406030204" pitchFamily="18" charset="0"/>
                              </a:rPr>
                              <m:t>𝑁</m:t>
                            </m:r>
                          </m:e>
                          <m:sub>
                            <m:r>
                              <a:rPr lang="fr-FR" i="1">
                                <a:latin typeface="Cambria Math" panose="02040503050406030204" pitchFamily="18" charset="0"/>
                              </a:rPr>
                              <m:t>2</m:t>
                            </m:r>
                          </m:sub>
                        </m:sSub>
                      </m:sub>
                    </m:sSub>
                    <m:r>
                      <a:rPr lang="fr-FR" i="1">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𝑥</m:t>
                        </m:r>
                      </m:e>
                      <m:sub>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2</m:t>
                            </m:r>
                          </m:sub>
                        </m:sSub>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𝑁</m:t>
                        </m:r>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3(</m:t>
                            </m:r>
                            <m:r>
                              <a:rPr lang="fr-FR" i="1">
                                <a:latin typeface="Cambria Math" panose="02040503050406030204" pitchFamily="18" charset="0"/>
                              </a:rPr>
                              <m:t>𝑔</m:t>
                            </m:r>
                            <m:r>
                              <a:rPr lang="fr-FR" i="1">
                                <a:latin typeface="Cambria Math" panose="02040503050406030204" pitchFamily="18" charset="0"/>
                              </a:rPr>
                              <m:t>)</m:t>
                            </m:r>
                          </m:sub>
                        </m:sSub>
                      </m:sub>
                    </m:sSub>
                    <m:r>
                      <a:rPr lang="fr-FR" i="1">
                        <a:latin typeface="Cambria Math" panose="02040503050406030204" pitchFamily="18" charset="0"/>
                      </a:rPr>
                      <m:t>=1  </m:t>
                    </m:r>
                    <m:r>
                      <a:rPr lang="fr-FR" i="1">
                        <a:latin typeface="Cambria Math" panose="02040503050406030204" pitchFamily="18" charset="0"/>
                      </a:rPr>
                      <m:t>𝑒𝑡</m:t>
                    </m:r>
                    <m:r>
                      <a:rPr lang="fr-FR" i="1">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𝑁</m:t>
                        </m:r>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3(</m:t>
                            </m:r>
                            <m:r>
                              <a:rPr lang="fr-FR" i="1">
                                <a:latin typeface="Cambria Math" panose="02040503050406030204" pitchFamily="18" charset="0"/>
                              </a:rPr>
                              <m:t>𝑙</m:t>
                            </m:r>
                            <m:r>
                              <a:rPr lang="fr-FR" i="1">
                                <a:latin typeface="Cambria Math" panose="02040503050406030204" pitchFamily="18" charset="0"/>
                              </a:rPr>
                              <m:t>)</m:t>
                            </m:r>
                          </m:sub>
                        </m:sSub>
                      </m:sub>
                    </m:sSub>
                    <m:r>
                      <a:rPr lang="fr-FR" i="1">
                        <a:latin typeface="Cambria Math" panose="02040503050406030204" pitchFamily="18" charset="0"/>
                      </a:rPr>
                      <m:t>=1</m:t>
                    </m:r>
                  </m:oMath>
                </a14:m>
                <a:r>
                  <a:rPr lang="fr-FR" dirty="0"/>
                  <a:t> et de k =2 relations à l’équilibre, deux constantes d’équilibre ; soit Y= 4.</a:t>
                </a:r>
              </a:p>
              <a:p>
                <a:r>
                  <a:rPr lang="fr-FR" dirty="0"/>
                  <a:t>v = 6-4 = 2 : le système est </a:t>
                </a:r>
                <a:r>
                  <a:rPr lang="fr-FR" dirty="0" err="1"/>
                  <a:t>divariant</a:t>
                </a:r>
                <a:r>
                  <a:rPr lang="fr-FR" dirty="0"/>
                  <a:t>. L’opérateur peut choisir la pression et la température pour fixer l’équilibre.</a:t>
                </a:r>
              </a:p>
              <a:p>
                <a:endParaRPr lang="fr-FR" dirty="0"/>
              </a:p>
            </p:txBody>
          </p:sp>
        </mc:Choice>
        <mc:Fallback xmlns="">
          <p:sp>
            <p:nvSpPr>
              <p:cNvPr id="3" name="Espace réservé du contenu 2">
                <a:extLst>
                  <a:ext uri="{FF2B5EF4-FFF2-40B4-BE49-F238E27FC236}">
                    <a16:creationId xmlns:a16="http://schemas.microsoft.com/office/drawing/2014/main" id="{9C5A968D-3962-44C0-AFE3-6E4FA605F486}"/>
                  </a:ext>
                </a:extLst>
              </p:cNvPr>
              <p:cNvSpPr>
                <a:spLocks noGrp="1" noRot="1" noChangeAspect="1" noMove="1" noResize="1" noEditPoints="1" noAdjustHandles="1" noChangeArrowheads="1" noChangeShapeType="1" noTextEdit="1"/>
              </p:cNvSpPr>
              <p:nvPr>
                <p:ph idx="1"/>
              </p:nvPr>
            </p:nvSpPr>
            <p:spPr>
              <a:xfrm>
                <a:off x="838200" y="412955"/>
                <a:ext cx="10515600" cy="5764008"/>
              </a:xfrm>
              <a:blipFill>
                <a:blip r:embed="rId2"/>
                <a:stretch>
                  <a:fillRect l="-1217" t="-2434"/>
                </a:stretch>
              </a:blipFill>
            </p:spPr>
            <p:txBody>
              <a:bodyPr/>
              <a:lstStyle/>
              <a:p>
                <a:r>
                  <a:rPr lang="fr-FR">
                    <a:noFill/>
                  </a:rPr>
                  <a:t> </a:t>
                </a:r>
              </a:p>
            </p:txBody>
          </p:sp>
        </mc:Fallback>
      </mc:AlternateContent>
    </p:spTree>
    <p:extLst>
      <p:ext uri="{BB962C8B-B14F-4D97-AF65-F5344CB8AC3E}">
        <p14:creationId xmlns:p14="http://schemas.microsoft.com/office/powerpoint/2010/main" val="3940075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A3E985C4-67E4-43C4-B192-89A55217FA8F}"/>
                  </a:ext>
                </a:extLst>
              </p:cNvPr>
              <p:cNvSpPr>
                <a:spLocks noGrp="1"/>
              </p:cNvSpPr>
              <p:nvPr>
                <p:ph idx="1"/>
              </p:nvPr>
            </p:nvSpPr>
            <p:spPr>
              <a:xfrm>
                <a:off x="838200" y="516194"/>
                <a:ext cx="10515600" cy="5660769"/>
              </a:xfrm>
            </p:spPr>
            <p:txBody>
              <a:bodyPr>
                <a:normAutofit/>
              </a:bodyPr>
              <a:lstStyle/>
              <a:p>
                <a:r>
                  <a:rPr lang="fr-FR" b="1" dirty="0"/>
                  <a:t>Exemple 3</a:t>
                </a:r>
                <a:endParaRPr lang="fr-FR" dirty="0"/>
              </a:p>
              <a:p>
                <a:r>
                  <a:rPr lang="fr-FR" dirty="0"/>
                  <a:t>Soit l’équilibre </a:t>
                </a:r>
                <a14:m>
                  <m:oMath xmlns:m="http://schemas.openxmlformats.org/officeDocument/2006/math">
                    <m:r>
                      <a:rPr lang="fr-FR" i="1">
                        <a:latin typeface="Cambria Math" panose="02040503050406030204" pitchFamily="18" charset="0"/>
                      </a:rPr>
                      <m:t>4</m:t>
                    </m:r>
                    <m:r>
                      <a:rPr lang="fr-FR" i="1">
                        <a:latin typeface="Cambria Math" panose="02040503050406030204" pitchFamily="18" charset="0"/>
                      </a:rPr>
                      <m:t>𝐴</m:t>
                    </m:r>
                    <m:sSub>
                      <m:sSubPr>
                        <m:ctrlPr>
                          <a:rPr lang="fr-FR" i="1">
                            <a:latin typeface="Cambria Math" panose="02040503050406030204" pitchFamily="18" charset="0"/>
                          </a:rPr>
                        </m:ctrlPr>
                      </m:sSubPr>
                      <m:e>
                        <m:r>
                          <a:rPr lang="fr-FR" i="1">
                            <a:latin typeface="Cambria Math" panose="02040503050406030204" pitchFamily="18" charset="0"/>
                          </a:rPr>
                          <m:t>𝑙</m:t>
                        </m:r>
                      </m:e>
                      <m:sub>
                        <m:r>
                          <a:rPr lang="fr-FR" i="1">
                            <a:latin typeface="Cambria Math" panose="02040503050406030204" pitchFamily="18" charset="0"/>
                          </a:rPr>
                          <m:t>(</m:t>
                        </m:r>
                        <m:r>
                          <a:rPr lang="fr-FR" i="1">
                            <a:latin typeface="Cambria Math" panose="02040503050406030204" pitchFamily="18" charset="0"/>
                          </a:rPr>
                          <m:t>𝑙</m:t>
                        </m:r>
                        <m:r>
                          <a:rPr lang="fr-FR" i="1">
                            <a:latin typeface="Cambria Math" panose="02040503050406030204" pitchFamily="18" charset="0"/>
                          </a:rPr>
                          <m:t>)</m:t>
                        </m:r>
                      </m:sub>
                    </m:sSub>
                    <m:r>
                      <a:rPr lang="fr-FR" i="1">
                        <a:latin typeface="Cambria Math" panose="02040503050406030204" pitchFamily="18" charset="0"/>
                      </a:rPr>
                      <m:t>+3</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m:t>
                        </m:r>
                        <m:r>
                          <a:rPr lang="fr-FR" i="1">
                            <a:latin typeface="Cambria Math" panose="02040503050406030204" pitchFamily="18" charset="0"/>
                          </a:rPr>
                          <m:t>𝑠</m:t>
                        </m:r>
                        <m:r>
                          <a:rPr lang="fr-FR" i="1">
                            <a:latin typeface="Cambria Math" panose="02040503050406030204" pitchFamily="18" charset="0"/>
                          </a:rPr>
                          <m:t>)</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𝐴𝑙</m:t>
                        </m:r>
                      </m:e>
                      <m:sub>
                        <m:r>
                          <a:rPr lang="fr-FR" i="1">
                            <a:latin typeface="Cambria Math" panose="02040503050406030204" pitchFamily="18" charset="0"/>
                          </a:rPr>
                          <m:t>4</m:t>
                        </m:r>
                      </m:sub>
                    </m:sSub>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3(</m:t>
                        </m:r>
                        <m:r>
                          <a:rPr lang="fr-FR" i="1">
                            <a:latin typeface="Cambria Math" panose="02040503050406030204" pitchFamily="18" charset="0"/>
                          </a:rPr>
                          <m:t>𝑠</m:t>
                        </m:r>
                        <m:r>
                          <a:rPr lang="fr-FR" i="1">
                            <a:latin typeface="Cambria Math" panose="02040503050406030204" pitchFamily="18" charset="0"/>
                          </a:rPr>
                          <m:t>)</m:t>
                        </m:r>
                      </m:sub>
                    </m:sSub>
                  </m:oMath>
                </a14:m>
                <a:endParaRPr lang="fr-FR" dirty="0"/>
              </a:p>
              <a:p>
                <a:r>
                  <a:rPr lang="fr-FR" dirty="0"/>
                  <a:t>X= 1+N=1+3=4   (P n’est pas facteur d’équilibre)</a:t>
                </a:r>
              </a:p>
              <a:p>
                <a:r>
                  <a:rPr lang="fr-FR" dirty="0"/>
                  <a:t>Y=3+1=4  (</a:t>
                </a:r>
                <a14:m>
                  <m:oMath xmlns:m="http://schemas.openxmlformats.org/officeDocument/2006/math">
                    <m:r>
                      <a:rPr lang="fr-FR" i="1">
                        <a:latin typeface="Cambria Math" panose="02040503050406030204" pitchFamily="18" charset="0"/>
                      </a:rPr>
                      <m:t>𝜑</m:t>
                    </m:r>
                    <m:r>
                      <a:rPr lang="fr-FR" i="1">
                        <a:latin typeface="Cambria Math" panose="02040503050406030204" pitchFamily="18" charset="0"/>
                      </a:rPr>
                      <m:t>=3 </m:t>
                    </m:r>
                    <m:r>
                      <a:rPr lang="fr-FR" i="1">
                        <a:latin typeface="Cambria Math" panose="02040503050406030204" pitchFamily="18" charset="0"/>
                      </a:rPr>
                      <m:t>𝑒𝑡</m:t>
                    </m:r>
                    <m:r>
                      <a:rPr lang="fr-FR" i="1">
                        <a:latin typeface="Cambria Math" panose="02040503050406030204" pitchFamily="18" charset="0"/>
                      </a:rPr>
                      <m:t> </m:t>
                    </m:r>
                    <m:r>
                      <a:rPr lang="fr-FR" i="1">
                        <a:latin typeface="Cambria Math" panose="02040503050406030204" pitchFamily="18" charset="0"/>
                      </a:rPr>
                      <m:t>𝑘</m:t>
                    </m:r>
                    <m:r>
                      <a:rPr lang="fr-FR" i="1">
                        <a:latin typeface="Cambria Math" panose="02040503050406030204" pitchFamily="18" charset="0"/>
                      </a:rPr>
                      <m:t>=1)</m:t>
                    </m:r>
                  </m:oMath>
                </a14:m>
                <a:endParaRPr lang="fr-FR" dirty="0"/>
              </a:p>
              <a:p>
                <a:r>
                  <a:rPr lang="fr-FR" dirty="0"/>
                  <a:t>V= 0 : On ne peut choisir arbitrairement aucun facteur d’équilibre.</a:t>
                </a:r>
              </a:p>
              <a:p>
                <a:r>
                  <a:rPr lang="fr-FR" dirty="0"/>
                  <a:t> </a:t>
                </a:r>
              </a:p>
              <a:p>
                <a:r>
                  <a:rPr lang="fr-FR" b="1" dirty="0"/>
                  <a:t>Exemple 4</a:t>
                </a:r>
                <a:r>
                  <a:rPr lang="fr-FR" dirty="0"/>
                  <a:t> : Soit l’équilibre </a:t>
                </a:r>
                <a14:m>
                  <m:oMath xmlns:m="http://schemas.openxmlformats.org/officeDocument/2006/math">
                    <m:r>
                      <a:rPr lang="fr-FR" i="1">
                        <a:latin typeface="Cambria Math" panose="02040503050406030204" pitchFamily="18" charset="0"/>
                      </a:rPr>
                      <m:t>𝐶𝑎𝐶</m:t>
                    </m:r>
                    <m:sSub>
                      <m:sSubPr>
                        <m:ctrlPr>
                          <a:rPr lang="fr-FR" i="1">
                            <a:latin typeface="Cambria Math" panose="02040503050406030204" pitchFamily="18" charset="0"/>
                          </a:rPr>
                        </m:ctrlPr>
                      </m:sSubPr>
                      <m:e>
                        <m:r>
                          <a:rPr lang="fr-FR" i="1">
                            <a:latin typeface="Cambria Math" panose="02040503050406030204" pitchFamily="18" charset="0"/>
                          </a:rPr>
                          <m:t>𝑂</m:t>
                        </m:r>
                      </m:e>
                      <m:sub>
                        <m:r>
                          <a:rPr lang="fr-FR" i="1">
                            <a:latin typeface="Cambria Math" panose="02040503050406030204" pitchFamily="18" charset="0"/>
                          </a:rPr>
                          <m:t>3(</m:t>
                        </m:r>
                        <m:r>
                          <a:rPr lang="fr-FR" i="1">
                            <a:latin typeface="Cambria Math" panose="02040503050406030204" pitchFamily="18" charset="0"/>
                          </a:rPr>
                          <m:t>𝑠</m:t>
                        </m:r>
                        <m:r>
                          <a:rPr lang="fr-FR" i="1">
                            <a:latin typeface="Cambria Math" panose="02040503050406030204" pitchFamily="18" charset="0"/>
                          </a:rPr>
                          <m:t>)</m:t>
                        </m:r>
                      </m:sub>
                    </m:sSub>
                    <m:r>
                      <a:rPr lang="fr-FR" i="1">
                        <a:latin typeface="Cambria Math" panose="02040503050406030204" pitchFamily="18" charset="0"/>
                      </a:rPr>
                      <m:t>⇄</m:t>
                    </m:r>
                    <m:r>
                      <a:rPr lang="fr-FR" i="1">
                        <a:latin typeface="Cambria Math" panose="02040503050406030204" pitchFamily="18" charset="0"/>
                      </a:rPr>
                      <m:t>𝐶𝑎</m:t>
                    </m:r>
                    <m:sSub>
                      <m:sSubPr>
                        <m:ctrlPr>
                          <a:rPr lang="fr-FR" i="1">
                            <a:latin typeface="Cambria Math" panose="02040503050406030204" pitchFamily="18" charset="0"/>
                          </a:rPr>
                        </m:ctrlPr>
                      </m:sSubPr>
                      <m:e>
                        <m:r>
                          <a:rPr lang="fr-FR" i="1">
                            <a:latin typeface="Cambria Math" panose="02040503050406030204" pitchFamily="18" charset="0"/>
                          </a:rPr>
                          <m:t>𝑂</m:t>
                        </m:r>
                      </m:e>
                      <m:sub>
                        <m:r>
                          <a:rPr lang="fr-FR" i="1">
                            <a:latin typeface="Cambria Math" panose="02040503050406030204" pitchFamily="18" charset="0"/>
                          </a:rPr>
                          <m:t>(</m:t>
                        </m:r>
                        <m:r>
                          <a:rPr lang="fr-FR" i="1">
                            <a:latin typeface="Cambria Math" panose="02040503050406030204" pitchFamily="18" charset="0"/>
                          </a:rPr>
                          <m:t>𝑠</m:t>
                        </m:r>
                        <m:r>
                          <a:rPr lang="fr-FR" i="1">
                            <a:latin typeface="Cambria Math" panose="02040503050406030204" pitchFamily="18" charset="0"/>
                          </a:rPr>
                          <m:t>)</m:t>
                        </m:r>
                      </m:sub>
                    </m:sSub>
                    <m:r>
                      <a:rPr lang="fr-FR" i="1">
                        <a:latin typeface="Cambria Math" panose="02040503050406030204" pitchFamily="18" charset="0"/>
                      </a:rPr>
                      <m:t>+</m:t>
                    </m:r>
                    <m:r>
                      <a:rPr lang="fr-FR" i="1">
                        <a:latin typeface="Cambria Math" panose="02040503050406030204" pitchFamily="18" charset="0"/>
                      </a:rPr>
                      <m:t>𝐶</m:t>
                    </m:r>
                    <m:sSub>
                      <m:sSubPr>
                        <m:ctrlPr>
                          <a:rPr lang="fr-FR" i="1">
                            <a:latin typeface="Cambria Math" panose="02040503050406030204" pitchFamily="18" charset="0"/>
                          </a:rPr>
                        </m:ctrlPr>
                      </m:sSubPr>
                      <m:e>
                        <m:r>
                          <a:rPr lang="fr-FR" i="1">
                            <a:latin typeface="Cambria Math" panose="02040503050406030204" pitchFamily="18" charset="0"/>
                          </a:rPr>
                          <m:t>𝑂</m:t>
                        </m:r>
                      </m:e>
                      <m:sub>
                        <m:r>
                          <a:rPr lang="fr-FR" i="1">
                            <a:latin typeface="Cambria Math" panose="02040503050406030204" pitchFamily="18" charset="0"/>
                          </a:rPr>
                          <m:t>2(</m:t>
                        </m:r>
                        <m:r>
                          <a:rPr lang="fr-FR" i="1">
                            <a:latin typeface="Cambria Math" panose="02040503050406030204" pitchFamily="18" charset="0"/>
                          </a:rPr>
                          <m:t>𝑔</m:t>
                        </m:r>
                        <m:r>
                          <a:rPr lang="fr-FR" i="1">
                            <a:latin typeface="Cambria Math" panose="02040503050406030204" pitchFamily="18" charset="0"/>
                          </a:rPr>
                          <m:t>)</m:t>
                        </m:r>
                      </m:sub>
                    </m:sSub>
                  </m:oMath>
                </a14:m>
                <a:endParaRPr lang="fr-FR" dirty="0"/>
              </a:p>
              <a:p>
                <a:r>
                  <a:rPr lang="fr-FR" dirty="0"/>
                  <a:t>X=2+3=5</a:t>
                </a:r>
              </a:p>
              <a:p>
                <a:r>
                  <a:rPr lang="fr-FR" dirty="0"/>
                  <a:t>Y=3+1=4</a:t>
                </a:r>
              </a:p>
              <a:p>
                <a:r>
                  <a:rPr lang="fr-FR" dirty="0"/>
                  <a:t>V=1 : On ne peut choisir qu’un seul paramètre intensif</a:t>
                </a:r>
              </a:p>
              <a:p>
                <a:endParaRPr lang="fr-FR" dirty="0"/>
              </a:p>
            </p:txBody>
          </p:sp>
        </mc:Choice>
        <mc:Fallback xmlns="">
          <p:sp>
            <p:nvSpPr>
              <p:cNvPr id="3" name="Espace réservé du contenu 2">
                <a:extLst>
                  <a:ext uri="{FF2B5EF4-FFF2-40B4-BE49-F238E27FC236}">
                    <a16:creationId xmlns:a16="http://schemas.microsoft.com/office/drawing/2014/main" id="{A3E985C4-67E4-43C4-B192-89A55217FA8F}"/>
                  </a:ext>
                </a:extLst>
              </p:cNvPr>
              <p:cNvSpPr>
                <a:spLocks noGrp="1" noRot="1" noChangeAspect="1" noMove="1" noResize="1" noEditPoints="1" noAdjustHandles="1" noChangeArrowheads="1" noChangeShapeType="1" noTextEdit="1"/>
              </p:cNvSpPr>
              <p:nvPr>
                <p:ph idx="1"/>
              </p:nvPr>
            </p:nvSpPr>
            <p:spPr>
              <a:xfrm>
                <a:off x="838200" y="516194"/>
                <a:ext cx="10515600" cy="5660769"/>
              </a:xfrm>
              <a:blipFill>
                <a:blip r:embed="rId2"/>
                <a:stretch>
                  <a:fillRect l="-1043" t="-1832"/>
                </a:stretch>
              </a:blipFill>
            </p:spPr>
            <p:txBody>
              <a:bodyPr/>
              <a:lstStyle/>
              <a:p>
                <a:r>
                  <a:rPr lang="fr-FR">
                    <a:noFill/>
                  </a:rPr>
                  <a:t> </a:t>
                </a:r>
              </a:p>
            </p:txBody>
          </p:sp>
        </mc:Fallback>
      </mc:AlternateContent>
    </p:spTree>
    <p:extLst>
      <p:ext uri="{BB962C8B-B14F-4D97-AF65-F5344CB8AC3E}">
        <p14:creationId xmlns:p14="http://schemas.microsoft.com/office/powerpoint/2010/main" val="4194255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F719F7BD-135A-440E-A3D1-65D7B25968DC}"/>
                  </a:ext>
                </a:extLst>
              </p:cNvPr>
              <p:cNvSpPr>
                <a:spLocks noGrp="1"/>
              </p:cNvSpPr>
              <p:nvPr>
                <p:ph idx="1"/>
              </p:nvPr>
            </p:nvSpPr>
            <p:spPr>
              <a:xfrm>
                <a:off x="838200" y="486697"/>
                <a:ext cx="10515600" cy="5690266"/>
              </a:xfrm>
            </p:spPr>
            <p:txBody>
              <a:bodyPr/>
              <a:lstStyle/>
              <a:p>
                <a:pPr marL="0" indent="0">
                  <a:buNone/>
                </a:pPr>
                <a:r>
                  <a:rPr lang="fr-FR" b="1" dirty="0"/>
                  <a:t>	</a:t>
                </a:r>
                <a:r>
                  <a:rPr lang="fr-FR" sz="3200" b="1" dirty="0">
                    <a:solidFill>
                      <a:schemeClr val="accent1"/>
                    </a:solidFill>
                  </a:rPr>
                  <a:t>1.4 Degrés de liberté d’un système</a:t>
                </a:r>
                <a:endParaRPr lang="fr-FR" dirty="0">
                  <a:solidFill>
                    <a:schemeClr val="accent1"/>
                  </a:solidFill>
                </a:endParaRPr>
              </a:p>
              <a:p>
                <a:r>
                  <a:rPr lang="fr-FR" dirty="0"/>
                  <a:t>Très souvent, l’expérimentateur choisit des conditions de travail particulières. Il introduit ainsi </a:t>
                </a:r>
                <a14:m>
                  <m:oMath xmlns:m="http://schemas.openxmlformats.org/officeDocument/2006/math">
                    <m:r>
                      <a:rPr lang="fr-FR" b="1" i="1">
                        <a:latin typeface="Cambria Math" panose="02040503050406030204" pitchFamily="18" charset="0"/>
                      </a:rPr>
                      <m:t>𝒓</m:t>
                    </m:r>
                  </m:oMath>
                </a14:m>
                <a:r>
                  <a:rPr lang="fr-FR" dirty="0"/>
                  <a:t> relations supplémentaires. </a:t>
                </a:r>
              </a:p>
              <a:p>
                <a:pPr marL="0" indent="0">
                  <a:buNone/>
                </a:pPr>
                <a:r>
                  <a:rPr lang="fr-FR" dirty="0"/>
                  <a:t>Par exemple : </a:t>
                </a:r>
              </a:p>
              <a:p>
                <a:pPr lvl="0"/>
                <a:r>
                  <a:rPr lang="fr-FR" dirty="0"/>
                  <a:t>Choix de travailler sous pression fixée ou sous température fixée ;</a:t>
                </a:r>
              </a:p>
              <a:p>
                <a:pPr lvl="0"/>
                <a:r>
                  <a:rPr lang="fr-FR" dirty="0"/>
                  <a:t>Choix de partir d’un mélange initial défini : cela permet de trouver une ou plusieurs relations sauf si les divers constituants appartiennent à des phases différentes.</a:t>
                </a:r>
              </a:p>
              <a:p>
                <a:r>
                  <a:rPr lang="fr-FR" dirty="0"/>
                  <a:t>On définit alors le nombre de paramètres intensifs indépendants que l’opérateur reste libre de choisir pour fixer l’équilibre de ce système particularisé, ce qui représente une variance réduite </a:t>
                </a:r>
                <a14:m>
                  <m:oMath xmlns:m="http://schemas.openxmlformats.org/officeDocument/2006/math">
                    <m:r>
                      <a:rPr lang="fr-FR" b="1" i="1">
                        <a:latin typeface="Cambria Math" panose="02040503050406030204" pitchFamily="18" charset="0"/>
                      </a:rPr>
                      <m:t>𝒗</m:t>
                    </m:r>
                    <m:r>
                      <a:rPr lang="fr-FR" b="1" i="1">
                        <a:latin typeface="Cambria Math" panose="02040503050406030204" pitchFamily="18" charset="0"/>
                      </a:rPr>
                      <m:t>’</m:t>
                    </m:r>
                  </m:oMath>
                </a14:m>
                <a:r>
                  <a:rPr lang="fr-FR" dirty="0"/>
                  <a:t> ou son degré de liberté : </a:t>
                </a:r>
                <a14:m>
                  <m:oMath xmlns:m="http://schemas.openxmlformats.org/officeDocument/2006/math">
                    <m:r>
                      <a:rPr lang="fr-FR" b="1" i="1">
                        <a:latin typeface="Cambria Math" panose="02040503050406030204" pitchFamily="18" charset="0"/>
                      </a:rPr>
                      <m:t>𝒗</m:t>
                    </m:r>
                    <m:r>
                      <a:rPr lang="fr-FR" b="1" i="1">
                        <a:latin typeface="Cambria Math" panose="02040503050406030204" pitchFamily="18" charset="0"/>
                      </a:rPr>
                      <m:t>’=</m:t>
                    </m:r>
                    <m:r>
                      <a:rPr lang="fr-FR" b="1" i="1">
                        <a:latin typeface="Cambria Math" panose="02040503050406030204" pitchFamily="18" charset="0"/>
                      </a:rPr>
                      <m:t>𝒗</m:t>
                    </m:r>
                    <m:r>
                      <a:rPr lang="fr-FR" b="1" i="1">
                        <a:latin typeface="Cambria Math" panose="02040503050406030204" pitchFamily="18" charset="0"/>
                      </a:rPr>
                      <m:t>−</m:t>
                    </m:r>
                    <m:r>
                      <a:rPr lang="fr-FR" b="1" i="1">
                        <a:latin typeface="Cambria Math" panose="02040503050406030204" pitchFamily="18" charset="0"/>
                      </a:rPr>
                      <m:t>𝒓</m:t>
                    </m:r>
                  </m:oMath>
                </a14:m>
                <a:endParaRPr lang="fr-FR" dirty="0"/>
              </a:p>
              <a:p>
                <a:pPr lvl="0"/>
                <a:endParaRPr lang="fr-FR" dirty="0"/>
              </a:p>
              <a:p>
                <a:endParaRPr lang="fr-FR" dirty="0"/>
              </a:p>
            </p:txBody>
          </p:sp>
        </mc:Choice>
        <mc:Fallback xmlns="">
          <p:sp>
            <p:nvSpPr>
              <p:cNvPr id="3" name="Espace réservé du contenu 2">
                <a:extLst>
                  <a:ext uri="{FF2B5EF4-FFF2-40B4-BE49-F238E27FC236}">
                    <a16:creationId xmlns:a16="http://schemas.microsoft.com/office/drawing/2014/main" id="{F719F7BD-135A-440E-A3D1-65D7B25968DC}"/>
                  </a:ext>
                </a:extLst>
              </p:cNvPr>
              <p:cNvSpPr>
                <a:spLocks noGrp="1" noRot="1" noChangeAspect="1" noMove="1" noResize="1" noEditPoints="1" noAdjustHandles="1" noChangeArrowheads="1" noChangeShapeType="1" noTextEdit="1"/>
              </p:cNvSpPr>
              <p:nvPr>
                <p:ph idx="1"/>
              </p:nvPr>
            </p:nvSpPr>
            <p:spPr>
              <a:xfrm>
                <a:off x="838200" y="486697"/>
                <a:ext cx="10515600" cy="5690266"/>
              </a:xfrm>
              <a:blipFill>
                <a:blip r:embed="rId2"/>
                <a:stretch>
                  <a:fillRect l="-1217" t="-2251" r="-406"/>
                </a:stretch>
              </a:blipFill>
            </p:spPr>
            <p:txBody>
              <a:bodyPr/>
              <a:lstStyle/>
              <a:p>
                <a:r>
                  <a:rPr lang="fr-FR">
                    <a:noFill/>
                  </a:rPr>
                  <a:t> </a:t>
                </a:r>
              </a:p>
            </p:txBody>
          </p:sp>
        </mc:Fallback>
      </mc:AlternateContent>
    </p:spTree>
    <p:extLst>
      <p:ext uri="{BB962C8B-B14F-4D97-AF65-F5344CB8AC3E}">
        <p14:creationId xmlns:p14="http://schemas.microsoft.com/office/powerpoint/2010/main" val="62653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D8AA5CFB-0828-4C4C-8C2C-E264E7FF8AD7}"/>
                  </a:ext>
                </a:extLst>
              </p:cNvPr>
              <p:cNvSpPr>
                <a:spLocks noGrp="1"/>
              </p:cNvSpPr>
              <p:nvPr>
                <p:ph idx="1"/>
              </p:nvPr>
            </p:nvSpPr>
            <p:spPr>
              <a:xfrm>
                <a:off x="838200" y="516194"/>
                <a:ext cx="10515600" cy="5660769"/>
              </a:xfrm>
            </p:spPr>
            <p:txBody>
              <a:bodyPr/>
              <a:lstStyle/>
              <a:p>
                <a:pPr>
                  <a:lnSpc>
                    <a:spcPct val="100000"/>
                  </a:lnSpc>
                </a:pPr>
                <a:r>
                  <a:rPr lang="fr-FR" sz="3000" b="1" dirty="0"/>
                  <a:t>Exemple 1</a:t>
                </a:r>
                <a:r>
                  <a:rPr lang="fr-FR" sz="3000" dirty="0"/>
                  <a:t> : soit la synthèse de l’ammoniac  </a:t>
                </a:r>
                <a14:m>
                  <m:oMath xmlns:m="http://schemas.openxmlformats.org/officeDocument/2006/math">
                    <m:sSub>
                      <m:sSubPr>
                        <m:ctrlPr>
                          <a:rPr lang="fr-FR" sz="3000" i="1">
                            <a:latin typeface="Cambria Math" panose="02040503050406030204" pitchFamily="18" charset="0"/>
                          </a:rPr>
                        </m:ctrlPr>
                      </m:sSubPr>
                      <m:e>
                        <m:r>
                          <a:rPr lang="fr-FR" sz="3000" i="1">
                            <a:latin typeface="Cambria Math" panose="02040503050406030204" pitchFamily="18" charset="0"/>
                          </a:rPr>
                          <m:t>𝑁</m:t>
                        </m:r>
                      </m:e>
                      <m:sub>
                        <m:r>
                          <a:rPr lang="fr-FR" sz="3000" i="1">
                            <a:latin typeface="Cambria Math" panose="02040503050406030204" pitchFamily="18" charset="0"/>
                          </a:rPr>
                          <m:t>2</m:t>
                        </m:r>
                      </m:sub>
                    </m:sSub>
                    <m:r>
                      <a:rPr lang="fr-FR" sz="3000" i="1">
                        <a:latin typeface="Cambria Math" panose="02040503050406030204" pitchFamily="18" charset="0"/>
                      </a:rPr>
                      <m:t>+3</m:t>
                    </m:r>
                    <m:sSub>
                      <m:sSubPr>
                        <m:ctrlPr>
                          <a:rPr lang="fr-FR" sz="3000" i="1">
                            <a:latin typeface="Cambria Math" panose="02040503050406030204" pitchFamily="18" charset="0"/>
                          </a:rPr>
                        </m:ctrlPr>
                      </m:sSubPr>
                      <m:e>
                        <m:r>
                          <a:rPr lang="fr-FR" sz="3000" i="1">
                            <a:latin typeface="Cambria Math" panose="02040503050406030204" pitchFamily="18" charset="0"/>
                          </a:rPr>
                          <m:t>𝐻</m:t>
                        </m:r>
                      </m:e>
                      <m:sub>
                        <m:r>
                          <a:rPr lang="fr-FR" sz="3000" i="1">
                            <a:latin typeface="Cambria Math" panose="02040503050406030204" pitchFamily="18" charset="0"/>
                          </a:rPr>
                          <m:t>2</m:t>
                        </m:r>
                      </m:sub>
                    </m:sSub>
                    <m:r>
                      <a:rPr lang="fr-FR" sz="3000" i="1">
                        <a:latin typeface="Cambria Math" panose="02040503050406030204" pitchFamily="18" charset="0"/>
                      </a:rPr>
                      <m:t>⇄2</m:t>
                    </m:r>
                    <m:r>
                      <a:rPr lang="fr-FR" sz="3000" i="1">
                        <a:latin typeface="Cambria Math" panose="02040503050406030204" pitchFamily="18" charset="0"/>
                      </a:rPr>
                      <m:t>𝑁</m:t>
                    </m:r>
                    <m:sSub>
                      <m:sSubPr>
                        <m:ctrlPr>
                          <a:rPr lang="fr-FR" sz="3000" i="1">
                            <a:latin typeface="Cambria Math" panose="02040503050406030204" pitchFamily="18" charset="0"/>
                          </a:rPr>
                        </m:ctrlPr>
                      </m:sSubPr>
                      <m:e>
                        <m:r>
                          <a:rPr lang="fr-FR" sz="3000" i="1">
                            <a:latin typeface="Cambria Math" panose="02040503050406030204" pitchFamily="18" charset="0"/>
                          </a:rPr>
                          <m:t>𝐻</m:t>
                        </m:r>
                      </m:e>
                      <m:sub>
                        <m:r>
                          <a:rPr lang="fr-FR" sz="3000" i="1">
                            <a:latin typeface="Cambria Math" panose="02040503050406030204" pitchFamily="18" charset="0"/>
                          </a:rPr>
                          <m:t>3</m:t>
                        </m:r>
                      </m:sub>
                    </m:sSub>
                  </m:oMath>
                </a14:m>
                <a:r>
                  <a:rPr lang="fr-FR" sz="3000" dirty="0"/>
                  <a:t>.</a:t>
                </a:r>
              </a:p>
              <a:p>
                <a:pPr marL="0" indent="0">
                  <a:lnSpc>
                    <a:spcPct val="100000"/>
                  </a:lnSpc>
                  <a:buNone/>
                </a:pPr>
                <a:r>
                  <a:rPr lang="fr-FR" sz="3000" dirty="0"/>
                  <a:t>On part à l’état initial d’un mélange stœchiométrique de n mol de </a:t>
                </a:r>
                <a14:m>
                  <m:oMath xmlns:m="http://schemas.openxmlformats.org/officeDocument/2006/math">
                    <m:sSub>
                      <m:sSubPr>
                        <m:ctrlPr>
                          <a:rPr lang="fr-FR" sz="3000" i="1">
                            <a:latin typeface="Cambria Math" panose="02040503050406030204" pitchFamily="18" charset="0"/>
                          </a:rPr>
                        </m:ctrlPr>
                      </m:sSubPr>
                      <m:e>
                        <m:r>
                          <a:rPr lang="fr-FR" sz="3000" i="1">
                            <a:latin typeface="Cambria Math" panose="02040503050406030204" pitchFamily="18" charset="0"/>
                          </a:rPr>
                          <m:t>𝑁</m:t>
                        </m:r>
                      </m:e>
                      <m:sub>
                        <m:r>
                          <a:rPr lang="fr-FR" sz="3000" i="1">
                            <a:latin typeface="Cambria Math" panose="02040503050406030204" pitchFamily="18" charset="0"/>
                          </a:rPr>
                          <m:t>2</m:t>
                        </m:r>
                      </m:sub>
                    </m:sSub>
                  </m:oMath>
                </a14:m>
                <a:r>
                  <a:rPr lang="fr-FR" sz="3000" dirty="0"/>
                  <a:t> et de 3n mol de </a:t>
                </a:r>
                <a14:m>
                  <m:oMath xmlns:m="http://schemas.openxmlformats.org/officeDocument/2006/math">
                    <m:sSub>
                      <m:sSubPr>
                        <m:ctrlPr>
                          <a:rPr lang="fr-FR" sz="3000" i="1">
                            <a:latin typeface="Cambria Math" panose="02040503050406030204" pitchFamily="18" charset="0"/>
                          </a:rPr>
                        </m:ctrlPr>
                      </m:sSubPr>
                      <m:e>
                        <m:r>
                          <a:rPr lang="fr-FR" sz="3000" i="1">
                            <a:latin typeface="Cambria Math" panose="02040503050406030204" pitchFamily="18" charset="0"/>
                          </a:rPr>
                          <m:t>𝐻</m:t>
                        </m:r>
                      </m:e>
                      <m:sub>
                        <m:r>
                          <a:rPr lang="fr-FR" sz="3000" i="1">
                            <a:latin typeface="Cambria Math" panose="02040503050406030204" pitchFamily="18" charset="0"/>
                          </a:rPr>
                          <m:t>2</m:t>
                        </m:r>
                      </m:sub>
                    </m:sSub>
                  </m:oMath>
                </a14:m>
                <a:r>
                  <a:rPr lang="fr-FR" sz="3000" dirty="0"/>
                  <a:t>.</a:t>
                </a:r>
              </a:p>
              <a:p>
                <a:pPr>
                  <a:lnSpc>
                    <a:spcPct val="100000"/>
                  </a:lnSpc>
                </a:pPr>
                <a:r>
                  <a:rPr lang="fr-FR" sz="3000" b="1" dirty="0"/>
                  <a:t>X=5 ; </a:t>
                </a:r>
                <a14:m>
                  <m:oMath xmlns:m="http://schemas.openxmlformats.org/officeDocument/2006/math">
                    <m:r>
                      <a:rPr lang="fr-FR" sz="3000" b="1" i="1">
                        <a:latin typeface="Cambria Math" panose="02040503050406030204" pitchFamily="18" charset="0"/>
                      </a:rPr>
                      <m:t>𝝋</m:t>
                    </m:r>
                    <m:r>
                      <a:rPr lang="fr-FR" sz="3000" b="1" i="1">
                        <a:latin typeface="Cambria Math" panose="02040503050406030204" pitchFamily="18" charset="0"/>
                      </a:rPr>
                      <m:t>=</m:t>
                    </m:r>
                    <m:r>
                      <a:rPr lang="fr-FR" sz="3000" b="1" i="1">
                        <a:latin typeface="Cambria Math" panose="02040503050406030204" pitchFamily="18" charset="0"/>
                      </a:rPr>
                      <m:t>𝟏</m:t>
                    </m:r>
                    <m:r>
                      <a:rPr lang="fr-FR" sz="3000" b="1" i="1">
                        <a:latin typeface="Cambria Math" panose="02040503050406030204" pitchFamily="18" charset="0"/>
                      </a:rPr>
                      <m:t>;</m:t>
                    </m:r>
                    <m:r>
                      <a:rPr lang="fr-FR" sz="3000" b="1" i="1">
                        <a:latin typeface="Cambria Math" panose="02040503050406030204" pitchFamily="18" charset="0"/>
                      </a:rPr>
                      <m:t>𝒌</m:t>
                    </m:r>
                    <m:r>
                      <a:rPr lang="fr-FR" sz="3000" b="1" i="1">
                        <a:latin typeface="Cambria Math" panose="02040503050406030204" pitchFamily="18" charset="0"/>
                      </a:rPr>
                      <m:t>=</m:t>
                    </m:r>
                    <m:r>
                      <a:rPr lang="fr-FR" sz="3000" b="1" i="1">
                        <a:latin typeface="Cambria Math" panose="02040503050406030204" pitchFamily="18" charset="0"/>
                      </a:rPr>
                      <m:t>𝟏</m:t>
                    </m:r>
                    <m:r>
                      <a:rPr lang="fr-FR" sz="3000" i="1">
                        <a:latin typeface="Cambria Math" panose="02040503050406030204" pitchFamily="18" charset="0"/>
                      </a:rPr>
                      <m:t>.</m:t>
                    </m:r>
                  </m:oMath>
                </a14:m>
                <a:r>
                  <a:rPr lang="fr-FR" sz="3000" dirty="0"/>
                  <a:t> Il apparait une relation supplémentaire à l’équilibre </a:t>
                </a:r>
                <a:r>
                  <a:rPr lang="fr-FR" sz="3000" b="1" dirty="0"/>
                  <a:t>(r=1)</a:t>
                </a:r>
                <a:r>
                  <a:rPr lang="fr-FR" sz="3000" dirty="0"/>
                  <a:t> puisque le choix initial impose à l’équilibre n(</a:t>
                </a:r>
                <a14:m>
                  <m:oMath xmlns:m="http://schemas.openxmlformats.org/officeDocument/2006/math">
                    <m:sSub>
                      <m:sSubPr>
                        <m:ctrlPr>
                          <a:rPr lang="fr-FR" sz="3000" i="1">
                            <a:latin typeface="Cambria Math" panose="02040503050406030204" pitchFamily="18" charset="0"/>
                          </a:rPr>
                        </m:ctrlPr>
                      </m:sSubPr>
                      <m:e>
                        <m:r>
                          <a:rPr lang="fr-FR" sz="3000" i="1">
                            <a:latin typeface="Cambria Math" panose="02040503050406030204" pitchFamily="18" charset="0"/>
                          </a:rPr>
                          <m:t>𝐻</m:t>
                        </m:r>
                      </m:e>
                      <m:sub>
                        <m:r>
                          <a:rPr lang="fr-FR" sz="3000" i="1">
                            <a:latin typeface="Cambria Math" panose="02040503050406030204" pitchFamily="18" charset="0"/>
                          </a:rPr>
                          <m:t>2</m:t>
                        </m:r>
                      </m:sub>
                    </m:sSub>
                    <m:r>
                      <a:rPr lang="fr-FR" sz="3000" i="1">
                        <a:latin typeface="Cambria Math" panose="02040503050406030204" pitchFamily="18" charset="0"/>
                      </a:rPr>
                      <m:t>)=3</m:t>
                    </m:r>
                    <m:r>
                      <a:rPr lang="fr-FR" sz="3000" i="1">
                        <a:latin typeface="Cambria Math" panose="02040503050406030204" pitchFamily="18" charset="0"/>
                      </a:rPr>
                      <m:t>𝑛</m:t>
                    </m:r>
                    <m:r>
                      <a:rPr lang="fr-FR" sz="3000" i="1">
                        <a:latin typeface="Cambria Math" panose="02040503050406030204" pitchFamily="18" charset="0"/>
                      </a:rPr>
                      <m:t>−3</m:t>
                    </m:r>
                    <m:r>
                      <a:rPr lang="fr-FR" sz="3000" i="1">
                        <a:latin typeface="Cambria Math" panose="02040503050406030204" pitchFamily="18" charset="0"/>
                      </a:rPr>
                      <m:t>𝜉</m:t>
                    </m:r>
                  </m:oMath>
                </a14:m>
                <a:r>
                  <a:rPr lang="fr-FR" sz="3000" dirty="0"/>
                  <a:t> et n(</a:t>
                </a:r>
                <a14:m>
                  <m:oMath xmlns:m="http://schemas.openxmlformats.org/officeDocument/2006/math">
                    <m:sSub>
                      <m:sSubPr>
                        <m:ctrlPr>
                          <a:rPr lang="fr-FR" sz="3000" i="1">
                            <a:latin typeface="Cambria Math" panose="02040503050406030204" pitchFamily="18" charset="0"/>
                          </a:rPr>
                        </m:ctrlPr>
                      </m:sSubPr>
                      <m:e>
                        <m:r>
                          <a:rPr lang="fr-FR" sz="3000" i="1">
                            <a:latin typeface="Cambria Math" panose="02040503050406030204" pitchFamily="18" charset="0"/>
                          </a:rPr>
                          <m:t>𝑁</m:t>
                        </m:r>
                      </m:e>
                      <m:sub>
                        <m:r>
                          <a:rPr lang="fr-FR" sz="3000" i="1">
                            <a:latin typeface="Cambria Math" panose="02040503050406030204" pitchFamily="18" charset="0"/>
                          </a:rPr>
                          <m:t>2</m:t>
                        </m:r>
                      </m:sub>
                    </m:sSub>
                    <m:r>
                      <a:rPr lang="fr-FR" sz="3000" i="1">
                        <a:latin typeface="Cambria Math" panose="02040503050406030204" pitchFamily="18" charset="0"/>
                      </a:rPr>
                      <m:t>)=</m:t>
                    </m:r>
                    <m:r>
                      <a:rPr lang="fr-FR" sz="3000" i="1">
                        <a:latin typeface="Cambria Math" panose="02040503050406030204" pitchFamily="18" charset="0"/>
                      </a:rPr>
                      <m:t>𝑛</m:t>
                    </m:r>
                    <m:r>
                      <a:rPr lang="fr-FR" sz="3000" i="1">
                        <a:latin typeface="Cambria Math" panose="02040503050406030204" pitchFamily="18" charset="0"/>
                      </a:rPr>
                      <m:t>−</m:t>
                    </m:r>
                    <m:r>
                      <a:rPr lang="fr-FR" sz="3000" i="1">
                        <a:latin typeface="Cambria Math" panose="02040503050406030204" pitchFamily="18" charset="0"/>
                      </a:rPr>
                      <m:t>𝜉</m:t>
                    </m:r>
                  </m:oMath>
                </a14:m>
                <a:r>
                  <a:rPr lang="fr-FR" sz="3000" dirty="0"/>
                  <a:t>.</a:t>
                </a:r>
              </a:p>
              <a:p>
                <a:pPr>
                  <a:lnSpc>
                    <a:spcPct val="100000"/>
                  </a:lnSpc>
                </a:pPr>
                <a:r>
                  <a:rPr lang="fr-FR" sz="3000" dirty="0"/>
                  <a:t>On a n(</a:t>
                </a:r>
                <a14:m>
                  <m:oMath xmlns:m="http://schemas.openxmlformats.org/officeDocument/2006/math">
                    <m:sSub>
                      <m:sSubPr>
                        <m:ctrlPr>
                          <a:rPr lang="fr-FR" sz="3000" i="1">
                            <a:latin typeface="Cambria Math" panose="02040503050406030204" pitchFamily="18" charset="0"/>
                          </a:rPr>
                        </m:ctrlPr>
                      </m:sSubPr>
                      <m:e>
                        <m:r>
                          <a:rPr lang="fr-FR" sz="3000" i="1">
                            <a:latin typeface="Cambria Math" panose="02040503050406030204" pitchFamily="18" charset="0"/>
                          </a:rPr>
                          <m:t>𝐻</m:t>
                        </m:r>
                      </m:e>
                      <m:sub>
                        <m:r>
                          <a:rPr lang="fr-FR" sz="3000" i="1">
                            <a:latin typeface="Cambria Math" panose="02040503050406030204" pitchFamily="18" charset="0"/>
                          </a:rPr>
                          <m:t>2</m:t>
                        </m:r>
                      </m:sub>
                    </m:sSub>
                    <m:r>
                      <a:rPr lang="fr-FR" sz="3000" i="1">
                        <a:latin typeface="Cambria Math" panose="02040503050406030204" pitchFamily="18" charset="0"/>
                      </a:rPr>
                      <m:t>)=3</m:t>
                    </m:r>
                    <m:r>
                      <m:rPr>
                        <m:sty m:val="p"/>
                      </m:rPr>
                      <a:rPr lang="fr-FR" sz="3000">
                        <a:latin typeface="Cambria Math" panose="02040503050406030204" pitchFamily="18" charset="0"/>
                      </a:rPr>
                      <m:t>n</m:t>
                    </m:r>
                    <m:r>
                      <a:rPr lang="fr-FR" sz="3000">
                        <a:latin typeface="Cambria Math" panose="02040503050406030204" pitchFamily="18" charset="0"/>
                      </a:rPr>
                      <m:t>(</m:t>
                    </m:r>
                    <m:sSub>
                      <m:sSubPr>
                        <m:ctrlPr>
                          <a:rPr lang="fr-FR" sz="3000" i="1">
                            <a:latin typeface="Cambria Math" panose="02040503050406030204" pitchFamily="18" charset="0"/>
                          </a:rPr>
                        </m:ctrlPr>
                      </m:sSubPr>
                      <m:e>
                        <m:r>
                          <a:rPr lang="fr-FR" sz="3000" i="1">
                            <a:latin typeface="Cambria Math" panose="02040503050406030204" pitchFamily="18" charset="0"/>
                          </a:rPr>
                          <m:t>𝑁</m:t>
                        </m:r>
                      </m:e>
                      <m:sub>
                        <m:r>
                          <a:rPr lang="fr-FR" sz="3000" i="1">
                            <a:latin typeface="Cambria Math" panose="02040503050406030204" pitchFamily="18" charset="0"/>
                          </a:rPr>
                          <m:t>2</m:t>
                        </m:r>
                      </m:sub>
                    </m:sSub>
                    <m:r>
                      <a:rPr lang="fr-FR" sz="3000" i="1">
                        <a:latin typeface="Cambria Math" panose="02040503050406030204" pitchFamily="18" charset="0"/>
                      </a:rPr>
                      <m:t>)</m:t>
                    </m:r>
                  </m:oMath>
                </a14:m>
                <a:r>
                  <a:rPr lang="fr-FR" sz="3000" dirty="0"/>
                  <a:t>.En divisant par le nombre total de mol </a:t>
                </a:r>
                <a14:m>
                  <m:oMath xmlns:m="http://schemas.openxmlformats.org/officeDocument/2006/math">
                    <m:r>
                      <a:rPr lang="fr-FR" sz="3000" i="1">
                        <a:latin typeface="Cambria Math" panose="02040503050406030204" pitchFamily="18" charset="0"/>
                      </a:rPr>
                      <m:t>4</m:t>
                    </m:r>
                    <m:r>
                      <a:rPr lang="fr-FR" sz="3000" i="1">
                        <a:latin typeface="Cambria Math" panose="02040503050406030204" pitchFamily="18" charset="0"/>
                      </a:rPr>
                      <m:t>𝑛</m:t>
                    </m:r>
                    <m:r>
                      <a:rPr lang="fr-FR" sz="3000" i="1">
                        <a:latin typeface="Cambria Math" panose="02040503050406030204" pitchFamily="18" charset="0"/>
                      </a:rPr>
                      <m:t>−2</m:t>
                    </m:r>
                    <m:r>
                      <a:rPr lang="fr-FR" sz="3000" i="1">
                        <a:latin typeface="Cambria Math" panose="02040503050406030204" pitchFamily="18" charset="0"/>
                      </a:rPr>
                      <m:t>𝜉</m:t>
                    </m:r>
                  </m:oMath>
                </a14:m>
                <a:r>
                  <a:rPr lang="fr-FR" sz="3000" dirty="0"/>
                  <a:t> on a</a:t>
                </a:r>
              </a:p>
              <a:p>
                <a:pPr>
                  <a:lnSpc>
                    <a:spcPct val="100000"/>
                  </a:lnSpc>
                </a:pPr>
                <a14:m>
                  <m:oMath xmlns:m="http://schemas.openxmlformats.org/officeDocument/2006/math">
                    <m:sSub>
                      <m:sSubPr>
                        <m:ctrlPr>
                          <a:rPr lang="fr-FR" sz="3000" i="1">
                            <a:latin typeface="Cambria Math" panose="02040503050406030204" pitchFamily="18" charset="0"/>
                          </a:rPr>
                        </m:ctrlPr>
                      </m:sSubPr>
                      <m:e>
                        <m:r>
                          <a:rPr lang="fr-FR" sz="3000" i="1">
                            <a:latin typeface="Cambria Math" panose="02040503050406030204" pitchFamily="18" charset="0"/>
                          </a:rPr>
                          <m:t>𝑥</m:t>
                        </m:r>
                      </m:e>
                      <m:sub>
                        <m:sSub>
                          <m:sSubPr>
                            <m:ctrlPr>
                              <a:rPr lang="fr-FR" sz="3000" i="1">
                                <a:latin typeface="Cambria Math" panose="02040503050406030204" pitchFamily="18" charset="0"/>
                              </a:rPr>
                            </m:ctrlPr>
                          </m:sSubPr>
                          <m:e>
                            <m:r>
                              <a:rPr lang="fr-FR" sz="3000" i="1">
                                <a:latin typeface="Cambria Math" panose="02040503050406030204" pitchFamily="18" charset="0"/>
                              </a:rPr>
                              <m:t>𝐻</m:t>
                            </m:r>
                          </m:e>
                          <m:sub>
                            <m:r>
                              <a:rPr lang="fr-FR" sz="3000" i="1">
                                <a:latin typeface="Cambria Math" panose="02040503050406030204" pitchFamily="18" charset="0"/>
                              </a:rPr>
                              <m:t>2</m:t>
                            </m:r>
                          </m:sub>
                        </m:sSub>
                      </m:sub>
                    </m:sSub>
                    <m:r>
                      <a:rPr lang="fr-FR" sz="3000" i="1">
                        <a:latin typeface="Cambria Math" panose="02040503050406030204" pitchFamily="18" charset="0"/>
                      </a:rPr>
                      <m:t>=3</m:t>
                    </m:r>
                    <m:sSub>
                      <m:sSubPr>
                        <m:ctrlPr>
                          <a:rPr lang="fr-FR" sz="3000" i="1">
                            <a:latin typeface="Cambria Math" panose="02040503050406030204" pitchFamily="18" charset="0"/>
                          </a:rPr>
                        </m:ctrlPr>
                      </m:sSubPr>
                      <m:e>
                        <m:r>
                          <a:rPr lang="fr-FR" sz="3000" i="1">
                            <a:latin typeface="Cambria Math" panose="02040503050406030204" pitchFamily="18" charset="0"/>
                          </a:rPr>
                          <m:t>𝑥</m:t>
                        </m:r>
                      </m:e>
                      <m:sub>
                        <m:sSub>
                          <m:sSubPr>
                            <m:ctrlPr>
                              <a:rPr lang="fr-FR" sz="3000" i="1">
                                <a:latin typeface="Cambria Math" panose="02040503050406030204" pitchFamily="18" charset="0"/>
                              </a:rPr>
                            </m:ctrlPr>
                          </m:sSubPr>
                          <m:e>
                            <m:r>
                              <a:rPr lang="fr-FR" sz="3000" i="1">
                                <a:latin typeface="Cambria Math" panose="02040503050406030204" pitchFamily="18" charset="0"/>
                              </a:rPr>
                              <m:t>𝑁</m:t>
                            </m:r>
                          </m:e>
                          <m:sub>
                            <m:r>
                              <a:rPr lang="fr-FR" sz="3000" i="1">
                                <a:latin typeface="Cambria Math" panose="02040503050406030204" pitchFamily="18" charset="0"/>
                              </a:rPr>
                              <m:t>2</m:t>
                            </m:r>
                          </m:sub>
                        </m:sSub>
                      </m:sub>
                    </m:sSub>
                  </m:oMath>
                </a14:m>
                <a:endParaRPr lang="fr-FR" sz="3000" dirty="0"/>
              </a:p>
              <a:p>
                <a:pPr>
                  <a:lnSpc>
                    <a:spcPct val="100000"/>
                  </a:lnSpc>
                </a:pPr>
                <a14:m>
                  <m:oMath xmlns:m="http://schemas.openxmlformats.org/officeDocument/2006/math">
                    <m:sSup>
                      <m:sSupPr>
                        <m:ctrlPr>
                          <a:rPr lang="fr-FR" sz="3000" b="1" i="1">
                            <a:latin typeface="Cambria Math" panose="02040503050406030204" pitchFamily="18" charset="0"/>
                          </a:rPr>
                        </m:ctrlPr>
                      </m:sSupPr>
                      <m:e>
                        <m:r>
                          <a:rPr lang="fr-FR" sz="3000" b="1" i="1">
                            <a:latin typeface="Cambria Math" panose="02040503050406030204" pitchFamily="18" charset="0"/>
                          </a:rPr>
                          <m:t>𝒗</m:t>
                        </m:r>
                      </m:e>
                      <m:sup>
                        <m:r>
                          <a:rPr lang="fr-FR" sz="3000" b="1" i="1">
                            <a:latin typeface="Cambria Math" panose="02040503050406030204" pitchFamily="18" charset="0"/>
                          </a:rPr>
                          <m:t>′</m:t>
                        </m:r>
                      </m:sup>
                    </m:sSup>
                    <m:r>
                      <a:rPr lang="fr-FR" sz="3000" b="1" i="1">
                        <a:latin typeface="Cambria Math" panose="02040503050406030204" pitchFamily="18" charset="0"/>
                      </a:rPr>
                      <m:t>=</m:t>
                    </m:r>
                    <m:r>
                      <a:rPr lang="fr-FR" sz="3000" b="1" i="1">
                        <a:latin typeface="Cambria Math" panose="02040503050406030204" pitchFamily="18" charset="0"/>
                      </a:rPr>
                      <m:t>𝟑</m:t>
                    </m:r>
                    <m:r>
                      <a:rPr lang="fr-FR" sz="3000" b="1" i="1">
                        <a:latin typeface="Cambria Math" panose="02040503050406030204" pitchFamily="18" charset="0"/>
                      </a:rPr>
                      <m:t>−</m:t>
                    </m:r>
                    <m:r>
                      <a:rPr lang="fr-FR" sz="3000" b="1" i="1">
                        <a:latin typeface="Cambria Math" panose="02040503050406030204" pitchFamily="18" charset="0"/>
                      </a:rPr>
                      <m:t>𝟏</m:t>
                    </m:r>
                    <m:r>
                      <a:rPr lang="fr-FR" sz="3000" b="1" i="1">
                        <a:latin typeface="Cambria Math" panose="02040503050406030204" pitchFamily="18" charset="0"/>
                      </a:rPr>
                      <m:t>=</m:t>
                    </m:r>
                    <m:r>
                      <a:rPr lang="fr-FR" sz="3000" b="1" i="1">
                        <a:latin typeface="Cambria Math" panose="02040503050406030204" pitchFamily="18" charset="0"/>
                      </a:rPr>
                      <m:t>𝟐</m:t>
                    </m:r>
                  </m:oMath>
                </a14:m>
                <a:endParaRPr lang="fr-FR" sz="3000" dirty="0"/>
              </a:p>
              <a:p>
                <a:endParaRPr lang="fr-FR" dirty="0"/>
              </a:p>
            </p:txBody>
          </p:sp>
        </mc:Choice>
        <mc:Fallback xmlns="">
          <p:sp>
            <p:nvSpPr>
              <p:cNvPr id="3" name="Espace réservé du contenu 2">
                <a:extLst>
                  <a:ext uri="{FF2B5EF4-FFF2-40B4-BE49-F238E27FC236}">
                    <a16:creationId xmlns:a16="http://schemas.microsoft.com/office/drawing/2014/main" id="{D8AA5CFB-0828-4C4C-8C2C-E264E7FF8AD7}"/>
                  </a:ext>
                </a:extLst>
              </p:cNvPr>
              <p:cNvSpPr>
                <a:spLocks noGrp="1" noRot="1" noChangeAspect="1" noMove="1" noResize="1" noEditPoints="1" noAdjustHandles="1" noChangeArrowheads="1" noChangeShapeType="1" noTextEdit="1"/>
              </p:cNvSpPr>
              <p:nvPr>
                <p:ph idx="1"/>
              </p:nvPr>
            </p:nvSpPr>
            <p:spPr>
              <a:xfrm>
                <a:off x="838200" y="516194"/>
                <a:ext cx="10515600" cy="5660769"/>
              </a:xfrm>
              <a:blipFill>
                <a:blip r:embed="rId2"/>
                <a:stretch>
                  <a:fillRect l="-1391" t="-1293"/>
                </a:stretch>
              </a:blipFill>
            </p:spPr>
            <p:txBody>
              <a:bodyPr/>
              <a:lstStyle/>
              <a:p>
                <a:r>
                  <a:rPr lang="fr-FR">
                    <a:noFill/>
                  </a:rPr>
                  <a:t> </a:t>
                </a:r>
              </a:p>
            </p:txBody>
          </p:sp>
        </mc:Fallback>
      </mc:AlternateContent>
    </p:spTree>
    <p:extLst>
      <p:ext uri="{BB962C8B-B14F-4D97-AF65-F5344CB8AC3E}">
        <p14:creationId xmlns:p14="http://schemas.microsoft.com/office/powerpoint/2010/main" val="2847910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E06285F1-7FE1-4723-8283-9274ABF8216F}"/>
                  </a:ext>
                </a:extLst>
              </p:cNvPr>
              <p:cNvSpPr>
                <a:spLocks noGrp="1"/>
              </p:cNvSpPr>
              <p:nvPr>
                <p:ph idx="1"/>
              </p:nvPr>
            </p:nvSpPr>
            <p:spPr>
              <a:xfrm>
                <a:off x="838200" y="589935"/>
                <a:ext cx="10515600" cy="5587028"/>
              </a:xfrm>
            </p:spPr>
            <p:txBody>
              <a:bodyPr/>
              <a:lstStyle/>
              <a:p>
                <a:pPr>
                  <a:lnSpc>
                    <a:spcPct val="100000"/>
                  </a:lnSpc>
                </a:pPr>
                <a:r>
                  <a:rPr lang="fr-FR" sz="4000" b="1" dirty="0"/>
                  <a:t>Exemple 2</a:t>
                </a:r>
                <a:r>
                  <a:rPr lang="fr-FR" sz="4000" dirty="0"/>
                  <a:t> : considérons la dissociation du carbonate de calcium réalisée dans un thermostat selon : </a:t>
                </a:r>
                <a14:m>
                  <m:oMath xmlns:m="http://schemas.openxmlformats.org/officeDocument/2006/math">
                    <m:r>
                      <a:rPr lang="fr-FR" sz="4000" i="1">
                        <a:latin typeface="Cambria Math" panose="02040503050406030204" pitchFamily="18" charset="0"/>
                      </a:rPr>
                      <m:t>𝐶𝑎𝐶</m:t>
                    </m:r>
                    <m:sSub>
                      <m:sSubPr>
                        <m:ctrlPr>
                          <a:rPr lang="fr-FR" sz="4000" i="1">
                            <a:latin typeface="Cambria Math" panose="02040503050406030204" pitchFamily="18" charset="0"/>
                          </a:rPr>
                        </m:ctrlPr>
                      </m:sSubPr>
                      <m:e>
                        <m:r>
                          <a:rPr lang="fr-FR" sz="4000" i="1">
                            <a:latin typeface="Cambria Math" panose="02040503050406030204" pitchFamily="18" charset="0"/>
                          </a:rPr>
                          <m:t>𝑂</m:t>
                        </m:r>
                      </m:e>
                      <m:sub>
                        <m:r>
                          <a:rPr lang="fr-FR" sz="4000" i="1">
                            <a:latin typeface="Cambria Math" panose="02040503050406030204" pitchFamily="18" charset="0"/>
                          </a:rPr>
                          <m:t>3(</m:t>
                        </m:r>
                        <m:r>
                          <a:rPr lang="fr-FR" sz="4000" i="1">
                            <a:latin typeface="Cambria Math" panose="02040503050406030204" pitchFamily="18" charset="0"/>
                          </a:rPr>
                          <m:t>𝑠</m:t>
                        </m:r>
                        <m:r>
                          <a:rPr lang="fr-FR" sz="4000" i="1">
                            <a:latin typeface="Cambria Math" panose="02040503050406030204" pitchFamily="18" charset="0"/>
                          </a:rPr>
                          <m:t>)</m:t>
                        </m:r>
                      </m:sub>
                    </m:sSub>
                    <m:r>
                      <a:rPr lang="fr-FR" sz="4000" i="1">
                        <a:latin typeface="Cambria Math" panose="02040503050406030204" pitchFamily="18" charset="0"/>
                      </a:rPr>
                      <m:t>⇄</m:t>
                    </m:r>
                    <m:r>
                      <a:rPr lang="fr-FR" sz="4000" i="1">
                        <a:latin typeface="Cambria Math" panose="02040503050406030204" pitchFamily="18" charset="0"/>
                      </a:rPr>
                      <m:t>𝐶𝑎</m:t>
                    </m:r>
                    <m:sSub>
                      <m:sSubPr>
                        <m:ctrlPr>
                          <a:rPr lang="fr-FR" sz="4000" i="1">
                            <a:latin typeface="Cambria Math" panose="02040503050406030204" pitchFamily="18" charset="0"/>
                          </a:rPr>
                        </m:ctrlPr>
                      </m:sSubPr>
                      <m:e>
                        <m:r>
                          <a:rPr lang="fr-FR" sz="4000" i="1">
                            <a:latin typeface="Cambria Math" panose="02040503050406030204" pitchFamily="18" charset="0"/>
                          </a:rPr>
                          <m:t>𝑂</m:t>
                        </m:r>
                      </m:e>
                      <m:sub>
                        <m:r>
                          <a:rPr lang="fr-FR" sz="4000" i="1">
                            <a:latin typeface="Cambria Math" panose="02040503050406030204" pitchFamily="18" charset="0"/>
                          </a:rPr>
                          <m:t>(</m:t>
                        </m:r>
                        <m:r>
                          <a:rPr lang="fr-FR" sz="4000" i="1">
                            <a:latin typeface="Cambria Math" panose="02040503050406030204" pitchFamily="18" charset="0"/>
                          </a:rPr>
                          <m:t>𝑠</m:t>
                        </m:r>
                        <m:r>
                          <a:rPr lang="fr-FR" sz="4000" i="1">
                            <a:latin typeface="Cambria Math" panose="02040503050406030204" pitchFamily="18" charset="0"/>
                          </a:rPr>
                          <m:t>)</m:t>
                        </m:r>
                      </m:sub>
                    </m:sSub>
                    <m:r>
                      <a:rPr lang="fr-FR" sz="4000" i="1">
                        <a:latin typeface="Cambria Math" panose="02040503050406030204" pitchFamily="18" charset="0"/>
                      </a:rPr>
                      <m:t>+</m:t>
                    </m:r>
                    <m:r>
                      <a:rPr lang="fr-FR" sz="4000" i="1">
                        <a:latin typeface="Cambria Math" panose="02040503050406030204" pitchFamily="18" charset="0"/>
                      </a:rPr>
                      <m:t>𝐶</m:t>
                    </m:r>
                    <m:sSub>
                      <m:sSubPr>
                        <m:ctrlPr>
                          <a:rPr lang="fr-FR" sz="4000" i="1">
                            <a:latin typeface="Cambria Math" panose="02040503050406030204" pitchFamily="18" charset="0"/>
                          </a:rPr>
                        </m:ctrlPr>
                      </m:sSubPr>
                      <m:e>
                        <m:r>
                          <a:rPr lang="fr-FR" sz="4000" i="1">
                            <a:latin typeface="Cambria Math" panose="02040503050406030204" pitchFamily="18" charset="0"/>
                          </a:rPr>
                          <m:t>𝑂</m:t>
                        </m:r>
                      </m:e>
                      <m:sub>
                        <m:r>
                          <a:rPr lang="fr-FR" sz="4000" i="1">
                            <a:latin typeface="Cambria Math" panose="02040503050406030204" pitchFamily="18" charset="0"/>
                          </a:rPr>
                          <m:t>2(</m:t>
                        </m:r>
                        <m:r>
                          <a:rPr lang="fr-FR" sz="4000" i="1">
                            <a:latin typeface="Cambria Math" panose="02040503050406030204" pitchFamily="18" charset="0"/>
                          </a:rPr>
                          <m:t>𝑔</m:t>
                        </m:r>
                        <m:r>
                          <a:rPr lang="fr-FR" sz="4000" i="1">
                            <a:latin typeface="Cambria Math" panose="02040503050406030204" pitchFamily="18" charset="0"/>
                          </a:rPr>
                          <m:t>)</m:t>
                        </m:r>
                      </m:sub>
                    </m:sSub>
                  </m:oMath>
                </a14:m>
                <a:endParaRPr lang="fr-FR" sz="4000" dirty="0"/>
              </a:p>
              <a:p>
                <a:pPr>
                  <a:lnSpc>
                    <a:spcPct val="100000"/>
                  </a:lnSpc>
                </a:pPr>
                <a:r>
                  <a:rPr lang="fr-FR" sz="4000" dirty="0"/>
                  <a:t>On a v=1</a:t>
                </a:r>
              </a:p>
              <a:p>
                <a:pPr>
                  <a:lnSpc>
                    <a:spcPct val="100000"/>
                  </a:lnSpc>
                </a:pPr>
                <a:r>
                  <a:rPr lang="fr-FR" sz="4000" dirty="0"/>
                  <a:t>Le système a été particularisé : la dissociation est réalisée dans un thermostat. T est fixée (r=1) ; soit v’=0. Ce système n’a plus de degré de liberté.</a:t>
                </a:r>
              </a:p>
              <a:p>
                <a:endParaRPr lang="fr-FR" dirty="0"/>
              </a:p>
            </p:txBody>
          </p:sp>
        </mc:Choice>
        <mc:Fallback xmlns="">
          <p:sp>
            <p:nvSpPr>
              <p:cNvPr id="3" name="Espace réservé du contenu 2">
                <a:extLst>
                  <a:ext uri="{FF2B5EF4-FFF2-40B4-BE49-F238E27FC236}">
                    <a16:creationId xmlns:a16="http://schemas.microsoft.com/office/drawing/2014/main" id="{E06285F1-7FE1-4723-8283-9274ABF8216F}"/>
                  </a:ext>
                </a:extLst>
              </p:cNvPr>
              <p:cNvSpPr>
                <a:spLocks noGrp="1" noRot="1" noChangeAspect="1" noMove="1" noResize="1" noEditPoints="1" noAdjustHandles="1" noChangeArrowheads="1" noChangeShapeType="1" noTextEdit="1"/>
              </p:cNvSpPr>
              <p:nvPr>
                <p:ph idx="1"/>
              </p:nvPr>
            </p:nvSpPr>
            <p:spPr>
              <a:xfrm>
                <a:off x="838200" y="589935"/>
                <a:ext cx="10515600" cy="5587028"/>
              </a:xfrm>
              <a:blipFill>
                <a:blip r:embed="rId2"/>
                <a:stretch>
                  <a:fillRect l="-1855" t="-1965" r="-2899"/>
                </a:stretch>
              </a:blipFill>
            </p:spPr>
            <p:txBody>
              <a:bodyPr/>
              <a:lstStyle/>
              <a:p>
                <a:r>
                  <a:rPr lang="fr-FR">
                    <a:noFill/>
                  </a:rPr>
                  <a:t> </a:t>
                </a:r>
              </a:p>
            </p:txBody>
          </p:sp>
        </mc:Fallback>
      </mc:AlternateContent>
    </p:spTree>
    <p:extLst>
      <p:ext uri="{BB962C8B-B14F-4D97-AF65-F5344CB8AC3E}">
        <p14:creationId xmlns:p14="http://schemas.microsoft.com/office/powerpoint/2010/main" val="1563267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F9F6BE41-0376-4FA7-89F0-AF9D3CB49631}"/>
                  </a:ext>
                </a:extLst>
              </p:cNvPr>
              <p:cNvSpPr>
                <a:spLocks noGrp="1"/>
              </p:cNvSpPr>
              <p:nvPr>
                <p:ph idx="1"/>
              </p:nvPr>
            </p:nvSpPr>
            <p:spPr>
              <a:xfrm>
                <a:off x="838200" y="471948"/>
                <a:ext cx="10515600" cy="5705015"/>
              </a:xfrm>
            </p:spPr>
            <p:txBody>
              <a:bodyPr/>
              <a:lstStyle/>
              <a:p>
                <a:r>
                  <a:rPr lang="fr-FR" dirty="0"/>
                  <a:t>EXERCICE</a:t>
                </a:r>
              </a:p>
              <a:p>
                <a:pPr marL="0" indent="0">
                  <a:lnSpc>
                    <a:spcPct val="100000"/>
                  </a:lnSpc>
                  <a:buNone/>
                </a:pPr>
                <a:r>
                  <a:rPr lang="fr-FR" sz="3200" dirty="0"/>
                  <a:t>Soit l’équilibre hétérogène </a:t>
                </a:r>
                <a14:m>
                  <m:oMath xmlns:m="http://schemas.openxmlformats.org/officeDocument/2006/math">
                    <m:r>
                      <a:rPr lang="fr-FR" sz="3200" i="1">
                        <a:latin typeface="Cambria Math" panose="02040503050406030204" pitchFamily="18" charset="0"/>
                      </a:rPr>
                      <m:t>𝑁</m:t>
                    </m:r>
                    <m:sSub>
                      <m:sSubPr>
                        <m:ctrlPr>
                          <a:rPr lang="fr-FR" sz="3200" i="1">
                            <a:latin typeface="Cambria Math" panose="02040503050406030204" pitchFamily="18" charset="0"/>
                          </a:rPr>
                        </m:ctrlPr>
                      </m:sSubPr>
                      <m:e>
                        <m:r>
                          <a:rPr lang="fr-FR" sz="3200" i="1">
                            <a:latin typeface="Cambria Math" panose="02040503050406030204" pitchFamily="18" charset="0"/>
                          </a:rPr>
                          <m:t>𝐻</m:t>
                        </m:r>
                      </m:e>
                      <m:sub>
                        <m:r>
                          <a:rPr lang="fr-FR" sz="3200" i="1">
                            <a:latin typeface="Cambria Math" panose="02040503050406030204" pitchFamily="18" charset="0"/>
                          </a:rPr>
                          <m:t>4</m:t>
                        </m:r>
                      </m:sub>
                    </m:sSub>
                    <m:sSub>
                      <m:sSubPr>
                        <m:ctrlPr>
                          <a:rPr lang="fr-FR" sz="3200" i="1">
                            <a:latin typeface="Cambria Math" panose="02040503050406030204" pitchFamily="18" charset="0"/>
                          </a:rPr>
                        </m:ctrlPr>
                      </m:sSubPr>
                      <m:e>
                        <m:r>
                          <a:rPr lang="fr-FR" sz="3200" i="1">
                            <a:latin typeface="Cambria Math" panose="02040503050406030204" pitchFamily="18" charset="0"/>
                          </a:rPr>
                          <m:t>𝐼</m:t>
                        </m:r>
                      </m:e>
                      <m:sub>
                        <m:r>
                          <a:rPr lang="fr-FR" sz="3200" i="1">
                            <a:latin typeface="Cambria Math" panose="02040503050406030204" pitchFamily="18" charset="0"/>
                          </a:rPr>
                          <m:t>(</m:t>
                        </m:r>
                        <m:r>
                          <a:rPr lang="fr-FR" sz="3200" i="1">
                            <a:latin typeface="Cambria Math" panose="02040503050406030204" pitchFamily="18" charset="0"/>
                          </a:rPr>
                          <m:t>𝑠</m:t>
                        </m:r>
                        <m:r>
                          <a:rPr lang="fr-FR" sz="3200" i="1">
                            <a:latin typeface="Cambria Math" panose="02040503050406030204" pitchFamily="18" charset="0"/>
                          </a:rPr>
                          <m:t>)</m:t>
                        </m:r>
                      </m:sub>
                    </m:sSub>
                    <m:r>
                      <a:rPr lang="fr-FR" sz="3200" i="1">
                        <a:latin typeface="Cambria Math" panose="02040503050406030204" pitchFamily="18" charset="0"/>
                      </a:rPr>
                      <m:t>⇄</m:t>
                    </m:r>
                    <m:r>
                      <a:rPr lang="fr-FR" sz="3200" i="1">
                        <a:latin typeface="Cambria Math" panose="02040503050406030204" pitchFamily="18" charset="0"/>
                      </a:rPr>
                      <m:t>𝐻</m:t>
                    </m:r>
                    <m:sSub>
                      <m:sSubPr>
                        <m:ctrlPr>
                          <a:rPr lang="fr-FR" sz="3200" i="1">
                            <a:latin typeface="Cambria Math" panose="02040503050406030204" pitchFamily="18" charset="0"/>
                          </a:rPr>
                        </m:ctrlPr>
                      </m:sSubPr>
                      <m:e>
                        <m:r>
                          <a:rPr lang="fr-FR" sz="3200" i="1">
                            <a:latin typeface="Cambria Math" panose="02040503050406030204" pitchFamily="18" charset="0"/>
                          </a:rPr>
                          <m:t>𝐼</m:t>
                        </m:r>
                      </m:e>
                      <m:sub>
                        <m:r>
                          <a:rPr lang="fr-FR" sz="3200" i="1">
                            <a:latin typeface="Cambria Math" panose="02040503050406030204" pitchFamily="18" charset="0"/>
                          </a:rPr>
                          <m:t>(</m:t>
                        </m:r>
                        <m:r>
                          <a:rPr lang="fr-FR" sz="3200" i="1">
                            <a:latin typeface="Cambria Math" panose="02040503050406030204" pitchFamily="18" charset="0"/>
                          </a:rPr>
                          <m:t>𝑔</m:t>
                        </m:r>
                        <m:r>
                          <a:rPr lang="fr-FR" sz="3200" i="1">
                            <a:latin typeface="Cambria Math" panose="02040503050406030204" pitchFamily="18" charset="0"/>
                          </a:rPr>
                          <m:t>)</m:t>
                        </m:r>
                      </m:sub>
                    </m:sSub>
                    <m:r>
                      <a:rPr lang="fr-FR" sz="3200" i="1">
                        <a:latin typeface="Cambria Math" panose="02040503050406030204" pitchFamily="18" charset="0"/>
                      </a:rPr>
                      <m:t>+</m:t>
                    </m:r>
                    <m:r>
                      <a:rPr lang="fr-FR" sz="3200" i="1">
                        <a:latin typeface="Cambria Math" panose="02040503050406030204" pitchFamily="18" charset="0"/>
                      </a:rPr>
                      <m:t>𝑁</m:t>
                    </m:r>
                    <m:sSub>
                      <m:sSubPr>
                        <m:ctrlPr>
                          <a:rPr lang="fr-FR" sz="3200" i="1">
                            <a:latin typeface="Cambria Math" panose="02040503050406030204" pitchFamily="18" charset="0"/>
                          </a:rPr>
                        </m:ctrlPr>
                      </m:sSubPr>
                      <m:e>
                        <m:r>
                          <a:rPr lang="fr-FR" sz="3200" i="1">
                            <a:latin typeface="Cambria Math" panose="02040503050406030204" pitchFamily="18" charset="0"/>
                          </a:rPr>
                          <m:t>𝐻</m:t>
                        </m:r>
                      </m:e>
                      <m:sub>
                        <m:r>
                          <a:rPr lang="fr-FR" sz="3200" i="1">
                            <a:latin typeface="Cambria Math" panose="02040503050406030204" pitchFamily="18" charset="0"/>
                          </a:rPr>
                          <m:t>3(</m:t>
                        </m:r>
                        <m:r>
                          <a:rPr lang="fr-FR" sz="3200" i="1">
                            <a:latin typeface="Cambria Math" panose="02040503050406030204" pitchFamily="18" charset="0"/>
                          </a:rPr>
                          <m:t>𝑔</m:t>
                        </m:r>
                        <m:r>
                          <a:rPr lang="fr-FR" sz="3200" i="1">
                            <a:latin typeface="Cambria Math" panose="02040503050406030204" pitchFamily="18" charset="0"/>
                          </a:rPr>
                          <m:t>)</m:t>
                        </m:r>
                      </m:sub>
                    </m:sSub>
                  </m:oMath>
                </a14:m>
                <a:r>
                  <a:rPr lang="fr-FR" sz="3200" dirty="0"/>
                  <a:t>.</a:t>
                </a:r>
              </a:p>
              <a:p>
                <a:pPr marL="0" lvl="0" indent="0">
                  <a:lnSpc>
                    <a:spcPct val="100000"/>
                  </a:lnSpc>
                  <a:buNone/>
                </a:pPr>
                <a:r>
                  <a:rPr lang="fr-FR" sz="3200" dirty="0"/>
                  <a:t>a) Si on ne considère que cette seule réaction, quelle doit être la variance du système issu de la dissociation de l’iodure de l’ammonium pur ?</a:t>
                </a:r>
              </a:p>
              <a:p>
                <a:pPr marL="0" lvl="0" indent="0">
                  <a:lnSpc>
                    <a:spcPct val="100000"/>
                  </a:lnSpc>
                  <a:buNone/>
                </a:pPr>
                <a:r>
                  <a:rPr lang="fr-FR" sz="3200" dirty="0"/>
                  <a:t>b) En fait, on doit tenir compte d’une seconde réaction :</a:t>
                </a:r>
              </a:p>
              <a:p>
                <a:pPr marL="0" indent="0">
                  <a:lnSpc>
                    <a:spcPct val="100000"/>
                  </a:lnSpc>
                  <a:buNone/>
                </a:pPr>
                <a14:m>
                  <m:oMathPara xmlns:m="http://schemas.openxmlformats.org/officeDocument/2006/math">
                    <m:oMathParaPr>
                      <m:jc m:val="centerGroup"/>
                    </m:oMathParaPr>
                    <m:oMath xmlns:m="http://schemas.openxmlformats.org/officeDocument/2006/math">
                      <m:r>
                        <a:rPr lang="fr-FR" sz="3200" i="1">
                          <a:latin typeface="Cambria Math" panose="02040503050406030204" pitchFamily="18" charset="0"/>
                        </a:rPr>
                        <m:t>2</m:t>
                      </m:r>
                      <m:r>
                        <a:rPr lang="fr-FR" sz="3200" i="1">
                          <a:latin typeface="Cambria Math" panose="02040503050406030204" pitchFamily="18" charset="0"/>
                        </a:rPr>
                        <m:t>𝐻</m:t>
                      </m:r>
                      <m:sSub>
                        <m:sSubPr>
                          <m:ctrlPr>
                            <a:rPr lang="fr-FR" sz="3200" i="1">
                              <a:latin typeface="Cambria Math" panose="02040503050406030204" pitchFamily="18" charset="0"/>
                            </a:rPr>
                          </m:ctrlPr>
                        </m:sSubPr>
                        <m:e>
                          <m:r>
                            <a:rPr lang="fr-FR" sz="3200" i="1">
                              <a:latin typeface="Cambria Math" panose="02040503050406030204" pitchFamily="18" charset="0"/>
                            </a:rPr>
                            <m:t>𝐼</m:t>
                          </m:r>
                        </m:e>
                        <m:sub>
                          <m:r>
                            <a:rPr lang="fr-FR" sz="3200" i="1">
                              <a:latin typeface="Cambria Math" panose="02040503050406030204" pitchFamily="18" charset="0"/>
                            </a:rPr>
                            <m:t>(</m:t>
                          </m:r>
                          <m:r>
                            <a:rPr lang="fr-FR" sz="3200" i="1">
                              <a:latin typeface="Cambria Math" panose="02040503050406030204" pitchFamily="18" charset="0"/>
                            </a:rPr>
                            <m:t>𝑔</m:t>
                          </m:r>
                          <m:r>
                            <a:rPr lang="fr-FR" sz="3200" i="1">
                              <a:latin typeface="Cambria Math" panose="02040503050406030204" pitchFamily="18" charset="0"/>
                            </a:rPr>
                            <m:t>)</m:t>
                          </m:r>
                        </m:sub>
                      </m:sSub>
                      <m:r>
                        <a:rPr lang="fr-FR" sz="3200" i="1">
                          <a:latin typeface="Cambria Math" panose="02040503050406030204" pitchFamily="18" charset="0"/>
                        </a:rPr>
                        <m:t>⇄</m:t>
                      </m:r>
                      <m:sSub>
                        <m:sSubPr>
                          <m:ctrlPr>
                            <a:rPr lang="fr-FR" sz="3200" i="1">
                              <a:latin typeface="Cambria Math" panose="02040503050406030204" pitchFamily="18" charset="0"/>
                            </a:rPr>
                          </m:ctrlPr>
                        </m:sSubPr>
                        <m:e>
                          <m:r>
                            <a:rPr lang="fr-FR" sz="3200" i="1">
                              <a:latin typeface="Cambria Math" panose="02040503050406030204" pitchFamily="18" charset="0"/>
                            </a:rPr>
                            <m:t>𝐼</m:t>
                          </m:r>
                        </m:e>
                        <m:sub>
                          <m:r>
                            <a:rPr lang="fr-FR" sz="3200" i="1">
                              <a:latin typeface="Cambria Math" panose="02040503050406030204" pitchFamily="18" charset="0"/>
                            </a:rPr>
                            <m:t>2(</m:t>
                          </m:r>
                          <m:r>
                            <a:rPr lang="fr-FR" sz="3200" i="1">
                              <a:latin typeface="Cambria Math" panose="02040503050406030204" pitchFamily="18" charset="0"/>
                            </a:rPr>
                            <m:t>𝑔</m:t>
                          </m:r>
                          <m:r>
                            <a:rPr lang="fr-FR" sz="3200" i="1">
                              <a:latin typeface="Cambria Math" panose="02040503050406030204" pitchFamily="18" charset="0"/>
                            </a:rPr>
                            <m:t>)</m:t>
                          </m:r>
                        </m:sub>
                      </m:sSub>
                      <m:r>
                        <a:rPr lang="fr-FR" sz="3200" i="1">
                          <a:latin typeface="Cambria Math" panose="02040503050406030204" pitchFamily="18" charset="0"/>
                        </a:rPr>
                        <m:t>+</m:t>
                      </m:r>
                      <m:sSub>
                        <m:sSubPr>
                          <m:ctrlPr>
                            <a:rPr lang="fr-FR" sz="3200" i="1">
                              <a:latin typeface="Cambria Math" panose="02040503050406030204" pitchFamily="18" charset="0"/>
                            </a:rPr>
                          </m:ctrlPr>
                        </m:sSubPr>
                        <m:e>
                          <m:r>
                            <a:rPr lang="fr-FR" sz="3200" i="1">
                              <a:latin typeface="Cambria Math" panose="02040503050406030204" pitchFamily="18" charset="0"/>
                            </a:rPr>
                            <m:t>𝐻</m:t>
                          </m:r>
                        </m:e>
                        <m:sub>
                          <m:r>
                            <a:rPr lang="fr-FR" sz="3200" i="1">
                              <a:latin typeface="Cambria Math" panose="02040503050406030204" pitchFamily="18" charset="0"/>
                            </a:rPr>
                            <m:t>2(</m:t>
                          </m:r>
                          <m:r>
                            <a:rPr lang="fr-FR" sz="3200" i="1">
                              <a:latin typeface="Cambria Math" panose="02040503050406030204" pitchFamily="18" charset="0"/>
                            </a:rPr>
                            <m:t>𝑔</m:t>
                          </m:r>
                          <m:r>
                            <a:rPr lang="fr-FR" sz="3200" i="1">
                              <a:latin typeface="Cambria Math" panose="02040503050406030204" pitchFamily="18" charset="0"/>
                            </a:rPr>
                            <m:t>)</m:t>
                          </m:r>
                        </m:sub>
                      </m:sSub>
                    </m:oMath>
                  </m:oMathPara>
                </a14:m>
                <a:endParaRPr lang="fr-FR" sz="3200" dirty="0"/>
              </a:p>
              <a:p>
                <a:pPr marL="0" indent="0">
                  <a:lnSpc>
                    <a:spcPct val="100000"/>
                  </a:lnSpc>
                  <a:buNone/>
                </a:pPr>
                <a:r>
                  <a:rPr lang="fr-FR" sz="3200" dirty="0"/>
                  <a:t>Quelle est alors la variance du système global issu de </a:t>
                </a:r>
                <a14:m>
                  <m:oMath xmlns:m="http://schemas.openxmlformats.org/officeDocument/2006/math">
                    <m:r>
                      <a:rPr lang="fr-FR" sz="3200" i="1">
                        <a:latin typeface="Cambria Math" panose="02040503050406030204" pitchFamily="18" charset="0"/>
                      </a:rPr>
                      <m:t>𝑁</m:t>
                    </m:r>
                    <m:sSub>
                      <m:sSubPr>
                        <m:ctrlPr>
                          <a:rPr lang="fr-FR" sz="3200" i="1">
                            <a:latin typeface="Cambria Math" panose="02040503050406030204" pitchFamily="18" charset="0"/>
                          </a:rPr>
                        </m:ctrlPr>
                      </m:sSubPr>
                      <m:e>
                        <m:r>
                          <a:rPr lang="fr-FR" sz="3200" i="1">
                            <a:latin typeface="Cambria Math" panose="02040503050406030204" pitchFamily="18" charset="0"/>
                          </a:rPr>
                          <m:t>𝐻</m:t>
                        </m:r>
                      </m:e>
                      <m:sub>
                        <m:r>
                          <a:rPr lang="fr-FR" sz="3200" i="1">
                            <a:latin typeface="Cambria Math" panose="02040503050406030204" pitchFamily="18" charset="0"/>
                          </a:rPr>
                          <m:t>4</m:t>
                        </m:r>
                      </m:sub>
                    </m:sSub>
                    <m:sSub>
                      <m:sSubPr>
                        <m:ctrlPr>
                          <a:rPr lang="fr-FR" sz="3200" i="1">
                            <a:latin typeface="Cambria Math" panose="02040503050406030204" pitchFamily="18" charset="0"/>
                          </a:rPr>
                        </m:ctrlPr>
                      </m:sSubPr>
                      <m:e>
                        <m:r>
                          <a:rPr lang="fr-FR" sz="3200" i="1">
                            <a:latin typeface="Cambria Math" panose="02040503050406030204" pitchFamily="18" charset="0"/>
                          </a:rPr>
                          <m:t>𝐼</m:t>
                        </m:r>
                      </m:e>
                      <m:sub>
                        <m:r>
                          <a:rPr lang="fr-FR" sz="3200" i="1">
                            <a:latin typeface="Cambria Math" panose="02040503050406030204" pitchFamily="18" charset="0"/>
                          </a:rPr>
                          <m:t>(</m:t>
                        </m:r>
                        <m:r>
                          <a:rPr lang="fr-FR" sz="3200" i="1">
                            <a:latin typeface="Cambria Math" panose="02040503050406030204" pitchFamily="18" charset="0"/>
                          </a:rPr>
                          <m:t>𝑠</m:t>
                        </m:r>
                        <m:r>
                          <a:rPr lang="fr-FR" sz="3200" i="1">
                            <a:latin typeface="Cambria Math" panose="02040503050406030204" pitchFamily="18" charset="0"/>
                          </a:rPr>
                          <m:t>)</m:t>
                        </m:r>
                      </m:sub>
                    </m:sSub>
                  </m:oMath>
                </a14:m>
                <a:r>
                  <a:rPr lang="fr-FR" sz="3200" dirty="0"/>
                  <a:t>pur ?</a:t>
                </a:r>
              </a:p>
              <a:p>
                <a:endParaRPr lang="fr-FR" dirty="0"/>
              </a:p>
            </p:txBody>
          </p:sp>
        </mc:Choice>
        <mc:Fallback xmlns="">
          <p:sp>
            <p:nvSpPr>
              <p:cNvPr id="3" name="Espace réservé du contenu 2">
                <a:extLst>
                  <a:ext uri="{FF2B5EF4-FFF2-40B4-BE49-F238E27FC236}">
                    <a16:creationId xmlns:a16="http://schemas.microsoft.com/office/drawing/2014/main" id="{F9F6BE41-0376-4FA7-89F0-AF9D3CB49631}"/>
                  </a:ext>
                </a:extLst>
              </p:cNvPr>
              <p:cNvSpPr>
                <a:spLocks noGrp="1" noRot="1" noChangeAspect="1" noMove="1" noResize="1" noEditPoints="1" noAdjustHandles="1" noChangeArrowheads="1" noChangeShapeType="1" noTextEdit="1"/>
              </p:cNvSpPr>
              <p:nvPr>
                <p:ph idx="1"/>
              </p:nvPr>
            </p:nvSpPr>
            <p:spPr>
              <a:xfrm>
                <a:off x="838200" y="471948"/>
                <a:ext cx="10515600" cy="5705015"/>
              </a:xfrm>
              <a:blipFill>
                <a:blip r:embed="rId2"/>
                <a:stretch>
                  <a:fillRect l="-1507" t="-1709" r="-1159"/>
                </a:stretch>
              </a:blipFill>
            </p:spPr>
            <p:txBody>
              <a:bodyPr/>
              <a:lstStyle/>
              <a:p>
                <a:r>
                  <a:rPr lang="fr-FR">
                    <a:noFill/>
                  </a:rPr>
                  <a:t> </a:t>
                </a:r>
              </a:p>
            </p:txBody>
          </p:sp>
        </mc:Fallback>
      </mc:AlternateContent>
    </p:spTree>
    <p:extLst>
      <p:ext uri="{BB962C8B-B14F-4D97-AF65-F5344CB8AC3E}">
        <p14:creationId xmlns:p14="http://schemas.microsoft.com/office/powerpoint/2010/main" val="2258902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17B7B3A0-31F2-40BF-B6BA-87DFA14A5A96}"/>
                  </a:ext>
                </a:extLst>
              </p:cNvPr>
              <p:cNvSpPr>
                <a:spLocks noGrp="1"/>
              </p:cNvSpPr>
              <p:nvPr>
                <p:ph idx="1"/>
              </p:nvPr>
            </p:nvSpPr>
            <p:spPr>
              <a:xfrm>
                <a:off x="838200" y="324465"/>
                <a:ext cx="10515600" cy="5852498"/>
              </a:xfrm>
            </p:spPr>
            <p:txBody>
              <a:bodyPr>
                <a:normAutofit/>
              </a:bodyPr>
              <a:lstStyle/>
              <a:p>
                <a:pPr marL="0" lvl="0" indent="0">
                  <a:buNone/>
                </a:pPr>
                <a:r>
                  <a:rPr lang="fr-FR" dirty="0"/>
                  <a:t>a) </a:t>
                </a:r>
                <a:r>
                  <a:rPr lang="fr-FR" sz="3200" dirty="0"/>
                  <a:t>On décompte X = 2+3 =5 paramètres intensifs (T, P,</a:t>
                </a:r>
                <a14:m>
                  <m:oMath xmlns:m="http://schemas.openxmlformats.org/officeDocument/2006/math">
                    <m:sSub>
                      <m:sSubPr>
                        <m:ctrlPr>
                          <a:rPr lang="fr-FR" sz="3200" i="1">
                            <a:latin typeface="Cambria Math" panose="02040503050406030204" pitchFamily="18" charset="0"/>
                          </a:rPr>
                        </m:ctrlPr>
                      </m:sSubPr>
                      <m:e>
                        <m:r>
                          <a:rPr lang="fr-FR" sz="3200" i="1">
                            <a:latin typeface="Cambria Math" panose="02040503050406030204" pitchFamily="18" charset="0"/>
                          </a:rPr>
                          <m:t>𝑥</m:t>
                        </m:r>
                      </m:e>
                      <m:sub>
                        <m:r>
                          <a:rPr lang="fr-FR" sz="3200" i="1">
                            <a:latin typeface="Cambria Math" panose="02040503050406030204" pitchFamily="18" charset="0"/>
                          </a:rPr>
                          <m:t>𝑁</m:t>
                        </m:r>
                        <m:sSub>
                          <m:sSubPr>
                            <m:ctrlPr>
                              <a:rPr lang="fr-FR" sz="3200" i="1">
                                <a:latin typeface="Cambria Math" panose="02040503050406030204" pitchFamily="18" charset="0"/>
                              </a:rPr>
                            </m:ctrlPr>
                          </m:sSubPr>
                          <m:e>
                            <m:r>
                              <a:rPr lang="fr-FR" sz="3200" i="1">
                                <a:latin typeface="Cambria Math" panose="02040503050406030204" pitchFamily="18" charset="0"/>
                              </a:rPr>
                              <m:t>𝐻</m:t>
                            </m:r>
                          </m:e>
                          <m:sub>
                            <m:r>
                              <a:rPr lang="fr-FR" sz="3200" i="1">
                                <a:latin typeface="Cambria Math" panose="02040503050406030204" pitchFamily="18" charset="0"/>
                              </a:rPr>
                              <m:t>4</m:t>
                            </m:r>
                          </m:sub>
                        </m:sSub>
                        <m:r>
                          <a:rPr lang="fr-FR" sz="3200" i="1">
                            <a:latin typeface="Cambria Math" panose="02040503050406030204" pitchFamily="18" charset="0"/>
                          </a:rPr>
                          <m:t>𝐼</m:t>
                        </m:r>
                      </m:sub>
                    </m:sSub>
                    <m:r>
                      <a:rPr lang="fr-FR" sz="3200" i="1">
                        <a:latin typeface="Cambria Math" panose="02040503050406030204" pitchFamily="18" charset="0"/>
                      </a:rPr>
                      <m:t>,</m:t>
                    </m:r>
                    <m:sSub>
                      <m:sSubPr>
                        <m:ctrlPr>
                          <a:rPr lang="fr-FR" sz="3200" i="1">
                            <a:latin typeface="Cambria Math" panose="02040503050406030204" pitchFamily="18" charset="0"/>
                          </a:rPr>
                        </m:ctrlPr>
                      </m:sSubPr>
                      <m:e>
                        <m:r>
                          <a:rPr lang="fr-FR" sz="3200" i="1">
                            <a:latin typeface="Cambria Math" panose="02040503050406030204" pitchFamily="18" charset="0"/>
                          </a:rPr>
                          <m:t>𝑥</m:t>
                        </m:r>
                      </m:e>
                      <m:sub>
                        <m:r>
                          <a:rPr lang="fr-FR" sz="3200" i="1">
                            <a:latin typeface="Cambria Math" panose="02040503050406030204" pitchFamily="18" charset="0"/>
                          </a:rPr>
                          <m:t>𝐻𝐼</m:t>
                        </m:r>
                      </m:sub>
                    </m:sSub>
                    <m:r>
                      <a:rPr lang="fr-FR" sz="3200" i="1">
                        <a:latin typeface="Cambria Math" panose="02040503050406030204" pitchFamily="18" charset="0"/>
                      </a:rPr>
                      <m:t>,</m:t>
                    </m:r>
                    <m:sSub>
                      <m:sSubPr>
                        <m:ctrlPr>
                          <a:rPr lang="fr-FR" sz="3200" i="1">
                            <a:latin typeface="Cambria Math" panose="02040503050406030204" pitchFamily="18" charset="0"/>
                          </a:rPr>
                        </m:ctrlPr>
                      </m:sSubPr>
                      <m:e>
                        <m:r>
                          <a:rPr lang="fr-FR" sz="3200" i="1">
                            <a:latin typeface="Cambria Math" panose="02040503050406030204" pitchFamily="18" charset="0"/>
                          </a:rPr>
                          <m:t>𝑥</m:t>
                        </m:r>
                      </m:e>
                      <m:sub>
                        <m:r>
                          <a:rPr lang="fr-FR" sz="3200" i="1">
                            <a:latin typeface="Cambria Math" panose="02040503050406030204" pitchFamily="18" charset="0"/>
                          </a:rPr>
                          <m:t>𝑁</m:t>
                        </m:r>
                        <m:sSub>
                          <m:sSubPr>
                            <m:ctrlPr>
                              <a:rPr lang="fr-FR" sz="3200" i="1">
                                <a:latin typeface="Cambria Math" panose="02040503050406030204" pitchFamily="18" charset="0"/>
                              </a:rPr>
                            </m:ctrlPr>
                          </m:sSubPr>
                          <m:e>
                            <m:r>
                              <a:rPr lang="fr-FR" sz="3200" i="1">
                                <a:latin typeface="Cambria Math" panose="02040503050406030204" pitchFamily="18" charset="0"/>
                              </a:rPr>
                              <m:t>𝐻</m:t>
                            </m:r>
                          </m:e>
                          <m:sub>
                            <m:r>
                              <a:rPr lang="fr-FR" sz="3200" i="1">
                                <a:latin typeface="Cambria Math" panose="02040503050406030204" pitchFamily="18" charset="0"/>
                              </a:rPr>
                              <m:t>3</m:t>
                            </m:r>
                          </m:sub>
                        </m:sSub>
                      </m:sub>
                    </m:sSub>
                    <m:r>
                      <a:rPr lang="fr-FR" sz="3200" i="1">
                        <a:latin typeface="Cambria Math" panose="02040503050406030204" pitchFamily="18" charset="0"/>
                      </a:rPr>
                      <m:t>) </m:t>
                    </m:r>
                  </m:oMath>
                </a14:m>
                <a:r>
                  <a:rPr lang="fr-FR" sz="3200" dirty="0"/>
                  <a:t>; </a:t>
                </a:r>
                <a14:m>
                  <m:oMath xmlns:m="http://schemas.openxmlformats.org/officeDocument/2006/math">
                    <m:r>
                      <a:rPr lang="fr-FR" sz="3200" i="1">
                        <a:latin typeface="Cambria Math" panose="02040503050406030204" pitchFamily="18" charset="0"/>
                      </a:rPr>
                      <m:t>𝜑</m:t>
                    </m:r>
                    <m:r>
                      <a:rPr lang="fr-FR" sz="3200" i="1">
                        <a:latin typeface="Cambria Math" panose="02040503050406030204" pitchFamily="18" charset="0"/>
                      </a:rPr>
                      <m:t>=2</m:t>
                    </m:r>
                  </m:oMath>
                </a14:m>
                <a:r>
                  <a:rPr lang="fr-FR" sz="3200" dirty="0"/>
                  <a:t>, k = 1</a:t>
                </a:r>
              </a:p>
              <a:p>
                <a:pPr marL="0" indent="0">
                  <a:buNone/>
                </a:pPr>
                <a:r>
                  <a:rPr lang="fr-FR" sz="3200" dirty="0"/>
                  <a:t>De plus d’après le bilan molaire </a:t>
                </a:r>
                <a14:m>
                  <m:oMath xmlns:m="http://schemas.openxmlformats.org/officeDocument/2006/math">
                    <m:sSub>
                      <m:sSubPr>
                        <m:ctrlPr>
                          <a:rPr lang="fr-FR" sz="3200" i="1">
                            <a:latin typeface="Cambria Math" panose="02040503050406030204" pitchFamily="18" charset="0"/>
                          </a:rPr>
                        </m:ctrlPr>
                      </m:sSubPr>
                      <m:e>
                        <m:r>
                          <a:rPr lang="fr-FR" sz="3200" i="1">
                            <a:latin typeface="Cambria Math" panose="02040503050406030204" pitchFamily="18" charset="0"/>
                          </a:rPr>
                          <m:t>𝑥</m:t>
                        </m:r>
                      </m:e>
                      <m:sub>
                        <m:r>
                          <a:rPr lang="fr-FR" sz="3200" i="1">
                            <a:latin typeface="Cambria Math" panose="02040503050406030204" pitchFamily="18" charset="0"/>
                          </a:rPr>
                          <m:t>𝐻𝐼</m:t>
                        </m:r>
                      </m:sub>
                    </m:sSub>
                    <m:r>
                      <a:rPr lang="fr-FR" sz="3200" i="1">
                        <a:latin typeface="Cambria Math" panose="02040503050406030204" pitchFamily="18" charset="0"/>
                      </a:rPr>
                      <m:t>=</m:t>
                    </m:r>
                    <m:sSub>
                      <m:sSubPr>
                        <m:ctrlPr>
                          <a:rPr lang="fr-FR" sz="3200" i="1">
                            <a:latin typeface="Cambria Math" panose="02040503050406030204" pitchFamily="18" charset="0"/>
                          </a:rPr>
                        </m:ctrlPr>
                      </m:sSubPr>
                      <m:e>
                        <m:r>
                          <a:rPr lang="fr-FR" sz="3200" i="1">
                            <a:latin typeface="Cambria Math" panose="02040503050406030204" pitchFamily="18" charset="0"/>
                          </a:rPr>
                          <m:t>𝑥</m:t>
                        </m:r>
                      </m:e>
                      <m:sub>
                        <m:r>
                          <a:rPr lang="fr-FR" sz="3200" i="1">
                            <a:latin typeface="Cambria Math" panose="02040503050406030204" pitchFamily="18" charset="0"/>
                          </a:rPr>
                          <m:t>𝑁</m:t>
                        </m:r>
                        <m:sSub>
                          <m:sSubPr>
                            <m:ctrlPr>
                              <a:rPr lang="fr-FR" sz="3200" i="1">
                                <a:latin typeface="Cambria Math" panose="02040503050406030204" pitchFamily="18" charset="0"/>
                              </a:rPr>
                            </m:ctrlPr>
                          </m:sSubPr>
                          <m:e>
                            <m:r>
                              <a:rPr lang="fr-FR" sz="3200" i="1">
                                <a:latin typeface="Cambria Math" panose="02040503050406030204" pitchFamily="18" charset="0"/>
                              </a:rPr>
                              <m:t>𝐻</m:t>
                            </m:r>
                          </m:e>
                          <m:sub>
                            <m:r>
                              <a:rPr lang="fr-FR" sz="3200" i="1">
                                <a:latin typeface="Cambria Math" panose="02040503050406030204" pitchFamily="18" charset="0"/>
                              </a:rPr>
                              <m:t>3</m:t>
                            </m:r>
                          </m:sub>
                        </m:sSub>
                      </m:sub>
                    </m:sSub>
                  </m:oMath>
                </a14:m>
                <a:r>
                  <a:rPr lang="fr-FR" sz="3200" dirty="0"/>
                  <a:t> donc r = 1, v=5-3-1=1.</a:t>
                </a:r>
              </a:p>
              <a:p>
                <a:pPr marL="0" indent="0">
                  <a:buNone/>
                </a:pPr>
                <a:r>
                  <a:rPr lang="fr-FR" sz="3200" dirty="0"/>
                  <a:t>Système monovariant.</a:t>
                </a:r>
              </a:p>
              <a:p>
                <a:pPr marL="0" lvl="0" indent="0">
                  <a:buNone/>
                </a:pPr>
                <a:r>
                  <a:rPr lang="fr-FR" sz="3200" dirty="0"/>
                  <a:t>b) </a:t>
                </a:r>
                <a14:m>
                  <m:oMath xmlns:m="http://schemas.openxmlformats.org/officeDocument/2006/math">
                    <m:r>
                      <a:rPr lang="fr-FR" sz="3200" b="0" i="0" smtClean="0">
                        <a:latin typeface="Cambria Math" panose="02040503050406030204" pitchFamily="18" charset="0"/>
                      </a:rPr>
                      <m:t>          </m:t>
                    </m:r>
                    <m:r>
                      <a:rPr lang="fr-FR" sz="3200" i="1">
                        <a:latin typeface="Cambria Math" panose="02040503050406030204" pitchFamily="18" charset="0"/>
                      </a:rPr>
                      <m:t>𝑁</m:t>
                    </m:r>
                    <m:sSub>
                      <m:sSubPr>
                        <m:ctrlPr>
                          <a:rPr lang="fr-FR" sz="3200" i="1">
                            <a:latin typeface="Cambria Math" panose="02040503050406030204" pitchFamily="18" charset="0"/>
                          </a:rPr>
                        </m:ctrlPr>
                      </m:sSubPr>
                      <m:e>
                        <m:r>
                          <a:rPr lang="fr-FR" sz="3200" i="1">
                            <a:latin typeface="Cambria Math" panose="02040503050406030204" pitchFamily="18" charset="0"/>
                          </a:rPr>
                          <m:t>𝐻</m:t>
                        </m:r>
                      </m:e>
                      <m:sub>
                        <m:r>
                          <a:rPr lang="fr-FR" sz="3200" i="1">
                            <a:latin typeface="Cambria Math" panose="02040503050406030204" pitchFamily="18" charset="0"/>
                          </a:rPr>
                          <m:t>4</m:t>
                        </m:r>
                      </m:sub>
                    </m:sSub>
                    <m:r>
                      <a:rPr lang="fr-FR" sz="3200" i="1">
                        <a:latin typeface="Cambria Math" panose="02040503050406030204" pitchFamily="18" charset="0"/>
                      </a:rPr>
                      <m:t>𝐼</m:t>
                    </m:r>
                    <m:r>
                      <a:rPr lang="fr-FR" sz="3200" i="1">
                        <a:latin typeface="Cambria Math" panose="02040503050406030204" pitchFamily="18" charset="0"/>
                      </a:rPr>
                      <m:t>⇌ </m:t>
                    </m:r>
                    <m:r>
                      <a:rPr lang="fr-FR" sz="3200" i="1">
                        <a:latin typeface="Cambria Math" panose="02040503050406030204" pitchFamily="18" charset="0"/>
                      </a:rPr>
                      <m:t>𝐻𝐼</m:t>
                    </m:r>
                    <m:r>
                      <a:rPr lang="fr-FR" sz="3200" i="1">
                        <a:latin typeface="Cambria Math" panose="02040503050406030204" pitchFamily="18" charset="0"/>
                      </a:rPr>
                      <m:t>+</m:t>
                    </m:r>
                    <m:r>
                      <a:rPr lang="fr-FR" sz="3200" i="1">
                        <a:latin typeface="Cambria Math" panose="02040503050406030204" pitchFamily="18" charset="0"/>
                      </a:rPr>
                      <m:t>𝑁</m:t>
                    </m:r>
                    <m:sSub>
                      <m:sSubPr>
                        <m:ctrlPr>
                          <a:rPr lang="fr-FR" sz="3200" i="1">
                            <a:latin typeface="Cambria Math" panose="02040503050406030204" pitchFamily="18" charset="0"/>
                          </a:rPr>
                        </m:ctrlPr>
                      </m:sSubPr>
                      <m:e>
                        <m:r>
                          <a:rPr lang="fr-FR" sz="3200" i="1">
                            <a:latin typeface="Cambria Math" panose="02040503050406030204" pitchFamily="18" charset="0"/>
                          </a:rPr>
                          <m:t>𝐻</m:t>
                        </m:r>
                      </m:e>
                      <m:sub>
                        <m:r>
                          <a:rPr lang="fr-FR" sz="3200" i="1">
                            <a:latin typeface="Cambria Math" panose="02040503050406030204" pitchFamily="18" charset="0"/>
                          </a:rPr>
                          <m:t>3</m:t>
                        </m:r>
                      </m:sub>
                    </m:sSub>
                  </m:oMath>
                </a14:m>
                <a:r>
                  <a:rPr lang="fr-FR" sz="3200" dirty="0"/>
                  <a:t>   et </a:t>
                </a:r>
                <a14:m>
                  <m:oMath xmlns:m="http://schemas.openxmlformats.org/officeDocument/2006/math">
                    <m:r>
                      <a:rPr lang="fr-FR" sz="3200" i="1">
                        <a:latin typeface="Cambria Math" panose="02040503050406030204" pitchFamily="18" charset="0"/>
                      </a:rPr>
                      <m:t>      2</m:t>
                    </m:r>
                    <m:r>
                      <a:rPr lang="fr-FR" sz="3200" i="1">
                        <a:latin typeface="Cambria Math" panose="02040503050406030204" pitchFamily="18" charset="0"/>
                      </a:rPr>
                      <m:t>𝐻𝐼</m:t>
                    </m:r>
                    <m:r>
                      <a:rPr lang="fr-FR" sz="3200" i="1">
                        <a:latin typeface="Cambria Math" panose="02040503050406030204" pitchFamily="18" charset="0"/>
                      </a:rPr>
                      <m:t>⇌</m:t>
                    </m:r>
                    <m:sSub>
                      <m:sSubPr>
                        <m:ctrlPr>
                          <a:rPr lang="fr-FR" sz="3200" i="1">
                            <a:latin typeface="Cambria Math" panose="02040503050406030204" pitchFamily="18" charset="0"/>
                          </a:rPr>
                        </m:ctrlPr>
                      </m:sSubPr>
                      <m:e>
                        <m:r>
                          <a:rPr lang="fr-FR" sz="3200" i="1">
                            <a:latin typeface="Cambria Math" panose="02040503050406030204" pitchFamily="18" charset="0"/>
                          </a:rPr>
                          <m:t>    </m:t>
                        </m:r>
                        <m:r>
                          <a:rPr lang="fr-FR" sz="3200" i="1">
                            <a:latin typeface="Cambria Math" panose="02040503050406030204" pitchFamily="18" charset="0"/>
                          </a:rPr>
                          <m:t>𝐼</m:t>
                        </m:r>
                      </m:e>
                      <m:sub>
                        <m:r>
                          <a:rPr lang="fr-FR" sz="3200" i="1">
                            <a:latin typeface="Cambria Math" panose="02040503050406030204" pitchFamily="18" charset="0"/>
                          </a:rPr>
                          <m:t>2</m:t>
                        </m:r>
                      </m:sub>
                    </m:sSub>
                    <m:r>
                      <a:rPr lang="fr-FR" sz="3200" i="1">
                        <a:latin typeface="Cambria Math" panose="02040503050406030204" pitchFamily="18" charset="0"/>
                      </a:rPr>
                      <m:t>+   </m:t>
                    </m:r>
                    <m:sSub>
                      <m:sSubPr>
                        <m:ctrlPr>
                          <a:rPr lang="fr-FR" sz="3200" i="1">
                            <a:latin typeface="Cambria Math" panose="02040503050406030204" pitchFamily="18" charset="0"/>
                          </a:rPr>
                        </m:ctrlPr>
                      </m:sSubPr>
                      <m:e>
                        <m:r>
                          <a:rPr lang="fr-FR" sz="3200" i="1">
                            <a:latin typeface="Cambria Math" panose="02040503050406030204" pitchFamily="18" charset="0"/>
                          </a:rPr>
                          <m:t>𝐻</m:t>
                        </m:r>
                      </m:e>
                      <m:sub>
                        <m:r>
                          <a:rPr lang="fr-FR" sz="3200" i="1">
                            <a:latin typeface="Cambria Math" panose="02040503050406030204" pitchFamily="18" charset="0"/>
                          </a:rPr>
                          <m:t>2</m:t>
                        </m:r>
                      </m:sub>
                    </m:sSub>
                  </m:oMath>
                </a14:m>
                <a:endParaRPr lang="fr-FR" sz="3200" dirty="0"/>
              </a:p>
              <a:p>
                <a:r>
                  <a:rPr lang="fr-FR" sz="3200" dirty="0"/>
                  <a:t>A t : </a:t>
                </a:r>
                <a14:m>
                  <m:oMath xmlns:m="http://schemas.openxmlformats.org/officeDocument/2006/math">
                    <m:r>
                      <a:rPr lang="fr-FR" sz="3200" i="1">
                        <a:latin typeface="Cambria Math" panose="02040503050406030204" pitchFamily="18" charset="0"/>
                      </a:rPr>
                      <m:t> </m:t>
                    </m:r>
                    <m:sSub>
                      <m:sSubPr>
                        <m:ctrlPr>
                          <a:rPr lang="fr-FR" sz="3200" i="1">
                            <a:latin typeface="Cambria Math" panose="02040503050406030204" pitchFamily="18" charset="0"/>
                          </a:rPr>
                        </m:ctrlPr>
                      </m:sSubPr>
                      <m:e>
                        <m:r>
                          <a:rPr lang="fr-FR" sz="3200" i="1">
                            <a:latin typeface="Cambria Math" panose="02040503050406030204" pitchFamily="18" charset="0"/>
                          </a:rPr>
                          <m:t>𝑛</m:t>
                        </m:r>
                      </m:e>
                      <m:sub>
                        <m:r>
                          <a:rPr lang="fr-FR" sz="3200" i="1">
                            <a:latin typeface="Cambria Math" panose="02040503050406030204" pitchFamily="18" charset="0"/>
                          </a:rPr>
                          <m:t>0</m:t>
                        </m:r>
                      </m:sub>
                    </m:sSub>
                    <m:r>
                      <a:rPr lang="fr-FR" sz="3200" i="1">
                        <a:latin typeface="Cambria Math" panose="02040503050406030204" pitchFamily="18" charset="0"/>
                      </a:rPr>
                      <m:t>−</m:t>
                    </m:r>
                    <m:sSub>
                      <m:sSubPr>
                        <m:ctrlPr>
                          <a:rPr lang="fr-FR" sz="3200" i="1">
                            <a:latin typeface="Cambria Math" panose="02040503050406030204" pitchFamily="18" charset="0"/>
                          </a:rPr>
                        </m:ctrlPr>
                      </m:sSubPr>
                      <m:e>
                        <m:r>
                          <a:rPr lang="fr-FR" sz="3200" i="1">
                            <a:latin typeface="Cambria Math" panose="02040503050406030204" pitchFamily="18" charset="0"/>
                          </a:rPr>
                          <m:t>𝜉</m:t>
                        </m:r>
                      </m:e>
                      <m:sub>
                        <m:r>
                          <a:rPr lang="fr-FR" sz="3200" i="1">
                            <a:latin typeface="Cambria Math" panose="02040503050406030204" pitchFamily="18" charset="0"/>
                          </a:rPr>
                          <m:t>1</m:t>
                        </m:r>
                      </m:sub>
                    </m:sSub>
                    <m:r>
                      <a:rPr lang="fr-FR" sz="3200" i="1">
                        <a:latin typeface="Cambria Math" panose="02040503050406030204" pitchFamily="18" charset="0"/>
                      </a:rPr>
                      <m:t>        </m:t>
                    </m:r>
                    <m:sSub>
                      <m:sSubPr>
                        <m:ctrlPr>
                          <a:rPr lang="fr-FR" sz="3200" i="1">
                            <a:latin typeface="Cambria Math" panose="02040503050406030204" pitchFamily="18" charset="0"/>
                          </a:rPr>
                        </m:ctrlPr>
                      </m:sSubPr>
                      <m:e>
                        <m:r>
                          <a:rPr lang="fr-FR" sz="3200" i="1">
                            <a:latin typeface="Cambria Math" panose="02040503050406030204" pitchFamily="18" charset="0"/>
                          </a:rPr>
                          <m:t>𝜉</m:t>
                        </m:r>
                      </m:e>
                      <m:sub>
                        <m:r>
                          <a:rPr lang="fr-FR" sz="3200" i="1">
                            <a:latin typeface="Cambria Math" panose="02040503050406030204" pitchFamily="18" charset="0"/>
                          </a:rPr>
                          <m:t>1</m:t>
                        </m:r>
                      </m:sub>
                    </m:sSub>
                    <m:r>
                      <a:rPr lang="fr-FR" sz="3200" i="1">
                        <a:latin typeface="Cambria Math" panose="02040503050406030204" pitchFamily="18" charset="0"/>
                      </a:rPr>
                      <m:t>        </m:t>
                    </m:r>
                    <m:sSub>
                      <m:sSubPr>
                        <m:ctrlPr>
                          <a:rPr lang="fr-FR" sz="3200" i="1">
                            <a:latin typeface="Cambria Math" panose="02040503050406030204" pitchFamily="18" charset="0"/>
                          </a:rPr>
                        </m:ctrlPr>
                      </m:sSubPr>
                      <m:e>
                        <m:r>
                          <a:rPr lang="fr-FR" sz="3200" i="1">
                            <a:latin typeface="Cambria Math" panose="02040503050406030204" pitchFamily="18" charset="0"/>
                          </a:rPr>
                          <m:t>𝜉</m:t>
                        </m:r>
                      </m:e>
                      <m:sub>
                        <m:r>
                          <a:rPr lang="fr-FR" sz="3200" i="1">
                            <a:latin typeface="Cambria Math" panose="02040503050406030204" pitchFamily="18" charset="0"/>
                          </a:rPr>
                          <m:t>1</m:t>
                        </m:r>
                      </m:sub>
                    </m:sSub>
                    <m:r>
                      <a:rPr lang="fr-FR" sz="3200" i="1">
                        <a:latin typeface="Cambria Math" panose="02040503050406030204" pitchFamily="18" charset="0"/>
                      </a:rPr>
                      <m:t>          </m:t>
                    </m:r>
                    <m:sSub>
                      <m:sSubPr>
                        <m:ctrlPr>
                          <a:rPr lang="fr-FR" sz="3200" i="1">
                            <a:latin typeface="Cambria Math" panose="02040503050406030204" pitchFamily="18" charset="0"/>
                          </a:rPr>
                        </m:ctrlPr>
                      </m:sSubPr>
                      <m:e>
                        <m:r>
                          <a:rPr lang="fr-FR" sz="3200" i="1">
                            <a:latin typeface="Cambria Math" panose="02040503050406030204" pitchFamily="18" charset="0"/>
                          </a:rPr>
                          <m:t>𝜉</m:t>
                        </m:r>
                      </m:e>
                      <m:sub>
                        <m:r>
                          <a:rPr lang="fr-FR" sz="3200" i="1">
                            <a:latin typeface="Cambria Math" panose="02040503050406030204" pitchFamily="18" charset="0"/>
                          </a:rPr>
                          <m:t>1</m:t>
                        </m:r>
                      </m:sub>
                    </m:sSub>
                    <m:r>
                      <a:rPr lang="fr-FR" sz="3200" i="1">
                        <a:latin typeface="Cambria Math" panose="02040503050406030204" pitchFamily="18" charset="0"/>
                      </a:rPr>
                      <m:t>−2</m:t>
                    </m:r>
                    <m:sSub>
                      <m:sSubPr>
                        <m:ctrlPr>
                          <a:rPr lang="fr-FR" sz="3200" i="1">
                            <a:latin typeface="Cambria Math" panose="02040503050406030204" pitchFamily="18" charset="0"/>
                          </a:rPr>
                        </m:ctrlPr>
                      </m:sSubPr>
                      <m:e>
                        <m:r>
                          <a:rPr lang="fr-FR" sz="3200" i="1">
                            <a:latin typeface="Cambria Math" panose="02040503050406030204" pitchFamily="18" charset="0"/>
                          </a:rPr>
                          <m:t>𝜉</m:t>
                        </m:r>
                      </m:e>
                      <m:sub>
                        <m:r>
                          <a:rPr lang="fr-FR" sz="3200" i="1">
                            <a:latin typeface="Cambria Math" panose="02040503050406030204" pitchFamily="18" charset="0"/>
                          </a:rPr>
                          <m:t>2          </m:t>
                        </m:r>
                      </m:sub>
                    </m:sSub>
                    <m:sSub>
                      <m:sSubPr>
                        <m:ctrlPr>
                          <a:rPr lang="fr-FR" sz="3200" i="1">
                            <a:latin typeface="Cambria Math" panose="02040503050406030204" pitchFamily="18" charset="0"/>
                          </a:rPr>
                        </m:ctrlPr>
                      </m:sSubPr>
                      <m:e>
                        <m:r>
                          <a:rPr lang="fr-FR" sz="3200" i="1">
                            <a:latin typeface="Cambria Math" panose="02040503050406030204" pitchFamily="18" charset="0"/>
                          </a:rPr>
                          <m:t>𝜉</m:t>
                        </m:r>
                      </m:e>
                      <m:sub>
                        <m:r>
                          <a:rPr lang="fr-FR" sz="3200" i="1">
                            <a:latin typeface="Cambria Math" panose="02040503050406030204" pitchFamily="18" charset="0"/>
                          </a:rPr>
                          <m:t>2</m:t>
                        </m:r>
                      </m:sub>
                    </m:sSub>
                    <m:r>
                      <a:rPr lang="fr-FR" sz="3200" i="1">
                        <a:latin typeface="Cambria Math" panose="02040503050406030204" pitchFamily="18" charset="0"/>
                      </a:rPr>
                      <m:t>      </m:t>
                    </m:r>
                    <m:sSub>
                      <m:sSubPr>
                        <m:ctrlPr>
                          <a:rPr lang="fr-FR" sz="3200" i="1">
                            <a:latin typeface="Cambria Math" panose="02040503050406030204" pitchFamily="18" charset="0"/>
                          </a:rPr>
                        </m:ctrlPr>
                      </m:sSubPr>
                      <m:e>
                        <m:r>
                          <a:rPr lang="fr-FR" sz="3200" i="1">
                            <a:latin typeface="Cambria Math" panose="02040503050406030204" pitchFamily="18" charset="0"/>
                          </a:rPr>
                          <m:t>𝜉</m:t>
                        </m:r>
                      </m:e>
                      <m:sub>
                        <m:r>
                          <a:rPr lang="fr-FR" sz="3200" i="1">
                            <a:latin typeface="Cambria Math" panose="02040503050406030204" pitchFamily="18" charset="0"/>
                          </a:rPr>
                          <m:t>2</m:t>
                        </m:r>
                      </m:sub>
                    </m:sSub>
                  </m:oMath>
                </a14:m>
                <a:endParaRPr lang="fr-FR" sz="3200" dirty="0"/>
              </a:p>
              <a:p>
                <a:r>
                  <a:rPr lang="fr-FR" sz="3200" dirty="0"/>
                  <a:t>X= 5+2=7,  </a:t>
                </a:r>
                <a14:m>
                  <m:oMath xmlns:m="http://schemas.openxmlformats.org/officeDocument/2006/math">
                    <m:r>
                      <a:rPr lang="fr-FR" sz="3200" i="1">
                        <a:latin typeface="Cambria Math" panose="02040503050406030204" pitchFamily="18" charset="0"/>
                      </a:rPr>
                      <m:t>𝜑</m:t>
                    </m:r>
                    <m:r>
                      <a:rPr lang="fr-FR" sz="3200" i="1">
                        <a:latin typeface="Cambria Math" panose="02040503050406030204" pitchFamily="18" charset="0"/>
                      </a:rPr>
                      <m:t>=2</m:t>
                    </m:r>
                  </m:oMath>
                </a14:m>
                <a:r>
                  <a:rPr lang="fr-FR" sz="3200" dirty="0"/>
                  <a:t>, k = 2 et r=2 (on a :</a:t>
                </a:r>
                <a14:m>
                  <m:oMath xmlns:m="http://schemas.openxmlformats.org/officeDocument/2006/math">
                    <m:r>
                      <a:rPr lang="fr-FR" sz="3200" i="1">
                        <a:latin typeface="Cambria Math" panose="02040503050406030204" pitchFamily="18" charset="0"/>
                      </a:rPr>
                      <m:t> </m:t>
                    </m:r>
                    <m:sSub>
                      <m:sSubPr>
                        <m:ctrlPr>
                          <a:rPr lang="fr-FR" sz="3200" i="1">
                            <a:latin typeface="Cambria Math" panose="02040503050406030204" pitchFamily="18" charset="0"/>
                          </a:rPr>
                        </m:ctrlPr>
                      </m:sSubPr>
                      <m:e>
                        <m:r>
                          <a:rPr lang="fr-FR" sz="3200" i="1">
                            <a:latin typeface="Cambria Math" panose="02040503050406030204" pitchFamily="18" charset="0"/>
                          </a:rPr>
                          <m:t>𝑥</m:t>
                        </m:r>
                      </m:e>
                      <m:sub>
                        <m:sSub>
                          <m:sSubPr>
                            <m:ctrlPr>
                              <a:rPr lang="fr-FR" sz="3200" i="1">
                                <a:latin typeface="Cambria Math" panose="02040503050406030204" pitchFamily="18" charset="0"/>
                              </a:rPr>
                            </m:ctrlPr>
                          </m:sSubPr>
                          <m:e>
                            <m:r>
                              <a:rPr lang="fr-FR" sz="3200" i="1">
                                <a:latin typeface="Cambria Math" panose="02040503050406030204" pitchFamily="18" charset="0"/>
                              </a:rPr>
                              <m:t>𝐼</m:t>
                            </m:r>
                          </m:e>
                          <m:sub>
                            <m:r>
                              <a:rPr lang="fr-FR" sz="3200" i="1">
                                <a:latin typeface="Cambria Math" panose="02040503050406030204" pitchFamily="18" charset="0"/>
                              </a:rPr>
                              <m:t>2</m:t>
                            </m:r>
                          </m:sub>
                        </m:sSub>
                      </m:sub>
                    </m:sSub>
                    <m:r>
                      <a:rPr lang="fr-FR" sz="3200" i="1">
                        <a:latin typeface="Cambria Math" panose="02040503050406030204" pitchFamily="18" charset="0"/>
                      </a:rPr>
                      <m:t>=</m:t>
                    </m:r>
                    <m:sSub>
                      <m:sSubPr>
                        <m:ctrlPr>
                          <a:rPr lang="fr-FR" sz="3200" i="1">
                            <a:latin typeface="Cambria Math" panose="02040503050406030204" pitchFamily="18" charset="0"/>
                          </a:rPr>
                        </m:ctrlPr>
                      </m:sSubPr>
                      <m:e>
                        <m:r>
                          <a:rPr lang="fr-FR" sz="3200" i="1">
                            <a:latin typeface="Cambria Math" panose="02040503050406030204" pitchFamily="18" charset="0"/>
                          </a:rPr>
                          <m:t>𝑥</m:t>
                        </m:r>
                      </m:e>
                      <m:sub>
                        <m:sSub>
                          <m:sSubPr>
                            <m:ctrlPr>
                              <a:rPr lang="fr-FR" sz="3200" i="1">
                                <a:latin typeface="Cambria Math" panose="02040503050406030204" pitchFamily="18" charset="0"/>
                              </a:rPr>
                            </m:ctrlPr>
                          </m:sSubPr>
                          <m:e>
                            <m:r>
                              <a:rPr lang="fr-FR" sz="3200" i="1">
                                <a:latin typeface="Cambria Math" panose="02040503050406030204" pitchFamily="18" charset="0"/>
                              </a:rPr>
                              <m:t>𝐻</m:t>
                            </m:r>
                          </m:e>
                          <m:sub>
                            <m:r>
                              <a:rPr lang="fr-FR" sz="3200" i="1">
                                <a:latin typeface="Cambria Math" panose="02040503050406030204" pitchFamily="18" charset="0"/>
                              </a:rPr>
                              <m:t>2</m:t>
                            </m:r>
                          </m:sub>
                        </m:sSub>
                        <m:r>
                          <a:rPr lang="fr-FR" sz="3200" i="1">
                            <a:latin typeface="Cambria Math" panose="02040503050406030204" pitchFamily="18" charset="0"/>
                          </a:rPr>
                          <m:t> </m:t>
                        </m:r>
                      </m:sub>
                    </m:sSub>
                    <m:r>
                      <a:rPr lang="fr-FR" sz="3200" i="1">
                        <a:latin typeface="Cambria Math" panose="02040503050406030204" pitchFamily="18" charset="0"/>
                      </a:rPr>
                      <m:t>𝑒𝑡</m:t>
                    </m:r>
                    <m:r>
                      <a:rPr lang="fr-FR" sz="3200" i="1">
                        <a:latin typeface="Cambria Math" panose="02040503050406030204" pitchFamily="18" charset="0"/>
                      </a:rPr>
                      <m:t> </m:t>
                    </m:r>
                  </m:oMath>
                </a14:m>
                <a:endParaRPr lang="fr-FR" sz="3200" i="1" dirty="0"/>
              </a:p>
              <a:p>
                <a:pPr marL="0" indent="0">
                  <a:buNone/>
                </a:pPr>
                <a14:m>
                  <m:oMathPara xmlns:m="http://schemas.openxmlformats.org/officeDocument/2006/math">
                    <m:oMathParaPr>
                      <m:jc m:val="left"/>
                    </m:oMathParaPr>
                    <m:oMath xmlns:m="http://schemas.openxmlformats.org/officeDocument/2006/math">
                      <m:sSub>
                        <m:sSubPr>
                          <m:ctrlPr>
                            <a:rPr lang="fr-FR" sz="3200" i="1">
                              <a:latin typeface="Cambria Math" panose="02040503050406030204" pitchFamily="18" charset="0"/>
                            </a:rPr>
                          </m:ctrlPr>
                        </m:sSubPr>
                        <m:e>
                          <m:r>
                            <a:rPr lang="fr-FR" sz="3200" i="1">
                              <a:latin typeface="Cambria Math" panose="02040503050406030204" pitchFamily="18" charset="0"/>
                            </a:rPr>
                            <m:t>𝑥</m:t>
                          </m:r>
                        </m:e>
                        <m:sub>
                          <m:sSub>
                            <m:sSubPr>
                              <m:ctrlPr>
                                <a:rPr lang="fr-FR" sz="3200" i="1">
                                  <a:latin typeface="Cambria Math" panose="02040503050406030204" pitchFamily="18" charset="0"/>
                                </a:rPr>
                              </m:ctrlPr>
                            </m:sSubPr>
                            <m:e>
                              <m:r>
                                <a:rPr lang="fr-FR" sz="3200" i="1">
                                  <a:latin typeface="Cambria Math" panose="02040503050406030204" pitchFamily="18" charset="0"/>
                                </a:rPr>
                                <m:t>𝑁𝐻</m:t>
                              </m:r>
                            </m:e>
                            <m:sub>
                              <m:r>
                                <a:rPr lang="fr-FR" sz="3200" i="1">
                                  <a:latin typeface="Cambria Math" panose="02040503050406030204" pitchFamily="18" charset="0"/>
                                </a:rPr>
                                <m:t>3</m:t>
                              </m:r>
                            </m:sub>
                          </m:sSub>
                        </m:sub>
                      </m:sSub>
                      <m:r>
                        <a:rPr lang="fr-FR" sz="3200" i="1">
                          <a:latin typeface="Cambria Math" panose="02040503050406030204" pitchFamily="18" charset="0"/>
                        </a:rPr>
                        <m:t>=</m:t>
                      </m:r>
                      <m:sSub>
                        <m:sSubPr>
                          <m:ctrlPr>
                            <a:rPr lang="fr-FR" sz="3200" i="1">
                              <a:latin typeface="Cambria Math" panose="02040503050406030204" pitchFamily="18" charset="0"/>
                            </a:rPr>
                          </m:ctrlPr>
                        </m:sSubPr>
                        <m:e>
                          <m:r>
                            <a:rPr lang="fr-FR" sz="3200" i="1">
                              <a:latin typeface="Cambria Math" panose="02040503050406030204" pitchFamily="18" charset="0"/>
                            </a:rPr>
                            <m:t>𝑥</m:t>
                          </m:r>
                        </m:e>
                        <m:sub>
                          <m:sSub>
                            <m:sSubPr>
                              <m:ctrlPr>
                                <a:rPr lang="fr-FR" sz="3200" i="1">
                                  <a:latin typeface="Cambria Math" panose="02040503050406030204" pitchFamily="18" charset="0"/>
                                </a:rPr>
                              </m:ctrlPr>
                            </m:sSubPr>
                            <m:e>
                              <m:r>
                                <a:rPr lang="fr-FR" sz="3200" i="1">
                                  <a:latin typeface="Cambria Math" panose="02040503050406030204" pitchFamily="18" charset="0"/>
                                </a:rPr>
                                <m:t>𝐻</m:t>
                              </m:r>
                            </m:e>
                            <m:sub>
                              <m:r>
                                <a:rPr lang="fr-FR" sz="3200" i="1">
                                  <a:latin typeface="Cambria Math" panose="02040503050406030204" pitchFamily="18" charset="0"/>
                                </a:rPr>
                                <m:t>2</m:t>
                              </m:r>
                            </m:sub>
                          </m:sSub>
                          <m:r>
                            <a:rPr lang="fr-FR" sz="3200" i="1">
                              <a:latin typeface="Cambria Math" panose="02040503050406030204" pitchFamily="18" charset="0"/>
                            </a:rPr>
                            <m:t> </m:t>
                          </m:r>
                        </m:sub>
                      </m:sSub>
                      <m:r>
                        <a:rPr lang="fr-FR" sz="3200" i="1">
                          <a:latin typeface="Cambria Math" panose="02040503050406030204" pitchFamily="18" charset="0"/>
                        </a:rPr>
                        <m:t>+</m:t>
                      </m:r>
                      <m:sSub>
                        <m:sSubPr>
                          <m:ctrlPr>
                            <a:rPr lang="fr-FR" sz="3200" i="1">
                              <a:latin typeface="Cambria Math" panose="02040503050406030204" pitchFamily="18" charset="0"/>
                            </a:rPr>
                          </m:ctrlPr>
                        </m:sSubPr>
                        <m:e>
                          <m:r>
                            <a:rPr lang="fr-FR" sz="3200" i="1">
                              <a:latin typeface="Cambria Math" panose="02040503050406030204" pitchFamily="18" charset="0"/>
                            </a:rPr>
                            <m:t>𝑥</m:t>
                          </m:r>
                        </m:e>
                        <m:sub>
                          <m:sSub>
                            <m:sSubPr>
                              <m:ctrlPr>
                                <a:rPr lang="fr-FR" sz="3200" i="1">
                                  <a:latin typeface="Cambria Math" panose="02040503050406030204" pitchFamily="18" charset="0"/>
                                </a:rPr>
                              </m:ctrlPr>
                            </m:sSubPr>
                            <m:e>
                              <m:r>
                                <a:rPr lang="fr-FR" sz="3200" i="1">
                                  <a:latin typeface="Cambria Math" panose="02040503050406030204" pitchFamily="18" charset="0"/>
                                </a:rPr>
                                <m:t>𝐼</m:t>
                              </m:r>
                            </m:e>
                            <m:sub>
                              <m:r>
                                <a:rPr lang="fr-FR" sz="3200" i="1">
                                  <a:latin typeface="Cambria Math" panose="02040503050406030204" pitchFamily="18" charset="0"/>
                                </a:rPr>
                                <m:t>2</m:t>
                              </m:r>
                            </m:sub>
                          </m:sSub>
                        </m:sub>
                      </m:sSub>
                      <m:r>
                        <a:rPr lang="fr-FR" sz="3200" i="1">
                          <a:latin typeface="Cambria Math" panose="02040503050406030204" pitchFamily="18" charset="0"/>
                        </a:rPr>
                        <m:t>+</m:t>
                      </m:r>
                      <m:sSub>
                        <m:sSubPr>
                          <m:ctrlPr>
                            <a:rPr lang="fr-FR" sz="3200" i="1">
                              <a:latin typeface="Cambria Math" panose="02040503050406030204" pitchFamily="18" charset="0"/>
                            </a:rPr>
                          </m:ctrlPr>
                        </m:sSubPr>
                        <m:e>
                          <m:r>
                            <a:rPr lang="fr-FR" sz="3200" i="1">
                              <a:latin typeface="Cambria Math" panose="02040503050406030204" pitchFamily="18" charset="0"/>
                            </a:rPr>
                            <m:t>𝑥</m:t>
                          </m:r>
                        </m:e>
                        <m:sub>
                          <m:r>
                            <a:rPr lang="fr-FR" sz="3200" i="1">
                              <a:latin typeface="Cambria Math" panose="02040503050406030204" pitchFamily="18" charset="0"/>
                            </a:rPr>
                            <m:t>𝐻𝐼</m:t>
                          </m:r>
                          <m:r>
                            <a:rPr lang="fr-FR" sz="3200" i="1">
                              <a:latin typeface="Cambria Math" panose="02040503050406030204" pitchFamily="18" charset="0"/>
                            </a:rPr>
                            <m:t> </m:t>
                          </m:r>
                        </m:sub>
                      </m:sSub>
                    </m:oMath>
                  </m:oMathPara>
                </a14:m>
                <a:endParaRPr lang="fr-FR" sz="3200" dirty="0"/>
              </a:p>
              <a:p>
                <a:r>
                  <a:rPr lang="fr-FR" sz="3200" dirty="0"/>
                  <a:t>V= 7-2-2-2=1 : système monovariant</a:t>
                </a:r>
              </a:p>
              <a:p>
                <a:endParaRPr lang="fr-FR" dirty="0"/>
              </a:p>
            </p:txBody>
          </p:sp>
        </mc:Choice>
        <mc:Fallback xmlns="">
          <p:sp>
            <p:nvSpPr>
              <p:cNvPr id="3" name="Espace réservé du contenu 2">
                <a:extLst>
                  <a:ext uri="{FF2B5EF4-FFF2-40B4-BE49-F238E27FC236}">
                    <a16:creationId xmlns:a16="http://schemas.microsoft.com/office/drawing/2014/main" id="{17B7B3A0-31F2-40BF-B6BA-87DFA14A5A96}"/>
                  </a:ext>
                </a:extLst>
              </p:cNvPr>
              <p:cNvSpPr>
                <a:spLocks noGrp="1" noRot="1" noChangeAspect="1" noMove="1" noResize="1" noEditPoints="1" noAdjustHandles="1" noChangeArrowheads="1" noChangeShapeType="1" noTextEdit="1"/>
              </p:cNvSpPr>
              <p:nvPr>
                <p:ph idx="1"/>
              </p:nvPr>
            </p:nvSpPr>
            <p:spPr>
              <a:xfrm>
                <a:off x="838200" y="324465"/>
                <a:ext cx="10515600" cy="5852498"/>
              </a:xfrm>
              <a:blipFill>
                <a:blip r:embed="rId2"/>
                <a:stretch>
                  <a:fillRect l="-1507" t="-2188"/>
                </a:stretch>
              </a:blipFill>
            </p:spPr>
            <p:txBody>
              <a:bodyPr/>
              <a:lstStyle/>
              <a:p>
                <a:r>
                  <a:rPr lang="fr-FR">
                    <a:noFill/>
                  </a:rPr>
                  <a:t> </a:t>
                </a:r>
              </a:p>
            </p:txBody>
          </p:sp>
        </mc:Fallback>
      </mc:AlternateContent>
    </p:spTree>
    <p:extLst>
      <p:ext uri="{BB962C8B-B14F-4D97-AF65-F5344CB8AC3E}">
        <p14:creationId xmlns:p14="http://schemas.microsoft.com/office/powerpoint/2010/main" val="1910301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D28D87-E42F-4761-9600-364858E6FD88}"/>
              </a:ext>
            </a:extLst>
          </p:cNvPr>
          <p:cNvSpPr>
            <a:spLocks noGrp="1"/>
          </p:cNvSpPr>
          <p:nvPr>
            <p:ph idx="1"/>
          </p:nvPr>
        </p:nvSpPr>
        <p:spPr>
          <a:xfrm>
            <a:off x="838200" y="501445"/>
            <a:ext cx="10515600" cy="5675518"/>
          </a:xfrm>
        </p:spPr>
        <p:txBody>
          <a:bodyPr/>
          <a:lstStyle/>
          <a:p>
            <a:pPr marL="0" lvl="0" indent="0">
              <a:buNone/>
            </a:pPr>
            <a:r>
              <a:rPr lang="fr-FR" sz="4000" b="1" dirty="0">
                <a:solidFill>
                  <a:srgbClr val="FF0000"/>
                </a:solidFill>
              </a:rPr>
              <a:t>2. DEPLACEMENT OU RUPTURE D’EQUILIBRE</a:t>
            </a:r>
            <a:endParaRPr lang="fr-FR" sz="4000" dirty="0">
              <a:solidFill>
                <a:srgbClr val="FF0000"/>
              </a:solidFill>
            </a:endParaRPr>
          </a:p>
          <a:p>
            <a:pPr marL="0" indent="0">
              <a:buNone/>
            </a:pPr>
            <a:r>
              <a:rPr lang="fr-FR" b="1" dirty="0"/>
              <a:t>	</a:t>
            </a:r>
            <a:r>
              <a:rPr lang="fr-FR" sz="3600" b="1" dirty="0">
                <a:solidFill>
                  <a:srgbClr val="0070C0"/>
                </a:solidFill>
              </a:rPr>
              <a:t>2.1 Définition</a:t>
            </a:r>
            <a:endParaRPr lang="fr-FR" dirty="0">
              <a:solidFill>
                <a:srgbClr val="0070C0"/>
              </a:solidFill>
            </a:endParaRPr>
          </a:p>
          <a:p>
            <a:pPr>
              <a:lnSpc>
                <a:spcPct val="100000"/>
              </a:lnSpc>
            </a:pPr>
            <a:r>
              <a:rPr lang="fr-FR" dirty="0"/>
              <a:t>Dans un système en équilibre chimique, la modification d’un paramètre, intensif ou extensif, provoque généralement une évolution du système vers un nouvel état d’équilibre.</a:t>
            </a:r>
          </a:p>
          <a:p>
            <a:pPr marL="0" indent="0">
              <a:lnSpc>
                <a:spcPct val="100000"/>
              </a:lnSpc>
              <a:buNone/>
            </a:pPr>
            <a:r>
              <a:rPr lang="fr-FR" dirty="0"/>
              <a:t>L’état d’équilibre final peut être obtenu par :</a:t>
            </a:r>
          </a:p>
          <a:p>
            <a:pPr lvl="0">
              <a:lnSpc>
                <a:spcPct val="100000"/>
              </a:lnSpc>
            </a:pPr>
            <a:r>
              <a:rPr lang="fr-FR" dirty="0"/>
              <a:t>Déplacement de l’équilibre initial, s’il correspond au même système physico-chimique ;</a:t>
            </a:r>
          </a:p>
          <a:p>
            <a:pPr lvl="0">
              <a:lnSpc>
                <a:spcPct val="100000"/>
              </a:lnSpc>
            </a:pPr>
            <a:r>
              <a:rPr lang="fr-FR" dirty="0"/>
              <a:t>Rupture d’équilibre s’il ne correspond pas au même système physico-chimique (apparition ou disparition d’une phase ou d’un constituant).</a:t>
            </a:r>
          </a:p>
          <a:p>
            <a:endParaRPr lang="fr-FR" dirty="0"/>
          </a:p>
        </p:txBody>
      </p:sp>
    </p:spTree>
    <p:extLst>
      <p:ext uri="{BB962C8B-B14F-4D97-AF65-F5344CB8AC3E}">
        <p14:creationId xmlns:p14="http://schemas.microsoft.com/office/powerpoint/2010/main" val="2771688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0311C0FC-63F8-4224-A24A-0D4B923AF1D0}"/>
                  </a:ext>
                </a:extLst>
              </p:cNvPr>
              <p:cNvSpPr>
                <a:spLocks noGrp="1"/>
              </p:cNvSpPr>
              <p:nvPr>
                <p:ph idx="1"/>
              </p:nvPr>
            </p:nvSpPr>
            <p:spPr>
              <a:xfrm>
                <a:off x="838200" y="589935"/>
                <a:ext cx="10515600" cy="5587028"/>
              </a:xfrm>
            </p:spPr>
            <p:txBody>
              <a:bodyPr>
                <a:normAutofit lnSpcReduction="10000"/>
              </a:bodyPr>
              <a:lstStyle/>
              <a:p>
                <a:pPr>
                  <a:lnSpc>
                    <a:spcPct val="100000"/>
                  </a:lnSpc>
                </a:pPr>
                <a:r>
                  <a:rPr lang="fr-FR" sz="3600" dirty="0"/>
                  <a:t>Pour un système invariant (v=0) tous les paramètres sont naturellement fixés et dépendants ; toute modification de l’un d’eux provoque une rupture d’équilibre.</a:t>
                </a:r>
              </a:p>
              <a:p>
                <a:pPr>
                  <a:lnSpc>
                    <a:spcPct val="100000"/>
                  </a:lnSpc>
                </a:pPr>
                <a:r>
                  <a:rPr lang="fr-FR" sz="3600" dirty="0"/>
                  <a:t>Dans un système monovariant (v=1) l’équilibre est déterminé en fixant un paramètre dont dépendent tous les autres. Modifier l’un d’entre eux en bloquant tous les autres provoque nécessairement une rupture d’équilibre.</a:t>
                </a:r>
              </a:p>
              <a:p>
                <a:pPr>
                  <a:lnSpc>
                    <a:spcPct val="100000"/>
                  </a:lnSpc>
                </a:pPr>
                <a:r>
                  <a:rPr lang="fr-FR" sz="3600" dirty="0"/>
                  <a:t>Exemple </a:t>
                </a:r>
                <a14:m>
                  <m:oMath xmlns:m="http://schemas.openxmlformats.org/officeDocument/2006/math">
                    <m:sSub>
                      <m:sSubPr>
                        <m:ctrlPr>
                          <a:rPr lang="fr-FR" sz="3600" i="1">
                            <a:latin typeface="Cambria Math" panose="02040503050406030204" pitchFamily="18" charset="0"/>
                          </a:rPr>
                        </m:ctrlPr>
                      </m:sSubPr>
                      <m:e>
                        <m:r>
                          <a:rPr lang="fr-FR" sz="3600" i="1">
                            <a:latin typeface="Cambria Math" panose="02040503050406030204" pitchFamily="18" charset="0"/>
                          </a:rPr>
                          <m:t>𝐻</m:t>
                        </m:r>
                      </m:e>
                      <m:sub>
                        <m:r>
                          <a:rPr lang="fr-FR" sz="3600" i="1">
                            <a:latin typeface="Cambria Math" panose="02040503050406030204" pitchFamily="18" charset="0"/>
                          </a:rPr>
                          <m:t>2</m:t>
                        </m:r>
                      </m:sub>
                    </m:sSub>
                    <m:sSub>
                      <m:sSubPr>
                        <m:ctrlPr>
                          <a:rPr lang="fr-FR" sz="3600" i="1">
                            <a:latin typeface="Cambria Math" panose="02040503050406030204" pitchFamily="18" charset="0"/>
                          </a:rPr>
                        </m:ctrlPr>
                      </m:sSubPr>
                      <m:e>
                        <m:r>
                          <a:rPr lang="fr-FR" sz="3600" i="1">
                            <a:latin typeface="Cambria Math" panose="02040503050406030204" pitchFamily="18" charset="0"/>
                          </a:rPr>
                          <m:t>𝑂</m:t>
                        </m:r>
                      </m:e>
                      <m:sub>
                        <m:r>
                          <a:rPr lang="fr-FR" sz="3600" i="1">
                            <a:latin typeface="Cambria Math" panose="02040503050406030204" pitchFamily="18" charset="0"/>
                          </a:rPr>
                          <m:t>(</m:t>
                        </m:r>
                        <m:r>
                          <a:rPr lang="fr-FR" sz="3600" i="1">
                            <a:latin typeface="Cambria Math" panose="02040503050406030204" pitchFamily="18" charset="0"/>
                          </a:rPr>
                          <m:t>𝑙</m:t>
                        </m:r>
                        <m:r>
                          <a:rPr lang="fr-FR" sz="3600" i="1">
                            <a:latin typeface="Cambria Math" panose="02040503050406030204" pitchFamily="18" charset="0"/>
                          </a:rPr>
                          <m:t>)</m:t>
                        </m:r>
                      </m:sub>
                    </m:sSub>
                    <m:r>
                      <a:rPr lang="fr-FR" sz="3600" i="1">
                        <a:latin typeface="Cambria Math" panose="02040503050406030204" pitchFamily="18" charset="0"/>
                      </a:rPr>
                      <m:t>⇌</m:t>
                    </m:r>
                    <m:sSub>
                      <m:sSubPr>
                        <m:ctrlPr>
                          <a:rPr lang="fr-FR" sz="3600" i="1">
                            <a:latin typeface="Cambria Math" panose="02040503050406030204" pitchFamily="18" charset="0"/>
                          </a:rPr>
                        </m:ctrlPr>
                      </m:sSubPr>
                      <m:e>
                        <m:r>
                          <a:rPr lang="fr-FR" sz="3600" i="1">
                            <a:latin typeface="Cambria Math" panose="02040503050406030204" pitchFamily="18" charset="0"/>
                          </a:rPr>
                          <m:t>𝐻</m:t>
                        </m:r>
                      </m:e>
                      <m:sub>
                        <m:r>
                          <a:rPr lang="fr-FR" sz="3600" i="1">
                            <a:latin typeface="Cambria Math" panose="02040503050406030204" pitchFamily="18" charset="0"/>
                          </a:rPr>
                          <m:t>2</m:t>
                        </m:r>
                      </m:sub>
                    </m:sSub>
                    <m:sSub>
                      <m:sSubPr>
                        <m:ctrlPr>
                          <a:rPr lang="fr-FR" sz="3600" i="1">
                            <a:latin typeface="Cambria Math" panose="02040503050406030204" pitchFamily="18" charset="0"/>
                          </a:rPr>
                        </m:ctrlPr>
                      </m:sSubPr>
                      <m:e>
                        <m:r>
                          <a:rPr lang="fr-FR" sz="3600" i="1">
                            <a:latin typeface="Cambria Math" panose="02040503050406030204" pitchFamily="18" charset="0"/>
                          </a:rPr>
                          <m:t>𝑂</m:t>
                        </m:r>
                      </m:e>
                      <m:sub>
                        <m:r>
                          <a:rPr lang="fr-FR" sz="3600" i="1">
                            <a:latin typeface="Cambria Math" panose="02040503050406030204" pitchFamily="18" charset="0"/>
                          </a:rPr>
                          <m:t>(</m:t>
                        </m:r>
                        <m:r>
                          <a:rPr lang="fr-FR" sz="3600" i="1">
                            <a:latin typeface="Cambria Math" panose="02040503050406030204" pitchFamily="18" charset="0"/>
                          </a:rPr>
                          <m:t>𝑔</m:t>
                        </m:r>
                        <m:r>
                          <a:rPr lang="fr-FR" sz="3600" i="1">
                            <a:latin typeface="Cambria Math" panose="02040503050406030204" pitchFamily="18" charset="0"/>
                          </a:rPr>
                          <m:t>)</m:t>
                        </m:r>
                      </m:sub>
                    </m:sSub>
                  </m:oMath>
                </a14:m>
                <a:r>
                  <a:rPr lang="fr-FR" sz="3600" dirty="0"/>
                  <a:t> v= 2+2-2-1 = 1</a:t>
                </a:r>
              </a:p>
              <a:p>
                <a:endParaRPr lang="fr-FR" dirty="0"/>
              </a:p>
            </p:txBody>
          </p:sp>
        </mc:Choice>
        <mc:Fallback xmlns="">
          <p:sp>
            <p:nvSpPr>
              <p:cNvPr id="3" name="Espace réservé du contenu 2">
                <a:extLst>
                  <a:ext uri="{FF2B5EF4-FFF2-40B4-BE49-F238E27FC236}">
                    <a16:creationId xmlns:a16="http://schemas.microsoft.com/office/drawing/2014/main" id="{0311C0FC-63F8-4224-A24A-0D4B923AF1D0}"/>
                  </a:ext>
                </a:extLst>
              </p:cNvPr>
              <p:cNvSpPr>
                <a:spLocks noGrp="1" noRot="1" noChangeAspect="1" noMove="1" noResize="1" noEditPoints="1" noAdjustHandles="1" noChangeArrowheads="1" noChangeShapeType="1" noTextEdit="1"/>
              </p:cNvSpPr>
              <p:nvPr>
                <p:ph idx="1"/>
              </p:nvPr>
            </p:nvSpPr>
            <p:spPr>
              <a:xfrm>
                <a:off x="838200" y="589935"/>
                <a:ext cx="10515600" cy="5587028"/>
              </a:xfrm>
              <a:blipFill>
                <a:blip r:embed="rId2"/>
                <a:stretch>
                  <a:fillRect l="-1623" t="-2729" r="-1101"/>
                </a:stretch>
              </a:blipFill>
            </p:spPr>
            <p:txBody>
              <a:bodyPr/>
              <a:lstStyle/>
              <a:p>
                <a:r>
                  <a:rPr lang="fr-FR">
                    <a:noFill/>
                  </a:rPr>
                  <a:t> </a:t>
                </a:r>
              </a:p>
            </p:txBody>
          </p:sp>
        </mc:Fallback>
      </mc:AlternateContent>
    </p:spTree>
    <p:extLst>
      <p:ext uri="{BB962C8B-B14F-4D97-AF65-F5344CB8AC3E}">
        <p14:creationId xmlns:p14="http://schemas.microsoft.com/office/powerpoint/2010/main" val="531565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1E7AB86-7F9A-4B5D-BB5B-8875E6E2DF34}"/>
              </a:ext>
            </a:extLst>
          </p:cNvPr>
          <p:cNvSpPr>
            <a:spLocks noGrp="1"/>
          </p:cNvSpPr>
          <p:nvPr>
            <p:ph idx="1"/>
          </p:nvPr>
        </p:nvSpPr>
        <p:spPr>
          <a:xfrm>
            <a:off x="838200" y="545690"/>
            <a:ext cx="10515600" cy="5631273"/>
          </a:xfrm>
        </p:spPr>
        <p:txBody>
          <a:bodyPr>
            <a:normAutofit lnSpcReduction="10000"/>
          </a:bodyPr>
          <a:lstStyle/>
          <a:p>
            <a:pPr>
              <a:lnSpc>
                <a:spcPct val="100000"/>
              </a:lnSpc>
            </a:pPr>
            <a:r>
              <a:rPr lang="fr-FR" sz="3600" dirty="0"/>
              <a:t>Dans un système </a:t>
            </a:r>
            <a:r>
              <a:rPr lang="fr-FR" sz="3600" dirty="0" err="1"/>
              <a:t>divariant</a:t>
            </a:r>
            <a:r>
              <a:rPr lang="fr-FR" sz="3600" dirty="0"/>
              <a:t> (v=2), il faut fixer deux paramètres pour que tous les autres puissent être déterminés. Il est donc possible, en faisant varier un paramètre intensif, les autres étant bloqués, d’observer un déplacement de l’équilibre considéré et pas nécessairement une rupture.</a:t>
            </a:r>
          </a:p>
          <a:p>
            <a:pPr>
              <a:lnSpc>
                <a:spcPct val="100000"/>
              </a:lnSpc>
            </a:pPr>
            <a:r>
              <a:rPr lang="fr-FR" sz="3600" b="1" dirty="0">
                <a:solidFill>
                  <a:srgbClr val="FF0000"/>
                </a:solidFill>
              </a:rPr>
              <a:t>En conclusion un déplacement d’équilibre ne se produit, par modification d’un facteur d’équilibre, les autres étant fixés, que si la variance est au moins égale à 2.</a:t>
            </a:r>
            <a:endParaRPr lang="fr-FR" sz="3600" dirty="0">
              <a:solidFill>
                <a:srgbClr val="FF0000"/>
              </a:solidFill>
            </a:endParaRPr>
          </a:p>
          <a:p>
            <a:endParaRPr lang="fr-FR" dirty="0"/>
          </a:p>
        </p:txBody>
      </p:sp>
    </p:spTree>
    <p:extLst>
      <p:ext uri="{BB962C8B-B14F-4D97-AF65-F5344CB8AC3E}">
        <p14:creationId xmlns:p14="http://schemas.microsoft.com/office/powerpoint/2010/main" val="1810126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BA8A28E-B49C-426A-8688-3DDCDDC44EE7}"/>
              </a:ext>
            </a:extLst>
          </p:cNvPr>
          <p:cNvSpPr>
            <a:spLocks noGrp="1"/>
          </p:cNvSpPr>
          <p:nvPr>
            <p:ph idx="1"/>
          </p:nvPr>
        </p:nvSpPr>
        <p:spPr>
          <a:xfrm>
            <a:off x="838200" y="575187"/>
            <a:ext cx="10515600" cy="5601776"/>
          </a:xfrm>
        </p:spPr>
        <p:txBody>
          <a:bodyPr>
            <a:normAutofit fontScale="92500" lnSpcReduction="20000"/>
          </a:bodyPr>
          <a:lstStyle/>
          <a:p>
            <a:pPr marL="0" indent="0">
              <a:buNone/>
            </a:pPr>
            <a:r>
              <a:rPr lang="fr-FR" b="1" dirty="0"/>
              <a:t>	</a:t>
            </a:r>
            <a:r>
              <a:rPr lang="fr-FR" sz="4000" b="1" dirty="0">
                <a:solidFill>
                  <a:srgbClr val="FF0000"/>
                </a:solidFill>
              </a:rPr>
              <a:t>INTRODUCTION</a:t>
            </a:r>
            <a:endParaRPr lang="fr-FR" dirty="0">
              <a:solidFill>
                <a:srgbClr val="FF0000"/>
              </a:solidFill>
            </a:endParaRPr>
          </a:p>
          <a:p>
            <a:pPr marL="0" indent="0">
              <a:lnSpc>
                <a:spcPct val="150000"/>
              </a:lnSpc>
              <a:buNone/>
            </a:pPr>
            <a:r>
              <a:rPr lang="fr-FR" sz="3200" dirty="0"/>
              <a:t>Nous avons vu dans les chapitres précédents qu’un système siège d’un équilibre chimique peut être caractérisé par divers paramètres intensifs: température, pression totale, pression partielle, fraction molaires, … Ces paramètres ne sont généralement pas tous indépendants. La variance permet de fixer le nombre de ceux qui peuvent être fixés indépendamment les uns des autres afin de définir, de façon univoque, l’état d’équilibre d’un système.</a:t>
            </a:r>
          </a:p>
          <a:p>
            <a:endParaRPr lang="fr-FR" dirty="0"/>
          </a:p>
        </p:txBody>
      </p:sp>
    </p:spTree>
    <p:extLst>
      <p:ext uri="{BB962C8B-B14F-4D97-AF65-F5344CB8AC3E}">
        <p14:creationId xmlns:p14="http://schemas.microsoft.com/office/powerpoint/2010/main" val="1115884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9E2DCC0-1C53-4993-A134-AAEDC1C97268}"/>
              </a:ext>
            </a:extLst>
          </p:cNvPr>
          <p:cNvSpPr>
            <a:spLocks noGrp="1"/>
          </p:cNvSpPr>
          <p:nvPr>
            <p:ph idx="1"/>
          </p:nvPr>
        </p:nvSpPr>
        <p:spPr>
          <a:xfrm>
            <a:off x="280220" y="619432"/>
            <a:ext cx="11474246" cy="5557531"/>
          </a:xfrm>
        </p:spPr>
        <p:txBody>
          <a:bodyPr/>
          <a:lstStyle/>
          <a:p>
            <a:pPr marL="457200" lvl="1" indent="0">
              <a:buNone/>
            </a:pPr>
            <a:r>
              <a:rPr lang="fr-FR" b="1" dirty="0"/>
              <a:t>	</a:t>
            </a:r>
            <a:r>
              <a:rPr lang="fr-FR" sz="3600" b="1" dirty="0"/>
              <a:t>2.2 </a:t>
            </a:r>
            <a:r>
              <a:rPr lang="fr-FR" sz="3600" b="1" dirty="0">
                <a:solidFill>
                  <a:srgbClr val="0070C0"/>
                </a:solidFill>
              </a:rPr>
              <a:t>Méthodes d’étude</a:t>
            </a:r>
            <a:endParaRPr lang="fr-FR" dirty="0">
              <a:solidFill>
                <a:srgbClr val="0070C0"/>
              </a:solidFill>
            </a:endParaRPr>
          </a:p>
          <a:p>
            <a:pPr marL="0" indent="0">
              <a:buNone/>
            </a:pPr>
            <a:r>
              <a:rPr lang="fr-FR" b="1" dirty="0"/>
              <a:t>	</a:t>
            </a:r>
            <a:r>
              <a:rPr lang="fr-FR" sz="3200" b="1" dirty="0">
                <a:solidFill>
                  <a:srgbClr val="00B050"/>
                </a:solidFill>
              </a:rPr>
              <a:t>2.2.1 Étude qualitative : principe de modération de Le </a:t>
            </a:r>
            <a:r>
              <a:rPr lang="fr-FR" sz="3200" b="1" dirty="0" err="1">
                <a:solidFill>
                  <a:srgbClr val="00B050"/>
                </a:solidFill>
              </a:rPr>
              <a:t>Châtelier</a:t>
            </a:r>
            <a:r>
              <a:rPr lang="fr-FR" b="1" dirty="0"/>
              <a:t>.</a:t>
            </a:r>
            <a:endParaRPr lang="fr-FR" dirty="0"/>
          </a:p>
          <a:p>
            <a:pPr marL="0" indent="0">
              <a:lnSpc>
                <a:spcPct val="150000"/>
              </a:lnSpc>
              <a:buNone/>
            </a:pPr>
            <a:r>
              <a:rPr lang="fr-FR" sz="3600" dirty="0">
                <a:solidFill>
                  <a:srgbClr val="7030A0"/>
                </a:solidFill>
              </a:rPr>
              <a:t>Toute modification d’un facteur de l’équilibre entraine une évolution vers un nouvel état d’équilibre, qui s’effectue dans le sens s’opposant aux causes qui lui ont donné naissance, c'est-à-dire en modère les effets</a:t>
            </a:r>
            <a:r>
              <a:rPr lang="fr-FR" sz="3600" dirty="0"/>
              <a:t>.</a:t>
            </a:r>
          </a:p>
        </p:txBody>
      </p:sp>
    </p:spTree>
    <p:extLst>
      <p:ext uri="{BB962C8B-B14F-4D97-AF65-F5344CB8AC3E}">
        <p14:creationId xmlns:p14="http://schemas.microsoft.com/office/powerpoint/2010/main" val="454206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4D2ABCB-1751-4137-8846-3A45968199E8}"/>
              </a:ext>
            </a:extLst>
          </p:cNvPr>
          <p:cNvSpPr>
            <a:spLocks noGrp="1"/>
          </p:cNvSpPr>
          <p:nvPr>
            <p:ph idx="1"/>
          </p:nvPr>
        </p:nvSpPr>
        <p:spPr>
          <a:xfrm>
            <a:off x="838200" y="634181"/>
            <a:ext cx="10515600" cy="5542782"/>
          </a:xfrm>
        </p:spPr>
        <p:txBody>
          <a:bodyPr>
            <a:normAutofit lnSpcReduction="10000"/>
          </a:bodyPr>
          <a:lstStyle/>
          <a:p>
            <a:pPr marL="0" indent="0">
              <a:buNone/>
            </a:pPr>
            <a:r>
              <a:rPr lang="fr-FR" b="1" dirty="0"/>
              <a:t>	</a:t>
            </a:r>
            <a:r>
              <a:rPr lang="fr-FR" sz="3200" b="1" dirty="0">
                <a:solidFill>
                  <a:srgbClr val="00B050"/>
                </a:solidFill>
              </a:rPr>
              <a:t>2.2.2 Étude quantitative</a:t>
            </a:r>
            <a:endParaRPr lang="fr-FR" dirty="0">
              <a:solidFill>
                <a:srgbClr val="00B050"/>
              </a:solidFill>
            </a:endParaRPr>
          </a:p>
          <a:p>
            <a:pPr lvl="0">
              <a:lnSpc>
                <a:spcPct val="150000"/>
              </a:lnSpc>
            </a:pPr>
            <a:r>
              <a:rPr lang="fr-FR" sz="3200" dirty="0"/>
              <a:t>Si la perturbation consiste en une modification de la température il y a modification de la constante d’équilibre. La nouvelle valeur de K permet de déduire le sens d’évolution.</a:t>
            </a:r>
          </a:p>
          <a:p>
            <a:pPr lvl="0">
              <a:lnSpc>
                <a:spcPct val="150000"/>
              </a:lnSpc>
            </a:pPr>
            <a:r>
              <a:rPr lang="fr-FR" sz="3200" dirty="0"/>
              <a:t>S la perturbation se fait à température fixée (variation de pression ou de composition) la constante d’équilibre ne varie pas et on utilise la méthode du quotient réactionnel.</a:t>
            </a:r>
          </a:p>
          <a:p>
            <a:endParaRPr lang="fr-FR" dirty="0"/>
          </a:p>
        </p:txBody>
      </p:sp>
    </p:spTree>
    <p:extLst>
      <p:ext uri="{BB962C8B-B14F-4D97-AF65-F5344CB8AC3E}">
        <p14:creationId xmlns:p14="http://schemas.microsoft.com/office/powerpoint/2010/main" val="809351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45339D2C-E521-4693-A134-5D2D3FA3A265}"/>
                  </a:ext>
                </a:extLst>
              </p:cNvPr>
              <p:cNvSpPr>
                <a:spLocks noGrp="1"/>
              </p:cNvSpPr>
              <p:nvPr>
                <p:ph idx="1"/>
              </p:nvPr>
            </p:nvSpPr>
            <p:spPr>
              <a:xfrm>
                <a:off x="838200" y="442452"/>
                <a:ext cx="10515600" cy="5734511"/>
              </a:xfrm>
            </p:spPr>
            <p:txBody>
              <a:bodyPr/>
              <a:lstStyle/>
              <a:p>
                <a:pPr marL="0" indent="0">
                  <a:buNone/>
                </a:pPr>
                <a:r>
                  <a:rPr lang="fr-FR" b="1" dirty="0"/>
                  <a:t>	</a:t>
                </a:r>
                <a:r>
                  <a:rPr lang="fr-FR" sz="3600" b="1" dirty="0">
                    <a:solidFill>
                      <a:srgbClr val="0070C0"/>
                    </a:solidFill>
                  </a:rPr>
                  <a:t>2.3 Influence de la température</a:t>
                </a:r>
                <a:endParaRPr lang="fr-FR" dirty="0">
                  <a:solidFill>
                    <a:srgbClr val="0070C0"/>
                  </a:solidFill>
                </a:endParaRPr>
              </a:p>
              <a:p>
                <a:pPr marL="0" indent="0">
                  <a:buNone/>
                </a:pPr>
                <a:r>
                  <a:rPr lang="fr-FR" b="1" dirty="0"/>
                  <a:t>		</a:t>
                </a:r>
                <a:r>
                  <a:rPr lang="fr-FR" sz="3200" b="1" dirty="0">
                    <a:solidFill>
                      <a:srgbClr val="00B050"/>
                    </a:solidFill>
                  </a:rPr>
                  <a:t>2.3.1 Étude qualitative</a:t>
                </a:r>
                <a:endParaRPr lang="fr-FR" dirty="0">
                  <a:solidFill>
                    <a:srgbClr val="00B050"/>
                  </a:solidFill>
                </a:endParaRPr>
              </a:p>
              <a:p>
                <a:pPr marL="0" indent="0">
                  <a:lnSpc>
                    <a:spcPct val="150000"/>
                  </a:lnSpc>
                  <a:buNone/>
                </a:pPr>
                <a:r>
                  <a:rPr lang="fr-FR" sz="3600" dirty="0"/>
                  <a:t>Le principe de la modération, appliquée à une élévation de la température prévoit un déplacement de l’équilibre dans le sens de l’absorption d’énergie thermique, c'est-à-dire dans le sens endothermique. </a:t>
                </a:r>
                <a14:m>
                  <m:oMath xmlns:m="http://schemas.openxmlformats.org/officeDocument/2006/math">
                    <m:r>
                      <a:rPr lang="fr-FR" sz="3600" i="1">
                        <a:latin typeface="Cambria Math" panose="02040503050406030204" pitchFamily="18" charset="0"/>
                      </a:rPr>
                      <m:t> </m:t>
                    </m:r>
                    <m:r>
                      <a:rPr lang="fr-FR" sz="3600" i="1">
                        <a:latin typeface="Cambria Math" panose="02040503050406030204" pitchFamily="18" charset="0"/>
                      </a:rPr>
                      <m:t>𝑇</m:t>
                    </m:r>
                    <m:r>
                      <a:rPr lang="fr-FR" sz="3600" i="1">
                        <a:latin typeface="Cambria Math" panose="02040503050406030204" pitchFamily="18" charset="0"/>
                      </a:rPr>
                      <m:t>↗</m:t>
                    </m:r>
                    <m:r>
                      <a:rPr lang="fr-FR" sz="3600" i="1">
                        <a:latin typeface="Cambria Math" panose="02040503050406030204" pitchFamily="18" charset="0"/>
                      </a:rPr>
                      <m:t>⇒</m:t>
                    </m:r>
                    <m:sSub>
                      <m:sSubPr>
                        <m:ctrlPr>
                          <a:rPr lang="fr-FR" sz="3600" i="1">
                            <a:latin typeface="Cambria Math" panose="02040503050406030204" pitchFamily="18" charset="0"/>
                          </a:rPr>
                        </m:ctrlPr>
                      </m:sSubPr>
                      <m:e>
                        <m:r>
                          <a:rPr lang="fr-FR" sz="3600" i="1">
                            <a:latin typeface="Cambria Math" panose="02040503050406030204" pitchFamily="18" charset="0"/>
                          </a:rPr>
                          <m:t>∆</m:t>
                        </m:r>
                      </m:e>
                      <m:sub>
                        <m:r>
                          <a:rPr lang="fr-FR" sz="3600" i="1">
                            <a:latin typeface="Cambria Math" panose="02040503050406030204" pitchFamily="18" charset="0"/>
                          </a:rPr>
                          <m:t>𝑟</m:t>
                        </m:r>
                      </m:sub>
                    </m:sSub>
                    <m:sSup>
                      <m:sSupPr>
                        <m:ctrlPr>
                          <a:rPr lang="fr-FR" sz="3600" i="1">
                            <a:latin typeface="Cambria Math" panose="02040503050406030204" pitchFamily="18" charset="0"/>
                          </a:rPr>
                        </m:ctrlPr>
                      </m:sSupPr>
                      <m:e>
                        <m:r>
                          <a:rPr lang="fr-FR" sz="3600" i="1">
                            <a:latin typeface="Cambria Math" panose="02040503050406030204" pitchFamily="18" charset="0"/>
                          </a:rPr>
                          <m:t>𝐻</m:t>
                        </m:r>
                      </m:e>
                      <m:sup>
                        <m:r>
                          <a:rPr lang="fr-FR" sz="3600" i="1">
                            <a:latin typeface="Cambria Math" panose="02040503050406030204" pitchFamily="18" charset="0"/>
                          </a:rPr>
                          <m:t>0</m:t>
                        </m:r>
                      </m:sup>
                    </m:sSup>
                    <m:r>
                      <a:rPr lang="fr-FR" sz="3600" i="1">
                        <a:latin typeface="Cambria Math" panose="02040503050406030204" pitchFamily="18" charset="0"/>
                      </a:rPr>
                      <m:t>&gt;0.</m:t>
                    </m:r>
                  </m:oMath>
                </a14:m>
                <a:endParaRPr lang="fr-FR" sz="3600" dirty="0"/>
              </a:p>
              <a:p>
                <a:endParaRPr lang="fr-FR" dirty="0"/>
              </a:p>
            </p:txBody>
          </p:sp>
        </mc:Choice>
        <mc:Fallback xmlns="">
          <p:sp>
            <p:nvSpPr>
              <p:cNvPr id="3" name="Espace réservé du contenu 2">
                <a:extLst>
                  <a:ext uri="{FF2B5EF4-FFF2-40B4-BE49-F238E27FC236}">
                    <a16:creationId xmlns:a16="http://schemas.microsoft.com/office/drawing/2014/main" id="{45339D2C-E521-4693-A134-5D2D3FA3A265}"/>
                  </a:ext>
                </a:extLst>
              </p:cNvPr>
              <p:cNvSpPr>
                <a:spLocks noGrp="1" noRot="1" noChangeAspect="1" noMove="1" noResize="1" noEditPoints="1" noAdjustHandles="1" noChangeArrowheads="1" noChangeShapeType="1" noTextEdit="1"/>
              </p:cNvSpPr>
              <p:nvPr>
                <p:ph idx="1"/>
              </p:nvPr>
            </p:nvSpPr>
            <p:spPr>
              <a:xfrm>
                <a:off x="838200" y="442452"/>
                <a:ext cx="10515600" cy="5734511"/>
              </a:xfrm>
              <a:blipFill>
                <a:blip r:embed="rId2"/>
                <a:stretch>
                  <a:fillRect l="-1797" t="-2660" r="-2493"/>
                </a:stretch>
              </a:blipFill>
            </p:spPr>
            <p:txBody>
              <a:bodyPr/>
              <a:lstStyle/>
              <a:p>
                <a:r>
                  <a:rPr lang="fr-FR">
                    <a:noFill/>
                  </a:rPr>
                  <a:t> </a:t>
                </a:r>
              </a:p>
            </p:txBody>
          </p:sp>
        </mc:Fallback>
      </mc:AlternateContent>
    </p:spTree>
    <p:extLst>
      <p:ext uri="{BB962C8B-B14F-4D97-AF65-F5344CB8AC3E}">
        <p14:creationId xmlns:p14="http://schemas.microsoft.com/office/powerpoint/2010/main" val="3458380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AE2D864B-C7C1-464B-A0DB-8FEB8683144A}"/>
                  </a:ext>
                </a:extLst>
              </p:cNvPr>
              <p:cNvSpPr>
                <a:spLocks noGrp="1"/>
              </p:cNvSpPr>
              <p:nvPr>
                <p:ph idx="1"/>
              </p:nvPr>
            </p:nvSpPr>
            <p:spPr>
              <a:xfrm>
                <a:off x="838200" y="575187"/>
                <a:ext cx="10515600" cy="5601776"/>
              </a:xfrm>
            </p:spPr>
            <p:txBody>
              <a:bodyPr/>
              <a:lstStyle/>
              <a:p>
                <a:pPr marL="0" indent="0">
                  <a:buNone/>
                </a:pPr>
                <a:r>
                  <a:rPr lang="fr-FR" b="1" dirty="0"/>
                  <a:t>		</a:t>
                </a:r>
                <a:r>
                  <a:rPr lang="fr-FR" sz="3200" b="1" dirty="0">
                    <a:solidFill>
                      <a:srgbClr val="00B050"/>
                    </a:solidFill>
                  </a:rPr>
                  <a:t>2.3.2 Étude quantitative : loi de </a:t>
                </a:r>
                <a:r>
                  <a:rPr lang="fr-FR" sz="3200" b="1" dirty="0" err="1">
                    <a:solidFill>
                      <a:srgbClr val="00B050"/>
                    </a:solidFill>
                  </a:rPr>
                  <a:t>Van’t</a:t>
                </a:r>
                <a:r>
                  <a:rPr lang="fr-FR" sz="3200" b="1" dirty="0">
                    <a:solidFill>
                      <a:srgbClr val="00B050"/>
                    </a:solidFill>
                  </a:rPr>
                  <a:t> Hoff</a:t>
                </a:r>
                <a:endParaRPr lang="fr-FR" dirty="0">
                  <a:solidFill>
                    <a:srgbClr val="00B050"/>
                  </a:solidFill>
                </a:endParaRPr>
              </a:p>
              <a:p>
                <a:r>
                  <a:rPr lang="fr-FR" dirty="0"/>
                  <a:t>La condition d’évolution spontanée d’un système physico-chimique est </a:t>
                </a:r>
                <a14:m>
                  <m:oMath xmlns:m="http://schemas.openxmlformats.org/officeDocument/2006/math">
                    <m:sSub>
                      <m:sSubPr>
                        <m:ctrlPr>
                          <a:rPr lang="fr-FR" i="1">
                            <a:latin typeface="Cambria Math" panose="02040503050406030204" pitchFamily="18" charset="0"/>
                          </a:rPr>
                        </m:ctrlPr>
                      </m:sSubPr>
                      <m:e>
                        <m:r>
                          <m:rPr>
                            <m:sty m:val="p"/>
                          </m:rPr>
                          <a:rPr lang="fr-FR">
                            <a:latin typeface="Cambria Math" panose="02040503050406030204" pitchFamily="18" charset="0"/>
                          </a:rPr>
                          <m:t>Δ</m:t>
                        </m:r>
                      </m:e>
                      <m:sub>
                        <m:r>
                          <a:rPr lang="fr-FR" i="1">
                            <a:latin typeface="Cambria Math" panose="02040503050406030204" pitchFamily="18" charset="0"/>
                          </a:rPr>
                          <m:t>𝑟</m:t>
                        </m:r>
                      </m:sub>
                    </m:sSub>
                    <m:r>
                      <a:rPr lang="fr-FR" i="1">
                        <a:latin typeface="Cambria Math" panose="02040503050406030204" pitchFamily="18" charset="0"/>
                      </a:rPr>
                      <m:t>𝐺𝑑</m:t>
                    </m:r>
                    <m:r>
                      <a:rPr lang="fr-FR" i="1">
                        <a:latin typeface="Cambria Math" panose="02040503050406030204" pitchFamily="18" charset="0"/>
                      </a:rPr>
                      <m:t>𝜉</m:t>
                    </m:r>
                    <m:r>
                      <a:rPr lang="fr-FR" i="1">
                        <a:latin typeface="Cambria Math" panose="02040503050406030204" pitchFamily="18" charset="0"/>
                      </a:rPr>
                      <m:t>&lt;0</m:t>
                    </m:r>
                  </m:oMath>
                </a14:m>
                <a:r>
                  <a:rPr lang="fr-FR" dirty="0"/>
                  <a:t>.</a:t>
                </a:r>
              </a:p>
              <a:p>
                <a:pPr marL="0" indent="0">
                  <a:buNone/>
                </a:pPr>
                <a:r>
                  <a:rPr lang="fr-FR" dirty="0"/>
                  <a:t>Cherchons </a:t>
                </a:r>
                <a14:m>
                  <m:oMath xmlns:m="http://schemas.openxmlformats.org/officeDocument/2006/math">
                    <m:f>
                      <m:fPr>
                        <m:ctrlPr>
                          <a:rPr lang="fr-FR" i="1">
                            <a:latin typeface="Cambria Math" panose="02040503050406030204" pitchFamily="18" charset="0"/>
                          </a:rPr>
                        </m:ctrlPr>
                      </m:fPr>
                      <m:num>
                        <m:r>
                          <a:rPr lang="fr-FR" i="1">
                            <a:latin typeface="Cambria Math" panose="02040503050406030204" pitchFamily="18" charset="0"/>
                          </a:rPr>
                          <m:t>𝜕</m:t>
                        </m:r>
                        <m:sSub>
                          <m:sSubPr>
                            <m:ctrlPr>
                              <a:rPr lang="fr-FR" i="1">
                                <a:latin typeface="Cambria Math" panose="02040503050406030204" pitchFamily="18" charset="0"/>
                              </a:rPr>
                            </m:ctrlPr>
                          </m:sSubPr>
                          <m:e>
                            <m:r>
                              <m:rPr>
                                <m:sty m:val="p"/>
                              </m:rPr>
                              <a:rPr lang="fr-FR">
                                <a:latin typeface="Cambria Math" panose="02040503050406030204" pitchFamily="18" charset="0"/>
                              </a:rPr>
                              <m:t>Δ</m:t>
                            </m:r>
                          </m:e>
                          <m:sub>
                            <m:r>
                              <a:rPr lang="fr-FR" i="1">
                                <a:latin typeface="Cambria Math" panose="02040503050406030204" pitchFamily="18" charset="0"/>
                              </a:rPr>
                              <m:t>𝑟</m:t>
                            </m:r>
                          </m:sub>
                        </m:sSub>
                        <m:r>
                          <a:rPr lang="fr-FR" i="1">
                            <a:latin typeface="Cambria Math" panose="02040503050406030204" pitchFamily="18" charset="0"/>
                          </a:rPr>
                          <m:t>𝐺</m:t>
                        </m:r>
                      </m:num>
                      <m:den>
                        <m:r>
                          <a:rPr lang="fr-FR" i="1">
                            <a:latin typeface="Cambria Math" panose="02040503050406030204" pitchFamily="18" charset="0"/>
                          </a:rPr>
                          <m:t>𝜕</m:t>
                        </m:r>
                        <m:r>
                          <a:rPr lang="fr-FR" i="1">
                            <a:latin typeface="Cambria Math" panose="02040503050406030204" pitchFamily="18" charset="0"/>
                          </a:rPr>
                          <m:t>𝑇</m:t>
                        </m:r>
                      </m:den>
                    </m:f>
                  </m:oMath>
                </a14:m>
                <a:endParaRPr lang="fr-FR" dirty="0"/>
              </a:p>
              <a:p>
                <a:pPr marL="0" indent="0">
                  <a:buNone/>
                </a:pPr>
                <a14:m>
                  <m:oMathPara xmlns:m="http://schemas.openxmlformats.org/officeDocument/2006/math">
                    <m:oMathParaPr>
                      <m:jc m:val="centerGroup"/>
                    </m:oMathParaPr>
                    <m:oMath xmlns:m="http://schemas.openxmlformats.org/officeDocument/2006/math">
                      <m:f>
                        <m:fPr>
                          <m:ctrlPr>
                            <a:rPr lang="fr-FR" i="1">
                              <a:latin typeface="Cambria Math" panose="02040503050406030204" pitchFamily="18" charset="0"/>
                            </a:rPr>
                          </m:ctrlPr>
                        </m:fPr>
                        <m:num>
                          <m:r>
                            <a:rPr lang="fr-FR" i="1">
                              <a:latin typeface="Cambria Math" panose="02040503050406030204" pitchFamily="18" charset="0"/>
                            </a:rPr>
                            <m:t>𝜕</m:t>
                          </m:r>
                          <m:sSub>
                            <m:sSubPr>
                              <m:ctrlPr>
                                <a:rPr lang="fr-FR" i="1">
                                  <a:latin typeface="Cambria Math" panose="02040503050406030204" pitchFamily="18" charset="0"/>
                                </a:rPr>
                              </m:ctrlPr>
                            </m:sSubPr>
                            <m:e>
                              <m:r>
                                <m:rPr>
                                  <m:sty m:val="p"/>
                                </m:rPr>
                                <a:rPr lang="fr-FR">
                                  <a:latin typeface="Cambria Math" panose="02040503050406030204" pitchFamily="18" charset="0"/>
                                </a:rPr>
                                <m:t>Δ</m:t>
                              </m:r>
                            </m:e>
                            <m:sub>
                              <m:r>
                                <a:rPr lang="fr-FR" i="1">
                                  <a:latin typeface="Cambria Math" panose="02040503050406030204" pitchFamily="18" charset="0"/>
                                </a:rPr>
                                <m:t>𝑟</m:t>
                              </m:r>
                            </m:sub>
                          </m:sSub>
                          <m:r>
                            <a:rPr lang="fr-FR" i="1">
                              <a:latin typeface="Cambria Math" panose="02040503050406030204" pitchFamily="18" charset="0"/>
                            </a:rPr>
                            <m:t>𝐺</m:t>
                          </m:r>
                        </m:num>
                        <m:den>
                          <m:r>
                            <a:rPr lang="fr-FR" i="1">
                              <a:latin typeface="Cambria Math" panose="02040503050406030204" pitchFamily="18" charset="0"/>
                            </a:rPr>
                            <m:t>𝜕</m:t>
                          </m:r>
                          <m:r>
                            <a:rPr lang="fr-FR" i="1">
                              <a:latin typeface="Cambria Math" panose="02040503050406030204" pitchFamily="18" charset="0"/>
                            </a:rPr>
                            <m:t>𝑇</m:t>
                          </m:r>
                        </m:den>
                      </m:f>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m:t>
                          </m:r>
                        </m:num>
                        <m:den>
                          <m:r>
                            <a:rPr lang="fr-FR" i="1">
                              <a:latin typeface="Cambria Math" panose="02040503050406030204" pitchFamily="18" charset="0"/>
                            </a:rPr>
                            <m:t>𝜕</m:t>
                          </m:r>
                          <m:r>
                            <a:rPr lang="fr-FR" i="1">
                              <a:latin typeface="Cambria Math" panose="02040503050406030204" pitchFamily="18" charset="0"/>
                            </a:rPr>
                            <m:t>𝑇</m:t>
                          </m:r>
                        </m:den>
                      </m:f>
                      <m:d>
                        <m:dPr>
                          <m:ctrlPr>
                            <a:rPr lang="fr-FR" i="1">
                              <a:latin typeface="Cambria Math" panose="02040503050406030204" pitchFamily="18" charset="0"/>
                            </a:rPr>
                          </m:ctrlPr>
                        </m:dPr>
                        <m:e>
                          <m:nary>
                            <m:naryPr>
                              <m:chr m:val="∑"/>
                              <m:limLoc m:val="undOvr"/>
                              <m:subHide m:val="on"/>
                              <m:supHide m:val="on"/>
                              <m:ctrlPr>
                                <a:rPr lang="fr-FR" i="1">
                                  <a:latin typeface="Cambria Math" panose="02040503050406030204" pitchFamily="18" charset="0"/>
                                </a:rPr>
                              </m:ctrlPr>
                            </m:naryPr>
                            <m:sub/>
                            <m:sup/>
                            <m:e>
                              <m:sSub>
                                <m:sSubPr>
                                  <m:ctrlPr>
                                    <a:rPr lang="fr-FR" i="1">
                                      <a:latin typeface="Cambria Math" panose="02040503050406030204" pitchFamily="18" charset="0"/>
                                    </a:rPr>
                                  </m:ctrlPr>
                                </m:sSubPr>
                                <m:e>
                                  <m:r>
                                    <a:rPr lang="fr-FR" i="1">
                                      <a:latin typeface="Cambria Math" panose="02040503050406030204" pitchFamily="18" charset="0"/>
                                    </a:rPr>
                                    <m:t>𝜈</m:t>
                                  </m:r>
                                </m:e>
                                <m:sub>
                                  <m:r>
                                    <a:rPr lang="fr-FR" i="1">
                                      <a:latin typeface="Cambria Math" panose="02040503050406030204" pitchFamily="18" charset="0"/>
                                    </a:rPr>
                                    <m:t>𝑖</m:t>
                                  </m:r>
                                </m:sub>
                              </m:sSub>
                              <m:sSub>
                                <m:sSubPr>
                                  <m:ctrlPr>
                                    <a:rPr lang="fr-FR" i="1">
                                      <a:latin typeface="Cambria Math" panose="02040503050406030204" pitchFamily="18" charset="0"/>
                                    </a:rPr>
                                  </m:ctrlPr>
                                </m:sSubPr>
                                <m:e>
                                  <m:r>
                                    <a:rPr lang="fr-FR" i="1">
                                      <a:latin typeface="Cambria Math" panose="02040503050406030204" pitchFamily="18" charset="0"/>
                                    </a:rPr>
                                    <m:t>𝜇</m:t>
                                  </m:r>
                                </m:e>
                                <m:sub>
                                  <m:r>
                                    <a:rPr lang="fr-FR" i="1">
                                      <a:latin typeface="Cambria Math" panose="02040503050406030204" pitchFamily="18" charset="0"/>
                                    </a:rPr>
                                    <m:t>𝑖</m:t>
                                  </m:r>
                                </m:sub>
                              </m:sSub>
                            </m:e>
                          </m:nary>
                        </m:e>
                      </m:d>
                      <m:r>
                        <a:rPr lang="fr-FR" i="1">
                          <a:latin typeface="Cambria Math" panose="02040503050406030204" pitchFamily="18" charset="0"/>
                        </a:rPr>
                        <m:t>=</m:t>
                      </m:r>
                      <m:nary>
                        <m:naryPr>
                          <m:chr m:val="∑"/>
                          <m:limLoc m:val="undOvr"/>
                          <m:subHide m:val="on"/>
                          <m:supHide m:val="on"/>
                          <m:ctrlPr>
                            <a:rPr lang="fr-FR" i="1">
                              <a:latin typeface="Cambria Math" panose="02040503050406030204" pitchFamily="18" charset="0"/>
                            </a:rPr>
                          </m:ctrlPr>
                        </m:naryPr>
                        <m:sub/>
                        <m:sup/>
                        <m:e>
                          <m:sSub>
                            <m:sSubPr>
                              <m:ctrlPr>
                                <a:rPr lang="fr-FR" i="1">
                                  <a:latin typeface="Cambria Math" panose="02040503050406030204" pitchFamily="18" charset="0"/>
                                </a:rPr>
                              </m:ctrlPr>
                            </m:sSubPr>
                            <m:e>
                              <m:r>
                                <a:rPr lang="fr-FR" i="1">
                                  <a:latin typeface="Cambria Math" panose="02040503050406030204" pitchFamily="18" charset="0"/>
                                </a:rPr>
                                <m:t>𝜈</m:t>
                              </m:r>
                            </m:e>
                            <m:sub>
                              <m:r>
                                <a:rPr lang="fr-FR" i="1">
                                  <a:latin typeface="Cambria Math" panose="02040503050406030204" pitchFamily="18" charset="0"/>
                                </a:rPr>
                                <m:t>𝑖</m:t>
                              </m:r>
                            </m:sub>
                          </m:sSub>
                          <m:f>
                            <m:fPr>
                              <m:ctrlPr>
                                <a:rPr lang="fr-FR" i="1">
                                  <a:latin typeface="Cambria Math" panose="02040503050406030204" pitchFamily="18" charset="0"/>
                                </a:rPr>
                              </m:ctrlPr>
                            </m:fPr>
                            <m:num>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𝜇</m:t>
                                  </m:r>
                                </m:e>
                                <m:sub>
                                  <m:r>
                                    <a:rPr lang="fr-FR" i="1">
                                      <a:latin typeface="Cambria Math" panose="02040503050406030204" pitchFamily="18" charset="0"/>
                                    </a:rPr>
                                    <m:t>𝑖</m:t>
                                  </m:r>
                                </m:sub>
                              </m:sSub>
                            </m:num>
                            <m:den>
                              <m:r>
                                <a:rPr lang="fr-FR" i="1">
                                  <a:latin typeface="Cambria Math" panose="02040503050406030204" pitchFamily="18" charset="0"/>
                                </a:rPr>
                                <m:t>𝜕</m:t>
                              </m:r>
                              <m:r>
                                <a:rPr lang="fr-FR" i="1">
                                  <a:latin typeface="Cambria Math" panose="02040503050406030204" pitchFamily="18" charset="0"/>
                                </a:rPr>
                                <m:t>𝑇</m:t>
                              </m:r>
                            </m:den>
                          </m:f>
                        </m:e>
                      </m:nary>
                      <m:r>
                        <a:rPr lang="fr-FR" i="1">
                          <a:latin typeface="Cambria Math" panose="02040503050406030204" pitchFamily="18" charset="0"/>
                        </a:rPr>
                        <m:t>=−</m:t>
                      </m:r>
                      <m:nary>
                        <m:naryPr>
                          <m:chr m:val="∑"/>
                          <m:limLoc m:val="undOvr"/>
                          <m:subHide m:val="on"/>
                          <m:supHide m:val="on"/>
                          <m:ctrlPr>
                            <a:rPr lang="fr-FR" i="1">
                              <a:latin typeface="Cambria Math" panose="02040503050406030204" pitchFamily="18" charset="0"/>
                            </a:rPr>
                          </m:ctrlPr>
                        </m:naryPr>
                        <m:sub/>
                        <m:sup/>
                        <m:e>
                          <m:sSub>
                            <m:sSubPr>
                              <m:ctrlPr>
                                <a:rPr lang="fr-FR" i="1">
                                  <a:latin typeface="Cambria Math" panose="02040503050406030204" pitchFamily="18" charset="0"/>
                                </a:rPr>
                              </m:ctrlPr>
                            </m:sSubPr>
                            <m:e>
                              <m:r>
                                <a:rPr lang="fr-FR" i="1">
                                  <a:latin typeface="Cambria Math" panose="02040503050406030204" pitchFamily="18" charset="0"/>
                                </a:rPr>
                                <m:t>𝜈</m:t>
                              </m:r>
                            </m:e>
                            <m:sub>
                              <m:r>
                                <a:rPr lang="fr-FR" i="1">
                                  <a:latin typeface="Cambria Math" panose="02040503050406030204" pitchFamily="18" charset="0"/>
                                </a:rPr>
                                <m:t>𝑖</m:t>
                              </m:r>
                            </m:sub>
                          </m:sSub>
                          <m:sSub>
                            <m:sSubPr>
                              <m:ctrlPr>
                                <a:rPr lang="fr-FR" i="1">
                                  <a:latin typeface="Cambria Math" panose="02040503050406030204" pitchFamily="18" charset="0"/>
                                </a:rPr>
                              </m:ctrlPr>
                            </m:sSubPr>
                            <m:e>
                              <m:r>
                                <a:rPr lang="fr-FR" i="1">
                                  <a:latin typeface="Cambria Math" panose="02040503050406030204" pitchFamily="18" charset="0"/>
                                </a:rPr>
                                <m:t>𝑆</m:t>
                              </m:r>
                            </m:e>
                            <m:sub>
                              <m:r>
                                <a:rPr lang="fr-FR" i="1">
                                  <a:latin typeface="Cambria Math" panose="02040503050406030204" pitchFamily="18" charset="0"/>
                                </a:rPr>
                                <m:t>𝑚</m:t>
                              </m:r>
                              <m:r>
                                <a:rPr lang="fr-FR" i="1">
                                  <a:latin typeface="Cambria Math" panose="02040503050406030204" pitchFamily="18" charset="0"/>
                                </a:rPr>
                                <m:t>,</m:t>
                              </m:r>
                              <m:r>
                                <a:rPr lang="fr-FR" i="1">
                                  <a:latin typeface="Cambria Math" panose="02040503050406030204" pitchFamily="18" charset="0"/>
                                </a:rPr>
                                <m:t>𝑖</m:t>
                              </m:r>
                            </m:sub>
                          </m:sSub>
                        </m:e>
                      </m:nary>
                      <m:r>
                        <a:rPr lang="fr-FR" i="1">
                          <a:latin typeface="Cambria Math" panose="02040503050406030204" pitchFamily="18" charset="0"/>
                        </a:rPr>
                        <m:t>=−</m:t>
                      </m:r>
                      <m:sSub>
                        <m:sSubPr>
                          <m:ctrlPr>
                            <a:rPr lang="fr-FR" i="1">
                              <a:latin typeface="Cambria Math" panose="02040503050406030204" pitchFamily="18" charset="0"/>
                            </a:rPr>
                          </m:ctrlPr>
                        </m:sSubPr>
                        <m:e>
                          <m:r>
                            <m:rPr>
                              <m:sty m:val="p"/>
                            </m:rPr>
                            <a:rPr lang="fr-FR">
                              <a:latin typeface="Cambria Math" panose="02040503050406030204" pitchFamily="18" charset="0"/>
                            </a:rPr>
                            <m:t>Δ</m:t>
                          </m:r>
                        </m:e>
                        <m:sub>
                          <m:r>
                            <a:rPr lang="fr-FR" i="1">
                              <a:latin typeface="Cambria Math" panose="02040503050406030204" pitchFamily="18" charset="0"/>
                            </a:rPr>
                            <m:t>𝑟</m:t>
                          </m:r>
                        </m:sub>
                      </m:sSub>
                      <m:r>
                        <a:rPr lang="fr-FR" i="1">
                          <a:latin typeface="Cambria Math" panose="02040503050406030204" pitchFamily="18" charset="0"/>
                        </a:rPr>
                        <m:t>𝑆</m:t>
                      </m:r>
                    </m:oMath>
                  </m:oMathPara>
                </a14:m>
                <a:endParaRPr lang="fr-FR" dirty="0"/>
              </a:p>
              <a:p>
                <a:pPr marL="0" indent="0">
                  <a:buNone/>
                </a:pPr>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rPr>
                        <m:t>𝐴</m:t>
                      </m:r>
                      <m:r>
                        <a:rPr lang="fr-FR" i="1">
                          <a:latin typeface="Cambria Math" panose="02040503050406030204" pitchFamily="18" charset="0"/>
                        </a:rPr>
                        <m:t> </m:t>
                      </m:r>
                      <m:r>
                        <a:rPr lang="fr-FR" i="1">
                          <a:latin typeface="Cambria Math" panose="02040503050406030204" pitchFamily="18" charset="0"/>
                        </a:rPr>
                        <m:t>𝑙𝑎</m:t>
                      </m:r>
                      <m:r>
                        <a:rPr lang="fr-FR" i="1">
                          <a:latin typeface="Cambria Math" panose="02040503050406030204" pitchFamily="18" charset="0"/>
                        </a:rPr>
                        <m:t> </m:t>
                      </m:r>
                      <m:r>
                        <a:rPr lang="fr-FR" i="1">
                          <a:latin typeface="Cambria Math" panose="02040503050406030204" pitchFamily="18" charset="0"/>
                        </a:rPr>
                        <m:t>𝑡𝑒𝑚𝑝</m:t>
                      </m:r>
                      <m:r>
                        <a:rPr lang="fr-FR" i="1">
                          <a:latin typeface="Cambria Math" panose="02040503050406030204" pitchFamily="18" charset="0"/>
                        </a:rPr>
                        <m:t>é</m:t>
                      </m:r>
                      <m:r>
                        <a:rPr lang="fr-FR" i="1">
                          <a:latin typeface="Cambria Math" panose="02040503050406030204" pitchFamily="18" charset="0"/>
                        </a:rPr>
                        <m:t>𝑟𝑎𝑡𝑢𝑟𝑒</m:t>
                      </m:r>
                      <m:r>
                        <a:rPr lang="fr-FR" i="1">
                          <a:latin typeface="Cambria Math" panose="02040503050406030204" pitchFamily="18" charset="0"/>
                        </a:rPr>
                        <m:t> </m:t>
                      </m:r>
                      <m:r>
                        <a:rPr lang="fr-FR" i="1">
                          <a:latin typeface="Cambria Math" panose="02040503050406030204" pitchFamily="18" charset="0"/>
                        </a:rPr>
                        <m:t>𝑇</m:t>
                      </m:r>
                      <m:r>
                        <a:rPr lang="fr-FR" i="1">
                          <a:latin typeface="Cambria Math" panose="02040503050406030204" pitchFamily="18" charset="0"/>
                        </a:rPr>
                        <m:t> </m:t>
                      </m:r>
                      <m:r>
                        <a:rPr lang="fr-FR" i="1">
                          <a:latin typeface="Cambria Math" panose="02040503050406030204" pitchFamily="18" charset="0"/>
                        </a:rPr>
                        <m:t>𝑙𝑒</m:t>
                      </m:r>
                      <m:r>
                        <a:rPr lang="fr-FR" i="1">
                          <a:latin typeface="Cambria Math" panose="02040503050406030204" pitchFamily="18" charset="0"/>
                        </a:rPr>
                        <m:t> </m:t>
                      </m:r>
                      <m:r>
                        <a:rPr lang="fr-FR" i="1">
                          <a:latin typeface="Cambria Math" panose="02040503050406030204" pitchFamily="18" charset="0"/>
                        </a:rPr>
                        <m:t>𝑠𝑦𝑠𝑡</m:t>
                      </m:r>
                      <m:r>
                        <a:rPr lang="fr-FR" i="1">
                          <a:latin typeface="Cambria Math" panose="02040503050406030204" pitchFamily="18" charset="0"/>
                        </a:rPr>
                        <m:t>è</m:t>
                      </m:r>
                      <m:r>
                        <a:rPr lang="fr-FR" i="1">
                          <a:latin typeface="Cambria Math" panose="02040503050406030204" pitchFamily="18" charset="0"/>
                        </a:rPr>
                        <m:t>𝑚𝑒</m:t>
                      </m:r>
                      <m:r>
                        <a:rPr lang="fr-FR" i="1">
                          <a:latin typeface="Cambria Math" panose="02040503050406030204" pitchFamily="18" charset="0"/>
                        </a:rPr>
                        <m:t> </m:t>
                      </m:r>
                      <m:r>
                        <a:rPr lang="fr-FR" i="1">
                          <a:latin typeface="Cambria Math" panose="02040503050406030204" pitchFamily="18" charset="0"/>
                        </a:rPr>
                        <m:t>𝑒𝑠𝑡</m:t>
                      </m:r>
                      <m:r>
                        <a:rPr lang="fr-FR" i="1">
                          <a:latin typeface="Cambria Math" panose="02040503050406030204" pitchFamily="18" charset="0"/>
                        </a:rPr>
                        <m:t> </m:t>
                      </m:r>
                      <m:r>
                        <a:rPr lang="fr-FR" i="1">
                          <a:latin typeface="Cambria Math" panose="02040503050406030204" pitchFamily="18" charset="0"/>
                        </a:rPr>
                        <m:t>𝑒𝑛</m:t>
                      </m:r>
                      <m:r>
                        <a:rPr lang="fr-FR" i="1">
                          <a:latin typeface="Cambria Math" panose="02040503050406030204" pitchFamily="18" charset="0"/>
                        </a:rPr>
                        <m:t> é</m:t>
                      </m:r>
                      <m:r>
                        <a:rPr lang="fr-FR" i="1">
                          <a:latin typeface="Cambria Math" panose="02040503050406030204" pitchFamily="18" charset="0"/>
                        </a:rPr>
                        <m:t>𝑞𝑢𝑖𝑙𝑖𝑏𝑟𝑒</m:t>
                      </m:r>
                      <m:r>
                        <a:rPr lang="fr-FR" i="1">
                          <a:latin typeface="Cambria Math" panose="02040503050406030204" pitchFamily="18" charset="0"/>
                        </a:rPr>
                        <m:t>:</m:t>
                      </m:r>
                    </m:oMath>
                  </m:oMathPara>
                </a14:m>
                <a:endParaRPr lang="fr-FR" i="1" dirty="0"/>
              </a:p>
              <a:p>
                <a:pPr marL="0" indent="0">
                  <a:buNone/>
                </a:pPr>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rPr>
                        <m:t> </m:t>
                      </m:r>
                      <m:sSub>
                        <m:sSubPr>
                          <m:ctrlPr>
                            <a:rPr lang="fr-FR" i="1">
                              <a:latin typeface="Cambria Math" panose="02040503050406030204" pitchFamily="18" charset="0"/>
                            </a:rPr>
                          </m:ctrlPr>
                        </m:sSubPr>
                        <m:e>
                          <m:r>
                            <m:rPr>
                              <m:sty m:val="p"/>
                            </m:rPr>
                            <a:rPr lang="fr-FR">
                              <a:latin typeface="Cambria Math" panose="02040503050406030204" pitchFamily="18" charset="0"/>
                            </a:rPr>
                            <m:t>Δ</m:t>
                          </m:r>
                        </m:e>
                        <m:sub>
                          <m:r>
                            <a:rPr lang="fr-FR" i="1">
                              <a:latin typeface="Cambria Math" panose="02040503050406030204" pitchFamily="18" charset="0"/>
                            </a:rPr>
                            <m:t>𝑟</m:t>
                          </m:r>
                        </m:sub>
                      </m:sSub>
                      <m:r>
                        <a:rPr lang="fr-FR" i="1">
                          <a:latin typeface="Cambria Math" panose="02040503050406030204" pitchFamily="18" charset="0"/>
                        </a:rPr>
                        <m:t>𝐺</m:t>
                      </m:r>
                      <m:d>
                        <m:dPr>
                          <m:ctrlPr>
                            <a:rPr lang="fr-FR" i="1">
                              <a:latin typeface="Cambria Math" panose="02040503050406030204" pitchFamily="18" charset="0"/>
                            </a:rPr>
                          </m:ctrlPr>
                        </m:dPr>
                        <m:e>
                          <m:r>
                            <a:rPr lang="fr-FR" i="1">
                              <a:latin typeface="Cambria Math" panose="02040503050406030204" pitchFamily="18" charset="0"/>
                            </a:rPr>
                            <m:t>𝑇</m:t>
                          </m:r>
                        </m:e>
                      </m:d>
                      <m:r>
                        <a:rPr lang="fr-FR" i="1">
                          <a:latin typeface="Cambria Math" panose="02040503050406030204" pitchFamily="18" charset="0"/>
                        </a:rPr>
                        <m:t>=0=</m:t>
                      </m:r>
                      <m:sSub>
                        <m:sSubPr>
                          <m:ctrlPr>
                            <a:rPr lang="fr-FR" i="1">
                              <a:latin typeface="Cambria Math" panose="02040503050406030204" pitchFamily="18" charset="0"/>
                            </a:rPr>
                          </m:ctrlPr>
                        </m:sSubPr>
                        <m:e>
                          <m:r>
                            <m:rPr>
                              <m:sty m:val="p"/>
                            </m:rPr>
                            <a:rPr lang="fr-FR">
                              <a:latin typeface="Cambria Math" panose="02040503050406030204" pitchFamily="18" charset="0"/>
                            </a:rPr>
                            <m:t>Δ</m:t>
                          </m:r>
                        </m:e>
                        <m:sub>
                          <m:r>
                            <a:rPr lang="fr-FR" i="1">
                              <a:latin typeface="Cambria Math" panose="02040503050406030204" pitchFamily="18" charset="0"/>
                            </a:rPr>
                            <m:t>𝑟</m:t>
                          </m:r>
                        </m:sub>
                      </m:sSub>
                      <m:r>
                        <a:rPr lang="fr-FR" i="1">
                          <a:latin typeface="Cambria Math" panose="02040503050406030204" pitchFamily="18" charset="0"/>
                        </a:rPr>
                        <m:t>𝐻</m:t>
                      </m:r>
                      <m:r>
                        <a:rPr lang="fr-FR" i="1">
                          <a:latin typeface="Cambria Math" panose="02040503050406030204" pitchFamily="18" charset="0"/>
                        </a:rPr>
                        <m:t>−</m:t>
                      </m:r>
                      <m:r>
                        <a:rPr lang="fr-FR" i="1">
                          <a:latin typeface="Cambria Math" panose="02040503050406030204" pitchFamily="18" charset="0"/>
                        </a:rPr>
                        <m:t>𝑇</m:t>
                      </m:r>
                      <m:sSub>
                        <m:sSubPr>
                          <m:ctrlPr>
                            <a:rPr lang="fr-FR" i="1">
                              <a:latin typeface="Cambria Math" panose="02040503050406030204" pitchFamily="18" charset="0"/>
                            </a:rPr>
                          </m:ctrlPr>
                        </m:sSubPr>
                        <m:e>
                          <m:r>
                            <m:rPr>
                              <m:sty m:val="p"/>
                            </m:rPr>
                            <a:rPr lang="fr-FR">
                              <a:latin typeface="Cambria Math" panose="02040503050406030204" pitchFamily="18" charset="0"/>
                            </a:rPr>
                            <m:t>Δ</m:t>
                          </m:r>
                        </m:e>
                        <m:sub>
                          <m:r>
                            <a:rPr lang="fr-FR" i="1">
                              <a:latin typeface="Cambria Math" panose="02040503050406030204" pitchFamily="18" charset="0"/>
                            </a:rPr>
                            <m:t>𝑟</m:t>
                          </m:r>
                        </m:sub>
                      </m:sSub>
                      <m:r>
                        <a:rPr lang="fr-FR" i="1">
                          <a:latin typeface="Cambria Math" panose="02040503050406030204" pitchFamily="18" charset="0"/>
                        </a:rPr>
                        <m:t>𝑆</m:t>
                      </m:r>
                    </m:oMath>
                  </m:oMathPara>
                </a14:m>
                <a:endParaRPr lang="fr-FR" dirty="0"/>
              </a:p>
              <a:p>
                <a14:m>
                  <m:oMath xmlns:m="http://schemas.openxmlformats.org/officeDocument/2006/math">
                    <m:sSub>
                      <m:sSubPr>
                        <m:ctrlPr>
                          <a:rPr lang="fr-FR" i="1">
                            <a:latin typeface="Cambria Math" panose="02040503050406030204" pitchFamily="18" charset="0"/>
                          </a:rPr>
                        </m:ctrlPr>
                      </m:sSubPr>
                      <m:e>
                        <m:r>
                          <m:rPr>
                            <m:sty m:val="p"/>
                          </m:rPr>
                          <a:rPr lang="fr-FR">
                            <a:latin typeface="Cambria Math" panose="02040503050406030204" pitchFamily="18" charset="0"/>
                          </a:rPr>
                          <m:t>Δ</m:t>
                        </m:r>
                      </m:e>
                      <m:sub>
                        <m:r>
                          <a:rPr lang="fr-FR" i="1">
                            <a:latin typeface="Cambria Math" panose="02040503050406030204" pitchFamily="18" charset="0"/>
                          </a:rPr>
                          <m:t>𝑟</m:t>
                        </m:r>
                      </m:sub>
                    </m:sSub>
                    <m:r>
                      <a:rPr lang="fr-FR" i="1">
                        <a:latin typeface="Cambria Math" panose="02040503050406030204" pitchFamily="18" charset="0"/>
                      </a:rPr>
                      <m:t>𝑆</m:t>
                    </m:r>
                    <m:r>
                      <a:rPr lang="fr-FR" i="1">
                        <a:latin typeface="Cambria Math" panose="02040503050406030204" pitchFamily="18" charset="0"/>
                      </a:rPr>
                      <m:t>=</m:t>
                    </m:r>
                    <m:f>
                      <m:fPr>
                        <m:ctrlPr>
                          <a:rPr lang="fr-FR" i="1">
                            <a:latin typeface="Cambria Math" panose="02040503050406030204" pitchFamily="18" charset="0"/>
                          </a:rPr>
                        </m:ctrlPr>
                      </m:fPr>
                      <m:num>
                        <m:sSub>
                          <m:sSubPr>
                            <m:ctrlPr>
                              <a:rPr lang="fr-FR" i="1">
                                <a:latin typeface="Cambria Math" panose="02040503050406030204" pitchFamily="18" charset="0"/>
                              </a:rPr>
                            </m:ctrlPr>
                          </m:sSubPr>
                          <m:e>
                            <m:r>
                              <m:rPr>
                                <m:sty m:val="p"/>
                              </m:rPr>
                              <a:rPr lang="fr-FR">
                                <a:latin typeface="Cambria Math" panose="02040503050406030204" pitchFamily="18" charset="0"/>
                              </a:rPr>
                              <m:t>Δ</m:t>
                            </m:r>
                          </m:e>
                          <m:sub>
                            <m:r>
                              <a:rPr lang="fr-FR" i="1">
                                <a:latin typeface="Cambria Math" panose="02040503050406030204" pitchFamily="18" charset="0"/>
                              </a:rPr>
                              <m:t>𝑟</m:t>
                            </m:r>
                          </m:sub>
                        </m:sSub>
                        <m:r>
                          <a:rPr lang="fr-FR" i="1">
                            <a:latin typeface="Cambria Math" panose="02040503050406030204" pitchFamily="18" charset="0"/>
                          </a:rPr>
                          <m:t>𝐻</m:t>
                        </m:r>
                      </m:num>
                      <m:den>
                        <m:r>
                          <a:rPr lang="fr-FR" i="1">
                            <a:latin typeface="Cambria Math" panose="02040503050406030204" pitchFamily="18" charset="0"/>
                          </a:rPr>
                          <m:t>𝑇</m:t>
                        </m:r>
                      </m:den>
                    </m:f>
                  </m:oMath>
                </a14:m>
                <a:r>
                  <a:rPr lang="fr-FR" dirty="0"/>
                  <a:t> d’où  </a:t>
                </a:r>
                <a14:m>
                  <m:oMath xmlns:m="http://schemas.openxmlformats.org/officeDocument/2006/math">
                    <m:f>
                      <m:fPr>
                        <m:ctrlPr>
                          <a:rPr lang="fr-FR" sz="3200" i="1">
                            <a:latin typeface="Cambria Math" panose="02040503050406030204" pitchFamily="18" charset="0"/>
                          </a:rPr>
                        </m:ctrlPr>
                      </m:fPr>
                      <m:num>
                        <m:r>
                          <a:rPr lang="fr-FR" sz="3200" i="1">
                            <a:latin typeface="Cambria Math" panose="02040503050406030204" pitchFamily="18" charset="0"/>
                          </a:rPr>
                          <m:t>𝜕</m:t>
                        </m:r>
                        <m:sSub>
                          <m:sSubPr>
                            <m:ctrlPr>
                              <a:rPr lang="fr-FR" sz="3200" i="1">
                                <a:latin typeface="Cambria Math" panose="02040503050406030204" pitchFamily="18" charset="0"/>
                              </a:rPr>
                            </m:ctrlPr>
                          </m:sSubPr>
                          <m:e>
                            <m:r>
                              <m:rPr>
                                <m:sty m:val="p"/>
                              </m:rPr>
                              <a:rPr lang="fr-FR" sz="3200">
                                <a:latin typeface="Cambria Math" panose="02040503050406030204" pitchFamily="18" charset="0"/>
                              </a:rPr>
                              <m:t>Δ</m:t>
                            </m:r>
                          </m:e>
                          <m:sub>
                            <m:r>
                              <a:rPr lang="fr-FR" sz="3200" i="1">
                                <a:latin typeface="Cambria Math" panose="02040503050406030204" pitchFamily="18" charset="0"/>
                              </a:rPr>
                              <m:t>𝑟</m:t>
                            </m:r>
                          </m:sub>
                        </m:sSub>
                        <m:r>
                          <a:rPr lang="fr-FR" sz="3200" i="1">
                            <a:latin typeface="Cambria Math" panose="02040503050406030204" pitchFamily="18" charset="0"/>
                          </a:rPr>
                          <m:t>𝐺</m:t>
                        </m:r>
                      </m:num>
                      <m:den>
                        <m:r>
                          <a:rPr lang="fr-FR" sz="3200" i="1">
                            <a:latin typeface="Cambria Math" panose="02040503050406030204" pitchFamily="18" charset="0"/>
                          </a:rPr>
                          <m:t>𝜕</m:t>
                        </m:r>
                        <m:r>
                          <a:rPr lang="fr-FR" sz="3200" i="1">
                            <a:latin typeface="Cambria Math" panose="02040503050406030204" pitchFamily="18" charset="0"/>
                          </a:rPr>
                          <m:t>𝑇</m:t>
                        </m:r>
                      </m:den>
                    </m:f>
                    <m:r>
                      <a:rPr lang="fr-FR" sz="3200" i="1">
                        <a:latin typeface="Cambria Math" panose="02040503050406030204" pitchFamily="18" charset="0"/>
                      </a:rPr>
                      <m:t>=−</m:t>
                    </m:r>
                    <m:f>
                      <m:fPr>
                        <m:ctrlPr>
                          <a:rPr lang="fr-FR" sz="3200" i="1">
                            <a:latin typeface="Cambria Math" panose="02040503050406030204" pitchFamily="18" charset="0"/>
                          </a:rPr>
                        </m:ctrlPr>
                      </m:fPr>
                      <m:num>
                        <m:sSub>
                          <m:sSubPr>
                            <m:ctrlPr>
                              <a:rPr lang="fr-FR" sz="3200" i="1">
                                <a:latin typeface="Cambria Math" panose="02040503050406030204" pitchFamily="18" charset="0"/>
                              </a:rPr>
                            </m:ctrlPr>
                          </m:sSubPr>
                          <m:e>
                            <m:r>
                              <m:rPr>
                                <m:sty m:val="p"/>
                              </m:rPr>
                              <a:rPr lang="fr-FR" sz="3200">
                                <a:latin typeface="Cambria Math" panose="02040503050406030204" pitchFamily="18" charset="0"/>
                              </a:rPr>
                              <m:t>Δ</m:t>
                            </m:r>
                          </m:e>
                          <m:sub>
                            <m:r>
                              <a:rPr lang="fr-FR" sz="3200" i="1">
                                <a:latin typeface="Cambria Math" panose="02040503050406030204" pitchFamily="18" charset="0"/>
                              </a:rPr>
                              <m:t>𝑟</m:t>
                            </m:r>
                          </m:sub>
                        </m:sSub>
                        <m:r>
                          <a:rPr lang="fr-FR" sz="3200" i="1">
                            <a:latin typeface="Cambria Math" panose="02040503050406030204" pitchFamily="18" charset="0"/>
                          </a:rPr>
                          <m:t>𝐻</m:t>
                        </m:r>
                      </m:num>
                      <m:den>
                        <m:r>
                          <a:rPr lang="fr-FR" sz="3200" i="1">
                            <a:latin typeface="Cambria Math" panose="02040503050406030204" pitchFamily="18" charset="0"/>
                          </a:rPr>
                          <m:t>𝑇</m:t>
                        </m:r>
                      </m:den>
                    </m:f>
                  </m:oMath>
                </a14:m>
                <a:endParaRPr lang="fr-FR" dirty="0"/>
              </a:p>
            </p:txBody>
          </p:sp>
        </mc:Choice>
        <mc:Fallback xmlns="">
          <p:sp>
            <p:nvSpPr>
              <p:cNvPr id="3" name="Espace réservé du contenu 2">
                <a:extLst>
                  <a:ext uri="{FF2B5EF4-FFF2-40B4-BE49-F238E27FC236}">
                    <a16:creationId xmlns:a16="http://schemas.microsoft.com/office/drawing/2014/main" id="{AE2D864B-C7C1-464B-A0DB-8FEB8683144A}"/>
                  </a:ext>
                </a:extLst>
              </p:cNvPr>
              <p:cNvSpPr>
                <a:spLocks noGrp="1" noRot="1" noChangeAspect="1" noMove="1" noResize="1" noEditPoints="1" noAdjustHandles="1" noChangeArrowheads="1" noChangeShapeType="1" noTextEdit="1"/>
              </p:cNvSpPr>
              <p:nvPr>
                <p:ph idx="1"/>
              </p:nvPr>
            </p:nvSpPr>
            <p:spPr>
              <a:xfrm>
                <a:off x="838200" y="575187"/>
                <a:ext cx="10515600" cy="5601776"/>
              </a:xfrm>
              <a:blipFill>
                <a:blip r:embed="rId2"/>
                <a:stretch>
                  <a:fillRect l="-1217" t="-2285"/>
                </a:stretch>
              </a:blipFill>
            </p:spPr>
            <p:txBody>
              <a:bodyPr/>
              <a:lstStyle/>
              <a:p>
                <a:r>
                  <a:rPr lang="fr-FR">
                    <a:noFill/>
                  </a:rPr>
                  <a:t> </a:t>
                </a:r>
              </a:p>
            </p:txBody>
          </p:sp>
        </mc:Fallback>
      </mc:AlternateContent>
    </p:spTree>
    <p:extLst>
      <p:ext uri="{BB962C8B-B14F-4D97-AF65-F5344CB8AC3E}">
        <p14:creationId xmlns:p14="http://schemas.microsoft.com/office/powerpoint/2010/main" val="298614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5928F62D-3F86-4CAA-9B59-A30CED4B3294}"/>
                  </a:ext>
                </a:extLst>
              </p:cNvPr>
              <p:cNvSpPr>
                <a:spLocks noGrp="1"/>
              </p:cNvSpPr>
              <p:nvPr>
                <p:ph idx="1"/>
              </p:nvPr>
            </p:nvSpPr>
            <p:spPr>
              <a:xfrm>
                <a:off x="838200" y="516194"/>
                <a:ext cx="10515600" cy="5660769"/>
              </a:xfrm>
            </p:spPr>
            <p:txBody>
              <a:bodyPr>
                <a:normAutofit/>
              </a:bodyPr>
              <a:lstStyle/>
              <a:p>
                <a:r>
                  <a:rPr lang="fr-FR" dirty="0"/>
                  <a:t>Pour étudier l’évolution d’un système lors d’une </a:t>
                </a:r>
                <a:r>
                  <a:rPr lang="fr-FR" dirty="0">
                    <a:solidFill>
                      <a:srgbClr val="FF0000"/>
                    </a:solidFill>
                  </a:rPr>
                  <a:t>variation isobare de la température </a:t>
                </a:r>
                <a:r>
                  <a:rPr lang="fr-FR" dirty="0"/>
                  <a:t>on admet que pour toute réaction </a:t>
                </a:r>
                <a14:m>
                  <m:oMath xmlns:m="http://schemas.openxmlformats.org/officeDocument/2006/math">
                    <m:sSub>
                      <m:sSubPr>
                        <m:ctrlPr>
                          <a:rPr lang="fr-FR" i="1">
                            <a:latin typeface="Cambria Math" panose="02040503050406030204" pitchFamily="18" charset="0"/>
                          </a:rPr>
                        </m:ctrlPr>
                      </m:sSubPr>
                      <m:e>
                        <m:r>
                          <m:rPr>
                            <m:sty m:val="p"/>
                          </m:rPr>
                          <a:rPr lang="fr-FR">
                            <a:latin typeface="Cambria Math" panose="02040503050406030204" pitchFamily="18" charset="0"/>
                          </a:rPr>
                          <m:t>Δ</m:t>
                        </m:r>
                      </m:e>
                      <m:sub>
                        <m:r>
                          <a:rPr lang="fr-FR" i="1">
                            <a:latin typeface="Cambria Math" panose="02040503050406030204" pitchFamily="18" charset="0"/>
                          </a:rPr>
                          <m:t>𝑟</m:t>
                        </m:r>
                      </m:sub>
                    </m:sSub>
                    <m:r>
                      <a:rPr lang="fr-FR" i="1">
                        <a:latin typeface="Cambria Math" panose="02040503050406030204" pitchFamily="18" charset="0"/>
                      </a:rPr>
                      <m:t>𝐻</m:t>
                    </m:r>
                    <m:r>
                      <a:rPr lang="fr-FR" i="1">
                        <a:latin typeface="Cambria Math" panose="02040503050406030204" pitchFamily="18" charset="0"/>
                      </a:rPr>
                      <m:t>=</m:t>
                    </m:r>
                    <m:sSub>
                      <m:sSubPr>
                        <m:ctrlPr>
                          <a:rPr lang="fr-FR" i="1">
                            <a:latin typeface="Cambria Math" panose="02040503050406030204" pitchFamily="18" charset="0"/>
                          </a:rPr>
                        </m:ctrlPr>
                      </m:sSubPr>
                      <m:e>
                        <m:r>
                          <m:rPr>
                            <m:sty m:val="p"/>
                          </m:rPr>
                          <a:rPr lang="fr-FR">
                            <a:latin typeface="Cambria Math" panose="02040503050406030204" pitchFamily="18" charset="0"/>
                          </a:rPr>
                          <m:t>Δ</m:t>
                        </m:r>
                      </m:e>
                      <m:sub>
                        <m:r>
                          <a:rPr lang="fr-FR" i="1">
                            <a:latin typeface="Cambria Math" panose="02040503050406030204" pitchFamily="18" charset="0"/>
                          </a:rPr>
                          <m:t>𝑟</m:t>
                        </m:r>
                      </m:sub>
                    </m:sSub>
                    <m:sSup>
                      <m:sSupPr>
                        <m:ctrlPr>
                          <a:rPr lang="fr-FR" i="1">
                            <a:latin typeface="Cambria Math" panose="02040503050406030204" pitchFamily="18" charset="0"/>
                          </a:rPr>
                        </m:ctrlPr>
                      </m:sSupPr>
                      <m:e>
                        <m:r>
                          <a:rPr lang="fr-FR" i="1">
                            <a:latin typeface="Cambria Math" panose="02040503050406030204" pitchFamily="18" charset="0"/>
                          </a:rPr>
                          <m:t>𝐻</m:t>
                        </m:r>
                      </m:e>
                      <m:sup>
                        <m:r>
                          <a:rPr lang="fr-FR" i="1">
                            <a:latin typeface="Cambria Math" panose="02040503050406030204" pitchFamily="18" charset="0"/>
                          </a:rPr>
                          <m:t>0</m:t>
                        </m:r>
                      </m:sup>
                    </m:sSup>
                  </m:oMath>
                </a14:m>
                <a:r>
                  <a:rPr lang="fr-FR" dirty="0"/>
                  <a:t>. Dans ces conditions</a:t>
                </a:r>
              </a:p>
              <a:p>
                <a14:m>
                  <m:oMath xmlns:m="http://schemas.openxmlformats.org/officeDocument/2006/math">
                    <m:f>
                      <m:fPr>
                        <m:ctrlPr>
                          <a:rPr lang="fr-FR" i="1">
                            <a:latin typeface="Cambria Math" panose="02040503050406030204" pitchFamily="18" charset="0"/>
                          </a:rPr>
                        </m:ctrlPr>
                      </m:fPr>
                      <m:num>
                        <m:r>
                          <a:rPr lang="fr-FR" i="1">
                            <a:latin typeface="Cambria Math" panose="02040503050406030204" pitchFamily="18" charset="0"/>
                          </a:rPr>
                          <m:t>𝜕</m:t>
                        </m:r>
                        <m:sSub>
                          <m:sSubPr>
                            <m:ctrlPr>
                              <a:rPr lang="fr-FR" i="1">
                                <a:latin typeface="Cambria Math" panose="02040503050406030204" pitchFamily="18" charset="0"/>
                              </a:rPr>
                            </m:ctrlPr>
                          </m:sSubPr>
                          <m:e>
                            <m:r>
                              <m:rPr>
                                <m:sty m:val="p"/>
                              </m:rPr>
                              <a:rPr lang="fr-FR">
                                <a:latin typeface="Cambria Math" panose="02040503050406030204" pitchFamily="18" charset="0"/>
                              </a:rPr>
                              <m:t>Δ</m:t>
                            </m:r>
                          </m:e>
                          <m:sub>
                            <m:r>
                              <a:rPr lang="fr-FR" i="1">
                                <a:latin typeface="Cambria Math" panose="02040503050406030204" pitchFamily="18" charset="0"/>
                              </a:rPr>
                              <m:t>𝑟</m:t>
                            </m:r>
                          </m:sub>
                        </m:sSub>
                        <m:r>
                          <a:rPr lang="fr-FR" i="1">
                            <a:latin typeface="Cambria Math" panose="02040503050406030204" pitchFamily="18" charset="0"/>
                          </a:rPr>
                          <m:t>𝐺</m:t>
                        </m:r>
                      </m:num>
                      <m:den>
                        <m:r>
                          <a:rPr lang="fr-FR" i="1">
                            <a:latin typeface="Cambria Math" panose="02040503050406030204" pitchFamily="18" charset="0"/>
                          </a:rPr>
                          <m:t>𝜕</m:t>
                        </m:r>
                        <m:r>
                          <a:rPr lang="fr-FR" i="1">
                            <a:latin typeface="Cambria Math" panose="02040503050406030204" pitchFamily="18" charset="0"/>
                          </a:rPr>
                          <m:t>𝑇</m:t>
                        </m:r>
                      </m:den>
                    </m:f>
                    <m:r>
                      <a:rPr lang="fr-FR" i="1">
                        <a:latin typeface="Cambria Math" panose="02040503050406030204" pitchFamily="18" charset="0"/>
                      </a:rPr>
                      <m:t>=−</m:t>
                    </m:r>
                    <m:f>
                      <m:fPr>
                        <m:ctrlPr>
                          <a:rPr lang="fr-FR" i="1">
                            <a:latin typeface="Cambria Math" panose="02040503050406030204" pitchFamily="18" charset="0"/>
                          </a:rPr>
                        </m:ctrlPr>
                      </m:fPr>
                      <m:num>
                        <m:sSub>
                          <m:sSubPr>
                            <m:ctrlPr>
                              <a:rPr lang="fr-FR" i="1">
                                <a:latin typeface="Cambria Math" panose="02040503050406030204" pitchFamily="18" charset="0"/>
                              </a:rPr>
                            </m:ctrlPr>
                          </m:sSubPr>
                          <m:e>
                            <m:r>
                              <m:rPr>
                                <m:sty m:val="p"/>
                              </m:rPr>
                              <a:rPr lang="fr-FR">
                                <a:latin typeface="Cambria Math" panose="02040503050406030204" pitchFamily="18" charset="0"/>
                              </a:rPr>
                              <m:t>Δ</m:t>
                            </m:r>
                          </m:e>
                          <m:sub>
                            <m:r>
                              <a:rPr lang="fr-FR" i="1">
                                <a:latin typeface="Cambria Math" panose="02040503050406030204" pitchFamily="18" charset="0"/>
                              </a:rPr>
                              <m:t>𝑟</m:t>
                            </m:r>
                          </m:sub>
                        </m:sSub>
                        <m:sSup>
                          <m:sSupPr>
                            <m:ctrlPr>
                              <a:rPr lang="fr-FR" i="1">
                                <a:latin typeface="Cambria Math" panose="02040503050406030204" pitchFamily="18" charset="0"/>
                              </a:rPr>
                            </m:ctrlPr>
                          </m:sSupPr>
                          <m:e>
                            <m:r>
                              <a:rPr lang="fr-FR" i="1">
                                <a:latin typeface="Cambria Math" panose="02040503050406030204" pitchFamily="18" charset="0"/>
                              </a:rPr>
                              <m:t>𝐻</m:t>
                            </m:r>
                          </m:e>
                          <m:sup>
                            <m:r>
                              <a:rPr lang="fr-FR" i="1">
                                <a:latin typeface="Cambria Math" panose="02040503050406030204" pitchFamily="18" charset="0"/>
                              </a:rPr>
                              <m:t>0</m:t>
                            </m:r>
                          </m:sup>
                        </m:sSup>
                      </m:num>
                      <m:den>
                        <m:r>
                          <a:rPr lang="fr-FR" i="1">
                            <a:latin typeface="Cambria Math" panose="02040503050406030204" pitchFamily="18" charset="0"/>
                          </a:rPr>
                          <m:t>𝑇</m:t>
                        </m:r>
                      </m:den>
                    </m:f>
                  </m:oMath>
                </a14:m>
                <a:endParaRPr lang="fr-FR" dirty="0"/>
              </a:p>
              <a:p>
                <a:r>
                  <a:rPr lang="fr-FR" dirty="0"/>
                  <a:t>La condition d’évolution spontanée du système s’écrit alors : </a:t>
                </a:r>
                <a14:m>
                  <m:oMath xmlns:m="http://schemas.openxmlformats.org/officeDocument/2006/math">
                    <m:r>
                      <a:rPr lang="fr-FR" i="1">
                        <a:latin typeface="Cambria Math" panose="02040503050406030204" pitchFamily="18" charset="0"/>
                      </a:rPr>
                      <m:t>−</m:t>
                    </m:r>
                    <m:f>
                      <m:fPr>
                        <m:ctrlPr>
                          <a:rPr lang="fr-FR" i="1">
                            <a:latin typeface="Cambria Math" panose="02040503050406030204" pitchFamily="18" charset="0"/>
                          </a:rPr>
                        </m:ctrlPr>
                      </m:fPr>
                      <m:num>
                        <m:sSub>
                          <m:sSubPr>
                            <m:ctrlPr>
                              <a:rPr lang="fr-FR" i="1">
                                <a:latin typeface="Cambria Math" panose="02040503050406030204" pitchFamily="18" charset="0"/>
                              </a:rPr>
                            </m:ctrlPr>
                          </m:sSubPr>
                          <m:e>
                            <m:r>
                              <m:rPr>
                                <m:sty m:val="p"/>
                              </m:rPr>
                              <a:rPr lang="fr-FR">
                                <a:latin typeface="Cambria Math" panose="02040503050406030204" pitchFamily="18" charset="0"/>
                              </a:rPr>
                              <m:t>Δ</m:t>
                            </m:r>
                          </m:e>
                          <m:sub>
                            <m:r>
                              <a:rPr lang="fr-FR" i="1">
                                <a:latin typeface="Cambria Math" panose="02040503050406030204" pitchFamily="18" charset="0"/>
                              </a:rPr>
                              <m:t>𝑟</m:t>
                            </m:r>
                          </m:sub>
                        </m:sSub>
                        <m:sSup>
                          <m:sSupPr>
                            <m:ctrlPr>
                              <a:rPr lang="fr-FR" i="1">
                                <a:latin typeface="Cambria Math" panose="02040503050406030204" pitchFamily="18" charset="0"/>
                              </a:rPr>
                            </m:ctrlPr>
                          </m:sSupPr>
                          <m:e>
                            <m:r>
                              <a:rPr lang="fr-FR" i="1">
                                <a:latin typeface="Cambria Math" panose="02040503050406030204" pitchFamily="18" charset="0"/>
                              </a:rPr>
                              <m:t>𝐻</m:t>
                            </m:r>
                          </m:e>
                          <m:sup>
                            <m:r>
                              <a:rPr lang="fr-FR" i="1">
                                <a:latin typeface="Cambria Math" panose="02040503050406030204" pitchFamily="18" charset="0"/>
                              </a:rPr>
                              <m:t>0</m:t>
                            </m:r>
                          </m:sup>
                        </m:sSup>
                      </m:num>
                      <m:den>
                        <m:r>
                          <a:rPr lang="fr-FR" i="1">
                            <a:latin typeface="Cambria Math" panose="02040503050406030204" pitchFamily="18" charset="0"/>
                          </a:rPr>
                          <m:t>𝑇</m:t>
                        </m:r>
                      </m:den>
                    </m:f>
                    <m:r>
                      <a:rPr lang="fr-FR" i="1">
                        <a:latin typeface="Cambria Math" panose="02040503050406030204" pitchFamily="18" charset="0"/>
                      </a:rPr>
                      <m:t>𝑑𝑇𝑑</m:t>
                    </m:r>
                    <m:r>
                      <a:rPr lang="fr-FR" i="1">
                        <a:latin typeface="Cambria Math" panose="02040503050406030204" pitchFamily="18" charset="0"/>
                      </a:rPr>
                      <m:t>𝜉</m:t>
                    </m:r>
                    <m:r>
                      <a:rPr lang="fr-FR" i="1">
                        <a:latin typeface="Cambria Math" panose="02040503050406030204" pitchFamily="18" charset="0"/>
                      </a:rPr>
                      <m:t>&lt;0</m:t>
                    </m:r>
                  </m:oMath>
                </a14:m>
                <a:endParaRPr lang="fr-FR" dirty="0"/>
              </a:p>
              <a:p>
                <a:r>
                  <a:rPr lang="fr-FR" dirty="0"/>
                  <a:t>Comme dT&gt;0 alors la condition devient </a:t>
                </a:r>
                <a14:m>
                  <m:oMath xmlns:m="http://schemas.openxmlformats.org/officeDocument/2006/math">
                    <m:sSub>
                      <m:sSubPr>
                        <m:ctrlPr>
                          <a:rPr lang="fr-FR" i="1">
                            <a:latin typeface="Cambria Math" panose="02040503050406030204" pitchFamily="18" charset="0"/>
                          </a:rPr>
                        </m:ctrlPr>
                      </m:sSubPr>
                      <m:e>
                        <m:r>
                          <m:rPr>
                            <m:sty m:val="p"/>
                          </m:rPr>
                          <a:rPr lang="fr-FR">
                            <a:latin typeface="Cambria Math" panose="02040503050406030204" pitchFamily="18" charset="0"/>
                          </a:rPr>
                          <m:t>Δ</m:t>
                        </m:r>
                      </m:e>
                      <m:sub>
                        <m:r>
                          <a:rPr lang="fr-FR" i="1">
                            <a:latin typeface="Cambria Math" panose="02040503050406030204" pitchFamily="18" charset="0"/>
                          </a:rPr>
                          <m:t>𝑟</m:t>
                        </m:r>
                      </m:sub>
                    </m:sSub>
                    <m:sSup>
                      <m:sSupPr>
                        <m:ctrlPr>
                          <a:rPr lang="fr-FR" i="1">
                            <a:latin typeface="Cambria Math" panose="02040503050406030204" pitchFamily="18" charset="0"/>
                          </a:rPr>
                        </m:ctrlPr>
                      </m:sSupPr>
                      <m:e>
                        <m:r>
                          <a:rPr lang="fr-FR" i="1">
                            <a:latin typeface="Cambria Math" panose="02040503050406030204" pitchFamily="18" charset="0"/>
                          </a:rPr>
                          <m:t>𝐻</m:t>
                        </m:r>
                      </m:e>
                      <m:sup>
                        <m:r>
                          <a:rPr lang="fr-FR" i="1">
                            <a:latin typeface="Cambria Math" panose="02040503050406030204" pitchFamily="18" charset="0"/>
                          </a:rPr>
                          <m:t>0</m:t>
                        </m:r>
                      </m:sup>
                    </m:sSup>
                    <m:r>
                      <a:rPr lang="fr-FR" i="1">
                        <a:latin typeface="Cambria Math" panose="02040503050406030204" pitchFamily="18" charset="0"/>
                      </a:rPr>
                      <m:t>𝑑</m:t>
                    </m:r>
                    <m:r>
                      <a:rPr lang="fr-FR" i="1">
                        <a:latin typeface="Cambria Math" panose="02040503050406030204" pitchFamily="18" charset="0"/>
                      </a:rPr>
                      <m:t>𝜉</m:t>
                    </m:r>
                    <m:r>
                      <a:rPr lang="fr-FR" i="1">
                        <a:latin typeface="Cambria Math" panose="02040503050406030204" pitchFamily="18" charset="0"/>
                      </a:rPr>
                      <m:t>&gt;0</m:t>
                    </m:r>
                  </m:oMath>
                </a14:m>
                <a:r>
                  <a:rPr lang="fr-FR" dirty="0"/>
                  <a:t>.</a:t>
                </a:r>
              </a:p>
              <a:p>
                <a:r>
                  <a:rPr lang="fr-FR" dirty="0"/>
                  <a:t>Lors d’une </a:t>
                </a:r>
                <a:r>
                  <a:rPr lang="fr-FR" dirty="0">
                    <a:solidFill>
                      <a:srgbClr val="FF0000"/>
                    </a:solidFill>
                  </a:rPr>
                  <a:t>évolution isobare de la température</a:t>
                </a:r>
                <a:r>
                  <a:rPr lang="fr-FR" dirty="0"/>
                  <a:t>, le sens d’évolution spontané de l’équilibre ne dépend que du signe  de l’enthalpie standard de la réaction.</a:t>
                </a:r>
              </a:p>
              <a:p>
                <a:endParaRPr lang="fr-FR" dirty="0"/>
              </a:p>
            </p:txBody>
          </p:sp>
        </mc:Choice>
        <mc:Fallback xmlns="">
          <p:sp>
            <p:nvSpPr>
              <p:cNvPr id="3" name="Espace réservé du contenu 2">
                <a:extLst>
                  <a:ext uri="{FF2B5EF4-FFF2-40B4-BE49-F238E27FC236}">
                    <a16:creationId xmlns:a16="http://schemas.microsoft.com/office/drawing/2014/main" id="{5928F62D-3F86-4CAA-9B59-A30CED4B3294}"/>
                  </a:ext>
                </a:extLst>
              </p:cNvPr>
              <p:cNvSpPr>
                <a:spLocks noGrp="1" noRot="1" noChangeAspect="1" noMove="1" noResize="1" noEditPoints="1" noAdjustHandles="1" noChangeArrowheads="1" noChangeShapeType="1" noTextEdit="1"/>
              </p:cNvSpPr>
              <p:nvPr>
                <p:ph idx="1"/>
              </p:nvPr>
            </p:nvSpPr>
            <p:spPr>
              <a:xfrm>
                <a:off x="838200" y="516194"/>
                <a:ext cx="10515600" cy="5660769"/>
              </a:xfrm>
              <a:blipFill>
                <a:blip r:embed="rId2"/>
                <a:stretch>
                  <a:fillRect l="-1043" t="-1832" r="-986"/>
                </a:stretch>
              </a:blipFill>
            </p:spPr>
            <p:txBody>
              <a:bodyPr/>
              <a:lstStyle/>
              <a:p>
                <a:r>
                  <a:rPr lang="fr-FR">
                    <a:noFill/>
                  </a:rPr>
                  <a:t> </a:t>
                </a:r>
              </a:p>
            </p:txBody>
          </p:sp>
        </mc:Fallback>
      </mc:AlternateContent>
    </p:spTree>
    <p:extLst>
      <p:ext uri="{BB962C8B-B14F-4D97-AF65-F5344CB8AC3E}">
        <p14:creationId xmlns:p14="http://schemas.microsoft.com/office/powerpoint/2010/main" val="3591660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D604C5DF-39DB-459F-B8E3-2CA020A37AD3}"/>
                  </a:ext>
                </a:extLst>
              </p:cNvPr>
              <p:cNvSpPr>
                <a:spLocks noGrp="1"/>
              </p:cNvSpPr>
              <p:nvPr>
                <p:ph idx="1"/>
              </p:nvPr>
            </p:nvSpPr>
            <p:spPr>
              <a:xfrm>
                <a:off x="838200" y="589935"/>
                <a:ext cx="10515600" cy="5587028"/>
              </a:xfrm>
            </p:spPr>
            <p:txBody>
              <a:bodyPr>
                <a:normAutofit lnSpcReduction="10000"/>
              </a:bodyPr>
              <a:lstStyle/>
              <a:p>
                <a:pPr lvl="0">
                  <a:lnSpc>
                    <a:spcPct val="150000"/>
                  </a:lnSpc>
                  <a:buFont typeface="Wingdings" panose="05000000000000000000" pitchFamily="2" charset="2"/>
                  <a:buChar char="v"/>
                </a:pPr>
                <a:r>
                  <a:rPr lang="fr-FR" dirty="0"/>
                  <a:t> Pour une réaction endothermique, </a:t>
                </a:r>
                <a14:m>
                  <m:oMath xmlns:m="http://schemas.openxmlformats.org/officeDocument/2006/math">
                    <m:sSub>
                      <m:sSubPr>
                        <m:ctrlPr>
                          <a:rPr lang="fr-FR" i="1">
                            <a:latin typeface="Cambria Math" panose="02040503050406030204" pitchFamily="18" charset="0"/>
                          </a:rPr>
                        </m:ctrlPr>
                      </m:sSubPr>
                      <m:e>
                        <m:r>
                          <m:rPr>
                            <m:sty m:val="p"/>
                          </m:rPr>
                          <a:rPr lang="fr-FR">
                            <a:latin typeface="Cambria Math" panose="02040503050406030204" pitchFamily="18" charset="0"/>
                          </a:rPr>
                          <m:t>Δ</m:t>
                        </m:r>
                      </m:e>
                      <m:sub>
                        <m:r>
                          <a:rPr lang="fr-FR" i="1">
                            <a:latin typeface="Cambria Math" panose="02040503050406030204" pitchFamily="18" charset="0"/>
                          </a:rPr>
                          <m:t>𝑟</m:t>
                        </m:r>
                      </m:sub>
                    </m:sSub>
                    <m:sSup>
                      <m:sSupPr>
                        <m:ctrlPr>
                          <a:rPr lang="fr-FR" i="1">
                            <a:latin typeface="Cambria Math" panose="02040503050406030204" pitchFamily="18" charset="0"/>
                          </a:rPr>
                        </m:ctrlPr>
                      </m:sSupPr>
                      <m:e>
                        <m:r>
                          <a:rPr lang="fr-FR" i="1">
                            <a:latin typeface="Cambria Math" panose="02040503050406030204" pitchFamily="18" charset="0"/>
                          </a:rPr>
                          <m:t>𝐻</m:t>
                        </m:r>
                      </m:e>
                      <m:sup>
                        <m:r>
                          <a:rPr lang="fr-FR" i="1">
                            <a:latin typeface="Cambria Math" panose="02040503050406030204" pitchFamily="18" charset="0"/>
                          </a:rPr>
                          <m:t>0</m:t>
                        </m:r>
                      </m:sup>
                    </m:sSup>
                    <m:r>
                      <a:rPr lang="fr-FR" i="1">
                        <a:latin typeface="Cambria Math" panose="02040503050406030204" pitchFamily="18" charset="0"/>
                      </a:rPr>
                      <m:t>&gt;0,</m:t>
                    </m:r>
                  </m:oMath>
                </a14:m>
                <a:r>
                  <a:rPr lang="fr-FR" dirty="0"/>
                  <a:t> une élévation de température, dT&gt;0 provoque un accroissement de l’avancement, </a:t>
                </a:r>
                <a14:m>
                  <m:oMath xmlns:m="http://schemas.openxmlformats.org/officeDocument/2006/math">
                    <m:r>
                      <a:rPr lang="fr-FR" i="1">
                        <a:latin typeface="Cambria Math" panose="02040503050406030204" pitchFamily="18" charset="0"/>
                      </a:rPr>
                      <m:t>𝑑</m:t>
                    </m:r>
                    <m:r>
                      <a:rPr lang="fr-FR" i="1">
                        <a:latin typeface="Cambria Math" panose="02040503050406030204" pitchFamily="18" charset="0"/>
                      </a:rPr>
                      <m:t>𝜉</m:t>
                    </m:r>
                    <m:r>
                      <a:rPr lang="fr-FR" i="1">
                        <a:latin typeface="Cambria Math" panose="02040503050406030204" pitchFamily="18" charset="0"/>
                      </a:rPr>
                      <m:t>&gt;0</m:t>
                    </m:r>
                  </m:oMath>
                </a14:m>
                <a:r>
                  <a:rPr lang="fr-FR" dirty="0"/>
                  <a:t>, soit une évolution de l’équilibre dans le sens direct.</a:t>
                </a:r>
              </a:p>
              <a:p>
                <a:pPr lvl="0">
                  <a:lnSpc>
                    <a:spcPct val="150000"/>
                  </a:lnSpc>
                  <a:buFont typeface="Wingdings" panose="05000000000000000000" pitchFamily="2" charset="2"/>
                  <a:buChar char="v"/>
                </a:pPr>
                <a:r>
                  <a:rPr lang="fr-FR" dirty="0"/>
                  <a:t> Pour une réaction exothermique, </a:t>
                </a:r>
                <a14:m>
                  <m:oMath xmlns:m="http://schemas.openxmlformats.org/officeDocument/2006/math">
                    <m:sSub>
                      <m:sSubPr>
                        <m:ctrlPr>
                          <a:rPr lang="fr-FR" i="1">
                            <a:latin typeface="Cambria Math" panose="02040503050406030204" pitchFamily="18" charset="0"/>
                          </a:rPr>
                        </m:ctrlPr>
                      </m:sSubPr>
                      <m:e>
                        <m:r>
                          <m:rPr>
                            <m:sty m:val="p"/>
                          </m:rPr>
                          <a:rPr lang="fr-FR">
                            <a:latin typeface="Cambria Math" panose="02040503050406030204" pitchFamily="18" charset="0"/>
                          </a:rPr>
                          <m:t>Δ</m:t>
                        </m:r>
                      </m:e>
                      <m:sub>
                        <m:r>
                          <a:rPr lang="fr-FR" i="1">
                            <a:latin typeface="Cambria Math" panose="02040503050406030204" pitchFamily="18" charset="0"/>
                          </a:rPr>
                          <m:t>𝑟</m:t>
                        </m:r>
                      </m:sub>
                    </m:sSub>
                    <m:sSup>
                      <m:sSupPr>
                        <m:ctrlPr>
                          <a:rPr lang="fr-FR" i="1">
                            <a:latin typeface="Cambria Math" panose="02040503050406030204" pitchFamily="18" charset="0"/>
                          </a:rPr>
                        </m:ctrlPr>
                      </m:sSupPr>
                      <m:e>
                        <m:r>
                          <a:rPr lang="fr-FR" i="1">
                            <a:latin typeface="Cambria Math" panose="02040503050406030204" pitchFamily="18" charset="0"/>
                          </a:rPr>
                          <m:t>𝐻</m:t>
                        </m:r>
                      </m:e>
                      <m:sup>
                        <m:r>
                          <a:rPr lang="fr-FR" i="1">
                            <a:latin typeface="Cambria Math" panose="02040503050406030204" pitchFamily="18" charset="0"/>
                          </a:rPr>
                          <m:t>0</m:t>
                        </m:r>
                      </m:sup>
                    </m:sSup>
                    <m:r>
                      <a:rPr lang="fr-FR" i="1">
                        <a:latin typeface="Cambria Math" panose="02040503050406030204" pitchFamily="18" charset="0"/>
                      </a:rPr>
                      <m:t>&lt;0,</m:t>
                    </m:r>
                  </m:oMath>
                </a14:m>
                <a:r>
                  <a:rPr lang="fr-FR" dirty="0"/>
                  <a:t> une élévation de température dT&gt;0 provoque une diminution de l’avancement, </a:t>
                </a:r>
                <a:endParaRPr lang="fr-FR" i="1" dirty="0"/>
              </a:p>
              <a:p>
                <a:pPr marL="0" lvl="0" indent="0">
                  <a:lnSpc>
                    <a:spcPct val="150000"/>
                  </a:lnSpc>
                  <a:buNone/>
                </a:pPr>
                <a14:m>
                  <m:oMath xmlns:m="http://schemas.openxmlformats.org/officeDocument/2006/math">
                    <m:r>
                      <a:rPr lang="fr-FR" i="1">
                        <a:latin typeface="Cambria Math" panose="02040503050406030204" pitchFamily="18" charset="0"/>
                      </a:rPr>
                      <m:t>𝑑</m:t>
                    </m:r>
                    <m:r>
                      <a:rPr lang="fr-FR" i="1">
                        <a:latin typeface="Cambria Math" panose="02040503050406030204" pitchFamily="18" charset="0"/>
                      </a:rPr>
                      <m:t>𝜉</m:t>
                    </m:r>
                    <m:r>
                      <a:rPr lang="fr-FR" i="1">
                        <a:latin typeface="Cambria Math" panose="02040503050406030204" pitchFamily="18" charset="0"/>
                      </a:rPr>
                      <m:t>&lt;0</m:t>
                    </m:r>
                  </m:oMath>
                </a14:m>
                <a:r>
                  <a:rPr lang="fr-FR" dirty="0"/>
                  <a:t>, soit une évolution de l’équilibre dans le sens inverse.</a:t>
                </a:r>
              </a:p>
              <a:p>
                <a:pPr>
                  <a:lnSpc>
                    <a:spcPct val="150000"/>
                  </a:lnSpc>
                </a:pPr>
                <a:r>
                  <a:rPr lang="fr-FR" b="1" dirty="0">
                    <a:solidFill>
                      <a:srgbClr val="FF0000"/>
                    </a:solidFill>
                  </a:rPr>
                  <a:t>En conclusion, toute élévation isobare de la température déplace l’équilibre dans le sens où la réaction est endothermique.</a:t>
                </a:r>
                <a:endParaRPr lang="fr-FR" dirty="0">
                  <a:solidFill>
                    <a:srgbClr val="FF0000"/>
                  </a:solidFill>
                </a:endParaRPr>
              </a:p>
              <a:p>
                <a:endParaRPr lang="fr-FR" dirty="0"/>
              </a:p>
            </p:txBody>
          </p:sp>
        </mc:Choice>
        <mc:Fallback xmlns="">
          <p:sp>
            <p:nvSpPr>
              <p:cNvPr id="3" name="Espace réservé du contenu 2">
                <a:extLst>
                  <a:ext uri="{FF2B5EF4-FFF2-40B4-BE49-F238E27FC236}">
                    <a16:creationId xmlns:a16="http://schemas.microsoft.com/office/drawing/2014/main" id="{D604C5DF-39DB-459F-B8E3-2CA020A37AD3}"/>
                  </a:ext>
                </a:extLst>
              </p:cNvPr>
              <p:cNvSpPr>
                <a:spLocks noGrp="1" noRot="1" noChangeAspect="1" noMove="1" noResize="1" noEditPoints="1" noAdjustHandles="1" noChangeArrowheads="1" noChangeShapeType="1" noTextEdit="1"/>
              </p:cNvSpPr>
              <p:nvPr>
                <p:ph idx="1"/>
              </p:nvPr>
            </p:nvSpPr>
            <p:spPr>
              <a:xfrm>
                <a:off x="838200" y="589935"/>
                <a:ext cx="10515600" cy="5587028"/>
              </a:xfrm>
              <a:blipFill>
                <a:blip r:embed="rId2"/>
                <a:stretch>
                  <a:fillRect l="-1043"/>
                </a:stretch>
              </a:blipFill>
            </p:spPr>
            <p:txBody>
              <a:bodyPr/>
              <a:lstStyle/>
              <a:p>
                <a:r>
                  <a:rPr lang="fr-FR">
                    <a:noFill/>
                  </a:rPr>
                  <a:t> </a:t>
                </a:r>
              </a:p>
            </p:txBody>
          </p:sp>
        </mc:Fallback>
      </mc:AlternateContent>
    </p:spTree>
    <p:extLst>
      <p:ext uri="{BB962C8B-B14F-4D97-AF65-F5344CB8AC3E}">
        <p14:creationId xmlns:p14="http://schemas.microsoft.com/office/powerpoint/2010/main" val="4096763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1CF49765-3BF1-4333-81A7-380B51B24582}"/>
                  </a:ext>
                </a:extLst>
              </p:cNvPr>
              <p:cNvSpPr>
                <a:spLocks noGrp="1"/>
              </p:cNvSpPr>
              <p:nvPr>
                <p:ph idx="1"/>
              </p:nvPr>
            </p:nvSpPr>
            <p:spPr>
              <a:xfrm>
                <a:off x="838200" y="339213"/>
                <a:ext cx="10515600" cy="5837750"/>
              </a:xfrm>
            </p:spPr>
            <p:txBody>
              <a:bodyPr>
                <a:normAutofit lnSpcReduction="10000"/>
              </a:bodyPr>
              <a:lstStyle/>
              <a:p>
                <a:pPr>
                  <a:lnSpc>
                    <a:spcPct val="100000"/>
                  </a:lnSpc>
                </a:pPr>
                <a:r>
                  <a:rPr lang="fr-FR" sz="3600" b="1" dirty="0"/>
                  <a:t>Exemple 1</a:t>
                </a:r>
                <a:r>
                  <a:rPr lang="fr-FR" sz="3600" dirty="0"/>
                  <a:t> : Soit la réaction en phase gazeuse : </a:t>
                </a:r>
                <a14:m>
                  <m:oMath xmlns:m="http://schemas.openxmlformats.org/officeDocument/2006/math">
                    <m:r>
                      <a:rPr lang="fr-FR" sz="3600" i="1">
                        <a:latin typeface="Cambria Math" panose="02040503050406030204" pitchFamily="18" charset="0"/>
                      </a:rPr>
                      <m:t>2</m:t>
                    </m:r>
                    <m:r>
                      <a:rPr lang="fr-FR" sz="3600" i="1">
                        <a:latin typeface="Cambria Math" panose="02040503050406030204" pitchFamily="18" charset="0"/>
                      </a:rPr>
                      <m:t>𝑆</m:t>
                    </m:r>
                    <m:sSub>
                      <m:sSubPr>
                        <m:ctrlPr>
                          <a:rPr lang="fr-FR" sz="3600" i="1">
                            <a:latin typeface="Cambria Math" panose="02040503050406030204" pitchFamily="18" charset="0"/>
                          </a:rPr>
                        </m:ctrlPr>
                      </m:sSubPr>
                      <m:e>
                        <m:r>
                          <a:rPr lang="fr-FR" sz="3600" i="1">
                            <a:latin typeface="Cambria Math" panose="02040503050406030204" pitchFamily="18" charset="0"/>
                          </a:rPr>
                          <m:t>𝑂</m:t>
                        </m:r>
                      </m:e>
                      <m:sub>
                        <m:r>
                          <a:rPr lang="fr-FR" sz="3600" i="1">
                            <a:latin typeface="Cambria Math" panose="02040503050406030204" pitchFamily="18" charset="0"/>
                          </a:rPr>
                          <m:t>2</m:t>
                        </m:r>
                      </m:sub>
                    </m:sSub>
                    <m:r>
                      <a:rPr lang="fr-FR" sz="3600" i="1">
                        <a:latin typeface="Cambria Math" panose="02040503050406030204" pitchFamily="18" charset="0"/>
                      </a:rPr>
                      <m:t>+</m:t>
                    </m:r>
                    <m:sSub>
                      <m:sSubPr>
                        <m:ctrlPr>
                          <a:rPr lang="fr-FR" sz="3600" i="1">
                            <a:latin typeface="Cambria Math" panose="02040503050406030204" pitchFamily="18" charset="0"/>
                          </a:rPr>
                        </m:ctrlPr>
                      </m:sSubPr>
                      <m:e>
                        <m:r>
                          <a:rPr lang="fr-FR" sz="3600" i="1">
                            <a:latin typeface="Cambria Math" panose="02040503050406030204" pitchFamily="18" charset="0"/>
                          </a:rPr>
                          <m:t>𝑂</m:t>
                        </m:r>
                      </m:e>
                      <m:sub>
                        <m:r>
                          <a:rPr lang="fr-FR" sz="3600" i="1">
                            <a:latin typeface="Cambria Math" panose="02040503050406030204" pitchFamily="18" charset="0"/>
                          </a:rPr>
                          <m:t>2</m:t>
                        </m:r>
                      </m:sub>
                    </m:sSub>
                    <m:r>
                      <a:rPr lang="fr-FR" sz="3600" i="1">
                        <a:latin typeface="Cambria Math" panose="02040503050406030204" pitchFamily="18" charset="0"/>
                      </a:rPr>
                      <m:t>⇄2</m:t>
                    </m:r>
                    <m:r>
                      <a:rPr lang="fr-FR" sz="3600" i="1">
                        <a:latin typeface="Cambria Math" panose="02040503050406030204" pitchFamily="18" charset="0"/>
                      </a:rPr>
                      <m:t>𝑆</m:t>
                    </m:r>
                    <m:sSub>
                      <m:sSubPr>
                        <m:ctrlPr>
                          <a:rPr lang="fr-FR" sz="3600" i="1">
                            <a:latin typeface="Cambria Math" panose="02040503050406030204" pitchFamily="18" charset="0"/>
                          </a:rPr>
                        </m:ctrlPr>
                      </m:sSubPr>
                      <m:e>
                        <m:r>
                          <a:rPr lang="fr-FR" sz="3600" i="1">
                            <a:latin typeface="Cambria Math" panose="02040503050406030204" pitchFamily="18" charset="0"/>
                          </a:rPr>
                          <m:t>𝑂</m:t>
                        </m:r>
                      </m:e>
                      <m:sub>
                        <m:r>
                          <a:rPr lang="fr-FR" sz="3600" i="1">
                            <a:latin typeface="Cambria Math" panose="02040503050406030204" pitchFamily="18" charset="0"/>
                          </a:rPr>
                          <m:t>3</m:t>
                        </m:r>
                      </m:sub>
                    </m:sSub>
                    <m:r>
                      <a:rPr lang="fr-FR" sz="3600" i="1">
                        <a:latin typeface="Cambria Math" panose="02040503050406030204" pitchFamily="18" charset="0"/>
                      </a:rPr>
                      <m:t>  </m:t>
                    </m:r>
                    <m:r>
                      <a:rPr lang="fr-FR" sz="3600" b="0" i="1" smtClean="0">
                        <a:latin typeface="Cambria Math" panose="02040503050406030204" pitchFamily="18" charset="0"/>
                      </a:rPr>
                      <m:t>   </m:t>
                    </m:r>
                    <m:sSub>
                      <m:sSubPr>
                        <m:ctrlPr>
                          <a:rPr lang="fr-FR" sz="3600" i="1">
                            <a:latin typeface="Cambria Math" panose="02040503050406030204" pitchFamily="18" charset="0"/>
                          </a:rPr>
                        </m:ctrlPr>
                      </m:sSubPr>
                      <m:e>
                        <m:r>
                          <a:rPr lang="fr-FR" sz="3600" i="1">
                            <a:latin typeface="Cambria Math" panose="02040503050406030204" pitchFamily="18" charset="0"/>
                          </a:rPr>
                          <m:t>∆</m:t>
                        </m:r>
                      </m:e>
                      <m:sub>
                        <m:r>
                          <a:rPr lang="fr-FR" sz="3600" i="1">
                            <a:latin typeface="Cambria Math" panose="02040503050406030204" pitchFamily="18" charset="0"/>
                          </a:rPr>
                          <m:t>𝑟</m:t>
                        </m:r>
                      </m:sub>
                    </m:sSub>
                    <m:sSup>
                      <m:sSupPr>
                        <m:ctrlPr>
                          <a:rPr lang="fr-FR" sz="3600" i="1">
                            <a:latin typeface="Cambria Math" panose="02040503050406030204" pitchFamily="18" charset="0"/>
                          </a:rPr>
                        </m:ctrlPr>
                      </m:sSupPr>
                      <m:e>
                        <m:r>
                          <a:rPr lang="fr-FR" sz="3600" i="1">
                            <a:latin typeface="Cambria Math" panose="02040503050406030204" pitchFamily="18" charset="0"/>
                          </a:rPr>
                          <m:t>𝐻</m:t>
                        </m:r>
                      </m:e>
                      <m:sup>
                        <m:r>
                          <a:rPr lang="fr-FR" sz="3600" i="1">
                            <a:latin typeface="Cambria Math" panose="02040503050406030204" pitchFamily="18" charset="0"/>
                          </a:rPr>
                          <m:t>0</m:t>
                        </m:r>
                      </m:sup>
                    </m:sSup>
                    <m:r>
                      <a:rPr lang="fr-FR" sz="3600" i="1">
                        <a:latin typeface="Cambria Math" panose="02040503050406030204" pitchFamily="18" charset="0"/>
                      </a:rPr>
                      <m:t>=−198</m:t>
                    </m:r>
                    <m:r>
                      <a:rPr lang="fr-FR" sz="3600" i="1">
                        <a:latin typeface="Cambria Math" panose="02040503050406030204" pitchFamily="18" charset="0"/>
                      </a:rPr>
                      <m:t>𝑘𝐽</m:t>
                    </m:r>
                    <m:r>
                      <a:rPr lang="fr-FR" sz="3600" i="1">
                        <a:latin typeface="Cambria Math" panose="02040503050406030204" pitchFamily="18" charset="0"/>
                      </a:rPr>
                      <m:t>.</m:t>
                    </m:r>
                    <m:r>
                      <a:rPr lang="fr-FR" sz="3600" i="1">
                        <a:latin typeface="Cambria Math" panose="02040503050406030204" pitchFamily="18" charset="0"/>
                      </a:rPr>
                      <m:t>𝑚𝑜</m:t>
                    </m:r>
                    <m:sSup>
                      <m:sSupPr>
                        <m:ctrlPr>
                          <a:rPr lang="fr-FR" sz="3600" i="1">
                            <a:latin typeface="Cambria Math" panose="02040503050406030204" pitchFamily="18" charset="0"/>
                          </a:rPr>
                        </m:ctrlPr>
                      </m:sSupPr>
                      <m:e>
                        <m:r>
                          <a:rPr lang="fr-FR" sz="3600" i="1">
                            <a:latin typeface="Cambria Math" panose="02040503050406030204" pitchFamily="18" charset="0"/>
                          </a:rPr>
                          <m:t>𝑙</m:t>
                        </m:r>
                      </m:e>
                      <m:sup>
                        <m:r>
                          <a:rPr lang="fr-FR" sz="3600" i="1">
                            <a:latin typeface="Cambria Math" panose="02040503050406030204" pitchFamily="18" charset="0"/>
                          </a:rPr>
                          <m:t>−1</m:t>
                        </m:r>
                      </m:sup>
                    </m:sSup>
                    <m:r>
                      <a:rPr lang="fr-FR" sz="3600" i="1">
                        <a:latin typeface="Cambria Math" panose="02040503050406030204" pitchFamily="18" charset="0"/>
                      </a:rPr>
                      <m:t>&lt;0.</m:t>
                    </m:r>
                  </m:oMath>
                </a14:m>
                <a:r>
                  <a:rPr lang="fr-FR" sz="3600" dirty="0"/>
                  <a:t> Toute élévation de la température déplace l’équilibre dans le sens inverse, donc diminue le rendement de la synthèse du trioxyde de soufre.</a:t>
                </a:r>
              </a:p>
              <a:p>
                <a:pPr>
                  <a:lnSpc>
                    <a:spcPct val="100000"/>
                  </a:lnSpc>
                </a:pPr>
                <a:r>
                  <a:rPr lang="fr-FR" sz="3600" b="1" dirty="0"/>
                  <a:t>Exemple 2</a:t>
                </a:r>
                <a:r>
                  <a:rPr lang="fr-FR" sz="3600" dirty="0"/>
                  <a:t> : Soit la réaction en phase gazeuse :</a:t>
                </a:r>
              </a:p>
              <a:p>
                <a:pPr>
                  <a:lnSpc>
                    <a:spcPct val="100000"/>
                  </a:lnSpc>
                </a:pPr>
                <a14:m>
                  <m:oMath xmlns:m="http://schemas.openxmlformats.org/officeDocument/2006/math">
                    <m:sSub>
                      <m:sSubPr>
                        <m:ctrlPr>
                          <a:rPr lang="fr-FR" sz="3600" i="1">
                            <a:latin typeface="Cambria Math" panose="02040503050406030204" pitchFamily="18" charset="0"/>
                          </a:rPr>
                        </m:ctrlPr>
                      </m:sSubPr>
                      <m:e>
                        <m:r>
                          <a:rPr lang="fr-FR" sz="3600" i="1">
                            <a:latin typeface="Cambria Math" panose="02040503050406030204" pitchFamily="18" charset="0"/>
                          </a:rPr>
                          <m:t>𝐻</m:t>
                        </m:r>
                      </m:e>
                      <m:sub>
                        <m:r>
                          <a:rPr lang="fr-FR" sz="3600" i="1">
                            <a:latin typeface="Cambria Math" panose="02040503050406030204" pitchFamily="18" charset="0"/>
                          </a:rPr>
                          <m:t>2</m:t>
                        </m:r>
                      </m:sub>
                    </m:sSub>
                    <m:r>
                      <a:rPr lang="fr-FR" sz="3600" i="1">
                        <a:latin typeface="Cambria Math" panose="02040503050406030204" pitchFamily="18" charset="0"/>
                      </a:rPr>
                      <m:t>+</m:t>
                    </m:r>
                    <m:sSub>
                      <m:sSubPr>
                        <m:ctrlPr>
                          <a:rPr lang="fr-FR" sz="3600" i="1">
                            <a:latin typeface="Cambria Math" panose="02040503050406030204" pitchFamily="18" charset="0"/>
                          </a:rPr>
                        </m:ctrlPr>
                      </m:sSubPr>
                      <m:e>
                        <m:r>
                          <a:rPr lang="fr-FR" sz="3600" i="1">
                            <a:latin typeface="Cambria Math" panose="02040503050406030204" pitchFamily="18" charset="0"/>
                          </a:rPr>
                          <m:t>𝐼</m:t>
                        </m:r>
                      </m:e>
                      <m:sub>
                        <m:r>
                          <a:rPr lang="fr-FR" sz="3600" i="1">
                            <a:latin typeface="Cambria Math" panose="02040503050406030204" pitchFamily="18" charset="0"/>
                          </a:rPr>
                          <m:t>2</m:t>
                        </m:r>
                      </m:sub>
                    </m:sSub>
                    <m:r>
                      <a:rPr lang="fr-FR" sz="3600" i="1">
                        <a:latin typeface="Cambria Math" panose="02040503050406030204" pitchFamily="18" charset="0"/>
                      </a:rPr>
                      <m:t>⇄2</m:t>
                    </m:r>
                    <m:r>
                      <a:rPr lang="fr-FR" sz="3600" i="1">
                        <a:latin typeface="Cambria Math" panose="02040503050406030204" pitchFamily="18" charset="0"/>
                      </a:rPr>
                      <m:t>𝐻𝐼</m:t>
                    </m:r>
                    <m:r>
                      <a:rPr lang="fr-FR" sz="3600" i="1">
                        <a:latin typeface="Cambria Math" panose="02040503050406030204" pitchFamily="18" charset="0"/>
                      </a:rPr>
                      <m:t>  </m:t>
                    </m:r>
                    <m:sSub>
                      <m:sSubPr>
                        <m:ctrlPr>
                          <a:rPr lang="fr-FR" sz="3600" i="1">
                            <a:latin typeface="Cambria Math" panose="02040503050406030204" pitchFamily="18" charset="0"/>
                          </a:rPr>
                        </m:ctrlPr>
                      </m:sSubPr>
                      <m:e>
                        <m:r>
                          <a:rPr lang="fr-FR" sz="3600" b="0" i="1" smtClean="0">
                            <a:latin typeface="Cambria Math" panose="02040503050406030204" pitchFamily="18" charset="0"/>
                          </a:rPr>
                          <m:t>        </m:t>
                        </m:r>
                        <m:r>
                          <a:rPr lang="fr-FR" sz="3600" i="1">
                            <a:latin typeface="Cambria Math" panose="02040503050406030204" pitchFamily="18" charset="0"/>
                          </a:rPr>
                          <m:t>∆</m:t>
                        </m:r>
                      </m:e>
                      <m:sub>
                        <m:r>
                          <a:rPr lang="fr-FR" sz="3600" i="1">
                            <a:latin typeface="Cambria Math" panose="02040503050406030204" pitchFamily="18" charset="0"/>
                          </a:rPr>
                          <m:t>𝑟</m:t>
                        </m:r>
                      </m:sub>
                    </m:sSub>
                    <m:sSup>
                      <m:sSupPr>
                        <m:ctrlPr>
                          <a:rPr lang="fr-FR" sz="3600" i="1">
                            <a:latin typeface="Cambria Math" panose="02040503050406030204" pitchFamily="18" charset="0"/>
                          </a:rPr>
                        </m:ctrlPr>
                      </m:sSupPr>
                      <m:e>
                        <m:r>
                          <a:rPr lang="fr-FR" sz="3600" i="1">
                            <a:latin typeface="Cambria Math" panose="02040503050406030204" pitchFamily="18" charset="0"/>
                          </a:rPr>
                          <m:t>𝐻</m:t>
                        </m:r>
                      </m:e>
                      <m:sup>
                        <m:r>
                          <a:rPr lang="fr-FR" sz="3600" i="1">
                            <a:latin typeface="Cambria Math" panose="02040503050406030204" pitchFamily="18" charset="0"/>
                          </a:rPr>
                          <m:t>0</m:t>
                        </m:r>
                      </m:sup>
                    </m:sSup>
                    <m:r>
                      <a:rPr lang="fr-FR" sz="3600" i="1">
                        <a:latin typeface="Cambria Math" panose="02040503050406030204" pitchFamily="18" charset="0"/>
                      </a:rPr>
                      <m:t>=52,8</m:t>
                    </m:r>
                    <m:r>
                      <a:rPr lang="fr-FR" sz="3600" i="1">
                        <a:latin typeface="Cambria Math" panose="02040503050406030204" pitchFamily="18" charset="0"/>
                      </a:rPr>
                      <m:t>𝑘𝐽</m:t>
                    </m:r>
                    <m:r>
                      <a:rPr lang="fr-FR" sz="3600" i="1">
                        <a:latin typeface="Cambria Math" panose="02040503050406030204" pitchFamily="18" charset="0"/>
                      </a:rPr>
                      <m:t>.</m:t>
                    </m:r>
                    <m:r>
                      <a:rPr lang="fr-FR" sz="3600" i="1">
                        <a:latin typeface="Cambria Math" panose="02040503050406030204" pitchFamily="18" charset="0"/>
                      </a:rPr>
                      <m:t>𝑚𝑜</m:t>
                    </m:r>
                    <m:sSup>
                      <m:sSupPr>
                        <m:ctrlPr>
                          <a:rPr lang="fr-FR" sz="3600" i="1">
                            <a:latin typeface="Cambria Math" panose="02040503050406030204" pitchFamily="18" charset="0"/>
                          </a:rPr>
                        </m:ctrlPr>
                      </m:sSupPr>
                      <m:e>
                        <m:r>
                          <a:rPr lang="fr-FR" sz="3600" i="1">
                            <a:latin typeface="Cambria Math" panose="02040503050406030204" pitchFamily="18" charset="0"/>
                          </a:rPr>
                          <m:t>𝑙</m:t>
                        </m:r>
                      </m:e>
                      <m:sup>
                        <m:r>
                          <a:rPr lang="fr-FR" sz="3600" i="1">
                            <a:latin typeface="Cambria Math" panose="02040503050406030204" pitchFamily="18" charset="0"/>
                          </a:rPr>
                          <m:t>−1</m:t>
                        </m:r>
                      </m:sup>
                    </m:sSup>
                    <m:r>
                      <a:rPr lang="fr-FR" sz="3600" i="1">
                        <a:latin typeface="Cambria Math" panose="02040503050406030204" pitchFamily="18" charset="0"/>
                      </a:rPr>
                      <m:t>&gt;0</m:t>
                    </m:r>
                  </m:oMath>
                </a14:m>
                <a:endParaRPr lang="fr-FR" sz="3600" dirty="0"/>
              </a:p>
              <a:p>
                <a:pPr marL="0" indent="0">
                  <a:lnSpc>
                    <a:spcPct val="100000"/>
                  </a:lnSpc>
                  <a:buNone/>
                </a:pPr>
                <a:r>
                  <a:rPr lang="fr-FR" sz="3600" dirty="0"/>
                  <a:t>La synthèse de l’iodure d’hydrogène est endothermique et est favorisée par une élévation de la température.</a:t>
                </a:r>
              </a:p>
              <a:p>
                <a:endParaRPr lang="fr-FR" dirty="0"/>
              </a:p>
            </p:txBody>
          </p:sp>
        </mc:Choice>
        <mc:Fallback xmlns="">
          <p:sp>
            <p:nvSpPr>
              <p:cNvPr id="3" name="Espace réservé du contenu 2">
                <a:extLst>
                  <a:ext uri="{FF2B5EF4-FFF2-40B4-BE49-F238E27FC236}">
                    <a16:creationId xmlns:a16="http://schemas.microsoft.com/office/drawing/2014/main" id="{1CF49765-3BF1-4333-81A7-380B51B24582}"/>
                  </a:ext>
                </a:extLst>
              </p:cNvPr>
              <p:cNvSpPr>
                <a:spLocks noGrp="1" noRot="1" noChangeAspect="1" noMove="1" noResize="1" noEditPoints="1" noAdjustHandles="1" noChangeArrowheads="1" noChangeShapeType="1" noTextEdit="1"/>
              </p:cNvSpPr>
              <p:nvPr>
                <p:ph idx="1"/>
              </p:nvPr>
            </p:nvSpPr>
            <p:spPr>
              <a:xfrm>
                <a:off x="838200" y="339213"/>
                <a:ext cx="10515600" cy="5837750"/>
              </a:xfrm>
              <a:blipFill>
                <a:blip r:embed="rId2"/>
                <a:stretch>
                  <a:fillRect l="-1797" t="-2612" r="-1971"/>
                </a:stretch>
              </a:blipFill>
            </p:spPr>
            <p:txBody>
              <a:bodyPr/>
              <a:lstStyle/>
              <a:p>
                <a:r>
                  <a:rPr lang="fr-FR">
                    <a:noFill/>
                  </a:rPr>
                  <a:t> </a:t>
                </a:r>
              </a:p>
            </p:txBody>
          </p:sp>
        </mc:Fallback>
      </mc:AlternateContent>
    </p:spTree>
    <p:extLst>
      <p:ext uri="{BB962C8B-B14F-4D97-AF65-F5344CB8AC3E}">
        <p14:creationId xmlns:p14="http://schemas.microsoft.com/office/powerpoint/2010/main" val="186854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00D87DF3-9918-44D4-90DE-DA41CA6BFE3F}"/>
                  </a:ext>
                </a:extLst>
              </p:cNvPr>
              <p:cNvSpPr>
                <a:spLocks noGrp="1"/>
              </p:cNvSpPr>
              <p:nvPr>
                <p:ph idx="1"/>
              </p:nvPr>
            </p:nvSpPr>
            <p:spPr>
              <a:xfrm>
                <a:off x="838200" y="427703"/>
                <a:ext cx="10515600" cy="5749260"/>
              </a:xfrm>
            </p:spPr>
            <p:txBody>
              <a:bodyPr/>
              <a:lstStyle/>
              <a:p>
                <a:pPr marL="0" indent="0">
                  <a:buNone/>
                </a:pPr>
                <a:r>
                  <a:rPr lang="fr-FR" b="1" dirty="0"/>
                  <a:t>	</a:t>
                </a:r>
                <a:r>
                  <a:rPr lang="fr-FR" sz="3600" b="1" dirty="0">
                    <a:solidFill>
                      <a:srgbClr val="0070C0"/>
                    </a:solidFill>
                  </a:rPr>
                  <a:t>2.4 Influence de la pression</a:t>
                </a:r>
                <a:endParaRPr lang="fr-FR" dirty="0">
                  <a:solidFill>
                    <a:srgbClr val="0070C0"/>
                  </a:solidFill>
                </a:endParaRPr>
              </a:p>
              <a:p>
                <a:pPr marL="0" indent="0">
                  <a:buNone/>
                </a:pPr>
                <a:r>
                  <a:rPr lang="fr-FR" b="1" dirty="0"/>
                  <a:t>		</a:t>
                </a:r>
                <a:r>
                  <a:rPr lang="fr-FR" sz="3200" b="1" dirty="0">
                    <a:solidFill>
                      <a:srgbClr val="00B050"/>
                    </a:solidFill>
                  </a:rPr>
                  <a:t>2.4.1 Aspect qualitatif : loi de Le </a:t>
                </a:r>
                <a:r>
                  <a:rPr lang="fr-FR" sz="3200" b="1" dirty="0" err="1">
                    <a:solidFill>
                      <a:srgbClr val="00B050"/>
                    </a:solidFill>
                  </a:rPr>
                  <a:t>Châtelier</a:t>
                </a:r>
                <a:endParaRPr lang="fr-FR" dirty="0">
                  <a:solidFill>
                    <a:srgbClr val="00B050"/>
                  </a:solidFill>
                </a:endParaRPr>
              </a:p>
              <a:p>
                <a:pPr marL="0" indent="0">
                  <a:lnSpc>
                    <a:spcPct val="150000"/>
                  </a:lnSpc>
                  <a:buNone/>
                </a:pPr>
                <a:r>
                  <a:rPr lang="fr-FR" sz="3600" dirty="0"/>
                  <a:t>Une élévation de la pression provoque une augmentation de l’interaction des particules gazeuses ; l’équilibre va donc se déplacer dans le sens d’une diminution de la quantité gazeuse.</a:t>
                </a:r>
              </a:p>
              <a:p>
                <a:pPr>
                  <a:lnSpc>
                    <a:spcPct val="150000"/>
                  </a:lnSpc>
                </a:pPr>
                <a14:m>
                  <m:oMath xmlns:m="http://schemas.openxmlformats.org/officeDocument/2006/math">
                    <m:r>
                      <a:rPr lang="fr-FR" sz="3600" i="1">
                        <a:latin typeface="Cambria Math" panose="02040503050406030204" pitchFamily="18" charset="0"/>
                      </a:rPr>
                      <m:t>𝑃</m:t>
                    </m:r>
                    <m:r>
                      <a:rPr lang="fr-FR" sz="3600" i="1">
                        <a:latin typeface="Cambria Math" panose="02040503050406030204" pitchFamily="18" charset="0"/>
                      </a:rPr>
                      <m:t>↗</m:t>
                    </m:r>
                    <m:r>
                      <a:rPr lang="fr-FR" sz="3600" i="1">
                        <a:latin typeface="Cambria Math" panose="02040503050406030204" pitchFamily="18" charset="0"/>
                      </a:rPr>
                      <m:t>⟹</m:t>
                    </m:r>
                    <m:r>
                      <a:rPr lang="fr-FR" sz="3600" i="1">
                        <a:latin typeface="Cambria Math" panose="02040503050406030204" pitchFamily="18" charset="0"/>
                      </a:rPr>
                      <m:t>𝐸𝑣𝑜𝑙𝑢𝑡𝑖𝑜𝑛</m:t>
                    </m:r>
                    <m:r>
                      <a:rPr lang="fr-FR" sz="3600" i="1">
                        <a:latin typeface="Cambria Math" panose="02040503050406030204" pitchFamily="18" charset="0"/>
                      </a:rPr>
                      <m:t> </m:t>
                    </m:r>
                    <m:r>
                      <a:rPr lang="fr-FR" sz="3600" i="1">
                        <a:latin typeface="Cambria Math" panose="02040503050406030204" pitchFamily="18" charset="0"/>
                      </a:rPr>
                      <m:t>𝑑𝑎𝑛𝑠</m:t>
                    </m:r>
                    <m:r>
                      <a:rPr lang="fr-FR" sz="3600" i="1">
                        <a:latin typeface="Cambria Math" panose="02040503050406030204" pitchFamily="18" charset="0"/>
                      </a:rPr>
                      <m:t> </m:t>
                    </m:r>
                    <m:r>
                      <a:rPr lang="fr-FR" sz="3600" i="1">
                        <a:latin typeface="Cambria Math" panose="02040503050406030204" pitchFamily="18" charset="0"/>
                      </a:rPr>
                      <m:t>𝑙𝑒</m:t>
                    </m:r>
                    <m:r>
                      <a:rPr lang="fr-FR" sz="3600" i="1">
                        <a:latin typeface="Cambria Math" panose="02040503050406030204" pitchFamily="18" charset="0"/>
                      </a:rPr>
                      <m:t> </m:t>
                    </m:r>
                    <m:r>
                      <a:rPr lang="fr-FR" sz="3600" i="1">
                        <a:latin typeface="Cambria Math" panose="02040503050406030204" pitchFamily="18" charset="0"/>
                      </a:rPr>
                      <m:t>𝑠𝑒𝑛𝑠</m:t>
                    </m:r>
                    <m:r>
                      <a:rPr lang="fr-FR" sz="3600" i="1">
                        <a:latin typeface="Cambria Math" panose="02040503050406030204" pitchFamily="18" charset="0"/>
                      </a:rPr>
                      <m:t> </m:t>
                    </m:r>
                    <m:sSub>
                      <m:sSubPr>
                        <m:ctrlPr>
                          <a:rPr lang="fr-FR" sz="3600" i="1">
                            <a:latin typeface="Cambria Math" panose="02040503050406030204" pitchFamily="18" charset="0"/>
                          </a:rPr>
                        </m:ctrlPr>
                      </m:sSubPr>
                      <m:e>
                        <m:r>
                          <a:rPr lang="fr-FR" sz="3600" i="1">
                            <a:latin typeface="Cambria Math" panose="02040503050406030204" pitchFamily="18" charset="0"/>
                          </a:rPr>
                          <m:t>∆</m:t>
                        </m:r>
                      </m:e>
                      <m:sub>
                        <m:r>
                          <a:rPr lang="fr-FR" sz="3600" i="1">
                            <a:latin typeface="Cambria Math" panose="02040503050406030204" pitchFamily="18" charset="0"/>
                          </a:rPr>
                          <m:t>𝑟</m:t>
                        </m:r>
                      </m:sub>
                    </m:sSub>
                    <m:sSub>
                      <m:sSubPr>
                        <m:ctrlPr>
                          <a:rPr lang="fr-FR" sz="3600" i="1">
                            <a:latin typeface="Cambria Math" panose="02040503050406030204" pitchFamily="18" charset="0"/>
                          </a:rPr>
                        </m:ctrlPr>
                      </m:sSubPr>
                      <m:e>
                        <m:r>
                          <a:rPr lang="fr-FR" sz="3600" i="1">
                            <a:latin typeface="Cambria Math" panose="02040503050406030204" pitchFamily="18" charset="0"/>
                          </a:rPr>
                          <m:t>𝑛</m:t>
                        </m:r>
                      </m:e>
                      <m:sub>
                        <m:r>
                          <a:rPr lang="fr-FR" sz="3600" i="1">
                            <a:latin typeface="Cambria Math" panose="02040503050406030204" pitchFamily="18" charset="0"/>
                          </a:rPr>
                          <m:t>𝑔𝑎𝑧</m:t>
                        </m:r>
                      </m:sub>
                    </m:sSub>
                    <m:r>
                      <a:rPr lang="fr-FR" sz="3600" i="1">
                        <a:latin typeface="Cambria Math" panose="02040503050406030204" pitchFamily="18" charset="0"/>
                      </a:rPr>
                      <m:t>&lt;0</m:t>
                    </m:r>
                  </m:oMath>
                </a14:m>
                <a:endParaRPr lang="fr-FR" sz="3600" dirty="0"/>
              </a:p>
              <a:p>
                <a:endParaRPr lang="fr-FR" dirty="0"/>
              </a:p>
            </p:txBody>
          </p:sp>
        </mc:Choice>
        <mc:Fallback xmlns="">
          <p:sp>
            <p:nvSpPr>
              <p:cNvPr id="3" name="Espace réservé du contenu 2">
                <a:extLst>
                  <a:ext uri="{FF2B5EF4-FFF2-40B4-BE49-F238E27FC236}">
                    <a16:creationId xmlns:a16="http://schemas.microsoft.com/office/drawing/2014/main" id="{00D87DF3-9918-44D4-90DE-DA41CA6BFE3F}"/>
                  </a:ext>
                </a:extLst>
              </p:cNvPr>
              <p:cNvSpPr>
                <a:spLocks noGrp="1" noRot="1" noChangeAspect="1" noMove="1" noResize="1" noEditPoints="1" noAdjustHandles="1" noChangeArrowheads="1" noChangeShapeType="1" noTextEdit="1"/>
              </p:cNvSpPr>
              <p:nvPr>
                <p:ph idx="1"/>
              </p:nvPr>
            </p:nvSpPr>
            <p:spPr>
              <a:xfrm>
                <a:off x="838200" y="427703"/>
                <a:ext cx="10515600" cy="5749260"/>
              </a:xfrm>
              <a:blipFill>
                <a:blip r:embed="rId2"/>
                <a:stretch>
                  <a:fillRect l="-1797" t="-2545" r="-1101"/>
                </a:stretch>
              </a:blipFill>
            </p:spPr>
            <p:txBody>
              <a:bodyPr/>
              <a:lstStyle/>
              <a:p>
                <a:r>
                  <a:rPr lang="fr-FR">
                    <a:noFill/>
                  </a:rPr>
                  <a:t> </a:t>
                </a:r>
              </a:p>
            </p:txBody>
          </p:sp>
        </mc:Fallback>
      </mc:AlternateContent>
    </p:spTree>
    <p:extLst>
      <p:ext uri="{BB962C8B-B14F-4D97-AF65-F5344CB8AC3E}">
        <p14:creationId xmlns:p14="http://schemas.microsoft.com/office/powerpoint/2010/main" val="2282315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232EE4D1-AA4C-4541-92F9-2EEE0329E94B}"/>
                  </a:ext>
                </a:extLst>
              </p:cNvPr>
              <p:cNvSpPr>
                <a:spLocks noGrp="1"/>
              </p:cNvSpPr>
              <p:nvPr>
                <p:ph idx="1"/>
              </p:nvPr>
            </p:nvSpPr>
            <p:spPr>
              <a:xfrm>
                <a:off x="838200" y="457200"/>
                <a:ext cx="10515600" cy="6065520"/>
              </a:xfrm>
            </p:spPr>
            <p:txBody>
              <a:bodyPr>
                <a:normAutofit fontScale="25000" lnSpcReduction="20000"/>
              </a:bodyPr>
              <a:lstStyle/>
              <a:p>
                <a:pPr marL="0" indent="0">
                  <a:buNone/>
                </a:pPr>
                <a:r>
                  <a:rPr lang="fr-FR" b="1" dirty="0"/>
                  <a:t>		</a:t>
                </a:r>
                <a:r>
                  <a:rPr lang="fr-FR" sz="12800" b="1" dirty="0">
                    <a:solidFill>
                      <a:srgbClr val="00B050"/>
                    </a:solidFill>
                  </a:rPr>
                  <a:t>2.4.2 Aspect quantitatif</a:t>
                </a:r>
                <a:endParaRPr lang="fr-FR" dirty="0">
                  <a:solidFill>
                    <a:srgbClr val="00B050"/>
                  </a:solidFill>
                </a:endParaRPr>
              </a:p>
              <a:p>
                <a:pPr>
                  <a:lnSpc>
                    <a:spcPct val="170000"/>
                  </a:lnSpc>
                  <a:spcBef>
                    <a:spcPts val="0"/>
                  </a:spcBef>
                </a:pPr>
                <a:r>
                  <a:rPr lang="fr-FR" sz="11200" dirty="0"/>
                  <a:t>Considérons un équilibre homogène gazeux : </a:t>
                </a:r>
                <a14:m>
                  <m:oMath xmlns:m="http://schemas.openxmlformats.org/officeDocument/2006/math">
                    <m:nary>
                      <m:naryPr>
                        <m:chr m:val="∑"/>
                        <m:limLoc m:val="undOvr"/>
                        <m:subHide m:val="on"/>
                        <m:supHide m:val="on"/>
                        <m:ctrlPr>
                          <a:rPr lang="fr-FR" sz="11200" i="1">
                            <a:latin typeface="Cambria Math" panose="02040503050406030204" pitchFamily="18" charset="0"/>
                          </a:rPr>
                        </m:ctrlPr>
                      </m:naryPr>
                      <m:sub/>
                      <m:sup/>
                      <m:e>
                        <m:sSub>
                          <m:sSubPr>
                            <m:ctrlPr>
                              <a:rPr lang="fr-FR" sz="11200" i="1">
                                <a:latin typeface="Cambria Math" panose="02040503050406030204" pitchFamily="18" charset="0"/>
                              </a:rPr>
                            </m:ctrlPr>
                          </m:sSubPr>
                          <m:e>
                            <m:r>
                              <a:rPr lang="fr-FR" sz="11200" i="1">
                                <a:latin typeface="Cambria Math" panose="02040503050406030204" pitchFamily="18" charset="0"/>
                              </a:rPr>
                              <m:t>𝜈</m:t>
                            </m:r>
                          </m:e>
                          <m:sub>
                            <m:r>
                              <a:rPr lang="fr-FR" sz="11200" i="1">
                                <a:latin typeface="Cambria Math" panose="02040503050406030204" pitchFamily="18" charset="0"/>
                              </a:rPr>
                              <m:t>𝑖</m:t>
                            </m:r>
                          </m:sub>
                        </m:sSub>
                        <m:sSub>
                          <m:sSubPr>
                            <m:ctrlPr>
                              <a:rPr lang="fr-FR" sz="11200" i="1">
                                <a:latin typeface="Cambria Math" panose="02040503050406030204" pitchFamily="18" charset="0"/>
                              </a:rPr>
                            </m:ctrlPr>
                          </m:sSubPr>
                          <m:e>
                            <m:r>
                              <a:rPr lang="fr-FR" sz="11200" i="1">
                                <a:latin typeface="Cambria Math" panose="02040503050406030204" pitchFamily="18" charset="0"/>
                              </a:rPr>
                              <m:t>𝐴</m:t>
                            </m:r>
                          </m:e>
                          <m:sub>
                            <m:r>
                              <a:rPr lang="fr-FR" sz="11200" i="1">
                                <a:latin typeface="Cambria Math" panose="02040503050406030204" pitchFamily="18" charset="0"/>
                              </a:rPr>
                              <m:t>𝑖</m:t>
                            </m:r>
                          </m:sub>
                        </m:sSub>
                      </m:e>
                    </m:nary>
                    <m:r>
                      <a:rPr lang="fr-FR" sz="11200" i="1">
                        <a:latin typeface="Cambria Math" panose="02040503050406030204" pitchFamily="18" charset="0"/>
                      </a:rPr>
                      <m:t>=0</m:t>
                    </m:r>
                  </m:oMath>
                </a14:m>
                <a:r>
                  <a:rPr lang="fr-FR" sz="11200" dirty="0"/>
                  <a:t>. Le quotient de la réaction peut s’écrire :</a:t>
                </a:r>
              </a:p>
              <a:p>
                <a:pPr marL="0" indent="0">
                  <a:lnSpc>
                    <a:spcPct val="170000"/>
                  </a:lnSpc>
                  <a:spcBef>
                    <a:spcPts val="0"/>
                  </a:spcBef>
                  <a:buNone/>
                </a:pPr>
                <a:r>
                  <a:rPr lang="fr-FR" sz="11200" dirty="0"/>
                  <a:t> </a:t>
                </a:r>
                <a14:m>
                  <m:oMath xmlns:m="http://schemas.openxmlformats.org/officeDocument/2006/math">
                    <m:sSub>
                      <m:sSubPr>
                        <m:ctrlPr>
                          <a:rPr lang="fr-FR" sz="11200" i="1">
                            <a:latin typeface="Cambria Math" panose="02040503050406030204" pitchFamily="18" charset="0"/>
                          </a:rPr>
                        </m:ctrlPr>
                      </m:sSubPr>
                      <m:e>
                        <m:r>
                          <a:rPr lang="fr-FR" sz="11200" i="1">
                            <a:latin typeface="Cambria Math" panose="02040503050406030204" pitchFamily="18" charset="0"/>
                          </a:rPr>
                          <m:t>𝑄</m:t>
                        </m:r>
                      </m:e>
                      <m:sub>
                        <m:r>
                          <a:rPr lang="fr-FR" sz="11200" i="1">
                            <a:latin typeface="Cambria Math" panose="02040503050406030204" pitchFamily="18" charset="0"/>
                          </a:rPr>
                          <m:t>𝑟</m:t>
                        </m:r>
                      </m:sub>
                    </m:sSub>
                    <m:r>
                      <a:rPr lang="fr-FR" sz="11200" i="1">
                        <a:latin typeface="Cambria Math" panose="02040503050406030204" pitchFamily="18" charset="0"/>
                      </a:rPr>
                      <m:t>=</m:t>
                    </m:r>
                    <m:sSup>
                      <m:sSupPr>
                        <m:ctrlPr>
                          <a:rPr lang="fr-FR" sz="11200" i="1">
                            <a:latin typeface="Cambria Math" panose="02040503050406030204" pitchFamily="18" charset="0"/>
                          </a:rPr>
                        </m:ctrlPr>
                      </m:sSupPr>
                      <m:e>
                        <m:nary>
                          <m:naryPr>
                            <m:chr m:val="∏"/>
                            <m:limLoc m:val="undOvr"/>
                            <m:subHide m:val="on"/>
                            <m:supHide m:val="on"/>
                            <m:ctrlPr>
                              <a:rPr lang="fr-FR" sz="11200" i="1">
                                <a:latin typeface="Cambria Math" panose="02040503050406030204" pitchFamily="18" charset="0"/>
                              </a:rPr>
                            </m:ctrlPr>
                          </m:naryPr>
                          <m:sub/>
                          <m:sup/>
                          <m:e>
                            <m:sSub>
                              <m:sSubPr>
                                <m:ctrlPr>
                                  <a:rPr lang="fr-FR" sz="11200" i="1">
                                    <a:latin typeface="Cambria Math" panose="02040503050406030204" pitchFamily="18" charset="0"/>
                                  </a:rPr>
                                </m:ctrlPr>
                              </m:sSubPr>
                              <m:e>
                                <m:r>
                                  <a:rPr lang="fr-FR" sz="11200" i="1">
                                    <a:latin typeface="Cambria Math" panose="02040503050406030204" pitchFamily="18" charset="0"/>
                                  </a:rPr>
                                  <m:t>(</m:t>
                                </m:r>
                                <m:r>
                                  <a:rPr lang="fr-FR" sz="11200" i="1">
                                    <a:latin typeface="Cambria Math" panose="02040503050406030204" pitchFamily="18" charset="0"/>
                                  </a:rPr>
                                  <m:t>𝑎</m:t>
                                </m:r>
                              </m:e>
                              <m:sub>
                                <m:r>
                                  <a:rPr lang="fr-FR" sz="11200" i="1">
                                    <a:latin typeface="Cambria Math" panose="02040503050406030204" pitchFamily="18" charset="0"/>
                                  </a:rPr>
                                  <m:t>𝑖</m:t>
                                </m:r>
                              </m:sub>
                            </m:sSub>
                          </m:e>
                        </m:nary>
                        <m:r>
                          <a:rPr lang="fr-FR" sz="11200" i="1">
                            <a:latin typeface="Cambria Math" panose="02040503050406030204" pitchFamily="18" charset="0"/>
                          </a:rPr>
                          <m:t>)</m:t>
                        </m:r>
                      </m:e>
                      <m:sup>
                        <m:sSub>
                          <m:sSubPr>
                            <m:ctrlPr>
                              <a:rPr lang="fr-FR" sz="11200" i="1">
                                <a:latin typeface="Cambria Math" panose="02040503050406030204" pitchFamily="18" charset="0"/>
                              </a:rPr>
                            </m:ctrlPr>
                          </m:sSubPr>
                          <m:e>
                            <m:r>
                              <a:rPr lang="fr-FR" sz="11200" i="1">
                                <a:latin typeface="Cambria Math" panose="02040503050406030204" pitchFamily="18" charset="0"/>
                              </a:rPr>
                              <m:t>𝜈</m:t>
                            </m:r>
                          </m:e>
                          <m:sub>
                            <m:r>
                              <a:rPr lang="fr-FR" sz="11200" i="1">
                                <a:latin typeface="Cambria Math" panose="02040503050406030204" pitchFamily="18" charset="0"/>
                              </a:rPr>
                              <m:t>𝑖</m:t>
                            </m:r>
                          </m:sub>
                        </m:sSub>
                      </m:sup>
                    </m:sSup>
                    <m:r>
                      <a:rPr lang="fr-FR" sz="11200" i="1">
                        <a:latin typeface="Cambria Math" panose="02040503050406030204" pitchFamily="18" charset="0"/>
                      </a:rPr>
                      <m:t>=</m:t>
                    </m:r>
                    <m:sSup>
                      <m:sSupPr>
                        <m:ctrlPr>
                          <a:rPr lang="fr-FR" sz="11200" i="1">
                            <a:latin typeface="Cambria Math" panose="02040503050406030204" pitchFamily="18" charset="0"/>
                          </a:rPr>
                        </m:ctrlPr>
                      </m:sSupPr>
                      <m:e>
                        <m:nary>
                          <m:naryPr>
                            <m:chr m:val="∏"/>
                            <m:limLoc m:val="undOvr"/>
                            <m:subHide m:val="on"/>
                            <m:supHide m:val="on"/>
                            <m:ctrlPr>
                              <a:rPr lang="fr-FR" sz="11200" i="1">
                                <a:latin typeface="Cambria Math" panose="02040503050406030204" pitchFamily="18" charset="0"/>
                              </a:rPr>
                            </m:ctrlPr>
                          </m:naryPr>
                          <m:sub/>
                          <m:sup/>
                          <m:e>
                            <m:r>
                              <a:rPr lang="fr-FR" sz="11200" i="1">
                                <a:latin typeface="Cambria Math" panose="02040503050406030204" pitchFamily="18" charset="0"/>
                              </a:rPr>
                              <m:t>(</m:t>
                            </m:r>
                            <m:sSub>
                              <m:sSubPr>
                                <m:ctrlPr>
                                  <a:rPr lang="fr-FR" sz="11200" i="1">
                                    <a:latin typeface="Cambria Math" panose="02040503050406030204" pitchFamily="18" charset="0"/>
                                  </a:rPr>
                                </m:ctrlPr>
                              </m:sSubPr>
                              <m:e>
                                <m:r>
                                  <a:rPr lang="fr-FR" sz="11200" i="1">
                                    <a:latin typeface="Cambria Math" panose="02040503050406030204" pitchFamily="18" charset="0"/>
                                  </a:rPr>
                                  <m:t>𝑥</m:t>
                                </m:r>
                              </m:e>
                              <m:sub>
                                <m:r>
                                  <a:rPr lang="fr-FR" sz="11200" i="1">
                                    <a:latin typeface="Cambria Math" panose="02040503050406030204" pitchFamily="18" charset="0"/>
                                  </a:rPr>
                                  <m:t>𝑖</m:t>
                                </m:r>
                              </m:sub>
                            </m:sSub>
                            <m:f>
                              <m:fPr>
                                <m:ctrlPr>
                                  <a:rPr lang="fr-FR" sz="11200" i="1">
                                    <a:latin typeface="Cambria Math" panose="02040503050406030204" pitchFamily="18" charset="0"/>
                                  </a:rPr>
                                </m:ctrlPr>
                              </m:fPr>
                              <m:num>
                                <m:r>
                                  <a:rPr lang="fr-FR" sz="11200" i="1">
                                    <a:latin typeface="Cambria Math" panose="02040503050406030204" pitchFamily="18" charset="0"/>
                                  </a:rPr>
                                  <m:t>𝑃</m:t>
                                </m:r>
                              </m:num>
                              <m:den>
                                <m:sSup>
                                  <m:sSupPr>
                                    <m:ctrlPr>
                                      <a:rPr lang="fr-FR" sz="11200" i="1">
                                        <a:latin typeface="Cambria Math" panose="02040503050406030204" pitchFamily="18" charset="0"/>
                                      </a:rPr>
                                    </m:ctrlPr>
                                  </m:sSupPr>
                                  <m:e>
                                    <m:r>
                                      <a:rPr lang="fr-FR" sz="11200" i="1">
                                        <a:latin typeface="Cambria Math" panose="02040503050406030204" pitchFamily="18" charset="0"/>
                                      </a:rPr>
                                      <m:t>𝑃</m:t>
                                    </m:r>
                                  </m:e>
                                  <m:sup>
                                    <m:r>
                                      <a:rPr lang="fr-FR" sz="11200" i="1">
                                        <a:latin typeface="Cambria Math" panose="02040503050406030204" pitchFamily="18" charset="0"/>
                                      </a:rPr>
                                      <m:t>0</m:t>
                                    </m:r>
                                  </m:sup>
                                </m:sSup>
                              </m:den>
                            </m:f>
                          </m:e>
                        </m:nary>
                        <m:r>
                          <a:rPr lang="fr-FR" sz="11200" i="1">
                            <a:latin typeface="Cambria Math" panose="02040503050406030204" pitchFamily="18" charset="0"/>
                          </a:rPr>
                          <m:t>)</m:t>
                        </m:r>
                      </m:e>
                      <m:sup>
                        <m:sSub>
                          <m:sSubPr>
                            <m:ctrlPr>
                              <a:rPr lang="fr-FR" sz="11200" i="1">
                                <a:latin typeface="Cambria Math" panose="02040503050406030204" pitchFamily="18" charset="0"/>
                              </a:rPr>
                            </m:ctrlPr>
                          </m:sSubPr>
                          <m:e>
                            <m:r>
                              <a:rPr lang="fr-FR" sz="11200" i="1">
                                <a:latin typeface="Cambria Math" panose="02040503050406030204" pitchFamily="18" charset="0"/>
                              </a:rPr>
                              <m:t>𝜈</m:t>
                            </m:r>
                          </m:e>
                          <m:sub>
                            <m:r>
                              <a:rPr lang="fr-FR" sz="11200" i="1">
                                <a:latin typeface="Cambria Math" panose="02040503050406030204" pitchFamily="18" charset="0"/>
                              </a:rPr>
                              <m:t>𝑖</m:t>
                            </m:r>
                          </m:sub>
                        </m:sSub>
                      </m:sup>
                    </m:sSup>
                    <m:r>
                      <a:rPr lang="fr-FR" sz="11200" i="1">
                        <a:latin typeface="Cambria Math" panose="02040503050406030204" pitchFamily="18" charset="0"/>
                      </a:rPr>
                      <m:t>=</m:t>
                    </m:r>
                    <m:sSup>
                      <m:sSupPr>
                        <m:ctrlPr>
                          <a:rPr lang="fr-FR" sz="11200" i="1">
                            <a:latin typeface="Cambria Math" panose="02040503050406030204" pitchFamily="18" charset="0"/>
                          </a:rPr>
                        </m:ctrlPr>
                      </m:sSupPr>
                      <m:e>
                        <m:nary>
                          <m:naryPr>
                            <m:chr m:val="∏"/>
                            <m:limLoc m:val="undOvr"/>
                            <m:subHide m:val="on"/>
                            <m:supHide m:val="on"/>
                            <m:ctrlPr>
                              <a:rPr lang="fr-FR" sz="11200" i="1">
                                <a:latin typeface="Cambria Math" panose="02040503050406030204" pitchFamily="18" charset="0"/>
                              </a:rPr>
                            </m:ctrlPr>
                          </m:naryPr>
                          <m:sub/>
                          <m:sup/>
                          <m:e>
                            <m:r>
                              <a:rPr lang="fr-FR" sz="11200" i="1">
                                <a:latin typeface="Cambria Math" panose="02040503050406030204" pitchFamily="18" charset="0"/>
                              </a:rPr>
                              <m:t>(</m:t>
                            </m:r>
                            <m:f>
                              <m:fPr>
                                <m:ctrlPr>
                                  <a:rPr lang="fr-FR" sz="11200" i="1">
                                    <a:latin typeface="Cambria Math" panose="02040503050406030204" pitchFamily="18" charset="0"/>
                                  </a:rPr>
                                </m:ctrlPr>
                              </m:fPr>
                              <m:num>
                                <m:sSub>
                                  <m:sSubPr>
                                    <m:ctrlPr>
                                      <a:rPr lang="fr-FR" sz="11200" i="1">
                                        <a:latin typeface="Cambria Math" panose="02040503050406030204" pitchFamily="18" charset="0"/>
                                      </a:rPr>
                                    </m:ctrlPr>
                                  </m:sSubPr>
                                  <m:e>
                                    <m:r>
                                      <a:rPr lang="fr-FR" sz="11200" i="1">
                                        <a:latin typeface="Cambria Math" panose="02040503050406030204" pitchFamily="18" charset="0"/>
                                      </a:rPr>
                                      <m:t>𝑛</m:t>
                                    </m:r>
                                  </m:e>
                                  <m:sub>
                                    <m:r>
                                      <a:rPr lang="fr-FR" sz="11200" i="1">
                                        <a:latin typeface="Cambria Math" panose="02040503050406030204" pitchFamily="18" charset="0"/>
                                      </a:rPr>
                                      <m:t>𝑖</m:t>
                                    </m:r>
                                  </m:sub>
                                </m:sSub>
                              </m:num>
                              <m:den>
                                <m:r>
                                  <a:rPr lang="fr-FR" sz="11200" i="1">
                                    <a:latin typeface="Cambria Math" panose="02040503050406030204" pitchFamily="18" charset="0"/>
                                  </a:rPr>
                                  <m:t>𝑛</m:t>
                                </m:r>
                              </m:den>
                            </m:f>
                          </m:e>
                        </m:nary>
                        <m:f>
                          <m:fPr>
                            <m:ctrlPr>
                              <a:rPr lang="fr-FR" sz="11200" i="1">
                                <a:latin typeface="Cambria Math" panose="02040503050406030204" pitchFamily="18" charset="0"/>
                              </a:rPr>
                            </m:ctrlPr>
                          </m:fPr>
                          <m:num>
                            <m:r>
                              <a:rPr lang="fr-FR" sz="11200" i="1">
                                <a:latin typeface="Cambria Math" panose="02040503050406030204" pitchFamily="18" charset="0"/>
                              </a:rPr>
                              <m:t>𝑃</m:t>
                            </m:r>
                          </m:num>
                          <m:den>
                            <m:sSup>
                              <m:sSupPr>
                                <m:ctrlPr>
                                  <a:rPr lang="fr-FR" sz="11200" i="1">
                                    <a:latin typeface="Cambria Math" panose="02040503050406030204" pitchFamily="18" charset="0"/>
                                  </a:rPr>
                                </m:ctrlPr>
                              </m:sSupPr>
                              <m:e>
                                <m:r>
                                  <a:rPr lang="fr-FR" sz="11200" i="1">
                                    <a:latin typeface="Cambria Math" panose="02040503050406030204" pitchFamily="18" charset="0"/>
                                  </a:rPr>
                                  <m:t>𝑃</m:t>
                                </m:r>
                              </m:e>
                              <m:sup>
                                <m:r>
                                  <a:rPr lang="fr-FR" sz="11200" i="1">
                                    <a:latin typeface="Cambria Math" panose="02040503050406030204" pitchFamily="18" charset="0"/>
                                  </a:rPr>
                                  <m:t>0</m:t>
                                </m:r>
                              </m:sup>
                            </m:sSup>
                          </m:den>
                        </m:f>
                        <m:r>
                          <a:rPr lang="fr-FR" sz="11200" i="1">
                            <a:latin typeface="Cambria Math" panose="02040503050406030204" pitchFamily="18" charset="0"/>
                          </a:rPr>
                          <m:t>)</m:t>
                        </m:r>
                      </m:e>
                      <m:sup>
                        <m:sSub>
                          <m:sSubPr>
                            <m:ctrlPr>
                              <a:rPr lang="fr-FR" sz="11200" i="1">
                                <a:latin typeface="Cambria Math" panose="02040503050406030204" pitchFamily="18" charset="0"/>
                              </a:rPr>
                            </m:ctrlPr>
                          </m:sSubPr>
                          <m:e>
                            <m:r>
                              <a:rPr lang="fr-FR" sz="11200" i="1">
                                <a:latin typeface="Cambria Math" panose="02040503050406030204" pitchFamily="18" charset="0"/>
                              </a:rPr>
                              <m:t>𝜈</m:t>
                            </m:r>
                          </m:e>
                          <m:sub>
                            <m:r>
                              <a:rPr lang="fr-FR" sz="11200" i="1">
                                <a:latin typeface="Cambria Math" panose="02040503050406030204" pitchFamily="18" charset="0"/>
                              </a:rPr>
                              <m:t>𝑖</m:t>
                            </m:r>
                          </m:sub>
                        </m:sSub>
                      </m:sup>
                    </m:sSup>
                    <m:r>
                      <a:rPr lang="fr-FR" sz="11200" i="1">
                        <a:latin typeface="Cambria Math" panose="02040503050406030204" pitchFamily="18" charset="0"/>
                      </a:rPr>
                      <m:t>=</m:t>
                    </m:r>
                    <m:sSup>
                      <m:sSupPr>
                        <m:ctrlPr>
                          <a:rPr lang="fr-FR" sz="11200" i="1">
                            <a:latin typeface="Cambria Math" panose="02040503050406030204" pitchFamily="18" charset="0"/>
                          </a:rPr>
                        </m:ctrlPr>
                      </m:sSupPr>
                      <m:e>
                        <m:r>
                          <a:rPr lang="fr-FR" sz="11200" i="1">
                            <a:latin typeface="Cambria Math" panose="02040503050406030204" pitchFamily="18" charset="0"/>
                          </a:rPr>
                          <m:t>(</m:t>
                        </m:r>
                        <m:r>
                          <a:rPr lang="fr-FR" sz="11200" i="1">
                            <a:latin typeface="Cambria Math" panose="02040503050406030204" pitchFamily="18" charset="0"/>
                          </a:rPr>
                          <m:t>𝑃</m:t>
                        </m:r>
                        <m:r>
                          <a:rPr lang="fr-FR" sz="11200" i="1">
                            <a:latin typeface="Cambria Math" panose="02040503050406030204" pitchFamily="18" charset="0"/>
                          </a:rPr>
                          <m:t>)</m:t>
                        </m:r>
                      </m:e>
                      <m:sup>
                        <m:nary>
                          <m:naryPr>
                            <m:chr m:val="∑"/>
                            <m:limLoc m:val="undOvr"/>
                            <m:subHide m:val="on"/>
                            <m:supHide m:val="on"/>
                            <m:ctrlPr>
                              <a:rPr lang="fr-FR" sz="11200" i="1">
                                <a:latin typeface="Cambria Math" panose="02040503050406030204" pitchFamily="18" charset="0"/>
                              </a:rPr>
                            </m:ctrlPr>
                          </m:naryPr>
                          <m:sub/>
                          <m:sup/>
                          <m:e>
                            <m:sSub>
                              <m:sSubPr>
                                <m:ctrlPr>
                                  <a:rPr lang="fr-FR" sz="11200" i="1">
                                    <a:latin typeface="Cambria Math" panose="02040503050406030204" pitchFamily="18" charset="0"/>
                                  </a:rPr>
                                </m:ctrlPr>
                              </m:sSubPr>
                              <m:e>
                                <m:r>
                                  <a:rPr lang="fr-FR" sz="11200" i="1">
                                    <a:latin typeface="Cambria Math" panose="02040503050406030204" pitchFamily="18" charset="0"/>
                                  </a:rPr>
                                  <m:t>𝜈</m:t>
                                </m:r>
                              </m:e>
                              <m:sub>
                                <m:r>
                                  <a:rPr lang="fr-FR" sz="11200" i="1">
                                    <a:latin typeface="Cambria Math" panose="02040503050406030204" pitchFamily="18" charset="0"/>
                                  </a:rPr>
                                  <m:t>𝑖</m:t>
                                </m:r>
                              </m:sub>
                            </m:sSub>
                          </m:e>
                        </m:nary>
                      </m:sup>
                    </m:sSup>
                    <m:nary>
                      <m:naryPr>
                        <m:chr m:val="∏"/>
                        <m:limLoc m:val="undOvr"/>
                        <m:subHide m:val="on"/>
                        <m:supHide m:val="on"/>
                        <m:ctrlPr>
                          <a:rPr lang="fr-FR" sz="11200" i="1">
                            <a:latin typeface="Cambria Math" panose="02040503050406030204" pitchFamily="18" charset="0"/>
                          </a:rPr>
                        </m:ctrlPr>
                      </m:naryPr>
                      <m:sub/>
                      <m:sup/>
                      <m:e>
                        <m:sSup>
                          <m:sSupPr>
                            <m:ctrlPr>
                              <a:rPr lang="fr-FR" sz="11200" i="1">
                                <a:latin typeface="Cambria Math" panose="02040503050406030204" pitchFamily="18" charset="0"/>
                              </a:rPr>
                            </m:ctrlPr>
                          </m:sSupPr>
                          <m:e>
                            <m:r>
                              <a:rPr lang="fr-FR" sz="11200" i="1">
                                <a:latin typeface="Cambria Math" panose="02040503050406030204" pitchFamily="18" charset="0"/>
                              </a:rPr>
                              <m:t>(</m:t>
                            </m:r>
                            <m:f>
                              <m:fPr>
                                <m:ctrlPr>
                                  <a:rPr lang="fr-FR" sz="11200" i="1">
                                    <a:latin typeface="Cambria Math" panose="02040503050406030204" pitchFamily="18" charset="0"/>
                                  </a:rPr>
                                </m:ctrlPr>
                              </m:fPr>
                              <m:num>
                                <m:sSub>
                                  <m:sSubPr>
                                    <m:ctrlPr>
                                      <a:rPr lang="fr-FR" sz="11200" i="1">
                                        <a:latin typeface="Cambria Math" panose="02040503050406030204" pitchFamily="18" charset="0"/>
                                      </a:rPr>
                                    </m:ctrlPr>
                                  </m:sSubPr>
                                  <m:e>
                                    <m:r>
                                      <a:rPr lang="fr-FR" sz="11200" i="1">
                                        <a:latin typeface="Cambria Math" panose="02040503050406030204" pitchFamily="18" charset="0"/>
                                      </a:rPr>
                                      <m:t>𝑛</m:t>
                                    </m:r>
                                  </m:e>
                                  <m:sub>
                                    <m:r>
                                      <a:rPr lang="fr-FR" sz="11200" i="1">
                                        <a:latin typeface="Cambria Math" panose="02040503050406030204" pitchFamily="18" charset="0"/>
                                      </a:rPr>
                                      <m:t>𝑖</m:t>
                                    </m:r>
                                  </m:sub>
                                </m:sSub>
                              </m:num>
                              <m:den>
                                <m:r>
                                  <a:rPr lang="fr-FR" sz="11200" i="1">
                                    <a:latin typeface="Cambria Math" panose="02040503050406030204" pitchFamily="18" charset="0"/>
                                  </a:rPr>
                                  <m:t>𝑛</m:t>
                                </m:r>
                                <m:sSup>
                                  <m:sSupPr>
                                    <m:ctrlPr>
                                      <a:rPr lang="fr-FR" sz="11200" i="1">
                                        <a:latin typeface="Cambria Math" panose="02040503050406030204" pitchFamily="18" charset="0"/>
                                      </a:rPr>
                                    </m:ctrlPr>
                                  </m:sSupPr>
                                  <m:e>
                                    <m:r>
                                      <a:rPr lang="fr-FR" sz="11200" i="1">
                                        <a:latin typeface="Cambria Math" panose="02040503050406030204" pitchFamily="18" charset="0"/>
                                      </a:rPr>
                                      <m:t>𝑃</m:t>
                                    </m:r>
                                  </m:e>
                                  <m:sup>
                                    <m:r>
                                      <a:rPr lang="fr-FR" sz="11200" i="1">
                                        <a:latin typeface="Cambria Math" panose="02040503050406030204" pitchFamily="18" charset="0"/>
                                      </a:rPr>
                                      <m:t>0</m:t>
                                    </m:r>
                                  </m:sup>
                                </m:sSup>
                              </m:den>
                            </m:f>
                            <m:r>
                              <a:rPr lang="fr-FR" sz="11200" i="1">
                                <a:latin typeface="Cambria Math" panose="02040503050406030204" pitchFamily="18" charset="0"/>
                              </a:rPr>
                              <m:t>)</m:t>
                            </m:r>
                          </m:e>
                          <m:sup>
                            <m:sSub>
                              <m:sSubPr>
                                <m:ctrlPr>
                                  <a:rPr lang="fr-FR" sz="11200" i="1">
                                    <a:latin typeface="Cambria Math" panose="02040503050406030204" pitchFamily="18" charset="0"/>
                                  </a:rPr>
                                </m:ctrlPr>
                              </m:sSubPr>
                              <m:e>
                                <m:r>
                                  <a:rPr lang="fr-FR" sz="11200" i="1">
                                    <a:latin typeface="Cambria Math" panose="02040503050406030204" pitchFamily="18" charset="0"/>
                                  </a:rPr>
                                  <m:t>𝜈</m:t>
                                </m:r>
                              </m:e>
                              <m:sub>
                                <m:r>
                                  <a:rPr lang="fr-FR" sz="11200" i="1">
                                    <a:latin typeface="Cambria Math" panose="02040503050406030204" pitchFamily="18" charset="0"/>
                                  </a:rPr>
                                  <m:t>𝑖</m:t>
                                </m:r>
                              </m:sub>
                            </m:sSub>
                          </m:sup>
                        </m:sSup>
                      </m:e>
                    </m:nary>
                  </m:oMath>
                </a14:m>
                <a:endParaRPr lang="fr-FR" sz="11200" dirty="0"/>
              </a:p>
              <a:p>
                <a:pPr marL="0" indent="0">
                  <a:lnSpc>
                    <a:spcPct val="170000"/>
                  </a:lnSpc>
                  <a:spcBef>
                    <a:spcPts val="0"/>
                  </a:spcBef>
                  <a:buNone/>
                </a:pPr>
                <a:r>
                  <a:rPr lang="fr-FR" sz="11200" dirty="0"/>
                  <a:t>A l’équilibre </a:t>
                </a:r>
                <a14:m>
                  <m:oMath xmlns:m="http://schemas.openxmlformats.org/officeDocument/2006/math">
                    <m:sSub>
                      <m:sSubPr>
                        <m:ctrlPr>
                          <a:rPr lang="fr-FR" sz="11200" i="1">
                            <a:latin typeface="Cambria Math" panose="02040503050406030204" pitchFamily="18" charset="0"/>
                          </a:rPr>
                        </m:ctrlPr>
                      </m:sSubPr>
                      <m:e>
                        <m:r>
                          <a:rPr lang="fr-FR" sz="11200" i="1">
                            <a:latin typeface="Cambria Math" panose="02040503050406030204" pitchFamily="18" charset="0"/>
                          </a:rPr>
                          <m:t>𝑄</m:t>
                        </m:r>
                      </m:e>
                      <m:sub>
                        <m:r>
                          <a:rPr lang="fr-FR" sz="11200" i="1">
                            <a:latin typeface="Cambria Math" panose="02040503050406030204" pitchFamily="18" charset="0"/>
                          </a:rPr>
                          <m:t>𝑟</m:t>
                        </m:r>
                      </m:sub>
                    </m:sSub>
                    <m:r>
                      <a:rPr lang="fr-FR" sz="11200" i="1">
                        <a:latin typeface="Cambria Math" panose="02040503050406030204" pitchFamily="18" charset="0"/>
                      </a:rPr>
                      <m:t>=</m:t>
                    </m:r>
                    <m:r>
                      <a:rPr lang="fr-FR" sz="11200" i="1">
                        <a:latin typeface="Cambria Math" panose="02040503050406030204" pitchFamily="18" charset="0"/>
                      </a:rPr>
                      <m:t>𝐾</m:t>
                    </m:r>
                  </m:oMath>
                </a14:m>
                <a:r>
                  <a:rPr lang="fr-FR" sz="11200" dirty="0"/>
                  <a:t>. </a:t>
                </a:r>
              </a:p>
              <a:p>
                <a:pPr marL="0" indent="0">
                  <a:lnSpc>
                    <a:spcPct val="170000"/>
                  </a:lnSpc>
                  <a:spcBef>
                    <a:spcPts val="0"/>
                  </a:spcBef>
                  <a:buNone/>
                </a:pPr>
                <a:r>
                  <a:rPr lang="fr-FR" sz="11200" dirty="0"/>
                  <a:t>Augmentons la pression.</a:t>
                </a:r>
              </a:p>
              <a:p>
                <a:pPr>
                  <a:lnSpc>
                    <a:spcPct val="170000"/>
                  </a:lnSpc>
                  <a:spcBef>
                    <a:spcPts val="0"/>
                  </a:spcBef>
                </a:pPr>
                <a14:m>
                  <m:oMath xmlns:m="http://schemas.openxmlformats.org/officeDocument/2006/math">
                    <m:sSub>
                      <m:sSubPr>
                        <m:ctrlPr>
                          <a:rPr lang="fr-FR" sz="11200" i="1">
                            <a:latin typeface="Cambria Math" panose="02040503050406030204" pitchFamily="18" charset="0"/>
                          </a:rPr>
                        </m:ctrlPr>
                      </m:sSubPr>
                      <m:e>
                        <m:r>
                          <a:rPr lang="fr-FR" sz="11200" i="1">
                            <a:latin typeface="Cambria Math" panose="02040503050406030204" pitchFamily="18" charset="0"/>
                          </a:rPr>
                          <m:t>𝑄</m:t>
                        </m:r>
                      </m:e>
                      <m:sub>
                        <m:r>
                          <a:rPr lang="fr-FR" sz="11200" i="1">
                            <a:latin typeface="Cambria Math" panose="02040503050406030204" pitchFamily="18" charset="0"/>
                          </a:rPr>
                          <m:t>𝑟</m:t>
                        </m:r>
                      </m:sub>
                    </m:sSub>
                  </m:oMath>
                </a14:m>
                <a:r>
                  <a:rPr lang="fr-FR" sz="11200" dirty="0"/>
                  <a:t> augmente si </a:t>
                </a:r>
                <a14:m>
                  <m:oMath xmlns:m="http://schemas.openxmlformats.org/officeDocument/2006/math">
                    <m:nary>
                      <m:naryPr>
                        <m:chr m:val="∑"/>
                        <m:limLoc m:val="undOvr"/>
                        <m:subHide m:val="on"/>
                        <m:supHide m:val="on"/>
                        <m:ctrlPr>
                          <a:rPr lang="fr-FR" sz="11200" i="1">
                            <a:latin typeface="Cambria Math" panose="02040503050406030204" pitchFamily="18" charset="0"/>
                          </a:rPr>
                        </m:ctrlPr>
                      </m:naryPr>
                      <m:sub/>
                      <m:sup/>
                      <m:e>
                        <m:sSub>
                          <m:sSubPr>
                            <m:ctrlPr>
                              <a:rPr lang="fr-FR" sz="11200" i="1">
                                <a:latin typeface="Cambria Math" panose="02040503050406030204" pitchFamily="18" charset="0"/>
                              </a:rPr>
                            </m:ctrlPr>
                          </m:sSubPr>
                          <m:e>
                            <m:r>
                              <a:rPr lang="fr-FR" sz="11200" i="1">
                                <a:latin typeface="Cambria Math" panose="02040503050406030204" pitchFamily="18" charset="0"/>
                              </a:rPr>
                              <m:t>𝜈</m:t>
                            </m:r>
                          </m:e>
                          <m:sub>
                            <m:r>
                              <a:rPr lang="fr-FR" sz="11200" i="1">
                                <a:latin typeface="Cambria Math" panose="02040503050406030204" pitchFamily="18" charset="0"/>
                              </a:rPr>
                              <m:t>𝑖</m:t>
                            </m:r>
                          </m:sub>
                        </m:sSub>
                      </m:e>
                    </m:nary>
                    <m:r>
                      <a:rPr lang="fr-FR" sz="11200" i="1">
                        <a:latin typeface="Cambria Math" panose="02040503050406030204" pitchFamily="18" charset="0"/>
                      </a:rPr>
                      <m:t>=</m:t>
                    </m:r>
                    <m:sSub>
                      <m:sSubPr>
                        <m:ctrlPr>
                          <a:rPr lang="fr-FR" sz="11200" i="1">
                            <a:latin typeface="Cambria Math" panose="02040503050406030204" pitchFamily="18" charset="0"/>
                          </a:rPr>
                        </m:ctrlPr>
                      </m:sSubPr>
                      <m:e>
                        <m:r>
                          <m:rPr>
                            <m:sty m:val="p"/>
                          </m:rPr>
                          <a:rPr lang="fr-FR" sz="11200">
                            <a:latin typeface="Cambria Math" panose="02040503050406030204" pitchFamily="18" charset="0"/>
                          </a:rPr>
                          <m:t>Δ</m:t>
                        </m:r>
                      </m:e>
                      <m:sub>
                        <m:r>
                          <a:rPr lang="fr-FR" sz="11200" i="1">
                            <a:latin typeface="Cambria Math" panose="02040503050406030204" pitchFamily="18" charset="0"/>
                          </a:rPr>
                          <m:t>𝑟</m:t>
                        </m:r>
                      </m:sub>
                    </m:sSub>
                    <m:sSub>
                      <m:sSubPr>
                        <m:ctrlPr>
                          <a:rPr lang="fr-FR" sz="11200" i="1">
                            <a:latin typeface="Cambria Math" panose="02040503050406030204" pitchFamily="18" charset="0"/>
                          </a:rPr>
                        </m:ctrlPr>
                      </m:sSubPr>
                      <m:e>
                        <m:r>
                          <a:rPr lang="fr-FR" sz="11200" i="1">
                            <a:latin typeface="Cambria Math" panose="02040503050406030204" pitchFamily="18" charset="0"/>
                          </a:rPr>
                          <m:t>𝑛</m:t>
                        </m:r>
                      </m:e>
                      <m:sub>
                        <m:r>
                          <a:rPr lang="fr-FR" sz="11200" i="1">
                            <a:latin typeface="Cambria Math" panose="02040503050406030204" pitchFamily="18" charset="0"/>
                          </a:rPr>
                          <m:t>𝑔𝑎𝑧</m:t>
                        </m:r>
                      </m:sub>
                    </m:sSub>
                  </m:oMath>
                </a14:m>
                <a:r>
                  <a:rPr lang="fr-FR" sz="11200" dirty="0"/>
                  <a:t> est positif. Il  devient alors supérieur à K et le système évolue dans le sens indirect c'est-à-dire dans le sens où </a:t>
                </a:r>
                <a14:m>
                  <m:oMath xmlns:m="http://schemas.openxmlformats.org/officeDocument/2006/math">
                    <m:sSub>
                      <m:sSubPr>
                        <m:ctrlPr>
                          <a:rPr lang="fr-FR" sz="11200" i="1">
                            <a:latin typeface="Cambria Math" panose="02040503050406030204" pitchFamily="18" charset="0"/>
                          </a:rPr>
                        </m:ctrlPr>
                      </m:sSubPr>
                      <m:e>
                        <m:r>
                          <m:rPr>
                            <m:sty m:val="p"/>
                          </m:rPr>
                          <a:rPr lang="fr-FR" sz="11200">
                            <a:latin typeface="Cambria Math" panose="02040503050406030204" pitchFamily="18" charset="0"/>
                          </a:rPr>
                          <m:t>Δ</m:t>
                        </m:r>
                      </m:e>
                      <m:sub>
                        <m:r>
                          <a:rPr lang="fr-FR" sz="11200" i="1">
                            <a:latin typeface="Cambria Math" panose="02040503050406030204" pitchFamily="18" charset="0"/>
                          </a:rPr>
                          <m:t>𝑟</m:t>
                        </m:r>
                      </m:sub>
                    </m:sSub>
                    <m:sSub>
                      <m:sSubPr>
                        <m:ctrlPr>
                          <a:rPr lang="fr-FR" sz="11200" i="1">
                            <a:latin typeface="Cambria Math" panose="02040503050406030204" pitchFamily="18" charset="0"/>
                          </a:rPr>
                        </m:ctrlPr>
                      </m:sSubPr>
                      <m:e>
                        <m:r>
                          <a:rPr lang="fr-FR" sz="11200" i="1">
                            <a:latin typeface="Cambria Math" panose="02040503050406030204" pitchFamily="18" charset="0"/>
                          </a:rPr>
                          <m:t>𝑛</m:t>
                        </m:r>
                      </m:e>
                      <m:sub>
                        <m:r>
                          <a:rPr lang="fr-FR" sz="11200" i="1">
                            <a:latin typeface="Cambria Math" panose="02040503050406030204" pitchFamily="18" charset="0"/>
                          </a:rPr>
                          <m:t>𝑔𝑎𝑧</m:t>
                        </m:r>
                      </m:sub>
                    </m:sSub>
                  </m:oMath>
                </a14:m>
                <a:r>
                  <a:rPr lang="fr-FR" sz="11200" dirty="0"/>
                  <a:t> est négatif.</a:t>
                </a:r>
              </a:p>
              <a:p>
                <a:endParaRPr lang="fr-FR" dirty="0"/>
              </a:p>
            </p:txBody>
          </p:sp>
        </mc:Choice>
        <mc:Fallback xmlns="">
          <p:sp>
            <p:nvSpPr>
              <p:cNvPr id="3" name="Espace réservé du contenu 2">
                <a:extLst>
                  <a:ext uri="{FF2B5EF4-FFF2-40B4-BE49-F238E27FC236}">
                    <a16:creationId xmlns:a16="http://schemas.microsoft.com/office/drawing/2014/main" id="{232EE4D1-AA4C-4541-92F9-2EEE0329E94B}"/>
                  </a:ext>
                </a:extLst>
              </p:cNvPr>
              <p:cNvSpPr>
                <a:spLocks noGrp="1" noRot="1" noChangeAspect="1" noMove="1" noResize="1" noEditPoints="1" noAdjustHandles="1" noChangeArrowheads="1" noChangeShapeType="1" noTextEdit="1"/>
              </p:cNvSpPr>
              <p:nvPr>
                <p:ph idx="1"/>
              </p:nvPr>
            </p:nvSpPr>
            <p:spPr>
              <a:xfrm>
                <a:off x="838200" y="457200"/>
                <a:ext cx="10515600" cy="6065520"/>
              </a:xfrm>
              <a:blipFill>
                <a:blip r:embed="rId2"/>
                <a:stretch>
                  <a:fillRect l="-1217" t="-3317" r="-754"/>
                </a:stretch>
              </a:blipFill>
            </p:spPr>
            <p:txBody>
              <a:bodyPr/>
              <a:lstStyle/>
              <a:p>
                <a:r>
                  <a:rPr lang="fr-FR">
                    <a:noFill/>
                  </a:rPr>
                  <a:t> </a:t>
                </a:r>
              </a:p>
            </p:txBody>
          </p:sp>
        </mc:Fallback>
      </mc:AlternateContent>
    </p:spTree>
    <p:extLst>
      <p:ext uri="{BB962C8B-B14F-4D97-AF65-F5344CB8AC3E}">
        <p14:creationId xmlns:p14="http://schemas.microsoft.com/office/powerpoint/2010/main" val="3924779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1911778C-8B4B-43D4-BE64-C46406CA0D99}"/>
                  </a:ext>
                </a:extLst>
              </p:cNvPr>
              <p:cNvSpPr>
                <a:spLocks noGrp="1"/>
              </p:cNvSpPr>
              <p:nvPr>
                <p:ph idx="1"/>
              </p:nvPr>
            </p:nvSpPr>
            <p:spPr>
              <a:xfrm>
                <a:off x="838200" y="545690"/>
                <a:ext cx="10515600" cy="5631273"/>
              </a:xfrm>
            </p:spPr>
            <p:txBody>
              <a:bodyPr>
                <a:normAutofit/>
              </a:bodyPr>
              <a:lstStyle/>
              <a:p>
                <a14:m>
                  <m:oMath xmlns:m="http://schemas.openxmlformats.org/officeDocument/2006/math">
                    <m:sSup>
                      <m:sSupPr>
                        <m:ctrlPr>
                          <a:rPr lang="fr-FR" sz="4000" b="1" i="1" smtClean="0">
                            <a:solidFill>
                              <a:srgbClr val="FF0000"/>
                            </a:solidFill>
                            <a:latin typeface="Cambria Math" panose="02040503050406030204" pitchFamily="18" charset="0"/>
                          </a:rPr>
                        </m:ctrlPr>
                      </m:sSupPr>
                      <m:e>
                        <m:r>
                          <a:rPr lang="fr-FR" sz="4000" b="1" i="1">
                            <a:solidFill>
                              <a:srgbClr val="FF0000"/>
                            </a:solidFill>
                            <a:latin typeface="Cambria Math" panose="02040503050406030204" pitchFamily="18" charset="0"/>
                          </a:rPr>
                          <m:t>𝑳</m:t>
                        </m:r>
                      </m:e>
                      <m:sup>
                        <m:r>
                          <a:rPr lang="fr-FR" sz="4000" b="1" i="1">
                            <a:solidFill>
                              <a:srgbClr val="FF0000"/>
                            </a:solidFill>
                            <a:latin typeface="Cambria Math" panose="02040503050406030204" pitchFamily="18" charset="0"/>
                          </a:rPr>
                          <m:t>′</m:t>
                        </m:r>
                      </m:sup>
                    </m:sSup>
                    <m:r>
                      <a:rPr lang="fr-FR" sz="4000" b="1" i="1">
                        <a:solidFill>
                          <a:srgbClr val="FF0000"/>
                        </a:solidFill>
                        <a:latin typeface="Cambria Math" panose="02040503050406030204" pitchFamily="18" charset="0"/>
                      </a:rPr>
                      <m:t>é</m:t>
                    </m:r>
                    <m:r>
                      <a:rPr lang="fr-FR" sz="4000" b="1" i="1">
                        <a:solidFill>
                          <a:srgbClr val="FF0000"/>
                        </a:solidFill>
                        <a:latin typeface="Cambria Math" panose="02040503050406030204" pitchFamily="18" charset="0"/>
                      </a:rPr>
                      <m:t>𝒗𝒐𝒍𝒖𝒕𝒊𝒐𝒏</m:t>
                    </m:r>
                    <m:r>
                      <a:rPr lang="fr-FR" sz="4000" b="1" i="1">
                        <a:solidFill>
                          <a:srgbClr val="FF0000"/>
                        </a:solidFill>
                        <a:latin typeface="Cambria Math" panose="02040503050406030204" pitchFamily="18" charset="0"/>
                      </a:rPr>
                      <m:t> </m:t>
                    </m:r>
                    <m:r>
                      <a:rPr lang="fr-FR" sz="4000" b="1" i="1">
                        <a:solidFill>
                          <a:srgbClr val="FF0000"/>
                        </a:solidFill>
                        <a:latin typeface="Cambria Math" panose="02040503050406030204" pitchFamily="18" charset="0"/>
                      </a:rPr>
                      <m:t>𝒂</m:t>
                    </m:r>
                    <m:r>
                      <a:rPr lang="fr-FR" sz="4000" b="1" i="1">
                        <a:solidFill>
                          <a:srgbClr val="FF0000"/>
                        </a:solidFill>
                        <a:latin typeface="Cambria Math" panose="02040503050406030204" pitchFamily="18" charset="0"/>
                      </a:rPr>
                      <m:t> </m:t>
                    </m:r>
                    <m:r>
                      <a:rPr lang="fr-FR" sz="4000" b="1" i="1">
                        <a:solidFill>
                          <a:srgbClr val="FF0000"/>
                        </a:solidFill>
                        <a:latin typeface="Cambria Math" panose="02040503050406030204" pitchFamily="18" charset="0"/>
                      </a:rPr>
                      <m:t>𝒅𝒐𝒏𝒄</m:t>
                    </m:r>
                    <m:r>
                      <a:rPr lang="fr-FR" sz="4000" b="1" i="1">
                        <a:solidFill>
                          <a:srgbClr val="FF0000"/>
                        </a:solidFill>
                        <a:latin typeface="Cambria Math" panose="02040503050406030204" pitchFamily="18" charset="0"/>
                      </a:rPr>
                      <m:t> </m:t>
                    </m:r>
                    <m:r>
                      <a:rPr lang="fr-FR" sz="4000" b="1" i="1">
                        <a:solidFill>
                          <a:srgbClr val="FF0000"/>
                        </a:solidFill>
                        <a:latin typeface="Cambria Math" panose="02040503050406030204" pitchFamily="18" charset="0"/>
                      </a:rPr>
                      <m:t>𝒕𝒐𝒖𝒋𝒐𝒖𝒓𝒔</m:t>
                    </m:r>
                    <m:r>
                      <a:rPr lang="fr-FR" sz="4000" b="1" i="1">
                        <a:solidFill>
                          <a:srgbClr val="FF0000"/>
                        </a:solidFill>
                        <a:latin typeface="Cambria Math" panose="02040503050406030204" pitchFamily="18" charset="0"/>
                      </a:rPr>
                      <m:t> </m:t>
                    </m:r>
                    <m:r>
                      <a:rPr lang="fr-FR" sz="4000" b="1" i="1">
                        <a:solidFill>
                          <a:srgbClr val="FF0000"/>
                        </a:solidFill>
                        <a:latin typeface="Cambria Math" panose="02040503050406030204" pitchFamily="18" charset="0"/>
                      </a:rPr>
                      <m:t>𝒍𝒊𝒆𝒖</m:t>
                    </m:r>
                    <m:r>
                      <a:rPr lang="fr-FR" sz="4000" b="1" i="1">
                        <a:solidFill>
                          <a:srgbClr val="FF0000"/>
                        </a:solidFill>
                        <a:latin typeface="Cambria Math" panose="02040503050406030204" pitchFamily="18" charset="0"/>
                      </a:rPr>
                      <m:t> </m:t>
                    </m:r>
                    <m:r>
                      <a:rPr lang="fr-FR" sz="4000" b="1" i="1">
                        <a:solidFill>
                          <a:srgbClr val="FF0000"/>
                        </a:solidFill>
                        <a:latin typeface="Cambria Math" panose="02040503050406030204" pitchFamily="18" charset="0"/>
                      </a:rPr>
                      <m:t>𝒅𝒂𝒏𝒔</m:t>
                    </m:r>
                    <m:r>
                      <a:rPr lang="fr-FR" sz="4000" b="1" i="1">
                        <a:solidFill>
                          <a:srgbClr val="FF0000"/>
                        </a:solidFill>
                        <a:latin typeface="Cambria Math" panose="02040503050406030204" pitchFamily="18" charset="0"/>
                      </a:rPr>
                      <m:t> </m:t>
                    </m:r>
                  </m:oMath>
                </a14:m>
                <a:endParaRPr lang="fr-FR" sz="4000" b="1" i="1" dirty="0">
                  <a:solidFill>
                    <a:srgbClr val="FF0000"/>
                  </a:solidFill>
                </a:endParaRPr>
              </a:p>
              <a:p>
                <a:pPr marL="0" indent="0">
                  <a:buNone/>
                </a:pPr>
                <a14:m>
                  <m:oMath xmlns:m="http://schemas.openxmlformats.org/officeDocument/2006/math">
                    <m:r>
                      <a:rPr lang="fr-FR" sz="4000" b="1" i="1">
                        <a:solidFill>
                          <a:srgbClr val="FF0000"/>
                        </a:solidFill>
                        <a:latin typeface="Cambria Math" panose="02040503050406030204" pitchFamily="18" charset="0"/>
                      </a:rPr>
                      <m:t>𝒍𝒆</m:t>
                    </m:r>
                    <m:r>
                      <a:rPr lang="fr-FR" sz="4000" b="1" i="1">
                        <a:solidFill>
                          <a:srgbClr val="FF0000"/>
                        </a:solidFill>
                        <a:latin typeface="Cambria Math" panose="02040503050406030204" pitchFamily="18" charset="0"/>
                      </a:rPr>
                      <m:t> </m:t>
                    </m:r>
                    <m:r>
                      <a:rPr lang="fr-FR" sz="4000" b="1" i="1">
                        <a:solidFill>
                          <a:srgbClr val="FF0000"/>
                        </a:solidFill>
                        <a:latin typeface="Cambria Math" panose="02040503050406030204" pitchFamily="18" charset="0"/>
                      </a:rPr>
                      <m:t>𝒔𝒆𝒏𝒔</m:t>
                    </m:r>
                  </m:oMath>
                </a14:m>
                <a:r>
                  <a:rPr lang="fr-FR" sz="4000" b="1" i="1" dirty="0">
                    <a:solidFill>
                      <a:srgbClr val="FF0000"/>
                    </a:solidFill>
                  </a:rPr>
                  <a:t> d’une diminution</a:t>
                </a:r>
                <a14:m>
                  <m:oMath xmlns:m="http://schemas.openxmlformats.org/officeDocument/2006/math">
                    <m:r>
                      <a:rPr lang="fr-FR" sz="4000" b="1" i="1" smtClean="0">
                        <a:solidFill>
                          <a:srgbClr val="FF0000"/>
                        </a:solidFill>
                        <a:latin typeface="Cambria Math" panose="02040503050406030204" pitchFamily="18" charset="0"/>
                      </a:rPr>
                      <m:t> </m:t>
                    </m:r>
                    <m:r>
                      <a:rPr lang="fr-FR" sz="4000" b="1" i="1" smtClean="0">
                        <a:solidFill>
                          <a:srgbClr val="FF0000"/>
                        </a:solidFill>
                        <a:latin typeface="Cambria Math" panose="02040503050406030204" pitchFamily="18" charset="0"/>
                      </a:rPr>
                      <m:t>𝒅𝒆</m:t>
                    </m:r>
                    <m:r>
                      <a:rPr lang="fr-FR" sz="4000" b="1" i="1" smtClean="0">
                        <a:solidFill>
                          <a:srgbClr val="FF0000"/>
                        </a:solidFill>
                        <a:latin typeface="Cambria Math" panose="02040503050406030204" pitchFamily="18" charset="0"/>
                      </a:rPr>
                      <m:t> </m:t>
                    </m:r>
                    <m:r>
                      <a:rPr lang="fr-FR" sz="4000" b="1" i="1" smtClean="0">
                        <a:solidFill>
                          <a:srgbClr val="FF0000"/>
                        </a:solidFill>
                        <a:latin typeface="Cambria Math" panose="02040503050406030204" pitchFamily="18" charset="0"/>
                      </a:rPr>
                      <m:t>𝒍𝒂</m:t>
                    </m:r>
                    <m:r>
                      <a:rPr lang="fr-FR" sz="4000" b="1" i="1" smtClean="0">
                        <a:solidFill>
                          <a:srgbClr val="FF0000"/>
                        </a:solidFill>
                        <a:latin typeface="Cambria Math" panose="02040503050406030204" pitchFamily="18" charset="0"/>
                      </a:rPr>
                      <m:t> </m:t>
                    </m:r>
                    <m:r>
                      <a:rPr lang="fr-FR" sz="4000" b="1" i="1" smtClean="0">
                        <a:solidFill>
                          <a:srgbClr val="FF0000"/>
                        </a:solidFill>
                        <a:latin typeface="Cambria Math" panose="02040503050406030204" pitchFamily="18" charset="0"/>
                      </a:rPr>
                      <m:t>𝒒𝒖𝒂𝒏𝒕𝒊𝒕</m:t>
                    </m:r>
                    <m:r>
                      <a:rPr lang="fr-FR" sz="4000" b="1" i="1" smtClean="0">
                        <a:solidFill>
                          <a:srgbClr val="FF0000"/>
                        </a:solidFill>
                        <a:latin typeface="Cambria Math" panose="02040503050406030204" pitchFamily="18" charset="0"/>
                      </a:rPr>
                      <m:t>é </m:t>
                    </m:r>
                  </m:oMath>
                </a14:m>
                <a:endParaRPr lang="fr-FR" sz="4000" dirty="0">
                  <a:solidFill>
                    <a:srgbClr val="FF0000"/>
                  </a:solidFill>
                </a:endParaRPr>
              </a:p>
              <a:p>
                <a:pPr marL="0" indent="0">
                  <a:buNone/>
                </a:pPr>
                <a14:m>
                  <m:oMathPara xmlns:m="http://schemas.openxmlformats.org/officeDocument/2006/math">
                    <m:oMathParaPr>
                      <m:jc m:val="left"/>
                    </m:oMathParaPr>
                    <m:oMath xmlns:m="http://schemas.openxmlformats.org/officeDocument/2006/math">
                      <m:r>
                        <a:rPr lang="fr-FR" sz="4000" b="1" i="1">
                          <a:solidFill>
                            <a:srgbClr val="FF0000"/>
                          </a:solidFill>
                          <a:latin typeface="Cambria Math" panose="02040503050406030204" pitchFamily="18" charset="0"/>
                        </a:rPr>
                        <m:t>𝒅𝒆</m:t>
                      </m:r>
                      <m:r>
                        <a:rPr lang="fr-FR" sz="4000" b="1" i="0" smtClean="0">
                          <a:solidFill>
                            <a:srgbClr val="FF0000"/>
                          </a:solidFill>
                          <a:latin typeface="Cambria Math" panose="02040503050406030204" pitchFamily="18" charset="0"/>
                        </a:rPr>
                        <m:t> </m:t>
                      </m:r>
                      <m:r>
                        <a:rPr lang="fr-FR" sz="4000" b="1" i="1">
                          <a:solidFill>
                            <a:srgbClr val="FF0000"/>
                          </a:solidFill>
                          <a:latin typeface="Cambria Math" panose="02040503050406030204" pitchFamily="18" charset="0"/>
                        </a:rPr>
                        <m:t>𝒎𝒂𝒕𝒊</m:t>
                      </m:r>
                      <m:r>
                        <a:rPr lang="fr-FR" sz="4000" b="1" i="1">
                          <a:solidFill>
                            <a:srgbClr val="FF0000"/>
                          </a:solidFill>
                          <a:latin typeface="Cambria Math" panose="02040503050406030204" pitchFamily="18" charset="0"/>
                        </a:rPr>
                        <m:t>è</m:t>
                      </m:r>
                      <m:r>
                        <a:rPr lang="fr-FR" sz="4000" b="1" i="1">
                          <a:solidFill>
                            <a:srgbClr val="FF0000"/>
                          </a:solidFill>
                          <a:latin typeface="Cambria Math" panose="02040503050406030204" pitchFamily="18" charset="0"/>
                        </a:rPr>
                        <m:t>𝒓𝒆</m:t>
                      </m:r>
                      <m:r>
                        <a:rPr lang="fr-FR" sz="4000" b="1" i="1">
                          <a:solidFill>
                            <a:srgbClr val="FF0000"/>
                          </a:solidFill>
                          <a:latin typeface="Cambria Math" panose="02040503050406030204" pitchFamily="18" charset="0"/>
                        </a:rPr>
                        <m:t> </m:t>
                      </m:r>
                      <m:r>
                        <a:rPr lang="fr-FR" sz="4000" b="1" i="1">
                          <a:solidFill>
                            <a:srgbClr val="FF0000"/>
                          </a:solidFill>
                          <a:latin typeface="Cambria Math" panose="02040503050406030204" pitchFamily="18" charset="0"/>
                        </a:rPr>
                        <m:t>𝒈𝒂𝒛𝒆𝒖𝒔𝒆</m:t>
                      </m:r>
                      <m:r>
                        <a:rPr lang="fr-FR" sz="4000" b="1" i="1">
                          <a:solidFill>
                            <a:srgbClr val="FF0000"/>
                          </a:solidFill>
                          <a:latin typeface="Cambria Math" panose="02040503050406030204" pitchFamily="18" charset="0"/>
                        </a:rPr>
                        <m:t>, </m:t>
                      </m:r>
                      <m:r>
                        <a:rPr lang="fr-FR" sz="4000" b="1" i="1">
                          <a:solidFill>
                            <a:srgbClr val="FF0000"/>
                          </a:solidFill>
                          <a:latin typeface="Cambria Math" panose="02040503050406030204" pitchFamily="18" charset="0"/>
                        </a:rPr>
                        <m:t>𝒑𝒐𝒖𝒓</m:t>
                      </m:r>
                      <m:r>
                        <a:rPr lang="fr-FR" sz="4000" b="1" i="1">
                          <a:solidFill>
                            <a:srgbClr val="FF0000"/>
                          </a:solidFill>
                          <a:latin typeface="Cambria Math" panose="02040503050406030204" pitchFamily="18" charset="0"/>
                        </a:rPr>
                        <m:t> </m:t>
                      </m:r>
                      <m:r>
                        <a:rPr lang="fr-FR" sz="4000" b="1" i="1">
                          <a:solidFill>
                            <a:srgbClr val="FF0000"/>
                          </a:solidFill>
                          <a:latin typeface="Cambria Math" panose="02040503050406030204" pitchFamily="18" charset="0"/>
                        </a:rPr>
                        <m:t>𝒖𝒏𝒆</m:t>
                      </m:r>
                      <m:r>
                        <a:rPr lang="fr-FR" sz="4000" b="1" i="1">
                          <a:solidFill>
                            <a:srgbClr val="FF0000"/>
                          </a:solidFill>
                          <a:latin typeface="Cambria Math" panose="02040503050406030204" pitchFamily="18" charset="0"/>
                        </a:rPr>
                        <m:t> </m:t>
                      </m:r>
                    </m:oMath>
                  </m:oMathPara>
                </a14:m>
                <a:endParaRPr lang="fr-FR" sz="4000" b="1" i="1" dirty="0">
                  <a:solidFill>
                    <a:srgbClr val="FF0000"/>
                  </a:solidFill>
                </a:endParaRPr>
              </a:p>
              <a:p>
                <a:pPr marL="0" indent="0">
                  <a:buNone/>
                </a:pPr>
                <a14:m>
                  <m:oMathPara xmlns:m="http://schemas.openxmlformats.org/officeDocument/2006/math">
                    <m:oMathParaPr>
                      <m:jc m:val="left"/>
                    </m:oMathParaPr>
                    <m:oMath xmlns:m="http://schemas.openxmlformats.org/officeDocument/2006/math">
                      <m:r>
                        <a:rPr lang="fr-FR" sz="4000" b="1" i="1">
                          <a:solidFill>
                            <a:srgbClr val="FF0000"/>
                          </a:solidFill>
                          <a:latin typeface="Cambria Math" panose="02040503050406030204" pitchFamily="18" charset="0"/>
                        </a:rPr>
                        <m:t>𝒂𝒖𝒈𝒎𝒆𝒏𝒕𝒂𝒕𝒊𝒐𝒏</m:t>
                      </m:r>
                      <m:r>
                        <a:rPr lang="fr-FR" sz="4000" b="1" i="1">
                          <a:solidFill>
                            <a:srgbClr val="FF0000"/>
                          </a:solidFill>
                          <a:latin typeface="Cambria Math" panose="02040503050406030204" pitchFamily="18" charset="0"/>
                        </a:rPr>
                        <m:t> </m:t>
                      </m:r>
                      <m:r>
                        <a:rPr lang="fr-FR" sz="4000" b="1" i="1">
                          <a:solidFill>
                            <a:srgbClr val="FF0000"/>
                          </a:solidFill>
                          <a:latin typeface="Cambria Math" panose="02040503050406030204" pitchFamily="18" charset="0"/>
                        </a:rPr>
                        <m:t>𝒅𝒆</m:t>
                      </m:r>
                      <m:r>
                        <a:rPr lang="fr-FR" sz="4000" b="1" i="1">
                          <a:solidFill>
                            <a:srgbClr val="FF0000"/>
                          </a:solidFill>
                          <a:latin typeface="Cambria Math" panose="02040503050406030204" pitchFamily="18" charset="0"/>
                        </a:rPr>
                        <m:t> </m:t>
                      </m:r>
                      <m:r>
                        <a:rPr lang="fr-FR" sz="4000" b="1" i="1">
                          <a:solidFill>
                            <a:srgbClr val="FF0000"/>
                          </a:solidFill>
                          <a:latin typeface="Cambria Math" panose="02040503050406030204" pitchFamily="18" charset="0"/>
                        </a:rPr>
                        <m:t>𝒍𝒂</m:t>
                      </m:r>
                      <m:r>
                        <a:rPr lang="fr-FR" sz="4000" b="1" i="1">
                          <a:solidFill>
                            <a:srgbClr val="FF0000"/>
                          </a:solidFill>
                          <a:latin typeface="Cambria Math" panose="02040503050406030204" pitchFamily="18" charset="0"/>
                        </a:rPr>
                        <m:t> </m:t>
                      </m:r>
                      <m:r>
                        <a:rPr lang="fr-FR" sz="4000" b="1" i="1">
                          <a:solidFill>
                            <a:srgbClr val="FF0000"/>
                          </a:solidFill>
                          <a:latin typeface="Cambria Math" panose="02040503050406030204" pitchFamily="18" charset="0"/>
                        </a:rPr>
                        <m:t>𝒑𝒓𝒆𝒔𝒔𝒊𝒐𝒏</m:t>
                      </m:r>
                      <m:r>
                        <a:rPr lang="fr-FR" sz="4000" b="1" i="1">
                          <a:solidFill>
                            <a:srgbClr val="FF0000"/>
                          </a:solidFill>
                          <a:latin typeface="Cambria Math" panose="02040503050406030204" pitchFamily="18" charset="0"/>
                        </a:rPr>
                        <m:t>.</m:t>
                      </m:r>
                    </m:oMath>
                  </m:oMathPara>
                </a14:m>
                <a:endParaRPr lang="fr-FR" sz="4000" dirty="0">
                  <a:solidFill>
                    <a:srgbClr val="FF0000"/>
                  </a:solidFill>
                </a:endParaRPr>
              </a:p>
              <a:p>
                <a:pPr marL="0" indent="0">
                  <a:buNone/>
                </a:pPr>
                <a:endParaRPr lang="fr-FR" sz="4000" dirty="0">
                  <a:solidFill>
                    <a:srgbClr val="FF0000"/>
                  </a:solidFill>
                </a:endParaRPr>
              </a:p>
              <a:p>
                <a:r>
                  <a:rPr lang="fr-FR" sz="4000" dirty="0"/>
                  <a:t>Ce résultat peut s’étendre aux autres équilibres.</a:t>
                </a:r>
              </a:p>
              <a:p>
                <a:r>
                  <a:rPr lang="fr-FR" b="1" dirty="0"/>
                  <a:t>Exemple </a:t>
                </a:r>
                <a:r>
                  <a:rPr lang="fr-FR" dirty="0"/>
                  <a:t>: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m:t>
                        </m:r>
                        <m:r>
                          <a:rPr lang="fr-FR" i="1">
                            <a:latin typeface="Cambria Math" panose="02040503050406030204" pitchFamily="18" charset="0"/>
                          </a:rPr>
                          <m:t>𝑠</m:t>
                        </m:r>
                        <m:r>
                          <a:rPr lang="fr-FR" i="1">
                            <a:latin typeface="Cambria Math" panose="02040503050406030204" pitchFamily="18" charset="0"/>
                          </a:rPr>
                          <m:t>)</m:t>
                        </m:r>
                      </m:sub>
                    </m:sSub>
                    <m:r>
                      <a:rPr lang="fr-FR" i="1">
                        <a:latin typeface="Cambria Math" panose="02040503050406030204" pitchFamily="18" charset="0"/>
                      </a:rPr>
                      <m:t>+</m:t>
                    </m:r>
                    <m:r>
                      <a:rPr lang="fr-FR" i="1">
                        <a:latin typeface="Cambria Math" panose="02040503050406030204" pitchFamily="18" charset="0"/>
                      </a:rPr>
                      <m:t>𝐶</m:t>
                    </m:r>
                    <m:sSub>
                      <m:sSubPr>
                        <m:ctrlPr>
                          <a:rPr lang="fr-FR" i="1">
                            <a:latin typeface="Cambria Math" panose="02040503050406030204" pitchFamily="18" charset="0"/>
                          </a:rPr>
                        </m:ctrlPr>
                      </m:sSubPr>
                      <m:e>
                        <m:r>
                          <a:rPr lang="fr-FR" i="1">
                            <a:latin typeface="Cambria Math" panose="02040503050406030204" pitchFamily="18" charset="0"/>
                          </a:rPr>
                          <m:t>𝑂</m:t>
                        </m:r>
                      </m:e>
                      <m:sub>
                        <m:r>
                          <a:rPr lang="fr-FR" i="1">
                            <a:latin typeface="Cambria Math" panose="02040503050406030204" pitchFamily="18" charset="0"/>
                          </a:rPr>
                          <m:t>2(</m:t>
                        </m:r>
                        <m:r>
                          <a:rPr lang="fr-FR" i="1">
                            <a:latin typeface="Cambria Math" panose="02040503050406030204" pitchFamily="18" charset="0"/>
                          </a:rPr>
                          <m:t>𝑔</m:t>
                        </m:r>
                        <m:r>
                          <a:rPr lang="fr-FR" i="1">
                            <a:latin typeface="Cambria Math" panose="02040503050406030204" pitchFamily="18" charset="0"/>
                          </a:rPr>
                          <m:t>)</m:t>
                        </m:r>
                      </m:sub>
                    </m:sSub>
                    <m:r>
                      <a:rPr lang="fr-FR" i="1">
                        <a:latin typeface="Cambria Math" panose="02040503050406030204" pitchFamily="18" charset="0"/>
                      </a:rPr>
                      <m:t>⇄2</m:t>
                    </m:r>
                    <m:r>
                      <a:rPr lang="fr-FR" i="1">
                        <a:latin typeface="Cambria Math" panose="02040503050406030204" pitchFamily="18" charset="0"/>
                      </a:rPr>
                      <m:t>𝐶</m:t>
                    </m:r>
                    <m:sSub>
                      <m:sSubPr>
                        <m:ctrlPr>
                          <a:rPr lang="fr-FR" i="1">
                            <a:latin typeface="Cambria Math" panose="02040503050406030204" pitchFamily="18" charset="0"/>
                          </a:rPr>
                        </m:ctrlPr>
                      </m:sSubPr>
                      <m:e>
                        <m:r>
                          <a:rPr lang="fr-FR" i="1">
                            <a:latin typeface="Cambria Math" panose="02040503050406030204" pitchFamily="18" charset="0"/>
                          </a:rPr>
                          <m:t>𝑂</m:t>
                        </m:r>
                      </m:e>
                      <m:sub>
                        <m:r>
                          <a:rPr lang="fr-FR" i="1">
                            <a:latin typeface="Cambria Math" panose="02040503050406030204" pitchFamily="18" charset="0"/>
                          </a:rPr>
                          <m:t>(</m:t>
                        </m:r>
                        <m:r>
                          <a:rPr lang="fr-FR" i="1">
                            <a:latin typeface="Cambria Math" panose="02040503050406030204" pitchFamily="18" charset="0"/>
                          </a:rPr>
                          <m:t>𝑔</m:t>
                        </m:r>
                        <m:r>
                          <a:rPr lang="fr-FR" i="1">
                            <a:latin typeface="Cambria Math" panose="02040503050406030204" pitchFamily="18" charset="0"/>
                          </a:rPr>
                          <m:t>)</m:t>
                        </m:r>
                      </m:sub>
                    </m:sSub>
                  </m:oMath>
                </a14:m>
                <a:endParaRPr lang="fr-FR" dirty="0"/>
              </a:p>
              <a:p>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𝑄</m:t>
                        </m:r>
                      </m:e>
                      <m:sub>
                        <m:r>
                          <a:rPr lang="fr-FR" i="1">
                            <a:latin typeface="Cambria Math" panose="02040503050406030204" pitchFamily="18" charset="0"/>
                          </a:rPr>
                          <m:t>𝑟</m:t>
                        </m:r>
                      </m:sub>
                    </m:sSub>
                    <m:r>
                      <a:rPr lang="fr-FR" i="1">
                        <a:latin typeface="Cambria Math" panose="02040503050406030204" pitchFamily="18" charset="0"/>
                      </a:rPr>
                      <m:t>=</m:t>
                    </m:r>
                    <m:f>
                      <m:fPr>
                        <m:ctrlPr>
                          <a:rPr lang="fr-FR" i="1">
                            <a:latin typeface="Cambria Math" panose="02040503050406030204" pitchFamily="18" charset="0"/>
                          </a:rPr>
                        </m:ctrlPr>
                      </m:fPr>
                      <m:num>
                        <m:sSubSup>
                          <m:sSubSupPr>
                            <m:ctrlPr>
                              <a:rPr lang="fr-FR" i="1">
                                <a:latin typeface="Cambria Math" panose="02040503050406030204" pitchFamily="18" charset="0"/>
                              </a:rPr>
                            </m:ctrlPr>
                          </m:sSubSupPr>
                          <m:e>
                            <m:r>
                              <a:rPr lang="fr-FR" i="1">
                                <a:latin typeface="Cambria Math" panose="02040503050406030204" pitchFamily="18" charset="0"/>
                              </a:rPr>
                              <m:t>𝑃</m:t>
                            </m:r>
                          </m:e>
                          <m:sub>
                            <m:r>
                              <a:rPr lang="fr-FR" i="1">
                                <a:latin typeface="Cambria Math" panose="02040503050406030204" pitchFamily="18" charset="0"/>
                              </a:rPr>
                              <m:t>𝐶𝑂</m:t>
                            </m:r>
                          </m:sub>
                          <m:sup>
                            <m:r>
                              <a:rPr lang="fr-FR" i="1">
                                <a:latin typeface="Cambria Math" panose="02040503050406030204" pitchFamily="18" charset="0"/>
                              </a:rPr>
                              <m:t>2</m:t>
                            </m:r>
                          </m:sup>
                        </m:sSubSup>
                      </m:num>
                      <m:den>
                        <m:sSub>
                          <m:sSubPr>
                            <m:ctrlPr>
                              <a:rPr lang="fr-FR" i="1">
                                <a:latin typeface="Cambria Math" panose="02040503050406030204" pitchFamily="18" charset="0"/>
                              </a:rPr>
                            </m:ctrlPr>
                          </m:sSubPr>
                          <m:e>
                            <m:r>
                              <a:rPr lang="fr-FR" i="1">
                                <a:latin typeface="Cambria Math" panose="02040503050406030204" pitchFamily="18" charset="0"/>
                              </a:rPr>
                              <m:t>𝑃</m:t>
                            </m:r>
                          </m:e>
                          <m:sub>
                            <m:r>
                              <a:rPr lang="fr-FR" i="1">
                                <a:latin typeface="Cambria Math" panose="02040503050406030204" pitchFamily="18" charset="0"/>
                              </a:rPr>
                              <m:t>𝐶</m:t>
                            </m:r>
                            <m:sSub>
                              <m:sSubPr>
                                <m:ctrlPr>
                                  <a:rPr lang="fr-FR" i="1">
                                    <a:latin typeface="Cambria Math" panose="02040503050406030204" pitchFamily="18" charset="0"/>
                                  </a:rPr>
                                </m:ctrlPr>
                              </m:sSubPr>
                              <m:e>
                                <m:r>
                                  <a:rPr lang="fr-FR" i="1">
                                    <a:latin typeface="Cambria Math" panose="02040503050406030204" pitchFamily="18" charset="0"/>
                                  </a:rPr>
                                  <m:t>𝑂</m:t>
                                </m:r>
                              </m:e>
                              <m:sub>
                                <m:r>
                                  <a:rPr lang="fr-FR" i="1">
                                    <a:latin typeface="Cambria Math" panose="02040503050406030204" pitchFamily="18" charset="0"/>
                                  </a:rPr>
                                  <m:t>2</m:t>
                                </m:r>
                              </m:sub>
                            </m:sSub>
                          </m:sub>
                        </m:sSub>
                        <m:sSup>
                          <m:sSupPr>
                            <m:ctrlPr>
                              <a:rPr lang="fr-FR" i="1">
                                <a:latin typeface="Cambria Math" panose="02040503050406030204" pitchFamily="18" charset="0"/>
                              </a:rPr>
                            </m:ctrlPr>
                          </m:sSupPr>
                          <m:e>
                            <m:r>
                              <a:rPr lang="fr-FR" i="1">
                                <a:latin typeface="Cambria Math" panose="02040503050406030204" pitchFamily="18" charset="0"/>
                              </a:rPr>
                              <m:t>𝑃</m:t>
                            </m:r>
                          </m:e>
                          <m:sup>
                            <m:r>
                              <a:rPr lang="fr-FR" i="1">
                                <a:latin typeface="Cambria Math" panose="02040503050406030204" pitchFamily="18" charset="0"/>
                              </a:rPr>
                              <m:t>0</m:t>
                            </m:r>
                          </m:sup>
                        </m:sSup>
                      </m:den>
                    </m:f>
                    <m:r>
                      <a:rPr lang="fr-FR" i="1">
                        <a:latin typeface="Cambria Math" panose="02040503050406030204" pitchFamily="18" charset="0"/>
                      </a:rPr>
                      <m:t>=</m:t>
                    </m:r>
                    <m:f>
                      <m:fPr>
                        <m:ctrlPr>
                          <a:rPr lang="fr-FR" i="1">
                            <a:latin typeface="Cambria Math" panose="02040503050406030204" pitchFamily="18" charset="0"/>
                          </a:rPr>
                        </m:ctrlPr>
                      </m:fPr>
                      <m:num>
                        <m:sSubSup>
                          <m:sSubSupPr>
                            <m:ctrlPr>
                              <a:rPr lang="fr-FR" i="1">
                                <a:latin typeface="Cambria Math" panose="02040503050406030204" pitchFamily="18" charset="0"/>
                              </a:rPr>
                            </m:ctrlPr>
                          </m:sSubSupPr>
                          <m:e>
                            <m:r>
                              <a:rPr lang="fr-FR" i="1">
                                <a:latin typeface="Cambria Math" panose="02040503050406030204" pitchFamily="18" charset="0"/>
                              </a:rPr>
                              <m:t>𝑥</m:t>
                            </m:r>
                          </m:e>
                          <m:sub>
                            <m:r>
                              <a:rPr lang="fr-FR" i="1">
                                <a:latin typeface="Cambria Math" panose="02040503050406030204" pitchFamily="18" charset="0"/>
                              </a:rPr>
                              <m:t>𝐶𝑂</m:t>
                            </m:r>
                          </m:sub>
                          <m:sup>
                            <m:r>
                              <a:rPr lang="fr-FR" i="1">
                                <a:latin typeface="Cambria Math" panose="02040503050406030204" pitchFamily="18" charset="0"/>
                              </a:rPr>
                              <m:t>2</m:t>
                            </m:r>
                          </m:sup>
                        </m:sSubSup>
                      </m:num>
                      <m:den>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𝐶</m:t>
                            </m:r>
                            <m:sSub>
                              <m:sSubPr>
                                <m:ctrlPr>
                                  <a:rPr lang="fr-FR" i="1">
                                    <a:latin typeface="Cambria Math" panose="02040503050406030204" pitchFamily="18" charset="0"/>
                                  </a:rPr>
                                </m:ctrlPr>
                              </m:sSubPr>
                              <m:e>
                                <m:r>
                                  <a:rPr lang="fr-FR" i="1">
                                    <a:latin typeface="Cambria Math" panose="02040503050406030204" pitchFamily="18" charset="0"/>
                                  </a:rPr>
                                  <m:t>𝑂</m:t>
                                </m:r>
                              </m:e>
                              <m:sub>
                                <m:r>
                                  <a:rPr lang="fr-FR" i="1">
                                    <a:latin typeface="Cambria Math" panose="02040503050406030204" pitchFamily="18" charset="0"/>
                                  </a:rPr>
                                  <m:t>2</m:t>
                                </m:r>
                              </m:sub>
                            </m:sSub>
                          </m:sub>
                        </m:sSub>
                      </m:den>
                    </m:f>
                    <m:f>
                      <m:fPr>
                        <m:ctrlPr>
                          <a:rPr lang="fr-FR" i="1">
                            <a:latin typeface="Cambria Math" panose="02040503050406030204" pitchFamily="18" charset="0"/>
                          </a:rPr>
                        </m:ctrlPr>
                      </m:fPr>
                      <m:num>
                        <m:r>
                          <a:rPr lang="fr-FR" i="1">
                            <a:latin typeface="Cambria Math" panose="02040503050406030204" pitchFamily="18" charset="0"/>
                          </a:rPr>
                          <m:t>𝑃</m:t>
                        </m:r>
                      </m:num>
                      <m:den>
                        <m:sSup>
                          <m:sSupPr>
                            <m:ctrlPr>
                              <a:rPr lang="fr-FR" i="1">
                                <a:latin typeface="Cambria Math" panose="02040503050406030204" pitchFamily="18" charset="0"/>
                              </a:rPr>
                            </m:ctrlPr>
                          </m:sSupPr>
                          <m:e>
                            <m:r>
                              <a:rPr lang="fr-FR" i="1">
                                <a:latin typeface="Cambria Math" panose="02040503050406030204" pitchFamily="18" charset="0"/>
                              </a:rPr>
                              <m:t>𝑃</m:t>
                            </m:r>
                          </m:e>
                          <m:sup>
                            <m:r>
                              <a:rPr lang="fr-FR" i="1">
                                <a:latin typeface="Cambria Math" panose="02040503050406030204" pitchFamily="18" charset="0"/>
                              </a:rPr>
                              <m:t>0</m:t>
                            </m:r>
                          </m:sup>
                        </m:sSup>
                      </m:den>
                    </m:f>
                    <m:r>
                      <a:rPr lang="fr-FR" i="1">
                        <a:latin typeface="Cambria Math" panose="02040503050406030204" pitchFamily="18" charset="0"/>
                      </a:rPr>
                      <m:t> </m:t>
                    </m:r>
                  </m:oMath>
                </a14:m>
                <a:r>
                  <a:rPr lang="fr-FR" dirty="0"/>
                  <a:t> Si P augmente alors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𝑄</m:t>
                        </m:r>
                      </m:e>
                      <m:sub>
                        <m:r>
                          <a:rPr lang="fr-FR" i="1">
                            <a:latin typeface="Cambria Math" panose="02040503050406030204" pitchFamily="18" charset="0"/>
                          </a:rPr>
                          <m:t>𝑟</m:t>
                        </m:r>
                      </m:sub>
                    </m:sSub>
                    <m:r>
                      <a:rPr lang="fr-FR" i="1">
                        <a:latin typeface="Cambria Math" panose="02040503050406030204" pitchFamily="18" charset="0"/>
                      </a:rPr>
                      <m:t>&gt;</m:t>
                    </m:r>
                    <m:r>
                      <a:rPr lang="fr-FR" i="1">
                        <a:latin typeface="Cambria Math" panose="02040503050406030204" pitchFamily="18" charset="0"/>
                      </a:rPr>
                      <m:t>𝐾</m:t>
                    </m:r>
                  </m:oMath>
                </a14:m>
                <a:r>
                  <a:rPr lang="fr-FR" dirty="0"/>
                  <a:t> d’où le déplacement de l’équilibre dans le sens indirect.</a:t>
                </a:r>
              </a:p>
              <a:p>
                <a:endParaRPr lang="fr-FR" sz="4000" dirty="0"/>
              </a:p>
              <a:p>
                <a:endParaRPr lang="fr-FR" dirty="0"/>
              </a:p>
            </p:txBody>
          </p:sp>
        </mc:Choice>
        <mc:Fallback xmlns="">
          <p:sp>
            <p:nvSpPr>
              <p:cNvPr id="3" name="Espace réservé du contenu 2">
                <a:extLst>
                  <a:ext uri="{FF2B5EF4-FFF2-40B4-BE49-F238E27FC236}">
                    <a16:creationId xmlns:a16="http://schemas.microsoft.com/office/drawing/2014/main" id="{1911778C-8B4B-43D4-BE64-C46406CA0D99}"/>
                  </a:ext>
                </a:extLst>
              </p:cNvPr>
              <p:cNvSpPr>
                <a:spLocks noGrp="1" noRot="1" noChangeAspect="1" noMove="1" noResize="1" noEditPoints="1" noAdjustHandles="1" noChangeArrowheads="1" noChangeShapeType="1" noTextEdit="1"/>
              </p:cNvSpPr>
              <p:nvPr>
                <p:ph idx="1"/>
              </p:nvPr>
            </p:nvSpPr>
            <p:spPr>
              <a:xfrm>
                <a:off x="838200" y="545690"/>
                <a:ext cx="10515600" cy="5631273"/>
              </a:xfrm>
              <a:blipFill>
                <a:blip r:embed="rId2"/>
                <a:stretch>
                  <a:fillRect l="-1855" b="-1842"/>
                </a:stretch>
              </a:blipFill>
            </p:spPr>
            <p:txBody>
              <a:bodyPr/>
              <a:lstStyle/>
              <a:p>
                <a:r>
                  <a:rPr lang="fr-FR">
                    <a:noFill/>
                  </a:rPr>
                  <a:t> </a:t>
                </a:r>
              </a:p>
            </p:txBody>
          </p:sp>
        </mc:Fallback>
      </mc:AlternateContent>
    </p:spTree>
    <p:extLst>
      <p:ext uri="{BB962C8B-B14F-4D97-AF65-F5344CB8AC3E}">
        <p14:creationId xmlns:p14="http://schemas.microsoft.com/office/powerpoint/2010/main" val="2727299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8AE4FF0-45F6-49D3-ADED-5363CC19D316}"/>
              </a:ext>
            </a:extLst>
          </p:cNvPr>
          <p:cNvSpPr>
            <a:spLocks noGrp="1"/>
          </p:cNvSpPr>
          <p:nvPr>
            <p:ph idx="1"/>
          </p:nvPr>
        </p:nvSpPr>
        <p:spPr>
          <a:xfrm>
            <a:off x="838200" y="575187"/>
            <a:ext cx="10515600" cy="5869858"/>
          </a:xfrm>
        </p:spPr>
        <p:txBody>
          <a:bodyPr/>
          <a:lstStyle/>
          <a:p>
            <a:pPr marL="0" lvl="0" indent="0">
              <a:buNone/>
            </a:pPr>
            <a:r>
              <a:rPr lang="fr-FR" b="1" dirty="0">
                <a:solidFill>
                  <a:srgbClr val="FF0000"/>
                </a:solidFill>
              </a:rPr>
              <a:t>1. VARIANCE D’UN SYSTÈME</a:t>
            </a:r>
            <a:endParaRPr lang="fr-FR" sz="2400" dirty="0">
              <a:solidFill>
                <a:srgbClr val="FF0000"/>
              </a:solidFill>
            </a:endParaRPr>
          </a:p>
          <a:p>
            <a:pPr marL="457200" lvl="1" indent="0">
              <a:buNone/>
            </a:pPr>
            <a:r>
              <a:rPr lang="fr-FR" sz="3600" b="1" dirty="0">
                <a:solidFill>
                  <a:srgbClr val="0070C0"/>
                </a:solidFill>
              </a:rPr>
              <a:t>1.1 Facteurs d’équilibre d’un système.</a:t>
            </a:r>
            <a:endParaRPr lang="fr-FR" sz="3200" dirty="0">
              <a:solidFill>
                <a:srgbClr val="0070C0"/>
              </a:solidFill>
            </a:endParaRPr>
          </a:p>
          <a:p>
            <a:r>
              <a:rPr lang="fr-FR" dirty="0"/>
              <a:t>Tout paramètre intensif d’un système en équilibre, dont la variation entraine une modification de l’état d’équilibre du système, est un facteur d’équilibre.</a:t>
            </a:r>
            <a:endParaRPr lang="fr-FR" sz="2400" dirty="0"/>
          </a:p>
          <a:p>
            <a:r>
              <a:rPr lang="fr-FR" dirty="0"/>
              <a:t>Cette modification peut être un déplacement ou une rupture d’équilibre.</a:t>
            </a:r>
            <a:endParaRPr lang="fr-FR" sz="2400" dirty="0"/>
          </a:p>
          <a:p>
            <a:r>
              <a:rPr lang="fr-FR" dirty="0"/>
              <a:t>On distingue généralement deux types de facteurs d’équilibre :</a:t>
            </a:r>
            <a:endParaRPr lang="fr-FR" sz="2400" dirty="0"/>
          </a:p>
          <a:p>
            <a:pPr>
              <a:buFont typeface="Wingdings" panose="05000000000000000000" pitchFamily="2" charset="2"/>
              <a:buChar char="v"/>
            </a:pPr>
            <a:r>
              <a:rPr lang="fr-FR" dirty="0"/>
              <a:t> Les deux paramètres physiques pression et température ;</a:t>
            </a:r>
            <a:endParaRPr lang="fr-FR" sz="2400" dirty="0"/>
          </a:p>
          <a:p>
            <a:pPr lvl="0">
              <a:buFont typeface="Wingdings" panose="05000000000000000000" pitchFamily="2" charset="2"/>
              <a:buChar char="v"/>
            </a:pPr>
            <a:r>
              <a:rPr lang="fr-FR" dirty="0"/>
              <a:t> Les paramètres décrivant la composition des diverses phases du système, tels que les fractions molaires ou les pressions partielles pour les systèmes gazeux.</a:t>
            </a:r>
            <a:endParaRPr lang="fr-FR" sz="2400" dirty="0"/>
          </a:p>
          <a:p>
            <a:endParaRPr lang="fr-FR" dirty="0"/>
          </a:p>
        </p:txBody>
      </p:sp>
    </p:spTree>
    <p:extLst>
      <p:ext uri="{BB962C8B-B14F-4D97-AF65-F5344CB8AC3E}">
        <p14:creationId xmlns:p14="http://schemas.microsoft.com/office/powerpoint/2010/main" val="9179402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B80E5AFD-8FF0-4CF0-812A-F3297AD63DA2}"/>
                  </a:ext>
                </a:extLst>
              </p:cNvPr>
              <p:cNvSpPr>
                <a:spLocks noGrp="1"/>
              </p:cNvSpPr>
              <p:nvPr>
                <p:ph idx="1"/>
              </p:nvPr>
            </p:nvSpPr>
            <p:spPr>
              <a:xfrm>
                <a:off x="838200" y="353961"/>
                <a:ext cx="10515600" cy="5823002"/>
              </a:xfrm>
            </p:spPr>
            <p:txBody>
              <a:bodyPr/>
              <a:lstStyle/>
              <a:p>
                <a:r>
                  <a:rPr lang="fr-FR" b="1" dirty="0"/>
                  <a:t>Exercice</a:t>
                </a:r>
                <a:endParaRPr lang="fr-FR" dirty="0"/>
              </a:p>
              <a:p>
                <a:r>
                  <a:rPr lang="fr-FR" dirty="0"/>
                  <a:t>Quel est l’effet d’une augmentation de la pression sur la synthèse du trioxyde de souffre ?</a:t>
                </a:r>
              </a:p>
              <a:p>
                <a14:m>
                  <m:oMath xmlns:m="http://schemas.openxmlformats.org/officeDocument/2006/math">
                    <m:r>
                      <a:rPr lang="fr-FR" i="1">
                        <a:latin typeface="Cambria Math" panose="02040503050406030204" pitchFamily="18" charset="0"/>
                      </a:rPr>
                      <m:t>2</m:t>
                    </m:r>
                    <m:r>
                      <a:rPr lang="fr-FR" i="1">
                        <a:latin typeface="Cambria Math" panose="02040503050406030204" pitchFamily="18" charset="0"/>
                      </a:rPr>
                      <m:t>𝑆</m:t>
                    </m:r>
                    <m:sSub>
                      <m:sSubPr>
                        <m:ctrlPr>
                          <a:rPr lang="fr-FR" i="1">
                            <a:latin typeface="Cambria Math" panose="02040503050406030204" pitchFamily="18" charset="0"/>
                          </a:rPr>
                        </m:ctrlPr>
                      </m:sSubPr>
                      <m:e>
                        <m:r>
                          <a:rPr lang="fr-FR" i="1">
                            <a:latin typeface="Cambria Math" panose="02040503050406030204" pitchFamily="18" charset="0"/>
                          </a:rPr>
                          <m:t>𝑂</m:t>
                        </m:r>
                      </m:e>
                      <m:sub>
                        <m:r>
                          <a:rPr lang="fr-FR" i="1">
                            <a:latin typeface="Cambria Math" panose="02040503050406030204" pitchFamily="18" charset="0"/>
                          </a:rPr>
                          <m:t>2</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𝑂</m:t>
                        </m:r>
                      </m:e>
                      <m:sub>
                        <m:r>
                          <a:rPr lang="fr-FR" i="1">
                            <a:latin typeface="Cambria Math" panose="02040503050406030204" pitchFamily="18" charset="0"/>
                          </a:rPr>
                          <m:t>2</m:t>
                        </m:r>
                      </m:sub>
                    </m:sSub>
                    <m:r>
                      <a:rPr lang="fr-FR" i="1">
                        <a:latin typeface="Cambria Math" panose="02040503050406030204" pitchFamily="18" charset="0"/>
                      </a:rPr>
                      <m:t>⇄2</m:t>
                    </m:r>
                    <m:r>
                      <a:rPr lang="fr-FR" i="1">
                        <a:latin typeface="Cambria Math" panose="02040503050406030204" pitchFamily="18" charset="0"/>
                      </a:rPr>
                      <m:t>𝑆</m:t>
                    </m:r>
                    <m:sSub>
                      <m:sSubPr>
                        <m:ctrlPr>
                          <a:rPr lang="fr-FR" i="1">
                            <a:latin typeface="Cambria Math" panose="02040503050406030204" pitchFamily="18" charset="0"/>
                          </a:rPr>
                        </m:ctrlPr>
                      </m:sSubPr>
                      <m:e>
                        <m:r>
                          <a:rPr lang="fr-FR" i="1">
                            <a:latin typeface="Cambria Math" panose="02040503050406030204" pitchFamily="18" charset="0"/>
                          </a:rPr>
                          <m:t>𝑂</m:t>
                        </m:r>
                      </m:e>
                      <m:sub>
                        <m:r>
                          <a:rPr lang="fr-FR" i="1">
                            <a:latin typeface="Cambria Math" panose="02040503050406030204" pitchFamily="18" charset="0"/>
                          </a:rPr>
                          <m:t>3</m:t>
                        </m:r>
                      </m:sub>
                    </m:sSub>
                  </m:oMath>
                </a14:m>
                <a:endParaRPr lang="fr-FR" dirty="0"/>
              </a:p>
              <a:p>
                <a14:m>
                  <m:oMath xmlns:m="http://schemas.openxmlformats.org/officeDocument/2006/math">
                    <m:sSub>
                      <m:sSubPr>
                        <m:ctrlPr>
                          <a:rPr lang="fr-FR" i="1">
                            <a:latin typeface="Cambria Math" panose="02040503050406030204" pitchFamily="18" charset="0"/>
                          </a:rPr>
                        </m:ctrlPr>
                      </m:sSubPr>
                      <m:e>
                        <m:r>
                          <m:rPr>
                            <m:sty m:val="p"/>
                          </m:rPr>
                          <a:rPr lang="fr-FR">
                            <a:latin typeface="Cambria Math" panose="02040503050406030204" pitchFamily="18" charset="0"/>
                          </a:rPr>
                          <m:t>Δ</m:t>
                        </m:r>
                      </m:e>
                      <m:sub>
                        <m:r>
                          <a:rPr lang="fr-FR" i="1">
                            <a:latin typeface="Cambria Math" panose="02040503050406030204" pitchFamily="18" charset="0"/>
                          </a:rPr>
                          <m:t>𝑟</m:t>
                        </m:r>
                      </m:sub>
                    </m:sSub>
                    <m:sSub>
                      <m:sSubPr>
                        <m:ctrlPr>
                          <a:rPr lang="fr-FR" i="1">
                            <a:latin typeface="Cambria Math" panose="02040503050406030204" pitchFamily="18" charset="0"/>
                          </a:rPr>
                        </m:ctrlPr>
                      </m:sSubPr>
                      <m:e>
                        <m:r>
                          <a:rPr lang="fr-FR" i="1">
                            <a:latin typeface="Cambria Math" panose="02040503050406030204" pitchFamily="18" charset="0"/>
                          </a:rPr>
                          <m:t>𝑛</m:t>
                        </m:r>
                      </m:e>
                      <m:sub>
                        <m:r>
                          <a:rPr lang="fr-FR" i="1">
                            <a:latin typeface="Cambria Math" panose="02040503050406030204" pitchFamily="18" charset="0"/>
                          </a:rPr>
                          <m:t>𝑔𝑎𝑧</m:t>
                        </m:r>
                      </m:sub>
                    </m:sSub>
                    <m:r>
                      <a:rPr lang="fr-FR" i="1">
                        <a:latin typeface="Cambria Math" panose="02040503050406030204" pitchFamily="18" charset="0"/>
                      </a:rPr>
                      <m:t>=2−2−1=−1&lt;0</m:t>
                    </m:r>
                  </m:oMath>
                </a14:m>
                <a:r>
                  <a:rPr lang="fr-FR" dirty="0"/>
                  <a:t>. Une augmentation de la pression favorise la synthèse du trioxyde de soufre.</a:t>
                </a:r>
              </a:p>
              <a:p>
                <a:endParaRPr lang="fr-FR" dirty="0"/>
              </a:p>
              <a:p>
                <a:pPr marL="0" indent="0">
                  <a:buNone/>
                </a:pPr>
                <a:r>
                  <a:rPr lang="fr-FR" b="1" dirty="0"/>
                  <a:t>	</a:t>
                </a:r>
                <a:r>
                  <a:rPr lang="fr-FR" sz="3600" b="1" dirty="0">
                    <a:solidFill>
                      <a:srgbClr val="0070C0"/>
                    </a:solidFill>
                  </a:rPr>
                  <a:t>2.5 Influence de l’ajout d’un constituant inactif</a:t>
                </a:r>
                <a:endParaRPr lang="fr-FR" dirty="0">
                  <a:solidFill>
                    <a:srgbClr val="0070C0"/>
                  </a:solidFill>
                </a:endParaRPr>
              </a:p>
              <a:p>
                <a:r>
                  <a:rPr lang="fr-FR" dirty="0"/>
                  <a:t>Un constituant inactif est un constituant qui n’intervient pas dans l’équation de la réaction considérée.</a:t>
                </a:r>
              </a:p>
              <a:p>
                <a:endParaRPr lang="fr-FR" dirty="0"/>
              </a:p>
              <a:p>
                <a:endParaRPr lang="fr-FR" dirty="0"/>
              </a:p>
            </p:txBody>
          </p:sp>
        </mc:Choice>
        <mc:Fallback xmlns="">
          <p:sp>
            <p:nvSpPr>
              <p:cNvPr id="3" name="Espace réservé du contenu 2">
                <a:extLst>
                  <a:ext uri="{FF2B5EF4-FFF2-40B4-BE49-F238E27FC236}">
                    <a16:creationId xmlns:a16="http://schemas.microsoft.com/office/drawing/2014/main" id="{B80E5AFD-8FF0-4CF0-812A-F3297AD63DA2}"/>
                  </a:ext>
                </a:extLst>
              </p:cNvPr>
              <p:cNvSpPr>
                <a:spLocks noGrp="1" noRot="1" noChangeAspect="1" noMove="1" noResize="1" noEditPoints="1" noAdjustHandles="1" noChangeArrowheads="1" noChangeShapeType="1" noTextEdit="1"/>
              </p:cNvSpPr>
              <p:nvPr>
                <p:ph idx="1"/>
              </p:nvPr>
            </p:nvSpPr>
            <p:spPr>
              <a:xfrm>
                <a:off x="838200" y="353961"/>
                <a:ext cx="10515600" cy="5823002"/>
              </a:xfrm>
              <a:blipFill>
                <a:blip r:embed="rId2"/>
                <a:stretch>
                  <a:fillRect l="-1043" t="-1675"/>
                </a:stretch>
              </a:blipFill>
            </p:spPr>
            <p:txBody>
              <a:bodyPr/>
              <a:lstStyle/>
              <a:p>
                <a:r>
                  <a:rPr lang="fr-FR">
                    <a:noFill/>
                  </a:rPr>
                  <a:t> </a:t>
                </a:r>
              </a:p>
            </p:txBody>
          </p:sp>
        </mc:Fallback>
      </mc:AlternateContent>
    </p:spTree>
    <p:extLst>
      <p:ext uri="{BB962C8B-B14F-4D97-AF65-F5344CB8AC3E}">
        <p14:creationId xmlns:p14="http://schemas.microsoft.com/office/powerpoint/2010/main" val="6584687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A607F2B8-25F6-434B-A87A-2CB16C8B2C90}"/>
                  </a:ext>
                </a:extLst>
              </p:cNvPr>
              <p:cNvSpPr>
                <a:spLocks noGrp="1"/>
              </p:cNvSpPr>
              <p:nvPr>
                <p:ph idx="1"/>
              </p:nvPr>
            </p:nvSpPr>
            <p:spPr>
              <a:xfrm>
                <a:off x="838200" y="324465"/>
                <a:ext cx="10515600" cy="5852498"/>
              </a:xfrm>
            </p:spPr>
            <p:txBody>
              <a:bodyPr>
                <a:normAutofit lnSpcReduction="10000"/>
              </a:bodyPr>
              <a:lstStyle/>
              <a:p>
                <a:r>
                  <a:rPr lang="fr-FR" sz="3200" b="1" dirty="0">
                    <a:solidFill>
                      <a:schemeClr val="accent6">
                        <a:lumMod val="75000"/>
                      </a:schemeClr>
                    </a:solidFill>
                  </a:rPr>
                  <a:t>2.5.1 Ajout, à température et volume constants, d’un gaz inerte dans un mélange gazeux parfait</a:t>
                </a:r>
                <a:r>
                  <a:rPr lang="fr-FR" b="1" dirty="0"/>
                  <a:t>.</a:t>
                </a:r>
                <a:endParaRPr lang="fr-FR" dirty="0"/>
              </a:p>
              <a:p>
                <a:r>
                  <a:rPr lang="fr-FR" dirty="0"/>
                  <a:t>Soit l’équilibre d’hydrogénation du benzène en phase gazeuse selon l’équation : </a:t>
                </a:r>
              </a:p>
              <a:p>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6</m:t>
                        </m:r>
                      </m:sub>
                    </m:sSub>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6</m:t>
                        </m:r>
                      </m:sub>
                    </m:sSub>
                    <m:r>
                      <a:rPr lang="fr-FR" i="1">
                        <a:latin typeface="Cambria Math" panose="02040503050406030204" pitchFamily="18" charset="0"/>
                      </a:rPr>
                      <m:t>+3</m:t>
                    </m:r>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2</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6</m:t>
                        </m:r>
                      </m:sub>
                    </m:sSub>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12</m:t>
                        </m:r>
                      </m:sub>
                    </m:sSub>
                  </m:oMath>
                </a14:m>
                <a:r>
                  <a:rPr lang="fr-FR" dirty="0"/>
                  <a:t>. Le quotient de réaction s’écrit :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𝑄</m:t>
                        </m:r>
                      </m:e>
                      <m:sub>
                        <m:r>
                          <a:rPr lang="fr-FR" i="1">
                            <a:latin typeface="Cambria Math" panose="02040503050406030204" pitchFamily="18" charset="0"/>
                          </a:rPr>
                          <m:t>𝑟</m:t>
                        </m:r>
                      </m:sub>
                    </m:sSub>
                    <m:r>
                      <a:rPr lang="fr-FR" i="1">
                        <a:latin typeface="Cambria Math" panose="02040503050406030204" pitchFamily="18" charset="0"/>
                      </a:rPr>
                      <m:t>=</m:t>
                    </m:r>
                    <m:f>
                      <m:fPr>
                        <m:ctrlPr>
                          <a:rPr lang="fr-FR" i="1">
                            <a:latin typeface="Cambria Math" panose="02040503050406030204" pitchFamily="18" charset="0"/>
                          </a:rPr>
                        </m:ctrlPr>
                      </m:fPr>
                      <m:num>
                        <m:sSub>
                          <m:sSubPr>
                            <m:ctrlPr>
                              <a:rPr lang="fr-FR" i="1">
                                <a:latin typeface="Cambria Math" panose="02040503050406030204" pitchFamily="18" charset="0"/>
                              </a:rPr>
                            </m:ctrlPr>
                          </m:sSubPr>
                          <m:e>
                            <m:r>
                              <a:rPr lang="fr-FR" i="1">
                                <a:latin typeface="Cambria Math" panose="02040503050406030204" pitchFamily="18" charset="0"/>
                              </a:rPr>
                              <m:t>𝑃</m:t>
                            </m:r>
                          </m:e>
                          <m:sub>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6</m:t>
                                </m:r>
                              </m:sub>
                            </m:sSub>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12</m:t>
                                </m:r>
                              </m:sub>
                            </m:sSub>
                          </m:sub>
                        </m:sSub>
                        <m:sSup>
                          <m:sSupPr>
                            <m:ctrlPr>
                              <a:rPr lang="fr-FR" i="1">
                                <a:latin typeface="Cambria Math" panose="02040503050406030204" pitchFamily="18" charset="0"/>
                              </a:rPr>
                            </m:ctrlPr>
                          </m:sSupPr>
                          <m:e>
                            <m:sSup>
                              <m:sSupPr>
                                <m:ctrlPr>
                                  <a:rPr lang="fr-FR" i="1">
                                    <a:latin typeface="Cambria Math" panose="02040503050406030204" pitchFamily="18" charset="0"/>
                                  </a:rPr>
                                </m:ctrlPr>
                              </m:sSupPr>
                              <m:e>
                                <m:r>
                                  <a:rPr lang="fr-FR" i="1">
                                    <a:latin typeface="Cambria Math" panose="02040503050406030204" pitchFamily="18" charset="0"/>
                                  </a:rPr>
                                  <m:t>∗</m:t>
                                </m:r>
                                <m:r>
                                  <a:rPr lang="fr-FR" i="1">
                                    <a:latin typeface="Cambria Math" panose="02040503050406030204" pitchFamily="18" charset="0"/>
                                  </a:rPr>
                                  <m:t>𝑃</m:t>
                                </m:r>
                              </m:e>
                              <m:sup>
                                <m:r>
                                  <a:rPr lang="fr-FR" i="1">
                                    <a:latin typeface="Cambria Math" panose="02040503050406030204" pitchFamily="18" charset="0"/>
                                  </a:rPr>
                                  <m:t>0</m:t>
                                </m:r>
                              </m:sup>
                            </m:sSup>
                          </m:e>
                          <m:sup>
                            <m:r>
                              <a:rPr lang="fr-FR" i="1">
                                <a:latin typeface="Cambria Math" panose="02040503050406030204" pitchFamily="18" charset="0"/>
                              </a:rPr>
                              <m:t>3</m:t>
                            </m:r>
                          </m:sup>
                        </m:sSup>
                      </m:num>
                      <m:den>
                        <m:sSub>
                          <m:sSubPr>
                            <m:ctrlPr>
                              <a:rPr lang="fr-FR" i="1">
                                <a:latin typeface="Cambria Math" panose="02040503050406030204" pitchFamily="18" charset="0"/>
                              </a:rPr>
                            </m:ctrlPr>
                          </m:sSubPr>
                          <m:e>
                            <m:r>
                              <a:rPr lang="fr-FR" i="1">
                                <a:latin typeface="Cambria Math" panose="02040503050406030204" pitchFamily="18" charset="0"/>
                              </a:rPr>
                              <m:t>𝑃</m:t>
                            </m:r>
                          </m:e>
                          <m:sub>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6</m:t>
                                </m:r>
                              </m:sub>
                            </m:sSub>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6</m:t>
                                </m:r>
                              </m:sub>
                            </m:sSub>
                          </m:sub>
                        </m:sSub>
                        <m:sSubSup>
                          <m:sSubSupPr>
                            <m:ctrlPr>
                              <a:rPr lang="fr-FR" i="1">
                                <a:latin typeface="Cambria Math" panose="02040503050406030204" pitchFamily="18" charset="0"/>
                              </a:rPr>
                            </m:ctrlPr>
                          </m:sSubSupPr>
                          <m:e>
                            <m:r>
                              <a:rPr lang="fr-FR" i="1">
                                <a:latin typeface="Cambria Math" panose="02040503050406030204" pitchFamily="18" charset="0"/>
                              </a:rPr>
                              <m:t>∗</m:t>
                            </m:r>
                            <m:r>
                              <a:rPr lang="fr-FR" i="1">
                                <a:latin typeface="Cambria Math" panose="02040503050406030204" pitchFamily="18" charset="0"/>
                              </a:rPr>
                              <m:t>𝑃</m:t>
                            </m:r>
                          </m:e>
                          <m:sub>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2</m:t>
                                </m:r>
                              </m:sub>
                            </m:sSub>
                          </m:sub>
                          <m:sup>
                            <m:r>
                              <a:rPr lang="fr-FR" i="1">
                                <a:latin typeface="Cambria Math" panose="02040503050406030204" pitchFamily="18" charset="0"/>
                              </a:rPr>
                              <m:t>3</m:t>
                            </m:r>
                          </m:sup>
                        </m:sSubSup>
                      </m:den>
                    </m:f>
                  </m:oMath>
                </a14:m>
                <a:endParaRPr lang="fr-FR" dirty="0"/>
              </a:p>
              <a:p>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𝑃</m:t>
                        </m:r>
                      </m:e>
                      <m:sub>
                        <m:r>
                          <a:rPr lang="fr-FR" i="1">
                            <a:latin typeface="Cambria Math" panose="02040503050406030204" pitchFamily="18" charset="0"/>
                          </a:rPr>
                          <m:t>𝑖</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𝑛</m:t>
                        </m:r>
                      </m:e>
                      <m:sub>
                        <m:r>
                          <a:rPr lang="fr-FR" i="1">
                            <a:latin typeface="Cambria Math" panose="02040503050406030204" pitchFamily="18" charset="0"/>
                          </a:rPr>
                          <m:t>𝑖</m:t>
                        </m:r>
                      </m:sub>
                    </m:sSub>
                    <m:f>
                      <m:fPr>
                        <m:ctrlPr>
                          <a:rPr lang="fr-FR" i="1">
                            <a:latin typeface="Cambria Math" panose="02040503050406030204" pitchFamily="18" charset="0"/>
                          </a:rPr>
                        </m:ctrlPr>
                      </m:fPr>
                      <m:num>
                        <m:r>
                          <a:rPr lang="fr-FR" i="1">
                            <a:latin typeface="Cambria Math" panose="02040503050406030204" pitchFamily="18" charset="0"/>
                          </a:rPr>
                          <m:t>𝑅𝑇</m:t>
                        </m:r>
                      </m:num>
                      <m:den>
                        <m:r>
                          <a:rPr lang="fr-FR" i="1">
                            <a:latin typeface="Cambria Math" panose="02040503050406030204" pitchFamily="18" charset="0"/>
                          </a:rPr>
                          <m:t>𝑉</m:t>
                        </m:r>
                      </m:den>
                    </m:f>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𝑄</m:t>
                        </m:r>
                      </m:e>
                      <m:sub>
                        <m:r>
                          <a:rPr lang="fr-FR" i="1">
                            <a:latin typeface="Cambria Math" panose="02040503050406030204" pitchFamily="18" charset="0"/>
                          </a:rPr>
                          <m:t>𝑟</m:t>
                        </m:r>
                      </m:sub>
                    </m:sSub>
                    <m:r>
                      <a:rPr lang="fr-FR" i="1">
                        <a:latin typeface="Cambria Math" panose="02040503050406030204" pitchFamily="18" charset="0"/>
                      </a:rPr>
                      <m:t>=</m:t>
                    </m:r>
                    <m:f>
                      <m:fPr>
                        <m:ctrlPr>
                          <a:rPr lang="fr-FR" i="1">
                            <a:latin typeface="Cambria Math" panose="02040503050406030204" pitchFamily="18" charset="0"/>
                          </a:rPr>
                        </m:ctrlPr>
                      </m:fPr>
                      <m:num>
                        <m:sSub>
                          <m:sSubPr>
                            <m:ctrlPr>
                              <a:rPr lang="fr-FR" i="1">
                                <a:latin typeface="Cambria Math" panose="02040503050406030204" pitchFamily="18" charset="0"/>
                              </a:rPr>
                            </m:ctrlPr>
                          </m:sSubPr>
                          <m:e>
                            <m:r>
                              <a:rPr lang="fr-FR" i="1">
                                <a:latin typeface="Cambria Math" panose="02040503050406030204" pitchFamily="18" charset="0"/>
                              </a:rPr>
                              <m:t>𝑛</m:t>
                            </m:r>
                          </m:e>
                          <m:sub>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6</m:t>
                                </m:r>
                              </m:sub>
                            </m:sSub>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12</m:t>
                                </m:r>
                              </m:sub>
                            </m:sSub>
                          </m:sub>
                        </m:sSub>
                      </m:num>
                      <m:den>
                        <m:sSub>
                          <m:sSubPr>
                            <m:ctrlPr>
                              <a:rPr lang="fr-FR" i="1">
                                <a:latin typeface="Cambria Math" panose="02040503050406030204" pitchFamily="18" charset="0"/>
                              </a:rPr>
                            </m:ctrlPr>
                          </m:sSubPr>
                          <m:e>
                            <m:r>
                              <a:rPr lang="fr-FR" i="1">
                                <a:latin typeface="Cambria Math" panose="02040503050406030204" pitchFamily="18" charset="0"/>
                              </a:rPr>
                              <m:t>𝑛</m:t>
                            </m:r>
                          </m:e>
                          <m:sub>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6</m:t>
                                </m:r>
                              </m:sub>
                            </m:sSub>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6</m:t>
                                </m:r>
                              </m:sub>
                            </m:sSub>
                          </m:sub>
                        </m:sSub>
                        <m:sSubSup>
                          <m:sSubSupPr>
                            <m:ctrlPr>
                              <a:rPr lang="fr-FR" i="1">
                                <a:latin typeface="Cambria Math" panose="02040503050406030204" pitchFamily="18" charset="0"/>
                              </a:rPr>
                            </m:ctrlPr>
                          </m:sSubSupPr>
                          <m:e>
                            <m:r>
                              <a:rPr lang="fr-FR" i="1">
                                <a:latin typeface="Cambria Math" panose="02040503050406030204" pitchFamily="18" charset="0"/>
                              </a:rPr>
                              <m:t>∗</m:t>
                            </m:r>
                            <m:r>
                              <a:rPr lang="fr-FR" i="1">
                                <a:latin typeface="Cambria Math" panose="02040503050406030204" pitchFamily="18" charset="0"/>
                              </a:rPr>
                              <m:t>𝑛</m:t>
                            </m:r>
                          </m:e>
                          <m:sub>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2</m:t>
                                </m:r>
                              </m:sub>
                            </m:sSub>
                          </m:sub>
                          <m:sup>
                            <m:r>
                              <a:rPr lang="fr-FR" i="1">
                                <a:latin typeface="Cambria Math" panose="02040503050406030204" pitchFamily="18" charset="0"/>
                              </a:rPr>
                              <m:t>3</m:t>
                            </m:r>
                          </m:sup>
                        </m:sSubSup>
                      </m:den>
                    </m:f>
                    <m:sSup>
                      <m:sSupPr>
                        <m:ctrlPr>
                          <a:rPr lang="fr-FR" i="1">
                            <a:latin typeface="Cambria Math" panose="02040503050406030204" pitchFamily="18" charset="0"/>
                          </a:rPr>
                        </m:ctrlPr>
                      </m:sSupPr>
                      <m:e>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𝑉</m:t>
                            </m:r>
                            <m:sSup>
                              <m:sSupPr>
                                <m:ctrlPr>
                                  <a:rPr lang="fr-FR" i="1">
                                    <a:latin typeface="Cambria Math" panose="02040503050406030204" pitchFamily="18" charset="0"/>
                                  </a:rPr>
                                </m:ctrlPr>
                              </m:sSupPr>
                              <m:e>
                                <m:r>
                                  <a:rPr lang="fr-FR" i="1">
                                    <a:latin typeface="Cambria Math" panose="02040503050406030204" pitchFamily="18" charset="0"/>
                                  </a:rPr>
                                  <m:t>𝑃</m:t>
                                </m:r>
                              </m:e>
                              <m:sup>
                                <m:r>
                                  <a:rPr lang="fr-FR" i="1">
                                    <a:latin typeface="Cambria Math" panose="02040503050406030204" pitchFamily="18" charset="0"/>
                                  </a:rPr>
                                  <m:t>0</m:t>
                                </m:r>
                              </m:sup>
                            </m:sSup>
                          </m:num>
                          <m:den>
                            <m:r>
                              <a:rPr lang="fr-FR" i="1">
                                <a:latin typeface="Cambria Math" panose="02040503050406030204" pitchFamily="18" charset="0"/>
                              </a:rPr>
                              <m:t>𝑅𝑇</m:t>
                            </m:r>
                          </m:den>
                        </m:f>
                        <m:r>
                          <a:rPr lang="fr-FR" i="1">
                            <a:latin typeface="Cambria Math" panose="02040503050406030204" pitchFamily="18" charset="0"/>
                          </a:rPr>
                          <m:t>)</m:t>
                        </m:r>
                      </m:e>
                      <m:sup>
                        <m:r>
                          <a:rPr lang="fr-FR" i="1">
                            <a:latin typeface="Cambria Math" panose="02040503050406030204" pitchFamily="18" charset="0"/>
                          </a:rPr>
                          <m:t>3</m:t>
                        </m:r>
                      </m:sup>
                    </m:sSup>
                    <m:r>
                      <a:rPr lang="fr-FR" i="1">
                        <a:latin typeface="Cambria Math" panose="02040503050406030204" pitchFamily="18" charset="0"/>
                      </a:rPr>
                      <m:t>.</m:t>
                    </m:r>
                  </m:oMath>
                </a14:m>
                <a:r>
                  <a:rPr lang="fr-FR" dirty="0"/>
                  <a:t> </a:t>
                </a:r>
              </a:p>
              <a:p>
                <a:r>
                  <a:rPr lang="fr-FR" sz="3200" dirty="0">
                    <a:solidFill>
                      <a:srgbClr val="FF0000"/>
                    </a:solidFill>
                  </a:rPr>
                  <a:t>Ajouter un gaz inerte revient à faire varier la quantité totale de matière gazeuse n ; or à volume et température constante </a:t>
                </a:r>
                <a14:m>
                  <m:oMath xmlns:m="http://schemas.openxmlformats.org/officeDocument/2006/math">
                    <m:sSub>
                      <m:sSubPr>
                        <m:ctrlPr>
                          <a:rPr lang="fr-FR" sz="3200" i="1">
                            <a:solidFill>
                              <a:srgbClr val="FF0000"/>
                            </a:solidFill>
                            <a:latin typeface="Cambria Math" panose="02040503050406030204" pitchFamily="18" charset="0"/>
                          </a:rPr>
                        </m:ctrlPr>
                      </m:sSubPr>
                      <m:e>
                        <m:r>
                          <a:rPr lang="fr-FR" sz="3200" i="1">
                            <a:solidFill>
                              <a:srgbClr val="FF0000"/>
                            </a:solidFill>
                            <a:latin typeface="Cambria Math" panose="02040503050406030204" pitchFamily="18" charset="0"/>
                          </a:rPr>
                          <m:t>𝑄</m:t>
                        </m:r>
                      </m:e>
                      <m:sub>
                        <m:r>
                          <a:rPr lang="fr-FR" sz="3200" i="1">
                            <a:solidFill>
                              <a:srgbClr val="FF0000"/>
                            </a:solidFill>
                            <a:latin typeface="Cambria Math" panose="02040503050406030204" pitchFamily="18" charset="0"/>
                          </a:rPr>
                          <m:t>𝑟</m:t>
                        </m:r>
                      </m:sub>
                    </m:sSub>
                  </m:oMath>
                </a14:m>
                <a:r>
                  <a:rPr lang="fr-FR" sz="3200" dirty="0">
                    <a:solidFill>
                      <a:srgbClr val="FF0000"/>
                    </a:solidFill>
                  </a:rPr>
                  <a:t> est indépendant de n. </a:t>
                </a:r>
                <a14:m>
                  <m:oMath xmlns:m="http://schemas.openxmlformats.org/officeDocument/2006/math">
                    <m:sSub>
                      <m:sSubPr>
                        <m:ctrlPr>
                          <a:rPr lang="fr-FR" sz="3200" i="1">
                            <a:solidFill>
                              <a:srgbClr val="FF0000"/>
                            </a:solidFill>
                            <a:latin typeface="Cambria Math" panose="02040503050406030204" pitchFamily="18" charset="0"/>
                          </a:rPr>
                        </m:ctrlPr>
                      </m:sSubPr>
                      <m:e>
                        <m:r>
                          <a:rPr lang="fr-FR" sz="3200" i="1">
                            <a:solidFill>
                              <a:srgbClr val="FF0000"/>
                            </a:solidFill>
                            <a:latin typeface="Cambria Math" panose="02040503050406030204" pitchFamily="18" charset="0"/>
                          </a:rPr>
                          <m:t>𝑄</m:t>
                        </m:r>
                      </m:e>
                      <m:sub>
                        <m:r>
                          <a:rPr lang="fr-FR" sz="3200" i="1">
                            <a:solidFill>
                              <a:srgbClr val="FF0000"/>
                            </a:solidFill>
                            <a:latin typeface="Cambria Math" panose="02040503050406030204" pitchFamily="18" charset="0"/>
                          </a:rPr>
                          <m:t>𝑟</m:t>
                        </m:r>
                      </m:sub>
                    </m:sSub>
                  </m:oMath>
                </a14:m>
                <a:r>
                  <a:rPr lang="fr-FR" sz="3200" dirty="0">
                    <a:solidFill>
                      <a:srgbClr val="FF0000"/>
                    </a:solidFill>
                  </a:rPr>
                  <a:t> demeure constant. Le système n’est pas perturbé. Ce résultat est général.</a:t>
                </a:r>
              </a:p>
              <a:p>
                <a:endParaRPr lang="fr-FR" dirty="0"/>
              </a:p>
            </p:txBody>
          </p:sp>
        </mc:Choice>
        <mc:Fallback xmlns="">
          <p:sp>
            <p:nvSpPr>
              <p:cNvPr id="3" name="Espace réservé du contenu 2">
                <a:extLst>
                  <a:ext uri="{FF2B5EF4-FFF2-40B4-BE49-F238E27FC236}">
                    <a16:creationId xmlns:a16="http://schemas.microsoft.com/office/drawing/2014/main" id="{A607F2B8-25F6-434B-A87A-2CB16C8B2C90}"/>
                  </a:ext>
                </a:extLst>
              </p:cNvPr>
              <p:cNvSpPr>
                <a:spLocks noGrp="1" noRot="1" noChangeAspect="1" noMove="1" noResize="1" noEditPoints="1" noAdjustHandles="1" noChangeArrowheads="1" noChangeShapeType="1" noTextEdit="1"/>
              </p:cNvSpPr>
              <p:nvPr>
                <p:ph idx="1"/>
              </p:nvPr>
            </p:nvSpPr>
            <p:spPr>
              <a:xfrm>
                <a:off x="838200" y="324465"/>
                <a:ext cx="10515600" cy="5852498"/>
              </a:xfrm>
              <a:blipFill>
                <a:blip r:embed="rId2"/>
                <a:stretch>
                  <a:fillRect l="-1333" t="-2813" r="-2145"/>
                </a:stretch>
              </a:blipFill>
            </p:spPr>
            <p:txBody>
              <a:bodyPr/>
              <a:lstStyle/>
              <a:p>
                <a:r>
                  <a:rPr lang="fr-FR">
                    <a:noFill/>
                  </a:rPr>
                  <a:t> </a:t>
                </a:r>
              </a:p>
            </p:txBody>
          </p:sp>
        </mc:Fallback>
      </mc:AlternateContent>
    </p:spTree>
    <p:extLst>
      <p:ext uri="{BB962C8B-B14F-4D97-AF65-F5344CB8AC3E}">
        <p14:creationId xmlns:p14="http://schemas.microsoft.com/office/powerpoint/2010/main" val="2777046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FC795348-A75A-4E34-903E-A1A5EFAAA867}"/>
                  </a:ext>
                </a:extLst>
              </p:cNvPr>
              <p:cNvSpPr>
                <a:spLocks noGrp="1"/>
              </p:cNvSpPr>
              <p:nvPr>
                <p:ph idx="1"/>
              </p:nvPr>
            </p:nvSpPr>
            <p:spPr>
              <a:xfrm>
                <a:off x="838200" y="471948"/>
                <a:ext cx="10515600" cy="5705015"/>
              </a:xfrm>
            </p:spPr>
            <p:txBody>
              <a:bodyPr/>
              <a:lstStyle/>
              <a:p>
                <a:r>
                  <a:rPr lang="fr-FR" b="1" dirty="0">
                    <a:solidFill>
                      <a:srgbClr val="FF0000"/>
                    </a:solidFill>
                  </a:rPr>
                  <a:t>L’ajout, à température et à volume constants, d’un constituant inerte gazeux à un système gazeux parfait en équilibre ne provoque aucun déplacement d’équilibre.</a:t>
                </a:r>
                <a:endParaRPr lang="fr-FR" dirty="0">
                  <a:solidFill>
                    <a:srgbClr val="FF0000"/>
                  </a:solidFill>
                </a:endParaRPr>
              </a:p>
              <a:p>
                <a:r>
                  <a:rPr lang="fr-FR" b="1" dirty="0">
                    <a:solidFill>
                      <a:srgbClr val="00B050"/>
                    </a:solidFill>
                  </a:rPr>
                  <a:t>2.5.2 Ajout, à température et à pression constantes, d’un gaz inerte dans un mélange gazeux parfait</a:t>
                </a:r>
                <a:r>
                  <a:rPr lang="fr-FR" b="1" dirty="0"/>
                  <a:t>.</a:t>
                </a:r>
                <a:endParaRPr lang="fr-FR" dirty="0"/>
              </a:p>
              <a:p>
                <a:r>
                  <a:rPr lang="fr-FR" dirty="0"/>
                  <a:t>Soit l’équilibre </a:t>
                </a:r>
                <a14:m>
                  <m:oMath xmlns:m="http://schemas.openxmlformats.org/officeDocument/2006/math">
                    <m:nary>
                      <m:naryPr>
                        <m:chr m:val="∑"/>
                        <m:limLoc m:val="undOvr"/>
                        <m:subHide m:val="on"/>
                        <m:supHide m:val="on"/>
                        <m:ctrlPr>
                          <a:rPr lang="fr-FR" i="1">
                            <a:latin typeface="Cambria Math" panose="02040503050406030204" pitchFamily="18" charset="0"/>
                          </a:rPr>
                        </m:ctrlPr>
                      </m:naryPr>
                      <m:sub/>
                      <m:sup/>
                      <m:e>
                        <m:sSub>
                          <m:sSubPr>
                            <m:ctrlPr>
                              <a:rPr lang="fr-FR" i="1">
                                <a:latin typeface="Cambria Math" panose="02040503050406030204" pitchFamily="18" charset="0"/>
                              </a:rPr>
                            </m:ctrlPr>
                          </m:sSubPr>
                          <m:e>
                            <m:r>
                              <a:rPr lang="fr-FR" i="1">
                                <a:latin typeface="Cambria Math" panose="02040503050406030204" pitchFamily="18" charset="0"/>
                              </a:rPr>
                              <m:t>𝜈</m:t>
                            </m:r>
                          </m:e>
                          <m:sub>
                            <m:r>
                              <a:rPr lang="fr-FR" i="1">
                                <a:latin typeface="Cambria Math" panose="02040503050406030204" pitchFamily="18" charset="0"/>
                              </a:rPr>
                              <m:t>𝑖</m:t>
                            </m:r>
                          </m:sub>
                        </m:sSub>
                      </m:e>
                    </m:nary>
                    <m:sSub>
                      <m:sSubPr>
                        <m:ctrlPr>
                          <a:rPr lang="fr-FR" i="1">
                            <a:latin typeface="Cambria Math" panose="02040503050406030204" pitchFamily="18" charset="0"/>
                          </a:rPr>
                        </m:ctrlPr>
                      </m:sSubPr>
                      <m:e>
                        <m:r>
                          <a:rPr lang="fr-FR" i="1">
                            <a:latin typeface="Cambria Math" panose="02040503050406030204" pitchFamily="18" charset="0"/>
                          </a:rPr>
                          <m:t>𝐴</m:t>
                        </m:r>
                      </m:e>
                      <m:sub>
                        <m:r>
                          <a:rPr lang="fr-FR" i="1">
                            <a:latin typeface="Cambria Math" panose="02040503050406030204" pitchFamily="18" charset="0"/>
                          </a:rPr>
                          <m:t>𝑖</m:t>
                        </m:r>
                      </m:sub>
                    </m:sSub>
                    <m:r>
                      <a:rPr lang="fr-FR" i="1">
                        <a:latin typeface="Cambria Math" panose="02040503050406030204" pitchFamily="18" charset="0"/>
                      </a:rPr>
                      <m:t>=0</m:t>
                    </m:r>
                  </m:oMath>
                </a14:m>
                <a:endParaRPr lang="fr-FR" dirty="0"/>
              </a:p>
              <a:p>
                <a:r>
                  <a:rPr lang="fr-FR" dirty="0"/>
                  <a:t>Le quotient de réaction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𝑄</m:t>
                        </m:r>
                      </m:e>
                      <m:sub>
                        <m:r>
                          <a:rPr lang="fr-FR" i="1">
                            <a:latin typeface="Cambria Math" panose="02040503050406030204" pitchFamily="18" charset="0"/>
                          </a:rPr>
                          <m:t>𝑟</m:t>
                        </m:r>
                      </m:sub>
                    </m:sSub>
                    <m:r>
                      <a:rPr lang="fr-FR" i="1">
                        <a:latin typeface="Cambria Math" panose="02040503050406030204" pitchFamily="18" charset="0"/>
                      </a:rPr>
                      <m:t>=</m:t>
                    </m:r>
                    <m:sSup>
                      <m:sSupPr>
                        <m:ctrlPr>
                          <a:rPr lang="fr-FR" i="1">
                            <a:latin typeface="Cambria Math" panose="02040503050406030204" pitchFamily="18" charset="0"/>
                          </a:rPr>
                        </m:ctrlPr>
                      </m:sSupPr>
                      <m:e>
                        <m:nary>
                          <m:naryPr>
                            <m:chr m:val="∏"/>
                            <m:limLoc m:val="undOvr"/>
                            <m:subHide m:val="on"/>
                            <m:supHide m:val="on"/>
                            <m:ctrlPr>
                              <a:rPr lang="fr-FR" i="1">
                                <a:latin typeface="Cambria Math" panose="02040503050406030204" pitchFamily="18" charset="0"/>
                              </a:rPr>
                            </m:ctrlPr>
                          </m:naryPr>
                          <m:sub/>
                          <m:sup/>
                          <m:e>
                            <m:sSub>
                              <m:sSubPr>
                                <m:ctrlPr>
                                  <a:rPr lang="fr-FR" i="1">
                                    <a:latin typeface="Cambria Math" panose="02040503050406030204" pitchFamily="18" charset="0"/>
                                  </a:rPr>
                                </m:ctrlPr>
                              </m:sSubPr>
                              <m:e>
                                <m:r>
                                  <a:rPr lang="fr-FR" i="1">
                                    <a:latin typeface="Cambria Math" panose="02040503050406030204" pitchFamily="18" charset="0"/>
                                  </a:rPr>
                                  <m:t>(</m:t>
                                </m:r>
                                <m:r>
                                  <a:rPr lang="fr-FR" i="1">
                                    <a:latin typeface="Cambria Math" panose="02040503050406030204" pitchFamily="18" charset="0"/>
                                  </a:rPr>
                                  <m:t>𝑎</m:t>
                                </m:r>
                              </m:e>
                              <m:sub>
                                <m:r>
                                  <a:rPr lang="fr-FR" i="1">
                                    <a:latin typeface="Cambria Math" panose="02040503050406030204" pitchFamily="18" charset="0"/>
                                  </a:rPr>
                                  <m:t>𝑖</m:t>
                                </m:r>
                              </m:sub>
                            </m:sSub>
                          </m:e>
                        </m:nary>
                        <m:r>
                          <a:rPr lang="fr-FR" i="1">
                            <a:latin typeface="Cambria Math" panose="02040503050406030204" pitchFamily="18" charset="0"/>
                          </a:rPr>
                          <m:t>)</m:t>
                        </m:r>
                      </m:e>
                      <m:sup>
                        <m:sSub>
                          <m:sSubPr>
                            <m:ctrlPr>
                              <a:rPr lang="fr-FR" i="1">
                                <a:latin typeface="Cambria Math" panose="02040503050406030204" pitchFamily="18" charset="0"/>
                              </a:rPr>
                            </m:ctrlPr>
                          </m:sSubPr>
                          <m:e>
                            <m:r>
                              <a:rPr lang="fr-FR" i="1">
                                <a:latin typeface="Cambria Math" panose="02040503050406030204" pitchFamily="18" charset="0"/>
                              </a:rPr>
                              <m:t>𝜈</m:t>
                            </m:r>
                          </m:e>
                          <m:sub>
                            <m:r>
                              <a:rPr lang="fr-FR" i="1">
                                <a:latin typeface="Cambria Math" panose="02040503050406030204" pitchFamily="18" charset="0"/>
                              </a:rPr>
                              <m:t>𝑖</m:t>
                            </m:r>
                          </m:sub>
                        </m:sSub>
                      </m:sup>
                    </m:sSup>
                    <m:r>
                      <a:rPr lang="fr-FR" i="1">
                        <a:latin typeface="Cambria Math" panose="02040503050406030204" pitchFamily="18" charset="0"/>
                      </a:rPr>
                      <m:t>=</m:t>
                    </m:r>
                    <m:sSup>
                      <m:sSupPr>
                        <m:ctrlPr>
                          <a:rPr lang="fr-FR" i="1">
                            <a:latin typeface="Cambria Math" panose="02040503050406030204" pitchFamily="18" charset="0"/>
                          </a:rPr>
                        </m:ctrlPr>
                      </m:sSupPr>
                      <m:e>
                        <m:nary>
                          <m:naryPr>
                            <m:chr m:val="∏"/>
                            <m:limLoc m:val="undOvr"/>
                            <m:subHide m:val="on"/>
                            <m:supHide m:val="on"/>
                            <m:ctrlPr>
                              <a:rPr lang="fr-FR" i="1">
                                <a:latin typeface="Cambria Math" panose="02040503050406030204" pitchFamily="18" charset="0"/>
                              </a:rPr>
                            </m:ctrlPr>
                          </m:naryPr>
                          <m:sub/>
                          <m:sup/>
                          <m:e>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𝑖</m:t>
                                </m:r>
                              </m:sub>
                            </m:sSub>
                            <m:f>
                              <m:fPr>
                                <m:ctrlPr>
                                  <a:rPr lang="fr-FR" i="1">
                                    <a:latin typeface="Cambria Math" panose="02040503050406030204" pitchFamily="18" charset="0"/>
                                  </a:rPr>
                                </m:ctrlPr>
                              </m:fPr>
                              <m:num>
                                <m:r>
                                  <a:rPr lang="fr-FR" i="1">
                                    <a:latin typeface="Cambria Math" panose="02040503050406030204" pitchFamily="18" charset="0"/>
                                  </a:rPr>
                                  <m:t>𝑃</m:t>
                                </m:r>
                              </m:num>
                              <m:den>
                                <m:sSup>
                                  <m:sSupPr>
                                    <m:ctrlPr>
                                      <a:rPr lang="fr-FR" i="1">
                                        <a:latin typeface="Cambria Math" panose="02040503050406030204" pitchFamily="18" charset="0"/>
                                      </a:rPr>
                                    </m:ctrlPr>
                                  </m:sSupPr>
                                  <m:e>
                                    <m:r>
                                      <a:rPr lang="fr-FR" i="1">
                                        <a:latin typeface="Cambria Math" panose="02040503050406030204" pitchFamily="18" charset="0"/>
                                      </a:rPr>
                                      <m:t>𝑃</m:t>
                                    </m:r>
                                  </m:e>
                                  <m:sup>
                                    <m:r>
                                      <a:rPr lang="fr-FR" i="1">
                                        <a:latin typeface="Cambria Math" panose="02040503050406030204" pitchFamily="18" charset="0"/>
                                      </a:rPr>
                                      <m:t>0</m:t>
                                    </m:r>
                                  </m:sup>
                                </m:sSup>
                              </m:den>
                            </m:f>
                          </m:e>
                        </m:nary>
                        <m:r>
                          <a:rPr lang="fr-FR" i="1">
                            <a:latin typeface="Cambria Math" panose="02040503050406030204" pitchFamily="18" charset="0"/>
                          </a:rPr>
                          <m:t>)</m:t>
                        </m:r>
                      </m:e>
                      <m:sup>
                        <m:sSub>
                          <m:sSubPr>
                            <m:ctrlPr>
                              <a:rPr lang="fr-FR" i="1">
                                <a:latin typeface="Cambria Math" panose="02040503050406030204" pitchFamily="18" charset="0"/>
                              </a:rPr>
                            </m:ctrlPr>
                          </m:sSubPr>
                          <m:e>
                            <m:r>
                              <a:rPr lang="fr-FR" i="1">
                                <a:latin typeface="Cambria Math" panose="02040503050406030204" pitchFamily="18" charset="0"/>
                              </a:rPr>
                              <m:t>𝜈</m:t>
                            </m:r>
                          </m:e>
                          <m:sub>
                            <m:r>
                              <a:rPr lang="fr-FR" i="1">
                                <a:latin typeface="Cambria Math" panose="02040503050406030204" pitchFamily="18" charset="0"/>
                              </a:rPr>
                              <m:t>𝑖</m:t>
                            </m:r>
                          </m:sub>
                        </m:sSub>
                      </m:sup>
                    </m:sSup>
                    <m:r>
                      <a:rPr lang="fr-FR" i="1">
                        <a:latin typeface="Cambria Math" panose="02040503050406030204" pitchFamily="18" charset="0"/>
                      </a:rPr>
                      <m:t>=</m:t>
                    </m:r>
                    <m:sSup>
                      <m:sSupPr>
                        <m:ctrlPr>
                          <a:rPr lang="fr-FR" i="1">
                            <a:latin typeface="Cambria Math" panose="02040503050406030204" pitchFamily="18" charset="0"/>
                          </a:rPr>
                        </m:ctrlPr>
                      </m:sSupPr>
                      <m:e>
                        <m:nary>
                          <m:naryPr>
                            <m:chr m:val="∏"/>
                            <m:limLoc m:val="undOvr"/>
                            <m:subHide m:val="on"/>
                            <m:supHide m:val="on"/>
                            <m:ctrlPr>
                              <a:rPr lang="fr-FR" i="1">
                                <a:latin typeface="Cambria Math" panose="02040503050406030204" pitchFamily="18" charset="0"/>
                              </a:rPr>
                            </m:ctrlPr>
                          </m:naryPr>
                          <m:sub/>
                          <m:sup/>
                          <m:e>
                            <m:r>
                              <a:rPr lang="fr-FR" i="1">
                                <a:latin typeface="Cambria Math" panose="02040503050406030204" pitchFamily="18" charset="0"/>
                              </a:rPr>
                              <m:t>(</m:t>
                            </m:r>
                            <m:f>
                              <m:fPr>
                                <m:ctrlPr>
                                  <a:rPr lang="fr-FR" i="1">
                                    <a:latin typeface="Cambria Math" panose="02040503050406030204" pitchFamily="18" charset="0"/>
                                  </a:rPr>
                                </m:ctrlPr>
                              </m:fPr>
                              <m:num>
                                <m:sSub>
                                  <m:sSubPr>
                                    <m:ctrlPr>
                                      <a:rPr lang="fr-FR" i="1">
                                        <a:latin typeface="Cambria Math" panose="02040503050406030204" pitchFamily="18" charset="0"/>
                                      </a:rPr>
                                    </m:ctrlPr>
                                  </m:sSubPr>
                                  <m:e>
                                    <m:r>
                                      <a:rPr lang="fr-FR" i="1">
                                        <a:latin typeface="Cambria Math" panose="02040503050406030204" pitchFamily="18" charset="0"/>
                                      </a:rPr>
                                      <m:t>𝑛</m:t>
                                    </m:r>
                                  </m:e>
                                  <m:sub>
                                    <m:r>
                                      <a:rPr lang="fr-FR" i="1">
                                        <a:latin typeface="Cambria Math" panose="02040503050406030204" pitchFamily="18" charset="0"/>
                                      </a:rPr>
                                      <m:t>𝑖</m:t>
                                    </m:r>
                                  </m:sub>
                                </m:sSub>
                              </m:num>
                              <m:den>
                                <m:r>
                                  <a:rPr lang="fr-FR" i="1">
                                    <a:latin typeface="Cambria Math" panose="02040503050406030204" pitchFamily="18" charset="0"/>
                                  </a:rPr>
                                  <m:t>𝑛</m:t>
                                </m:r>
                              </m:den>
                            </m:f>
                          </m:e>
                        </m:nary>
                        <m:f>
                          <m:fPr>
                            <m:ctrlPr>
                              <a:rPr lang="fr-FR" i="1">
                                <a:latin typeface="Cambria Math" panose="02040503050406030204" pitchFamily="18" charset="0"/>
                              </a:rPr>
                            </m:ctrlPr>
                          </m:fPr>
                          <m:num>
                            <m:r>
                              <a:rPr lang="fr-FR" i="1">
                                <a:latin typeface="Cambria Math" panose="02040503050406030204" pitchFamily="18" charset="0"/>
                              </a:rPr>
                              <m:t>𝑃</m:t>
                            </m:r>
                          </m:num>
                          <m:den>
                            <m:sSup>
                              <m:sSupPr>
                                <m:ctrlPr>
                                  <a:rPr lang="fr-FR" i="1">
                                    <a:latin typeface="Cambria Math" panose="02040503050406030204" pitchFamily="18" charset="0"/>
                                  </a:rPr>
                                </m:ctrlPr>
                              </m:sSupPr>
                              <m:e>
                                <m:r>
                                  <a:rPr lang="fr-FR" i="1">
                                    <a:latin typeface="Cambria Math" panose="02040503050406030204" pitchFamily="18" charset="0"/>
                                  </a:rPr>
                                  <m:t>𝑃</m:t>
                                </m:r>
                              </m:e>
                              <m:sup>
                                <m:r>
                                  <a:rPr lang="fr-FR" i="1">
                                    <a:latin typeface="Cambria Math" panose="02040503050406030204" pitchFamily="18" charset="0"/>
                                  </a:rPr>
                                  <m:t>0</m:t>
                                </m:r>
                              </m:sup>
                            </m:sSup>
                          </m:den>
                        </m:f>
                        <m:r>
                          <a:rPr lang="fr-FR" i="1">
                            <a:latin typeface="Cambria Math" panose="02040503050406030204" pitchFamily="18" charset="0"/>
                          </a:rPr>
                          <m:t>)</m:t>
                        </m:r>
                      </m:e>
                      <m:sup>
                        <m:sSub>
                          <m:sSubPr>
                            <m:ctrlPr>
                              <a:rPr lang="fr-FR" i="1">
                                <a:latin typeface="Cambria Math" panose="02040503050406030204" pitchFamily="18" charset="0"/>
                              </a:rPr>
                            </m:ctrlPr>
                          </m:sSubPr>
                          <m:e>
                            <m:r>
                              <a:rPr lang="fr-FR" i="1">
                                <a:latin typeface="Cambria Math" panose="02040503050406030204" pitchFamily="18" charset="0"/>
                              </a:rPr>
                              <m:t>𝜈</m:t>
                            </m:r>
                          </m:e>
                          <m:sub>
                            <m:r>
                              <a:rPr lang="fr-FR" i="1">
                                <a:latin typeface="Cambria Math" panose="02040503050406030204" pitchFamily="18" charset="0"/>
                              </a:rPr>
                              <m:t>𝑖</m:t>
                            </m:r>
                          </m:sub>
                        </m:sSub>
                      </m:sup>
                    </m:sSup>
                    <m:r>
                      <a:rPr lang="fr-FR" i="1">
                        <a:latin typeface="Cambria Math" panose="02040503050406030204" pitchFamily="18" charset="0"/>
                      </a:rPr>
                      <m:t>=(</m:t>
                    </m:r>
                    <m:sSup>
                      <m:sSupPr>
                        <m:ctrlPr>
                          <a:rPr lang="fr-FR" i="1">
                            <a:latin typeface="Cambria Math" panose="02040503050406030204" pitchFamily="18" charset="0"/>
                          </a:rPr>
                        </m:ctrlPr>
                      </m:sSupPr>
                      <m:e>
                        <m:nary>
                          <m:naryPr>
                            <m:chr m:val="∏"/>
                            <m:limLoc m:val="undOvr"/>
                            <m:subHide m:val="on"/>
                            <m:supHide m:val="on"/>
                            <m:ctrlPr>
                              <a:rPr lang="fr-FR" i="1">
                                <a:latin typeface="Cambria Math" panose="02040503050406030204" pitchFamily="18" charset="0"/>
                              </a:rPr>
                            </m:ctrlPr>
                          </m:naryPr>
                          <m:sub/>
                          <m:sup/>
                          <m:e>
                            <m:sSubSup>
                              <m:sSubSupPr>
                                <m:ctrlPr>
                                  <a:rPr lang="fr-FR" i="1">
                                    <a:latin typeface="Cambria Math" panose="02040503050406030204" pitchFamily="18" charset="0"/>
                                  </a:rPr>
                                </m:ctrlPr>
                              </m:sSubSupPr>
                              <m:e>
                                <m:r>
                                  <a:rPr lang="fr-FR" i="1">
                                    <a:latin typeface="Cambria Math" panose="02040503050406030204" pitchFamily="18" charset="0"/>
                                  </a:rPr>
                                  <m:t>𝑛</m:t>
                                </m:r>
                              </m:e>
                              <m:sub>
                                <m:r>
                                  <a:rPr lang="fr-FR" i="1">
                                    <a:latin typeface="Cambria Math" panose="02040503050406030204" pitchFamily="18" charset="0"/>
                                  </a:rPr>
                                  <m:t>𝑖</m:t>
                                </m:r>
                              </m:sub>
                              <m:sup>
                                <m:sSub>
                                  <m:sSubPr>
                                    <m:ctrlPr>
                                      <a:rPr lang="fr-FR" i="1">
                                        <a:latin typeface="Cambria Math" panose="02040503050406030204" pitchFamily="18" charset="0"/>
                                      </a:rPr>
                                    </m:ctrlPr>
                                  </m:sSubPr>
                                  <m:e>
                                    <m:r>
                                      <a:rPr lang="fr-FR" i="1">
                                        <a:latin typeface="Cambria Math" panose="02040503050406030204" pitchFamily="18" charset="0"/>
                                      </a:rPr>
                                      <m:t>𝜈</m:t>
                                    </m:r>
                                  </m:e>
                                  <m:sub>
                                    <m:r>
                                      <a:rPr lang="fr-FR" i="1">
                                        <a:latin typeface="Cambria Math" panose="02040503050406030204" pitchFamily="18" charset="0"/>
                                      </a:rPr>
                                      <m:t>𝑖</m:t>
                                    </m:r>
                                  </m:sub>
                                </m:sSub>
                              </m:sup>
                            </m:sSubSup>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𝑃</m:t>
                                </m:r>
                              </m:num>
                              <m:den>
                                <m:r>
                                  <a:rPr lang="fr-FR" i="1">
                                    <a:latin typeface="Cambria Math" panose="02040503050406030204" pitchFamily="18" charset="0"/>
                                  </a:rPr>
                                  <m:t>𝑛</m:t>
                                </m:r>
                                <m:sSup>
                                  <m:sSupPr>
                                    <m:ctrlPr>
                                      <a:rPr lang="fr-FR" i="1">
                                        <a:latin typeface="Cambria Math" panose="02040503050406030204" pitchFamily="18" charset="0"/>
                                      </a:rPr>
                                    </m:ctrlPr>
                                  </m:sSupPr>
                                  <m:e>
                                    <m:r>
                                      <a:rPr lang="fr-FR" i="1">
                                        <a:latin typeface="Cambria Math" panose="02040503050406030204" pitchFamily="18" charset="0"/>
                                      </a:rPr>
                                      <m:t>𝑃</m:t>
                                    </m:r>
                                  </m:e>
                                  <m:sup>
                                    <m:r>
                                      <a:rPr lang="fr-FR" i="1">
                                        <a:latin typeface="Cambria Math" panose="02040503050406030204" pitchFamily="18" charset="0"/>
                                      </a:rPr>
                                      <m:t>0</m:t>
                                    </m:r>
                                  </m:sup>
                                </m:sSup>
                              </m:den>
                            </m:f>
                          </m:e>
                        </m:nary>
                        <m:r>
                          <a:rPr lang="fr-FR" i="1">
                            <a:latin typeface="Cambria Math" panose="02040503050406030204" pitchFamily="18" charset="0"/>
                          </a:rPr>
                          <m:t>)</m:t>
                        </m:r>
                      </m:e>
                      <m:sup>
                        <m:nary>
                          <m:naryPr>
                            <m:chr m:val="∑"/>
                            <m:limLoc m:val="undOvr"/>
                            <m:subHide m:val="on"/>
                            <m:supHide m:val="on"/>
                            <m:ctrlPr>
                              <a:rPr lang="fr-FR" i="1">
                                <a:latin typeface="Cambria Math" panose="02040503050406030204" pitchFamily="18" charset="0"/>
                              </a:rPr>
                            </m:ctrlPr>
                          </m:naryPr>
                          <m:sub/>
                          <m:sup/>
                          <m:e>
                            <m:sSub>
                              <m:sSubPr>
                                <m:ctrlPr>
                                  <a:rPr lang="fr-FR" i="1">
                                    <a:latin typeface="Cambria Math" panose="02040503050406030204" pitchFamily="18" charset="0"/>
                                  </a:rPr>
                                </m:ctrlPr>
                              </m:sSubPr>
                              <m:e>
                                <m:r>
                                  <a:rPr lang="fr-FR" i="1">
                                    <a:latin typeface="Cambria Math" panose="02040503050406030204" pitchFamily="18" charset="0"/>
                                  </a:rPr>
                                  <m:t>𝜈</m:t>
                                </m:r>
                              </m:e>
                              <m:sub>
                                <m:r>
                                  <a:rPr lang="fr-FR" i="1">
                                    <a:latin typeface="Cambria Math" panose="02040503050406030204" pitchFamily="18" charset="0"/>
                                  </a:rPr>
                                  <m:t>𝑖</m:t>
                                </m:r>
                              </m:sub>
                            </m:sSub>
                          </m:e>
                        </m:nary>
                      </m:sup>
                    </m:sSup>
                  </m:oMath>
                </a14:m>
                <a:endParaRPr lang="fr-FR" dirty="0"/>
              </a:p>
              <a:p>
                <a:r>
                  <a:rPr lang="fr-FR" dirty="0"/>
                  <a:t>Avec </a:t>
                </a:r>
                <a14:m>
                  <m:oMath xmlns:m="http://schemas.openxmlformats.org/officeDocument/2006/math">
                    <m:nary>
                      <m:naryPr>
                        <m:chr m:val="∑"/>
                        <m:limLoc m:val="undOvr"/>
                        <m:subHide m:val="on"/>
                        <m:supHide m:val="on"/>
                        <m:ctrlPr>
                          <a:rPr lang="fr-FR" i="1">
                            <a:latin typeface="Cambria Math" panose="02040503050406030204" pitchFamily="18" charset="0"/>
                          </a:rPr>
                        </m:ctrlPr>
                      </m:naryPr>
                      <m:sub/>
                      <m:sup/>
                      <m:e>
                        <m:sSub>
                          <m:sSubPr>
                            <m:ctrlPr>
                              <a:rPr lang="fr-FR" i="1">
                                <a:latin typeface="Cambria Math" panose="02040503050406030204" pitchFamily="18" charset="0"/>
                              </a:rPr>
                            </m:ctrlPr>
                          </m:sSubPr>
                          <m:e>
                            <m:r>
                              <a:rPr lang="fr-FR" i="1">
                                <a:latin typeface="Cambria Math" panose="02040503050406030204" pitchFamily="18" charset="0"/>
                              </a:rPr>
                              <m:t>𝜈</m:t>
                            </m:r>
                          </m:e>
                          <m:sub>
                            <m:r>
                              <a:rPr lang="fr-FR" i="1">
                                <a:latin typeface="Cambria Math" panose="02040503050406030204" pitchFamily="18" charset="0"/>
                              </a:rPr>
                              <m:t>𝑖</m:t>
                            </m:r>
                          </m:sub>
                        </m:sSub>
                      </m:e>
                    </m:nary>
                    <m:r>
                      <a:rPr lang="fr-FR" i="1">
                        <a:latin typeface="Cambria Math" panose="02040503050406030204" pitchFamily="18" charset="0"/>
                      </a:rPr>
                      <m:t>=</m:t>
                    </m:r>
                    <m:sSub>
                      <m:sSubPr>
                        <m:ctrlPr>
                          <a:rPr lang="fr-FR" i="1">
                            <a:latin typeface="Cambria Math" panose="02040503050406030204" pitchFamily="18" charset="0"/>
                          </a:rPr>
                        </m:ctrlPr>
                      </m:sSubPr>
                      <m:e>
                        <m:r>
                          <m:rPr>
                            <m:sty m:val="p"/>
                          </m:rPr>
                          <a:rPr lang="fr-FR">
                            <a:latin typeface="Cambria Math" panose="02040503050406030204" pitchFamily="18" charset="0"/>
                          </a:rPr>
                          <m:t>Δ</m:t>
                        </m:r>
                      </m:e>
                      <m:sub>
                        <m:r>
                          <a:rPr lang="fr-FR" i="1">
                            <a:latin typeface="Cambria Math" panose="02040503050406030204" pitchFamily="18" charset="0"/>
                          </a:rPr>
                          <m:t>𝑟</m:t>
                        </m:r>
                      </m:sub>
                    </m:sSub>
                    <m:sSub>
                      <m:sSubPr>
                        <m:ctrlPr>
                          <a:rPr lang="fr-FR" i="1">
                            <a:latin typeface="Cambria Math" panose="02040503050406030204" pitchFamily="18" charset="0"/>
                          </a:rPr>
                        </m:ctrlPr>
                      </m:sSubPr>
                      <m:e>
                        <m:r>
                          <a:rPr lang="fr-FR" i="1">
                            <a:latin typeface="Cambria Math" panose="02040503050406030204" pitchFamily="18" charset="0"/>
                          </a:rPr>
                          <m:t>𝑛</m:t>
                        </m:r>
                      </m:e>
                      <m:sub>
                        <m:r>
                          <a:rPr lang="fr-FR" i="1">
                            <a:latin typeface="Cambria Math" panose="02040503050406030204" pitchFamily="18" charset="0"/>
                          </a:rPr>
                          <m:t>𝑔𝑎𝑧</m:t>
                        </m:r>
                      </m:sub>
                    </m:sSub>
                  </m:oMath>
                </a14:m>
                <a:r>
                  <a:rPr lang="fr-FR" dirty="0"/>
                  <a:t>.</a:t>
                </a:r>
              </a:p>
              <a:p>
                <a:r>
                  <a:rPr lang="fr-FR" dirty="0"/>
                  <a:t>L’ajout d’un constituant inerte gazeux ne modifie que la quantité totale de matière de gaz.</a:t>
                </a:r>
              </a:p>
              <a:p>
                <a:endParaRPr lang="fr-FR" dirty="0"/>
              </a:p>
            </p:txBody>
          </p:sp>
        </mc:Choice>
        <mc:Fallback xmlns="">
          <p:sp>
            <p:nvSpPr>
              <p:cNvPr id="3" name="Espace réservé du contenu 2">
                <a:extLst>
                  <a:ext uri="{FF2B5EF4-FFF2-40B4-BE49-F238E27FC236}">
                    <a16:creationId xmlns:a16="http://schemas.microsoft.com/office/drawing/2014/main" id="{FC795348-A75A-4E34-903E-A1A5EFAAA867}"/>
                  </a:ext>
                </a:extLst>
              </p:cNvPr>
              <p:cNvSpPr>
                <a:spLocks noGrp="1" noRot="1" noChangeAspect="1" noMove="1" noResize="1" noEditPoints="1" noAdjustHandles="1" noChangeArrowheads="1" noChangeShapeType="1" noTextEdit="1"/>
              </p:cNvSpPr>
              <p:nvPr>
                <p:ph idx="1"/>
              </p:nvPr>
            </p:nvSpPr>
            <p:spPr>
              <a:xfrm>
                <a:off x="838200" y="471948"/>
                <a:ext cx="10515600" cy="5705015"/>
              </a:xfrm>
              <a:blipFill>
                <a:blip r:embed="rId2"/>
                <a:stretch>
                  <a:fillRect l="-1043" t="-1709" r="-290"/>
                </a:stretch>
              </a:blipFill>
            </p:spPr>
            <p:txBody>
              <a:bodyPr/>
              <a:lstStyle/>
              <a:p>
                <a:r>
                  <a:rPr lang="fr-FR">
                    <a:noFill/>
                  </a:rPr>
                  <a:t> </a:t>
                </a:r>
              </a:p>
            </p:txBody>
          </p:sp>
        </mc:Fallback>
      </mc:AlternateContent>
    </p:spTree>
    <p:extLst>
      <p:ext uri="{BB962C8B-B14F-4D97-AF65-F5344CB8AC3E}">
        <p14:creationId xmlns:p14="http://schemas.microsoft.com/office/powerpoint/2010/main" val="223612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FED1E5DF-1099-4991-A2D0-A83D315E4A55}"/>
                  </a:ext>
                </a:extLst>
              </p:cNvPr>
              <p:cNvSpPr>
                <a:spLocks noGrp="1"/>
              </p:cNvSpPr>
              <p:nvPr>
                <p:ph idx="1"/>
              </p:nvPr>
            </p:nvSpPr>
            <p:spPr>
              <a:xfrm>
                <a:off x="838200" y="530942"/>
                <a:ext cx="10515600" cy="5646021"/>
              </a:xfrm>
            </p:spPr>
            <p:txBody>
              <a:bodyPr/>
              <a:lstStyle/>
              <a:p>
                <a:pPr>
                  <a:lnSpc>
                    <a:spcPct val="100000"/>
                  </a:lnSpc>
                </a:pPr>
                <a:r>
                  <a:rPr lang="fr-FR" dirty="0"/>
                  <a:t>Un ajout provoque une diminution du quotient réactionnel si </a:t>
                </a:r>
                <a14:m>
                  <m:oMath xmlns:m="http://schemas.openxmlformats.org/officeDocument/2006/math">
                    <m:sSub>
                      <m:sSubPr>
                        <m:ctrlPr>
                          <a:rPr lang="fr-FR" i="1">
                            <a:latin typeface="Cambria Math" panose="02040503050406030204" pitchFamily="18" charset="0"/>
                          </a:rPr>
                        </m:ctrlPr>
                      </m:sSubPr>
                      <m:e>
                        <m:r>
                          <m:rPr>
                            <m:sty m:val="p"/>
                          </m:rPr>
                          <a:rPr lang="fr-FR">
                            <a:latin typeface="Cambria Math" panose="02040503050406030204" pitchFamily="18" charset="0"/>
                          </a:rPr>
                          <m:t>Δ</m:t>
                        </m:r>
                      </m:e>
                      <m:sub>
                        <m:r>
                          <a:rPr lang="fr-FR" i="1">
                            <a:latin typeface="Cambria Math" panose="02040503050406030204" pitchFamily="18" charset="0"/>
                          </a:rPr>
                          <m:t>𝑟</m:t>
                        </m:r>
                      </m:sub>
                    </m:sSub>
                    <m:sSub>
                      <m:sSubPr>
                        <m:ctrlPr>
                          <a:rPr lang="fr-FR" i="1">
                            <a:latin typeface="Cambria Math" panose="02040503050406030204" pitchFamily="18" charset="0"/>
                          </a:rPr>
                        </m:ctrlPr>
                      </m:sSubPr>
                      <m:e>
                        <m:r>
                          <a:rPr lang="fr-FR" i="1">
                            <a:latin typeface="Cambria Math" panose="02040503050406030204" pitchFamily="18" charset="0"/>
                          </a:rPr>
                          <m:t>𝑛</m:t>
                        </m:r>
                      </m:e>
                      <m:sub>
                        <m:r>
                          <a:rPr lang="fr-FR" i="1">
                            <a:latin typeface="Cambria Math" panose="02040503050406030204" pitchFamily="18" charset="0"/>
                          </a:rPr>
                          <m:t>𝑔𝑎𝑧</m:t>
                        </m:r>
                      </m:sub>
                    </m:sSub>
                    <m:r>
                      <a:rPr lang="fr-FR" i="1">
                        <a:latin typeface="Cambria Math" panose="02040503050406030204" pitchFamily="18" charset="0"/>
                      </a:rPr>
                      <m:t>&gt;0</m:t>
                    </m:r>
                  </m:oMath>
                </a14:m>
                <a:r>
                  <a:rPr lang="fr-FR" dirty="0"/>
                  <a:t> et une augmentation du quotient réactionnel si </a:t>
                </a:r>
                <a14:m>
                  <m:oMath xmlns:m="http://schemas.openxmlformats.org/officeDocument/2006/math">
                    <m:sSub>
                      <m:sSubPr>
                        <m:ctrlPr>
                          <a:rPr lang="fr-FR" i="1">
                            <a:latin typeface="Cambria Math" panose="02040503050406030204" pitchFamily="18" charset="0"/>
                          </a:rPr>
                        </m:ctrlPr>
                      </m:sSubPr>
                      <m:e>
                        <m:r>
                          <m:rPr>
                            <m:sty m:val="p"/>
                          </m:rPr>
                          <a:rPr lang="fr-FR">
                            <a:latin typeface="Cambria Math" panose="02040503050406030204" pitchFamily="18" charset="0"/>
                          </a:rPr>
                          <m:t>Δ</m:t>
                        </m:r>
                      </m:e>
                      <m:sub>
                        <m:r>
                          <a:rPr lang="fr-FR" i="1">
                            <a:latin typeface="Cambria Math" panose="02040503050406030204" pitchFamily="18" charset="0"/>
                          </a:rPr>
                          <m:t>𝑟</m:t>
                        </m:r>
                      </m:sub>
                    </m:sSub>
                    <m:sSub>
                      <m:sSubPr>
                        <m:ctrlPr>
                          <a:rPr lang="fr-FR" i="1">
                            <a:latin typeface="Cambria Math" panose="02040503050406030204" pitchFamily="18" charset="0"/>
                          </a:rPr>
                        </m:ctrlPr>
                      </m:sSubPr>
                      <m:e>
                        <m:r>
                          <a:rPr lang="fr-FR" i="1">
                            <a:latin typeface="Cambria Math" panose="02040503050406030204" pitchFamily="18" charset="0"/>
                          </a:rPr>
                          <m:t>𝑛</m:t>
                        </m:r>
                      </m:e>
                      <m:sub>
                        <m:r>
                          <a:rPr lang="fr-FR" i="1">
                            <a:latin typeface="Cambria Math" panose="02040503050406030204" pitchFamily="18" charset="0"/>
                          </a:rPr>
                          <m:t>𝑔𝑎𝑧</m:t>
                        </m:r>
                      </m:sub>
                    </m:sSub>
                    <m:r>
                      <a:rPr lang="fr-FR" i="1">
                        <a:latin typeface="Cambria Math" panose="02040503050406030204" pitchFamily="18" charset="0"/>
                      </a:rPr>
                      <m:t>&lt;0</m:t>
                    </m:r>
                  </m:oMath>
                </a14:m>
                <a:r>
                  <a:rPr lang="fr-FR" dirty="0"/>
                  <a:t>. En comparant </a:t>
                </a:r>
                <a14:m>
                  <m:oMath xmlns:m="http://schemas.openxmlformats.org/officeDocument/2006/math">
                    <m:sSubSup>
                      <m:sSubSupPr>
                        <m:ctrlPr>
                          <a:rPr lang="fr-FR" i="1">
                            <a:latin typeface="Cambria Math" panose="02040503050406030204" pitchFamily="18" charset="0"/>
                          </a:rPr>
                        </m:ctrlPr>
                      </m:sSubSupPr>
                      <m:e>
                        <m:r>
                          <a:rPr lang="fr-FR" i="1">
                            <a:latin typeface="Cambria Math" panose="02040503050406030204" pitchFamily="18" charset="0"/>
                          </a:rPr>
                          <m:t>𝑄</m:t>
                        </m:r>
                      </m:e>
                      <m:sub>
                        <m:r>
                          <a:rPr lang="fr-FR" i="1">
                            <a:latin typeface="Cambria Math" panose="02040503050406030204" pitchFamily="18" charset="0"/>
                          </a:rPr>
                          <m:t>𝑟</m:t>
                        </m:r>
                      </m:sub>
                      <m:sup>
                        <m:r>
                          <a:rPr lang="fr-FR" i="1">
                            <a:latin typeface="Cambria Math" panose="02040503050406030204" pitchFamily="18" charset="0"/>
                          </a:rPr>
                          <m:t>′</m:t>
                        </m:r>
                      </m:sup>
                    </m:sSubSup>
                  </m:oMath>
                </a14:m>
                <a:r>
                  <a:rPr lang="fr-FR" dirty="0"/>
                  <a:t> à sa valeur initiale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𝑄</m:t>
                        </m:r>
                      </m:e>
                      <m:sub>
                        <m:r>
                          <a:rPr lang="fr-FR" i="1">
                            <a:latin typeface="Cambria Math" panose="02040503050406030204" pitchFamily="18" charset="0"/>
                          </a:rPr>
                          <m:t>𝑟</m:t>
                        </m:r>
                      </m:sub>
                    </m:sSub>
                    <m:r>
                      <a:rPr lang="fr-FR" i="1">
                        <a:latin typeface="Cambria Math" panose="02040503050406030204" pitchFamily="18" charset="0"/>
                      </a:rPr>
                      <m:t>=</m:t>
                    </m:r>
                    <m:r>
                      <a:rPr lang="fr-FR" i="1">
                        <a:latin typeface="Cambria Math" panose="02040503050406030204" pitchFamily="18" charset="0"/>
                      </a:rPr>
                      <m:t>𝐾</m:t>
                    </m:r>
                  </m:oMath>
                </a14:m>
                <a:r>
                  <a:rPr lang="fr-FR" dirty="0"/>
                  <a:t> on en déduit que :</a:t>
                </a:r>
              </a:p>
              <a:p>
                <a:pPr lvl="0">
                  <a:lnSpc>
                    <a:spcPct val="100000"/>
                  </a:lnSpc>
                </a:pPr>
                <a14:m>
                  <m:oMath xmlns:m="http://schemas.openxmlformats.org/officeDocument/2006/math">
                    <m:sSub>
                      <m:sSubPr>
                        <m:ctrlPr>
                          <a:rPr lang="fr-FR" i="1">
                            <a:latin typeface="Cambria Math" panose="02040503050406030204" pitchFamily="18" charset="0"/>
                          </a:rPr>
                        </m:ctrlPr>
                      </m:sSubPr>
                      <m:e>
                        <m:r>
                          <m:rPr>
                            <m:sty m:val="p"/>
                          </m:rPr>
                          <a:rPr lang="fr-FR">
                            <a:latin typeface="Cambria Math" panose="02040503050406030204" pitchFamily="18" charset="0"/>
                          </a:rPr>
                          <m:t>Δ</m:t>
                        </m:r>
                      </m:e>
                      <m:sub>
                        <m:r>
                          <a:rPr lang="fr-FR" i="1">
                            <a:latin typeface="Cambria Math" panose="02040503050406030204" pitchFamily="18" charset="0"/>
                          </a:rPr>
                          <m:t>𝑟</m:t>
                        </m:r>
                      </m:sub>
                    </m:sSub>
                    <m:sSub>
                      <m:sSubPr>
                        <m:ctrlPr>
                          <a:rPr lang="fr-FR" i="1">
                            <a:latin typeface="Cambria Math" panose="02040503050406030204" pitchFamily="18" charset="0"/>
                          </a:rPr>
                        </m:ctrlPr>
                      </m:sSubPr>
                      <m:e>
                        <m:r>
                          <a:rPr lang="fr-FR" i="1">
                            <a:latin typeface="Cambria Math" panose="02040503050406030204" pitchFamily="18" charset="0"/>
                          </a:rPr>
                          <m:t>𝑛</m:t>
                        </m:r>
                      </m:e>
                      <m:sub>
                        <m:r>
                          <a:rPr lang="fr-FR" i="1">
                            <a:latin typeface="Cambria Math" panose="02040503050406030204" pitchFamily="18" charset="0"/>
                          </a:rPr>
                          <m:t>𝑔𝑎𝑧</m:t>
                        </m:r>
                      </m:sub>
                    </m:sSub>
                    <m:r>
                      <a:rPr lang="fr-FR" i="1">
                        <a:latin typeface="Cambria Math" panose="02040503050406030204" pitchFamily="18" charset="0"/>
                      </a:rPr>
                      <m:t>&gt;0, </m:t>
                    </m:r>
                    <m:sSubSup>
                      <m:sSubSupPr>
                        <m:ctrlPr>
                          <a:rPr lang="fr-FR" i="1">
                            <a:latin typeface="Cambria Math" panose="02040503050406030204" pitchFamily="18" charset="0"/>
                          </a:rPr>
                        </m:ctrlPr>
                      </m:sSubSupPr>
                      <m:e>
                        <m:r>
                          <a:rPr lang="fr-FR" i="1">
                            <a:latin typeface="Cambria Math" panose="02040503050406030204" pitchFamily="18" charset="0"/>
                          </a:rPr>
                          <m:t>  </m:t>
                        </m:r>
                        <m:r>
                          <a:rPr lang="fr-FR" i="1">
                            <a:latin typeface="Cambria Math" panose="02040503050406030204" pitchFamily="18" charset="0"/>
                          </a:rPr>
                          <m:t>𝑄</m:t>
                        </m:r>
                      </m:e>
                      <m:sub>
                        <m:r>
                          <a:rPr lang="fr-FR" i="1">
                            <a:latin typeface="Cambria Math" panose="02040503050406030204" pitchFamily="18" charset="0"/>
                          </a:rPr>
                          <m:t>𝑟</m:t>
                        </m:r>
                      </m:sub>
                      <m:sup>
                        <m:r>
                          <a:rPr lang="fr-FR" i="1">
                            <a:latin typeface="Cambria Math" panose="02040503050406030204" pitchFamily="18" charset="0"/>
                          </a:rPr>
                          <m:t>′</m:t>
                        </m:r>
                      </m:sup>
                    </m:sSubSup>
                    <m:r>
                      <a:rPr lang="fr-FR" i="1">
                        <a:latin typeface="Cambria Math" panose="02040503050406030204" pitchFamily="18" charset="0"/>
                      </a:rPr>
                      <m:t>&lt;</m:t>
                    </m:r>
                    <m:r>
                      <a:rPr lang="fr-FR" i="1">
                        <a:latin typeface="Cambria Math" panose="02040503050406030204" pitchFamily="18" charset="0"/>
                      </a:rPr>
                      <m:t>𝐾</m:t>
                    </m:r>
                    <m:r>
                      <a:rPr lang="fr-FR" i="1">
                        <a:latin typeface="Cambria Math" panose="02040503050406030204" pitchFamily="18" charset="0"/>
                      </a:rPr>
                      <m:t>:é</m:t>
                    </m:r>
                    <m:r>
                      <a:rPr lang="fr-FR" i="1">
                        <a:latin typeface="Cambria Math" panose="02040503050406030204" pitchFamily="18" charset="0"/>
                      </a:rPr>
                      <m:t>𝑣𝑜𝑙𝑢𝑡𝑖𝑜𝑛</m:t>
                    </m:r>
                    <m:r>
                      <a:rPr lang="fr-FR" i="1">
                        <a:latin typeface="Cambria Math" panose="02040503050406030204" pitchFamily="18" charset="0"/>
                      </a:rPr>
                      <m:t> </m:t>
                    </m:r>
                    <m:r>
                      <a:rPr lang="fr-FR" i="1">
                        <a:latin typeface="Cambria Math" panose="02040503050406030204" pitchFamily="18" charset="0"/>
                      </a:rPr>
                      <m:t>𝑑𝑎𝑛𝑠</m:t>
                    </m:r>
                    <m:r>
                      <a:rPr lang="fr-FR" i="1">
                        <a:latin typeface="Cambria Math" panose="02040503050406030204" pitchFamily="18" charset="0"/>
                      </a:rPr>
                      <m:t> </m:t>
                    </m:r>
                    <m:r>
                      <a:rPr lang="fr-FR" i="1">
                        <a:latin typeface="Cambria Math" panose="02040503050406030204" pitchFamily="18" charset="0"/>
                      </a:rPr>
                      <m:t>𝑙𝑒</m:t>
                    </m:r>
                    <m:r>
                      <a:rPr lang="fr-FR" i="1">
                        <a:latin typeface="Cambria Math" panose="02040503050406030204" pitchFamily="18" charset="0"/>
                      </a:rPr>
                      <m:t> </m:t>
                    </m:r>
                    <m:r>
                      <a:rPr lang="fr-FR" i="1">
                        <a:latin typeface="Cambria Math" panose="02040503050406030204" pitchFamily="18" charset="0"/>
                      </a:rPr>
                      <m:t>𝑠𝑒𝑛𝑠</m:t>
                    </m:r>
                    <m:r>
                      <a:rPr lang="fr-FR" i="1">
                        <a:latin typeface="Cambria Math" panose="02040503050406030204" pitchFamily="18" charset="0"/>
                      </a:rPr>
                      <m:t> 1</m:t>
                    </m:r>
                  </m:oMath>
                </a14:m>
                <a:endParaRPr lang="fr-FR" dirty="0"/>
              </a:p>
              <a:p>
                <a:pPr lvl="0">
                  <a:lnSpc>
                    <a:spcPct val="100000"/>
                  </a:lnSpc>
                </a:pPr>
                <a14:m>
                  <m:oMath xmlns:m="http://schemas.openxmlformats.org/officeDocument/2006/math">
                    <m:sSub>
                      <m:sSubPr>
                        <m:ctrlPr>
                          <a:rPr lang="fr-FR" i="1">
                            <a:latin typeface="Cambria Math" panose="02040503050406030204" pitchFamily="18" charset="0"/>
                          </a:rPr>
                        </m:ctrlPr>
                      </m:sSubPr>
                      <m:e>
                        <m:r>
                          <m:rPr>
                            <m:sty m:val="p"/>
                          </m:rPr>
                          <a:rPr lang="fr-FR">
                            <a:latin typeface="Cambria Math" panose="02040503050406030204" pitchFamily="18" charset="0"/>
                          </a:rPr>
                          <m:t>Δ</m:t>
                        </m:r>
                      </m:e>
                      <m:sub>
                        <m:r>
                          <a:rPr lang="fr-FR" i="1">
                            <a:latin typeface="Cambria Math" panose="02040503050406030204" pitchFamily="18" charset="0"/>
                          </a:rPr>
                          <m:t>𝑟</m:t>
                        </m:r>
                      </m:sub>
                    </m:sSub>
                    <m:sSub>
                      <m:sSubPr>
                        <m:ctrlPr>
                          <a:rPr lang="fr-FR" i="1">
                            <a:latin typeface="Cambria Math" panose="02040503050406030204" pitchFamily="18" charset="0"/>
                          </a:rPr>
                        </m:ctrlPr>
                      </m:sSubPr>
                      <m:e>
                        <m:r>
                          <a:rPr lang="fr-FR" i="1">
                            <a:latin typeface="Cambria Math" panose="02040503050406030204" pitchFamily="18" charset="0"/>
                          </a:rPr>
                          <m:t>𝑛</m:t>
                        </m:r>
                      </m:e>
                      <m:sub>
                        <m:r>
                          <a:rPr lang="fr-FR" i="1">
                            <a:latin typeface="Cambria Math" panose="02040503050406030204" pitchFamily="18" charset="0"/>
                          </a:rPr>
                          <m:t>𝑔𝑎𝑧</m:t>
                        </m:r>
                      </m:sub>
                    </m:sSub>
                    <m:r>
                      <a:rPr lang="fr-FR" i="1">
                        <a:latin typeface="Cambria Math" panose="02040503050406030204" pitchFamily="18" charset="0"/>
                      </a:rPr>
                      <m:t>&lt;0, </m:t>
                    </m:r>
                    <m:sSubSup>
                      <m:sSubSupPr>
                        <m:ctrlPr>
                          <a:rPr lang="fr-FR" i="1">
                            <a:latin typeface="Cambria Math" panose="02040503050406030204" pitchFamily="18" charset="0"/>
                          </a:rPr>
                        </m:ctrlPr>
                      </m:sSubSupPr>
                      <m:e>
                        <m:r>
                          <a:rPr lang="fr-FR" i="1">
                            <a:latin typeface="Cambria Math" panose="02040503050406030204" pitchFamily="18" charset="0"/>
                          </a:rPr>
                          <m:t>  </m:t>
                        </m:r>
                        <m:r>
                          <a:rPr lang="fr-FR" i="1">
                            <a:latin typeface="Cambria Math" panose="02040503050406030204" pitchFamily="18" charset="0"/>
                          </a:rPr>
                          <m:t>𝑄</m:t>
                        </m:r>
                      </m:e>
                      <m:sub>
                        <m:r>
                          <a:rPr lang="fr-FR" i="1">
                            <a:latin typeface="Cambria Math" panose="02040503050406030204" pitchFamily="18" charset="0"/>
                          </a:rPr>
                          <m:t>𝑟</m:t>
                        </m:r>
                      </m:sub>
                      <m:sup>
                        <m:r>
                          <a:rPr lang="fr-FR" i="1">
                            <a:latin typeface="Cambria Math" panose="02040503050406030204" pitchFamily="18" charset="0"/>
                          </a:rPr>
                          <m:t>′</m:t>
                        </m:r>
                      </m:sup>
                    </m:sSubSup>
                    <m:r>
                      <a:rPr lang="fr-FR" i="1">
                        <a:latin typeface="Cambria Math" panose="02040503050406030204" pitchFamily="18" charset="0"/>
                      </a:rPr>
                      <m:t>&gt;</m:t>
                    </m:r>
                    <m:r>
                      <a:rPr lang="fr-FR" i="1">
                        <a:latin typeface="Cambria Math" panose="02040503050406030204" pitchFamily="18" charset="0"/>
                      </a:rPr>
                      <m:t>𝐾</m:t>
                    </m:r>
                    <m:r>
                      <a:rPr lang="fr-FR" i="1">
                        <a:latin typeface="Cambria Math" panose="02040503050406030204" pitchFamily="18" charset="0"/>
                      </a:rPr>
                      <m:t>:é</m:t>
                    </m:r>
                    <m:r>
                      <a:rPr lang="fr-FR" i="1">
                        <a:latin typeface="Cambria Math" panose="02040503050406030204" pitchFamily="18" charset="0"/>
                      </a:rPr>
                      <m:t>𝑣𝑜𝑙𝑢𝑡𝑖𝑜𝑛</m:t>
                    </m:r>
                    <m:r>
                      <a:rPr lang="fr-FR" i="1">
                        <a:latin typeface="Cambria Math" panose="02040503050406030204" pitchFamily="18" charset="0"/>
                      </a:rPr>
                      <m:t> </m:t>
                    </m:r>
                    <m:r>
                      <a:rPr lang="fr-FR" i="1">
                        <a:latin typeface="Cambria Math" panose="02040503050406030204" pitchFamily="18" charset="0"/>
                      </a:rPr>
                      <m:t>𝑑𝑎𝑛𝑠</m:t>
                    </m:r>
                    <m:r>
                      <a:rPr lang="fr-FR" i="1">
                        <a:latin typeface="Cambria Math" panose="02040503050406030204" pitchFamily="18" charset="0"/>
                      </a:rPr>
                      <m:t> </m:t>
                    </m:r>
                    <m:r>
                      <a:rPr lang="fr-FR" i="1">
                        <a:latin typeface="Cambria Math" panose="02040503050406030204" pitchFamily="18" charset="0"/>
                      </a:rPr>
                      <m:t>𝑙𝑒</m:t>
                    </m:r>
                    <m:r>
                      <a:rPr lang="fr-FR" i="1">
                        <a:latin typeface="Cambria Math" panose="02040503050406030204" pitchFamily="18" charset="0"/>
                      </a:rPr>
                      <m:t> </m:t>
                    </m:r>
                    <m:r>
                      <a:rPr lang="fr-FR" i="1">
                        <a:latin typeface="Cambria Math" panose="02040503050406030204" pitchFamily="18" charset="0"/>
                      </a:rPr>
                      <m:t>𝑠𝑒𝑛𝑠</m:t>
                    </m:r>
                    <m:r>
                      <a:rPr lang="fr-FR" i="1">
                        <a:latin typeface="Cambria Math" panose="02040503050406030204" pitchFamily="18" charset="0"/>
                      </a:rPr>
                      <m:t> 2</m:t>
                    </m:r>
                  </m:oMath>
                </a14:m>
                <a:endParaRPr lang="fr-FR" dirty="0"/>
              </a:p>
              <a:p>
                <a:pPr>
                  <a:lnSpc>
                    <a:spcPct val="100000"/>
                  </a:lnSpc>
                </a:pPr>
                <a:r>
                  <a:rPr lang="fr-FR" dirty="0"/>
                  <a:t>En conclusion :</a:t>
                </a:r>
              </a:p>
              <a:p>
                <a:pPr marL="0" indent="0">
                  <a:lnSpc>
                    <a:spcPct val="100000"/>
                  </a:lnSpc>
                  <a:buNone/>
                </a:pPr>
                <a:r>
                  <a:rPr lang="fr-FR" sz="3200" b="1" dirty="0">
                    <a:solidFill>
                      <a:srgbClr val="FF0000"/>
                    </a:solidFill>
                  </a:rPr>
                  <a:t>Par ajout isotherme et isobare d’un constituant gazeux inactif, le système évolue dans le sens d’une augmentation de la quantité gazeuse.</a:t>
                </a:r>
                <a:endParaRPr lang="fr-FR" sz="3200" dirty="0">
                  <a:solidFill>
                    <a:srgbClr val="FF0000"/>
                  </a:solidFill>
                </a:endParaRPr>
              </a:p>
              <a:p>
                <a:endParaRPr lang="fr-FR" dirty="0"/>
              </a:p>
            </p:txBody>
          </p:sp>
        </mc:Choice>
        <mc:Fallback xmlns="">
          <p:sp>
            <p:nvSpPr>
              <p:cNvPr id="3" name="Espace réservé du contenu 2">
                <a:extLst>
                  <a:ext uri="{FF2B5EF4-FFF2-40B4-BE49-F238E27FC236}">
                    <a16:creationId xmlns:a16="http://schemas.microsoft.com/office/drawing/2014/main" id="{FED1E5DF-1099-4991-A2D0-A83D315E4A55}"/>
                  </a:ext>
                </a:extLst>
              </p:cNvPr>
              <p:cNvSpPr>
                <a:spLocks noGrp="1" noRot="1" noChangeAspect="1" noMove="1" noResize="1" noEditPoints="1" noAdjustHandles="1" noChangeArrowheads="1" noChangeShapeType="1" noTextEdit="1"/>
              </p:cNvSpPr>
              <p:nvPr>
                <p:ph idx="1"/>
              </p:nvPr>
            </p:nvSpPr>
            <p:spPr>
              <a:xfrm>
                <a:off x="838200" y="530942"/>
                <a:ext cx="10515600" cy="5646021"/>
              </a:xfrm>
              <a:blipFill>
                <a:blip r:embed="rId2"/>
                <a:stretch>
                  <a:fillRect l="-1507" t="-972"/>
                </a:stretch>
              </a:blipFill>
            </p:spPr>
            <p:txBody>
              <a:bodyPr/>
              <a:lstStyle/>
              <a:p>
                <a:r>
                  <a:rPr lang="fr-FR">
                    <a:noFill/>
                  </a:rPr>
                  <a:t> </a:t>
                </a:r>
              </a:p>
            </p:txBody>
          </p:sp>
        </mc:Fallback>
      </mc:AlternateContent>
    </p:spTree>
    <p:extLst>
      <p:ext uri="{BB962C8B-B14F-4D97-AF65-F5344CB8AC3E}">
        <p14:creationId xmlns:p14="http://schemas.microsoft.com/office/powerpoint/2010/main" val="3220643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9795C0A3-DB98-4180-8594-7D21BAD1B7E5}"/>
                  </a:ext>
                </a:extLst>
              </p:cNvPr>
              <p:cNvSpPr>
                <a:spLocks noGrp="1"/>
              </p:cNvSpPr>
              <p:nvPr>
                <p:ph idx="1"/>
              </p:nvPr>
            </p:nvSpPr>
            <p:spPr>
              <a:xfrm>
                <a:off x="838200" y="280219"/>
                <a:ext cx="10515600" cy="5896744"/>
              </a:xfrm>
            </p:spPr>
            <p:txBody>
              <a:bodyPr>
                <a:normAutofit fontScale="92500" lnSpcReduction="10000"/>
              </a:bodyPr>
              <a:lstStyle/>
              <a:p>
                <a:r>
                  <a:rPr lang="fr-FR" b="1" dirty="0"/>
                  <a:t>Exemple 1</a:t>
                </a:r>
                <a:r>
                  <a:rPr lang="fr-FR" dirty="0"/>
                  <a:t> : Soit la réaction en phase gazeuse</a:t>
                </a:r>
              </a:p>
              <a:p>
                <a14:m>
                  <m:oMath xmlns:m="http://schemas.openxmlformats.org/officeDocument/2006/math">
                    <m:r>
                      <a:rPr lang="fr-FR" i="1">
                        <a:latin typeface="Cambria Math" panose="02040503050406030204" pitchFamily="18" charset="0"/>
                      </a:rPr>
                      <m:t>𝐶</m:t>
                    </m:r>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4</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2</m:t>
                        </m:r>
                      </m:sub>
                    </m:sSub>
                    <m:r>
                      <a:rPr lang="fr-FR" i="1">
                        <a:latin typeface="Cambria Math" panose="02040503050406030204" pitchFamily="18" charset="0"/>
                      </a:rPr>
                      <m:t>𝑂</m:t>
                    </m:r>
                    <m:r>
                      <a:rPr lang="fr-FR" i="1">
                        <a:latin typeface="Cambria Math" panose="02040503050406030204" pitchFamily="18" charset="0"/>
                      </a:rPr>
                      <m:t>⇄3</m:t>
                    </m:r>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2</m:t>
                        </m:r>
                      </m:sub>
                    </m:sSub>
                    <m:r>
                      <a:rPr lang="fr-FR" i="1">
                        <a:latin typeface="Cambria Math" panose="02040503050406030204" pitchFamily="18" charset="0"/>
                      </a:rPr>
                      <m:t>+</m:t>
                    </m:r>
                    <m:r>
                      <a:rPr lang="fr-FR" i="1">
                        <a:latin typeface="Cambria Math" panose="02040503050406030204" pitchFamily="18" charset="0"/>
                      </a:rPr>
                      <m:t>𝐶𝑂</m:t>
                    </m:r>
                    <m:r>
                      <a:rPr lang="fr-FR" i="1">
                        <a:latin typeface="Cambria Math" panose="02040503050406030204" pitchFamily="18" charset="0"/>
                      </a:rPr>
                      <m:t>    </m:t>
                    </m:r>
                    <m:nary>
                      <m:naryPr>
                        <m:chr m:val="∑"/>
                        <m:limLoc m:val="undOvr"/>
                        <m:subHide m:val="on"/>
                        <m:supHide m:val="on"/>
                        <m:ctrlPr>
                          <a:rPr lang="fr-FR" i="1">
                            <a:latin typeface="Cambria Math" panose="02040503050406030204" pitchFamily="18" charset="0"/>
                          </a:rPr>
                        </m:ctrlPr>
                      </m:naryPr>
                      <m:sub/>
                      <m:sup/>
                      <m:e>
                        <m:sSub>
                          <m:sSubPr>
                            <m:ctrlPr>
                              <a:rPr lang="fr-FR" i="1">
                                <a:latin typeface="Cambria Math" panose="02040503050406030204" pitchFamily="18" charset="0"/>
                              </a:rPr>
                            </m:ctrlPr>
                          </m:sSubPr>
                          <m:e>
                            <m:r>
                              <a:rPr lang="fr-FR" i="1">
                                <a:latin typeface="Cambria Math" panose="02040503050406030204" pitchFamily="18" charset="0"/>
                              </a:rPr>
                              <m:t>𝜈</m:t>
                            </m:r>
                          </m:e>
                          <m:sub>
                            <m:r>
                              <a:rPr lang="fr-FR" i="1">
                                <a:latin typeface="Cambria Math" panose="02040503050406030204" pitchFamily="18" charset="0"/>
                              </a:rPr>
                              <m:t>𝑖</m:t>
                            </m:r>
                          </m:sub>
                        </m:sSub>
                      </m:e>
                    </m:nary>
                    <m:r>
                      <a:rPr lang="fr-FR" i="1">
                        <a:latin typeface="Cambria Math" panose="02040503050406030204" pitchFamily="18" charset="0"/>
                      </a:rPr>
                      <m:t>=4−2=2&gt;0</m:t>
                    </m:r>
                  </m:oMath>
                </a14:m>
                <a:endParaRPr lang="fr-FR" dirty="0"/>
              </a:p>
              <a:p>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𝑄</m:t>
                        </m:r>
                      </m:e>
                      <m:sub>
                        <m:r>
                          <a:rPr lang="fr-FR" i="1">
                            <a:latin typeface="Cambria Math" panose="02040503050406030204" pitchFamily="18" charset="0"/>
                          </a:rPr>
                          <m:t>𝑟</m:t>
                        </m:r>
                      </m:sub>
                    </m:sSub>
                    <m:r>
                      <a:rPr lang="fr-FR" i="1">
                        <a:latin typeface="Cambria Math" panose="02040503050406030204" pitchFamily="18" charset="0"/>
                      </a:rPr>
                      <m:t>=</m:t>
                    </m:r>
                    <m:f>
                      <m:fPr>
                        <m:ctrlPr>
                          <a:rPr lang="fr-FR" i="1">
                            <a:latin typeface="Cambria Math" panose="02040503050406030204" pitchFamily="18" charset="0"/>
                          </a:rPr>
                        </m:ctrlPr>
                      </m:fPr>
                      <m:num>
                        <m:sSub>
                          <m:sSubPr>
                            <m:ctrlPr>
                              <a:rPr lang="fr-FR" i="1">
                                <a:latin typeface="Cambria Math" panose="02040503050406030204" pitchFamily="18" charset="0"/>
                              </a:rPr>
                            </m:ctrlPr>
                          </m:sSubPr>
                          <m:e>
                            <m:r>
                              <a:rPr lang="fr-FR" i="1">
                                <a:latin typeface="Cambria Math" panose="02040503050406030204" pitchFamily="18" charset="0"/>
                              </a:rPr>
                              <m:t>𝑛</m:t>
                            </m:r>
                          </m:e>
                          <m:sub>
                            <m:r>
                              <a:rPr lang="fr-FR" i="1">
                                <a:latin typeface="Cambria Math" panose="02040503050406030204" pitchFamily="18" charset="0"/>
                              </a:rPr>
                              <m:t>𝐶𝑂</m:t>
                            </m:r>
                          </m:sub>
                        </m:sSub>
                        <m:r>
                          <a:rPr lang="fr-FR" i="1">
                            <a:latin typeface="Cambria Math" panose="02040503050406030204" pitchFamily="18" charset="0"/>
                          </a:rPr>
                          <m:t>∗</m:t>
                        </m:r>
                        <m:sSubSup>
                          <m:sSubSupPr>
                            <m:ctrlPr>
                              <a:rPr lang="fr-FR" i="1">
                                <a:latin typeface="Cambria Math" panose="02040503050406030204" pitchFamily="18" charset="0"/>
                              </a:rPr>
                            </m:ctrlPr>
                          </m:sSubSupPr>
                          <m:e>
                            <m:r>
                              <a:rPr lang="fr-FR" i="1">
                                <a:latin typeface="Cambria Math" panose="02040503050406030204" pitchFamily="18" charset="0"/>
                              </a:rPr>
                              <m:t>𝑛</m:t>
                            </m:r>
                          </m:e>
                          <m:sub>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2</m:t>
                                </m:r>
                              </m:sub>
                            </m:sSub>
                          </m:sub>
                          <m:sup>
                            <m:r>
                              <a:rPr lang="fr-FR" i="1">
                                <a:latin typeface="Cambria Math" panose="02040503050406030204" pitchFamily="18" charset="0"/>
                              </a:rPr>
                              <m:t>3</m:t>
                            </m:r>
                          </m:sup>
                        </m:sSubSup>
                      </m:num>
                      <m:den>
                        <m:sSub>
                          <m:sSubPr>
                            <m:ctrlPr>
                              <a:rPr lang="fr-FR" i="1">
                                <a:latin typeface="Cambria Math" panose="02040503050406030204" pitchFamily="18" charset="0"/>
                              </a:rPr>
                            </m:ctrlPr>
                          </m:sSubPr>
                          <m:e>
                            <m:r>
                              <a:rPr lang="fr-FR" i="1">
                                <a:latin typeface="Cambria Math" panose="02040503050406030204" pitchFamily="18" charset="0"/>
                              </a:rPr>
                              <m:t>𝑛</m:t>
                            </m:r>
                          </m:e>
                          <m:sub>
                            <m:r>
                              <a:rPr lang="fr-FR" i="1">
                                <a:latin typeface="Cambria Math" panose="02040503050406030204" pitchFamily="18" charset="0"/>
                              </a:rPr>
                              <m:t>𝐶</m:t>
                            </m:r>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4</m:t>
                                </m:r>
                              </m:sub>
                            </m:sSub>
                          </m:sub>
                        </m:sSub>
                      </m:den>
                    </m:f>
                    <m:sSup>
                      <m:sSupPr>
                        <m:ctrlPr>
                          <a:rPr lang="fr-FR" i="1">
                            <a:latin typeface="Cambria Math" panose="02040503050406030204" pitchFamily="18" charset="0"/>
                          </a:rPr>
                        </m:ctrlPr>
                      </m:sSupPr>
                      <m:e>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𝑃</m:t>
                            </m:r>
                          </m:num>
                          <m:den>
                            <m:r>
                              <a:rPr lang="fr-FR" i="1">
                                <a:latin typeface="Cambria Math" panose="02040503050406030204" pitchFamily="18" charset="0"/>
                              </a:rPr>
                              <m:t>𝑛</m:t>
                            </m:r>
                            <m:sSup>
                              <m:sSupPr>
                                <m:ctrlPr>
                                  <a:rPr lang="fr-FR" i="1">
                                    <a:latin typeface="Cambria Math" panose="02040503050406030204" pitchFamily="18" charset="0"/>
                                  </a:rPr>
                                </m:ctrlPr>
                              </m:sSupPr>
                              <m:e>
                                <m:r>
                                  <a:rPr lang="fr-FR" i="1">
                                    <a:latin typeface="Cambria Math" panose="02040503050406030204" pitchFamily="18" charset="0"/>
                                  </a:rPr>
                                  <m:t>𝑃</m:t>
                                </m:r>
                              </m:e>
                              <m:sup>
                                <m:r>
                                  <a:rPr lang="fr-FR" i="1">
                                    <a:latin typeface="Cambria Math" panose="02040503050406030204" pitchFamily="18" charset="0"/>
                                  </a:rPr>
                                  <m:t>0</m:t>
                                </m:r>
                              </m:sup>
                            </m:sSup>
                          </m:den>
                        </m:f>
                        <m:r>
                          <a:rPr lang="fr-FR" i="1">
                            <a:latin typeface="Cambria Math" panose="02040503050406030204" pitchFamily="18" charset="0"/>
                          </a:rPr>
                          <m:t>)</m:t>
                        </m:r>
                      </m:e>
                      <m:sup>
                        <m:r>
                          <a:rPr lang="fr-FR" b="0" i="1" smtClean="0">
                            <a:latin typeface="Cambria Math" panose="02040503050406030204" pitchFamily="18" charset="0"/>
                          </a:rPr>
                          <m:t>3</m:t>
                        </m:r>
                      </m:sup>
                    </m:sSup>
                  </m:oMath>
                </a14:m>
                <a:endParaRPr lang="fr-FR" dirty="0"/>
              </a:p>
              <a:p>
                <a:r>
                  <a:rPr lang="fr-FR" dirty="0"/>
                  <a:t>Lors de l’introduction d’un gaz inerte n augmente,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𝑄</m:t>
                        </m:r>
                      </m:e>
                      <m:sub>
                        <m:r>
                          <a:rPr lang="fr-FR" i="1">
                            <a:latin typeface="Cambria Math" panose="02040503050406030204" pitchFamily="18" charset="0"/>
                          </a:rPr>
                          <m:t>𝑟</m:t>
                        </m:r>
                      </m:sub>
                    </m:sSub>
                  </m:oMath>
                </a14:m>
                <a:r>
                  <a:rPr lang="fr-FR" dirty="0"/>
                  <a:t> diminue et devient inférieur à K.</a:t>
                </a:r>
              </a:p>
              <a:p>
                <a:r>
                  <a:rPr lang="fr-FR" dirty="0"/>
                  <a:t>L’équilibre évolue alors et se déplace dans le sens direct.</a:t>
                </a:r>
              </a:p>
              <a:p>
                <a:r>
                  <a:rPr lang="fr-FR" b="1" dirty="0"/>
                  <a:t>Exemple 2</a:t>
                </a:r>
                <a:endParaRPr lang="fr-FR" dirty="0"/>
              </a:p>
              <a:p>
                <a:r>
                  <a:rPr lang="fr-FR" dirty="0"/>
                  <a:t>Soit la synthèse de l’eau dont l’équation en phase gazeuse s’écrit :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2</m:t>
                        </m:r>
                        <m:r>
                          <a:rPr lang="fr-FR" i="1">
                            <a:latin typeface="Cambria Math" panose="02040503050406030204" pitchFamily="18" charset="0"/>
                          </a:rPr>
                          <m:t>𝐻</m:t>
                        </m:r>
                      </m:e>
                      <m:sub>
                        <m:r>
                          <a:rPr lang="fr-FR" i="1">
                            <a:latin typeface="Cambria Math" panose="02040503050406030204" pitchFamily="18" charset="0"/>
                          </a:rPr>
                          <m:t>2</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𝑂</m:t>
                        </m:r>
                      </m:e>
                      <m:sub>
                        <m:r>
                          <a:rPr lang="fr-FR" i="1">
                            <a:latin typeface="Cambria Math" panose="02040503050406030204" pitchFamily="18" charset="0"/>
                          </a:rPr>
                          <m:t>2</m:t>
                        </m:r>
                      </m:sub>
                    </m:sSub>
                    <m:r>
                      <a:rPr lang="fr-FR" i="1">
                        <a:latin typeface="Cambria Math" panose="02040503050406030204" pitchFamily="18" charset="0"/>
                      </a:rPr>
                      <m:t>⇄2</m:t>
                    </m:r>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2</m:t>
                        </m:r>
                      </m:sub>
                    </m:sSub>
                    <m:r>
                      <a:rPr lang="fr-FR" i="1">
                        <a:latin typeface="Cambria Math" panose="02040503050406030204" pitchFamily="18" charset="0"/>
                      </a:rPr>
                      <m:t>𝑂</m:t>
                    </m:r>
                  </m:oMath>
                </a14:m>
                <a:endParaRPr lang="fr-FR" dirty="0"/>
              </a:p>
              <a:p>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𝑄</m:t>
                        </m:r>
                      </m:e>
                      <m:sub>
                        <m:r>
                          <a:rPr lang="fr-FR" i="1">
                            <a:latin typeface="Cambria Math" panose="02040503050406030204" pitchFamily="18" charset="0"/>
                          </a:rPr>
                          <m:t>𝑟</m:t>
                        </m:r>
                      </m:sub>
                    </m:sSub>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1</m:t>
                        </m:r>
                      </m:num>
                      <m:den>
                        <m:sSub>
                          <m:sSubPr>
                            <m:ctrlPr>
                              <a:rPr lang="fr-FR" i="1">
                                <a:latin typeface="Cambria Math" panose="02040503050406030204" pitchFamily="18" charset="0"/>
                              </a:rPr>
                            </m:ctrlPr>
                          </m:sSubPr>
                          <m:e>
                            <m:r>
                              <a:rPr lang="fr-FR" i="1">
                                <a:latin typeface="Cambria Math" panose="02040503050406030204" pitchFamily="18" charset="0"/>
                              </a:rPr>
                              <m:t>𝑛</m:t>
                            </m:r>
                            <m:r>
                              <a:rPr lang="fr-FR" i="1">
                                <a:latin typeface="Cambria Math" panose="02040503050406030204" pitchFamily="18" charset="0"/>
                              </a:rPr>
                              <m:t>²</m:t>
                            </m:r>
                          </m:e>
                          <m:sub>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2</m:t>
                                </m:r>
                              </m:sub>
                            </m:sSub>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𝑛</m:t>
                            </m:r>
                          </m:e>
                          <m:sub>
                            <m:sSub>
                              <m:sSubPr>
                                <m:ctrlPr>
                                  <a:rPr lang="fr-FR" i="1">
                                    <a:latin typeface="Cambria Math" panose="02040503050406030204" pitchFamily="18" charset="0"/>
                                  </a:rPr>
                                </m:ctrlPr>
                              </m:sSubPr>
                              <m:e>
                                <m:r>
                                  <a:rPr lang="fr-FR" i="1">
                                    <a:latin typeface="Cambria Math" panose="02040503050406030204" pitchFamily="18" charset="0"/>
                                  </a:rPr>
                                  <m:t>𝑂</m:t>
                                </m:r>
                              </m:e>
                              <m:sub>
                                <m:r>
                                  <a:rPr lang="fr-FR" i="1">
                                    <a:latin typeface="Cambria Math" panose="02040503050406030204" pitchFamily="18" charset="0"/>
                                  </a:rPr>
                                  <m:t>2</m:t>
                                </m:r>
                              </m:sub>
                            </m:sSub>
                          </m:sub>
                        </m:sSub>
                      </m:den>
                    </m:f>
                    <m:sSup>
                      <m:sSupPr>
                        <m:ctrlPr>
                          <a:rPr lang="fr-FR" i="1">
                            <a:latin typeface="Cambria Math" panose="02040503050406030204" pitchFamily="18" charset="0"/>
                          </a:rPr>
                        </m:ctrlPr>
                      </m:sSupPr>
                      <m:e>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𝑛</m:t>
                            </m:r>
                            <m:sSup>
                              <m:sSupPr>
                                <m:ctrlPr>
                                  <a:rPr lang="fr-FR" i="1">
                                    <a:latin typeface="Cambria Math" panose="02040503050406030204" pitchFamily="18" charset="0"/>
                                  </a:rPr>
                                </m:ctrlPr>
                              </m:sSupPr>
                              <m:e>
                                <m:r>
                                  <a:rPr lang="fr-FR" i="1">
                                    <a:latin typeface="Cambria Math" panose="02040503050406030204" pitchFamily="18" charset="0"/>
                                  </a:rPr>
                                  <m:t>𝑃</m:t>
                                </m:r>
                              </m:e>
                              <m:sup>
                                <m:r>
                                  <a:rPr lang="fr-FR" i="1">
                                    <a:latin typeface="Cambria Math" panose="02040503050406030204" pitchFamily="18" charset="0"/>
                                  </a:rPr>
                                  <m:t>0</m:t>
                                </m:r>
                              </m:sup>
                            </m:sSup>
                          </m:num>
                          <m:den>
                            <m:r>
                              <a:rPr lang="fr-FR" i="1">
                                <a:latin typeface="Cambria Math" panose="02040503050406030204" pitchFamily="18" charset="0"/>
                              </a:rPr>
                              <m:t>𝑃</m:t>
                            </m:r>
                          </m:den>
                        </m:f>
                        <m:r>
                          <a:rPr lang="fr-FR" i="1">
                            <a:latin typeface="Cambria Math" panose="02040503050406030204" pitchFamily="18" charset="0"/>
                          </a:rPr>
                          <m:t>)</m:t>
                        </m:r>
                      </m:e>
                      <m:sup/>
                    </m:sSup>
                  </m:oMath>
                </a14:m>
                <a:endParaRPr lang="fr-FR" dirty="0"/>
              </a:p>
              <a:p>
                <a:r>
                  <a:rPr lang="fr-FR" dirty="0"/>
                  <a:t>Lors de l’introduction d’un gaz inerte n croit,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𝑄</m:t>
                        </m:r>
                      </m:e>
                      <m:sub>
                        <m:r>
                          <a:rPr lang="fr-FR" i="1">
                            <a:latin typeface="Cambria Math" panose="02040503050406030204" pitchFamily="18" charset="0"/>
                          </a:rPr>
                          <m:t>𝑟</m:t>
                        </m:r>
                      </m:sub>
                    </m:sSub>
                  </m:oMath>
                </a14:m>
                <a:r>
                  <a:rPr lang="fr-FR" dirty="0"/>
                  <a:t> augmente et devient supérieur à K. L’équilibre se déplace alors dans le sens 2.</a:t>
                </a:r>
              </a:p>
              <a:p>
                <a:endParaRPr lang="fr-FR" dirty="0"/>
              </a:p>
            </p:txBody>
          </p:sp>
        </mc:Choice>
        <mc:Fallback xmlns="">
          <p:sp>
            <p:nvSpPr>
              <p:cNvPr id="3" name="Espace réservé du contenu 2">
                <a:extLst>
                  <a:ext uri="{FF2B5EF4-FFF2-40B4-BE49-F238E27FC236}">
                    <a16:creationId xmlns:a16="http://schemas.microsoft.com/office/drawing/2014/main" id="{9795C0A3-DB98-4180-8594-7D21BAD1B7E5}"/>
                  </a:ext>
                </a:extLst>
              </p:cNvPr>
              <p:cNvSpPr>
                <a:spLocks noGrp="1" noRot="1" noChangeAspect="1" noMove="1" noResize="1" noEditPoints="1" noAdjustHandles="1" noChangeArrowheads="1" noChangeShapeType="1" noTextEdit="1"/>
              </p:cNvSpPr>
              <p:nvPr>
                <p:ph idx="1"/>
              </p:nvPr>
            </p:nvSpPr>
            <p:spPr>
              <a:xfrm>
                <a:off x="838200" y="280219"/>
                <a:ext cx="10515600" cy="5896744"/>
              </a:xfrm>
              <a:blipFill>
                <a:blip r:embed="rId2"/>
                <a:stretch>
                  <a:fillRect l="-928" t="-2068"/>
                </a:stretch>
              </a:blipFill>
            </p:spPr>
            <p:txBody>
              <a:bodyPr/>
              <a:lstStyle/>
              <a:p>
                <a:r>
                  <a:rPr lang="fr-FR">
                    <a:noFill/>
                  </a:rPr>
                  <a:t> </a:t>
                </a:r>
              </a:p>
            </p:txBody>
          </p:sp>
        </mc:Fallback>
      </mc:AlternateContent>
    </p:spTree>
    <p:extLst>
      <p:ext uri="{BB962C8B-B14F-4D97-AF65-F5344CB8AC3E}">
        <p14:creationId xmlns:p14="http://schemas.microsoft.com/office/powerpoint/2010/main" val="718420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D45756C-1C08-4422-A86D-9F9D4E1E6834}"/>
              </a:ext>
            </a:extLst>
          </p:cNvPr>
          <p:cNvSpPr>
            <a:spLocks noGrp="1"/>
          </p:cNvSpPr>
          <p:nvPr>
            <p:ph idx="1"/>
          </p:nvPr>
        </p:nvSpPr>
        <p:spPr>
          <a:xfrm>
            <a:off x="838200" y="427703"/>
            <a:ext cx="10515600" cy="5749260"/>
          </a:xfrm>
        </p:spPr>
        <p:txBody>
          <a:bodyPr/>
          <a:lstStyle/>
          <a:p>
            <a:r>
              <a:rPr lang="fr-FR" sz="3600" dirty="0"/>
              <a:t>Parfois la température et/ou la pression ne sont pas des facteurs d’équilibre :</a:t>
            </a:r>
          </a:p>
          <a:p>
            <a:pPr lvl="0"/>
            <a:r>
              <a:rPr lang="fr-FR" sz="3600" dirty="0"/>
              <a:t>Si la réaction est athermique, la température est alors sans influence ;</a:t>
            </a:r>
          </a:p>
          <a:p>
            <a:pPr lvl="0"/>
            <a:r>
              <a:rPr lang="fr-FR" sz="3600" dirty="0"/>
              <a:t>Si une réaction se fait à quantité gazeuse constante ou si les constituants du système sont condensés, la pression est sans influence.</a:t>
            </a:r>
          </a:p>
          <a:p>
            <a:r>
              <a:rPr lang="fr-FR" sz="3600" dirty="0"/>
              <a:t>En revanche les paramètres de composition sont toujours des facteurs d’équilibre.</a:t>
            </a:r>
          </a:p>
          <a:p>
            <a:endParaRPr lang="fr-FR" dirty="0"/>
          </a:p>
        </p:txBody>
      </p:sp>
    </p:spTree>
    <p:extLst>
      <p:ext uri="{BB962C8B-B14F-4D97-AF65-F5344CB8AC3E}">
        <p14:creationId xmlns:p14="http://schemas.microsoft.com/office/powerpoint/2010/main" val="2017754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B50808D4-50B9-4871-AA15-A3CB07AA3CD2}"/>
                  </a:ext>
                </a:extLst>
              </p:cNvPr>
              <p:cNvSpPr>
                <a:spLocks noGrp="1"/>
              </p:cNvSpPr>
              <p:nvPr>
                <p:ph idx="1"/>
              </p:nvPr>
            </p:nvSpPr>
            <p:spPr>
              <a:xfrm>
                <a:off x="838200" y="678426"/>
                <a:ext cx="10515600" cy="5483789"/>
              </a:xfrm>
            </p:spPr>
            <p:txBody>
              <a:bodyPr/>
              <a:lstStyle/>
              <a:p>
                <a:r>
                  <a:rPr lang="fr-FR" sz="4000" b="1" dirty="0"/>
                  <a:t>Exemple</a:t>
                </a:r>
                <a:r>
                  <a:rPr lang="fr-FR" sz="4000" dirty="0"/>
                  <a:t> : Considérons l’équilibre suivant : </a:t>
                </a:r>
                <a14:m>
                  <m:oMath xmlns:m="http://schemas.openxmlformats.org/officeDocument/2006/math">
                    <m:r>
                      <a:rPr lang="fr-FR" sz="4000" i="1">
                        <a:latin typeface="Cambria Math" panose="02040503050406030204" pitchFamily="18" charset="0"/>
                      </a:rPr>
                      <m:t>2</m:t>
                    </m:r>
                    <m:r>
                      <a:rPr lang="fr-FR" sz="4000" i="1">
                        <a:latin typeface="Cambria Math" panose="02040503050406030204" pitchFamily="18" charset="0"/>
                      </a:rPr>
                      <m:t>𝐻</m:t>
                    </m:r>
                    <m:sSub>
                      <m:sSubPr>
                        <m:ctrlPr>
                          <a:rPr lang="fr-FR" sz="4000" i="1">
                            <a:latin typeface="Cambria Math" panose="02040503050406030204" pitchFamily="18" charset="0"/>
                          </a:rPr>
                        </m:ctrlPr>
                      </m:sSubPr>
                      <m:e>
                        <m:r>
                          <a:rPr lang="fr-FR" sz="4000" i="1">
                            <a:latin typeface="Cambria Math" panose="02040503050406030204" pitchFamily="18" charset="0"/>
                          </a:rPr>
                          <m:t>𝐼</m:t>
                        </m:r>
                      </m:e>
                      <m:sub>
                        <m:d>
                          <m:dPr>
                            <m:ctrlPr>
                              <a:rPr lang="fr-FR" sz="4000" i="1">
                                <a:latin typeface="Cambria Math" panose="02040503050406030204" pitchFamily="18" charset="0"/>
                              </a:rPr>
                            </m:ctrlPr>
                          </m:dPr>
                          <m:e>
                            <m:r>
                              <a:rPr lang="fr-FR" sz="4000" i="1">
                                <a:latin typeface="Cambria Math" panose="02040503050406030204" pitchFamily="18" charset="0"/>
                              </a:rPr>
                              <m:t>𝑔</m:t>
                            </m:r>
                          </m:e>
                        </m:d>
                      </m:sub>
                    </m:sSub>
                    <m:r>
                      <a:rPr lang="fr-FR" sz="4000" i="1">
                        <a:latin typeface="Cambria Math" panose="02040503050406030204" pitchFamily="18" charset="0"/>
                      </a:rPr>
                      <m:t>⇄</m:t>
                    </m:r>
                    <m:sSub>
                      <m:sSubPr>
                        <m:ctrlPr>
                          <a:rPr lang="fr-FR" sz="4000" i="1">
                            <a:latin typeface="Cambria Math" panose="02040503050406030204" pitchFamily="18" charset="0"/>
                          </a:rPr>
                        </m:ctrlPr>
                      </m:sSubPr>
                      <m:e>
                        <m:r>
                          <a:rPr lang="fr-FR" sz="4000" i="1">
                            <a:latin typeface="Cambria Math" panose="02040503050406030204" pitchFamily="18" charset="0"/>
                          </a:rPr>
                          <m:t>𝐼</m:t>
                        </m:r>
                      </m:e>
                      <m:sub>
                        <m:r>
                          <a:rPr lang="fr-FR" sz="4000" i="1">
                            <a:latin typeface="Cambria Math" panose="02040503050406030204" pitchFamily="18" charset="0"/>
                          </a:rPr>
                          <m:t>2</m:t>
                        </m:r>
                        <m:d>
                          <m:dPr>
                            <m:ctrlPr>
                              <a:rPr lang="fr-FR" sz="4000" i="1">
                                <a:latin typeface="Cambria Math" panose="02040503050406030204" pitchFamily="18" charset="0"/>
                              </a:rPr>
                            </m:ctrlPr>
                          </m:dPr>
                          <m:e>
                            <m:r>
                              <a:rPr lang="fr-FR" sz="4000" i="1">
                                <a:latin typeface="Cambria Math" panose="02040503050406030204" pitchFamily="18" charset="0"/>
                              </a:rPr>
                              <m:t>𝑔</m:t>
                            </m:r>
                          </m:e>
                        </m:d>
                      </m:sub>
                    </m:sSub>
                    <m:r>
                      <a:rPr lang="fr-FR" sz="4000" i="1">
                        <a:latin typeface="Cambria Math" panose="02040503050406030204" pitchFamily="18" charset="0"/>
                      </a:rPr>
                      <m:t>+</m:t>
                    </m:r>
                    <m:sSub>
                      <m:sSubPr>
                        <m:ctrlPr>
                          <a:rPr lang="fr-FR" sz="4000" i="1">
                            <a:latin typeface="Cambria Math" panose="02040503050406030204" pitchFamily="18" charset="0"/>
                          </a:rPr>
                        </m:ctrlPr>
                      </m:sSubPr>
                      <m:e>
                        <m:r>
                          <a:rPr lang="fr-FR" sz="4000" i="1">
                            <a:latin typeface="Cambria Math" panose="02040503050406030204" pitchFamily="18" charset="0"/>
                          </a:rPr>
                          <m:t>𝐻</m:t>
                        </m:r>
                      </m:e>
                      <m:sub>
                        <m:r>
                          <a:rPr lang="fr-FR" sz="4000" i="1">
                            <a:latin typeface="Cambria Math" panose="02040503050406030204" pitchFamily="18" charset="0"/>
                          </a:rPr>
                          <m:t>2</m:t>
                        </m:r>
                        <m:d>
                          <m:dPr>
                            <m:ctrlPr>
                              <a:rPr lang="fr-FR" sz="4000" i="1">
                                <a:latin typeface="Cambria Math" panose="02040503050406030204" pitchFamily="18" charset="0"/>
                              </a:rPr>
                            </m:ctrlPr>
                          </m:dPr>
                          <m:e>
                            <m:r>
                              <a:rPr lang="fr-FR" sz="4000" i="1">
                                <a:latin typeface="Cambria Math" panose="02040503050406030204" pitchFamily="18" charset="0"/>
                              </a:rPr>
                              <m:t>𝑔</m:t>
                            </m:r>
                          </m:e>
                        </m:d>
                      </m:sub>
                    </m:sSub>
                  </m:oMath>
                </a14:m>
                <a:endParaRPr lang="fr-FR" sz="4000" dirty="0"/>
              </a:p>
              <a:p>
                <a14:m>
                  <m:oMath xmlns:m="http://schemas.openxmlformats.org/officeDocument/2006/math">
                    <m:nary>
                      <m:naryPr>
                        <m:chr m:val="∑"/>
                        <m:limLoc m:val="undOvr"/>
                        <m:subHide m:val="on"/>
                        <m:supHide m:val="on"/>
                        <m:ctrlPr>
                          <a:rPr lang="fr-FR" sz="4000" i="1">
                            <a:latin typeface="Cambria Math" panose="02040503050406030204" pitchFamily="18" charset="0"/>
                          </a:rPr>
                        </m:ctrlPr>
                      </m:naryPr>
                      <m:sub/>
                      <m:sup/>
                      <m:e>
                        <m:sSub>
                          <m:sSubPr>
                            <m:ctrlPr>
                              <a:rPr lang="fr-FR" sz="4000" i="1">
                                <a:latin typeface="Cambria Math" panose="02040503050406030204" pitchFamily="18" charset="0"/>
                              </a:rPr>
                            </m:ctrlPr>
                          </m:sSubPr>
                          <m:e>
                            <m:r>
                              <a:rPr lang="fr-FR" sz="4000" i="1">
                                <a:latin typeface="Cambria Math" panose="02040503050406030204" pitchFamily="18" charset="0"/>
                              </a:rPr>
                              <m:t>𝜈</m:t>
                            </m:r>
                          </m:e>
                          <m:sub>
                            <m:r>
                              <a:rPr lang="fr-FR" sz="4000" i="1">
                                <a:latin typeface="Cambria Math" panose="02040503050406030204" pitchFamily="18" charset="0"/>
                              </a:rPr>
                              <m:t>𝑖</m:t>
                            </m:r>
                            <m:r>
                              <a:rPr lang="fr-FR" sz="4000" i="1">
                                <a:latin typeface="Cambria Math" panose="02040503050406030204" pitchFamily="18" charset="0"/>
                              </a:rPr>
                              <m:t>(</m:t>
                            </m:r>
                            <m:r>
                              <a:rPr lang="fr-FR" sz="4000" i="1">
                                <a:latin typeface="Cambria Math" panose="02040503050406030204" pitchFamily="18" charset="0"/>
                              </a:rPr>
                              <m:t>𝑔</m:t>
                            </m:r>
                            <m:r>
                              <a:rPr lang="fr-FR" sz="4000" i="1">
                                <a:latin typeface="Cambria Math" panose="02040503050406030204" pitchFamily="18" charset="0"/>
                              </a:rPr>
                              <m:t>)</m:t>
                            </m:r>
                          </m:sub>
                        </m:sSub>
                        <m:r>
                          <a:rPr lang="fr-FR" sz="4000" i="1">
                            <a:latin typeface="Cambria Math" panose="02040503050406030204" pitchFamily="18" charset="0"/>
                          </a:rPr>
                          <m:t>=0</m:t>
                        </m:r>
                      </m:e>
                    </m:nary>
                    <m:r>
                      <a:rPr lang="fr-FR" sz="4000" i="1">
                        <a:latin typeface="Cambria Math" panose="02040503050406030204" pitchFamily="18" charset="0"/>
                      </a:rPr>
                      <m:t> </m:t>
                    </m:r>
                  </m:oMath>
                </a14:m>
                <a:r>
                  <a:rPr lang="fr-FR" sz="4000" dirty="0"/>
                  <a:t>: la pression n’intervient pas dans l’écriture de la constante d’équilibre. </a:t>
                </a:r>
              </a:p>
              <a:p>
                <a14:m>
                  <m:oMath xmlns:m="http://schemas.openxmlformats.org/officeDocument/2006/math">
                    <m:r>
                      <a:rPr lang="fr-FR" sz="4000" i="1">
                        <a:latin typeface="Cambria Math" panose="02040503050406030204" pitchFamily="18" charset="0"/>
                      </a:rPr>
                      <m:t>𝐾</m:t>
                    </m:r>
                    <m:d>
                      <m:dPr>
                        <m:ctrlPr>
                          <a:rPr lang="fr-FR" sz="4000" i="1">
                            <a:latin typeface="Cambria Math" panose="02040503050406030204" pitchFamily="18" charset="0"/>
                          </a:rPr>
                        </m:ctrlPr>
                      </m:dPr>
                      <m:e>
                        <m:r>
                          <a:rPr lang="fr-FR" sz="4000" i="1">
                            <a:latin typeface="Cambria Math" panose="02040503050406030204" pitchFamily="18" charset="0"/>
                          </a:rPr>
                          <m:t>𝑇</m:t>
                        </m:r>
                      </m:e>
                    </m:d>
                    <m:r>
                      <a:rPr lang="fr-FR" sz="4000" i="1">
                        <a:latin typeface="Cambria Math" panose="02040503050406030204" pitchFamily="18" charset="0"/>
                      </a:rPr>
                      <m:t>=</m:t>
                    </m:r>
                    <m:f>
                      <m:fPr>
                        <m:ctrlPr>
                          <a:rPr lang="fr-FR" sz="4000" i="1">
                            <a:latin typeface="Cambria Math" panose="02040503050406030204" pitchFamily="18" charset="0"/>
                          </a:rPr>
                        </m:ctrlPr>
                      </m:fPr>
                      <m:num>
                        <m:sSub>
                          <m:sSubPr>
                            <m:ctrlPr>
                              <a:rPr lang="fr-FR" sz="4000" i="1">
                                <a:latin typeface="Cambria Math" panose="02040503050406030204" pitchFamily="18" charset="0"/>
                              </a:rPr>
                            </m:ctrlPr>
                          </m:sSubPr>
                          <m:e>
                            <m:r>
                              <a:rPr lang="fr-FR" sz="4000" i="1">
                                <a:latin typeface="Cambria Math" panose="02040503050406030204" pitchFamily="18" charset="0"/>
                              </a:rPr>
                              <m:t>𝑥</m:t>
                            </m:r>
                          </m:e>
                          <m:sub>
                            <m:sSub>
                              <m:sSubPr>
                                <m:ctrlPr>
                                  <a:rPr lang="fr-FR" sz="4000" i="1">
                                    <a:latin typeface="Cambria Math" panose="02040503050406030204" pitchFamily="18" charset="0"/>
                                  </a:rPr>
                                </m:ctrlPr>
                              </m:sSubPr>
                              <m:e>
                                <m:r>
                                  <a:rPr lang="fr-FR" sz="4000" i="1">
                                    <a:latin typeface="Cambria Math" panose="02040503050406030204" pitchFamily="18" charset="0"/>
                                  </a:rPr>
                                  <m:t>𝐼</m:t>
                                </m:r>
                              </m:e>
                              <m:sub>
                                <m:r>
                                  <a:rPr lang="fr-FR" sz="4000" i="1">
                                    <a:latin typeface="Cambria Math" panose="02040503050406030204" pitchFamily="18" charset="0"/>
                                  </a:rPr>
                                  <m:t>2</m:t>
                                </m:r>
                              </m:sub>
                            </m:sSub>
                          </m:sub>
                        </m:sSub>
                        <m:r>
                          <a:rPr lang="fr-FR" sz="4000" i="1">
                            <a:latin typeface="Cambria Math" panose="02040503050406030204" pitchFamily="18" charset="0"/>
                          </a:rPr>
                          <m:t>∗</m:t>
                        </m:r>
                        <m:sSub>
                          <m:sSubPr>
                            <m:ctrlPr>
                              <a:rPr lang="fr-FR" sz="4000" i="1">
                                <a:latin typeface="Cambria Math" panose="02040503050406030204" pitchFamily="18" charset="0"/>
                              </a:rPr>
                            </m:ctrlPr>
                          </m:sSubPr>
                          <m:e>
                            <m:r>
                              <a:rPr lang="fr-FR" sz="4000" i="1">
                                <a:latin typeface="Cambria Math" panose="02040503050406030204" pitchFamily="18" charset="0"/>
                              </a:rPr>
                              <m:t>𝑥</m:t>
                            </m:r>
                          </m:e>
                          <m:sub>
                            <m:sSub>
                              <m:sSubPr>
                                <m:ctrlPr>
                                  <a:rPr lang="fr-FR" sz="4000" i="1">
                                    <a:latin typeface="Cambria Math" panose="02040503050406030204" pitchFamily="18" charset="0"/>
                                  </a:rPr>
                                </m:ctrlPr>
                              </m:sSubPr>
                              <m:e>
                                <m:r>
                                  <a:rPr lang="fr-FR" sz="4000" i="1">
                                    <a:latin typeface="Cambria Math" panose="02040503050406030204" pitchFamily="18" charset="0"/>
                                  </a:rPr>
                                  <m:t>𝐻</m:t>
                                </m:r>
                              </m:e>
                              <m:sub>
                                <m:r>
                                  <a:rPr lang="fr-FR" sz="4000" i="1">
                                    <a:latin typeface="Cambria Math" panose="02040503050406030204" pitchFamily="18" charset="0"/>
                                  </a:rPr>
                                  <m:t>2</m:t>
                                </m:r>
                              </m:sub>
                            </m:sSub>
                          </m:sub>
                        </m:sSub>
                      </m:num>
                      <m:den>
                        <m:sSubSup>
                          <m:sSubSupPr>
                            <m:ctrlPr>
                              <a:rPr lang="fr-FR" sz="4000" i="1">
                                <a:latin typeface="Cambria Math" panose="02040503050406030204" pitchFamily="18" charset="0"/>
                              </a:rPr>
                            </m:ctrlPr>
                          </m:sSubSupPr>
                          <m:e>
                            <m:r>
                              <a:rPr lang="fr-FR" sz="4000" i="1">
                                <a:latin typeface="Cambria Math" panose="02040503050406030204" pitchFamily="18" charset="0"/>
                              </a:rPr>
                              <m:t>𝑥</m:t>
                            </m:r>
                          </m:e>
                          <m:sub>
                            <m:r>
                              <a:rPr lang="fr-FR" sz="4000" i="1">
                                <a:latin typeface="Cambria Math" panose="02040503050406030204" pitchFamily="18" charset="0"/>
                              </a:rPr>
                              <m:t>𝐻𝐼</m:t>
                            </m:r>
                          </m:sub>
                          <m:sup>
                            <m:r>
                              <a:rPr lang="fr-FR" sz="4000" i="1">
                                <a:latin typeface="Cambria Math" panose="02040503050406030204" pitchFamily="18" charset="0"/>
                              </a:rPr>
                              <m:t>2</m:t>
                            </m:r>
                          </m:sup>
                        </m:sSubSup>
                      </m:den>
                    </m:f>
                  </m:oMath>
                </a14:m>
                <a:endParaRPr lang="fr-FR" sz="4000" dirty="0"/>
              </a:p>
              <a:p>
                <a:r>
                  <a:rPr lang="fr-FR" sz="4000" dirty="0"/>
                  <a:t>La composition du système à une température T donnée est indépendante de la pression.</a:t>
                </a:r>
              </a:p>
              <a:p>
                <a:endParaRPr lang="fr-FR" dirty="0"/>
              </a:p>
            </p:txBody>
          </p:sp>
        </mc:Choice>
        <mc:Fallback xmlns="">
          <p:sp>
            <p:nvSpPr>
              <p:cNvPr id="3" name="Espace réservé du contenu 2">
                <a:extLst>
                  <a:ext uri="{FF2B5EF4-FFF2-40B4-BE49-F238E27FC236}">
                    <a16:creationId xmlns:a16="http://schemas.microsoft.com/office/drawing/2014/main" id="{B50808D4-50B9-4871-AA15-A3CB07AA3CD2}"/>
                  </a:ext>
                </a:extLst>
              </p:cNvPr>
              <p:cNvSpPr>
                <a:spLocks noGrp="1" noRot="1" noChangeAspect="1" noMove="1" noResize="1" noEditPoints="1" noAdjustHandles="1" noChangeArrowheads="1" noChangeShapeType="1" noTextEdit="1"/>
              </p:cNvSpPr>
              <p:nvPr>
                <p:ph idx="1"/>
              </p:nvPr>
            </p:nvSpPr>
            <p:spPr>
              <a:xfrm>
                <a:off x="838200" y="678426"/>
                <a:ext cx="10515600" cy="5483789"/>
              </a:xfrm>
              <a:blipFill>
                <a:blip r:embed="rId2"/>
                <a:stretch>
                  <a:fillRect l="-1855" t="-3111" r="-1333"/>
                </a:stretch>
              </a:blipFill>
            </p:spPr>
            <p:txBody>
              <a:bodyPr/>
              <a:lstStyle/>
              <a:p>
                <a:r>
                  <a:rPr lang="fr-FR">
                    <a:noFill/>
                  </a:rPr>
                  <a:t> </a:t>
                </a:r>
              </a:p>
            </p:txBody>
          </p:sp>
        </mc:Fallback>
      </mc:AlternateContent>
    </p:spTree>
    <p:extLst>
      <p:ext uri="{BB962C8B-B14F-4D97-AF65-F5344CB8AC3E}">
        <p14:creationId xmlns:p14="http://schemas.microsoft.com/office/powerpoint/2010/main" val="4030889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F6E6E46A-D9A2-4594-BD26-2B1E53D8AAF4}"/>
                  </a:ext>
                </a:extLst>
              </p:cNvPr>
              <p:cNvSpPr>
                <a:spLocks noGrp="1"/>
              </p:cNvSpPr>
              <p:nvPr>
                <p:ph idx="1"/>
              </p:nvPr>
            </p:nvSpPr>
            <p:spPr>
              <a:xfrm>
                <a:off x="838200" y="412955"/>
                <a:ext cx="10515600" cy="5764008"/>
              </a:xfrm>
            </p:spPr>
            <p:txBody>
              <a:bodyPr/>
              <a:lstStyle/>
              <a:p>
                <a:pPr marL="0" indent="0">
                  <a:buNone/>
                </a:pPr>
                <a:r>
                  <a:rPr lang="fr-FR" b="1" dirty="0"/>
                  <a:t>	</a:t>
                </a:r>
                <a:r>
                  <a:rPr lang="fr-FR" sz="3600" b="1" dirty="0">
                    <a:solidFill>
                      <a:srgbClr val="0070C0"/>
                    </a:solidFill>
                  </a:rPr>
                  <a:t>1.2 Définition de la variance</a:t>
                </a:r>
                <a:endParaRPr lang="fr-FR" dirty="0">
                  <a:solidFill>
                    <a:srgbClr val="0070C0"/>
                  </a:solidFill>
                </a:endParaRPr>
              </a:p>
              <a:p>
                <a:r>
                  <a:rPr lang="fr-FR" sz="3600" dirty="0"/>
                  <a:t>La variance </a:t>
                </a:r>
                <a14:m>
                  <m:oMath xmlns:m="http://schemas.openxmlformats.org/officeDocument/2006/math">
                    <m:r>
                      <a:rPr lang="fr-FR" sz="3600" i="1">
                        <a:latin typeface="Cambria Math" panose="02040503050406030204" pitchFamily="18" charset="0"/>
                      </a:rPr>
                      <m:t>𝑉</m:t>
                    </m:r>
                  </m:oMath>
                </a14:m>
                <a:r>
                  <a:rPr lang="fr-FR" sz="3600" dirty="0"/>
                  <a:t> d’un système en équilibre chimique est le nombre de paramètres intensifs indépendants qu’il convient de fixer pour définir un état d’équilibre du système.</a:t>
                </a:r>
              </a:p>
              <a:p>
                <a:r>
                  <a:rPr lang="fr-FR" sz="3600" dirty="0"/>
                  <a:t>Lorsque pour un système de variance </a:t>
                </a:r>
                <a14:m>
                  <m:oMath xmlns:m="http://schemas.openxmlformats.org/officeDocument/2006/math">
                    <m:r>
                      <a:rPr lang="fr-FR" sz="3600" i="1">
                        <a:latin typeface="Cambria Math" panose="02040503050406030204" pitchFamily="18" charset="0"/>
                      </a:rPr>
                      <m:t>𝑣</m:t>
                    </m:r>
                  </m:oMath>
                </a14:m>
                <a:r>
                  <a:rPr lang="fr-FR" sz="3600" dirty="0"/>
                  <a:t>, l’expérimentateur a fixé </a:t>
                </a:r>
                <a14:m>
                  <m:oMath xmlns:m="http://schemas.openxmlformats.org/officeDocument/2006/math">
                    <m:r>
                      <a:rPr lang="fr-FR" sz="3600" i="1">
                        <a:latin typeface="Cambria Math" panose="02040503050406030204" pitchFamily="18" charset="0"/>
                      </a:rPr>
                      <m:t>𝑣</m:t>
                    </m:r>
                  </m:oMath>
                </a14:m>
                <a:r>
                  <a:rPr lang="fr-FR" sz="3600" dirty="0"/>
                  <a:t> paramètres intensifs indépendants, tous les autres paramètres intensifs ont des valeurs déterminées qui peuvent être calculées en utilisant :</a:t>
                </a:r>
              </a:p>
              <a:p>
                <a:endParaRPr lang="fr-FR" dirty="0"/>
              </a:p>
            </p:txBody>
          </p:sp>
        </mc:Choice>
        <mc:Fallback xmlns="">
          <p:sp>
            <p:nvSpPr>
              <p:cNvPr id="3" name="Espace réservé du contenu 2">
                <a:extLst>
                  <a:ext uri="{FF2B5EF4-FFF2-40B4-BE49-F238E27FC236}">
                    <a16:creationId xmlns:a16="http://schemas.microsoft.com/office/drawing/2014/main" id="{F6E6E46A-D9A2-4594-BD26-2B1E53D8AAF4}"/>
                  </a:ext>
                </a:extLst>
              </p:cNvPr>
              <p:cNvSpPr>
                <a:spLocks noGrp="1" noRot="1" noChangeAspect="1" noMove="1" noResize="1" noEditPoints="1" noAdjustHandles="1" noChangeArrowheads="1" noChangeShapeType="1" noTextEdit="1"/>
              </p:cNvSpPr>
              <p:nvPr>
                <p:ph idx="1"/>
              </p:nvPr>
            </p:nvSpPr>
            <p:spPr>
              <a:xfrm>
                <a:off x="838200" y="412955"/>
                <a:ext cx="10515600" cy="5764008"/>
              </a:xfrm>
              <a:blipFill>
                <a:blip r:embed="rId2"/>
                <a:stretch>
                  <a:fillRect l="-1623" t="-2646" r="-2493"/>
                </a:stretch>
              </a:blipFill>
            </p:spPr>
            <p:txBody>
              <a:bodyPr/>
              <a:lstStyle/>
              <a:p>
                <a:r>
                  <a:rPr lang="fr-FR">
                    <a:noFill/>
                  </a:rPr>
                  <a:t> </a:t>
                </a:r>
              </a:p>
            </p:txBody>
          </p:sp>
        </mc:Fallback>
      </mc:AlternateContent>
    </p:spTree>
    <p:extLst>
      <p:ext uri="{BB962C8B-B14F-4D97-AF65-F5344CB8AC3E}">
        <p14:creationId xmlns:p14="http://schemas.microsoft.com/office/powerpoint/2010/main" val="107378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82E5A71-55F8-4966-ACFD-F6079CC82E5B}"/>
              </a:ext>
            </a:extLst>
          </p:cNvPr>
          <p:cNvSpPr>
            <a:spLocks noGrp="1"/>
          </p:cNvSpPr>
          <p:nvPr>
            <p:ph idx="1"/>
          </p:nvPr>
        </p:nvSpPr>
        <p:spPr>
          <a:xfrm>
            <a:off x="838200" y="530942"/>
            <a:ext cx="10515600" cy="5646021"/>
          </a:xfrm>
        </p:spPr>
        <p:txBody>
          <a:bodyPr>
            <a:normAutofit lnSpcReduction="10000"/>
          </a:bodyPr>
          <a:lstStyle/>
          <a:p>
            <a:pPr lvl="0">
              <a:buFont typeface="Wingdings" panose="05000000000000000000" pitchFamily="2" charset="2"/>
              <a:buChar char="v"/>
            </a:pPr>
            <a:r>
              <a:rPr lang="fr-FR" sz="4800" dirty="0"/>
              <a:t>La relation de Guldberg et Waage ;</a:t>
            </a:r>
          </a:p>
          <a:p>
            <a:pPr lvl="0">
              <a:buFont typeface="Wingdings" panose="05000000000000000000" pitchFamily="2" charset="2"/>
              <a:buChar char="v"/>
            </a:pPr>
            <a:r>
              <a:rPr lang="fr-FR" sz="4800" dirty="0"/>
              <a:t>La définition des fractions molaires;</a:t>
            </a:r>
          </a:p>
          <a:p>
            <a:pPr lvl="0">
              <a:buFont typeface="Wingdings" panose="05000000000000000000" pitchFamily="2" charset="2"/>
              <a:buChar char="v"/>
            </a:pPr>
            <a:r>
              <a:rPr lang="fr-FR" sz="4800" dirty="0"/>
              <a:t>L’expression de la pression totale en fonction des pressions partielles pour la phase gazeuse ;</a:t>
            </a:r>
          </a:p>
          <a:p>
            <a:pPr lvl="0">
              <a:buFont typeface="Wingdings" panose="05000000000000000000" pitchFamily="2" charset="2"/>
              <a:buChar char="v"/>
            </a:pPr>
            <a:r>
              <a:rPr lang="fr-FR" sz="4800" dirty="0"/>
              <a:t>L’égalité des potentiels chimiques d’un constituant présent dans plusieurs phases.</a:t>
            </a:r>
          </a:p>
          <a:p>
            <a:endParaRPr lang="fr-FR" dirty="0"/>
          </a:p>
        </p:txBody>
      </p:sp>
    </p:spTree>
    <p:extLst>
      <p:ext uri="{BB962C8B-B14F-4D97-AF65-F5344CB8AC3E}">
        <p14:creationId xmlns:p14="http://schemas.microsoft.com/office/powerpoint/2010/main" val="4264884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F249F786-5FC0-4CF3-92BA-8FF29C8EE206}"/>
                  </a:ext>
                </a:extLst>
              </p:cNvPr>
              <p:cNvSpPr>
                <a:spLocks noGrp="1"/>
              </p:cNvSpPr>
              <p:nvPr>
                <p:ph idx="1"/>
              </p:nvPr>
            </p:nvSpPr>
            <p:spPr>
              <a:xfrm>
                <a:off x="516193" y="457200"/>
                <a:ext cx="11149779" cy="6225512"/>
              </a:xfrm>
            </p:spPr>
            <p:txBody>
              <a:bodyPr/>
              <a:lstStyle/>
              <a:p>
                <a:pPr marL="0" indent="0">
                  <a:buNone/>
                </a:pPr>
                <a:r>
                  <a:rPr lang="fr-FR" b="1" dirty="0"/>
                  <a:t>	</a:t>
                </a:r>
                <a:r>
                  <a:rPr lang="fr-FR" sz="3600" b="1" dirty="0">
                    <a:solidFill>
                      <a:srgbClr val="0070C0"/>
                    </a:solidFill>
                  </a:rPr>
                  <a:t>1.3 Calcul de la variance</a:t>
                </a:r>
                <a:endParaRPr lang="fr-FR" dirty="0">
                  <a:solidFill>
                    <a:srgbClr val="0070C0"/>
                  </a:solidFill>
                </a:endParaRPr>
              </a:p>
              <a:p>
                <a:r>
                  <a:rPr lang="fr-FR" dirty="0"/>
                  <a:t>	La variance </a:t>
                </a:r>
                <a14:m>
                  <m:oMath xmlns:m="http://schemas.openxmlformats.org/officeDocument/2006/math">
                    <m:r>
                      <a:rPr lang="fr-FR" i="1">
                        <a:latin typeface="Cambria Math" panose="02040503050406030204" pitchFamily="18" charset="0"/>
                      </a:rPr>
                      <m:t>𝑣</m:t>
                    </m:r>
                  </m:oMath>
                </a14:m>
                <a:r>
                  <a:rPr lang="fr-FR" dirty="0"/>
                  <a:t> est égale au nombre total de paramètres intensifs X diminué du nombre de relations Y existant entre eux à l’équilibre.</a:t>
                </a:r>
              </a:p>
              <a:p>
                <a14:m>
                  <m:oMath xmlns:m="http://schemas.openxmlformats.org/officeDocument/2006/math">
                    <m:r>
                      <a:rPr lang="fr-FR" b="1" i="1">
                        <a:latin typeface="Cambria Math" panose="02040503050406030204" pitchFamily="18" charset="0"/>
                      </a:rPr>
                      <m:t>𝒗</m:t>
                    </m:r>
                    <m:r>
                      <a:rPr lang="fr-FR" b="1" i="1">
                        <a:latin typeface="Cambria Math" panose="02040503050406030204" pitchFamily="18" charset="0"/>
                      </a:rPr>
                      <m:t>=</m:t>
                    </m:r>
                    <m:r>
                      <a:rPr lang="fr-FR" b="1" i="1">
                        <a:latin typeface="Cambria Math" panose="02040503050406030204" pitchFamily="18" charset="0"/>
                      </a:rPr>
                      <m:t>𝑿</m:t>
                    </m:r>
                    <m:r>
                      <a:rPr lang="fr-FR" b="1" i="1">
                        <a:latin typeface="Cambria Math" panose="02040503050406030204" pitchFamily="18" charset="0"/>
                      </a:rPr>
                      <m:t>−</m:t>
                    </m:r>
                    <m:r>
                      <a:rPr lang="fr-FR" b="1" i="1">
                        <a:latin typeface="Cambria Math" panose="02040503050406030204" pitchFamily="18" charset="0"/>
                      </a:rPr>
                      <m:t>𝒀</m:t>
                    </m:r>
                  </m:oMath>
                </a14:m>
                <a:endParaRPr lang="fr-FR" dirty="0"/>
              </a:p>
              <a:p>
                <a:r>
                  <a:rPr lang="fr-FR" dirty="0"/>
                  <a:t>Pour calculer la variance il suffit de procéder ainsi : </a:t>
                </a:r>
              </a:p>
              <a:p>
                <a:endParaRPr lang="fr-FR" dirty="0"/>
              </a:p>
            </p:txBody>
          </p:sp>
        </mc:Choice>
        <mc:Fallback xmlns="">
          <p:sp>
            <p:nvSpPr>
              <p:cNvPr id="3" name="Espace réservé du contenu 2">
                <a:extLst>
                  <a:ext uri="{FF2B5EF4-FFF2-40B4-BE49-F238E27FC236}">
                    <a16:creationId xmlns:a16="http://schemas.microsoft.com/office/drawing/2014/main" id="{F249F786-5FC0-4CF3-92BA-8FF29C8EE206}"/>
                  </a:ext>
                </a:extLst>
              </p:cNvPr>
              <p:cNvSpPr>
                <a:spLocks noGrp="1" noRot="1" noChangeAspect="1" noMove="1" noResize="1" noEditPoints="1" noAdjustHandles="1" noChangeArrowheads="1" noChangeShapeType="1" noTextEdit="1"/>
              </p:cNvSpPr>
              <p:nvPr>
                <p:ph idx="1"/>
              </p:nvPr>
            </p:nvSpPr>
            <p:spPr>
              <a:xfrm>
                <a:off x="516193" y="457200"/>
                <a:ext cx="11149779" cy="6225512"/>
              </a:xfrm>
              <a:blipFill>
                <a:blip r:embed="rId2"/>
                <a:stretch>
                  <a:fillRect l="-984" t="-2351"/>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graphicFrame>
            <p:nvGraphicFramePr>
              <p:cNvPr id="4" name="Tableau 3">
                <a:extLst>
                  <a:ext uri="{FF2B5EF4-FFF2-40B4-BE49-F238E27FC236}">
                    <a16:creationId xmlns:a16="http://schemas.microsoft.com/office/drawing/2014/main" id="{8F64EC4A-469B-4954-BBE2-873FC522EB88}"/>
                  </a:ext>
                </a:extLst>
              </p:cNvPr>
              <p:cNvGraphicFramePr>
                <a:graphicFrameLocks noGrp="1"/>
              </p:cNvGraphicFramePr>
              <p:nvPr>
                <p:extLst>
                  <p:ext uri="{D42A27DB-BD31-4B8C-83A1-F6EECF244321}">
                    <p14:modId xmlns:p14="http://schemas.microsoft.com/office/powerpoint/2010/main" val="3546046148"/>
                  </p:ext>
                </p:extLst>
              </p:nvPr>
            </p:nvGraphicFramePr>
            <p:xfrm>
              <a:off x="516194" y="3170903"/>
              <a:ext cx="11149780" cy="3511809"/>
            </p:xfrm>
            <a:graphic>
              <a:graphicData uri="http://schemas.openxmlformats.org/drawingml/2006/table">
                <a:tbl>
                  <a:tblPr firstRow="1" firstCol="1" bandRow="1">
                    <a:tableStyleId>{5C22544A-7EE6-4342-B048-85BDC9FD1C3A}</a:tableStyleId>
                  </a:tblPr>
                  <a:tblGrid>
                    <a:gridCol w="5763869">
                      <a:extLst>
                        <a:ext uri="{9D8B030D-6E8A-4147-A177-3AD203B41FA5}">
                          <a16:colId xmlns:a16="http://schemas.microsoft.com/office/drawing/2014/main" val="3583531729"/>
                        </a:ext>
                      </a:extLst>
                    </a:gridCol>
                    <a:gridCol w="5385911">
                      <a:extLst>
                        <a:ext uri="{9D8B030D-6E8A-4147-A177-3AD203B41FA5}">
                          <a16:colId xmlns:a16="http://schemas.microsoft.com/office/drawing/2014/main" val="2449839390"/>
                        </a:ext>
                      </a:extLst>
                    </a:gridCol>
                  </a:tblGrid>
                  <a:tr h="567441">
                    <a:tc>
                      <a:txBody>
                        <a:bodyPr/>
                        <a:lstStyle/>
                        <a:p>
                          <a:pPr marL="457200" algn="l">
                            <a:lnSpc>
                              <a:spcPct val="115000"/>
                            </a:lnSpc>
                            <a:spcAft>
                              <a:spcPts val="0"/>
                            </a:spcAft>
                          </a:pPr>
                          <a:r>
                            <a:rPr lang="fr-FR" sz="2200" dirty="0">
                              <a:effectLst/>
                            </a:rPr>
                            <a:t>Dénombrement des X paramètres intensifs</a:t>
                          </a:r>
                          <a:endParaRPr lang="fr-FR"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0"/>
                            </a:spcAft>
                          </a:pPr>
                          <a:r>
                            <a:rPr lang="fr-FR" sz="2200" dirty="0">
                              <a:effectLst/>
                            </a:rPr>
                            <a:t>Nature des Y relations à l’équilibre</a:t>
                          </a:r>
                          <a:endParaRPr lang="fr-FR"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964202"/>
                      </a:ext>
                    </a:extLst>
                  </a:tr>
                  <a:tr h="2438619">
                    <a:tc>
                      <a:txBody>
                        <a:bodyPr/>
                        <a:lstStyle/>
                        <a:p>
                          <a:pPr marL="342900" lvl="0" indent="-342900">
                            <a:lnSpc>
                              <a:spcPct val="115000"/>
                            </a:lnSpc>
                            <a:spcAft>
                              <a:spcPts val="0"/>
                            </a:spcAft>
                            <a:buFont typeface="Tahoma" panose="020B0604030504040204" pitchFamily="34" charset="0"/>
                            <a:buChar char="-"/>
                          </a:pPr>
                          <a:r>
                            <a:rPr lang="fr-FR" sz="2400" dirty="0">
                              <a:effectLst/>
                            </a:rPr>
                            <a:t>Paramètres physiques T et P</a:t>
                          </a:r>
                          <a:endParaRPr lang="fr-FR" sz="2000" dirty="0">
                            <a:effectLst/>
                          </a:endParaRPr>
                        </a:p>
                        <a:p>
                          <a:pPr marL="342900" lvl="0" indent="-342900">
                            <a:lnSpc>
                              <a:spcPct val="115000"/>
                            </a:lnSpc>
                            <a:spcAft>
                              <a:spcPts val="0"/>
                            </a:spcAft>
                            <a:buFont typeface="Tahoma" panose="020B0604030504040204" pitchFamily="34" charset="0"/>
                            <a:buChar char="-"/>
                          </a:pPr>
                          <a:r>
                            <a:rPr lang="fr-FR" sz="2400" dirty="0">
                              <a:effectLst/>
                            </a:rPr>
                            <a:t>N constituants physico chimiques prenant part à des équilibres physiques ou chimiques indépendants, chaque constituant caractérisé par une fraction molaire.</a:t>
                          </a:r>
                          <a:endParaRPr lang="fr-FR" sz="2000" dirty="0">
                            <a:effectLst/>
                          </a:endParaRPr>
                        </a:p>
                        <a:p>
                          <a:pPr>
                            <a:lnSpc>
                              <a:spcPct val="115000"/>
                            </a:lnSpc>
                            <a:spcAft>
                              <a:spcPts val="0"/>
                            </a:spcAft>
                          </a:pPr>
                          <a14:m>
                            <m:oMathPara xmlns:m="http://schemas.openxmlformats.org/officeDocument/2006/math">
                              <m:oMathParaPr>
                                <m:jc m:val="centerGroup"/>
                              </m:oMathParaPr>
                              <m:oMath xmlns:m="http://schemas.openxmlformats.org/officeDocument/2006/math">
                                <m:r>
                                  <a:rPr lang="fr-FR" sz="2400">
                                    <a:effectLst/>
                                    <a:latin typeface="Cambria Math" panose="02040503050406030204" pitchFamily="18" charset="0"/>
                                  </a:rPr>
                                  <m:t>𝑿</m:t>
                                </m:r>
                                <m:r>
                                  <a:rPr lang="fr-FR" sz="2400">
                                    <a:effectLst/>
                                    <a:latin typeface="Cambria Math" panose="02040503050406030204" pitchFamily="18" charset="0"/>
                                  </a:rPr>
                                  <m:t>=</m:t>
                                </m:r>
                                <m:r>
                                  <a:rPr lang="fr-FR" sz="2400">
                                    <a:effectLst/>
                                    <a:latin typeface="Cambria Math" panose="02040503050406030204" pitchFamily="18" charset="0"/>
                                  </a:rPr>
                                  <m:t>𝟐</m:t>
                                </m:r>
                                <m:r>
                                  <a:rPr lang="fr-FR" sz="2400">
                                    <a:effectLst/>
                                    <a:latin typeface="Cambria Math" panose="02040503050406030204" pitchFamily="18" charset="0"/>
                                  </a:rPr>
                                  <m:t>+</m:t>
                                </m:r>
                                <m:r>
                                  <a:rPr lang="fr-FR" sz="2400">
                                    <a:effectLst/>
                                    <a:latin typeface="Cambria Math" panose="02040503050406030204" pitchFamily="18" charset="0"/>
                                  </a:rPr>
                                  <m:t>𝑵</m:t>
                                </m:r>
                              </m:oMath>
                            </m:oMathPara>
                          </a14:m>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fr-FR" sz="2400" dirty="0">
                              <a:effectLst/>
                            </a:rPr>
                            <a:t>Pour chaque phase : </a:t>
                          </a:r>
                          <a14:m>
                            <m:oMath xmlns:m="http://schemas.openxmlformats.org/officeDocument/2006/math">
                              <m:nary>
                                <m:naryPr>
                                  <m:chr m:val="∑"/>
                                  <m:limLoc m:val="undOvr"/>
                                  <m:subHide m:val="on"/>
                                  <m:supHide m:val="on"/>
                                  <m:ctrlPr>
                                    <a:rPr lang="fr-FR" sz="2400" i="1">
                                      <a:effectLst/>
                                      <a:latin typeface="Cambria Math" panose="02040503050406030204" pitchFamily="18" charset="0"/>
                                    </a:rPr>
                                  </m:ctrlPr>
                                </m:naryPr>
                                <m:sub/>
                                <m:sup/>
                                <m:e>
                                  <m:sSub>
                                    <m:sSubPr>
                                      <m:ctrlPr>
                                        <a:rPr lang="fr-FR" sz="2400" i="1">
                                          <a:effectLst/>
                                          <a:latin typeface="Cambria Math" panose="02040503050406030204" pitchFamily="18" charset="0"/>
                                        </a:rPr>
                                      </m:ctrlPr>
                                    </m:sSubPr>
                                    <m:e>
                                      <m:r>
                                        <a:rPr lang="fr-FR" sz="2400">
                                          <a:effectLst/>
                                          <a:latin typeface="Cambria Math" panose="02040503050406030204" pitchFamily="18" charset="0"/>
                                        </a:rPr>
                                        <m:t>𝑥</m:t>
                                      </m:r>
                                    </m:e>
                                    <m:sub>
                                      <m:r>
                                        <a:rPr lang="fr-FR" sz="2400">
                                          <a:effectLst/>
                                          <a:latin typeface="Cambria Math" panose="02040503050406030204" pitchFamily="18" charset="0"/>
                                        </a:rPr>
                                        <m:t>𝑖</m:t>
                                      </m:r>
                                    </m:sub>
                                  </m:sSub>
                                  <m:r>
                                    <a:rPr lang="fr-FR" sz="2400">
                                      <a:effectLst/>
                                      <a:latin typeface="Cambria Math" panose="02040503050406030204" pitchFamily="18" charset="0"/>
                                    </a:rPr>
                                    <m:t>=1</m:t>
                                  </m:r>
                                </m:e>
                              </m:nary>
                            </m:oMath>
                          </a14:m>
                          <a:r>
                            <a:rPr lang="fr-FR" sz="2400" dirty="0">
                              <a:effectLst/>
                            </a:rPr>
                            <a:t> ou constituant seul dans sa phase </a:t>
                          </a:r>
                        </a:p>
                        <a:p>
                          <a:pPr marL="457200">
                            <a:lnSpc>
                              <a:spcPct val="115000"/>
                            </a:lnSpc>
                            <a:spcAft>
                              <a:spcPts val="0"/>
                            </a:spcAft>
                          </a:pPr>
                          <a14:m>
                            <m:oMath xmlns:m="http://schemas.openxmlformats.org/officeDocument/2006/math">
                              <m:sSub>
                                <m:sSubPr>
                                  <m:ctrlPr>
                                    <a:rPr lang="fr-FR" sz="2400" i="1">
                                      <a:effectLst/>
                                      <a:latin typeface="Cambria Math" panose="02040503050406030204" pitchFamily="18" charset="0"/>
                                    </a:rPr>
                                  </m:ctrlPr>
                                </m:sSubPr>
                                <m:e>
                                  <m:r>
                                    <a:rPr lang="fr-FR" sz="2400">
                                      <a:effectLst/>
                                      <a:latin typeface="Cambria Math" panose="02040503050406030204" pitchFamily="18" charset="0"/>
                                    </a:rPr>
                                    <m:t>𝑥</m:t>
                                  </m:r>
                                </m:e>
                                <m:sub>
                                  <m:r>
                                    <a:rPr lang="fr-FR" sz="2400">
                                      <a:effectLst/>
                                      <a:latin typeface="Cambria Math" panose="02040503050406030204" pitchFamily="18" charset="0"/>
                                    </a:rPr>
                                    <m:t>𝑖</m:t>
                                  </m:r>
                                </m:sub>
                              </m:sSub>
                              <m:r>
                                <a:rPr lang="fr-FR" sz="2400">
                                  <a:effectLst/>
                                  <a:latin typeface="Cambria Math" panose="02040503050406030204" pitchFamily="18" charset="0"/>
                                </a:rPr>
                                <m:t>=1 </m:t>
                              </m:r>
                            </m:oMath>
                          </a14:m>
                          <a:r>
                            <a:rPr lang="fr-FR" sz="2400" dirty="0">
                              <a:effectLst/>
                            </a:rPr>
                            <a:t>; soit </a:t>
                          </a:r>
                          <a14:m>
                            <m:oMath xmlns:m="http://schemas.openxmlformats.org/officeDocument/2006/math">
                              <m:r>
                                <a:rPr lang="fr-FR" sz="2400">
                                  <a:effectLst/>
                                  <a:latin typeface="Cambria Math" panose="02040503050406030204" pitchFamily="18" charset="0"/>
                                </a:rPr>
                                <m:t>𝜑</m:t>
                              </m:r>
                            </m:oMath>
                          </a14:m>
                          <a:r>
                            <a:rPr lang="fr-FR" sz="2400" dirty="0">
                              <a:effectLst/>
                            </a:rPr>
                            <a:t> relations.</a:t>
                          </a:r>
                          <a:endParaRPr lang="fr-FR" sz="2000" dirty="0">
                            <a:effectLst/>
                          </a:endParaRPr>
                        </a:p>
                        <a:p>
                          <a:pPr marL="457200">
                            <a:lnSpc>
                              <a:spcPct val="115000"/>
                            </a:lnSpc>
                            <a:spcAft>
                              <a:spcPts val="0"/>
                            </a:spcAft>
                          </a:pPr>
                          <a:r>
                            <a:rPr lang="fr-FR" sz="2400" dirty="0">
                              <a:effectLst/>
                            </a:rPr>
                            <a:t>Pour chaque équilibre indépendant : K(T) ; soit </a:t>
                          </a:r>
                          <a14:m>
                            <m:oMath xmlns:m="http://schemas.openxmlformats.org/officeDocument/2006/math">
                              <m:r>
                                <a:rPr lang="fr-FR" sz="2400" i="1" dirty="0" smtClean="0">
                                  <a:effectLst/>
                                  <a:latin typeface="Cambria Math" panose="02040503050406030204" pitchFamily="18" charset="0"/>
                                </a:rPr>
                                <m:t>𝑘</m:t>
                              </m:r>
                            </m:oMath>
                          </a14:m>
                          <a:r>
                            <a:rPr lang="fr-FR" sz="2400" dirty="0">
                              <a:effectLst/>
                            </a:rPr>
                            <a:t> relations</a:t>
                          </a:r>
                          <a:endParaRPr lang="fr-FR" sz="2000" dirty="0">
                            <a:effectLst/>
                          </a:endParaRPr>
                        </a:p>
                        <a:p>
                          <a:pPr marL="457200">
                            <a:lnSpc>
                              <a:spcPct val="115000"/>
                            </a:lnSpc>
                            <a:spcAft>
                              <a:spcPts val="0"/>
                            </a:spcAft>
                          </a:pPr>
                          <a14:m>
                            <m:oMathPara xmlns:m="http://schemas.openxmlformats.org/officeDocument/2006/math">
                              <m:oMathParaPr>
                                <m:jc m:val="centerGroup"/>
                              </m:oMathParaPr>
                              <m:oMath xmlns:m="http://schemas.openxmlformats.org/officeDocument/2006/math">
                                <m:r>
                                  <a:rPr lang="fr-FR" sz="2400">
                                    <a:effectLst/>
                                    <a:latin typeface="Cambria Math" panose="02040503050406030204" pitchFamily="18" charset="0"/>
                                  </a:rPr>
                                  <m:t>𝒀</m:t>
                                </m:r>
                                <m:r>
                                  <a:rPr lang="fr-FR" sz="2400">
                                    <a:effectLst/>
                                    <a:latin typeface="Cambria Math" panose="02040503050406030204" pitchFamily="18" charset="0"/>
                                  </a:rPr>
                                  <m:t>=</m:t>
                                </m:r>
                                <m:r>
                                  <a:rPr lang="fr-FR" sz="2400">
                                    <a:effectLst/>
                                    <a:latin typeface="Cambria Math" panose="02040503050406030204" pitchFamily="18" charset="0"/>
                                  </a:rPr>
                                  <m:t>𝝋</m:t>
                                </m:r>
                                <m:r>
                                  <a:rPr lang="fr-FR" sz="2400">
                                    <a:effectLst/>
                                    <a:latin typeface="Cambria Math" panose="02040503050406030204" pitchFamily="18" charset="0"/>
                                  </a:rPr>
                                  <m:t>+</m:t>
                                </m:r>
                                <m:r>
                                  <a:rPr lang="fr-FR" sz="2400">
                                    <a:effectLst/>
                                    <a:latin typeface="Cambria Math" panose="02040503050406030204" pitchFamily="18" charset="0"/>
                                  </a:rPr>
                                  <m:t>𝒌</m:t>
                                </m:r>
                              </m:oMath>
                            </m:oMathPara>
                          </a14:m>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14490216"/>
                      </a:ext>
                    </a:extLst>
                  </a:tr>
                </a:tbl>
              </a:graphicData>
            </a:graphic>
          </p:graphicFrame>
        </mc:Choice>
        <mc:Fallback xmlns="">
          <p:graphicFrame>
            <p:nvGraphicFramePr>
              <p:cNvPr id="4" name="Tableau 3">
                <a:extLst>
                  <a:ext uri="{FF2B5EF4-FFF2-40B4-BE49-F238E27FC236}">
                    <a16:creationId xmlns:a16="http://schemas.microsoft.com/office/drawing/2014/main" id="{8F64EC4A-469B-4954-BBE2-873FC522EB88}"/>
                  </a:ext>
                </a:extLst>
              </p:cNvPr>
              <p:cNvGraphicFramePr>
                <a:graphicFrameLocks noGrp="1"/>
              </p:cNvGraphicFramePr>
              <p:nvPr>
                <p:extLst>
                  <p:ext uri="{D42A27DB-BD31-4B8C-83A1-F6EECF244321}">
                    <p14:modId xmlns:p14="http://schemas.microsoft.com/office/powerpoint/2010/main" val="3546046148"/>
                  </p:ext>
                </p:extLst>
              </p:nvPr>
            </p:nvGraphicFramePr>
            <p:xfrm>
              <a:off x="516194" y="3170903"/>
              <a:ext cx="11149780" cy="3511809"/>
            </p:xfrm>
            <a:graphic>
              <a:graphicData uri="http://schemas.openxmlformats.org/drawingml/2006/table">
                <a:tbl>
                  <a:tblPr firstRow="1" firstCol="1" bandRow="1">
                    <a:tableStyleId>{5C22544A-7EE6-4342-B048-85BDC9FD1C3A}</a:tableStyleId>
                  </a:tblPr>
                  <a:tblGrid>
                    <a:gridCol w="5763869">
                      <a:extLst>
                        <a:ext uri="{9D8B030D-6E8A-4147-A177-3AD203B41FA5}">
                          <a16:colId xmlns:a16="http://schemas.microsoft.com/office/drawing/2014/main" val="3583531729"/>
                        </a:ext>
                      </a:extLst>
                    </a:gridCol>
                    <a:gridCol w="5385911">
                      <a:extLst>
                        <a:ext uri="{9D8B030D-6E8A-4147-A177-3AD203B41FA5}">
                          <a16:colId xmlns:a16="http://schemas.microsoft.com/office/drawing/2014/main" val="2449839390"/>
                        </a:ext>
                      </a:extLst>
                    </a:gridCol>
                  </a:tblGrid>
                  <a:tr h="567441">
                    <a:tc>
                      <a:txBody>
                        <a:bodyPr/>
                        <a:lstStyle/>
                        <a:p>
                          <a:pPr marL="457200" algn="l">
                            <a:lnSpc>
                              <a:spcPct val="115000"/>
                            </a:lnSpc>
                            <a:spcAft>
                              <a:spcPts val="0"/>
                            </a:spcAft>
                          </a:pPr>
                          <a:r>
                            <a:rPr lang="fr-FR" sz="2200" dirty="0">
                              <a:effectLst/>
                            </a:rPr>
                            <a:t>Dénombrement des X paramètres intensifs</a:t>
                          </a:r>
                          <a:endParaRPr lang="fr-FR"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0"/>
                            </a:spcAft>
                          </a:pPr>
                          <a:r>
                            <a:rPr lang="fr-FR" sz="2200" dirty="0">
                              <a:effectLst/>
                            </a:rPr>
                            <a:t>Nature des Y relations à l’équilibre</a:t>
                          </a:r>
                          <a:endParaRPr lang="fr-FR"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964202"/>
                      </a:ext>
                    </a:extLst>
                  </a:tr>
                  <a:tr h="2944368">
                    <a:tc>
                      <a:txBody>
                        <a:bodyPr/>
                        <a:lstStyle/>
                        <a:p>
                          <a:endParaRPr lang="fr-FR"/>
                        </a:p>
                      </a:txBody>
                      <a:tcPr marL="68580" marR="68580" marT="0" marB="0">
                        <a:blipFill>
                          <a:blip r:embed="rId3"/>
                          <a:stretch>
                            <a:fillRect l="-106" t="-21281" r="-93869" b="-413"/>
                          </a:stretch>
                        </a:blipFill>
                      </a:tcPr>
                    </a:tc>
                    <a:tc>
                      <a:txBody>
                        <a:bodyPr/>
                        <a:lstStyle/>
                        <a:p>
                          <a:endParaRPr lang="fr-FR"/>
                        </a:p>
                      </a:txBody>
                      <a:tcPr marL="68580" marR="68580" marT="0" marB="0">
                        <a:blipFill>
                          <a:blip r:embed="rId3"/>
                          <a:stretch>
                            <a:fillRect l="-107127" t="-21281" r="-452" b="-413"/>
                          </a:stretch>
                        </a:blipFill>
                      </a:tcPr>
                    </a:tc>
                    <a:extLst>
                      <a:ext uri="{0D108BD9-81ED-4DB2-BD59-A6C34878D82A}">
                        <a16:rowId xmlns:a16="http://schemas.microsoft.com/office/drawing/2014/main" val="2614490216"/>
                      </a:ext>
                    </a:extLst>
                  </a:tr>
                </a:tbl>
              </a:graphicData>
            </a:graphic>
          </p:graphicFrame>
        </mc:Fallback>
      </mc:AlternateContent>
    </p:spTree>
    <p:extLst>
      <p:ext uri="{BB962C8B-B14F-4D97-AF65-F5344CB8AC3E}">
        <p14:creationId xmlns:p14="http://schemas.microsoft.com/office/powerpoint/2010/main" val="2193730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DD271688-ADF9-4FBD-B9EB-6E4903989BE4}"/>
                  </a:ext>
                </a:extLst>
              </p:cNvPr>
              <p:cNvSpPr>
                <a:spLocks noGrp="1"/>
              </p:cNvSpPr>
              <p:nvPr>
                <p:ph idx="1"/>
              </p:nvPr>
            </p:nvSpPr>
            <p:spPr>
              <a:xfrm>
                <a:off x="838200" y="442452"/>
                <a:ext cx="10515600" cy="5734511"/>
              </a:xfrm>
            </p:spPr>
            <p:txBody>
              <a:bodyPr>
                <a:normAutofit fontScale="92500" lnSpcReduction="20000"/>
              </a:bodyPr>
              <a:lstStyle/>
              <a:p>
                <a:r>
                  <a:rPr lang="fr-FR" dirty="0"/>
                  <a:t>Soit </a:t>
                </a:r>
                <a14:m>
                  <m:oMath xmlns:m="http://schemas.openxmlformats.org/officeDocument/2006/math">
                    <m:r>
                      <a:rPr lang="fr-FR" sz="4300" b="1" i="1" smtClean="0">
                        <a:solidFill>
                          <a:srgbClr val="FF0000"/>
                        </a:solidFill>
                        <a:latin typeface="Cambria Math" panose="02040503050406030204" pitchFamily="18" charset="0"/>
                      </a:rPr>
                      <m:t>𝒗</m:t>
                    </m:r>
                    <m:r>
                      <a:rPr lang="fr-FR" sz="4300" b="1" i="1" smtClean="0">
                        <a:solidFill>
                          <a:srgbClr val="FF0000"/>
                        </a:solidFill>
                        <a:latin typeface="Cambria Math" panose="02040503050406030204" pitchFamily="18" charset="0"/>
                      </a:rPr>
                      <m:t>=</m:t>
                    </m:r>
                    <m:r>
                      <a:rPr lang="fr-FR" sz="4300" b="1" i="1" smtClean="0">
                        <a:solidFill>
                          <a:srgbClr val="FF0000"/>
                        </a:solidFill>
                        <a:latin typeface="Cambria Math" panose="02040503050406030204" pitchFamily="18" charset="0"/>
                      </a:rPr>
                      <m:t>𝑿</m:t>
                    </m:r>
                    <m:r>
                      <a:rPr lang="fr-FR" sz="4300" b="1" i="1" smtClean="0">
                        <a:solidFill>
                          <a:srgbClr val="FF0000"/>
                        </a:solidFill>
                        <a:latin typeface="Cambria Math" panose="02040503050406030204" pitchFamily="18" charset="0"/>
                      </a:rPr>
                      <m:t>−</m:t>
                    </m:r>
                    <m:r>
                      <a:rPr lang="fr-FR" sz="4300" b="1" i="1" smtClean="0">
                        <a:solidFill>
                          <a:srgbClr val="FF0000"/>
                        </a:solidFill>
                        <a:latin typeface="Cambria Math" panose="02040503050406030204" pitchFamily="18" charset="0"/>
                      </a:rPr>
                      <m:t>𝒀</m:t>
                    </m:r>
                    <m:r>
                      <a:rPr lang="fr-FR" sz="4300" b="1" i="1" smtClean="0">
                        <a:solidFill>
                          <a:srgbClr val="FF0000"/>
                        </a:solidFill>
                        <a:latin typeface="Cambria Math" panose="02040503050406030204" pitchFamily="18" charset="0"/>
                      </a:rPr>
                      <m:t>=</m:t>
                    </m:r>
                    <m:r>
                      <a:rPr lang="fr-FR" sz="4300" b="1" i="1" smtClean="0">
                        <a:solidFill>
                          <a:srgbClr val="FF0000"/>
                        </a:solidFill>
                        <a:latin typeface="Cambria Math" panose="02040503050406030204" pitchFamily="18" charset="0"/>
                      </a:rPr>
                      <m:t>𝟐</m:t>
                    </m:r>
                    <m:r>
                      <a:rPr lang="fr-FR" sz="4300" b="1" i="1" smtClean="0">
                        <a:solidFill>
                          <a:srgbClr val="FF0000"/>
                        </a:solidFill>
                        <a:latin typeface="Cambria Math" panose="02040503050406030204" pitchFamily="18" charset="0"/>
                      </a:rPr>
                      <m:t>+</m:t>
                    </m:r>
                    <m:r>
                      <a:rPr lang="fr-FR" sz="4300" b="1" i="1" smtClean="0">
                        <a:solidFill>
                          <a:srgbClr val="FF0000"/>
                        </a:solidFill>
                        <a:latin typeface="Cambria Math" panose="02040503050406030204" pitchFamily="18" charset="0"/>
                      </a:rPr>
                      <m:t>𝑵</m:t>
                    </m:r>
                    <m:r>
                      <a:rPr lang="fr-FR" sz="4300" b="1" i="1" smtClean="0">
                        <a:solidFill>
                          <a:srgbClr val="FF0000"/>
                        </a:solidFill>
                        <a:latin typeface="Cambria Math" panose="02040503050406030204" pitchFamily="18" charset="0"/>
                      </a:rPr>
                      <m:t>−(</m:t>
                    </m:r>
                    <m:r>
                      <a:rPr lang="fr-FR" sz="4300" b="1" i="1" smtClean="0">
                        <a:solidFill>
                          <a:srgbClr val="FF0000"/>
                        </a:solidFill>
                        <a:latin typeface="Cambria Math" panose="02040503050406030204" pitchFamily="18" charset="0"/>
                      </a:rPr>
                      <m:t>𝝋</m:t>
                    </m:r>
                    <m:r>
                      <a:rPr lang="fr-FR" sz="4300" b="1" i="1" smtClean="0">
                        <a:solidFill>
                          <a:srgbClr val="FF0000"/>
                        </a:solidFill>
                        <a:latin typeface="Cambria Math" panose="02040503050406030204" pitchFamily="18" charset="0"/>
                      </a:rPr>
                      <m:t>+</m:t>
                    </m:r>
                    <m:r>
                      <a:rPr lang="fr-FR" sz="4300" b="1" i="1" smtClean="0">
                        <a:solidFill>
                          <a:srgbClr val="FF0000"/>
                        </a:solidFill>
                        <a:latin typeface="Cambria Math" panose="02040503050406030204" pitchFamily="18" charset="0"/>
                      </a:rPr>
                      <m:t>𝒌</m:t>
                    </m:r>
                    <m:r>
                      <a:rPr lang="fr-FR" sz="4300" b="1" i="1" smtClean="0">
                        <a:solidFill>
                          <a:srgbClr val="FF0000"/>
                        </a:solidFill>
                        <a:latin typeface="Cambria Math" panose="02040503050406030204" pitchFamily="18" charset="0"/>
                      </a:rPr>
                      <m:t>)</m:t>
                    </m:r>
                  </m:oMath>
                </a14:m>
                <a:endParaRPr lang="fr-FR" sz="4300" dirty="0">
                  <a:solidFill>
                    <a:srgbClr val="FF0000"/>
                  </a:solidFill>
                </a:endParaRPr>
              </a:p>
              <a:p>
                <a:r>
                  <a:rPr lang="fr-FR" dirty="0"/>
                  <a:t> </a:t>
                </a:r>
              </a:p>
              <a:p>
                <a:r>
                  <a:rPr lang="fr-FR" b="1" dirty="0"/>
                  <a:t>Exemple 1</a:t>
                </a:r>
                <a:r>
                  <a:rPr lang="fr-FR" dirty="0"/>
                  <a:t> : Soit la synthèse de l’ammoniac en phase gazeuse</a:t>
                </a:r>
              </a:p>
              <a:p>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𝑁</m:t>
                        </m:r>
                      </m:e>
                      <m:sub>
                        <m:r>
                          <a:rPr lang="fr-FR" i="1">
                            <a:latin typeface="Cambria Math" panose="02040503050406030204" pitchFamily="18" charset="0"/>
                          </a:rPr>
                          <m:t>2</m:t>
                        </m:r>
                      </m:sub>
                    </m:sSub>
                    <m:r>
                      <a:rPr lang="fr-FR" i="1">
                        <a:latin typeface="Cambria Math" panose="02040503050406030204" pitchFamily="18" charset="0"/>
                      </a:rPr>
                      <m:t>+3</m:t>
                    </m:r>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2</m:t>
                        </m:r>
                      </m:sub>
                    </m:sSub>
                    <m:r>
                      <a:rPr lang="fr-FR" i="1">
                        <a:latin typeface="Cambria Math" panose="02040503050406030204" pitchFamily="18" charset="0"/>
                      </a:rPr>
                      <m:t>⇄2</m:t>
                    </m:r>
                    <m:r>
                      <a:rPr lang="fr-FR" i="1">
                        <a:latin typeface="Cambria Math" panose="02040503050406030204" pitchFamily="18" charset="0"/>
                      </a:rPr>
                      <m:t>𝑁</m:t>
                    </m:r>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3</m:t>
                        </m:r>
                      </m:sub>
                    </m:sSub>
                  </m:oMath>
                </a14:m>
                <a:endParaRPr lang="fr-FR" dirty="0"/>
              </a:p>
              <a:p>
                <a:r>
                  <a:rPr lang="fr-FR" dirty="0"/>
                  <a:t>A l’état initial on dispose d’un mélange quelconque des 3 espèces chimiques.</a:t>
                </a:r>
              </a:p>
              <a:p>
                <a:r>
                  <a:rPr lang="fr-FR" dirty="0"/>
                  <a:t>On dénombre X =2+3 = 5 paramètres intensifs à l’équilibre : </a:t>
                </a:r>
                <a14:m>
                  <m:oMath xmlns:m="http://schemas.openxmlformats.org/officeDocument/2006/math">
                    <m:r>
                      <a:rPr lang="fr-FR" i="1">
                        <a:latin typeface="Cambria Math" panose="02040503050406030204" pitchFamily="18" charset="0"/>
                      </a:rPr>
                      <m:t>𝑇</m:t>
                    </m:r>
                    <m:r>
                      <a:rPr lang="fr-FR" i="1">
                        <a:latin typeface="Cambria Math" panose="02040503050406030204" pitchFamily="18" charset="0"/>
                      </a:rPr>
                      <m:t>, </m:t>
                    </m:r>
                    <m:r>
                      <a:rPr lang="fr-FR" i="1">
                        <a:latin typeface="Cambria Math" panose="02040503050406030204" pitchFamily="18" charset="0"/>
                      </a:rPr>
                      <m:t>𝑃</m:t>
                    </m:r>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𝑥</m:t>
                        </m:r>
                      </m:e>
                      <m:sub>
                        <m:sSub>
                          <m:sSubPr>
                            <m:ctrlPr>
                              <a:rPr lang="fr-FR" i="1">
                                <a:latin typeface="Cambria Math" panose="02040503050406030204" pitchFamily="18" charset="0"/>
                              </a:rPr>
                            </m:ctrlPr>
                          </m:sSubPr>
                          <m:e>
                            <m:r>
                              <a:rPr lang="fr-FR" i="1">
                                <a:latin typeface="Cambria Math" panose="02040503050406030204" pitchFamily="18" charset="0"/>
                              </a:rPr>
                              <m:t>𝑁</m:t>
                            </m:r>
                          </m:e>
                          <m:sub>
                            <m:r>
                              <a:rPr lang="fr-FR" i="1">
                                <a:latin typeface="Cambria Math" panose="02040503050406030204" pitchFamily="18" charset="0"/>
                              </a:rPr>
                              <m:t>2</m:t>
                            </m:r>
                          </m:sub>
                        </m:sSub>
                      </m:sub>
                    </m:sSub>
                    <m:r>
                      <a:rPr lang="fr-FR" i="1">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𝑥</m:t>
                        </m:r>
                      </m:e>
                      <m:sub>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2</m:t>
                            </m:r>
                          </m:sub>
                        </m:sSub>
                      </m:sub>
                    </m:sSub>
                    <m:r>
                      <a:rPr lang="fr-FR" i="1">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𝑁</m:t>
                        </m:r>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3</m:t>
                            </m:r>
                          </m:sub>
                        </m:sSub>
                      </m:sub>
                    </m:sSub>
                    <m:r>
                      <a:rPr lang="fr-FR" i="1">
                        <a:latin typeface="Cambria Math" panose="02040503050406030204" pitchFamily="18" charset="0"/>
                      </a:rPr>
                      <m:t>. </m:t>
                    </m:r>
                  </m:oMath>
                </a14:m>
                <a:r>
                  <a:rPr lang="fr-FR" dirty="0"/>
                  <a:t> </a:t>
                </a:r>
              </a:p>
              <a:p>
                <a:r>
                  <a:rPr lang="fr-FR" dirty="0"/>
                  <a:t>Au sein de la phase gazeuse on a :</a:t>
                </a:r>
                <a14:m>
                  <m:oMath xmlns:m="http://schemas.openxmlformats.org/officeDocument/2006/math">
                    <m:r>
                      <a:rPr lang="fr-FR" i="1">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𝑥</m:t>
                        </m:r>
                      </m:e>
                      <m:sub>
                        <m:sSub>
                          <m:sSubPr>
                            <m:ctrlPr>
                              <a:rPr lang="fr-FR" i="1">
                                <a:latin typeface="Cambria Math" panose="02040503050406030204" pitchFamily="18" charset="0"/>
                              </a:rPr>
                            </m:ctrlPr>
                          </m:sSubPr>
                          <m:e>
                            <m:r>
                              <a:rPr lang="fr-FR" i="1">
                                <a:latin typeface="Cambria Math" panose="02040503050406030204" pitchFamily="18" charset="0"/>
                              </a:rPr>
                              <m:t>𝑁</m:t>
                            </m:r>
                          </m:e>
                          <m:sub>
                            <m:r>
                              <a:rPr lang="fr-FR" i="1">
                                <a:latin typeface="Cambria Math" panose="02040503050406030204" pitchFamily="18" charset="0"/>
                              </a:rPr>
                              <m:t>2</m:t>
                            </m:r>
                          </m:sub>
                        </m:sSub>
                      </m:sub>
                    </m:sSub>
                    <m:r>
                      <a:rPr lang="fr-FR" i="1">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𝑥</m:t>
                        </m:r>
                      </m:e>
                      <m:sub>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2</m:t>
                            </m:r>
                          </m:sub>
                        </m:sSub>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𝑁</m:t>
                        </m:r>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3</m:t>
                            </m:r>
                          </m:sub>
                        </m:sSub>
                      </m:sub>
                    </m:sSub>
                    <m:r>
                      <a:rPr lang="fr-FR" i="1">
                        <a:latin typeface="Cambria Math" panose="02040503050406030204" pitchFamily="18" charset="0"/>
                      </a:rPr>
                      <m:t>=1  ( </m:t>
                    </m:r>
                    <m:r>
                      <a:rPr lang="fr-FR" i="1">
                        <a:latin typeface="Cambria Math" panose="02040503050406030204" pitchFamily="18" charset="0"/>
                      </a:rPr>
                      <m:t>𝜑</m:t>
                    </m:r>
                    <m:r>
                      <a:rPr lang="fr-FR" i="1">
                        <a:latin typeface="Cambria Math" panose="02040503050406030204" pitchFamily="18" charset="0"/>
                      </a:rPr>
                      <m:t>=1)</m:t>
                    </m:r>
                  </m:oMath>
                </a14:m>
                <a:endParaRPr lang="fr-FR" dirty="0"/>
              </a:p>
              <a:p>
                <a:r>
                  <a:rPr lang="fr-FR" dirty="0"/>
                  <a:t>On a la constante d’équilibre K (soit k = 1)</a:t>
                </a:r>
              </a:p>
              <a:p>
                <a:r>
                  <a:rPr lang="fr-FR" dirty="0"/>
                  <a:t>D’où Y=1+1=2</a:t>
                </a:r>
              </a:p>
              <a:p>
                <a:r>
                  <a:rPr lang="fr-FR" dirty="0"/>
                  <a:t>Il en résulte que v = 3.</a:t>
                </a:r>
              </a:p>
              <a:p>
                <a:r>
                  <a:rPr lang="fr-FR" dirty="0"/>
                  <a:t>L’opérateur peut choisir 3 variables intensifs pour définir l’état d’équilibre.</a:t>
                </a:r>
              </a:p>
              <a:p>
                <a:endParaRPr lang="fr-FR" dirty="0"/>
              </a:p>
            </p:txBody>
          </p:sp>
        </mc:Choice>
        <mc:Fallback xmlns="">
          <p:sp>
            <p:nvSpPr>
              <p:cNvPr id="3" name="Espace réservé du contenu 2">
                <a:extLst>
                  <a:ext uri="{FF2B5EF4-FFF2-40B4-BE49-F238E27FC236}">
                    <a16:creationId xmlns:a16="http://schemas.microsoft.com/office/drawing/2014/main" id="{DD271688-ADF9-4FBD-B9EB-6E4903989BE4}"/>
                  </a:ext>
                </a:extLst>
              </p:cNvPr>
              <p:cNvSpPr>
                <a:spLocks noGrp="1" noRot="1" noChangeAspect="1" noMove="1" noResize="1" noEditPoints="1" noAdjustHandles="1" noChangeArrowheads="1" noChangeShapeType="1" noTextEdit="1"/>
              </p:cNvSpPr>
              <p:nvPr>
                <p:ph idx="1"/>
              </p:nvPr>
            </p:nvSpPr>
            <p:spPr>
              <a:xfrm>
                <a:off x="838200" y="442452"/>
                <a:ext cx="10515600" cy="5734511"/>
              </a:xfrm>
              <a:blipFill>
                <a:blip r:embed="rId2"/>
                <a:stretch>
                  <a:fillRect l="-928" t="-745"/>
                </a:stretch>
              </a:blipFill>
            </p:spPr>
            <p:txBody>
              <a:bodyPr/>
              <a:lstStyle/>
              <a:p>
                <a:r>
                  <a:rPr lang="fr-FR">
                    <a:noFill/>
                  </a:rPr>
                  <a:t> </a:t>
                </a:r>
              </a:p>
            </p:txBody>
          </p:sp>
        </mc:Fallback>
      </mc:AlternateContent>
    </p:spTree>
    <p:extLst>
      <p:ext uri="{BB962C8B-B14F-4D97-AF65-F5344CB8AC3E}">
        <p14:creationId xmlns:p14="http://schemas.microsoft.com/office/powerpoint/2010/main" val="272150137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715</TotalTime>
  <Words>2756</Words>
  <Application>Microsoft Macintosh PowerPoint</Application>
  <PresentationFormat>Grand écran</PresentationFormat>
  <Paragraphs>186</Paragraphs>
  <Slides>34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34</vt:i4>
      </vt:variant>
    </vt:vector>
  </HeadingPairs>
  <TitlesOfParts>
    <vt:vector size="41" baseType="lpstr">
      <vt:lpstr>Arial</vt:lpstr>
      <vt:lpstr>Calibri</vt:lpstr>
      <vt:lpstr>Calibri Light</vt:lpstr>
      <vt:lpstr>Cambria Math</vt:lpstr>
      <vt:lpstr>Tahoma</vt:lpstr>
      <vt:lpstr>Wingdings</vt:lpstr>
      <vt:lpstr>Thème Office</vt:lpstr>
      <vt:lpstr>LOIS DE DEPLACEMENT DES EQUILIBRES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LOIS DE DEPLACEMENT DES EQUILIBRES </dc:title>
  <dc:creator>daniel diallo</dc:creator>
  <cp:lastModifiedBy>Microsoft Office User</cp:lastModifiedBy>
  <cp:revision>16</cp:revision>
  <dcterms:created xsi:type="dcterms:W3CDTF">2018-10-23T08:52:51Z</dcterms:created>
  <dcterms:modified xsi:type="dcterms:W3CDTF">2021-12-08T06:15:39Z</dcterms:modified>
</cp:coreProperties>
</file>