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80AA-002A-4B78-AE08-D58F304A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5066F8-C83E-4B6B-9B69-7B9E2F42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29C31-E98D-437F-9230-3D7E9786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B4E20-11D3-4415-8AB6-A70D38F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49410-6999-42B6-96AE-B15A88D1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94532-FA5A-48AE-AEFF-FEEEE0E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4FF16-9540-42BC-B772-6125D99C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BFE43-A146-452F-96B3-7C74914B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3515A-7C57-407F-A370-7FEDEE1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A0EF5-1585-4719-BF8D-0F3AF9C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CE03BD-5A80-4905-A272-6504F284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4B147-B025-410E-B00F-A8E22300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F87C2-4C22-4522-ADC8-4699D4F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CCC58-6E9A-4DD2-9858-46BE50BC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0DD11-17A1-4542-B96B-2C908E0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8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A98CF-1938-422A-BCA1-02DA33CB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5DF89-6795-419B-B89D-29F976A0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49515-4386-4592-A6F9-C88627A5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BBABA-CD9A-4E47-9783-87081D4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7CD1C-254E-4346-81B8-AC2C8F1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37CD-A2FE-4904-803C-7CD86200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978EA9-644B-49B4-B6B1-10571D0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B38C8-FBDF-46EE-9CF3-0EDE7251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ACE0F-BAF1-4514-B6D5-84D52B0C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96BB5-E214-41A0-8D56-D21E8ED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4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2DCA6-C758-4A04-A777-6CF6BD0B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6394B-E468-4E2B-964B-D2A7F2BD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B895D8-96DA-4E0A-83AB-7FC02EDF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6D81E-60BB-45E8-AAB7-2621FC1C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BE7A5-C49A-4474-B641-05B94DB4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BEE1D-FD00-4F8E-BC98-E27373A0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AFD3-60F4-4D75-B139-F7DE02B1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E8B57-2C59-4F23-A369-27D765BE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C1ADD-E297-4EF6-83FC-08D882016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48923C-AEDD-4EE0-9884-CA1324E9B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9B17D3-0622-4FC7-9FF7-B59DD212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4E7A01-2760-4CB8-A1A0-E89C93E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37277F-06D5-4585-B7EA-85BA8FFF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1E5953-D806-4C74-8F0D-76618AF2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9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07920-F10F-42A4-B5ED-8BB6C9F0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46D8E-E9C8-4721-BBF3-1E3C616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415FF2-3977-4C56-9DF5-2EB1F6D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9A10C-2413-4B06-BDCA-9DCFCC9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4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00BC8-CA96-4E00-B2AC-A6DCEF68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5F2A5-84AA-453E-A03B-E41C30AE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EC7D2-EF76-4FA8-8F90-E7EDB6FF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1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44699-FBA4-437E-9071-A76717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7B50A-C6E9-451F-ACEA-ADC34029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6A7EF-8DC8-4874-919C-BEA6F751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C84FE-B9F9-4A03-9B4D-CB99AC24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DFD2F-D09F-47A4-A05F-3A7CECC5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E5BB8-5A2A-4FC3-89F0-107225C6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6D0E-61C8-4F6E-8137-1FB2348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C9E2E-01F3-4B85-92BC-2CB0857F0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151EAA-90A1-4BD2-B1BB-009255BA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BBE6A7-9C0C-46B4-BD41-BA72DCD2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D762A-B5F3-4E35-B6AD-74692742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78EE8F-6077-47D8-AB1F-68686BA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7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38D191-A040-4E3E-AE2D-10708313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FDB95-DAE0-4478-A9D4-95E64BBB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226AE-56C4-44AD-AF92-1C53F0AA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C556-B23D-460D-A6EB-335951A0C7EA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FF6BD-7250-43EE-99BA-27E676D8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64B29-066C-4CB2-BC32-E6E84887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E5181-9B5A-4B48-9B01-B382AC6B2954}"/>
              </a:ext>
            </a:extLst>
          </p:cNvPr>
          <p:cNvSpPr/>
          <p:nvPr/>
        </p:nvSpPr>
        <p:spPr>
          <a:xfrm>
            <a:off x="1179871" y="2396614"/>
            <a:ext cx="10530348" cy="12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7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EQUILIBRES CHIMIQUES</a:t>
            </a:r>
            <a:endParaRPr lang="fr-FR" sz="5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0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3A93B2-864F-42AA-906C-21940280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=−14+2,27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+2,48(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) en kJ.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Exprimons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𝑑𝐺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fr-FR" dirty="0"/>
                  <a:t> à T et P fixés 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𝑑𝐺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G est minimale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tel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=0,40→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=0,29.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3A93B2-864F-42AA-906C-21940280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53CD539F-84FD-4837-8DBB-211AC5C07D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5218843"/>
                  </p:ext>
                </p:extLst>
              </p:nvPr>
            </p:nvGraphicFramePr>
            <p:xfrm>
              <a:off x="2743200" y="442452"/>
              <a:ext cx="5103925" cy="3082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92">
                      <a:extLst>
                        <a:ext uri="{9D8B030D-6E8A-4147-A177-3AD203B41FA5}">
                          <a16:colId xmlns:a16="http://schemas.microsoft.com/office/drawing/2014/main" val="3821003973"/>
                        </a:ext>
                      </a:extLst>
                    </a:gridCol>
                    <a:gridCol w="4228633">
                      <a:extLst>
                        <a:ext uri="{9D8B030D-6E8A-4147-A177-3AD203B41FA5}">
                          <a16:colId xmlns:a16="http://schemas.microsoft.com/office/drawing/2014/main" val="3374524895"/>
                        </a:ext>
                      </a:extLst>
                    </a:gridCol>
                  </a:tblGrid>
                  <a:tr h="4617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0                    0,29                            1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576804"/>
                      </a:ext>
                    </a:extLst>
                  </a:tr>
                  <a:tr h="9527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𝑑𝐺</m:t>
                                    </m:r>
                                  </m:num>
                                  <m:den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oMath>
                          </a14:m>
                          <a:r>
                            <a:rPr lang="fr-FR" sz="1600" dirty="0">
                              <a:effectLst/>
                            </a:rPr>
                            <a:t>                         0                                         +</a:t>
                          </a:r>
                          <a14:m>
                            <m:oMath xmlns:m="http://schemas.openxmlformats.org/officeDocument/2006/math"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78165598"/>
                      </a:ext>
                    </a:extLst>
                  </a:tr>
                  <a:tr h="16682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G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</a:t>
                          </a:r>
                          <a:r>
                            <a:rPr lang="fr-FR" sz="2000" dirty="0">
                              <a:effectLst/>
                            </a:rPr>
                            <a:t>G</a:t>
                          </a:r>
                          <a:r>
                            <a:rPr lang="fr-FR" sz="2000" baseline="-25000" dirty="0">
                              <a:effectLst/>
                            </a:rPr>
                            <a:t>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4420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53CD539F-84FD-4837-8DBB-211AC5C07D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5218843"/>
                  </p:ext>
                </p:extLst>
              </p:nvPr>
            </p:nvGraphicFramePr>
            <p:xfrm>
              <a:off x="2743200" y="442452"/>
              <a:ext cx="5103925" cy="3082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92">
                      <a:extLst>
                        <a:ext uri="{9D8B030D-6E8A-4147-A177-3AD203B41FA5}">
                          <a16:colId xmlns:a16="http://schemas.microsoft.com/office/drawing/2014/main" val="3821003973"/>
                        </a:ext>
                      </a:extLst>
                    </a:gridCol>
                    <a:gridCol w="4228633">
                      <a:extLst>
                        <a:ext uri="{9D8B030D-6E8A-4147-A177-3AD203B41FA5}">
                          <a16:colId xmlns:a16="http://schemas.microsoft.com/office/drawing/2014/main" val="3374524895"/>
                        </a:ext>
                      </a:extLst>
                    </a:gridCol>
                  </a:tblGrid>
                  <a:tr h="46175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" t="-6579" r="-484722" b="-5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0                    0,29                            1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576804"/>
                      </a:ext>
                    </a:extLst>
                  </a:tr>
                  <a:tr h="9527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" t="-51592" r="-484722" b="-175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037" t="-51592" r="-576" b="-175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165598"/>
                      </a:ext>
                    </a:extLst>
                  </a:tr>
                  <a:tr h="16682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G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</a:t>
                          </a:r>
                          <a:r>
                            <a:rPr lang="fr-FR" sz="2000" dirty="0">
                              <a:effectLst/>
                            </a:rPr>
                            <a:t>G</a:t>
                          </a:r>
                          <a:r>
                            <a:rPr lang="fr-FR" sz="2000" baseline="-25000" dirty="0">
                              <a:effectLst/>
                            </a:rPr>
                            <a:t>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442015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C3B9B2C-6E33-487D-9F15-F24F7D8F07DD}"/>
              </a:ext>
            </a:extLst>
          </p:cNvPr>
          <p:cNvGrpSpPr>
            <a:grpSpLocks/>
          </p:cNvGrpSpPr>
          <p:nvPr/>
        </p:nvGrpSpPr>
        <p:grpSpPr bwMode="auto">
          <a:xfrm>
            <a:off x="3750932" y="2166276"/>
            <a:ext cx="3588049" cy="1056801"/>
            <a:chOff x="2151" y="13307"/>
            <a:chExt cx="2767" cy="758"/>
          </a:xfrm>
        </p:grpSpPr>
        <p:cxnSp>
          <p:nvCxnSpPr>
            <p:cNvPr id="6" name="AutoShape 2">
              <a:extLst>
                <a:ext uri="{FF2B5EF4-FFF2-40B4-BE49-F238E27FC236}">
                  <a16:creationId xmlns:a16="http://schemas.microsoft.com/office/drawing/2014/main" id="{9A37E5CA-C0C0-4479-9A52-EDE185485D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51" y="13307"/>
              <a:ext cx="1066" cy="7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3">
              <a:extLst>
                <a:ext uri="{FF2B5EF4-FFF2-40B4-BE49-F238E27FC236}">
                  <a16:creationId xmlns:a16="http://schemas.microsoft.com/office/drawing/2014/main" id="{4568021B-32BC-4C98-A23E-1DAF175B82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04" y="13307"/>
              <a:ext cx="1514" cy="7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487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17990-DD52-4E45-B48F-DD096DAF7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703" y="368710"/>
                <a:ext cx="10926097" cy="580825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sz="3200" b="1" dirty="0">
                    <a:solidFill>
                      <a:srgbClr val="FF0000"/>
                    </a:solidFill>
                  </a:rPr>
                  <a:t>2. ETUDE QUANTITATIVE DES EQUILIBRES CHIMIQUES</a:t>
                </a:r>
                <a:endParaRPr lang="fr-FR" sz="32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3200" b="1" dirty="0">
                    <a:solidFill>
                      <a:srgbClr val="00B0F0"/>
                    </a:solidFill>
                  </a:rPr>
                  <a:t>2.1 Paramétrage du système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dirty="0"/>
                  <a:t>La variable naturelle pour caractériser l’évolution d’un système est l’avancement de réaction.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dirty="0"/>
                  <a:t>Dans le cas particulier  d’une réaction à partir d’un seul réactif ou de plusieurs réactifs dans les proportions stœchiométriques, il est vivement conseillé d’utiliser le coefficient de dissociation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ou le taux de conversion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𝑞𝑢𝑎𝑛𝑡𝑖𝑡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𝑎𝑦𝑎𝑛𝑡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𝑎𝑔𝑖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𝑞𝑢𝑎𝑛𝑡𝑖𝑡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𝑖𝑛𝑖𝑡𝑖𝑎𝑙𝑒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17990-DD52-4E45-B48F-DD096DAF7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703" y="368710"/>
                <a:ext cx="10926097" cy="5808253"/>
              </a:xfrm>
              <a:blipFill>
                <a:blip r:embed="rId2"/>
                <a:stretch>
                  <a:fillRect l="-1394" t="-2204" r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5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E344C-F751-4006-B0F2-9F506EE6D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2955"/>
                <a:ext cx="11094720" cy="5764008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/>
                  <a:t>Exemple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+                    3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→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1                                           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3                                  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Exemple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+                    3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→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 0                           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E344C-F751-4006-B0F2-9F506EE6D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2955"/>
                <a:ext cx="11094720" cy="5764008"/>
              </a:xfrm>
              <a:blipFill>
                <a:blip r:embed="rId2"/>
                <a:stretch>
                  <a:fillRect l="-879" t="-1693" b="-7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48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5F8399-1279-41C9-BDD4-A6EC1C4AE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buNone/>
                </a:pPr>
                <a:r>
                  <a:rPr lang="fr-FR" sz="3900" b="1" dirty="0">
                    <a:solidFill>
                      <a:srgbClr val="00B0F0"/>
                    </a:solidFill>
                  </a:rPr>
                  <a:t>2.2 Expressions de K</a:t>
                </a:r>
                <a:endParaRPr lang="fr-FR" sz="3500" dirty="0">
                  <a:solidFill>
                    <a:srgbClr val="00B0F0"/>
                  </a:solidFill>
                </a:endParaRPr>
              </a:p>
              <a:p>
                <a:pPr marL="914400" lvl="2" indent="0">
                  <a:buNone/>
                </a:pPr>
                <a:r>
                  <a:rPr lang="fr-FR" sz="3500" b="1" dirty="0">
                    <a:solidFill>
                      <a:srgbClr val="00B050"/>
                    </a:solidFill>
                  </a:rPr>
                  <a:t>2.2.1 Système homogène gazeux</a:t>
                </a:r>
                <a:endParaRPr lang="fr-FR" sz="3000" dirty="0">
                  <a:solidFill>
                    <a:srgbClr val="00B050"/>
                  </a:solidFill>
                </a:endParaRPr>
              </a:p>
              <a:p>
                <a:r>
                  <a:rPr lang="fr-FR" sz="3000" dirty="0"/>
                  <a:t>Pour un gaz l’activité </a:t>
                </a:r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:   2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⇌2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𝐼𝑙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𝑠𝑜𝑢𝑣𝑒𝑛𝑡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𝑝𝑟𝑎𝑡𝑖𝑞𝑢𝑒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𝑓𝑎𝑖𝑟𝑒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𝑎𝑝𝑝𝑎𝑟𝑎𝑖𝑡𝑟𝑒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𝑙𝑒𝑠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𝑞𝑢𝑎𝑛𝑡𝑖𝑡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000" i="1">
                          <a:latin typeface="Cambria Math" panose="02040503050406030204" pitchFamily="18" charset="0"/>
                        </a:rPr>
                        <m:t>𝑚𝑎𝑡𝑖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fr-FR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undOvr"/>
                                <m:subHide m:val="on"/>
                                <m:supHide m:val="on"/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f>
                              <m:f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endParaRPr lang="fr-FR" sz="30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5F8399-1279-41C9-BDD4-A6EC1C4AE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  <a:blipFill>
                <a:blip r:embed="rId2"/>
                <a:stretch>
                  <a:fillRect l="-1043" t="-25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8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5B2F3F-6BC4-4838-9C1F-C77614929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6194"/>
                <a:ext cx="10515600" cy="56607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On peut alors utiliser le paramétrage 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Remarque : Dans le cas d’un système homogène gazeux il est préférable de remplacer  les pressions partielles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fr-FR" dirty="0"/>
                  <a:t> au lieu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Exemple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fr-FR" dirty="0"/>
                  <a:t>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𝐼𝑐𝑖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5B2F3F-6BC4-4838-9C1F-C77614929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6194"/>
                <a:ext cx="10515600" cy="5660769"/>
              </a:xfrm>
              <a:blipFill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0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F8413B-D628-487D-87FC-26E2F9EF4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</p:spPr>
            <p:txBody>
              <a:bodyPr/>
              <a:lstStyle/>
              <a:p>
                <a:pPr marL="914400" lvl="2" indent="0">
                  <a:buNone/>
                </a:pPr>
                <a:r>
                  <a:rPr lang="fr-FR" sz="2800" b="1" dirty="0">
                    <a:solidFill>
                      <a:srgbClr val="00B050"/>
                    </a:solidFill>
                  </a:rPr>
                  <a:t>2.2.2. Solutions aqueuses diluées</a:t>
                </a:r>
                <a:endParaRPr lang="fr-FR" sz="2800" dirty="0">
                  <a:solidFill>
                    <a:srgbClr val="00B050"/>
                  </a:solidFill>
                </a:endParaRPr>
              </a:p>
              <a:p>
                <a:r>
                  <a:rPr lang="fr-FR" dirty="0"/>
                  <a:t>Par définition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sauf pour le solvant où a = 1.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𝐶𝑂𝑂𝐻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𝐶𝑂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𝐶𝑂𝑂𝐻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L’eau est le solvant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 et les autres espèces sont en solution diluée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</m:t>
                            </m:r>
                            <m:sSup>
                              <m:sSup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𝐶𝑂𝑂𝐻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F8413B-D628-487D-87FC-26E2F9EF4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  <a:blipFill>
                <a:blip r:embed="rId2"/>
                <a:stretch>
                  <a:fillRect l="-1043" t="-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0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16E23BE-9F35-4236-AE7B-2A23E98F5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6697"/>
                <a:ext cx="10515600" cy="5690266"/>
              </a:xfrm>
            </p:spPr>
            <p:txBody>
              <a:bodyPr/>
              <a:lstStyle/>
              <a:p>
                <a:pPr marL="914400" lvl="2" indent="0">
                  <a:buNone/>
                </a:pPr>
                <a:r>
                  <a:rPr lang="fr-FR" sz="2800" b="1" dirty="0">
                    <a:solidFill>
                      <a:srgbClr val="00B050"/>
                    </a:solidFill>
                  </a:rPr>
                  <a:t>2.2.3 Systèmes hétérogènes</a:t>
                </a:r>
                <a:endParaRPr lang="fr-FR" sz="2800" dirty="0">
                  <a:solidFill>
                    <a:srgbClr val="00B050"/>
                  </a:solidFill>
                </a:endParaRPr>
              </a:p>
              <a:p>
                <a:pPr lvl="0"/>
                <a:r>
                  <a:rPr lang="fr-FR" sz="3200" dirty="0"/>
                  <a:t>Équilibre gaz-solide</a:t>
                </a:r>
              </a:p>
              <a:p>
                <a:r>
                  <a:rPr lang="fr-FR" sz="3200" dirty="0"/>
                  <a:t>Les solides sont seuls dans leur phase respective et donc leur activité est égale à 1. Ils n’interviennent pas dans la constante d’équilibre.</a:t>
                </a:r>
              </a:p>
              <a:p>
                <a:r>
                  <a:rPr lang="fr-FR" sz="3200" dirty="0"/>
                  <a:t>Exemple :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𝐶𝑎𝐶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⇌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𝐶𝑎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fr-FR" sz="3200" i="1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𝐶𝑎𝑂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𝐶𝑎𝐶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sz="3200" dirty="0"/>
              </a:p>
              <a:p>
                <a:pPr lvl="0"/>
                <a:r>
                  <a:rPr lang="fr-FR" sz="3200" dirty="0"/>
                  <a:t>Équilibre liquide-solide</a:t>
                </a:r>
              </a:p>
              <a:p>
                <a:r>
                  <a:rPr lang="fr-FR" sz="3200" dirty="0"/>
                  <a:t>Exemple :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𝐴𝑔𝐶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⇌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d>
                          <m:d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16E23BE-9F35-4236-AE7B-2A23E98F5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6697"/>
                <a:ext cx="10515600" cy="5690266"/>
              </a:xfrm>
              <a:blipFill>
                <a:blip r:embed="rId2"/>
                <a:stretch>
                  <a:fillRect l="-1333" t="-1822" r="-1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1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E4D15-D9F8-4B8C-A9E5-3BE885739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710"/>
                <a:ext cx="10515600" cy="5808253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r>
                  <a:rPr lang="fr-FR" sz="3000" b="1" dirty="0">
                    <a:solidFill>
                      <a:schemeClr val="accent1"/>
                    </a:solidFill>
                  </a:rPr>
                  <a:t>2.3 Variation de K avec la température</a:t>
                </a:r>
                <a:endParaRPr lang="fr-FR" sz="3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b="1" dirty="0"/>
                  <a:t>	</a:t>
                </a:r>
                <a:r>
                  <a:rPr lang="fr-FR" sz="3000" b="1" dirty="0">
                    <a:solidFill>
                      <a:srgbClr val="00B050"/>
                    </a:solidFill>
                  </a:rPr>
                  <a:t>2.3.1 Influence de la température</a:t>
                </a:r>
                <a:endParaRPr lang="fr-FR" dirty="0">
                  <a:solidFill>
                    <a:srgbClr val="00B050"/>
                  </a:solidFill>
                </a:endParaRPr>
              </a:p>
              <a:p>
                <a:r>
                  <a:rPr lang="fr-FR" dirty="0"/>
                  <a:t>La constante d’équilibre K varie avec la température 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dirty="0"/>
                  <a:t>D’après la loi de Gibbs Helmholtz 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𝑠𝑜𝑖𝑡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𝒅𝒍𝒏𝑲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Loi de </a:t>
                </a:r>
                <a:r>
                  <a:rPr lang="fr-FR" dirty="0" err="1"/>
                  <a:t>Van’t</a:t>
                </a:r>
                <a:r>
                  <a:rPr lang="fr-FR" dirty="0"/>
                  <a:t> Hoff.</a:t>
                </a:r>
                <a:endParaRPr lang="fr-FR" sz="2400" dirty="0"/>
              </a:p>
              <a:p>
                <a:r>
                  <a:rPr lang="fr-FR" dirty="0"/>
                  <a:t>Connaissant la constante d’équilibre à une température T donnée, il est possible de la calculer à une autre température par intégration de la loi de </a:t>
                </a:r>
                <a:r>
                  <a:rPr lang="fr-FR" dirty="0" err="1"/>
                  <a:t>Van’t</a:t>
                </a:r>
                <a:r>
                  <a:rPr lang="fr-FR" dirty="0"/>
                  <a:t> Hoff 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𝑑𝑙𝑛𝐾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  <m:nary>
                      <m:naryPr>
                        <m:limLoc m:val="subSup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𝐷𝑎𝑛𝑠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𝑢𝑠𝑢𝑒𝑙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𝐸𝑙𝑙𝑖𝑛𝑔h𝑎𝑚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𝑝𝑒𝑛𝑑𝑎𝑛𝑡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𝑟𝑎𝑡𝑢𝑟𝑒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E4D15-D9F8-4B8C-A9E5-3BE885739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710"/>
                <a:ext cx="10515600" cy="5808253"/>
              </a:xfrm>
              <a:blipFill>
                <a:blip r:embed="rId2"/>
                <a:stretch>
                  <a:fillRect l="-928" t="-2833" r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D361C5-1746-4F9E-91FD-D7AF29C34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		</a:t>
                </a:r>
                <a:r>
                  <a:rPr lang="fr-FR" b="1" dirty="0">
                    <a:solidFill>
                      <a:srgbClr val="00B050"/>
                    </a:solidFill>
                  </a:rPr>
                  <a:t>2.3.2 Expression de K</a:t>
                </a:r>
                <a:endParaRPr lang="fr-FR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sz="2800" dirty="0">
                    <a:solidFill>
                      <a:srgbClr val="0070C0"/>
                    </a:solidFill>
                  </a:rPr>
                  <a:t>2.4 Température d’inversion</a:t>
                </a:r>
              </a:p>
              <a:p>
                <a:r>
                  <a:rPr lang="fr-FR" dirty="0"/>
                  <a:t>C’est la valeur de la température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(si elle existe) pour laquelle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fr-FR" sz="3200" dirty="0"/>
                  <a:t> Cela implique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3200" dirty="0"/>
                  <a:t> permet de situer le domaine de l’équilibre et la loi de </a:t>
                </a:r>
                <a:r>
                  <a:rPr lang="fr-FR" sz="3200" dirty="0" err="1"/>
                  <a:t>Van’t</a:t>
                </a:r>
                <a:r>
                  <a:rPr lang="fr-FR" sz="3200" dirty="0"/>
                  <a:t> Hoff permet de prévoir le déplacement de l’équilibre.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D361C5-1746-4F9E-91FD-D7AF29C34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1043" t="-1706" r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6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CF0510-381D-4CAC-91F9-F5D83195F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009" y="560439"/>
                <a:ext cx="11225981" cy="5958349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fr-FR" sz="5200" b="1" u="sng" dirty="0">
                    <a:solidFill>
                      <a:srgbClr val="FF0000"/>
                    </a:solidFill>
                  </a:rPr>
                  <a:t>1. CONDITIONS D’EVOLUTION ET D’EQUILIBRE</a:t>
                </a:r>
                <a:endParaRPr lang="fr-FR" sz="4600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 </a:t>
                </a:r>
                <a:endParaRPr lang="fr-FR" sz="2400" dirty="0"/>
              </a:p>
              <a:p>
                <a:pPr marL="457200" lvl="1" indent="0">
                  <a:buNone/>
                </a:pPr>
                <a:r>
                  <a:rPr lang="fr-FR" sz="4600" b="1" dirty="0">
                    <a:solidFill>
                      <a:srgbClr val="00B0F0"/>
                    </a:solidFill>
                  </a:rPr>
                  <a:t>1.1 Quotient de réaction</a:t>
                </a:r>
                <a:endParaRPr lang="fr-FR" sz="4100" dirty="0">
                  <a:solidFill>
                    <a:srgbClr val="00B0F0"/>
                  </a:solidFill>
                </a:endParaRPr>
              </a:p>
              <a:p>
                <a:r>
                  <a:rPr lang="fr-FR" sz="3400" dirty="0"/>
                  <a:t>Soit un constituant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𝑝𝑜𝑡𝑒𝑛𝑡𝑖𝑒𝑙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𝑐h𝑖𝑚𝑖𝑞𝑢𝑒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4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𝑐𝑟𝑖𝑡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𝑅𝑇𝑙𝑛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900" dirty="0"/>
              </a:p>
              <a:p>
                <a:r>
                  <a:rPr lang="fr-FR" sz="3400" dirty="0"/>
                  <a:t>L’enthalpie libre de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3400" dirty="0"/>
                  <a:t> s’écrit : </a:t>
                </a:r>
                <a:endParaRPr lang="fr-FR" sz="2900" dirty="0"/>
              </a:p>
              <a:p>
                <a:r>
                  <a:rPr lang="fr-FR" sz="3400" dirty="0" err="1"/>
                  <a:t>Δ</a:t>
                </a:r>
                <a:r>
                  <a:rPr lang="fr-FR" sz="3400" baseline="-25000" dirty="0" err="1"/>
                  <a:t>r</a:t>
                </a:r>
                <a:r>
                  <a:rPr lang="fr-FR" sz="3400" dirty="0" err="1"/>
                  <a:t>G</a:t>
                </a:r>
                <a:r>
                  <a:rPr lang="fr-FR" sz="3400" dirty="0"/>
                  <a:t> (T, P, ξ)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𝑅𝑇𝑙𝑛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fr-FR" sz="2900" dirty="0"/>
              </a:p>
              <a:p>
                <a:r>
                  <a:rPr lang="fr-FR" sz="3400" dirty="0"/>
                  <a:t>Cette expression est la somme de deux termes :</a:t>
                </a:r>
                <a:endParaRPr lang="fr-FR" sz="2900" dirty="0"/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sz="2900" dirty="0"/>
              </a:p>
              <a:p>
                <a:pPr lvl="0"/>
                <a14:m>
                  <m:oMath xmlns:m="http://schemas.openxmlformats.org/officeDocument/2006/math">
                    <m:r>
                      <a:rPr lang="fr-FR" sz="340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400" dirty="0"/>
                  <a:t>. </a:t>
                </a:r>
              </a:p>
              <a:p>
                <a:pPr lvl="0"/>
                <a:r>
                  <a:rPr lang="fr-FR" sz="3400" dirty="0"/>
                  <a:t>Intéressons nous à l’expression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400" dirty="0"/>
                  <a:t>. On peut écrire sous la forme</a:t>
                </a:r>
                <a:endParaRPr lang="fr-FR" sz="29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3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𝑙𝑛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fr-FR" sz="3400" dirty="0"/>
                  <a:t> . On reconnait l’expression du quotient réactionnel :</a:t>
                </a:r>
                <a:endParaRPr lang="fr-FR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fr-FR" sz="2900" dirty="0"/>
              </a:p>
              <a:p>
                <a14:m>
                  <m:oMath xmlns:m="http://schemas.openxmlformats.org/officeDocument/2006/math">
                    <m:r>
                      <a:rPr lang="fr-FR" sz="4100" i="1">
                        <a:latin typeface="Cambria Math" panose="02040503050406030204" pitchFamily="18" charset="0"/>
                      </a:rPr>
                      <m:t>𝐷𝑜𝑛𝑐</m:t>
                    </m:r>
                    <m:r>
                      <a:rPr lang="fr-FR" sz="4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100" b="1" i="1" dirty="0" err="1"/>
                  <a:t>Δ</a:t>
                </a:r>
                <a:r>
                  <a:rPr lang="fr-FR" sz="4100" b="1" i="1" baseline="-25000" dirty="0" err="1"/>
                  <a:t>r</a:t>
                </a:r>
                <a:r>
                  <a:rPr lang="fr-FR" sz="4100" b="1" i="1" dirty="0" err="1"/>
                  <a:t>G</a:t>
                </a:r>
                <a:r>
                  <a:rPr lang="fr-FR" sz="4100" b="1" i="1" dirty="0"/>
                  <a:t> (T, P, ξ)=</a:t>
                </a:r>
                <a14:m>
                  <m:oMath xmlns:m="http://schemas.openxmlformats.org/officeDocument/2006/math">
                    <m:r>
                      <a:rPr lang="fr-FR" sz="41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p>
                      <m:sSup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fr-FR" sz="41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100" b="1" i="1">
                        <a:latin typeface="Cambria Math" panose="02040503050406030204" pitchFamily="18" charset="0"/>
                      </a:rPr>
                      <m:t>𝑹𝑻𝒍𝒏</m:t>
                    </m:r>
                    <m:r>
                      <a:rPr lang="fr-FR" sz="41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fr-FR" sz="36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CF0510-381D-4CAC-91F9-F5D83195F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09" y="560439"/>
                <a:ext cx="11225981" cy="5958349"/>
              </a:xfrm>
              <a:blipFill>
                <a:blip r:embed="rId2"/>
                <a:stretch>
                  <a:fillRect l="-1466" t="-3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0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23AE4906-8762-4DFB-B1E2-4D1B5A733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6037684"/>
                  </p:ext>
                </p:extLst>
              </p:nvPr>
            </p:nvGraphicFramePr>
            <p:xfrm>
              <a:off x="1456177" y="4334756"/>
              <a:ext cx="6300470" cy="1741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9655">
                      <a:extLst>
                        <a:ext uri="{9D8B030D-6E8A-4147-A177-3AD203B41FA5}">
                          <a16:colId xmlns:a16="http://schemas.microsoft.com/office/drawing/2014/main" val="475702993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917016592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55072921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98690833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311038828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2762620480"/>
                        </a:ext>
                      </a:extLst>
                    </a:gridCol>
                  </a:tblGrid>
                  <a:tr h="6250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T(K)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800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900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1000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1200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7793629"/>
                      </a:ext>
                    </a:extLst>
                  </a:tr>
                  <a:tr h="11165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0,77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12,2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760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6341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23AE4906-8762-4DFB-B1E2-4D1B5A733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6037684"/>
                  </p:ext>
                </p:extLst>
              </p:nvPr>
            </p:nvGraphicFramePr>
            <p:xfrm>
              <a:off x="1456177" y="4334756"/>
              <a:ext cx="6300470" cy="1741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9655">
                      <a:extLst>
                        <a:ext uri="{9D8B030D-6E8A-4147-A177-3AD203B41FA5}">
                          <a16:colId xmlns:a16="http://schemas.microsoft.com/office/drawing/2014/main" val="475702993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917016592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55072921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98690833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311038828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2762620480"/>
                        </a:ext>
                      </a:extLst>
                    </a:gridCol>
                  </a:tblGrid>
                  <a:tr h="6250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T(K)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800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900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1000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1200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7793629"/>
                      </a:ext>
                    </a:extLst>
                  </a:tr>
                  <a:tr h="111651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81" t="-62842" r="-504070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0,77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12,2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760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6341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81601FC9-63C6-45A2-BC7F-19E123D9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574" y="631069"/>
                <a:ext cx="10500852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Exercice d’application :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étudie la réaction de conversion du méthane 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fr-FR" altLang="fr-F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⇌CO+3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(équilibre homogène gazeux).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détermine, par une étude expérimentale, la constante d’équilibre pour différentes températures :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faisant une hypothèse raisonnable, déterminer les grandeurs thermodynamiques standard. Calculer la température d’inversion</a:t>
                </a:r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81601FC9-63C6-45A2-BC7F-19E123D96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574" y="631069"/>
                <a:ext cx="10500852" cy="3046988"/>
              </a:xfrm>
              <a:prstGeom prst="rect">
                <a:avLst/>
              </a:prstGeom>
              <a:blipFill>
                <a:blip r:embed="rId3"/>
                <a:stretch>
                  <a:fillRect l="-1220" t="-1002" r="-290" b="-52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5467F9-7C33-4FAD-9A77-2CA79D51B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690" y="398206"/>
                <a:ext cx="11282516" cy="5778757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1.2 Équilibre et constante thermodynamique d’équilibre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000" dirty="0"/>
                  <a:t>A T et P fixés le système évolue tant que son enthalpie libre diminue. Il atteint l’équilibre lorsque l’enthalpie libre devient minimale ; soit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𝜕𝜉</m:t>
                        </m:r>
                      </m:den>
                    </m:f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000" dirty="0"/>
                  <a:t>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3000" dirty="0"/>
              </a:p>
              <a:p>
                <a:pPr>
                  <a:lnSpc>
                    <a:spcPct val="150000"/>
                  </a:lnSpc>
                </a:pPr>
                <a:r>
                  <a:rPr lang="fr-FR" sz="3000" dirty="0"/>
                  <a:t>A l’équilibre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,é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000" dirty="0"/>
                  <a:t>. Le quotient de réaction prend une valeur qui ne dépend que de la température que l’on 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3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,é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fr-FR" sz="30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5467F9-7C33-4FAD-9A77-2CA79D51B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690" y="398206"/>
                <a:ext cx="11282516" cy="5778757"/>
              </a:xfrm>
              <a:blipFill>
                <a:blip r:embed="rId2"/>
                <a:stretch>
                  <a:fillRect l="-1135" t="-3270" r="-18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8876C7-20E3-4144-BEFF-0CA241FEA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1" y="471948"/>
                <a:ext cx="11267767" cy="570501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1.3 Définition de l’affinité chimique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200" dirty="0"/>
                  <a:t>Par définition, l’affinité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fr-FR" sz="3200" dirty="0"/>
                  <a:t> d’une réaction chimique, exprimée en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3200" dirty="0"/>
                  <a:t>, correspond à l’opposée de l’enthalpie libre de réaction :</a:t>
                </a:r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3200" b="1" i="1">
                        <a:latin typeface="Cambria Math" panose="02040503050406030204" pitchFamily="18" charset="0"/>
                      </a:rPr>
                      <m:t>𝓐</m:t>
                    </m:r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fr-FR" sz="32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num>
                          <m:den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𝝏𝝃</m:t>
                            </m:r>
                          </m:den>
                        </m:f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8876C7-20E3-4144-BEFF-0CA241FEA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1" y="471948"/>
                <a:ext cx="11267767" cy="5705015"/>
              </a:xfrm>
              <a:blipFill>
                <a:blip r:embed="rId2"/>
                <a:stretch>
                  <a:fillRect l="-1245" t="-2564" r="-14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6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0658A9-956B-41A8-87B0-E3A2721DF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1.4 Système hors équilibre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r>
                  <a:rPr lang="fr-FR" sz="3200" dirty="0"/>
                  <a:t>Un système est hors équilibre tant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fr-FR" dirty="0"/>
              </a:p>
              <a:p>
                <a:r>
                  <a:rPr lang="fr-FR" sz="3200" dirty="0"/>
                  <a:t>Dans l’expression </a:t>
                </a:r>
                <a:r>
                  <a:rPr lang="fr-FR" sz="3200" i="1" dirty="0" err="1"/>
                  <a:t>Δ</a:t>
                </a:r>
                <a:r>
                  <a:rPr lang="fr-FR" sz="3200" i="1" baseline="-25000" dirty="0" err="1"/>
                  <a:t>r</a:t>
                </a:r>
                <a:r>
                  <a:rPr lang="fr-FR" sz="3200" i="1" dirty="0" err="1"/>
                  <a:t>G</a:t>
                </a:r>
                <a:r>
                  <a:rPr lang="fr-FR" sz="3200" i="1" dirty="0"/>
                  <a:t> =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3200" i="1" dirty="0"/>
                  <a:t> </a:t>
                </a:r>
                <a:r>
                  <a:rPr lang="fr-FR" sz="3200" dirty="0"/>
                  <a:t>remplaçons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3200" dirty="0"/>
                  <a:t> par son expression en fonction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fr-FR" sz="3200" i="1" baseline="-25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sz="3200" dirty="0"/>
                  <a:t>Un système est hors équilibre tant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sz="3200" dirty="0"/>
                  <a:t>Le système va donc évoluer de façon irréversible, avec création d’entropie interne : </a:t>
                </a:r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.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0658A9-956B-41A8-87B0-E3A2721DF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  <a:blipFill>
                <a:blip r:embed="rId2"/>
                <a:stretch>
                  <a:fillRect l="-1294" t="-2646" r="-16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91D5D2-7892-4490-B10A-0E9BE8366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10" y="309716"/>
                <a:ext cx="10985090" cy="5867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3200" dirty="0"/>
                  <a:t>Deux cas sont envisageables</a:t>
                </a:r>
                <a:r>
                  <a:rPr lang="fr-FR" dirty="0"/>
                  <a:t> 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→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l’évolution se fait avec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fr-FR" sz="3200" dirty="0"/>
                  <a:t>, c'est-à-dire dans le sens direct.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&lt;0→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l’évolution se fait avec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fr-FR" sz="3200" dirty="0"/>
                  <a:t>, c'est-à-dire dans le sens indirect.</a:t>
                </a:r>
              </a:p>
              <a:p>
                <a:r>
                  <a:rPr lang="fr-FR" sz="3200" dirty="0"/>
                  <a:t>On peut schématiser ces résultats sur un axe gradué de 0 à l’infini en portant les valeurs numériques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32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91D5D2-7892-4490-B10A-0E9BE8366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10" y="309716"/>
                <a:ext cx="10985090" cy="5867247"/>
              </a:xfrm>
              <a:blipFill>
                <a:blip r:embed="rId2"/>
                <a:stretch>
                  <a:fillRect l="-1387" t="-2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4738CF1-B35C-4E35-9FDA-3643A7708427}"/>
              </a:ext>
            </a:extLst>
          </p:cNvPr>
          <p:cNvCxnSpPr>
            <a:cxnSpLocks/>
          </p:cNvCxnSpPr>
          <p:nvPr/>
        </p:nvCxnSpPr>
        <p:spPr>
          <a:xfrm>
            <a:off x="2602936" y="4657725"/>
            <a:ext cx="631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80BA6CF-08CB-4176-A75F-99B808B69982}"/>
              </a:ext>
            </a:extLst>
          </p:cNvPr>
          <p:cNvCxnSpPr/>
          <p:nvPr/>
        </p:nvCxnSpPr>
        <p:spPr>
          <a:xfrm>
            <a:off x="4404410" y="4835532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073A89-2E29-4AFD-B5D4-06BF412A1434}"/>
              </a:ext>
            </a:extLst>
          </p:cNvPr>
          <p:cNvCxnSpPr/>
          <p:nvPr/>
        </p:nvCxnSpPr>
        <p:spPr>
          <a:xfrm flipH="1">
            <a:off x="6628959" y="441775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2B4FD33-2CF8-4D1B-8DBF-853E9ECC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2936" y="4219979"/>
                <a:ext cx="5654112" cy="615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               </a:t>
                </a:r>
                <a:r>
                  <a:rPr kumimoji="0" lang="fr-FR" altLang="fr-FR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QR1</a:t>
                </a:r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:r>
                  <a:rPr kumimoji="0" lang="fr-FR" altLang="fr-FR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QR2</a:t>
                </a:r>
                <a:endParaRPr kumimoji="0" lang="fr-FR" altLang="fr-F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2B4FD33-2CF8-4D1B-8DBF-853E9ECC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2936" y="4219979"/>
                <a:ext cx="5654112" cy="615553"/>
              </a:xfrm>
              <a:prstGeom prst="rect">
                <a:avLst/>
              </a:prstGeom>
              <a:blipFill>
                <a:blip r:embed="rId3"/>
                <a:stretch>
                  <a:fillRect l="-647" t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99409E-FE13-46EF-B17E-03C327359464}"/>
                  </a:ext>
                </a:extLst>
              </p:cNvPr>
              <p:cNvSpPr/>
              <p:nvPr/>
            </p:nvSpPr>
            <p:spPr>
              <a:xfrm>
                <a:off x="732502" y="5095472"/>
                <a:ext cx="10621297" cy="1041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95325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sens de déplacement du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2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sur le graphe, correspond bien au sens de la</a:t>
                </a:r>
                <a:r>
                  <a:rPr lang="fr-FR" sz="24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réaction chimique qui a effectivement lieu.</a:t>
                </a:r>
                <a:endParaRPr lang="fr-FR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99409E-FE13-46EF-B17E-03C327359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2" y="5095472"/>
                <a:ext cx="10621297" cy="1041119"/>
              </a:xfrm>
              <a:prstGeom prst="rect">
                <a:avLst/>
              </a:prstGeom>
              <a:blipFill>
                <a:blip r:embed="rId4"/>
                <a:stretch>
                  <a:fillRect t="-4678" b="-15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https://upload.wikimedia.org/wikipedia/commons/thumb/b/be/Diag_eq.svg/350px-Diag_eq.svg.png">
            <a:extLst>
              <a:ext uri="{FF2B5EF4-FFF2-40B4-BE49-F238E27FC236}">
                <a16:creationId xmlns:a16="http://schemas.microsoft.com/office/drawing/2014/main" id="{C08E74A1-913D-4549-AB3D-573D2334A6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445" y="1002890"/>
            <a:ext cx="3944272" cy="49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CC4CCFC-0325-46FD-BAED-6AED78368B60}"/>
                  </a:ext>
                </a:extLst>
              </p:cNvPr>
              <p:cNvSpPr txBox="1"/>
              <p:nvPr/>
            </p:nvSpPr>
            <p:spPr>
              <a:xfrm>
                <a:off x="811161" y="1002890"/>
                <a:ext cx="6415549" cy="456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Envisageons une évolution à T et P fixés </a:t>
                </a:r>
              </a:p>
              <a:p>
                <a:r>
                  <a:rPr lang="fr-FR" sz="3200" dirty="0"/>
                  <a:t>d’un système chimique.</a:t>
                </a:r>
              </a:p>
              <a:p>
                <a:r>
                  <a:rPr lang="fr-FR" sz="3200" dirty="0"/>
                  <a:t>La fonction enthalpie libre G de ce </a:t>
                </a:r>
              </a:p>
              <a:p>
                <a:r>
                  <a:rPr lang="fr-FR" sz="3200" dirty="0"/>
                  <a:t>système a l’allure suivante :</a:t>
                </a:r>
              </a:p>
              <a:p>
                <a:r>
                  <a:rPr lang="fr-FR" sz="3200" dirty="0"/>
                  <a:t>L’avancement de la réaction varie de 0 à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200" dirty="0"/>
              </a:p>
              <a:p>
                <a:r>
                  <a:rPr lang="fr-FR" sz="3200" dirty="0"/>
                  <a:t>G passe par un minimum pour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le système est à l’équilibre.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CC4CCFC-0325-46FD-BAED-6AED7836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" y="1002890"/>
                <a:ext cx="6415549" cy="4568430"/>
              </a:xfrm>
              <a:prstGeom prst="rect">
                <a:avLst/>
              </a:prstGeom>
              <a:blipFill>
                <a:blip r:embed="rId3"/>
                <a:stretch>
                  <a:fillRect l="-2376" t="-1736" r="-190" b="-2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B454411-21F3-40A3-9F7A-6862FF30F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En G</a:t>
                </a:r>
                <a:r>
                  <a:rPr lang="fr-FR" baseline="-25000" dirty="0"/>
                  <a:t>1</a:t>
                </a:r>
                <a:r>
                  <a:rPr lang="fr-FR" dirty="0"/>
                  <a:t>, pour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, on constate que la pente de la tangente à la courbe est négative : </a:t>
                </a:r>
              </a:p>
              <a:p>
                <a:r>
                  <a:rPr lang="fr-FR" dirty="0"/>
                  <a:t>l’évolution va bien dans le sens direct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En G</a:t>
                </a:r>
                <a:r>
                  <a:rPr lang="fr-FR" baseline="-25000" dirty="0"/>
                  <a:t>2</a:t>
                </a:r>
                <a:r>
                  <a:rPr lang="fr-FR" dirty="0"/>
                  <a:t>, pour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la pente est positive : </a:t>
                </a:r>
              </a:p>
              <a:p>
                <a:r>
                  <a:rPr lang="fr-FR" dirty="0"/>
                  <a:t>L’évolution va dans le sens indirect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Exercice d’application</a:t>
                </a:r>
              </a:p>
              <a:p>
                <a:r>
                  <a:rPr lang="fr-FR" dirty="0"/>
                  <a:t>On étudie à 25°C, sous P=5 bar, l’équilibre d’isomérisation entre l’isobutane A (gaz) et le butane B (gaz).</a:t>
                </a:r>
              </a:p>
              <a:p>
                <a:r>
                  <a:rPr lang="fr-FR" dirty="0"/>
                  <a:t>Données 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=−17,98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=−15,71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part de 1 mol d’isobutane pur.</a:t>
                </a:r>
              </a:p>
              <a:p>
                <a:pPr lvl="0"/>
                <a:r>
                  <a:rPr lang="fr-FR" dirty="0"/>
                  <a:t>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(298)</m:t>
                    </m:r>
                  </m:oMath>
                </a14:m>
                <a:r>
                  <a:rPr lang="fr-FR" dirty="0"/>
                  <a:t> de la réaction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pPr lvl="0"/>
                <a:r>
                  <a:rPr lang="fr-FR" dirty="0"/>
                  <a:t>Exprimer l’enthalpie libre G du système pour un avancement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 à l’instant t.</a:t>
                </a:r>
              </a:p>
              <a:p>
                <a:pPr lvl="0"/>
                <a:r>
                  <a:rPr lang="fr-FR" dirty="0"/>
                  <a:t>Exprimer l’enthalpie libre de réaction au même instant t.</a:t>
                </a:r>
              </a:p>
              <a:p>
                <a:r>
                  <a:rPr lang="fr-FR" dirty="0"/>
                  <a:t>Tracer le graphe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En déduire la constante d’équilibre à 25°C et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B454411-21F3-40A3-9F7A-6862FF30F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  <a:blipFill>
                <a:blip r:embed="rId2"/>
                <a:stretch>
                  <a:fillRect l="-928" t="-2632" r="-1391" b="-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A03CC6-164B-4B6E-ABA4-3AA82ECF6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 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298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=−15,71+17,98=2,27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fr-FR" dirty="0"/>
              </a:p>
              <a:p>
                <a:pPr lvl="0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=−14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</m:oMath>
                </a14:m>
                <a:endParaRPr lang="fr-FR" dirty="0"/>
              </a:p>
              <a:p>
                <a:r>
                  <a:rPr lang="fr-FR" dirty="0"/>
                  <a:t> 			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⇄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𝑡𝑜𝑡𝑎𝑙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EI                                1                    0                1</a:t>
                </a:r>
              </a:p>
              <a:p>
                <a:r>
                  <a:rPr lang="fr-FR" dirty="0"/>
                  <a:t>t                                 1-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EF                             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            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dirty="0"/>
                  <a:t>  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𝑅𝑇𝑙𝑛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A03CC6-164B-4B6E-ABA4-3AA82ECF6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  <a:blipFill>
                <a:blip r:embed="rId2"/>
                <a:stretch>
                  <a:fillRect l="-1012"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95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668</Words>
  <Application>Microsoft Office PowerPoint</Application>
  <PresentationFormat>Grand écran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diallo</dc:creator>
  <cp:lastModifiedBy>daniel diallo</cp:lastModifiedBy>
  <cp:revision>14</cp:revision>
  <dcterms:created xsi:type="dcterms:W3CDTF">2018-10-15T10:41:47Z</dcterms:created>
  <dcterms:modified xsi:type="dcterms:W3CDTF">2018-10-30T11:37:12Z</dcterms:modified>
</cp:coreProperties>
</file>