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467654-E130-401B-8A34-0517BD0CA2F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994C854-454D-4AAF-B484-AF276EFAD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8F5811F-1257-49AF-BB8C-786508435F6A}"/>
              </a:ext>
            </a:extLst>
          </p:cNvPr>
          <p:cNvSpPr>
            <a:spLocks noGrp="1"/>
          </p:cNvSpPr>
          <p:nvPr>
            <p:ph type="dt" sz="half" idx="10"/>
          </p:nvPr>
        </p:nvSpPr>
        <p:spPr/>
        <p:txBody>
          <a:bodyPr/>
          <a:lstStyle/>
          <a:p>
            <a:fld id="{0C541496-55E9-4466-A747-FA4C357E32BB}" type="datetimeFigureOut">
              <a:rPr lang="fr-FR" smtClean="0"/>
              <a:t>29/04/2020</a:t>
            </a:fld>
            <a:endParaRPr lang="fr-FR"/>
          </a:p>
        </p:txBody>
      </p:sp>
      <p:sp>
        <p:nvSpPr>
          <p:cNvPr id="5" name="Espace réservé du pied de page 4">
            <a:extLst>
              <a:ext uri="{FF2B5EF4-FFF2-40B4-BE49-F238E27FC236}">
                <a16:creationId xmlns:a16="http://schemas.microsoft.com/office/drawing/2014/main" id="{04F0A839-D18F-4050-A244-C60F2419A15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957C2E3-C0BD-4EE7-8666-E852189D50F4}"/>
              </a:ext>
            </a:extLst>
          </p:cNvPr>
          <p:cNvSpPr>
            <a:spLocks noGrp="1"/>
          </p:cNvSpPr>
          <p:nvPr>
            <p:ph type="sldNum" sz="quarter" idx="12"/>
          </p:nvPr>
        </p:nvSpPr>
        <p:spPr/>
        <p:txBody>
          <a:bodyPr/>
          <a:lstStyle/>
          <a:p>
            <a:fld id="{2BB76B2E-86EE-483A-8D7E-09C3B04D9051}" type="slidenum">
              <a:rPr lang="fr-FR" smtClean="0"/>
              <a:t>‹N°›</a:t>
            </a:fld>
            <a:endParaRPr lang="fr-FR"/>
          </a:p>
        </p:txBody>
      </p:sp>
    </p:spTree>
    <p:extLst>
      <p:ext uri="{BB962C8B-B14F-4D97-AF65-F5344CB8AC3E}">
        <p14:creationId xmlns:p14="http://schemas.microsoft.com/office/powerpoint/2010/main" val="2555766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70F37-BA4F-45CE-9174-4F992FF996D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36C176F-CA76-49B2-AA91-850452FF742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542A85-B120-4D33-8C5C-3526BF062B60}"/>
              </a:ext>
            </a:extLst>
          </p:cNvPr>
          <p:cNvSpPr>
            <a:spLocks noGrp="1"/>
          </p:cNvSpPr>
          <p:nvPr>
            <p:ph type="dt" sz="half" idx="10"/>
          </p:nvPr>
        </p:nvSpPr>
        <p:spPr/>
        <p:txBody>
          <a:bodyPr/>
          <a:lstStyle/>
          <a:p>
            <a:fld id="{0C541496-55E9-4466-A747-FA4C357E32BB}" type="datetimeFigureOut">
              <a:rPr lang="fr-FR" smtClean="0"/>
              <a:t>29/04/2020</a:t>
            </a:fld>
            <a:endParaRPr lang="fr-FR"/>
          </a:p>
        </p:txBody>
      </p:sp>
      <p:sp>
        <p:nvSpPr>
          <p:cNvPr id="5" name="Espace réservé du pied de page 4">
            <a:extLst>
              <a:ext uri="{FF2B5EF4-FFF2-40B4-BE49-F238E27FC236}">
                <a16:creationId xmlns:a16="http://schemas.microsoft.com/office/drawing/2014/main" id="{7A11EF35-C4DA-41DC-816C-95710D5482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3063B8-0412-49AC-979C-1F48B75DBB6E}"/>
              </a:ext>
            </a:extLst>
          </p:cNvPr>
          <p:cNvSpPr>
            <a:spLocks noGrp="1"/>
          </p:cNvSpPr>
          <p:nvPr>
            <p:ph type="sldNum" sz="quarter" idx="12"/>
          </p:nvPr>
        </p:nvSpPr>
        <p:spPr/>
        <p:txBody>
          <a:bodyPr/>
          <a:lstStyle/>
          <a:p>
            <a:fld id="{2BB76B2E-86EE-483A-8D7E-09C3B04D9051}" type="slidenum">
              <a:rPr lang="fr-FR" smtClean="0"/>
              <a:t>‹N°›</a:t>
            </a:fld>
            <a:endParaRPr lang="fr-FR"/>
          </a:p>
        </p:txBody>
      </p:sp>
    </p:spTree>
    <p:extLst>
      <p:ext uri="{BB962C8B-B14F-4D97-AF65-F5344CB8AC3E}">
        <p14:creationId xmlns:p14="http://schemas.microsoft.com/office/powerpoint/2010/main" val="421041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3D89A4E-6237-46F2-B9BA-FE54D021E8C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3D71AE0-C8DA-4008-8265-27F0FFC06C3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5498BD-41EA-477C-9F90-4BF9C1681EFD}"/>
              </a:ext>
            </a:extLst>
          </p:cNvPr>
          <p:cNvSpPr>
            <a:spLocks noGrp="1"/>
          </p:cNvSpPr>
          <p:nvPr>
            <p:ph type="dt" sz="half" idx="10"/>
          </p:nvPr>
        </p:nvSpPr>
        <p:spPr/>
        <p:txBody>
          <a:bodyPr/>
          <a:lstStyle/>
          <a:p>
            <a:fld id="{0C541496-55E9-4466-A747-FA4C357E32BB}" type="datetimeFigureOut">
              <a:rPr lang="fr-FR" smtClean="0"/>
              <a:t>29/04/2020</a:t>
            </a:fld>
            <a:endParaRPr lang="fr-FR"/>
          </a:p>
        </p:txBody>
      </p:sp>
      <p:sp>
        <p:nvSpPr>
          <p:cNvPr id="5" name="Espace réservé du pied de page 4">
            <a:extLst>
              <a:ext uri="{FF2B5EF4-FFF2-40B4-BE49-F238E27FC236}">
                <a16:creationId xmlns:a16="http://schemas.microsoft.com/office/drawing/2014/main" id="{339F00BE-3AFC-42F1-A8FC-2234BE662C5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611C37-FC61-4758-965E-77029BD9AF08}"/>
              </a:ext>
            </a:extLst>
          </p:cNvPr>
          <p:cNvSpPr>
            <a:spLocks noGrp="1"/>
          </p:cNvSpPr>
          <p:nvPr>
            <p:ph type="sldNum" sz="quarter" idx="12"/>
          </p:nvPr>
        </p:nvSpPr>
        <p:spPr/>
        <p:txBody>
          <a:bodyPr/>
          <a:lstStyle/>
          <a:p>
            <a:fld id="{2BB76B2E-86EE-483A-8D7E-09C3B04D9051}" type="slidenum">
              <a:rPr lang="fr-FR" smtClean="0"/>
              <a:t>‹N°›</a:t>
            </a:fld>
            <a:endParaRPr lang="fr-FR"/>
          </a:p>
        </p:txBody>
      </p:sp>
    </p:spTree>
    <p:extLst>
      <p:ext uri="{BB962C8B-B14F-4D97-AF65-F5344CB8AC3E}">
        <p14:creationId xmlns:p14="http://schemas.microsoft.com/office/powerpoint/2010/main" val="395145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F9F91-AE0A-407D-A2DE-8F301209AC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9FA7943-ACD9-4E41-A97D-BA9C3A9D1AD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677B139-618D-4B9E-AECC-E4A18DCD17CF}"/>
              </a:ext>
            </a:extLst>
          </p:cNvPr>
          <p:cNvSpPr>
            <a:spLocks noGrp="1"/>
          </p:cNvSpPr>
          <p:nvPr>
            <p:ph type="dt" sz="half" idx="10"/>
          </p:nvPr>
        </p:nvSpPr>
        <p:spPr/>
        <p:txBody>
          <a:bodyPr/>
          <a:lstStyle/>
          <a:p>
            <a:fld id="{0C541496-55E9-4466-A747-FA4C357E32BB}" type="datetimeFigureOut">
              <a:rPr lang="fr-FR" smtClean="0"/>
              <a:t>29/04/2020</a:t>
            </a:fld>
            <a:endParaRPr lang="fr-FR"/>
          </a:p>
        </p:txBody>
      </p:sp>
      <p:sp>
        <p:nvSpPr>
          <p:cNvPr id="5" name="Espace réservé du pied de page 4">
            <a:extLst>
              <a:ext uri="{FF2B5EF4-FFF2-40B4-BE49-F238E27FC236}">
                <a16:creationId xmlns:a16="http://schemas.microsoft.com/office/drawing/2014/main" id="{EB6A75B3-693C-456E-9343-92417210DA6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34826D4-C3B5-4466-9BBC-B53CDF41D842}"/>
              </a:ext>
            </a:extLst>
          </p:cNvPr>
          <p:cNvSpPr>
            <a:spLocks noGrp="1"/>
          </p:cNvSpPr>
          <p:nvPr>
            <p:ph type="sldNum" sz="quarter" idx="12"/>
          </p:nvPr>
        </p:nvSpPr>
        <p:spPr/>
        <p:txBody>
          <a:bodyPr/>
          <a:lstStyle/>
          <a:p>
            <a:fld id="{2BB76B2E-86EE-483A-8D7E-09C3B04D9051}" type="slidenum">
              <a:rPr lang="fr-FR" smtClean="0"/>
              <a:t>‹N°›</a:t>
            </a:fld>
            <a:endParaRPr lang="fr-FR"/>
          </a:p>
        </p:txBody>
      </p:sp>
    </p:spTree>
    <p:extLst>
      <p:ext uri="{BB962C8B-B14F-4D97-AF65-F5344CB8AC3E}">
        <p14:creationId xmlns:p14="http://schemas.microsoft.com/office/powerpoint/2010/main" val="100043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CE8CF9-497A-443F-9BBD-61C4BBDBACF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7543F74-DF5E-4A6B-94C0-2850B3AFF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68237D0-E526-41C1-80F4-5B1BAFAD3A53}"/>
              </a:ext>
            </a:extLst>
          </p:cNvPr>
          <p:cNvSpPr>
            <a:spLocks noGrp="1"/>
          </p:cNvSpPr>
          <p:nvPr>
            <p:ph type="dt" sz="half" idx="10"/>
          </p:nvPr>
        </p:nvSpPr>
        <p:spPr/>
        <p:txBody>
          <a:bodyPr/>
          <a:lstStyle/>
          <a:p>
            <a:fld id="{0C541496-55E9-4466-A747-FA4C357E32BB}" type="datetimeFigureOut">
              <a:rPr lang="fr-FR" smtClean="0"/>
              <a:t>29/04/2020</a:t>
            </a:fld>
            <a:endParaRPr lang="fr-FR"/>
          </a:p>
        </p:txBody>
      </p:sp>
      <p:sp>
        <p:nvSpPr>
          <p:cNvPr id="5" name="Espace réservé du pied de page 4">
            <a:extLst>
              <a:ext uri="{FF2B5EF4-FFF2-40B4-BE49-F238E27FC236}">
                <a16:creationId xmlns:a16="http://schemas.microsoft.com/office/drawing/2014/main" id="{C8D9851E-93D4-44B7-8823-99649D09BA4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3700D7-DFE4-4075-8CED-EDBBD7309055}"/>
              </a:ext>
            </a:extLst>
          </p:cNvPr>
          <p:cNvSpPr>
            <a:spLocks noGrp="1"/>
          </p:cNvSpPr>
          <p:nvPr>
            <p:ph type="sldNum" sz="quarter" idx="12"/>
          </p:nvPr>
        </p:nvSpPr>
        <p:spPr/>
        <p:txBody>
          <a:bodyPr/>
          <a:lstStyle/>
          <a:p>
            <a:fld id="{2BB76B2E-86EE-483A-8D7E-09C3B04D9051}" type="slidenum">
              <a:rPr lang="fr-FR" smtClean="0"/>
              <a:t>‹N°›</a:t>
            </a:fld>
            <a:endParaRPr lang="fr-FR"/>
          </a:p>
        </p:txBody>
      </p:sp>
    </p:spTree>
    <p:extLst>
      <p:ext uri="{BB962C8B-B14F-4D97-AF65-F5344CB8AC3E}">
        <p14:creationId xmlns:p14="http://schemas.microsoft.com/office/powerpoint/2010/main" val="3889824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DC2087-C3E0-44C0-8DD7-E14FBA6FF98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39C0D5-B248-45D4-909A-4F8E44B85C0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FAA2A21-C3AC-4040-9C6E-B4CFED3CE38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3D8F0D9-F0BE-457A-80CE-8ABDA91B925D}"/>
              </a:ext>
            </a:extLst>
          </p:cNvPr>
          <p:cNvSpPr>
            <a:spLocks noGrp="1"/>
          </p:cNvSpPr>
          <p:nvPr>
            <p:ph type="dt" sz="half" idx="10"/>
          </p:nvPr>
        </p:nvSpPr>
        <p:spPr/>
        <p:txBody>
          <a:bodyPr/>
          <a:lstStyle/>
          <a:p>
            <a:fld id="{0C541496-55E9-4466-A747-FA4C357E32BB}" type="datetimeFigureOut">
              <a:rPr lang="fr-FR" smtClean="0"/>
              <a:t>29/04/2020</a:t>
            </a:fld>
            <a:endParaRPr lang="fr-FR"/>
          </a:p>
        </p:txBody>
      </p:sp>
      <p:sp>
        <p:nvSpPr>
          <p:cNvPr id="6" name="Espace réservé du pied de page 5">
            <a:extLst>
              <a:ext uri="{FF2B5EF4-FFF2-40B4-BE49-F238E27FC236}">
                <a16:creationId xmlns:a16="http://schemas.microsoft.com/office/drawing/2014/main" id="{81DB9AB9-6282-479A-9791-398B3207FBC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6844B1A-7292-49EF-9D17-10B079970E73}"/>
              </a:ext>
            </a:extLst>
          </p:cNvPr>
          <p:cNvSpPr>
            <a:spLocks noGrp="1"/>
          </p:cNvSpPr>
          <p:nvPr>
            <p:ph type="sldNum" sz="quarter" idx="12"/>
          </p:nvPr>
        </p:nvSpPr>
        <p:spPr/>
        <p:txBody>
          <a:bodyPr/>
          <a:lstStyle/>
          <a:p>
            <a:fld id="{2BB76B2E-86EE-483A-8D7E-09C3B04D9051}" type="slidenum">
              <a:rPr lang="fr-FR" smtClean="0"/>
              <a:t>‹N°›</a:t>
            </a:fld>
            <a:endParaRPr lang="fr-FR"/>
          </a:p>
        </p:txBody>
      </p:sp>
    </p:spTree>
    <p:extLst>
      <p:ext uri="{BB962C8B-B14F-4D97-AF65-F5344CB8AC3E}">
        <p14:creationId xmlns:p14="http://schemas.microsoft.com/office/powerpoint/2010/main" val="412905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DB7C5-59B8-48DA-9DC1-BAF7CFD0688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2C00B70-7E21-48B5-9D36-62451A679D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8A5EEC4-5FA3-4FEF-90A4-AB12206DA05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F053094-52F2-4FCF-8DF8-79493F4B4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EB59E37-A377-4E2F-88EC-819CFE46A62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7367E23-B806-46B0-A6FD-EDA54880374A}"/>
              </a:ext>
            </a:extLst>
          </p:cNvPr>
          <p:cNvSpPr>
            <a:spLocks noGrp="1"/>
          </p:cNvSpPr>
          <p:nvPr>
            <p:ph type="dt" sz="half" idx="10"/>
          </p:nvPr>
        </p:nvSpPr>
        <p:spPr/>
        <p:txBody>
          <a:bodyPr/>
          <a:lstStyle/>
          <a:p>
            <a:fld id="{0C541496-55E9-4466-A747-FA4C357E32BB}" type="datetimeFigureOut">
              <a:rPr lang="fr-FR" smtClean="0"/>
              <a:t>29/04/2020</a:t>
            </a:fld>
            <a:endParaRPr lang="fr-FR"/>
          </a:p>
        </p:txBody>
      </p:sp>
      <p:sp>
        <p:nvSpPr>
          <p:cNvPr id="8" name="Espace réservé du pied de page 7">
            <a:extLst>
              <a:ext uri="{FF2B5EF4-FFF2-40B4-BE49-F238E27FC236}">
                <a16:creationId xmlns:a16="http://schemas.microsoft.com/office/drawing/2014/main" id="{DEA4DEB9-D807-475A-9EDB-E3BE864BA5F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4BFB93D-7DBB-4CDC-8526-4100F9BA22FB}"/>
              </a:ext>
            </a:extLst>
          </p:cNvPr>
          <p:cNvSpPr>
            <a:spLocks noGrp="1"/>
          </p:cNvSpPr>
          <p:nvPr>
            <p:ph type="sldNum" sz="quarter" idx="12"/>
          </p:nvPr>
        </p:nvSpPr>
        <p:spPr/>
        <p:txBody>
          <a:bodyPr/>
          <a:lstStyle/>
          <a:p>
            <a:fld id="{2BB76B2E-86EE-483A-8D7E-09C3B04D9051}" type="slidenum">
              <a:rPr lang="fr-FR" smtClean="0"/>
              <a:t>‹N°›</a:t>
            </a:fld>
            <a:endParaRPr lang="fr-FR"/>
          </a:p>
        </p:txBody>
      </p:sp>
    </p:spTree>
    <p:extLst>
      <p:ext uri="{BB962C8B-B14F-4D97-AF65-F5344CB8AC3E}">
        <p14:creationId xmlns:p14="http://schemas.microsoft.com/office/powerpoint/2010/main" val="320065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07FED2-2A25-465E-B398-799DA69E91D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3D2325B-5E6C-4831-818E-04C78DCA5264}"/>
              </a:ext>
            </a:extLst>
          </p:cNvPr>
          <p:cNvSpPr>
            <a:spLocks noGrp="1"/>
          </p:cNvSpPr>
          <p:nvPr>
            <p:ph type="dt" sz="half" idx="10"/>
          </p:nvPr>
        </p:nvSpPr>
        <p:spPr/>
        <p:txBody>
          <a:bodyPr/>
          <a:lstStyle/>
          <a:p>
            <a:fld id="{0C541496-55E9-4466-A747-FA4C357E32BB}" type="datetimeFigureOut">
              <a:rPr lang="fr-FR" smtClean="0"/>
              <a:t>29/04/2020</a:t>
            </a:fld>
            <a:endParaRPr lang="fr-FR"/>
          </a:p>
        </p:txBody>
      </p:sp>
      <p:sp>
        <p:nvSpPr>
          <p:cNvPr id="4" name="Espace réservé du pied de page 3">
            <a:extLst>
              <a:ext uri="{FF2B5EF4-FFF2-40B4-BE49-F238E27FC236}">
                <a16:creationId xmlns:a16="http://schemas.microsoft.com/office/drawing/2014/main" id="{2916515B-4FD4-4838-929B-1422BB063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D7A9214-425E-47DB-9142-857638AF14FC}"/>
              </a:ext>
            </a:extLst>
          </p:cNvPr>
          <p:cNvSpPr>
            <a:spLocks noGrp="1"/>
          </p:cNvSpPr>
          <p:nvPr>
            <p:ph type="sldNum" sz="quarter" idx="12"/>
          </p:nvPr>
        </p:nvSpPr>
        <p:spPr/>
        <p:txBody>
          <a:bodyPr/>
          <a:lstStyle/>
          <a:p>
            <a:fld id="{2BB76B2E-86EE-483A-8D7E-09C3B04D9051}" type="slidenum">
              <a:rPr lang="fr-FR" smtClean="0"/>
              <a:t>‹N°›</a:t>
            </a:fld>
            <a:endParaRPr lang="fr-FR"/>
          </a:p>
        </p:txBody>
      </p:sp>
    </p:spTree>
    <p:extLst>
      <p:ext uri="{BB962C8B-B14F-4D97-AF65-F5344CB8AC3E}">
        <p14:creationId xmlns:p14="http://schemas.microsoft.com/office/powerpoint/2010/main" val="375552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B82208C-9232-43E5-A8E9-999E020B4042}"/>
              </a:ext>
            </a:extLst>
          </p:cNvPr>
          <p:cNvSpPr>
            <a:spLocks noGrp="1"/>
          </p:cNvSpPr>
          <p:nvPr>
            <p:ph type="dt" sz="half" idx="10"/>
          </p:nvPr>
        </p:nvSpPr>
        <p:spPr/>
        <p:txBody>
          <a:bodyPr/>
          <a:lstStyle/>
          <a:p>
            <a:fld id="{0C541496-55E9-4466-A747-FA4C357E32BB}" type="datetimeFigureOut">
              <a:rPr lang="fr-FR" smtClean="0"/>
              <a:t>29/04/2020</a:t>
            </a:fld>
            <a:endParaRPr lang="fr-FR"/>
          </a:p>
        </p:txBody>
      </p:sp>
      <p:sp>
        <p:nvSpPr>
          <p:cNvPr id="3" name="Espace réservé du pied de page 2">
            <a:extLst>
              <a:ext uri="{FF2B5EF4-FFF2-40B4-BE49-F238E27FC236}">
                <a16:creationId xmlns:a16="http://schemas.microsoft.com/office/drawing/2014/main" id="{B7BB0B84-491A-43D6-ADEA-0CE651FF3F2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4F99742-344C-46D4-A290-5EF657C15183}"/>
              </a:ext>
            </a:extLst>
          </p:cNvPr>
          <p:cNvSpPr>
            <a:spLocks noGrp="1"/>
          </p:cNvSpPr>
          <p:nvPr>
            <p:ph type="sldNum" sz="quarter" idx="12"/>
          </p:nvPr>
        </p:nvSpPr>
        <p:spPr/>
        <p:txBody>
          <a:bodyPr/>
          <a:lstStyle/>
          <a:p>
            <a:fld id="{2BB76B2E-86EE-483A-8D7E-09C3B04D9051}" type="slidenum">
              <a:rPr lang="fr-FR" smtClean="0"/>
              <a:t>‹N°›</a:t>
            </a:fld>
            <a:endParaRPr lang="fr-FR"/>
          </a:p>
        </p:txBody>
      </p:sp>
    </p:spTree>
    <p:extLst>
      <p:ext uri="{BB962C8B-B14F-4D97-AF65-F5344CB8AC3E}">
        <p14:creationId xmlns:p14="http://schemas.microsoft.com/office/powerpoint/2010/main" val="413429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2E30B-1F97-419A-808E-379267AC0E0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8CE0935-CD5B-4660-864A-62C6F9344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05A0031-A400-408B-94FC-A069D5124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45E3E4D-B2AF-4A73-9EC4-0607DEC8A734}"/>
              </a:ext>
            </a:extLst>
          </p:cNvPr>
          <p:cNvSpPr>
            <a:spLocks noGrp="1"/>
          </p:cNvSpPr>
          <p:nvPr>
            <p:ph type="dt" sz="half" idx="10"/>
          </p:nvPr>
        </p:nvSpPr>
        <p:spPr/>
        <p:txBody>
          <a:bodyPr/>
          <a:lstStyle/>
          <a:p>
            <a:fld id="{0C541496-55E9-4466-A747-FA4C357E32BB}" type="datetimeFigureOut">
              <a:rPr lang="fr-FR" smtClean="0"/>
              <a:t>29/04/2020</a:t>
            </a:fld>
            <a:endParaRPr lang="fr-FR"/>
          </a:p>
        </p:txBody>
      </p:sp>
      <p:sp>
        <p:nvSpPr>
          <p:cNvPr id="6" name="Espace réservé du pied de page 5">
            <a:extLst>
              <a:ext uri="{FF2B5EF4-FFF2-40B4-BE49-F238E27FC236}">
                <a16:creationId xmlns:a16="http://schemas.microsoft.com/office/drawing/2014/main" id="{1C39F12B-3D19-430D-9B05-BCEAE666EC1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F60747A-7513-46F1-B689-74ADE68CD17C}"/>
              </a:ext>
            </a:extLst>
          </p:cNvPr>
          <p:cNvSpPr>
            <a:spLocks noGrp="1"/>
          </p:cNvSpPr>
          <p:nvPr>
            <p:ph type="sldNum" sz="quarter" idx="12"/>
          </p:nvPr>
        </p:nvSpPr>
        <p:spPr/>
        <p:txBody>
          <a:bodyPr/>
          <a:lstStyle/>
          <a:p>
            <a:fld id="{2BB76B2E-86EE-483A-8D7E-09C3B04D9051}" type="slidenum">
              <a:rPr lang="fr-FR" smtClean="0"/>
              <a:t>‹N°›</a:t>
            </a:fld>
            <a:endParaRPr lang="fr-FR"/>
          </a:p>
        </p:txBody>
      </p:sp>
    </p:spTree>
    <p:extLst>
      <p:ext uri="{BB962C8B-B14F-4D97-AF65-F5344CB8AC3E}">
        <p14:creationId xmlns:p14="http://schemas.microsoft.com/office/powerpoint/2010/main" val="99773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743BEF-C0D2-4637-8C82-23F36467A6C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5A7664E-FB9D-4F8C-9EC1-C0C3A4360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BB29B75-91FE-4E6C-A5D3-DB0E907F1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2746AD8-D82D-49F3-A923-6BF46C5BAC7A}"/>
              </a:ext>
            </a:extLst>
          </p:cNvPr>
          <p:cNvSpPr>
            <a:spLocks noGrp="1"/>
          </p:cNvSpPr>
          <p:nvPr>
            <p:ph type="dt" sz="half" idx="10"/>
          </p:nvPr>
        </p:nvSpPr>
        <p:spPr/>
        <p:txBody>
          <a:bodyPr/>
          <a:lstStyle/>
          <a:p>
            <a:fld id="{0C541496-55E9-4466-A747-FA4C357E32BB}" type="datetimeFigureOut">
              <a:rPr lang="fr-FR" smtClean="0"/>
              <a:t>29/04/2020</a:t>
            </a:fld>
            <a:endParaRPr lang="fr-FR"/>
          </a:p>
        </p:txBody>
      </p:sp>
      <p:sp>
        <p:nvSpPr>
          <p:cNvPr id="6" name="Espace réservé du pied de page 5">
            <a:extLst>
              <a:ext uri="{FF2B5EF4-FFF2-40B4-BE49-F238E27FC236}">
                <a16:creationId xmlns:a16="http://schemas.microsoft.com/office/drawing/2014/main" id="{C6002F26-08EF-4D7E-8204-340601BE1E4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DE26D35-32A1-45CB-9C35-F9BEDAEE3B0E}"/>
              </a:ext>
            </a:extLst>
          </p:cNvPr>
          <p:cNvSpPr>
            <a:spLocks noGrp="1"/>
          </p:cNvSpPr>
          <p:nvPr>
            <p:ph type="sldNum" sz="quarter" idx="12"/>
          </p:nvPr>
        </p:nvSpPr>
        <p:spPr/>
        <p:txBody>
          <a:bodyPr/>
          <a:lstStyle/>
          <a:p>
            <a:fld id="{2BB76B2E-86EE-483A-8D7E-09C3B04D9051}" type="slidenum">
              <a:rPr lang="fr-FR" smtClean="0"/>
              <a:t>‹N°›</a:t>
            </a:fld>
            <a:endParaRPr lang="fr-FR"/>
          </a:p>
        </p:txBody>
      </p:sp>
    </p:spTree>
    <p:extLst>
      <p:ext uri="{BB962C8B-B14F-4D97-AF65-F5344CB8AC3E}">
        <p14:creationId xmlns:p14="http://schemas.microsoft.com/office/powerpoint/2010/main" val="230564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B41FC33-B4D3-4023-BFD5-4A5835BA0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4074565-3117-4D7B-B68E-9A7CDE5FF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021393-1BFD-487A-B2F4-662AC7E68E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41496-55E9-4466-A747-FA4C357E32BB}" type="datetimeFigureOut">
              <a:rPr lang="fr-FR" smtClean="0"/>
              <a:t>29/04/2020</a:t>
            </a:fld>
            <a:endParaRPr lang="fr-FR"/>
          </a:p>
        </p:txBody>
      </p:sp>
      <p:sp>
        <p:nvSpPr>
          <p:cNvPr id="5" name="Espace réservé du pied de page 4">
            <a:extLst>
              <a:ext uri="{FF2B5EF4-FFF2-40B4-BE49-F238E27FC236}">
                <a16:creationId xmlns:a16="http://schemas.microsoft.com/office/drawing/2014/main" id="{DDBB9910-7735-488D-A049-3CBD9AF32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7E600CA-E526-4A3F-9D11-102C605D17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76B2E-86EE-483A-8D7E-09C3B04D9051}" type="slidenum">
              <a:rPr lang="fr-FR" smtClean="0"/>
              <a:t>‹N°›</a:t>
            </a:fld>
            <a:endParaRPr lang="fr-FR"/>
          </a:p>
        </p:txBody>
      </p:sp>
    </p:spTree>
    <p:extLst>
      <p:ext uri="{BB962C8B-B14F-4D97-AF65-F5344CB8AC3E}">
        <p14:creationId xmlns:p14="http://schemas.microsoft.com/office/powerpoint/2010/main" val="1830743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ZoneTexte 3">
            <a:extLst>
              <a:ext uri="{FF2B5EF4-FFF2-40B4-BE49-F238E27FC236}">
                <a16:creationId xmlns:a16="http://schemas.microsoft.com/office/drawing/2014/main" id="{B829676C-DEF3-4118-A79E-731E00D64241}"/>
              </a:ext>
            </a:extLst>
          </p:cNvPr>
          <p:cNvSpPr txBox="1"/>
          <p:nvPr/>
        </p:nvSpPr>
        <p:spPr>
          <a:xfrm>
            <a:off x="5093520" y="2744662"/>
            <a:ext cx="6589707" cy="238760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5100" kern="1200">
                <a:solidFill>
                  <a:schemeClr val="tx1"/>
                </a:solidFill>
                <a:latin typeface="+mj-lt"/>
                <a:ea typeface="+mj-ea"/>
                <a:cs typeface="+mj-cs"/>
              </a:rPr>
              <a:t>CHAPITRE 1: DIAGRAMME POTENTIEL- pH</a:t>
            </a:r>
          </a:p>
        </p:txBody>
      </p:sp>
      <p:cxnSp>
        <p:nvCxnSpPr>
          <p:cNvPr id="15" name="Straight Connector 14">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4"/>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25" name="Arc 2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155516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Diagramme potentiel-pH du fer</a:t>
            </a: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a:extLst>
              <a:ext uri="{FF2B5EF4-FFF2-40B4-BE49-F238E27FC236}">
                <a16:creationId xmlns:a16="http://schemas.microsoft.com/office/drawing/2014/main" id="{C3246AC1-313B-464C-BF87-1572F24238FE}"/>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971655" y="1801368"/>
            <a:ext cx="11220344" cy="482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181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Diagramme potentiel-pH du fer</a:t>
            </a: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Image 2">
            <a:extLst>
              <a:ext uri="{FF2B5EF4-FFF2-40B4-BE49-F238E27FC236}">
                <a16:creationId xmlns:a16="http://schemas.microsoft.com/office/drawing/2014/main" id="{E5B8E349-49A8-4315-87DD-54A515A2BF55}"/>
              </a:ext>
            </a:extLst>
          </p:cNvPr>
          <p:cNvPicPr>
            <a:picLocks noChangeAspect="1"/>
          </p:cNvPicPr>
          <p:nvPr/>
        </p:nvPicPr>
        <p:blipFill>
          <a:blip r:embed="rId2">
            <a:lum bright="-20000" contrast="40000"/>
          </a:blip>
          <a:stretch>
            <a:fillRect/>
          </a:stretch>
        </p:blipFill>
        <p:spPr>
          <a:xfrm>
            <a:off x="971655" y="1691639"/>
            <a:ext cx="10801246" cy="5166360"/>
          </a:xfrm>
          <a:prstGeom prst="rect">
            <a:avLst/>
          </a:prstGeom>
        </p:spPr>
      </p:pic>
    </p:spTree>
    <p:extLst>
      <p:ext uri="{BB962C8B-B14F-4D97-AF65-F5344CB8AC3E}">
        <p14:creationId xmlns:p14="http://schemas.microsoft.com/office/powerpoint/2010/main" val="265204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Diagramme potentiel-pH du fer</a:t>
            </a: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a:extLst>
              <a:ext uri="{FF2B5EF4-FFF2-40B4-BE49-F238E27FC236}">
                <a16:creationId xmlns:a16="http://schemas.microsoft.com/office/drawing/2014/main" id="{4F04FB4B-11FC-4193-903D-4D4EAEE5BEDA}"/>
              </a:ext>
            </a:extLst>
          </p:cNvPr>
          <p:cNvPicPr>
            <a:picLocks noChangeAspect="1"/>
          </p:cNvPicPr>
          <p:nvPr/>
        </p:nvPicPr>
        <p:blipFill>
          <a:blip r:embed="rId2">
            <a:lum bright="-20000" contrast="40000"/>
          </a:blip>
          <a:stretch>
            <a:fillRect/>
          </a:stretch>
        </p:blipFill>
        <p:spPr>
          <a:xfrm>
            <a:off x="1308295" y="1801368"/>
            <a:ext cx="10733650" cy="5056631"/>
          </a:xfrm>
          <a:prstGeom prst="rect">
            <a:avLst/>
          </a:prstGeom>
        </p:spPr>
      </p:pic>
    </p:spTree>
    <p:extLst>
      <p:ext uri="{BB962C8B-B14F-4D97-AF65-F5344CB8AC3E}">
        <p14:creationId xmlns:p14="http://schemas.microsoft.com/office/powerpoint/2010/main" val="368539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Diagramme potentiel-pH du fer</a:t>
            </a: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194" name="Picture 2">
            <a:extLst>
              <a:ext uri="{FF2B5EF4-FFF2-40B4-BE49-F238E27FC236}">
                <a16:creationId xmlns:a16="http://schemas.microsoft.com/office/drawing/2014/main" id="{9BAF6F94-57A6-47D2-96CF-89998C68E985}"/>
              </a:ext>
            </a:extLst>
          </p:cNvPr>
          <p:cNvPicPr>
            <a:picLocks noChangeAspect="1" noChangeArrowheads="1"/>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1139483" y="1691639"/>
            <a:ext cx="11052516" cy="188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a:extLst>
              <a:ext uri="{FF2B5EF4-FFF2-40B4-BE49-F238E27FC236}">
                <a16:creationId xmlns:a16="http://schemas.microsoft.com/office/drawing/2014/main" id="{045E0FFF-5EE7-4F24-8EC5-312B9B21D4F2}"/>
              </a:ext>
            </a:extLst>
          </p:cNvPr>
          <p:cNvPicPr>
            <a:picLocks noChangeAspect="1" noChangeArrowheads="1"/>
          </p:cNvPicPr>
          <p:nvPr/>
        </p:nvPicPr>
        <p:blipFill>
          <a:blip r:embed="rId3">
            <a:lum bright="-40000" contrast="60000"/>
            <a:extLst>
              <a:ext uri="{28A0092B-C50C-407E-A947-70E740481C1C}">
                <a14:useLocalDpi xmlns:a14="http://schemas.microsoft.com/office/drawing/2010/main" val="0"/>
              </a:ext>
            </a:extLst>
          </a:blip>
          <a:srcRect/>
          <a:stretch>
            <a:fillRect/>
          </a:stretch>
        </p:blipFill>
        <p:spPr bwMode="auto">
          <a:xfrm>
            <a:off x="239151" y="3802688"/>
            <a:ext cx="11952847" cy="30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4826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Diagramme potentiel-pH du fer</a:t>
            </a: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218" name="Picture 2">
            <a:extLst>
              <a:ext uri="{FF2B5EF4-FFF2-40B4-BE49-F238E27FC236}">
                <a16:creationId xmlns:a16="http://schemas.microsoft.com/office/drawing/2014/main" id="{EAC38C18-E047-4C3C-A7B2-FFF3662271D0}"/>
              </a:ext>
            </a:extLst>
          </p:cNvPr>
          <p:cNvPicPr>
            <a:picLocks noChangeAspect="1" noChangeArrowheads="1"/>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971654" y="1691639"/>
            <a:ext cx="11220346" cy="516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83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Diagramme potentiel-pH du fer</a:t>
            </a: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a:extLst>
              <a:ext uri="{FF2B5EF4-FFF2-40B4-BE49-F238E27FC236}">
                <a16:creationId xmlns:a16="http://schemas.microsoft.com/office/drawing/2014/main" id="{50526366-1488-4426-9C08-59F33B848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54" y="1691639"/>
            <a:ext cx="11220346" cy="516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32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Diagramme potentiel-pH du fer</a:t>
            </a: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266" name="Picture 2">
            <a:extLst>
              <a:ext uri="{FF2B5EF4-FFF2-40B4-BE49-F238E27FC236}">
                <a16:creationId xmlns:a16="http://schemas.microsoft.com/office/drawing/2014/main" id="{477CADD1-3683-44EA-BC67-429C878706A3}"/>
              </a:ext>
            </a:extLst>
          </p:cNvPr>
          <p:cNvPicPr>
            <a:picLocks noChangeAspect="1" noChangeArrowheads="1"/>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1125415" y="1691640"/>
            <a:ext cx="10944665" cy="241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a:extLst>
              <a:ext uri="{FF2B5EF4-FFF2-40B4-BE49-F238E27FC236}">
                <a16:creationId xmlns:a16="http://schemas.microsoft.com/office/drawing/2014/main" id="{27BFE6F7-A595-4C40-BC58-A3295D904402}"/>
              </a:ext>
            </a:extLst>
          </p:cNvPr>
          <p:cNvPicPr>
            <a:picLocks noChangeAspect="1" noChangeArrowheads="1"/>
          </p:cNvPicPr>
          <p:nvPr/>
        </p:nvPicPr>
        <p:blipFill>
          <a:blip r:embed="rId3">
            <a:lum bright="-40000" contrast="60000"/>
            <a:extLst>
              <a:ext uri="{28A0092B-C50C-407E-A947-70E740481C1C}">
                <a14:useLocalDpi xmlns:a14="http://schemas.microsoft.com/office/drawing/2010/main" val="0"/>
              </a:ext>
            </a:extLst>
          </a:blip>
          <a:srcRect/>
          <a:stretch>
            <a:fillRect/>
          </a:stretch>
        </p:blipFill>
        <p:spPr bwMode="auto">
          <a:xfrm>
            <a:off x="121920" y="4110038"/>
            <a:ext cx="12070079"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614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Diagramme potentiel-pH du fer</a:t>
            </a: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290" name="Picture 2">
            <a:extLst>
              <a:ext uri="{FF2B5EF4-FFF2-40B4-BE49-F238E27FC236}">
                <a16:creationId xmlns:a16="http://schemas.microsoft.com/office/drawing/2014/main" id="{82A19A2F-1C11-405F-A413-79C05A42A209}"/>
              </a:ext>
            </a:extLst>
          </p:cNvPr>
          <p:cNvPicPr>
            <a:picLocks noChangeAspect="1" noChangeArrowheads="1"/>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4763" y="0"/>
            <a:ext cx="12187236"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209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Diagramme potentiel-pH du fer</a:t>
            </a: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314" name="Picture 2">
            <a:extLst>
              <a:ext uri="{FF2B5EF4-FFF2-40B4-BE49-F238E27FC236}">
                <a16:creationId xmlns:a16="http://schemas.microsoft.com/office/drawing/2014/main" id="{6726D420-4C42-4F38-ADDB-BCA188171222}"/>
              </a:ext>
            </a:extLst>
          </p:cNvPr>
          <p:cNvPicPr>
            <a:picLocks noChangeAspect="1" noChangeArrowheads="1"/>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1125415" y="1691639"/>
            <a:ext cx="11066583" cy="516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897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2E10CA-E642-49F4-9FCA-B62857765D72}"/>
              </a:ext>
            </a:extLst>
          </p:cNvPr>
          <p:cNvSpPr>
            <a:spLocks noGrp="1"/>
          </p:cNvSpPr>
          <p:nvPr>
            <p:ph type="title"/>
          </p:nvPr>
        </p:nvSpPr>
        <p:spPr>
          <a:xfrm>
            <a:off x="1653363" y="365760"/>
            <a:ext cx="9367203" cy="1188720"/>
          </a:xfrm>
        </p:spPr>
        <p:txBody>
          <a:bodyPr>
            <a:normAutofit/>
          </a:bodyPr>
          <a:lstStyle/>
          <a:p>
            <a:r>
              <a:rPr lang="fr-FR"/>
              <a:t>INTRODUCTION</a:t>
            </a:r>
          </a:p>
        </p:txBody>
      </p:sp>
      <p:sp>
        <p:nvSpPr>
          <p:cNvPr id="22"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41E62F9E-2A82-4904-A03F-CA348E5A1F03}"/>
              </a:ext>
            </a:extLst>
          </p:cNvPr>
          <p:cNvSpPr>
            <a:spLocks noGrp="1"/>
          </p:cNvSpPr>
          <p:nvPr>
            <p:ph idx="1"/>
          </p:nvPr>
        </p:nvSpPr>
        <p:spPr>
          <a:xfrm>
            <a:off x="844062" y="2176272"/>
            <a:ext cx="11085341" cy="4041648"/>
          </a:xfrm>
        </p:spPr>
        <p:txBody>
          <a:bodyPr anchor="t">
            <a:normAutofit/>
          </a:bodyPr>
          <a:lstStyle/>
          <a:p>
            <a:r>
              <a:rPr lang="fr-FR" dirty="0"/>
              <a:t>Le diagramme E −pH consiste à tracer le potentiel redox E d’un certain nombre de couples redox dans un plan E = f(pH). L’objectif de ce diagramme est de pouvoir prévoir si certaines réactions redox sont possibles thermodynamiquement. On n’oubliera pas que toute prévision thermodynamique peut être mise en défaut si sur le plan cinétique il y a blocage, c’est à-dire si la cinétique de la réaction prévue par la Thermodynamique est beaucoup trop lente pour être observée. Les diagrammes E − pH sont particulièrement utilisés pour prévoir le comportement des métaux vis à vis de la corrosion par le dioxygène dissous dans l’eau ou par les ions hydroniums H</a:t>
            </a:r>
            <a:r>
              <a:rPr lang="fr-FR" baseline="30000" dirty="0"/>
              <a:t>+</a:t>
            </a:r>
            <a:r>
              <a:rPr lang="fr-FR" dirty="0"/>
              <a:t> qu’elle contient.</a:t>
            </a:r>
          </a:p>
          <a:p>
            <a:endParaRPr lang="fr-FR" sz="2400" dirty="0"/>
          </a:p>
        </p:txBody>
      </p:sp>
    </p:spTree>
    <p:extLst>
      <p:ext uri="{BB962C8B-B14F-4D97-AF65-F5344CB8AC3E}">
        <p14:creationId xmlns:p14="http://schemas.microsoft.com/office/powerpoint/2010/main" val="374025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2E10CA-E642-49F4-9FCA-B62857765D72}"/>
              </a:ext>
            </a:extLst>
          </p:cNvPr>
          <p:cNvSpPr>
            <a:spLocks noGrp="1"/>
          </p:cNvSpPr>
          <p:nvPr>
            <p:ph type="title"/>
          </p:nvPr>
        </p:nvSpPr>
        <p:spPr>
          <a:xfrm>
            <a:off x="1653363" y="365760"/>
            <a:ext cx="9367203" cy="1188720"/>
          </a:xfrm>
        </p:spPr>
        <p:txBody>
          <a:bodyPr>
            <a:normAutofit/>
          </a:bodyPr>
          <a:lstStyle/>
          <a:p>
            <a:r>
              <a:rPr lang="fr-FR" dirty="0">
                <a:solidFill>
                  <a:srgbClr val="FF0000"/>
                </a:solidFill>
              </a:rPr>
              <a:t>DIAGRAMME POTENTIEL pH DE L’EAU</a:t>
            </a:r>
            <a:endParaRPr lang="fr-FR" dirty="0"/>
          </a:p>
        </p:txBody>
      </p:sp>
      <p:sp>
        <p:nvSpPr>
          <p:cNvPr id="22"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41E62F9E-2A82-4904-A03F-CA348E5A1F03}"/>
                  </a:ext>
                </a:extLst>
              </p:cNvPr>
              <p:cNvSpPr>
                <a:spLocks noGrp="1"/>
              </p:cNvSpPr>
              <p:nvPr>
                <p:ph idx="1"/>
              </p:nvPr>
            </p:nvSpPr>
            <p:spPr>
              <a:xfrm>
                <a:off x="844062" y="2176272"/>
                <a:ext cx="11085341" cy="4681728"/>
              </a:xfrm>
            </p:spPr>
            <p:txBody>
              <a:bodyPr anchor="t">
                <a:normAutofit fontScale="55000" lnSpcReduction="20000"/>
              </a:bodyPr>
              <a:lstStyle/>
              <a:p>
                <a:pPr marL="0" lvl="0" indent="0">
                  <a:buNone/>
                </a:pPr>
                <a:r>
                  <a:rPr lang="fr-FR" sz="4400" b="1" dirty="0">
                    <a:solidFill>
                      <a:srgbClr val="0070C0"/>
                    </a:solidFill>
                  </a:rPr>
                  <a:t>Conventions</a:t>
                </a:r>
                <a:endParaRPr lang="fr-FR" sz="4400" u="sng" dirty="0">
                  <a:solidFill>
                    <a:srgbClr val="0070C0"/>
                  </a:solidFill>
                </a:endParaRPr>
              </a:p>
              <a:p>
                <a:pPr marL="0" indent="0">
                  <a:buNone/>
                </a:pPr>
                <a:r>
                  <a:rPr lang="fr-FR" sz="4400" dirty="0"/>
                  <a:t> Plusieurs conventions permettent de tracer l’évolution du potentiel E d’un couple donné en fonction du pH. </a:t>
                </a:r>
              </a:p>
              <a:p>
                <a:r>
                  <a:rPr lang="fr-FR" sz="4400" dirty="0"/>
                  <a:t>Il est tout d’abord nécessaire de fixer la quantité de matière en solution ainsi que la pression d’éventuelles espèces gazeuses : </a:t>
                </a:r>
                <a:endParaRPr lang="fr-FR" sz="4400" u="sng" dirty="0"/>
              </a:p>
              <a:p>
                <a:pPr marL="0" lvl="0" indent="0">
                  <a:buNone/>
                </a:pPr>
                <a:r>
                  <a:rPr lang="fr-FR" sz="4400" dirty="0"/>
                  <a:t>	La concentration en espèce dissoute est prise égale à </a:t>
                </a:r>
                <a14:m>
                  <m:oMath xmlns:m="http://schemas.openxmlformats.org/officeDocument/2006/math">
                    <m:sSub>
                      <m:sSubPr>
                        <m:ctrlPr>
                          <a:rPr lang="fr-FR" sz="4400" i="1">
                            <a:latin typeface="Cambria Math" panose="02040503050406030204" pitchFamily="18" charset="0"/>
                          </a:rPr>
                        </m:ctrlPr>
                      </m:sSubPr>
                      <m:e>
                        <m:r>
                          <a:rPr lang="fr-FR" sz="4400" i="1">
                            <a:latin typeface="Cambria Math" panose="02040503050406030204" pitchFamily="18" charset="0"/>
                          </a:rPr>
                          <m:t>𝐶</m:t>
                        </m:r>
                      </m:e>
                      <m:sub>
                        <m:r>
                          <a:rPr lang="fr-FR" sz="4400" i="1">
                            <a:latin typeface="Cambria Math" panose="02040503050406030204" pitchFamily="18" charset="0"/>
                          </a:rPr>
                          <m:t>𝑡𝑟𝑎</m:t>
                        </m:r>
                      </m:sub>
                    </m:sSub>
                  </m:oMath>
                </a14:m>
                <a:r>
                  <a:rPr lang="fr-FR" sz="4400" dirty="0"/>
                  <a:t>, appelée concentration de travail ;</a:t>
                </a:r>
              </a:p>
              <a:p>
                <a:pPr marL="0" lvl="0" indent="0">
                  <a:buNone/>
                </a:pPr>
                <a:r>
                  <a:rPr lang="fr-FR" sz="4400" dirty="0"/>
                  <a:t>	La pression partielle de tous les gaz est prise égale à </a:t>
                </a:r>
                <a14:m>
                  <m:oMath xmlns:m="http://schemas.openxmlformats.org/officeDocument/2006/math">
                    <m:sSub>
                      <m:sSubPr>
                        <m:ctrlPr>
                          <a:rPr lang="fr-FR" sz="4400" i="1">
                            <a:latin typeface="Cambria Math" panose="02040503050406030204" pitchFamily="18" charset="0"/>
                          </a:rPr>
                        </m:ctrlPr>
                      </m:sSubPr>
                      <m:e>
                        <m:r>
                          <a:rPr lang="fr-FR" sz="4400" i="1">
                            <a:latin typeface="Cambria Math" panose="02040503050406030204" pitchFamily="18" charset="0"/>
                          </a:rPr>
                          <m:t>𝑃</m:t>
                        </m:r>
                      </m:e>
                      <m:sub>
                        <m:r>
                          <a:rPr lang="fr-FR" sz="4400" i="1">
                            <a:latin typeface="Cambria Math" panose="02040503050406030204" pitchFamily="18" charset="0"/>
                          </a:rPr>
                          <m:t>𝑡𝑟𝑎</m:t>
                        </m:r>
                      </m:sub>
                    </m:sSub>
                  </m:oMath>
                </a14:m>
                <a:r>
                  <a:rPr lang="fr-FR" sz="4400" dirty="0"/>
                  <a:t> (souvent égale à 1 bar).</a:t>
                </a:r>
              </a:p>
              <a:p>
                <a:r>
                  <a:rPr lang="fr-FR" sz="4400" dirty="0"/>
                  <a:t>La donnée de la concentration </a:t>
                </a:r>
                <a14:m>
                  <m:oMath xmlns:m="http://schemas.openxmlformats.org/officeDocument/2006/math">
                    <m:sSub>
                      <m:sSubPr>
                        <m:ctrlPr>
                          <a:rPr lang="fr-FR" sz="4400" i="1">
                            <a:latin typeface="Cambria Math" panose="02040503050406030204" pitchFamily="18" charset="0"/>
                          </a:rPr>
                        </m:ctrlPr>
                      </m:sSubPr>
                      <m:e>
                        <m:r>
                          <a:rPr lang="fr-FR" sz="4400" i="1">
                            <a:latin typeface="Cambria Math" panose="02040503050406030204" pitchFamily="18" charset="0"/>
                          </a:rPr>
                          <m:t>𝐶</m:t>
                        </m:r>
                      </m:e>
                      <m:sub>
                        <m:r>
                          <a:rPr lang="fr-FR" sz="4400" i="1">
                            <a:latin typeface="Cambria Math" panose="02040503050406030204" pitchFamily="18" charset="0"/>
                          </a:rPr>
                          <m:t>𝑡𝑟𝑎</m:t>
                        </m:r>
                      </m:sub>
                    </m:sSub>
                  </m:oMath>
                </a14:m>
                <a:r>
                  <a:rPr lang="fr-FR" sz="4400" dirty="0"/>
                  <a:t> et de la pression </a:t>
                </a:r>
                <a14:m>
                  <m:oMath xmlns:m="http://schemas.openxmlformats.org/officeDocument/2006/math">
                    <m:sSub>
                      <m:sSubPr>
                        <m:ctrlPr>
                          <a:rPr lang="fr-FR" sz="4400" i="1">
                            <a:latin typeface="Cambria Math" panose="02040503050406030204" pitchFamily="18" charset="0"/>
                          </a:rPr>
                        </m:ctrlPr>
                      </m:sSubPr>
                      <m:e>
                        <m:r>
                          <a:rPr lang="fr-FR" sz="4400" i="1">
                            <a:latin typeface="Cambria Math" panose="02040503050406030204" pitchFamily="18" charset="0"/>
                          </a:rPr>
                          <m:t>𝑃</m:t>
                        </m:r>
                      </m:e>
                      <m:sub>
                        <m:r>
                          <a:rPr lang="fr-FR" sz="4400" i="1">
                            <a:latin typeface="Cambria Math" panose="02040503050406030204" pitchFamily="18" charset="0"/>
                          </a:rPr>
                          <m:t>𝑡𝑟𝑎</m:t>
                        </m:r>
                      </m:sub>
                    </m:sSub>
                  </m:oMath>
                </a14:m>
                <a:r>
                  <a:rPr lang="fr-FR" sz="4400" dirty="0"/>
                  <a:t> constitue la convention de tracé ou encore convention de travail.</a:t>
                </a:r>
              </a:p>
              <a:p>
                <a:r>
                  <a:rPr lang="fr-FR" sz="4400" dirty="0"/>
                  <a:t>La plupart du temps lorsque les deux espèces du couple sont présentes en solution, chacune des concentrations est prise égale à </a:t>
                </a:r>
                <a14:m>
                  <m:oMath xmlns:m="http://schemas.openxmlformats.org/officeDocument/2006/math">
                    <m:sSub>
                      <m:sSubPr>
                        <m:ctrlPr>
                          <a:rPr lang="fr-FR" sz="4400" i="1">
                            <a:latin typeface="Cambria Math" panose="02040503050406030204" pitchFamily="18" charset="0"/>
                          </a:rPr>
                        </m:ctrlPr>
                      </m:sSubPr>
                      <m:e>
                        <m:r>
                          <a:rPr lang="fr-FR" sz="4400" i="1">
                            <a:latin typeface="Cambria Math" panose="02040503050406030204" pitchFamily="18" charset="0"/>
                          </a:rPr>
                          <m:t>𝐶</m:t>
                        </m:r>
                      </m:e>
                      <m:sub>
                        <m:r>
                          <a:rPr lang="fr-FR" sz="4400" i="1">
                            <a:latin typeface="Cambria Math" panose="02040503050406030204" pitchFamily="18" charset="0"/>
                          </a:rPr>
                          <m:t>𝑡𝑟𝑎</m:t>
                        </m:r>
                      </m:sub>
                    </m:sSub>
                  </m:oMath>
                </a14:m>
                <a:r>
                  <a:rPr lang="fr-FR" sz="4400" dirty="0"/>
                  <a:t>. Il s’agit de la convention de frontière. Dans cette convention la droite correspondante du diagramme sépare alors les domaines de prédominance des deux espèces.</a:t>
                </a:r>
              </a:p>
              <a:p>
                <a:endParaRPr lang="fr-FR" sz="2400" dirty="0"/>
              </a:p>
            </p:txBody>
          </p:sp>
        </mc:Choice>
        <mc:Fallback>
          <p:sp>
            <p:nvSpPr>
              <p:cNvPr id="3" name="Espace réservé du contenu 2">
                <a:extLst>
                  <a:ext uri="{FF2B5EF4-FFF2-40B4-BE49-F238E27FC236}">
                    <a16:creationId xmlns:a16="http://schemas.microsoft.com/office/drawing/2014/main" id="{41E62F9E-2A82-4904-A03F-CA348E5A1F03}"/>
                  </a:ext>
                </a:extLst>
              </p:cNvPr>
              <p:cNvSpPr>
                <a:spLocks noGrp="1" noRot="1" noChangeAspect="1" noMove="1" noResize="1" noEditPoints="1" noAdjustHandles="1" noChangeArrowheads="1" noChangeShapeType="1" noTextEdit="1"/>
              </p:cNvSpPr>
              <p:nvPr>
                <p:ph idx="1"/>
              </p:nvPr>
            </p:nvSpPr>
            <p:spPr>
              <a:xfrm>
                <a:off x="844062" y="2176272"/>
                <a:ext cx="11085341" cy="4681728"/>
              </a:xfrm>
              <a:blipFill>
                <a:blip r:embed="rId2"/>
                <a:stretch>
                  <a:fillRect l="-825" t="-2995" r="-605"/>
                </a:stretch>
              </a:blipFill>
            </p:spPr>
            <p:txBody>
              <a:bodyPr/>
              <a:lstStyle/>
              <a:p>
                <a:r>
                  <a:rPr lang="fr-FR">
                    <a:noFill/>
                  </a:rPr>
                  <a:t> </a:t>
                </a:r>
              </a:p>
            </p:txBody>
          </p:sp>
        </mc:Fallback>
      </mc:AlternateContent>
    </p:spTree>
    <p:extLst>
      <p:ext uri="{BB962C8B-B14F-4D97-AF65-F5344CB8AC3E}">
        <p14:creationId xmlns:p14="http://schemas.microsoft.com/office/powerpoint/2010/main" val="282426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H</a:t>
            </a:r>
            <a:r>
              <a:rPr lang="fr-FR" b="1" baseline="-25000" dirty="0"/>
              <a:t>2</a:t>
            </a:r>
            <a:r>
              <a:rPr lang="fr-FR" b="1" dirty="0"/>
              <a:t>O oxydant</a:t>
            </a:r>
            <a:br>
              <a:rPr lang="fr-FR" u="sng" dirty="0"/>
            </a:b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a14="http://schemas.microsoft.com/office/drawing/2010/main" Requires="a14">
          <p:sp>
            <p:nvSpPr>
              <p:cNvPr id="7" name="Rectangle 5">
                <a:extLst>
                  <a:ext uri="{FF2B5EF4-FFF2-40B4-BE49-F238E27FC236}">
                    <a16:creationId xmlns:a16="http://schemas.microsoft.com/office/drawing/2014/main" id="{D6C517A1-6D6A-4643-9DF4-65EE118C6A8F}"/>
                  </a:ext>
                </a:extLst>
              </p:cNvPr>
              <p:cNvSpPr>
                <a:spLocks noChangeArrowheads="1"/>
              </p:cNvSpPr>
              <p:nvPr/>
            </p:nvSpPr>
            <p:spPr bwMode="auto">
              <a:xfrm>
                <a:off x="882050" y="1985569"/>
                <a:ext cx="9752670" cy="443339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42900"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abic Transparent" panose="020B0604020202020204" pitchFamily="34" charset="0"/>
                  </a:rPr>
                  <a:t>Pour le couple </a:t>
                </a:r>
                <a14:m>
                  <m:oMath xmlns:m="http://schemas.openxmlformats.org/officeDocument/2006/math">
                    <m:sSub>
                      <m:sSubPr>
                        <m:ctrlP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ctrlPr>
                      </m:sSubPr>
                      <m:e>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𝐻</m:t>
                        </m:r>
                      </m:e>
                      <m:sub>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2</m:t>
                        </m:r>
                      </m:sub>
                    </m:sSub>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𝑂</m:t>
                    </m:r>
                    <m:sSub>
                      <m:sSubPr>
                        <m:ctrlP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ctrlPr>
                      </m:sSubPr>
                      <m:e>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m:t>
                        </m:r>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𝐻</m:t>
                        </m:r>
                      </m:e>
                      <m:sub>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2</m:t>
                        </m:r>
                      </m:sub>
                    </m:sSub>
                  </m:oMath>
                </a14:m>
                <a:r>
                  <a:rPr kumimoji="0" lang="fr-FR"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abic Transparent" panose="020B0604020202020204" pitchFamily="34" charset="0"/>
                  </a:rPr>
                  <a:t> il est équivalent en milieu acide au</a:t>
                </a:r>
              </a:p>
              <a:p>
                <a:pPr marL="0" marR="0" lvl="0" indent="342900"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abic Transparent" panose="020B0604020202020204" pitchFamily="34" charset="0"/>
                  </a:rPr>
                  <a:t> couple </a:t>
                </a:r>
                <a14:m>
                  <m:oMath xmlns:m="http://schemas.openxmlformats.org/officeDocument/2006/math">
                    <m:sSub>
                      <m:sSubPr>
                        <m:ctrlP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ctrlPr>
                      </m:sSubPr>
                      <m:e>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𝐻</m:t>
                        </m:r>
                      </m:e>
                      <m:sub>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3</m:t>
                        </m:r>
                      </m:sub>
                    </m:sSub>
                    <m:sSup>
                      <m:sSupPr>
                        <m:ctrlP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ctrlPr>
                      </m:sSupPr>
                      <m:e>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𝑂</m:t>
                        </m:r>
                      </m:e>
                      <m:sup>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m:t>
                        </m:r>
                      </m:sup>
                    </m:sSup>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m:t>
                    </m:r>
                    <m:sSub>
                      <m:sSubPr>
                        <m:ctrlP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ctrlPr>
                      </m:sSubPr>
                      <m:e>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𝐻</m:t>
                        </m:r>
                      </m:e>
                      <m:sub>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2</m:t>
                        </m:r>
                      </m:sub>
                    </m:sSub>
                  </m:oMath>
                </a14:m>
                <a:r>
                  <a:rPr kumimoji="0" lang="fr-FR"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abic Transparent" panose="020B0604020202020204" pitchFamily="34" charset="0"/>
                  </a:rPr>
                  <a:t>. La demi-équation</a:t>
                </a:r>
              </a:p>
              <a:p>
                <a:pPr indent="342900" eaLnBrk="0" fontAlgn="base" hangingPunct="0">
                  <a:spcBef>
                    <a:spcPct val="0"/>
                  </a:spcBef>
                  <a:spcAft>
                    <a:spcPct val="0"/>
                  </a:spcAft>
                </a:pPr>
                <a:r>
                  <a:rPr kumimoji="0" lang="fr-FR"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abic Transparent" panose="020B0604020202020204" pitchFamily="34" charset="0"/>
                  </a:rPr>
                  <a:t> électronique  s’écrit: </a:t>
                </a:r>
                <a14:m>
                  <m:oMath xmlns:m="http://schemas.openxmlformats.org/officeDocument/2006/math">
                    <m:sSub>
                      <m:sSubPr>
                        <m:ctrlPr>
                          <a:rPr lang="fr-FR" sz="2800" i="1"/>
                        </m:ctrlPr>
                      </m:sSubPr>
                      <m:e>
                        <m:r>
                          <a:rPr lang="fr-FR" sz="2800" i="1"/>
                          <m:t>𝐻</m:t>
                        </m:r>
                      </m:e>
                      <m:sub>
                        <m:r>
                          <a:rPr lang="fr-FR" sz="2800" i="1"/>
                          <m:t>3</m:t>
                        </m:r>
                      </m:sub>
                    </m:sSub>
                    <m:sSup>
                      <m:sSupPr>
                        <m:ctrlPr>
                          <a:rPr lang="fr-FR" sz="2800" i="1"/>
                        </m:ctrlPr>
                      </m:sSupPr>
                      <m:e>
                        <m:r>
                          <a:rPr lang="fr-FR" sz="2800" i="1"/>
                          <m:t>𝑂</m:t>
                        </m:r>
                      </m:e>
                      <m:sup>
                        <m:r>
                          <a:rPr lang="fr-FR" sz="2800" i="1"/>
                          <m:t>+</m:t>
                        </m:r>
                      </m:sup>
                    </m:sSup>
                    <m:r>
                      <a:rPr lang="fr-FR" sz="2800" i="1"/>
                      <m:t>+</m:t>
                    </m:r>
                    <m:sSup>
                      <m:sSupPr>
                        <m:ctrlPr>
                          <a:rPr lang="fr-FR" sz="2800" i="1"/>
                        </m:ctrlPr>
                      </m:sSupPr>
                      <m:e>
                        <m:r>
                          <a:rPr lang="fr-FR" sz="2800" i="1"/>
                          <m:t>𝑒</m:t>
                        </m:r>
                      </m:e>
                      <m:sup>
                        <m:r>
                          <a:rPr lang="fr-FR" sz="2800" i="1"/>
                          <m:t>−</m:t>
                        </m:r>
                      </m:sup>
                    </m:sSup>
                    <m:r>
                      <a:rPr lang="fr-FR" sz="2800" i="1"/>
                      <m:t>⇄</m:t>
                    </m:r>
                    <m:sSub>
                      <m:sSubPr>
                        <m:ctrlPr>
                          <a:rPr lang="fr-FR" sz="2800" i="1"/>
                        </m:ctrlPr>
                      </m:sSubPr>
                      <m:e>
                        <m:f>
                          <m:fPr>
                            <m:ctrlPr>
                              <a:rPr lang="fr-FR" sz="2800" i="1"/>
                            </m:ctrlPr>
                          </m:fPr>
                          <m:num>
                            <m:r>
                              <a:rPr lang="fr-FR" sz="2800" i="1"/>
                              <m:t>1</m:t>
                            </m:r>
                          </m:num>
                          <m:den>
                            <m:r>
                              <a:rPr lang="fr-FR" sz="2800" i="1"/>
                              <m:t>2</m:t>
                            </m:r>
                          </m:den>
                        </m:f>
                        <m:r>
                          <a:rPr lang="fr-FR" sz="2800" i="1"/>
                          <m:t>𝐻</m:t>
                        </m:r>
                      </m:e>
                      <m:sub>
                        <m:r>
                          <a:rPr lang="fr-FR" sz="2800" i="1"/>
                          <m:t>2</m:t>
                        </m:r>
                      </m:sub>
                    </m:sSub>
                    <m:d>
                      <m:dPr>
                        <m:ctrlPr>
                          <a:rPr lang="fr-FR" sz="2800" i="1"/>
                        </m:ctrlPr>
                      </m:dPr>
                      <m:e>
                        <m:r>
                          <a:rPr lang="fr-FR" sz="2800" i="1"/>
                          <m:t>𝑔</m:t>
                        </m:r>
                      </m:e>
                    </m:d>
                    <m:r>
                      <a:rPr lang="fr-FR" sz="2800" i="1"/>
                      <m:t>+</m:t>
                    </m:r>
                    <m:sSub>
                      <m:sSubPr>
                        <m:ctrlPr>
                          <a:rPr lang="fr-FR" sz="2800" i="1"/>
                        </m:ctrlPr>
                      </m:sSubPr>
                      <m:e>
                        <m:r>
                          <a:rPr lang="fr-FR" sz="2800" i="1"/>
                          <m:t>𝐻</m:t>
                        </m:r>
                      </m:e>
                      <m:sub>
                        <m:r>
                          <a:rPr lang="fr-FR" sz="2800" i="1"/>
                          <m:t>2</m:t>
                        </m:r>
                      </m:sub>
                    </m:sSub>
                    <m:r>
                      <a:rPr lang="fr-FR" sz="2800" i="1"/>
                      <m:t>𝑂</m:t>
                    </m:r>
                  </m:oMath>
                </a14:m>
                <a:endParaRPr lang="fr-FR" sz="2800" dirty="0"/>
              </a:p>
              <a:p>
                <a:pPr marL="0" marR="0" lvl="0" indent="342900"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chemeClr val="tx1"/>
                    </a:solidFill>
                    <a:effectLst/>
                    <a:latin typeface="Arial" panose="020B0604020202020204" pitchFamily="34" charset="0"/>
                  </a:rPr>
                  <a:t>Le potentiel de Nernst s’écrit alors:</a:t>
                </a:r>
              </a:p>
              <a:p>
                <a14:m>
                  <m:oMathPara xmlns:m="http://schemas.openxmlformats.org/officeDocument/2006/math">
                    <m:oMathParaPr>
                      <m:jc m:val="centerGroup"/>
                    </m:oMathParaPr>
                    <m:oMath xmlns:m="http://schemas.openxmlformats.org/officeDocument/2006/math">
                      <m:sSub>
                        <m:sSubPr>
                          <m:ctrlPr>
                            <a:rPr lang="fr-FR" sz="2800" i="1"/>
                          </m:ctrlPr>
                        </m:sSubPr>
                        <m:e>
                          <m:r>
                            <a:rPr lang="fr-FR" sz="2800" i="1"/>
                            <m:t>𝐸</m:t>
                          </m:r>
                        </m:e>
                        <m:sub>
                          <m:r>
                            <a:rPr lang="fr-FR" sz="2800" i="1"/>
                            <m:t>1</m:t>
                          </m:r>
                        </m:sub>
                      </m:sSub>
                      <m:r>
                        <a:rPr lang="fr-FR" sz="2800" i="1"/>
                        <m:t>=</m:t>
                      </m:r>
                      <m:sSubSup>
                        <m:sSubSupPr>
                          <m:ctrlPr>
                            <a:rPr lang="fr-FR" sz="2800" i="1"/>
                          </m:ctrlPr>
                        </m:sSubSupPr>
                        <m:e>
                          <m:r>
                            <a:rPr lang="fr-FR" sz="2800" i="1"/>
                            <m:t>𝐸</m:t>
                          </m:r>
                        </m:e>
                        <m:sub>
                          <m:r>
                            <a:rPr lang="fr-FR" sz="2800" i="1"/>
                            <m:t>1</m:t>
                          </m:r>
                        </m:sub>
                        <m:sup>
                          <m:r>
                            <a:rPr lang="fr-FR" sz="2800" i="1"/>
                            <m:t>0</m:t>
                          </m:r>
                        </m:sup>
                      </m:sSubSup>
                      <m:r>
                        <a:rPr lang="fr-FR" sz="2800" i="1"/>
                        <m:t>+0,06</m:t>
                      </m:r>
                      <m:r>
                        <a:rPr lang="fr-FR" sz="2800" i="1"/>
                        <m:t>𝑙𝑜𝑔</m:t>
                      </m:r>
                      <m:f>
                        <m:fPr>
                          <m:ctrlPr>
                            <a:rPr lang="fr-FR" sz="2800" i="1"/>
                          </m:ctrlPr>
                        </m:fPr>
                        <m:num>
                          <m:r>
                            <a:rPr lang="fr-FR" sz="2800" i="1"/>
                            <m:t>[</m:t>
                          </m:r>
                          <m:sSub>
                            <m:sSubPr>
                              <m:ctrlPr>
                                <a:rPr lang="fr-FR" sz="2800" i="1"/>
                              </m:ctrlPr>
                            </m:sSubPr>
                            <m:e>
                              <m:r>
                                <a:rPr lang="fr-FR" sz="2800" i="1"/>
                                <m:t>𝐻</m:t>
                              </m:r>
                            </m:e>
                            <m:sub>
                              <m:r>
                                <a:rPr lang="fr-FR" sz="2800" i="1"/>
                                <m:t>3</m:t>
                              </m:r>
                            </m:sub>
                          </m:sSub>
                          <m:sSup>
                            <m:sSupPr>
                              <m:ctrlPr>
                                <a:rPr lang="fr-FR" sz="2800" i="1"/>
                              </m:ctrlPr>
                            </m:sSupPr>
                            <m:e>
                              <m:r>
                                <a:rPr lang="fr-FR" sz="2800" i="1"/>
                                <m:t>𝑂</m:t>
                              </m:r>
                            </m:e>
                            <m:sup>
                              <m:r>
                                <a:rPr lang="fr-FR" sz="2800" i="1"/>
                                <m:t>+</m:t>
                              </m:r>
                            </m:sup>
                          </m:sSup>
                          <m:r>
                            <a:rPr lang="fr-FR" sz="2800" i="1"/>
                            <m:t>]</m:t>
                          </m:r>
                        </m:num>
                        <m:den>
                          <m:rad>
                            <m:radPr>
                              <m:degHide m:val="on"/>
                              <m:ctrlPr>
                                <a:rPr lang="fr-FR" sz="2800" i="1"/>
                              </m:ctrlPr>
                            </m:radPr>
                            <m:deg/>
                            <m:e>
                              <m:sSub>
                                <m:sSubPr>
                                  <m:ctrlPr>
                                    <a:rPr lang="fr-FR" sz="2800" i="1"/>
                                  </m:ctrlPr>
                                </m:sSubPr>
                                <m:e>
                                  <m:r>
                                    <a:rPr lang="fr-FR" sz="2800" i="1"/>
                                    <m:t>𝑃</m:t>
                                  </m:r>
                                </m:e>
                                <m:sub>
                                  <m:sSub>
                                    <m:sSubPr>
                                      <m:ctrlPr>
                                        <a:rPr lang="fr-FR" sz="2800" i="1"/>
                                      </m:ctrlPr>
                                    </m:sSubPr>
                                    <m:e>
                                      <m:r>
                                        <a:rPr lang="fr-FR" sz="2800" i="1"/>
                                        <m:t>𝐻</m:t>
                                      </m:r>
                                    </m:e>
                                    <m:sub>
                                      <m:r>
                                        <a:rPr lang="fr-FR" sz="2800" i="1"/>
                                        <m:t>2</m:t>
                                      </m:r>
                                    </m:sub>
                                  </m:sSub>
                                </m:sub>
                              </m:sSub>
                            </m:e>
                          </m:rad>
                        </m:den>
                      </m:f>
                      <m:r>
                        <a:rPr lang="fr-FR" sz="2800" i="1"/>
                        <m:t> </m:t>
                      </m:r>
                      <m:r>
                        <a:rPr lang="fr-FR" sz="2800" i="1"/>
                        <m:t>𝑎𝑣𝑒𝑐</m:t>
                      </m:r>
                      <m:r>
                        <a:rPr lang="fr-FR" sz="2800" i="1"/>
                        <m:t> </m:t>
                      </m:r>
                      <m:sSubSup>
                        <m:sSubSupPr>
                          <m:ctrlPr>
                            <a:rPr lang="fr-FR" sz="2800" i="1"/>
                          </m:ctrlPr>
                        </m:sSubSupPr>
                        <m:e>
                          <m:r>
                            <a:rPr lang="fr-FR" sz="2800" i="1"/>
                            <m:t>𝐸</m:t>
                          </m:r>
                        </m:e>
                        <m:sub>
                          <m:r>
                            <a:rPr lang="fr-FR" sz="2800" i="1"/>
                            <m:t>1</m:t>
                          </m:r>
                        </m:sub>
                        <m:sup>
                          <m:r>
                            <a:rPr lang="fr-FR" sz="2800" i="1"/>
                            <m:t>0</m:t>
                          </m:r>
                        </m:sup>
                      </m:sSubSup>
                      <m:r>
                        <a:rPr lang="fr-FR" sz="2800" i="1"/>
                        <m:t>=0 </m:t>
                      </m:r>
                      <m:r>
                        <a:rPr lang="fr-FR" sz="2800" i="1"/>
                        <m:t>𝑉</m:t>
                      </m:r>
                      <m:r>
                        <a:rPr lang="fr-FR" sz="2800" i="1"/>
                        <m:t> </m:t>
                      </m:r>
                    </m:oMath>
                  </m:oMathPara>
                </a14:m>
                <a:endParaRPr lang="fr-FR" sz="2800" dirty="0"/>
              </a:p>
              <a:p>
                <a14:m>
                  <m:oMathPara xmlns:m="http://schemas.openxmlformats.org/officeDocument/2006/math">
                    <m:oMathParaPr>
                      <m:jc m:val="centerGroup"/>
                    </m:oMathParaPr>
                    <m:oMath xmlns:m="http://schemas.openxmlformats.org/officeDocument/2006/math">
                      <m:sSub>
                        <m:sSubPr>
                          <m:ctrlPr>
                            <a:rPr lang="fr-FR" sz="2800" i="1"/>
                          </m:ctrlPr>
                        </m:sSubPr>
                        <m:e>
                          <m:r>
                            <a:rPr lang="fr-FR" sz="2800" i="1"/>
                            <m:t>𝐸</m:t>
                          </m:r>
                        </m:e>
                        <m:sub>
                          <m:r>
                            <a:rPr lang="fr-FR" sz="2800" i="1"/>
                            <m:t>1</m:t>
                          </m:r>
                        </m:sub>
                      </m:sSub>
                      <m:r>
                        <a:rPr lang="fr-FR" sz="2800" i="1"/>
                        <m:t>=−0,03</m:t>
                      </m:r>
                      <m:r>
                        <a:rPr lang="fr-FR" sz="2800" i="1"/>
                        <m:t>𝑙𝑜𝑔</m:t>
                      </m:r>
                      <m:sSub>
                        <m:sSubPr>
                          <m:ctrlPr>
                            <a:rPr lang="fr-FR" sz="2800" i="1"/>
                          </m:ctrlPr>
                        </m:sSubPr>
                        <m:e>
                          <m:r>
                            <a:rPr lang="fr-FR" sz="2800" i="1"/>
                            <m:t>𝑃</m:t>
                          </m:r>
                        </m:e>
                        <m:sub>
                          <m:sSub>
                            <m:sSubPr>
                              <m:ctrlPr>
                                <a:rPr lang="fr-FR" sz="2800" i="1"/>
                              </m:ctrlPr>
                            </m:sSubPr>
                            <m:e>
                              <m:r>
                                <a:rPr lang="fr-FR" sz="2800" i="1"/>
                                <m:t>𝐻</m:t>
                              </m:r>
                            </m:e>
                            <m:sub>
                              <m:r>
                                <a:rPr lang="fr-FR" sz="2800" i="1"/>
                                <m:t>2</m:t>
                              </m:r>
                            </m:sub>
                          </m:sSub>
                        </m:sub>
                      </m:sSub>
                      <m:r>
                        <a:rPr lang="fr-FR" sz="2800" i="1"/>
                        <m:t>−0,06</m:t>
                      </m:r>
                      <m:r>
                        <a:rPr lang="fr-FR" sz="2800" i="1"/>
                        <m:t>𝑝𝐻</m:t>
                      </m:r>
                      <m:r>
                        <a:rPr lang="fr-FR" sz="2800" i="1"/>
                        <m:t>   </m:t>
                      </m:r>
                      <m:r>
                        <a:rPr lang="fr-FR" sz="2800" i="1"/>
                        <m:t>𝑎𝑣𝑒𝑐</m:t>
                      </m:r>
                      <m:r>
                        <a:rPr lang="fr-FR" sz="2800" i="1"/>
                        <m:t> </m:t>
                      </m:r>
                      <m:sSub>
                        <m:sSubPr>
                          <m:ctrlPr>
                            <a:rPr lang="fr-FR" sz="2800" i="1"/>
                          </m:ctrlPr>
                        </m:sSubPr>
                        <m:e>
                          <m:r>
                            <a:rPr lang="fr-FR" sz="2800" i="1"/>
                            <m:t>𝑃</m:t>
                          </m:r>
                        </m:e>
                        <m:sub>
                          <m:sSub>
                            <m:sSubPr>
                              <m:ctrlPr>
                                <a:rPr lang="fr-FR" sz="2800" i="1"/>
                              </m:ctrlPr>
                            </m:sSubPr>
                            <m:e>
                              <m:r>
                                <a:rPr lang="fr-FR" sz="2800" i="1"/>
                                <m:t>𝐻</m:t>
                              </m:r>
                            </m:e>
                            <m:sub>
                              <m:r>
                                <a:rPr lang="fr-FR" sz="2800" i="1"/>
                                <m:t>2</m:t>
                              </m:r>
                            </m:sub>
                          </m:sSub>
                        </m:sub>
                      </m:sSub>
                      <m:r>
                        <a:rPr lang="fr-FR" sz="2800" i="1"/>
                        <m:t>=1 </m:t>
                      </m:r>
                      <m:r>
                        <a:rPr lang="fr-FR" sz="2800" i="1"/>
                        <m:t>𝑏𝑎𝑟</m:t>
                      </m:r>
                      <m:r>
                        <a:rPr lang="fr-FR" sz="2800" i="1"/>
                        <m:t> </m:t>
                      </m:r>
                      <m:r>
                        <a:rPr lang="fr-FR" sz="2800" i="1"/>
                        <m:t>𝑜𝑛</m:t>
                      </m:r>
                      <m:r>
                        <a:rPr lang="fr-FR" sz="2800" i="1"/>
                        <m:t> </m:t>
                      </m:r>
                      <m:r>
                        <a:rPr lang="fr-FR" sz="2800" i="1"/>
                        <m:t>𝑎</m:t>
                      </m:r>
                      <m:r>
                        <a:rPr lang="fr-FR" sz="2800" i="1"/>
                        <m:t> </m:t>
                      </m:r>
                    </m:oMath>
                  </m:oMathPara>
                </a14:m>
                <a:endParaRPr lang="fr-FR" sz="2800" dirty="0"/>
              </a:p>
              <a:p>
                <a14:m>
                  <m:oMathPara xmlns:m="http://schemas.openxmlformats.org/officeDocument/2006/math">
                    <m:oMathParaPr>
                      <m:jc m:val="centerGroup"/>
                    </m:oMathParaPr>
                    <m:oMath xmlns:m="http://schemas.openxmlformats.org/officeDocument/2006/math">
                      <m:sSub>
                        <m:sSubPr>
                          <m:ctrlPr>
                            <a:rPr lang="fr-FR" sz="2800" b="1" i="1"/>
                          </m:ctrlPr>
                        </m:sSubPr>
                        <m:e>
                          <m:r>
                            <a:rPr lang="fr-FR" sz="2800" b="1" i="1"/>
                            <m:t>𝑬</m:t>
                          </m:r>
                        </m:e>
                        <m:sub>
                          <m:r>
                            <a:rPr lang="fr-FR" sz="2800" b="1" i="1"/>
                            <m:t>𝟏</m:t>
                          </m:r>
                        </m:sub>
                      </m:sSub>
                      <m:r>
                        <a:rPr lang="fr-FR" sz="2800" b="1" i="1"/>
                        <m:t>=−</m:t>
                      </m:r>
                      <m:r>
                        <a:rPr lang="fr-FR" sz="2800" b="1" i="1"/>
                        <m:t>𝟎</m:t>
                      </m:r>
                      <m:r>
                        <a:rPr lang="fr-FR" sz="2800" b="1" i="1"/>
                        <m:t>,</m:t>
                      </m:r>
                      <m:r>
                        <a:rPr lang="fr-FR" sz="2800" b="1" i="1"/>
                        <m:t>𝟎𝟔</m:t>
                      </m:r>
                      <m:r>
                        <a:rPr lang="fr-FR" sz="2800" b="1" i="1"/>
                        <m:t>𝒑𝑯</m:t>
                      </m:r>
                    </m:oMath>
                  </m:oMathPara>
                </a14:m>
                <a:endParaRPr lang="fr-FR" sz="2800" dirty="0"/>
              </a:p>
              <a:p>
                <a:pPr marL="0" marR="0" lvl="0" indent="342900" defTabSz="914400" rtl="0" eaLnBrk="0" fontAlgn="base" latinLnBrk="0" hangingPunct="0">
                  <a:lnSpc>
                    <a:spcPct val="100000"/>
                  </a:lnSpc>
                  <a:spcBef>
                    <a:spcPct val="0"/>
                  </a:spcBef>
                  <a:spcAft>
                    <a:spcPct val="0"/>
                  </a:spcAft>
                  <a:buClrTx/>
                  <a:buSzTx/>
                  <a:buFontTx/>
                  <a:buNone/>
                  <a:tabLst/>
                </a:pP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mc:Choice>
        <mc:Fallback>
          <p:sp>
            <p:nvSpPr>
              <p:cNvPr id="7" name="Rectangle 5">
                <a:extLst>
                  <a:ext uri="{FF2B5EF4-FFF2-40B4-BE49-F238E27FC236}">
                    <a16:creationId xmlns:a16="http://schemas.microsoft.com/office/drawing/2014/main" id="{D6C517A1-6D6A-4643-9DF4-65EE118C6A8F}"/>
                  </a:ext>
                </a:extLst>
              </p:cNvPr>
              <p:cNvSpPr>
                <a:spLocks noRot="1" noChangeAspect="1" noMove="1" noResize="1" noEditPoints="1" noAdjustHandles="1" noChangeArrowheads="1" noChangeShapeType="1" noTextEdit="1"/>
              </p:cNvSpPr>
              <p:nvPr/>
            </p:nvSpPr>
            <p:spPr bwMode="auto">
              <a:xfrm>
                <a:off x="882050" y="1985569"/>
                <a:ext cx="9752670" cy="4433393"/>
              </a:xfrm>
              <a:prstGeom prst="rect">
                <a:avLst/>
              </a:prstGeom>
              <a:blipFill>
                <a:blip r:embed="rId2"/>
                <a:stretch>
                  <a:fillRect t="-963" r="-18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noFill/>
                  </a:rPr>
                  <a:t> </a:t>
                </a:r>
              </a:p>
            </p:txBody>
          </p:sp>
        </mc:Fallback>
      </mc:AlternateContent>
    </p:spTree>
    <p:extLst>
      <p:ext uri="{BB962C8B-B14F-4D97-AF65-F5344CB8AC3E}">
        <p14:creationId xmlns:p14="http://schemas.microsoft.com/office/powerpoint/2010/main" val="26220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H</a:t>
            </a:r>
            <a:r>
              <a:rPr lang="fr-FR" b="1" baseline="-25000" dirty="0"/>
              <a:t>2</a:t>
            </a:r>
            <a:r>
              <a:rPr lang="fr-FR" b="1" dirty="0"/>
              <a:t>O réducteur</a:t>
            </a:r>
            <a:br>
              <a:rPr lang="fr-FR" u="sng" dirty="0"/>
            </a:b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a14="http://schemas.microsoft.com/office/drawing/2010/main" Requires="a14">
          <p:sp>
            <p:nvSpPr>
              <p:cNvPr id="7" name="Rectangle 5">
                <a:extLst>
                  <a:ext uri="{FF2B5EF4-FFF2-40B4-BE49-F238E27FC236}">
                    <a16:creationId xmlns:a16="http://schemas.microsoft.com/office/drawing/2014/main" id="{D6C517A1-6D6A-4643-9DF4-65EE118C6A8F}"/>
                  </a:ext>
                </a:extLst>
              </p:cNvPr>
              <p:cNvSpPr>
                <a:spLocks noChangeArrowheads="1"/>
              </p:cNvSpPr>
              <p:nvPr/>
            </p:nvSpPr>
            <p:spPr bwMode="auto">
              <a:xfrm>
                <a:off x="882050" y="2357659"/>
                <a:ext cx="10318979" cy="36892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42900"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abic Transparent" panose="020B0604020202020204" pitchFamily="34" charset="0"/>
                  </a:rPr>
                  <a:t>Pour le couple </a:t>
                </a:r>
                <a14:m>
                  <m:oMath xmlns:m="http://schemas.openxmlformats.org/officeDocument/2006/math">
                    <m:sSub>
                      <m:sSubPr>
                        <m:ctrlP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ctrlPr>
                      </m:sSubPr>
                      <m:e>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𝑂</m:t>
                        </m:r>
                      </m:e>
                      <m:sub>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2</m:t>
                        </m:r>
                      </m:sub>
                    </m:sSub>
                    <m:sSub>
                      <m:sSubPr>
                        <m:ctrlP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ctrlPr>
                      </m:sSubPr>
                      <m:e>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m:t>
                        </m:r>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𝐻</m:t>
                        </m:r>
                      </m:e>
                      <m:sub>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2</m:t>
                        </m:r>
                      </m:sub>
                    </m:sSub>
                    <m:r>
                      <a:rPr kumimoji="0" lang="fr-FR" altLang="fr-FR" sz="2800" b="0" i="1" u="none" strike="noStrike" cap="none" normalizeH="0" baseline="0" smtClean="0">
                        <a:ln>
                          <a:noFill/>
                        </a:ln>
                        <a:solidFill>
                          <a:schemeClr val="tx1"/>
                        </a:solidFill>
                        <a:effectLst/>
                        <a:latin typeface="Cambria Math" panose="02040503050406030204" pitchFamily="18" charset="0"/>
                        <a:cs typeface="Arabic Transparent" panose="020B0604020202020204" pitchFamily="34" charset="0"/>
                      </a:rPr>
                      <m:t>𝑂</m:t>
                    </m:r>
                  </m:oMath>
                </a14:m>
                <a:r>
                  <a:rPr kumimoji="0" lang="fr-FR"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abic Transparent" panose="020B0604020202020204" pitchFamily="34" charset="0"/>
                  </a:rPr>
                  <a:t> ,la demi-équation</a:t>
                </a:r>
                <a:r>
                  <a:rPr kumimoji="0" lang="fr-FR" altLang="fr-FR" sz="2800" b="0" i="0" u="none" strike="noStrike" cap="none" normalizeH="0" dirty="0">
                    <a:ln>
                      <a:noFill/>
                    </a:ln>
                    <a:solidFill>
                      <a:schemeClr val="tx1"/>
                    </a:solidFill>
                    <a:effectLst/>
                    <a:latin typeface="Arial" panose="020B0604020202020204" pitchFamily="34" charset="0"/>
                    <a:ea typeface="Times New Roman" panose="02020603050405020304" pitchFamily="18" charset="0"/>
                    <a:cs typeface="Arabic Transparent" panose="020B0604020202020204" pitchFamily="34" charset="0"/>
                  </a:rPr>
                  <a:t> </a:t>
                </a:r>
                <a:r>
                  <a:rPr kumimoji="0" lang="fr-FR"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abic Transparent" panose="020B0604020202020204" pitchFamily="34" charset="0"/>
                  </a:rPr>
                  <a:t>électronique  s’écrit:</a:t>
                </a:r>
              </a:p>
              <a:p>
                <a:pPr lvl="0"/>
                <a14:m>
                  <m:oMathPara xmlns:m="http://schemas.openxmlformats.org/officeDocument/2006/math">
                    <m:oMathParaPr>
                      <m:jc m:val="centerGroup"/>
                    </m:oMathParaPr>
                    <m:oMath xmlns:m="http://schemas.openxmlformats.org/officeDocument/2006/math">
                      <m:sSub>
                        <m:sSubPr>
                          <m:ctrlPr>
                            <a:rPr lang="fr-FR" sz="2800" i="1"/>
                          </m:ctrlPr>
                        </m:sSubPr>
                        <m:e>
                          <m:f>
                            <m:fPr>
                              <m:ctrlPr>
                                <a:rPr lang="fr-FR" sz="2800" i="1"/>
                              </m:ctrlPr>
                            </m:fPr>
                            <m:num>
                              <m:r>
                                <a:rPr lang="fr-FR" sz="2800" i="1"/>
                                <m:t>1</m:t>
                              </m:r>
                            </m:num>
                            <m:den>
                              <m:r>
                                <a:rPr lang="fr-FR" sz="2800" i="1"/>
                                <m:t>2</m:t>
                              </m:r>
                            </m:den>
                          </m:f>
                          <m:sSub>
                            <m:sSubPr>
                              <m:ctrlPr>
                                <a:rPr lang="fr-FR" sz="2800" i="1"/>
                              </m:ctrlPr>
                            </m:sSubPr>
                            <m:e>
                              <m:r>
                                <a:rPr lang="fr-FR" sz="2800" i="1"/>
                                <m:t>𝑂</m:t>
                              </m:r>
                            </m:e>
                            <m:sub>
                              <m:r>
                                <a:rPr lang="fr-FR" sz="2800" i="1"/>
                                <m:t>2</m:t>
                              </m:r>
                            </m:sub>
                          </m:sSub>
                          <m:r>
                            <a:rPr lang="fr-FR" sz="2800" i="1"/>
                            <m:t>+2</m:t>
                          </m:r>
                          <m:r>
                            <a:rPr lang="fr-FR" sz="2800" i="1"/>
                            <m:t>𝐻</m:t>
                          </m:r>
                        </m:e>
                        <m:sub>
                          <m:r>
                            <a:rPr lang="fr-FR" sz="2800" i="1"/>
                            <m:t>3</m:t>
                          </m:r>
                        </m:sub>
                      </m:sSub>
                      <m:sSup>
                        <m:sSupPr>
                          <m:ctrlPr>
                            <a:rPr lang="fr-FR" sz="2800" i="1"/>
                          </m:ctrlPr>
                        </m:sSupPr>
                        <m:e>
                          <m:r>
                            <a:rPr lang="fr-FR" sz="2800" i="1"/>
                            <m:t>𝑂</m:t>
                          </m:r>
                        </m:e>
                        <m:sup>
                          <m:r>
                            <a:rPr lang="fr-FR" sz="2800" i="1"/>
                            <m:t>+</m:t>
                          </m:r>
                        </m:sup>
                      </m:sSup>
                      <m:r>
                        <a:rPr lang="fr-FR" sz="2800" i="1"/>
                        <m:t>+2</m:t>
                      </m:r>
                      <m:sSup>
                        <m:sSupPr>
                          <m:ctrlPr>
                            <a:rPr lang="fr-FR" sz="2800" i="1"/>
                          </m:ctrlPr>
                        </m:sSupPr>
                        <m:e>
                          <m:r>
                            <a:rPr lang="fr-FR" sz="2800" i="1"/>
                            <m:t>𝑒</m:t>
                          </m:r>
                        </m:e>
                        <m:sup>
                          <m:r>
                            <a:rPr lang="fr-FR" sz="2800" i="1"/>
                            <m:t>−</m:t>
                          </m:r>
                        </m:sup>
                      </m:sSup>
                      <m:r>
                        <a:rPr lang="fr-FR" sz="2800" i="1"/>
                        <m:t>⇄3</m:t>
                      </m:r>
                      <m:sSub>
                        <m:sSubPr>
                          <m:ctrlPr>
                            <a:rPr lang="fr-FR" sz="2800" i="1"/>
                          </m:ctrlPr>
                        </m:sSubPr>
                        <m:e>
                          <m:r>
                            <a:rPr lang="fr-FR" sz="2800" i="1"/>
                            <m:t>𝐻</m:t>
                          </m:r>
                        </m:e>
                        <m:sub>
                          <m:r>
                            <a:rPr lang="fr-FR" sz="2800" i="1"/>
                            <m:t>2</m:t>
                          </m:r>
                        </m:sub>
                      </m:sSub>
                      <m:r>
                        <a:rPr lang="fr-FR" sz="2800" i="1"/>
                        <m:t>𝑂</m:t>
                      </m:r>
                    </m:oMath>
                  </m:oMathPara>
                </a14:m>
                <a:endParaRPr lang="fr-FR" sz="2800" dirty="0"/>
              </a:p>
              <a:p>
                <a:pPr marL="0" marR="0" lvl="0" indent="342900"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chemeClr val="tx1"/>
                    </a:solidFill>
                    <a:effectLst/>
                    <a:latin typeface="Arial" panose="020B0604020202020204" pitchFamily="34" charset="0"/>
                  </a:rPr>
                  <a:t>Le potentiel de Nernst s’écrit alors:</a:t>
                </a:r>
              </a:p>
              <a:p>
                <a:pPr lvl="0"/>
                <a14:m>
                  <m:oMathPara xmlns:m="http://schemas.openxmlformats.org/officeDocument/2006/math">
                    <m:oMathParaPr>
                      <m:jc m:val="centerGroup"/>
                    </m:oMathParaPr>
                    <m:oMath xmlns:m="http://schemas.openxmlformats.org/officeDocument/2006/math">
                      <m:sSub>
                        <m:sSubPr>
                          <m:ctrlPr>
                            <a:rPr lang="fr-FR" sz="2800" i="1"/>
                          </m:ctrlPr>
                        </m:sSubPr>
                        <m:e>
                          <m:r>
                            <a:rPr lang="fr-FR" sz="2800" i="1"/>
                            <m:t>𝐸</m:t>
                          </m:r>
                        </m:e>
                        <m:sub>
                          <m:r>
                            <a:rPr lang="fr-FR" sz="2800" i="1"/>
                            <m:t>2</m:t>
                          </m:r>
                        </m:sub>
                      </m:sSub>
                      <m:r>
                        <a:rPr lang="fr-FR" sz="2800" i="1"/>
                        <m:t>=</m:t>
                      </m:r>
                      <m:sSubSup>
                        <m:sSubSupPr>
                          <m:ctrlPr>
                            <a:rPr lang="fr-FR" sz="2800" i="1"/>
                          </m:ctrlPr>
                        </m:sSubSupPr>
                        <m:e>
                          <m:r>
                            <a:rPr lang="fr-FR" sz="2800" i="1"/>
                            <m:t>𝐸</m:t>
                          </m:r>
                        </m:e>
                        <m:sub>
                          <m:r>
                            <a:rPr lang="fr-FR" sz="2800" i="1"/>
                            <m:t>2</m:t>
                          </m:r>
                        </m:sub>
                        <m:sup>
                          <m:r>
                            <a:rPr lang="fr-FR" sz="2800" i="1"/>
                            <m:t>0</m:t>
                          </m:r>
                        </m:sup>
                      </m:sSubSup>
                      <m:r>
                        <a:rPr lang="fr-FR" sz="2800" i="1"/>
                        <m:t>+0,03</m:t>
                      </m:r>
                      <m:r>
                        <m:rPr>
                          <m:sty m:val="p"/>
                        </m:rPr>
                        <a:rPr lang="fr-FR" sz="2800"/>
                        <m:t>log</m:t>
                      </m:r>
                      <m:d>
                        <m:dPr>
                          <m:ctrlPr>
                            <a:rPr lang="fr-FR" sz="2800" i="1">
                              <a:latin typeface="Cambria Math" panose="02040503050406030204" pitchFamily="18" charset="0"/>
                            </a:rPr>
                          </m:ctrlPr>
                        </m:dPr>
                        <m:e>
                          <m:sSup>
                            <m:sSupPr>
                              <m:ctrlPr>
                                <a:rPr lang="fr-FR" sz="2800" i="1"/>
                              </m:ctrlPr>
                            </m:sSupPr>
                            <m:e>
                              <m:d>
                                <m:dPr>
                                  <m:begChr m:val="["/>
                                  <m:endChr m:val="]"/>
                                  <m:ctrlPr>
                                    <a:rPr lang="fr-FR" sz="2800" i="1"/>
                                  </m:ctrlPr>
                                </m:dPr>
                                <m:e>
                                  <m:sSub>
                                    <m:sSubPr>
                                      <m:ctrlPr>
                                        <a:rPr lang="fr-FR" sz="2800" i="1"/>
                                      </m:ctrlPr>
                                    </m:sSubPr>
                                    <m:e>
                                      <m:r>
                                        <a:rPr lang="fr-FR" sz="2800" i="1"/>
                                        <m:t>𝐻</m:t>
                                      </m:r>
                                    </m:e>
                                    <m:sub>
                                      <m:r>
                                        <a:rPr lang="fr-FR" sz="2800" i="1"/>
                                        <m:t>3</m:t>
                                      </m:r>
                                    </m:sub>
                                  </m:sSub>
                                  <m:sSup>
                                    <m:sSupPr>
                                      <m:ctrlPr>
                                        <a:rPr lang="fr-FR" sz="2800" i="1"/>
                                      </m:ctrlPr>
                                    </m:sSupPr>
                                    <m:e>
                                      <m:r>
                                        <a:rPr lang="fr-FR" sz="2800" i="1"/>
                                        <m:t>𝑂</m:t>
                                      </m:r>
                                    </m:e>
                                    <m:sup>
                                      <m:r>
                                        <a:rPr lang="fr-FR" sz="2800" i="1"/>
                                        <m:t>+</m:t>
                                      </m:r>
                                    </m:sup>
                                  </m:sSup>
                                </m:e>
                              </m:d>
                            </m:e>
                            <m:sup>
                              <m:r>
                                <a:rPr lang="fr-FR" sz="2800" i="1"/>
                                <m:t>2</m:t>
                              </m:r>
                            </m:sup>
                          </m:sSup>
                          <m:r>
                            <a:rPr lang="fr-FR" sz="2800" i="1"/>
                            <m:t>∗</m:t>
                          </m:r>
                          <m:rad>
                            <m:radPr>
                              <m:degHide m:val="on"/>
                              <m:ctrlPr>
                                <a:rPr lang="fr-FR" sz="2800" i="1"/>
                              </m:ctrlPr>
                            </m:radPr>
                            <m:deg/>
                            <m:e>
                              <m:sSub>
                                <m:sSubPr>
                                  <m:ctrlPr>
                                    <a:rPr lang="fr-FR" sz="2800" i="1"/>
                                  </m:ctrlPr>
                                </m:sSubPr>
                                <m:e>
                                  <m:r>
                                    <a:rPr lang="fr-FR" sz="2800" i="1"/>
                                    <m:t>𝑃</m:t>
                                  </m:r>
                                </m:e>
                                <m:sub>
                                  <m:sSub>
                                    <m:sSubPr>
                                      <m:ctrlPr>
                                        <a:rPr lang="fr-FR" sz="2800" i="1"/>
                                      </m:ctrlPr>
                                    </m:sSubPr>
                                    <m:e>
                                      <m:r>
                                        <a:rPr lang="fr-FR" sz="2800" i="1"/>
                                        <m:t>𝑂</m:t>
                                      </m:r>
                                    </m:e>
                                    <m:sub>
                                      <m:r>
                                        <a:rPr lang="fr-FR" sz="2800" i="1"/>
                                        <m:t>2</m:t>
                                      </m:r>
                                    </m:sub>
                                  </m:sSub>
                                </m:sub>
                              </m:sSub>
                            </m:e>
                          </m:rad>
                          <m:r>
                            <a:rPr lang="fr-FR" sz="2800" i="1"/>
                            <m:t> </m:t>
                          </m:r>
                        </m:e>
                      </m:d>
                      <m:r>
                        <a:rPr lang="fr-FR" sz="2800" b="0" i="1" smtClean="0">
                          <a:latin typeface="Cambria Math" panose="02040503050406030204" pitchFamily="18" charset="0"/>
                        </a:rPr>
                        <m:t> </m:t>
                      </m:r>
                      <m:r>
                        <a:rPr lang="fr-FR" sz="2800" i="1"/>
                        <m:t>𝑎𝑣𝑒𝑐</m:t>
                      </m:r>
                      <m:r>
                        <a:rPr lang="fr-FR" sz="2800" i="1"/>
                        <m:t> </m:t>
                      </m:r>
                      <m:sSubSup>
                        <m:sSubSupPr>
                          <m:ctrlPr>
                            <a:rPr lang="fr-FR" sz="2800" i="1"/>
                          </m:ctrlPr>
                        </m:sSubSupPr>
                        <m:e>
                          <m:r>
                            <a:rPr lang="fr-FR" sz="2800" i="1"/>
                            <m:t>𝐸</m:t>
                          </m:r>
                        </m:e>
                        <m:sub>
                          <m:r>
                            <a:rPr lang="fr-FR" sz="2800" i="1"/>
                            <m:t>2</m:t>
                          </m:r>
                        </m:sub>
                        <m:sup>
                          <m:r>
                            <a:rPr lang="fr-FR" sz="2800" i="1"/>
                            <m:t>0</m:t>
                          </m:r>
                        </m:sup>
                      </m:sSubSup>
                      <m:r>
                        <a:rPr lang="fr-FR" sz="2800" i="1"/>
                        <m:t>=1,23 </m:t>
                      </m:r>
                      <m:r>
                        <a:rPr lang="fr-FR" sz="2800" i="1"/>
                        <m:t>𝑉</m:t>
                      </m:r>
                      <m:r>
                        <a:rPr lang="fr-FR" sz="2800" i="1"/>
                        <m:t> </m:t>
                      </m:r>
                    </m:oMath>
                  </m:oMathPara>
                </a14:m>
                <a:endParaRPr lang="fr-FR" sz="2800" dirty="0"/>
              </a:p>
              <a:p>
                <a14:m>
                  <m:oMathPara xmlns:m="http://schemas.openxmlformats.org/officeDocument/2006/math">
                    <m:oMathParaPr>
                      <m:jc m:val="centerGroup"/>
                    </m:oMathParaPr>
                    <m:oMath xmlns:m="http://schemas.openxmlformats.org/officeDocument/2006/math">
                      <m:sSub>
                        <m:sSubPr>
                          <m:ctrlPr>
                            <a:rPr lang="fr-FR" sz="2800" b="1" i="1"/>
                          </m:ctrlPr>
                        </m:sSubPr>
                        <m:e>
                          <m:r>
                            <a:rPr lang="fr-FR" sz="2800" b="1" i="1"/>
                            <m:t>𝑬</m:t>
                          </m:r>
                        </m:e>
                        <m:sub>
                          <m:r>
                            <a:rPr lang="fr-FR" sz="2800" b="1" i="1"/>
                            <m:t>𝟐</m:t>
                          </m:r>
                        </m:sub>
                      </m:sSub>
                      <m:r>
                        <a:rPr lang="fr-FR" sz="2800" b="1" i="1"/>
                        <m:t>=</m:t>
                      </m:r>
                      <m:r>
                        <a:rPr lang="fr-FR" sz="2800" b="1" i="1"/>
                        <m:t>𝟏</m:t>
                      </m:r>
                      <m:r>
                        <a:rPr lang="fr-FR" sz="2800" b="1" i="1"/>
                        <m:t>,</m:t>
                      </m:r>
                      <m:r>
                        <a:rPr lang="fr-FR" sz="2800" b="1" i="1"/>
                        <m:t>𝟐𝟑</m:t>
                      </m:r>
                      <m:r>
                        <a:rPr lang="fr-FR" sz="2800" b="1" i="1"/>
                        <m:t>−</m:t>
                      </m:r>
                      <m:r>
                        <a:rPr lang="fr-FR" sz="2800" b="1" i="1"/>
                        <m:t>𝟎</m:t>
                      </m:r>
                      <m:r>
                        <a:rPr lang="fr-FR" sz="2800" b="1" i="1"/>
                        <m:t>,</m:t>
                      </m:r>
                      <m:r>
                        <a:rPr lang="fr-FR" sz="2800" b="1" i="1"/>
                        <m:t>𝟎𝟔</m:t>
                      </m:r>
                      <m:r>
                        <a:rPr lang="fr-FR" sz="2800" b="1" i="1"/>
                        <m:t>𝒑𝑯</m:t>
                      </m:r>
                      <m:r>
                        <a:rPr lang="fr-FR" sz="2800" i="1"/>
                        <m:t> </m:t>
                      </m:r>
                      <m:r>
                        <a:rPr lang="fr-FR" sz="2800" b="0" i="1" smtClean="0">
                          <a:latin typeface="Cambria Math" panose="02040503050406030204" pitchFamily="18" charset="0"/>
                        </a:rPr>
                        <m:t> </m:t>
                      </m:r>
                      <m:r>
                        <a:rPr lang="fr-FR" sz="2800" i="1"/>
                        <m:t>𝑎𝑣𝑒𝑐</m:t>
                      </m:r>
                      <m:r>
                        <a:rPr lang="fr-FR" sz="2800" i="1"/>
                        <m:t> </m:t>
                      </m:r>
                      <m:sSub>
                        <m:sSubPr>
                          <m:ctrlPr>
                            <a:rPr lang="fr-FR" sz="2800" i="1"/>
                          </m:ctrlPr>
                        </m:sSubPr>
                        <m:e>
                          <m:r>
                            <a:rPr lang="fr-FR" sz="2800" i="1"/>
                            <m:t>𝑃</m:t>
                          </m:r>
                        </m:e>
                        <m:sub>
                          <m:sSub>
                            <m:sSubPr>
                              <m:ctrlPr>
                                <a:rPr lang="fr-FR" sz="2800" i="1"/>
                              </m:ctrlPr>
                            </m:sSubPr>
                            <m:e>
                              <m:r>
                                <a:rPr lang="fr-FR" sz="2800" i="1"/>
                                <m:t>𝑂</m:t>
                              </m:r>
                            </m:e>
                            <m:sub>
                              <m:r>
                                <a:rPr lang="fr-FR" sz="2800" i="1"/>
                                <m:t>2</m:t>
                              </m:r>
                            </m:sub>
                          </m:sSub>
                        </m:sub>
                      </m:sSub>
                      <m:r>
                        <a:rPr lang="fr-FR" sz="2800" i="1"/>
                        <m:t>=1 </m:t>
                      </m:r>
                      <m:r>
                        <a:rPr lang="fr-FR" sz="2800" i="1"/>
                        <m:t>𝑏𝑎𝑟</m:t>
                      </m:r>
                    </m:oMath>
                  </m:oMathPara>
                </a14:m>
                <a:endParaRPr lang="fr-FR" sz="2800" dirty="0"/>
              </a:p>
              <a:p>
                <a:pPr marL="0" marR="0" lvl="0" indent="342900" defTabSz="914400" rtl="0" eaLnBrk="0" fontAlgn="base" latinLnBrk="0" hangingPunct="0">
                  <a:lnSpc>
                    <a:spcPct val="100000"/>
                  </a:lnSpc>
                  <a:spcBef>
                    <a:spcPct val="0"/>
                  </a:spcBef>
                  <a:spcAft>
                    <a:spcPct val="0"/>
                  </a:spcAft>
                  <a:buClrTx/>
                  <a:buSzTx/>
                  <a:buFontTx/>
                  <a:buNone/>
                  <a:tabLst/>
                </a:pP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mc:Choice>
        <mc:Fallback>
          <p:sp>
            <p:nvSpPr>
              <p:cNvPr id="7" name="Rectangle 5">
                <a:extLst>
                  <a:ext uri="{FF2B5EF4-FFF2-40B4-BE49-F238E27FC236}">
                    <a16:creationId xmlns:a16="http://schemas.microsoft.com/office/drawing/2014/main" id="{D6C517A1-6D6A-4643-9DF4-65EE118C6A8F}"/>
                  </a:ext>
                </a:extLst>
              </p:cNvPr>
              <p:cNvSpPr>
                <a:spLocks noRot="1" noChangeAspect="1" noMove="1" noResize="1" noEditPoints="1" noAdjustHandles="1" noChangeArrowheads="1" noChangeShapeType="1" noTextEdit="1"/>
              </p:cNvSpPr>
              <p:nvPr/>
            </p:nvSpPr>
            <p:spPr bwMode="auto">
              <a:xfrm>
                <a:off x="882050" y="2357659"/>
                <a:ext cx="10318979" cy="3689215"/>
              </a:xfrm>
              <a:prstGeom prst="rect">
                <a:avLst/>
              </a:prstGeom>
              <a:blipFill>
                <a:blip r:embed="rId2"/>
                <a:stretch>
                  <a:fillRect t="-1322" r="-1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noFill/>
                  </a:rPr>
                  <a:t> </a:t>
                </a:r>
              </a:p>
            </p:txBody>
          </p:sp>
        </mc:Fallback>
      </mc:AlternateContent>
    </p:spTree>
    <p:extLst>
      <p:ext uri="{BB962C8B-B14F-4D97-AF65-F5344CB8AC3E}">
        <p14:creationId xmlns:p14="http://schemas.microsoft.com/office/powerpoint/2010/main" val="68634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Tracé du diagramme</a:t>
            </a: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8DBF3188-C685-4440-8D78-8858DF203BA4}"/>
              </a:ext>
            </a:extLst>
          </p:cNvPr>
          <p:cNvPicPr>
            <a:picLocks noChangeAspect="1" noChangeArrowheads="1"/>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971653" y="1801368"/>
            <a:ext cx="10955303" cy="489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59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Diagramme potentiel-pH du fer</a:t>
            </a: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F885FA66-E380-4F9C-90C9-5D3C3216FDF4}"/>
                  </a:ext>
                </a:extLst>
              </p:cNvPr>
              <p:cNvSpPr txBox="1"/>
              <p:nvPr/>
            </p:nvSpPr>
            <p:spPr>
              <a:xfrm>
                <a:off x="795129" y="2236763"/>
                <a:ext cx="10681253" cy="3869777"/>
              </a:xfrm>
              <a:prstGeom prst="rect">
                <a:avLst/>
              </a:prstGeom>
              <a:noFill/>
            </p:spPr>
            <p:txBody>
              <a:bodyPr wrap="square" rtlCol="0">
                <a:spAutoFit/>
              </a:bodyPr>
              <a:lstStyle/>
              <a:p>
                <a:pPr lvl="0"/>
                <a:r>
                  <a:rPr lang="fr-FR" sz="3200" dirty="0"/>
                  <a:t>On cherche à tracer le diagramme (simplifié) du fer à 25°C pour les espèces :</a:t>
                </a:r>
              </a:p>
              <a:p>
                <a:r>
                  <a:rPr lang="fr-FR" sz="3200" dirty="0"/>
                  <a:t>Fe(s), </a:t>
                </a:r>
                <a14:m>
                  <m:oMath xmlns:m="http://schemas.openxmlformats.org/officeDocument/2006/math">
                    <m:sSubSup>
                      <m:sSubSupPr>
                        <m:ctrlPr>
                          <a:rPr lang="fr-FR" sz="3200" i="1"/>
                        </m:ctrlPr>
                      </m:sSubSupPr>
                      <m:e>
                        <m:r>
                          <a:rPr lang="fr-FR" sz="3200" i="1"/>
                          <m:t>𝐹</m:t>
                        </m:r>
                      </m:e>
                      <m:sub>
                        <m:r>
                          <a:rPr lang="fr-FR" sz="3200" i="1"/>
                          <m:t>𝑒</m:t>
                        </m:r>
                      </m:sub>
                      <m:sup>
                        <m:r>
                          <a:rPr lang="fr-FR" sz="3200" i="1"/>
                          <m:t>2+</m:t>
                        </m:r>
                      </m:sup>
                    </m:sSubSup>
                    <m:r>
                      <a:rPr lang="fr-FR" sz="3200" i="1"/>
                      <m:t> </m:t>
                    </m:r>
                    <m:r>
                      <a:rPr lang="fr-FR" sz="3200" b="0" i="1" smtClean="0">
                        <a:latin typeface="Cambria Math" panose="02040503050406030204" pitchFamily="18" charset="0"/>
                      </a:rPr>
                      <m:t>,</m:t>
                    </m:r>
                    <m:r>
                      <a:rPr lang="fr-FR" sz="3200" i="1"/>
                      <m:t> </m:t>
                    </m:r>
                    <m:sSub>
                      <m:sSubPr>
                        <m:ctrlPr>
                          <a:rPr lang="fr-FR" sz="3200" i="1"/>
                        </m:ctrlPr>
                      </m:sSubPr>
                      <m:e>
                        <m:r>
                          <a:rPr lang="fr-FR" sz="3200" i="1"/>
                          <m:t>𝐹</m:t>
                        </m:r>
                      </m:e>
                      <m:sub>
                        <m:r>
                          <a:rPr lang="fr-FR" sz="3200" i="1"/>
                          <m:t>𝑒</m:t>
                        </m:r>
                      </m:sub>
                    </m:sSub>
                    <m:sSub>
                      <m:sSubPr>
                        <m:ctrlPr>
                          <a:rPr lang="fr-FR" sz="3200" i="1"/>
                        </m:ctrlPr>
                      </m:sSubPr>
                      <m:e>
                        <m:r>
                          <a:rPr lang="fr-FR" sz="3200" i="1"/>
                          <m:t>(</m:t>
                        </m:r>
                        <m:r>
                          <a:rPr lang="fr-FR" sz="3200" i="1"/>
                          <m:t>𝑂𝐻</m:t>
                        </m:r>
                        <m:r>
                          <a:rPr lang="fr-FR" sz="3200" i="1"/>
                          <m:t>)</m:t>
                        </m:r>
                      </m:e>
                      <m:sub>
                        <m:r>
                          <a:rPr lang="fr-FR" sz="3200" i="1"/>
                          <m:t>2</m:t>
                        </m:r>
                      </m:sub>
                    </m:sSub>
                    <m:r>
                      <a:rPr lang="fr-FR" sz="3200" b="0" i="0" smtClean="0">
                        <a:latin typeface="Cambria Math" panose="02040503050406030204" pitchFamily="18" charset="0"/>
                      </a:rPr>
                      <m:t>, </m:t>
                    </m:r>
                    <m:sSubSup>
                      <m:sSubSupPr>
                        <m:ctrlPr>
                          <a:rPr lang="fr-FR" sz="3200" i="1"/>
                        </m:ctrlPr>
                      </m:sSubSupPr>
                      <m:e>
                        <m:r>
                          <a:rPr lang="fr-FR" sz="3200" b="0" i="1" smtClean="0">
                            <a:latin typeface="Cambria Math" panose="02040503050406030204" pitchFamily="18" charset="0"/>
                          </a:rPr>
                          <m:t> </m:t>
                        </m:r>
                        <m:r>
                          <a:rPr lang="fr-FR" sz="3200" i="1"/>
                          <m:t>𝐹</m:t>
                        </m:r>
                      </m:e>
                      <m:sub>
                        <m:r>
                          <a:rPr lang="fr-FR" sz="3200" i="1"/>
                          <m:t>𝑒</m:t>
                        </m:r>
                      </m:sub>
                      <m:sup>
                        <m:r>
                          <a:rPr lang="fr-FR" sz="3200" i="1"/>
                          <m:t>3+</m:t>
                        </m:r>
                      </m:sup>
                    </m:sSubSup>
                    <m:r>
                      <a:rPr lang="fr-FR" sz="3200" i="1"/>
                      <m:t> </m:t>
                    </m:r>
                    <m:r>
                      <a:rPr lang="fr-FR" sz="3200" i="1"/>
                      <m:t>𝑒𝑡</m:t>
                    </m:r>
                    <m:r>
                      <a:rPr lang="fr-FR" sz="3200" i="1"/>
                      <m:t> </m:t>
                    </m:r>
                    <m:sSub>
                      <m:sSubPr>
                        <m:ctrlPr>
                          <a:rPr lang="fr-FR" sz="3200" i="1"/>
                        </m:ctrlPr>
                      </m:sSubPr>
                      <m:e>
                        <m:r>
                          <a:rPr lang="fr-FR" sz="3200" i="1"/>
                          <m:t>𝐹</m:t>
                        </m:r>
                      </m:e>
                      <m:sub>
                        <m:r>
                          <a:rPr lang="fr-FR" sz="3200" i="1"/>
                          <m:t>𝑒</m:t>
                        </m:r>
                      </m:sub>
                    </m:sSub>
                    <m:sSub>
                      <m:sSubPr>
                        <m:ctrlPr>
                          <a:rPr lang="fr-FR" sz="3200" i="1"/>
                        </m:ctrlPr>
                      </m:sSubPr>
                      <m:e>
                        <m:r>
                          <a:rPr lang="fr-FR" sz="3200" i="1"/>
                          <m:t>(</m:t>
                        </m:r>
                        <m:r>
                          <a:rPr lang="fr-FR" sz="3200" i="1"/>
                          <m:t>𝑂𝐻</m:t>
                        </m:r>
                        <m:r>
                          <a:rPr lang="fr-FR" sz="3200" i="1"/>
                          <m:t>)</m:t>
                        </m:r>
                      </m:e>
                      <m:sub>
                        <m:r>
                          <a:rPr lang="fr-FR" sz="3200" i="1"/>
                          <m:t>3</m:t>
                        </m:r>
                      </m:sub>
                    </m:sSub>
                  </m:oMath>
                </a14:m>
                <a:r>
                  <a:rPr lang="fr-FR" sz="3200" dirty="0"/>
                  <a:t>.</a:t>
                </a:r>
              </a:p>
              <a:p>
                <a:r>
                  <a:rPr lang="fr-FR" sz="3200" dirty="0"/>
                  <a:t>On prendra </a:t>
                </a:r>
                <a14:m>
                  <m:oMath xmlns:m="http://schemas.openxmlformats.org/officeDocument/2006/math">
                    <m:sSub>
                      <m:sSubPr>
                        <m:ctrlPr>
                          <a:rPr lang="fr-FR" sz="3200" i="1" smtClean="0">
                            <a:latin typeface="Cambria Math" panose="02040503050406030204" pitchFamily="18" charset="0"/>
                          </a:rPr>
                        </m:ctrlPr>
                      </m:sSubPr>
                      <m:e>
                        <m:r>
                          <a:rPr lang="fr-FR" sz="3200" b="0" i="1" smtClean="0">
                            <a:latin typeface="Cambria Math" panose="02040503050406030204" pitchFamily="18" charset="0"/>
                          </a:rPr>
                          <m:t>𝐶</m:t>
                        </m:r>
                      </m:e>
                      <m:sub>
                        <m:r>
                          <a:rPr lang="fr-FR" sz="3200" b="0" i="1" smtClean="0">
                            <a:latin typeface="Cambria Math" panose="02040503050406030204" pitchFamily="18" charset="0"/>
                          </a:rPr>
                          <m:t>𝑡𝑟𝑎</m:t>
                        </m:r>
                      </m:sub>
                    </m:sSub>
                    <m:r>
                      <a:rPr lang="fr-FR" sz="3200" b="0" i="1" smtClean="0">
                        <a:latin typeface="Cambria Math" panose="02040503050406030204" pitchFamily="18" charset="0"/>
                      </a:rPr>
                      <m:t>=0,1 </m:t>
                    </m:r>
                    <m:r>
                      <a:rPr lang="fr-FR" sz="3200" b="0" i="1" smtClean="0">
                        <a:latin typeface="Cambria Math" panose="02040503050406030204" pitchFamily="18" charset="0"/>
                      </a:rPr>
                      <m:t>𝑚𝑜𝑙</m:t>
                    </m:r>
                    <m:r>
                      <a:rPr lang="fr-FR" sz="3200" b="0" i="1" smtClean="0">
                        <a:latin typeface="Cambria Math" panose="02040503050406030204" pitchFamily="18" charset="0"/>
                      </a:rPr>
                      <m:t>.</m:t>
                    </m:r>
                    <m:sSup>
                      <m:sSupPr>
                        <m:ctrlPr>
                          <a:rPr lang="fr-FR" sz="3200" b="0" i="1" smtClean="0">
                            <a:latin typeface="Cambria Math" panose="02040503050406030204" pitchFamily="18" charset="0"/>
                          </a:rPr>
                        </m:ctrlPr>
                      </m:sSupPr>
                      <m:e>
                        <m:r>
                          <a:rPr lang="fr-FR" sz="3200" b="0" i="1" smtClean="0">
                            <a:latin typeface="Cambria Math" panose="02040503050406030204" pitchFamily="18" charset="0"/>
                          </a:rPr>
                          <m:t>𝐿</m:t>
                        </m:r>
                      </m:e>
                      <m:sup>
                        <m:r>
                          <a:rPr lang="fr-FR" sz="3200" b="0" i="1" smtClean="0">
                            <a:latin typeface="Cambria Math" panose="02040503050406030204" pitchFamily="18" charset="0"/>
                          </a:rPr>
                          <m:t>−1</m:t>
                        </m:r>
                      </m:sup>
                    </m:sSup>
                  </m:oMath>
                </a14:m>
                <a:endParaRPr lang="fr-FR" sz="3200" dirty="0"/>
              </a:p>
              <a:p>
                <a:r>
                  <a:rPr lang="fr-FR" sz="3200" dirty="0"/>
                  <a:t>Les données sont les suivantes : </a:t>
                </a:r>
                <a14:m>
                  <m:oMath xmlns:m="http://schemas.openxmlformats.org/officeDocument/2006/math">
                    <m:r>
                      <a:rPr lang="fr-FR" sz="3200" i="1"/>
                      <m:t>𝑝</m:t>
                    </m:r>
                    <m:sSub>
                      <m:sSubPr>
                        <m:ctrlPr>
                          <a:rPr lang="fr-FR" sz="3200" i="1"/>
                        </m:ctrlPr>
                      </m:sSubPr>
                      <m:e>
                        <m:r>
                          <a:rPr lang="fr-FR" sz="3200" i="1"/>
                          <m:t>𝐾</m:t>
                        </m:r>
                      </m:e>
                      <m:sub>
                        <m:r>
                          <a:rPr lang="fr-FR" sz="3200" i="1"/>
                          <m:t>𝑠</m:t>
                        </m:r>
                        <m:r>
                          <a:rPr lang="fr-FR" sz="3200" i="1"/>
                          <m:t>1</m:t>
                        </m:r>
                      </m:sub>
                    </m:sSub>
                    <m:d>
                      <m:dPr>
                        <m:ctrlPr>
                          <a:rPr lang="fr-FR" sz="3200" i="1"/>
                        </m:ctrlPr>
                      </m:dPr>
                      <m:e>
                        <m:sSub>
                          <m:sSubPr>
                            <m:ctrlPr>
                              <a:rPr lang="fr-FR" sz="3200" i="1"/>
                            </m:ctrlPr>
                          </m:sSubPr>
                          <m:e>
                            <m:r>
                              <a:rPr lang="fr-FR" sz="3200" i="1"/>
                              <m:t>𝐹</m:t>
                            </m:r>
                          </m:e>
                          <m:sub>
                            <m:r>
                              <a:rPr lang="fr-FR" sz="3200" i="1"/>
                              <m:t>𝑒</m:t>
                            </m:r>
                          </m:sub>
                        </m:sSub>
                        <m:sSub>
                          <m:sSubPr>
                            <m:ctrlPr>
                              <a:rPr lang="fr-FR" sz="3200" i="1"/>
                            </m:ctrlPr>
                          </m:sSubPr>
                          <m:e>
                            <m:d>
                              <m:dPr>
                                <m:ctrlPr>
                                  <a:rPr lang="fr-FR" sz="3200" i="1"/>
                                </m:ctrlPr>
                              </m:dPr>
                              <m:e>
                                <m:r>
                                  <a:rPr lang="fr-FR" sz="3200" i="1"/>
                                  <m:t>𝑂𝐻</m:t>
                                </m:r>
                              </m:e>
                            </m:d>
                          </m:e>
                          <m:sub>
                            <m:r>
                              <a:rPr lang="fr-FR" sz="3200" i="1"/>
                              <m:t>2</m:t>
                            </m:r>
                          </m:sub>
                        </m:sSub>
                      </m:e>
                    </m:d>
                    <m:r>
                      <a:rPr lang="fr-FR" sz="3200" i="1"/>
                      <m:t>=15,1; </m:t>
                    </m:r>
                    <m:r>
                      <a:rPr lang="fr-FR" sz="3200" i="1"/>
                      <m:t>𝑝</m:t>
                    </m:r>
                    <m:sSub>
                      <m:sSubPr>
                        <m:ctrlPr>
                          <a:rPr lang="fr-FR" sz="3200" i="1"/>
                        </m:ctrlPr>
                      </m:sSubPr>
                      <m:e>
                        <m:r>
                          <a:rPr lang="fr-FR" sz="3200" i="1"/>
                          <m:t>𝐾</m:t>
                        </m:r>
                      </m:e>
                      <m:sub>
                        <m:r>
                          <a:rPr lang="fr-FR" sz="3200" i="1"/>
                          <m:t>𝑠</m:t>
                        </m:r>
                        <m:r>
                          <a:rPr lang="fr-FR" sz="3200" i="1"/>
                          <m:t>2</m:t>
                        </m:r>
                      </m:sub>
                    </m:sSub>
                    <m:d>
                      <m:dPr>
                        <m:ctrlPr>
                          <a:rPr lang="fr-FR" sz="3200" i="1"/>
                        </m:ctrlPr>
                      </m:dPr>
                      <m:e>
                        <m:sSub>
                          <m:sSubPr>
                            <m:ctrlPr>
                              <a:rPr lang="fr-FR" sz="3200" i="1"/>
                            </m:ctrlPr>
                          </m:sSubPr>
                          <m:e>
                            <m:r>
                              <a:rPr lang="fr-FR" sz="3200" i="1"/>
                              <m:t>𝐹</m:t>
                            </m:r>
                          </m:e>
                          <m:sub>
                            <m:r>
                              <a:rPr lang="fr-FR" sz="3200" i="1"/>
                              <m:t>𝑒</m:t>
                            </m:r>
                          </m:sub>
                        </m:sSub>
                        <m:sSub>
                          <m:sSubPr>
                            <m:ctrlPr>
                              <a:rPr lang="fr-FR" sz="3200" i="1"/>
                            </m:ctrlPr>
                          </m:sSubPr>
                          <m:e>
                            <m:d>
                              <m:dPr>
                                <m:ctrlPr>
                                  <a:rPr lang="fr-FR" sz="3200" i="1"/>
                                </m:ctrlPr>
                              </m:dPr>
                              <m:e>
                                <m:r>
                                  <a:rPr lang="fr-FR" sz="3200" i="1"/>
                                  <m:t>𝑂𝐻</m:t>
                                </m:r>
                              </m:e>
                            </m:d>
                          </m:e>
                          <m:sub>
                            <m:r>
                              <a:rPr lang="fr-FR" sz="3200" i="1"/>
                              <m:t>3</m:t>
                            </m:r>
                          </m:sub>
                        </m:sSub>
                      </m:e>
                    </m:d>
                    <m:r>
                      <a:rPr lang="fr-FR" sz="3200" i="1"/>
                      <m:t>=38; </m:t>
                    </m:r>
                  </m:oMath>
                </a14:m>
                <a:endParaRPr lang="fr-FR" sz="3200" i="1" dirty="0"/>
              </a:p>
              <a:p>
                <a14:m>
                  <m:oMathPara xmlns:m="http://schemas.openxmlformats.org/officeDocument/2006/math">
                    <m:oMathParaPr>
                      <m:jc m:val="centerGroup"/>
                    </m:oMathParaPr>
                    <m:oMath xmlns:m="http://schemas.openxmlformats.org/officeDocument/2006/math">
                      <m:sSup>
                        <m:sSupPr>
                          <m:ctrlPr>
                            <a:rPr lang="fr-FR" sz="3200" i="1"/>
                          </m:ctrlPr>
                        </m:sSupPr>
                        <m:e>
                          <m:r>
                            <a:rPr lang="fr-FR" sz="3200" i="1"/>
                            <m:t>𝐸</m:t>
                          </m:r>
                        </m:e>
                        <m:sup>
                          <m:r>
                            <a:rPr lang="fr-FR" sz="3200" i="1"/>
                            <m:t>0</m:t>
                          </m:r>
                        </m:sup>
                      </m:sSup>
                      <m:r>
                        <a:rPr lang="fr-FR" sz="3200" i="1"/>
                        <m:t>(</m:t>
                      </m:r>
                      <m:sSubSup>
                        <m:sSubSupPr>
                          <m:ctrlPr>
                            <a:rPr lang="fr-FR" sz="3200" i="1"/>
                          </m:ctrlPr>
                        </m:sSubSupPr>
                        <m:e>
                          <m:r>
                            <a:rPr lang="fr-FR" sz="3200" i="1"/>
                            <m:t>𝐹</m:t>
                          </m:r>
                        </m:e>
                        <m:sub>
                          <m:r>
                            <a:rPr lang="fr-FR" sz="3200" i="1"/>
                            <m:t>𝑒</m:t>
                          </m:r>
                        </m:sub>
                        <m:sup>
                          <m:r>
                            <a:rPr lang="fr-FR" sz="3200" i="1"/>
                            <m:t>2+</m:t>
                          </m:r>
                        </m:sup>
                      </m:sSubSup>
                      <m:r>
                        <a:rPr lang="fr-FR" sz="3200" i="1"/>
                        <m:t>/</m:t>
                      </m:r>
                      <m:sSub>
                        <m:sSubPr>
                          <m:ctrlPr>
                            <a:rPr lang="fr-FR" sz="3200" i="1"/>
                          </m:ctrlPr>
                        </m:sSubPr>
                        <m:e>
                          <m:r>
                            <a:rPr lang="fr-FR" sz="3200" i="1"/>
                            <m:t>𝐹</m:t>
                          </m:r>
                        </m:e>
                        <m:sub>
                          <m:r>
                            <a:rPr lang="fr-FR" sz="3200" i="1"/>
                            <m:t>𝑒</m:t>
                          </m:r>
                        </m:sub>
                      </m:sSub>
                      <m:r>
                        <a:rPr lang="fr-FR" sz="3200" i="1"/>
                        <m:t>)=−0,44 </m:t>
                      </m:r>
                      <m:r>
                        <a:rPr lang="fr-FR" sz="3200" i="1"/>
                        <m:t>𝑉</m:t>
                      </m:r>
                      <m:r>
                        <a:rPr lang="fr-FR" sz="3200" i="1"/>
                        <m:t>;</m:t>
                      </m:r>
                      <m:sSup>
                        <m:sSupPr>
                          <m:ctrlPr>
                            <a:rPr lang="fr-FR" sz="3200" i="1"/>
                          </m:ctrlPr>
                        </m:sSupPr>
                        <m:e>
                          <m:r>
                            <a:rPr lang="fr-FR" sz="3200" i="1"/>
                            <m:t>𝐸</m:t>
                          </m:r>
                        </m:e>
                        <m:sup>
                          <m:r>
                            <a:rPr lang="fr-FR" sz="3200" i="1"/>
                            <m:t>0</m:t>
                          </m:r>
                        </m:sup>
                      </m:sSup>
                      <m:r>
                        <a:rPr lang="fr-FR" sz="3200" i="1"/>
                        <m:t>(</m:t>
                      </m:r>
                      <m:sSubSup>
                        <m:sSubSupPr>
                          <m:ctrlPr>
                            <a:rPr lang="fr-FR" sz="3200" i="1"/>
                          </m:ctrlPr>
                        </m:sSubSupPr>
                        <m:e>
                          <m:r>
                            <a:rPr lang="fr-FR" sz="3200" i="1"/>
                            <m:t>𝐹</m:t>
                          </m:r>
                        </m:e>
                        <m:sub>
                          <m:r>
                            <a:rPr lang="fr-FR" sz="3200" i="1"/>
                            <m:t>𝑒</m:t>
                          </m:r>
                        </m:sub>
                        <m:sup>
                          <m:r>
                            <a:rPr lang="fr-FR" sz="3200" i="1"/>
                            <m:t>3+</m:t>
                          </m:r>
                        </m:sup>
                      </m:sSubSup>
                      <m:r>
                        <a:rPr lang="fr-FR" sz="3200" i="1"/>
                        <m:t>/</m:t>
                      </m:r>
                      <m:sSup>
                        <m:sSupPr>
                          <m:ctrlPr>
                            <a:rPr lang="fr-FR" sz="3200" i="1"/>
                          </m:ctrlPr>
                        </m:sSupPr>
                        <m:e>
                          <m:sSub>
                            <m:sSubPr>
                              <m:ctrlPr>
                                <a:rPr lang="fr-FR" sz="3200" i="1"/>
                              </m:ctrlPr>
                            </m:sSubPr>
                            <m:e>
                              <m:r>
                                <a:rPr lang="fr-FR" sz="3200" i="1"/>
                                <m:t>𝐹</m:t>
                              </m:r>
                            </m:e>
                            <m:sub>
                              <m:r>
                                <a:rPr lang="fr-FR" sz="3200" i="1"/>
                                <m:t>𝑒</m:t>
                              </m:r>
                            </m:sub>
                          </m:sSub>
                        </m:e>
                        <m:sup>
                          <m:r>
                            <a:rPr lang="fr-FR" sz="3200" i="1"/>
                            <m:t>2+</m:t>
                          </m:r>
                        </m:sup>
                      </m:sSup>
                      <m:r>
                        <a:rPr lang="fr-FR" sz="3200" i="1"/>
                        <m:t>)=0,77 </m:t>
                      </m:r>
                      <m:r>
                        <a:rPr lang="fr-FR" sz="3200" i="1"/>
                        <m:t>𝑉</m:t>
                      </m:r>
                    </m:oMath>
                  </m:oMathPara>
                </a14:m>
                <a:endParaRPr lang="fr-FR" sz="3200" dirty="0"/>
              </a:p>
              <a:p>
                <a:endParaRPr lang="fr-FR" dirty="0"/>
              </a:p>
            </p:txBody>
          </p:sp>
        </mc:Choice>
        <mc:Fallback>
          <p:sp>
            <p:nvSpPr>
              <p:cNvPr id="3" name="ZoneTexte 2">
                <a:extLst>
                  <a:ext uri="{FF2B5EF4-FFF2-40B4-BE49-F238E27FC236}">
                    <a16:creationId xmlns:a16="http://schemas.microsoft.com/office/drawing/2014/main" id="{F885FA66-E380-4F9C-90C9-5D3C3216FDF4}"/>
                  </a:ext>
                </a:extLst>
              </p:cNvPr>
              <p:cNvSpPr txBox="1">
                <a:spLocks noRot="1" noChangeAspect="1" noMove="1" noResize="1" noEditPoints="1" noAdjustHandles="1" noChangeArrowheads="1" noChangeShapeType="1" noTextEdit="1"/>
              </p:cNvSpPr>
              <p:nvPr/>
            </p:nvSpPr>
            <p:spPr>
              <a:xfrm>
                <a:off x="795129" y="2236763"/>
                <a:ext cx="10681253" cy="3869777"/>
              </a:xfrm>
              <a:prstGeom prst="rect">
                <a:avLst/>
              </a:prstGeom>
              <a:blipFill>
                <a:blip r:embed="rId2"/>
                <a:stretch>
                  <a:fillRect l="-1426" t="-2047" r="-1654"/>
                </a:stretch>
              </a:blipFill>
            </p:spPr>
            <p:txBody>
              <a:bodyPr/>
              <a:lstStyle/>
              <a:p>
                <a:r>
                  <a:rPr lang="fr-FR">
                    <a:noFill/>
                  </a:rPr>
                  <a:t> </a:t>
                </a:r>
              </a:p>
            </p:txBody>
          </p:sp>
        </mc:Fallback>
      </mc:AlternateContent>
    </p:spTree>
    <p:extLst>
      <p:ext uri="{BB962C8B-B14F-4D97-AF65-F5344CB8AC3E}">
        <p14:creationId xmlns:p14="http://schemas.microsoft.com/office/powerpoint/2010/main" val="341086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Diagramme potentiel-pH du fer</a:t>
            </a: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a:extLst>
              <a:ext uri="{FF2B5EF4-FFF2-40B4-BE49-F238E27FC236}">
                <a16:creationId xmlns:a16="http://schemas.microsoft.com/office/drawing/2014/main" id="{6FDEAD73-27DD-4730-B694-54779143DD35}"/>
              </a:ext>
            </a:extLst>
          </p:cNvPr>
          <p:cNvPicPr>
            <a:picLocks noChangeAspect="1" noChangeArrowheads="1"/>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971655" y="1937993"/>
            <a:ext cx="10845208" cy="46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12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A1545-FAE4-4EA5-9CD6-DE2B5FD66241}"/>
              </a:ext>
            </a:extLst>
          </p:cNvPr>
          <p:cNvSpPr>
            <a:spLocks noGrp="1"/>
          </p:cNvSpPr>
          <p:nvPr>
            <p:ph type="title"/>
          </p:nvPr>
        </p:nvSpPr>
        <p:spPr>
          <a:xfrm>
            <a:off x="1653364" y="626364"/>
            <a:ext cx="9367203" cy="548640"/>
          </a:xfrm>
        </p:spPr>
        <p:txBody>
          <a:bodyPr>
            <a:normAutofit fontScale="90000"/>
          </a:bodyPr>
          <a:lstStyle/>
          <a:p>
            <a:r>
              <a:rPr lang="fr-FR" b="1" dirty="0"/>
              <a:t>Diagramme potentiel-pH du fer</a:t>
            </a:r>
            <a:endParaRPr lang="fr-F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a:extLst>
              <a:ext uri="{FF2B5EF4-FFF2-40B4-BE49-F238E27FC236}">
                <a16:creationId xmlns:a16="http://schemas.microsoft.com/office/drawing/2014/main" id="{37328AAB-7773-430A-9C7D-22FDDE57A1F3}"/>
              </a:ext>
            </a:extLst>
          </p:cNvPr>
          <p:cNvPicPr>
            <a:picLocks noChangeAspect="1" noChangeArrowheads="1"/>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971654" y="1801368"/>
            <a:ext cx="11028088" cy="488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6998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546</Words>
  <Application>Microsoft Office PowerPoint</Application>
  <PresentationFormat>Grand écran</PresentationFormat>
  <Paragraphs>43</Paragraphs>
  <Slides>18</Slides>
  <Notes>0</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18</vt:i4>
      </vt:variant>
    </vt:vector>
  </HeadingPairs>
  <TitlesOfParts>
    <vt:vector size="24" baseType="lpstr">
      <vt:lpstr>Arial</vt:lpstr>
      <vt:lpstr>Calibri</vt:lpstr>
      <vt:lpstr>Calibri Light</vt:lpstr>
      <vt:lpstr>Cambria Math</vt:lpstr>
      <vt:lpstr>Thème Office</vt:lpstr>
      <vt:lpstr>Equation.3</vt:lpstr>
      <vt:lpstr>Présentation PowerPoint</vt:lpstr>
      <vt:lpstr>INTRODUCTION</vt:lpstr>
      <vt:lpstr>DIAGRAMME POTENTIEL pH DE L’EAU</vt:lpstr>
      <vt:lpstr>H2O oxydant </vt:lpstr>
      <vt:lpstr>H2O réducteur </vt:lpstr>
      <vt:lpstr>Tracé du diagramme</vt:lpstr>
      <vt:lpstr>Diagramme potentiel-pH du fer</vt:lpstr>
      <vt:lpstr>Diagramme potentiel-pH du fer</vt:lpstr>
      <vt:lpstr>Diagramme potentiel-pH du fer</vt:lpstr>
      <vt:lpstr>Diagramme potentiel-pH du fer</vt:lpstr>
      <vt:lpstr>Diagramme potentiel-pH du fer</vt:lpstr>
      <vt:lpstr>Diagramme potentiel-pH du fer</vt:lpstr>
      <vt:lpstr>Diagramme potentiel-pH du fer</vt:lpstr>
      <vt:lpstr>Diagramme potentiel-pH du fer</vt:lpstr>
      <vt:lpstr>Diagramme potentiel-pH du fer</vt:lpstr>
      <vt:lpstr>Diagramme potentiel-pH du fer</vt:lpstr>
      <vt:lpstr>Diagramme potentiel-pH du fer</vt:lpstr>
      <vt:lpstr>Diagramme potentiel-pH du 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DIALLO Yero</dc:creator>
  <cp:lastModifiedBy>DIALLO Yero</cp:lastModifiedBy>
  <cp:revision>8</cp:revision>
  <dcterms:created xsi:type="dcterms:W3CDTF">2020-04-29T08:32:14Z</dcterms:created>
  <dcterms:modified xsi:type="dcterms:W3CDTF">2020-04-29T09:40:13Z</dcterms:modified>
</cp:coreProperties>
</file>