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4" r:id="rId4"/>
    <p:sldId id="258" r:id="rId5"/>
    <p:sldId id="257" r:id="rId6"/>
    <p:sldId id="259" r:id="rId7"/>
    <p:sldId id="260" r:id="rId8"/>
    <p:sldId id="261" r:id="rId9"/>
    <p:sldId id="262" r:id="rId10"/>
    <p:sldId id="265" r:id="rId11"/>
    <p:sldId id="266"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othy Capehart" initials="TC" lastIdx="1" clrIdx="0">
    <p:extLst>
      <p:ext uri="{19B8F6BF-5375-455C-9EA6-DF929625EA0E}">
        <p15:presenceInfo xmlns:p15="http://schemas.microsoft.com/office/powerpoint/2012/main" userId="cdd438f783fdad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6" d="100"/>
          <a:sy n="116" d="100"/>
        </p:scale>
        <p:origin x="39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28T00:12:30.872"/>
    </inkml:context>
    <inkml:brush xml:id="br0">
      <inkml:brushProperty name="width" value="0.2" units="cm"/>
      <inkml:brushProperty name="height" value="0.2" units="cm"/>
      <inkml:brushProperty name="color" value="#FFFFFF"/>
      <inkml:brushProperty name="ignorePressure" value="1"/>
    </inkml:brush>
  </inkml:definitions>
  <inkml:trace contextRef="#ctx0" brushRef="#br0">1 362,'4'0,"1"1,-1-1,1 1,-1 0,0 0,0 1,1 0,-1-1,0 1,0 0,-1 1,1-1,0 1,-1-1,1 1,-1 0,0 1,1 0,9 12,-1 1,0 0,6 13,-10-17,-1 0,2-1,0 0,0 0,6 4,-14-15,0-1,0 1,0 0,0 0,0 0,0-1,0 1,1-1,-1 1,0-1,1 1,-1-1,0 0,1 1,-1-1,0 0,1 0,-1 0,1 0,-1-1,0 1,1 0,-1 0,0-1,1 1,-1-1,0 1,0-1,0 1,1-1,-1 0,0 0,0 0,0 0,0 0,0 0,0 0,0 0,-1 0,1 0,0 0,0 0,-1 0,1-1,-1 1,1-1,5-10,0 0,-1 0,0 0,1-9,-3 12,32-118,-20 70,21-53,-29 91,1 2,1-1,1 1,0 0,2 1,-1 0,13-12,-2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28T00:14:41.470"/>
    </inkml:context>
    <inkml:brush xml:id="br0">
      <inkml:brushProperty name="width" value="0.2" units="cm"/>
      <inkml:brushProperty name="height" value="0.2" units="cm"/>
      <inkml:brushProperty name="color" value="#FFFFFF"/>
      <inkml:brushProperty name="ignorePressure" value="1"/>
    </inkml:brush>
  </inkml:definitions>
  <inkml:trace contextRef="#ctx0" brushRef="#br0">1 362,'4'0,"1"1,-1-1,1 1,-1 0,0 0,0 1,1 0,-1-1,0 1,0 0,-1 1,1-1,0 1,-1-1,1 1,-1 0,0 1,1 0,9 12,-1 1,0 0,6 13,-10-17,-1 0,2-1,0 0,0 0,6 4,-14-15,0-1,0 1,0 0,0 0,0 0,0-1,0 1,1-1,-1 1,0-1,1 1,-1-1,0 0,1 1,-1-1,0 0,1 0,-1 0,1 0,-1-1,0 1,1 0,-1 0,0-1,1 1,-1-1,0 1,0-1,0 1,1-1,-1 0,0 0,0 0,0 0,0 0,0 0,0 0,0 0,-1 0,1 0,0 0,0 0,-1 0,1-1,-1 1,1-1,5-10,0 0,-1 0,0 0,1-9,-3 12,32-118,-20 70,21-53,-29 91,1 2,1-1,1 1,0 0,2 1,-1 0,13-12,-2 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28T00:14:41.736"/>
    </inkml:context>
    <inkml:brush xml:id="br0">
      <inkml:brushProperty name="width" value="0.2" units="cm"/>
      <inkml:brushProperty name="height" value="0.2" units="cm"/>
      <inkml:brushProperty name="color" value="#FFFFFF"/>
      <inkml:brushProperty name="ignorePressure" value="1"/>
    </inkml:brush>
  </inkml:definitions>
  <inkml:trace contextRef="#ctx0" brushRef="#br0">1 362,'4'0,"1"1,-1-1,1 1,-1 0,0 0,0 1,1 0,-1-1,0 1,0 0,-1 1,1-1,0 1,-1-1,1 1,-1 0,0 1,1 0,9 12,-1 1,0 0,6 13,-10-17,-1 0,2-1,0 0,0 0,6 4,-14-15,0-1,0 1,0 0,0 0,0 0,0-1,0 1,1-1,-1 1,0-1,1 1,-1-1,0 0,1 1,-1-1,0 0,1 0,-1 0,1 0,-1-1,0 1,1 0,-1 0,0-1,1 1,-1-1,0 1,0-1,0 1,1-1,-1 0,0 0,0 0,0 0,0 0,0 0,0 0,0 0,-1 0,1 0,0 0,0 0,-1 0,1-1,-1 1,1-1,5-10,0 0,-1 0,0 0,1-9,-3 12,32-118,-20 70,21-53,-29 91,1 2,1-1,1 1,0 0,2 1,-1 0,13-12,-2 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28T00:14:42.017"/>
    </inkml:context>
    <inkml:brush xml:id="br0">
      <inkml:brushProperty name="width" value="0.2" units="cm"/>
      <inkml:brushProperty name="height" value="0.2" units="cm"/>
      <inkml:brushProperty name="color" value="#FFFFFF"/>
      <inkml:brushProperty name="ignorePressure" value="1"/>
    </inkml:brush>
  </inkml:definitions>
  <inkml:trace contextRef="#ctx0" brushRef="#br0">1 362,'4'0,"1"1,-1-1,1 1,-1 0,0 0,0 1,1 0,-1-1,0 1,0 0,-1 1,1-1,0 1,-1-1,1 1,-1 0,0 1,1 0,9 12,-1 1,0 0,6 13,-10-17,-1 0,2-1,0 0,0 0,6 4,-14-15,0-1,0 1,0 0,0 0,0 0,0-1,0 1,1-1,-1 1,0-1,1 1,-1-1,0 0,1 1,-1-1,0 0,1 0,-1 0,1 0,-1-1,0 1,1 0,-1 0,0-1,1 1,-1-1,0 1,0-1,0 1,1-1,-1 0,0 0,0 0,0 0,0 0,0 0,0 0,0 0,-1 0,1 0,0 0,0 0,-1 0,1-1,-1 1,1-1,5-10,0 0,-1 0,0 0,1-9,-3 12,32-118,-20 70,21-53,-29 91,1 2,1-1,1 1,0 0,2 1,-1 0,13-12,-2 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28T00:14:42.267"/>
    </inkml:context>
    <inkml:brush xml:id="br0">
      <inkml:brushProperty name="width" value="0.2" units="cm"/>
      <inkml:brushProperty name="height" value="0.2" units="cm"/>
      <inkml:brushProperty name="color" value="#FFFFFF"/>
      <inkml:brushProperty name="ignorePressure" value="1"/>
    </inkml:brush>
  </inkml:definitions>
  <inkml:trace contextRef="#ctx0" brushRef="#br0">1 362,'4'0,"1"1,-1-1,1 1,-1 0,0 0,0 1,1-1,-1 1,0 0,0 0,-1 1,1-1,0 1,-1-1,1 1,-1 0,0 1,1 0,9 12,-1 1,0 0,6 13,-10-17,-1 0,2-1,0 0,0 0,6 4,-14-15,0-1,0 1,0 0,0 0,0 0,0-1,0 1,1-1,-1 1,0-1,1 1,-1-1,0 0,1 1,-1-1,0 0,1 0,-1 0,1 0,-1-1,0 1,1 0,-1 0,0-1,1 1,-1-1,0 1,0-1,0 1,1-1,-1 0,0 0,0 0,0 0,0 0,0 0,0 0,0 0,-1 0,1 0,0 0,0 0,-1 0,1-1,-1 1,1-1,5-10,0 0,-1 0,0 0,1-9,-3 12,32-118,-20 70,21-53,-29 91,1 2,1-1,1 1,0 0,2 1,-1 0,13-12,-2 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28T00:14:42.548"/>
    </inkml:context>
    <inkml:brush xml:id="br0">
      <inkml:brushProperty name="width" value="0.2" units="cm"/>
      <inkml:brushProperty name="height" value="0.2" units="cm"/>
      <inkml:brushProperty name="color" value="#FFFFFF"/>
      <inkml:brushProperty name="ignorePressure" value="1"/>
    </inkml:brush>
  </inkml:definitions>
  <inkml:trace contextRef="#ctx0" brushRef="#br0">1 362,'4'0,"1"1,-1-1,1 1,-1 0,0 0,0 1,1 0,-1-1,0 1,0 0,-1 1,1-1,0 1,-1-1,1 1,-1 0,0 1,1 0,9 12,-1 1,0 0,6 13,-10-17,-1 0,2-1,0 0,0 0,6 4,-14-15,0-1,0 1,0 0,0 0,0 0,0-1,0 1,1-1,-1 1,0-1,1 1,-1-1,0 0,1 1,-1-1,0 0,1 0,-1 0,1 0,-1-1,0 1,1 0,-1 0,0-1,1 1,-1-1,0 1,0-1,0 1,1-1,-1 0,0 0,0 0,0 0,0 0,0 0,0 0,0 0,-1 0,1 0,0 0,0 0,-1 0,1-1,-1 1,1-1,5-10,0 0,-1 0,0 0,1-9,-3 12,32-118,-20 70,21-53,-29 91,1 2,1-1,1 1,0 0,2 1,-1 0,13-12,-2 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F8CE-9286-4C47-AE51-F097818C2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6A383F-6631-4DD0-B846-632938780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07EA74-9FEF-4C8B-A143-F4E56BF9B7F6}"/>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5" name="Footer Placeholder 4">
            <a:extLst>
              <a:ext uri="{FF2B5EF4-FFF2-40B4-BE49-F238E27FC236}">
                <a16:creationId xmlns:a16="http://schemas.microsoft.com/office/drawing/2014/main" id="{24078074-B3D0-479C-A47A-4701700F8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873FB-3DAE-40EC-AF22-FCBE31A03B62}"/>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421258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6224-5912-4B45-A5AA-4FBCC0032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CCB573-3BB5-4917-9563-5CD39A5A48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FDB68-7B1B-4F34-AEC1-DCC355F962AD}"/>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5" name="Footer Placeholder 4">
            <a:extLst>
              <a:ext uri="{FF2B5EF4-FFF2-40B4-BE49-F238E27FC236}">
                <a16:creationId xmlns:a16="http://schemas.microsoft.com/office/drawing/2014/main" id="{0C121FD9-E35D-4BDE-A504-0BBFA304C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655F2-F448-42AD-8DFF-65C73B63A465}"/>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246046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F2BB62-C47D-4123-B5F1-4A0EF77304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0EE9EA-BBAE-4531-B0A0-1862D32814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BC1C5-E6A4-4D7A-B079-7FDDCD6B41F3}"/>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5" name="Footer Placeholder 4">
            <a:extLst>
              <a:ext uri="{FF2B5EF4-FFF2-40B4-BE49-F238E27FC236}">
                <a16:creationId xmlns:a16="http://schemas.microsoft.com/office/drawing/2014/main" id="{A1D2BF67-B650-4E9B-BB42-AB7BBCB89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9892B-C063-4846-9E82-F53CE5EB7928}"/>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205835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BB9B-1246-4316-9738-B841798E7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BA4435-4723-46D0-9EB9-4BEF494B33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D8E23-7536-4F9E-80D5-56F80CB99EC5}"/>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5" name="Footer Placeholder 4">
            <a:extLst>
              <a:ext uri="{FF2B5EF4-FFF2-40B4-BE49-F238E27FC236}">
                <a16:creationId xmlns:a16="http://schemas.microsoft.com/office/drawing/2014/main" id="{3A59EAF3-3CFC-4061-917F-3F640F080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0B65E-F83C-49AE-B7A3-1E4A39695D67}"/>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123999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CDC6-D162-470F-B604-F40D849C18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96E0-808E-41D0-B4E2-25C563FC8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0EA7D7-F9F3-4388-9CFC-DCA3470A5709}"/>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5" name="Footer Placeholder 4">
            <a:extLst>
              <a:ext uri="{FF2B5EF4-FFF2-40B4-BE49-F238E27FC236}">
                <a16:creationId xmlns:a16="http://schemas.microsoft.com/office/drawing/2014/main" id="{3640067C-0391-4DA2-BF36-DF225E0A1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28FB7-3783-441F-96F9-5EA64A59223A}"/>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14690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C73F-D678-4386-B335-9D1A297DE8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78549E-3FF9-4793-8841-781B126312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FFE109-E541-4BA6-AC18-03CCDC33D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C17E43-67AE-45D5-B407-1AEF4392E74A}"/>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6" name="Footer Placeholder 5">
            <a:extLst>
              <a:ext uri="{FF2B5EF4-FFF2-40B4-BE49-F238E27FC236}">
                <a16:creationId xmlns:a16="http://schemas.microsoft.com/office/drawing/2014/main" id="{B8C8A7A4-E045-4367-A273-A74681F82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FBDEB-067B-4837-91D6-5224FD8328B7}"/>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36648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2C92-55E2-4D40-B801-42F296194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3AC79E-B8BA-4B61-A1F7-2353BB283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280498-F371-40E9-884D-8D9D2F5D80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9BEDDC-8FF1-4752-BA3B-2898B9206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E5B825-9D92-474B-957D-C08208B64B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D4E103-1A98-4AC6-91EF-6AD3D5912D97}"/>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8" name="Footer Placeholder 7">
            <a:extLst>
              <a:ext uri="{FF2B5EF4-FFF2-40B4-BE49-F238E27FC236}">
                <a16:creationId xmlns:a16="http://schemas.microsoft.com/office/drawing/2014/main" id="{592E6B2E-5E23-410A-976A-8D9CD52D29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33A851-8A8A-46E2-8E6C-F3CE31970F1C}"/>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138883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7F3D-89BF-4119-8540-F156CB850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D78408-0892-4648-BB62-C52C8EC6B996}"/>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4" name="Footer Placeholder 3">
            <a:extLst>
              <a:ext uri="{FF2B5EF4-FFF2-40B4-BE49-F238E27FC236}">
                <a16:creationId xmlns:a16="http://schemas.microsoft.com/office/drawing/2014/main" id="{DD04F5EB-2FF3-42A7-8669-D6337DC292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DE4716-B391-44A5-A0A5-0E2AC583D7AA}"/>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411012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716C4-89E5-490C-8187-6986A36E82C9}"/>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3" name="Footer Placeholder 2">
            <a:extLst>
              <a:ext uri="{FF2B5EF4-FFF2-40B4-BE49-F238E27FC236}">
                <a16:creationId xmlns:a16="http://schemas.microsoft.com/office/drawing/2014/main" id="{75D31888-18F9-4D0C-B49D-EE138C906E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EA15-D0AF-4F8C-BA65-C62879BBB49B}"/>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310431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B98-3157-479E-9000-AD7E6CA5A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A6A593-29F2-4995-9141-5805862D35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8E3A8-6CC8-44B2-ACA4-2C596E5E4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2C8D68-DE6F-470E-8F00-90576711F75B}"/>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6" name="Footer Placeholder 5">
            <a:extLst>
              <a:ext uri="{FF2B5EF4-FFF2-40B4-BE49-F238E27FC236}">
                <a16:creationId xmlns:a16="http://schemas.microsoft.com/office/drawing/2014/main" id="{23048527-E287-4446-B30C-A74B00166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CCDDF-C79C-4B88-B078-32EB99B11173}"/>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263197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8796-728D-44E8-B258-D8114AAE1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F530BC-CEF6-4F8E-B8D5-EA4B6F686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DD049-DFEA-460B-9213-327325796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2FA27A-EBC1-4AEA-94BF-AC256CC97756}"/>
              </a:ext>
            </a:extLst>
          </p:cNvPr>
          <p:cNvSpPr>
            <a:spLocks noGrp="1"/>
          </p:cNvSpPr>
          <p:nvPr>
            <p:ph type="dt" sz="half" idx="10"/>
          </p:nvPr>
        </p:nvSpPr>
        <p:spPr/>
        <p:txBody>
          <a:bodyPr/>
          <a:lstStyle/>
          <a:p>
            <a:fld id="{2693C83F-28E3-41AF-9936-F9A64400562E}" type="datetimeFigureOut">
              <a:rPr lang="en-US" smtClean="0"/>
              <a:t>4/27/2018</a:t>
            </a:fld>
            <a:endParaRPr lang="en-US"/>
          </a:p>
        </p:txBody>
      </p:sp>
      <p:sp>
        <p:nvSpPr>
          <p:cNvPr id="6" name="Footer Placeholder 5">
            <a:extLst>
              <a:ext uri="{FF2B5EF4-FFF2-40B4-BE49-F238E27FC236}">
                <a16:creationId xmlns:a16="http://schemas.microsoft.com/office/drawing/2014/main" id="{6D9E3656-7AC4-46D6-9D31-C4AB3ADDC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84AD6-50DE-4E79-9743-5B11DD9A9704}"/>
              </a:ext>
            </a:extLst>
          </p:cNvPr>
          <p:cNvSpPr>
            <a:spLocks noGrp="1"/>
          </p:cNvSpPr>
          <p:nvPr>
            <p:ph type="sldNum" sz="quarter" idx="12"/>
          </p:nvPr>
        </p:nvSpPr>
        <p:spPr/>
        <p:txBody>
          <a:bodyPr/>
          <a:lstStyle/>
          <a:p>
            <a:fld id="{9E4DA383-15AF-42B0-9D0F-06D0ACDB986F}" type="slidenum">
              <a:rPr lang="en-US" smtClean="0"/>
              <a:t>‹#›</a:t>
            </a:fld>
            <a:endParaRPr lang="en-US"/>
          </a:p>
        </p:txBody>
      </p:sp>
    </p:spTree>
    <p:extLst>
      <p:ext uri="{BB962C8B-B14F-4D97-AF65-F5344CB8AC3E}">
        <p14:creationId xmlns:p14="http://schemas.microsoft.com/office/powerpoint/2010/main" val="208198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8FA0F-8863-43DC-AD23-8B0D458A9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F446BB-F580-44CE-B8C3-D99C35B5D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3B84B-5A83-4043-A921-16C067E10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3C83F-28E3-41AF-9936-F9A64400562E}" type="datetimeFigureOut">
              <a:rPr lang="en-US" smtClean="0"/>
              <a:t>4/27/2018</a:t>
            </a:fld>
            <a:endParaRPr lang="en-US"/>
          </a:p>
        </p:txBody>
      </p:sp>
      <p:sp>
        <p:nvSpPr>
          <p:cNvPr id="5" name="Footer Placeholder 4">
            <a:extLst>
              <a:ext uri="{FF2B5EF4-FFF2-40B4-BE49-F238E27FC236}">
                <a16:creationId xmlns:a16="http://schemas.microsoft.com/office/drawing/2014/main" id="{00ED9433-B10C-46EB-B68B-C051DF50B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6CBC9-975B-4BD9-9A75-6E9D377AD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A383-15AF-42B0-9D0F-06D0ACDB986F}" type="slidenum">
              <a:rPr lang="en-US" smtClean="0"/>
              <a:t>‹#›</a:t>
            </a:fld>
            <a:endParaRPr lang="en-US"/>
          </a:p>
        </p:txBody>
      </p:sp>
    </p:spTree>
    <p:extLst>
      <p:ext uri="{BB962C8B-B14F-4D97-AF65-F5344CB8AC3E}">
        <p14:creationId xmlns:p14="http://schemas.microsoft.com/office/powerpoint/2010/main" val="81136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6.png"/><Relationship Id="rId9" Type="http://schemas.openxmlformats.org/officeDocument/2006/relationships/customXml" Target="../ink/ink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0B77B6-CC0B-4129-AD72-F6C81677A40B}"/>
              </a:ext>
            </a:extLst>
          </p:cNvPr>
          <p:cNvSpPr txBox="1"/>
          <p:nvPr/>
        </p:nvSpPr>
        <p:spPr>
          <a:xfrm>
            <a:off x="1536356" y="1351508"/>
            <a:ext cx="9119287" cy="4154984"/>
          </a:xfrm>
          <a:prstGeom prst="rect">
            <a:avLst/>
          </a:prstGeom>
          <a:noFill/>
        </p:spPr>
        <p:txBody>
          <a:bodyPr wrap="square" rtlCol="0">
            <a:spAutoFit/>
          </a:bodyPr>
          <a:lstStyle/>
          <a:p>
            <a:r>
              <a:rPr lang="en-US" sz="2400" b="1" dirty="0"/>
              <a:t>Problem</a:t>
            </a:r>
            <a:r>
              <a:rPr lang="en-US" sz="2400" dirty="0"/>
              <a:t>:</a:t>
            </a:r>
          </a:p>
          <a:p>
            <a:r>
              <a:rPr lang="en-US" sz="2400" dirty="0"/>
              <a:t>Angie Bradley is a professional hair stylist at Moxie Salon. Angie spends a lot of her time managing her hair appointments. She still keeps track of her bookings in an organizer (pen and paper) and communicates with her clients solely through texts and phone calls. She receives texts and phone calls from clients every day, and at all hours. She personally sends individual texts to her clients to remind them about their appointments that they routinely forget. Thich is extremely time consuming and annoying. There are currently many appointment apps in the app store, but Angie finds them too complicated and just wants it to be “easy” for her and her clients.</a:t>
            </a:r>
          </a:p>
        </p:txBody>
      </p:sp>
    </p:spTree>
    <p:extLst>
      <p:ext uri="{BB962C8B-B14F-4D97-AF65-F5344CB8AC3E}">
        <p14:creationId xmlns:p14="http://schemas.microsoft.com/office/powerpoint/2010/main" val="247252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EBCB8-98BD-49D4-8184-A2ACFF660947}"/>
              </a:ext>
            </a:extLst>
          </p:cNvPr>
          <p:cNvSpPr/>
          <p:nvPr/>
        </p:nvSpPr>
        <p:spPr>
          <a:xfrm>
            <a:off x="2006047" y="871025"/>
            <a:ext cx="2875007" cy="4748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B18CDCA-10BF-4CCB-986C-1D05DCBF289E}"/>
              </a:ext>
            </a:extLst>
          </p:cNvPr>
          <p:cNvSpPr/>
          <p:nvPr/>
        </p:nvSpPr>
        <p:spPr>
          <a:xfrm>
            <a:off x="2006047" y="871024"/>
            <a:ext cx="2875007" cy="36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Admin</a:t>
            </a:r>
          </a:p>
        </p:txBody>
      </p:sp>
      <p:sp>
        <p:nvSpPr>
          <p:cNvPr id="4" name="Rectangle 3">
            <a:extLst>
              <a:ext uri="{FF2B5EF4-FFF2-40B4-BE49-F238E27FC236}">
                <a16:creationId xmlns:a16="http://schemas.microsoft.com/office/drawing/2014/main" id="{E0423F19-C80C-4950-9338-05D002B19865}"/>
              </a:ext>
            </a:extLst>
          </p:cNvPr>
          <p:cNvSpPr/>
          <p:nvPr/>
        </p:nvSpPr>
        <p:spPr>
          <a:xfrm>
            <a:off x="2006047" y="1231505"/>
            <a:ext cx="2875007" cy="360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device&#10;&#10;Description generated with high confidence">
            <a:extLst>
              <a:ext uri="{FF2B5EF4-FFF2-40B4-BE49-F238E27FC236}">
                <a16:creationId xmlns:a16="http://schemas.microsoft.com/office/drawing/2014/main" id="{8F5973A6-3192-4A09-9FBE-C2C9254B8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434" y="1258563"/>
            <a:ext cx="323895" cy="333422"/>
          </a:xfrm>
          <a:prstGeom prst="rect">
            <a:avLst/>
          </a:prstGeom>
        </p:spPr>
      </p:pic>
      <p:sp>
        <p:nvSpPr>
          <p:cNvPr id="13" name="Rectangle: Rounded Corners 12">
            <a:extLst>
              <a:ext uri="{FF2B5EF4-FFF2-40B4-BE49-F238E27FC236}">
                <a16:creationId xmlns:a16="http://schemas.microsoft.com/office/drawing/2014/main" id="{7A5F7D89-BE56-4C62-AD27-A50CC13D3E0D}"/>
              </a:ext>
            </a:extLst>
          </p:cNvPr>
          <p:cNvSpPr/>
          <p:nvPr/>
        </p:nvSpPr>
        <p:spPr>
          <a:xfrm>
            <a:off x="2368373" y="2851639"/>
            <a:ext cx="2150347" cy="47227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Approve Appointments</a:t>
            </a:r>
          </a:p>
        </p:txBody>
      </p:sp>
      <p:sp>
        <p:nvSpPr>
          <p:cNvPr id="14" name="Rectangle: Rounded Corners 13">
            <a:extLst>
              <a:ext uri="{FF2B5EF4-FFF2-40B4-BE49-F238E27FC236}">
                <a16:creationId xmlns:a16="http://schemas.microsoft.com/office/drawing/2014/main" id="{A41F9BA3-9650-4BF5-ABE9-16A2310F667D}"/>
              </a:ext>
            </a:extLst>
          </p:cNvPr>
          <p:cNvSpPr/>
          <p:nvPr/>
        </p:nvSpPr>
        <p:spPr>
          <a:xfrm>
            <a:off x="2368373" y="2027639"/>
            <a:ext cx="2150347" cy="47227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My Calendar</a:t>
            </a:r>
          </a:p>
        </p:txBody>
      </p:sp>
      <p:sp>
        <p:nvSpPr>
          <p:cNvPr id="15" name="Rectangle: Rounded Corners 14">
            <a:extLst>
              <a:ext uri="{FF2B5EF4-FFF2-40B4-BE49-F238E27FC236}">
                <a16:creationId xmlns:a16="http://schemas.microsoft.com/office/drawing/2014/main" id="{05956A21-5E88-41EC-B50B-087B9EC7CBEB}"/>
              </a:ext>
            </a:extLst>
          </p:cNvPr>
          <p:cNvSpPr/>
          <p:nvPr/>
        </p:nvSpPr>
        <p:spPr>
          <a:xfrm>
            <a:off x="2368373" y="3763271"/>
            <a:ext cx="2150347" cy="47227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My Clients</a:t>
            </a:r>
          </a:p>
        </p:txBody>
      </p:sp>
      <p:sp>
        <p:nvSpPr>
          <p:cNvPr id="16" name="Rectangle: Rounded Corners 15">
            <a:extLst>
              <a:ext uri="{FF2B5EF4-FFF2-40B4-BE49-F238E27FC236}">
                <a16:creationId xmlns:a16="http://schemas.microsoft.com/office/drawing/2014/main" id="{DE541A93-7C12-49DB-A398-C00629643AF2}"/>
              </a:ext>
            </a:extLst>
          </p:cNvPr>
          <p:cNvSpPr/>
          <p:nvPr/>
        </p:nvSpPr>
        <p:spPr>
          <a:xfrm>
            <a:off x="2368372" y="4674903"/>
            <a:ext cx="2150347" cy="47227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Settings</a:t>
            </a:r>
          </a:p>
        </p:txBody>
      </p:sp>
      <p:sp>
        <p:nvSpPr>
          <p:cNvPr id="17" name="TextBox 16">
            <a:extLst>
              <a:ext uri="{FF2B5EF4-FFF2-40B4-BE49-F238E27FC236}">
                <a16:creationId xmlns:a16="http://schemas.microsoft.com/office/drawing/2014/main" id="{C9955DD2-C74E-44F7-B0B6-30B399F3F3FD}"/>
              </a:ext>
            </a:extLst>
          </p:cNvPr>
          <p:cNvSpPr txBox="1"/>
          <p:nvPr/>
        </p:nvSpPr>
        <p:spPr>
          <a:xfrm>
            <a:off x="6852972" y="1306580"/>
            <a:ext cx="2875007" cy="369332"/>
          </a:xfrm>
          <a:prstGeom prst="rect">
            <a:avLst/>
          </a:prstGeom>
          <a:solidFill>
            <a:schemeClr val="accent1">
              <a:lumMod val="20000"/>
              <a:lumOff val="80000"/>
            </a:schemeClr>
          </a:solidFill>
        </p:spPr>
        <p:txBody>
          <a:bodyPr wrap="square" rtlCol="0">
            <a:spAutoFit/>
          </a:bodyPr>
          <a:lstStyle/>
          <a:p>
            <a:pPr algn="ctr"/>
            <a:r>
              <a:rPr lang="en-US" dirty="0"/>
              <a:t>To Google Calendar View</a:t>
            </a:r>
          </a:p>
        </p:txBody>
      </p:sp>
      <p:sp>
        <p:nvSpPr>
          <p:cNvPr id="18" name="TextBox 17">
            <a:extLst>
              <a:ext uri="{FF2B5EF4-FFF2-40B4-BE49-F238E27FC236}">
                <a16:creationId xmlns:a16="http://schemas.microsoft.com/office/drawing/2014/main" id="{4163D3B0-5888-41FD-B015-ABDD0849E3A2}"/>
              </a:ext>
            </a:extLst>
          </p:cNvPr>
          <p:cNvSpPr txBox="1"/>
          <p:nvPr/>
        </p:nvSpPr>
        <p:spPr>
          <a:xfrm>
            <a:off x="6852974" y="2315246"/>
            <a:ext cx="2875007" cy="369332"/>
          </a:xfrm>
          <a:prstGeom prst="rect">
            <a:avLst/>
          </a:prstGeom>
          <a:solidFill>
            <a:schemeClr val="accent1">
              <a:lumMod val="20000"/>
              <a:lumOff val="80000"/>
            </a:schemeClr>
          </a:solidFill>
        </p:spPr>
        <p:txBody>
          <a:bodyPr wrap="square" rtlCol="0">
            <a:spAutoFit/>
          </a:bodyPr>
          <a:lstStyle/>
          <a:p>
            <a:pPr algn="ctr"/>
            <a:r>
              <a:rPr lang="en-US" dirty="0"/>
              <a:t>To Approval List</a:t>
            </a:r>
          </a:p>
        </p:txBody>
      </p:sp>
      <p:sp>
        <p:nvSpPr>
          <p:cNvPr id="19" name="TextBox 18">
            <a:extLst>
              <a:ext uri="{FF2B5EF4-FFF2-40B4-BE49-F238E27FC236}">
                <a16:creationId xmlns:a16="http://schemas.microsoft.com/office/drawing/2014/main" id="{445CB767-B561-4479-AC87-7CAD64E48F14}"/>
              </a:ext>
            </a:extLst>
          </p:cNvPr>
          <p:cNvSpPr txBox="1"/>
          <p:nvPr/>
        </p:nvSpPr>
        <p:spPr>
          <a:xfrm>
            <a:off x="6852971" y="3355760"/>
            <a:ext cx="2875007" cy="369332"/>
          </a:xfrm>
          <a:prstGeom prst="rect">
            <a:avLst/>
          </a:prstGeom>
          <a:solidFill>
            <a:schemeClr val="accent1">
              <a:lumMod val="20000"/>
              <a:lumOff val="80000"/>
            </a:schemeClr>
          </a:solidFill>
        </p:spPr>
        <p:txBody>
          <a:bodyPr wrap="square" rtlCol="0">
            <a:spAutoFit/>
          </a:bodyPr>
          <a:lstStyle/>
          <a:p>
            <a:pPr algn="ctr"/>
            <a:r>
              <a:rPr lang="en-US" dirty="0"/>
              <a:t>To list of clients, details</a:t>
            </a:r>
          </a:p>
        </p:txBody>
      </p:sp>
      <p:sp>
        <p:nvSpPr>
          <p:cNvPr id="20" name="TextBox 19">
            <a:extLst>
              <a:ext uri="{FF2B5EF4-FFF2-40B4-BE49-F238E27FC236}">
                <a16:creationId xmlns:a16="http://schemas.microsoft.com/office/drawing/2014/main" id="{5A751E50-6BFC-448A-8C53-01737B6F5872}"/>
              </a:ext>
            </a:extLst>
          </p:cNvPr>
          <p:cNvSpPr txBox="1"/>
          <p:nvPr/>
        </p:nvSpPr>
        <p:spPr>
          <a:xfrm>
            <a:off x="6852971" y="4490237"/>
            <a:ext cx="2875007" cy="369332"/>
          </a:xfrm>
          <a:prstGeom prst="rect">
            <a:avLst/>
          </a:prstGeom>
          <a:solidFill>
            <a:schemeClr val="accent1">
              <a:lumMod val="20000"/>
              <a:lumOff val="80000"/>
            </a:schemeClr>
          </a:solidFill>
        </p:spPr>
        <p:txBody>
          <a:bodyPr wrap="square" rtlCol="0">
            <a:spAutoFit/>
          </a:bodyPr>
          <a:lstStyle/>
          <a:p>
            <a:pPr algn="ctr"/>
            <a:r>
              <a:rPr lang="en-US" dirty="0"/>
              <a:t>To Settings</a:t>
            </a:r>
          </a:p>
        </p:txBody>
      </p:sp>
      <p:cxnSp>
        <p:nvCxnSpPr>
          <p:cNvPr id="22" name="Straight Arrow Connector 21">
            <a:extLst>
              <a:ext uri="{FF2B5EF4-FFF2-40B4-BE49-F238E27FC236}">
                <a16:creationId xmlns:a16="http://schemas.microsoft.com/office/drawing/2014/main" id="{210C6906-83E0-4093-8402-62D36B4567A2}"/>
              </a:ext>
            </a:extLst>
          </p:cNvPr>
          <p:cNvCxnSpPr/>
          <p:nvPr/>
        </p:nvCxnSpPr>
        <p:spPr>
          <a:xfrm flipV="1">
            <a:off x="4518719" y="1591985"/>
            <a:ext cx="2153386" cy="699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A4E88C-8747-497D-890D-BA89951DDD2A}"/>
              </a:ext>
            </a:extLst>
          </p:cNvPr>
          <p:cNvCxnSpPr/>
          <p:nvPr/>
        </p:nvCxnSpPr>
        <p:spPr>
          <a:xfrm flipV="1">
            <a:off x="4518719" y="2499912"/>
            <a:ext cx="2153386" cy="587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7AE7B97-DE70-4582-918A-83BD430B393D}"/>
              </a:ext>
            </a:extLst>
          </p:cNvPr>
          <p:cNvCxnSpPr>
            <a:stCxn id="15" idx="3"/>
          </p:cNvCxnSpPr>
          <p:nvPr/>
        </p:nvCxnSpPr>
        <p:spPr>
          <a:xfrm flipV="1">
            <a:off x="4518720" y="3642229"/>
            <a:ext cx="2042854" cy="357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717B05B-8268-407C-84D7-BD7960F3C476}"/>
              </a:ext>
            </a:extLst>
          </p:cNvPr>
          <p:cNvCxnSpPr>
            <a:stCxn id="16" idx="3"/>
          </p:cNvCxnSpPr>
          <p:nvPr/>
        </p:nvCxnSpPr>
        <p:spPr>
          <a:xfrm flipV="1">
            <a:off x="4518719" y="4748907"/>
            <a:ext cx="1971920" cy="162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rrow: Right 28">
            <a:extLst>
              <a:ext uri="{FF2B5EF4-FFF2-40B4-BE49-F238E27FC236}">
                <a16:creationId xmlns:a16="http://schemas.microsoft.com/office/drawing/2014/main" id="{F7DBF5D6-BF9E-4B02-BC5A-686F33AB7DBD}"/>
              </a:ext>
            </a:extLst>
          </p:cNvPr>
          <p:cNvSpPr/>
          <p:nvPr/>
        </p:nvSpPr>
        <p:spPr>
          <a:xfrm>
            <a:off x="10038302" y="2027639"/>
            <a:ext cx="1266092" cy="901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58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9126D2-E9B8-4986-B921-842754642521}"/>
              </a:ext>
            </a:extLst>
          </p:cNvPr>
          <p:cNvSpPr/>
          <p:nvPr/>
        </p:nvSpPr>
        <p:spPr>
          <a:xfrm>
            <a:off x="3041027" y="1258466"/>
            <a:ext cx="2875007" cy="360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875145-E01B-4DC2-BFB2-4E92BE6492A4}"/>
              </a:ext>
            </a:extLst>
          </p:cNvPr>
          <p:cNvSpPr/>
          <p:nvPr/>
        </p:nvSpPr>
        <p:spPr>
          <a:xfrm>
            <a:off x="3041027" y="897986"/>
            <a:ext cx="2875007" cy="4748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E943C11-8711-4C41-8377-C42E049199E8}"/>
              </a:ext>
            </a:extLst>
          </p:cNvPr>
          <p:cNvSpPr/>
          <p:nvPr/>
        </p:nvSpPr>
        <p:spPr>
          <a:xfrm>
            <a:off x="3041027" y="897985"/>
            <a:ext cx="2875007" cy="36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Approvals</a:t>
            </a:r>
          </a:p>
        </p:txBody>
      </p:sp>
      <p:pic>
        <p:nvPicPr>
          <p:cNvPr id="13" name="Picture 12" descr="A close up of a device&#10;&#10;Description generated with high confidence">
            <a:extLst>
              <a:ext uri="{FF2B5EF4-FFF2-40B4-BE49-F238E27FC236}">
                <a16:creationId xmlns:a16="http://schemas.microsoft.com/office/drawing/2014/main" id="{310CD4AC-7965-45AF-A223-5DF5BDDAF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14" y="1285524"/>
            <a:ext cx="323895" cy="333422"/>
          </a:xfrm>
          <a:prstGeom prst="rect">
            <a:avLst/>
          </a:prstGeom>
        </p:spPr>
      </p:pic>
      <p:graphicFrame>
        <p:nvGraphicFramePr>
          <p:cNvPr id="18" name="Table 17">
            <a:extLst>
              <a:ext uri="{FF2B5EF4-FFF2-40B4-BE49-F238E27FC236}">
                <a16:creationId xmlns:a16="http://schemas.microsoft.com/office/drawing/2014/main" id="{48342652-DF18-45CF-87E1-791CE3ACB8F2}"/>
              </a:ext>
            </a:extLst>
          </p:cNvPr>
          <p:cNvGraphicFramePr>
            <a:graphicFrameLocks noGrp="1"/>
          </p:cNvGraphicFramePr>
          <p:nvPr>
            <p:extLst>
              <p:ext uri="{D42A27DB-BD31-4B8C-83A1-F6EECF244321}">
                <p14:modId xmlns:p14="http://schemas.microsoft.com/office/powerpoint/2010/main" val="1088750354"/>
              </p:ext>
            </p:extLst>
          </p:nvPr>
        </p:nvGraphicFramePr>
        <p:xfrm>
          <a:off x="3150106" y="1618946"/>
          <a:ext cx="2696015" cy="4010138"/>
        </p:xfrm>
        <a:graphic>
          <a:graphicData uri="http://schemas.openxmlformats.org/drawingml/2006/table">
            <a:tbl>
              <a:tblPr firstRow="1" bandRow="1">
                <a:tableStyleId>{5C22544A-7EE6-4342-B048-85BDC9FD1C3A}</a:tableStyleId>
              </a:tblPr>
              <a:tblGrid>
                <a:gridCol w="2696015">
                  <a:extLst>
                    <a:ext uri="{9D8B030D-6E8A-4147-A177-3AD203B41FA5}">
                      <a16:colId xmlns:a16="http://schemas.microsoft.com/office/drawing/2014/main" val="2461517770"/>
                    </a:ext>
                  </a:extLst>
                </a:gridCol>
              </a:tblGrid>
              <a:tr h="499758">
                <a:tc>
                  <a:txBody>
                    <a:bodyPr/>
                    <a:lstStyle/>
                    <a:p>
                      <a:r>
                        <a:rPr lang="en-US" sz="1100" dirty="0">
                          <a:solidFill>
                            <a:schemeClr val="tx1"/>
                          </a:solidFill>
                        </a:rPr>
                        <a:t>Client Name, Service</a:t>
                      </a:r>
                    </a:p>
                    <a:p>
                      <a:r>
                        <a:rPr lang="en-US" sz="1100" dirty="0">
                          <a:solidFill>
                            <a:schemeClr val="tx1"/>
                          </a:solidFill>
                        </a:rPr>
                        <a:t>10/24/18 @ 1:00 pm</a:t>
                      </a:r>
                    </a:p>
                  </a:txBody>
                  <a:tcPr/>
                </a:tc>
                <a:extLst>
                  <a:ext uri="{0D108BD9-81ED-4DB2-BD59-A6C34878D82A}">
                    <a16:rowId xmlns:a16="http://schemas.microsoft.com/office/drawing/2014/main" val="3328213001"/>
                  </a:ext>
                </a:extLst>
              </a:tr>
              <a:tr h="7020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Client Name,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10/24/18 @ 1:00 pm</a:t>
                      </a:r>
                    </a:p>
                    <a:p>
                      <a:endParaRPr lang="en-US" dirty="0"/>
                    </a:p>
                  </a:txBody>
                  <a:tcPr/>
                </a:tc>
                <a:extLst>
                  <a:ext uri="{0D108BD9-81ED-4DB2-BD59-A6C34878D82A}">
                    <a16:rowId xmlns:a16="http://schemas.microsoft.com/office/drawing/2014/main" val="3774112357"/>
                  </a:ext>
                </a:extLst>
              </a:tr>
              <a:tr h="7020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Client Name,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10/24/18 @ 3:00 pm</a:t>
                      </a:r>
                    </a:p>
                    <a:p>
                      <a:endParaRPr lang="en-US" dirty="0"/>
                    </a:p>
                  </a:txBody>
                  <a:tcPr/>
                </a:tc>
                <a:extLst>
                  <a:ext uri="{0D108BD9-81ED-4DB2-BD59-A6C34878D82A}">
                    <a16:rowId xmlns:a16="http://schemas.microsoft.com/office/drawing/2014/main" val="3597071717"/>
                  </a:ext>
                </a:extLst>
              </a:tr>
              <a:tr h="7020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Client Name,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10/24/18 @ 11:00 am</a:t>
                      </a:r>
                    </a:p>
                    <a:p>
                      <a:endParaRPr lang="en-US" dirty="0">
                        <a:solidFill>
                          <a:schemeClr val="tx1"/>
                        </a:solidFill>
                      </a:endParaRPr>
                    </a:p>
                  </a:txBody>
                  <a:tcPr/>
                </a:tc>
                <a:extLst>
                  <a:ext uri="{0D108BD9-81ED-4DB2-BD59-A6C34878D82A}">
                    <a16:rowId xmlns:a16="http://schemas.microsoft.com/office/drawing/2014/main" val="1409018802"/>
                  </a:ext>
                </a:extLst>
              </a:tr>
              <a:tr h="7020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Client Name,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10/24/18 @ 4:00 pm</a:t>
                      </a:r>
                    </a:p>
                    <a:p>
                      <a:endParaRPr lang="en-US" dirty="0"/>
                    </a:p>
                  </a:txBody>
                  <a:tcPr/>
                </a:tc>
                <a:extLst>
                  <a:ext uri="{0D108BD9-81ED-4DB2-BD59-A6C34878D82A}">
                    <a16:rowId xmlns:a16="http://schemas.microsoft.com/office/drawing/2014/main" val="1283139753"/>
                  </a:ext>
                </a:extLst>
              </a:tr>
              <a:tr h="7020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Client Name,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mn-lt"/>
                          <a:ea typeface="+mn-ea"/>
                          <a:cs typeface="+mn-cs"/>
                        </a:rPr>
                        <a:t>10/24/18 @ 1:00 pm</a:t>
                      </a:r>
                    </a:p>
                    <a:p>
                      <a:endParaRPr lang="en-US" dirty="0"/>
                    </a:p>
                  </a:txBody>
                  <a:tcPr/>
                </a:tc>
                <a:extLst>
                  <a:ext uri="{0D108BD9-81ED-4DB2-BD59-A6C34878D82A}">
                    <a16:rowId xmlns:a16="http://schemas.microsoft.com/office/drawing/2014/main" val="3882248860"/>
                  </a:ext>
                </a:extLst>
              </a:tr>
            </a:tbl>
          </a:graphicData>
        </a:graphic>
      </p:graphicFrame>
      <p:sp>
        <p:nvSpPr>
          <p:cNvPr id="19" name="Oval 18">
            <a:extLst>
              <a:ext uri="{FF2B5EF4-FFF2-40B4-BE49-F238E27FC236}">
                <a16:creationId xmlns:a16="http://schemas.microsoft.com/office/drawing/2014/main" id="{417268A4-3154-418A-9263-43ABDC7C9F12}"/>
              </a:ext>
            </a:extLst>
          </p:cNvPr>
          <p:cNvSpPr/>
          <p:nvPr/>
        </p:nvSpPr>
        <p:spPr>
          <a:xfrm>
            <a:off x="4795602" y="5107843"/>
            <a:ext cx="361741" cy="3604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BB66D0CF-5A2C-45B1-A9D7-11D97F656741}"/>
                  </a:ext>
                </a:extLst>
              </p14:cNvPr>
              <p14:cNvContentPartPr/>
              <p14:nvPr/>
            </p14:nvContentPartPr>
            <p14:xfrm>
              <a:off x="4891872" y="5186203"/>
              <a:ext cx="169200" cy="203760"/>
            </p14:xfrm>
          </p:contentPart>
        </mc:Choice>
        <mc:Fallback xmlns="">
          <p:pic>
            <p:nvPicPr>
              <p:cNvPr id="23" name="Ink 22">
                <a:extLst>
                  <a:ext uri="{FF2B5EF4-FFF2-40B4-BE49-F238E27FC236}">
                    <a16:creationId xmlns:a16="http://schemas.microsoft.com/office/drawing/2014/main" id="{BB66D0CF-5A2C-45B1-A9D7-11D97F656741}"/>
                  </a:ext>
                </a:extLst>
              </p:cNvPr>
              <p:cNvPicPr/>
              <p:nvPr/>
            </p:nvPicPr>
            <p:blipFill>
              <a:blip r:embed="rId4"/>
              <a:stretch>
                <a:fillRect/>
              </a:stretch>
            </p:blipFill>
            <p:spPr>
              <a:xfrm>
                <a:off x="4856232" y="5150563"/>
                <a:ext cx="240840" cy="275400"/>
              </a:xfrm>
              <a:prstGeom prst="rect">
                <a:avLst/>
              </a:prstGeom>
            </p:spPr>
          </p:pic>
        </mc:Fallback>
      </mc:AlternateContent>
      <p:sp>
        <p:nvSpPr>
          <p:cNvPr id="26" name="Oval 25">
            <a:extLst>
              <a:ext uri="{FF2B5EF4-FFF2-40B4-BE49-F238E27FC236}">
                <a16:creationId xmlns:a16="http://schemas.microsoft.com/office/drawing/2014/main" id="{D9BBF3D0-6DEF-44DF-B160-362F538C6EF1}"/>
              </a:ext>
            </a:extLst>
          </p:cNvPr>
          <p:cNvSpPr/>
          <p:nvPr/>
        </p:nvSpPr>
        <p:spPr>
          <a:xfrm>
            <a:off x="5333355" y="5115111"/>
            <a:ext cx="361741" cy="3604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7" name="Multiplication Sign 26">
            <a:extLst>
              <a:ext uri="{FF2B5EF4-FFF2-40B4-BE49-F238E27FC236}">
                <a16:creationId xmlns:a16="http://schemas.microsoft.com/office/drawing/2014/main" id="{BD878B7C-BA4D-446C-90DA-67498E5E1C3F}"/>
              </a:ext>
            </a:extLst>
          </p:cNvPr>
          <p:cNvSpPr/>
          <p:nvPr/>
        </p:nvSpPr>
        <p:spPr>
          <a:xfrm>
            <a:off x="5373551" y="5154674"/>
            <a:ext cx="291402" cy="281354"/>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8" name="Oval 27">
            <a:extLst>
              <a:ext uri="{FF2B5EF4-FFF2-40B4-BE49-F238E27FC236}">
                <a16:creationId xmlns:a16="http://schemas.microsoft.com/office/drawing/2014/main" id="{BCAC4224-FF6E-45C0-8C70-3B39BAA93520}"/>
              </a:ext>
            </a:extLst>
          </p:cNvPr>
          <p:cNvSpPr/>
          <p:nvPr/>
        </p:nvSpPr>
        <p:spPr>
          <a:xfrm>
            <a:off x="4795602" y="4476780"/>
            <a:ext cx="361741" cy="3604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0F7AB2B8-2002-47A4-9ED4-9036F6656218}"/>
                  </a:ext>
                </a:extLst>
              </p14:cNvPr>
              <p14:cNvContentPartPr/>
              <p14:nvPr/>
            </p14:nvContentPartPr>
            <p14:xfrm>
              <a:off x="4891872" y="4555140"/>
              <a:ext cx="169200" cy="203760"/>
            </p14:xfrm>
          </p:contentPart>
        </mc:Choice>
        <mc:Fallback xmlns="">
          <p:pic>
            <p:nvPicPr>
              <p:cNvPr id="29" name="Ink 28">
                <a:extLst>
                  <a:ext uri="{FF2B5EF4-FFF2-40B4-BE49-F238E27FC236}">
                    <a16:creationId xmlns:a16="http://schemas.microsoft.com/office/drawing/2014/main" id="{0F7AB2B8-2002-47A4-9ED4-9036F6656218}"/>
                  </a:ext>
                </a:extLst>
              </p:cNvPr>
              <p:cNvPicPr/>
              <p:nvPr/>
            </p:nvPicPr>
            <p:blipFill>
              <a:blip r:embed="rId4"/>
              <a:stretch>
                <a:fillRect/>
              </a:stretch>
            </p:blipFill>
            <p:spPr>
              <a:xfrm>
                <a:off x="4856232" y="4519500"/>
                <a:ext cx="240840" cy="275400"/>
              </a:xfrm>
              <a:prstGeom prst="rect">
                <a:avLst/>
              </a:prstGeom>
            </p:spPr>
          </p:pic>
        </mc:Fallback>
      </mc:AlternateContent>
      <p:sp>
        <p:nvSpPr>
          <p:cNvPr id="30" name="Oval 29">
            <a:extLst>
              <a:ext uri="{FF2B5EF4-FFF2-40B4-BE49-F238E27FC236}">
                <a16:creationId xmlns:a16="http://schemas.microsoft.com/office/drawing/2014/main" id="{33FE5ACF-5925-4F3F-BBE4-A9453A8C35E8}"/>
              </a:ext>
            </a:extLst>
          </p:cNvPr>
          <p:cNvSpPr/>
          <p:nvPr/>
        </p:nvSpPr>
        <p:spPr>
          <a:xfrm>
            <a:off x="4777594" y="3717618"/>
            <a:ext cx="361741" cy="3604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17ED1C93-0597-4269-9320-FF97E1E0287E}"/>
                  </a:ext>
                </a:extLst>
              </p14:cNvPr>
              <p14:cNvContentPartPr/>
              <p14:nvPr/>
            </p14:nvContentPartPr>
            <p14:xfrm>
              <a:off x="4873864" y="3795978"/>
              <a:ext cx="169200" cy="203760"/>
            </p14:xfrm>
          </p:contentPart>
        </mc:Choice>
        <mc:Fallback xmlns="">
          <p:pic>
            <p:nvPicPr>
              <p:cNvPr id="31" name="Ink 30">
                <a:extLst>
                  <a:ext uri="{FF2B5EF4-FFF2-40B4-BE49-F238E27FC236}">
                    <a16:creationId xmlns:a16="http://schemas.microsoft.com/office/drawing/2014/main" id="{17ED1C93-0597-4269-9320-FF97E1E0287E}"/>
                  </a:ext>
                </a:extLst>
              </p:cNvPr>
              <p:cNvPicPr/>
              <p:nvPr/>
            </p:nvPicPr>
            <p:blipFill>
              <a:blip r:embed="rId4"/>
              <a:stretch>
                <a:fillRect/>
              </a:stretch>
            </p:blipFill>
            <p:spPr>
              <a:xfrm>
                <a:off x="4838224" y="3760338"/>
                <a:ext cx="240840" cy="275400"/>
              </a:xfrm>
              <a:prstGeom prst="rect">
                <a:avLst/>
              </a:prstGeom>
            </p:spPr>
          </p:pic>
        </mc:Fallback>
      </mc:AlternateContent>
      <p:sp>
        <p:nvSpPr>
          <p:cNvPr id="32" name="Oval 31">
            <a:extLst>
              <a:ext uri="{FF2B5EF4-FFF2-40B4-BE49-F238E27FC236}">
                <a16:creationId xmlns:a16="http://schemas.microsoft.com/office/drawing/2014/main" id="{B446897E-E743-49E3-89CD-BC7470FC894A}"/>
              </a:ext>
            </a:extLst>
          </p:cNvPr>
          <p:cNvSpPr/>
          <p:nvPr/>
        </p:nvSpPr>
        <p:spPr>
          <a:xfrm>
            <a:off x="4787444" y="3001741"/>
            <a:ext cx="361741" cy="3604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6505B687-6EDA-4A0B-B876-BFC51998B9CC}"/>
                  </a:ext>
                </a:extLst>
              </p14:cNvPr>
              <p14:cNvContentPartPr/>
              <p14:nvPr/>
            </p14:nvContentPartPr>
            <p14:xfrm>
              <a:off x="4883714" y="3080101"/>
              <a:ext cx="169200" cy="203760"/>
            </p14:xfrm>
          </p:contentPart>
        </mc:Choice>
        <mc:Fallback xmlns="">
          <p:pic>
            <p:nvPicPr>
              <p:cNvPr id="33" name="Ink 32">
                <a:extLst>
                  <a:ext uri="{FF2B5EF4-FFF2-40B4-BE49-F238E27FC236}">
                    <a16:creationId xmlns:a16="http://schemas.microsoft.com/office/drawing/2014/main" id="{6505B687-6EDA-4A0B-B876-BFC51998B9CC}"/>
                  </a:ext>
                </a:extLst>
              </p:cNvPr>
              <p:cNvPicPr/>
              <p:nvPr/>
            </p:nvPicPr>
            <p:blipFill>
              <a:blip r:embed="rId4"/>
              <a:stretch>
                <a:fillRect/>
              </a:stretch>
            </p:blipFill>
            <p:spPr>
              <a:xfrm>
                <a:off x="4848074" y="3044461"/>
                <a:ext cx="240840" cy="275400"/>
              </a:xfrm>
              <a:prstGeom prst="rect">
                <a:avLst/>
              </a:prstGeom>
            </p:spPr>
          </p:pic>
        </mc:Fallback>
      </mc:AlternateContent>
      <p:sp>
        <p:nvSpPr>
          <p:cNvPr id="34" name="Oval 33">
            <a:extLst>
              <a:ext uri="{FF2B5EF4-FFF2-40B4-BE49-F238E27FC236}">
                <a16:creationId xmlns:a16="http://schemas.microsoft.com/office/drawing/2014/main" id="{BEEF5E49-39E3-4430-8473-37C84472B74B}"/>
              </a:ext>
            </a:extLst>
          </p:cNvPr>
          <p:cNvSpPr/>
          <p:nvPr/>
        </p:nvSpPr>
        <p:spPr>
          <a:xfrm>
            <a:off x="4786270" y="2323259"/>
            <a:ext cx="361741" cy="3604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1CCE931C-7086-42F3-A961-AD05E9FEC1C4}"/>
                  </a:ext>
                </a:extLst>
              </p14:cNvPr>
              <p14:cNvContentPartPr/>
              <p14:nvPr/>
            </p14:nvContentPartPr>
            <p14:xfrm>
              <a:off x="4882540" y="2401619"/>
              <a:ext cx="169200" cy="203760"/>
            </p14:xfrm>
          </p:contentPart>
        </mc:Choice>
        <mc:Fallback xmlns="">
          <p:pic>
            <p:nvPicPr>
              <p:cNvPr id="35" name="Ink 34">
                <a:extLst>
                  <a:ext uri="{FF2B5EF4-FFF2-40B4-BE49-F238E27FC236}">
                    <a16:creationId xmlns:a16="http://schemas.microsoft.com/office/drawing/2014/main" id="{1CCE931C-7086-42F3-A961-AD05E9FEC1C4}"/>
                  </a:ext>
                </a:extLst>
              </p:cNvPr>
              <p:cNvPicPr/>
              <p:nvPr/>
            </p:nvPicPr>
            <p:blipFill>
              <a:blip r:embed="rId4"/>
              <a:stretch>
                <a:fillRect/>
              </a:stretch>
            </p:blipFill>
            <p:spPr>
              <a:xfrm>
                <a:off x="4846900" y="2365979"/>
                <a:ext cx="240840" cy="275400"/>
              </a:xfrm>
              <a:prstGeom prst="rect">
                <a:avLst/>
              </a:prstGeom>
            </p:spPr>
          </p:pic>
        </mc:Fallback>
      </mc:AlternateContent>
      <p:sp>
        <p:nvSpPr>
          <p:cNvPr id="36" name="Oval 35">
            <a:extLst>
              <a:ext uri="{FF2B5EF4-FFF2-40B4-BE49-F238E27FC236}">
                <a16:creationId xmlns:a16="http://schemas.microsoft.com/office/drawing/2014/main" id="{CE19C0F9-C21B-4D11-8A18-4ABC260EE643}"/>
              </a:ext>
            </a:extLst>
          </p:cNvPr>
          <p:cNvSpPr/>
          <p:nvPr/>
        </p:nvSpPr>
        <p:spPr>
          <a:xfrm>
            <a:off x="4774334" y="1674930"/>
            <a:ext cx="361741" cy="3604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mc:AlternateContent xmlns:mc="http://schemas.openxmlformats.org/markup-compatibility/2006" xmlns:p14="http://schemas.microsoft.com/office/powerpoint/2010/main">
        <mc:Choice Requires="p14">
          <p:contentPart p14:bwMode="auto" r:id="rId9">
            <p14:nvContentPartPr>
              <p14:cNvPr id="37" name="Ink 36">
                <a:extLst>
                  <a:ext uri="{FF2B5EF4-FFF2-40B4-BE49-F238E27FC236}">
                    <a16:creationId xmlns:a16="http://schemas.microsoft.com/office/drawing/2014/main" id="{E5B02177-C544-4915-ACE3-31899B253DD9}"/>
                  </a:ext>
                </a:extLst>
              </p14:cNvPr>
              <p14:cNvContentPartPr/>
              <p14:nvPr/>
            </p14:nvContentPartPr>
            <p14:xfrm>
              <a:off x="4870604" y="1753290"/>
              <a:ext cx="169200" cy="203760"/>
            </p14:xfrm>
          </p:contentPart>
        </mc:Choice>
        <mc:Fallback xmlns="">
          <p:pic>
            <p:nvPicPr>
              <p:cNvPr id="37" name="Ink 36">
                <a:extLst>
                  <a:ext uri="{FF2B5EF4-FFF2-40B4-BE49-F238E27FC236}">
                    <a16:creationId xmlns:a16="http://schemas.microsoft.com/office/drawing/2014/main" id="{E5B02177-C544-4915-ACE3-31899B253DD9}"/>
                  </a:ext>
                </a:extLst>
              </p:cNvPr>
              <p:cNvPicPr/>
              <p:nvPr/>
            </p:nvPicPr>
            <p:blipFill>
              <a:blip r:embed="rId4"/>
              <a:stretch>
                <a:fillRect/>
              </a:stretch>
            </p:blipFill>
            <p:spPr>
              <a:xfrm>
                <a:off x="4834964" y="1717650"/>
                <a:ext cx="240840" cy="275400"/>
              </a:xfrm>
              <a:prstGeom prst="rect">
                <a:avLst/>
              </a:prstGeom>
            </p:spPr>
          </p:pic>
        </mc:Fallback>
      </mc:AlternateContent>
      <p:sp>
        <p:nvSpPr>
          <p:cNvPr id="38" name="Oval 37">
            <a:extLst>
              <a:ext uri="{FF2B5EF4-FFF2-40B4-BE49-F238E27FC236}">
                <a16:creationId xmlns:a16="http://schemas.microsoft.com/office/drawing/2014/main" id="{BBF61E85-97FF-4E43-BE65-3843562D0867}"/>
              </a:ext>
            </a:extLst>
          </p:cNvPr>
          <p:cNvSpPr/>
          <p:nvPr/>
        </p:nvSpPr>
        <p:spPr>
          <a:xfrm>
            <a:off x="5335245" y="4469071"/>
            <a:ext cx="361741" cy="3604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9" name="Multiplication Sign 38">
            <a:extLst>
              <a:ext uri="{FF2B5EF4-FFF2-40B4-BE49-F238E27FC236}">
                <a16:creationId xmlns:a16="http://schemas.microsoft.com/office/drawing/2014/main" id="{362376D0-75E7-4BD7-87FC-6DD8A7DEF7E7}"/>
              </a:ext>
            </a:extLst>
          </p:cNvPr>
          <p:cNvSpPr/>
          <p:nvPr/>
        </p:nvSpPr>
        <p:spPr>
          <a:xfrm>
            <a:off x="5375441" y="4508634"/>
            <a:ext cx="291402" cy="281354"/>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0" name="Oval 39">
            <a:extLst>
              <a:ext uri="{FF2B5EF4-FFF2-40B4-BE49-F238E27FC236}">
                <a16:creationId xmlns:a16="http://schemas.microsoft.com/office/drawing/2014/main" id="{B784EBD1-DB6E-4573-B6AD-5E99CF415124}"/>
              </a:ext>
            </a:extLst>
          </p:cNvPr>
          <p:cNvSpPr/>
          <p:nvPr/>
        </p:nvSpPr>
        <p:spPr>
          <a:xfrm>
            <a:off x="5315347" y="3720297"/>
            <a:ext cx="361741" cy="3604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1" name="Multiplication Sign 40">
            <a:extLst>
              <a:ext uri="{FF2B5EF4-FFF2-40B4-BE49-F238E27FC236}">
                <a16:creationId xmlns:a16="http://schemas.microsoft.com/office/drawing/2014/main" id="{D94A93CC-1EF4-4C83-9FEC-07FC7300586E}"/>
              </a:ext>
            </a:extLst>
          </p:cNvPr>
          <p:cNvSpPr/>
          <p:nvPr/>
        </p:nvSpPr>
        <p:spPr>
          <a:xfrm>
            <a:off x="5355543" y="3759860"/>
            <a:ext cx="291402" cy="281354"/>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2" name="Oval 41">
            <a:extLst>
              <a:ext uri="{FF2B5EF4-FFF2-40B4-BE49-F238E27FC236}">
                <a16:creationId xmlns:a16="http://schemas.microsoft.com/office/drawing/2014/main" id="{3028817D-D1A1-4EB2-BEA5-E1DD0C5F7D40}"/>
              </a:ext>
            </a:extLst>
          </p:cNvPr>
          <p:cNvSpPr/>
          <p:nvPr/>
        </p:nvSpPr>
        <p:spPr>
          <a:xfrm>
            <a:off x="5325197" y="2994496"/>
            <a:ext cx="361741" cy="3604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3" name="Multiplication Sign 42">
            <a:extLst>
              <a:ext uri="{FF2B5EF4-FFF2-40B4-BE49-F238E27FC236}">
                <a16:creationId xmlns:a16="http://schemas.microsoft.com/office/drawing/2014/main" id="{1249B50A-9E78-43A1-9643-C8307E5C1363}"/>
              </a:ext>
            </a:extLst>
          </p:cNvPr>
          <p:cNvSpPr/>
          <p:nvPr/>
        </p:nvSpPr>
        <p:spPr>
          <a:xfrm>
            <a:off x="5365393" y="3034059"/>
            <a:ext cx="291402" cy="281354"/>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4" name="Oval 43">
            <a:extLst>
              <a:ext uri="{FF2B5EF4-FFF2-40B4-BE49-F238E27FC236}">
                <a16:creationId xmlns:a16="http://schemas.microsoft.com/office/drawing/2014/main" id="{7E75CD31-A7C0-4B0B-A6FC-5ACFAE6586D5}"/>
              </a:ext>
            </a:extLst>
          </p:cNvPr>
          <p:cNvSpPr/>
          <p:nvPr/>
        </p:nvSpPr>
        <p:spPr>
          <a:xfrm>
            <a:off x="5315865" y="2313577"/>
            <a:ext cx="361741" cy="3604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5" name="Multiplication Sign 44">
            <a:extLst>
              <a:ext uri="{FF2B5EF4-FFF2-40B4-BE49-F238E27FC236}">
                <a16:creationId xmlns:a16="http://schemas.microsoft.com/office/drawing/2014/main" id="{61D2C9B7-54E3-47FB-88A3-E8CF540258F2}"/>
              </a:ext>
            </a:extLst>
          </p:cNvPr>
          <p:cNvSpPr/>
          <p:nvPr/>
        </p:nvSpPr>
        <p:spPr>
          <a:xfrm>
            <a:off x="5356061" y="2353140"/>
            <a:ext cx="291402" cy="281354"/>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6" name="Oval 45">
            <a:extLst>
              <a:ext uri="{FF2B5EF4-FFF2-40B4-BE49-F238E27FC236}">
                <a16:creationId xmlns:a16="http://schemas.microsoft.com/office/drawing/2014/main" id="{91C80246-2EBB-4F5C-BC0A-B79874AC3882}"/>
              </a:ext>
            </a:extLst>
          </p:cNvPr>
          <p:cNvSpPr/>
          <p:nvPr/>
        </p:nvSpPr>
        <p:spPr>
          <a:xfrm>
            <a:off x="5303929" y="1676971"/>
            <a:ext cx="361741" cy="3604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7" name="Multiplication Sign 46">
            <a:extLst>
              <a:ext uri="{FF2B5EF4-FFF2-40B4-BE49-F238E27FC236}">
                <a16:creationId xmlns:a16="http://schemas.microsoft.com/office/drawing/2014/main" id="{13F95842-275B-4AC6-A707-076891397D44}"/>
              </a:ext>
            </a:extLst>
          </p:cNvPr>
          <p:cNvSpPr/>
          <p:nvPr/>
        </p:nvSpPr>
        <p:spPr>
          <a:xfrm>
            <a:off x="5344125" y="1716534"/>
            <a:ext cx="291402" cy="281354"/>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51" name="Straight Arrow Connector 50">
            <a:extLst>
              <a:ext uri="{FF2B5EF4-FFF2-40B4-BE49-F238E27FC236}">
                <a16:creationId xmlns:a16="http://schemas.microsoft.com/office/drawing/2014/main" id="{4074D799-1C9B-411C-B618-401445DE4DDC}"/>
              </a:ext>
            </a:extLst>
          </p:cNvPr>
          <p:cNvCxnSpPr>
            <a:cxnSpLocks/>
            <a:stCxn id="36" idx="7"/>
          </p:cNvCxnSpPr>
          <p:nvPr/>
        </p:nvCxnSpPr>
        <p:spPr>
          <a:xfrm flipV="1">
            <a:off x="5083099" y="820781"/>
            <a:ext cx="1860312" cy="90694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9ED1ECD-012A-4FA0-97B2-B2205CCF8EEE}"/>
              </a:ext>
            </a:extLst>
          </p:cNvPr>
          <p:cNvSpPr txBox="1"/>
          <p:nvPr/>
        </p:nvSpPr>
        <p:spPr>
          <a:xfrm>
            <a:off x="7395495" y="612135"/>
            <a:ext cx="2371411" cy="646331"/>
          </a:xfrm>
          <a:prstGeom prst="rect">
            <a:avLst/>
          </a:prstGeom>
          <a:noFill/>
        </p:spPr>
        <p:txBody>
          <a:bodyPr wrap="square" rtlCol="0">
            <a:spAutoFit/>
          </a:bodyPr>
          <a:lstStyle/>
          <a:p>
            <a:r>
              <a:rPr lang="en-US" dirty="0"/>
              <a:t>Appointment set. Auto text sent to client.</a:t>
            </a:r>
          </a:p>
        </p:txBody>
      </p:sp>
      <p:cxnSp>
        <p:nvCxnSpPr>
          <p:cNvPr id="57" name="Straight Arrow Connector 56">
            <a:extLst>
              <a:ext uri="{FF2B5EF4-FFF2-40B4-BE49-F238E27FC236}">
                <a16:creationId xmlns:a16="http://schemas.microsoft.com/office/drawing/2014/main" id="{FAC9583A-7B57-406F-A156-68F700745486}"/>
              </a:ext>
            </a:extLst>
          </p:cNvPr>
          <p:cNvCxnSpPr>
            <a:stCxn id="46" idx="5"/>
          </p:cNvCxnSpPr>
          <p:nvPr/>
        </p:nvCxnSpPr>
        <p:spPr>
          <a:xfrm>
            <a:off x="5612694" y="1984660"/>
            <a:ext cx="1240282" cy="109544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DF69CC9-9A17-4A7D-9E51-1572175C7531}"/>
              </a:ext>
            </a:extLst>
          </p:cNvPr>
          <p:cNvSpPr txBox="1"/>
          <p:nvPr/>
        </p:nvSpPr>
        <p:spPr>
          <a:xfrm>
            <a:off x="7395495" y="3034059"/>
            <a:ext cx="2371411" cy="923330"/>
          </a:xfrm>
          <a:prstGeom prst="rect">
            <a:avLst/>
          </a:prstGeom>
          <a:noFill/>
        </p:spPr>
        <p:txBody>
          <a:bodyPr wrap="square" rtlCol="0">
            <a:spAutoFit/>
          </a:bodyPr>
          <a:lstStyle/>
          <a:p>
            <a:r>
              <a:rPr lang="en-US" dirty="0"/>
              <a:t>To Calendar to select suggested alternate date/time.</a:t>
            </a:r>
          </a:p>
        </p:txBody>
      </p:sp>
    </p:spTree>
    <p:extLst>
      <p:ext uri="{BB962C8B-B14F-4D97-AF65-F5344CB8AC3E}">
        <p14:creationId xmlns:p14="http://schemas.microsoft.com/office/powerpoint/2010/main" val="361154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692D2A-5652-4995-8362-4F3218422B48}"/>
              </a:ext>
            </a:extLst>
          </p:cNvPr>
          <p:cNvSpPr/>
          <p:nvPr/>
        </p:nvSpPr>
        <p:spPr>
          <a:xfrm>
            <a:off x="2006047" y="871025"/>
            <a:ext cx="2875007" cy="4748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BAA0110-98A9-45A7-9EAA-547EEE8040B5}"/>
              </a:ext>
            </a:extLst>
          </p:cNvPr>
          <p:cNvSpPr/>
          <p:nvPr/>
        </p:nvSpPr>
        <p:spPr>
          <a:xfrm>
            <a:off x="2006047" y="871024"/>
            <a:ext cx="2875007" cy="36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Settings</a:t>
            </a:r>
          </a:p>
        </p:txBody>
      </p:sp>
      <p:sp>
        <p:nvSpPr>
          <p:cNvPr id="37" name="Rectangle 36">
            <a:extLst>
              <a:ext uri="{FF2B5EF4-FFF2-40B4-BE49-F238E27FC236}">
                <a16:creationId xmlns:a16="http://schemas.microsoft.com/office/drawing/2014/main" id="{5FEDA662-016C-4FAD-A256-64A72A40615D}"/>
              </a:ext>
            </a:extLst>
          </p:cNvPr>
          <p:cNvSpPr/>
          <p:nvPr/>
        </p:nvSpPr>
        <p:spPr>
          <a:xfrm>
            <a:off x="2006047" y="1231505"/>
            <a:ext cx="2875007" cy="360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 up of a device&#10;&#10;Description generated with high confidence">
            <a:extLst>
              <a:ext uri="{FF2B5EF4-FFF2-40B4-BE49-F238E27FC236}">
                <a16:creationId xmlns:a16="http://schemas.microsoft.com/office/drawing/2014/main" id="{45A043E1-0A06-48F2-8C06-6BA56D1DE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434" y="1258563"/>
            <a:ext cx="323895" cy="333422"/>
          </a:xfrm>
          <a:prstGeom prst="rect">
            <a:avLst/>
          </a:prstGeom>
        </p:spPr>
      </p:pic>
      <p:sp>
        <p:nvSpPr>
          <p:cNvPr id="39" name="TextBox 38">
            <a:extLst>
              <a:ext uri="{FF2B5EF4-FFF2-40B4-BE49-F238E27FC236}">
                <a16:creationId xmlns:a16="http://schemas.microsoft.com/office/drawing/2014/main" id="{825AF7B2-F4D9-4088-8F0F-79992A5D04C1}"/>
              </a:ext>
            </a:extLst>
          </p:cNvPr>
          <p:cNvSpPr txBox="1"/>
          <p:nvPr/>
        </p:nvSpPr>
        <p:spPr>
          <a:xfrm>
            <a:off x="2181778" y="2195235"/>
            <a:ext cx="2331217" cy="369332"/>
          </a:xfrm>
          <a:prstGeom prst="rect">
            <a:avLst/>
          </a:prstGeom>
          <a:solidFill>
            <a:schemeClr val="bg2"/>
          </a:solidFill>
        </p:spPr>
        <p:txBody>
          <a:bodyPr wrap="square" rtlCol="0">
            <a:spAutoFit/>
          </a:bodyPr>
          <a:lstStyle/>
          <a:p>
            <a:r>
              <a:rPr lang="en-US" dirty="0"/>
              <a:t>Calendar</a:t>
            </a:r>
          </a:p>
        </p:txBody>
      </p:sp>
      <p:sp>
        <p:nvSpPr>
          <p:cNvPr id="41" name="TextBox 40">
            <a:extLst>
              <a:ext uri="{FF2B5EF4-FFF2-40B4-BE49-F238E27FC236}">
                <a16:creationId xmlns:a16="http://schemas.microsoft.com/office/drawing/2014/main" id="{10FB5226-CD02-4917-87F2-AED8288B9AF1}"/>
              </a:ext>
            </a:extLst>
          </p:cNvPr>
          <p:cNvSpPr txBox="1"/>
          <p:nvPr/>
        </p:nvSpPr>
        <p:spPr>
          <a:xfrm>
            <a:off x="2181780" y="3635844"/>
            <a:ext cx="2331217" cy="369332"/>
          </a:xfrm>
          <a:prstGeom prst="rect">
            <a:avLst/>
          </a:prstGeom>
          <a:solidFill>
            <a:schemeClr val="bg2"/>
          </a:solidFill>
        </p:spPr>
        <p:txBody>
          <a:bodyPr wrap="square" rtlCol="0">
            <a:spAutoFit/>
          </a:bodyPr>
          <a:lstStyle/>
          <a:p>
            <a:r>
              <a:rPr lang="en-US" dirty="0"/>
              <a:t>Notifications</a:t>
            </a:r>
          </a:p>
        </p:txBody>
      </p:sp>
      <p:sp>
        <p:nvSpPr>
          <p:cNvPr id="42" name="TextBox 41">
            <a:extLst>
              <a:ext uri="{FF2B5EF4-FFF2-40B4-BE49-F238E27FC236}">
                <a16:creationId xmlns:a16="http://schemas.microsoft.com/office/drawing/2014/main" id="{E9B81213-5BD5-44AA-97AA-A6D561D66587}"/>
              </a:ext>
            </a:extLst>
          </p:cNvPr>
          <p:cNvSpPr txBox="1"/>
          <p:nvPr/>
        </p:nvSpPr>
        <p:spPr>
          <a:xfrm>
            <a:off x="2181780" y="3143465"/>
            <a:ext cx="2331217" cy="369332"/>
          </a:xfrm>
          <a:prstGeom prst="rect">
            <a:avLst/>
          </a:prstGeom>
          <a:solidFill>
            <a:schemeClr val="bg2"/>
          </a:solidFill>
        </p:spPr>
        <p:txBody>
          <a:bodyPr wrap="square" rtlCol="0">
            <a:spAutoFit/>
          </a:bodyPr>
          <a:lstStyle/>
          <a:p>
            <a:r>
              <a:rPr lang="en-US" dirty="0"/>
              <a:t>Reminders</a:t>
            </a:r>
          </a:p>
        </p:txBody>
      </p:sp>
      <p:sp>
        <p:nvSpPr>
          <p:cNvPr id="43" name="TextBox 42">
            <a:extLst>
              <a:ext uri="{FF2B5EF4-FFF2-40B4-BE49-F238E27FC236}">
                <a16:creationId xmlns:a16="http://schemas.microsoft.com/office/drawing/2014/main" id="{08056BBB-D9E1-45C6-AC3B-29ADD46BDCCF}"/>
              </a:ext>
            </a:extLst>
          </p:cNvPr>
          <p:cNvSpPr txBox="1"/>
          <p:nvPr/>
        </p:nvSpPr>
        <p:spPr>
          <a:xfrm>
            <a:off x="2181781" y="4103872"/>
            <a:ext cx="2331217" cy="369332"/>
          </a:xfrm>
          <a:prstGeom prst="rect">
            <a:avLst/>
          </a:prstGeom>
          <a:solidFill>
            <a:schemeClr val="bg2"/>
          </a:solidFill>
        </p:spPr>
        <p:txBody>
          <a:bodyPr wrap="square" rtlCol="0">
            <a:spAutoFit/>
          </a:bodyPr>
          <a:lstStyle/>
          <a:p>
            <a:r>
              <a:rPr lang="en-US" dirty="0"/>
              <a:t>General</a:t>
            </a:r>
          </a:p>
        </p:txBody>
      </p:sp>
      <p:cxnSp>
        <p:nvCxnSpPr>
          <p:cNvPr id="46" name="Straight Arrow Connector 45">
            <a:extLst>
              <a:ext uri="{FF2B5EF4-FFF2-40B4-BE49-F238E27FC236}">
                <a16:creationId xmlns:a16="http://schemas.microsoft.com/office/drawing/2014/main" id="{7F692637-617D-4020-9D54-2E53EF950B2F}"/>
              </a:ext>
            </a:extLst>
          </p:cNvPr>
          <p:cNvCxnSpPr/>
          <p:nvPr/>
        </p:nvCxnSpPr>
        <p:spPr>
          <a:xfrm flipV="1">
            <a:off x="4512994" y="871024"/>
            <a:ext cx="2219402" cy="150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06BB02F-FDFA-423C-92C2-9361A4C9BBCE}"/>
              </a:ext>
            </a:extLst>
          </p:cNvPr>
          <p:cNvSpPr txBox="1"/>
          <p:nvPr/>
        </p:nvSpPr>
        <p:spPr>
          <a:xfrm>
            <a:off x="1908026" y="316979"/>
            <a:ext cx="2977935" cy="369332"/>
          </a:xfrm>
          <a:prstGeom prst="rect">
            <a:avLst/>
          </a:prstGeom>
          <a:noFill/>
        </p:spPr>
        <p:txBody>
          <a:bodyPr wrap="square" rtlCol="0">
            <a:spAutoFit/>
          </a:bodyPr>
          <a:lstStyle/>
          <a:p>
            <a:pPr algn="ctr"/>
            <a:r>
              <a:rPr lang="en-US" dirty="0"/>
              <a:t>Admin Settings Options</a:t>
            </a:r>
          </a:p>
        </p:txBody>
      </p:sp>
      <p:sp>
        <p:nvSpPr>
          <p:cNvPr id="48" name="TextBox 47">
            <a:extLst>
              <a:ext uri="{FF2B5EF4-FFF2-40B4-BE49-F238E27FC236}">
                <a16:creationId xmlns:a16="http://schemas.microsoft.com/office/drawing/2014/main" id="{0E834347-A741-4FD5-B238-0D490F3CEF0C}"/>
              </a:ext>
            </a:extLst>
          </p:cNvPr>
          <p:cNvSpPr txBox="1"/>
          <p:nvPr/>
        </p:nvSpPr>
        <p:spPr>
          <a:xfrm>
            <a:off x="7136889" y="519899"/>
            <a:ext cx="3396343" cy="923330"/>
          </a:xfrm>
          <a:prstGeom prst="rect">
            <a:avLst/>
          </a:prstGeom>
          <a:solidFill>
            <a:schemeClr val="accent1">
              <a:lumMod val="20000"/>
              <a:lumOff val="80000"/>
            </a:schemeClr>
          </a:solidFill>
        </p:spPr>
        <p:txBody>
          <a:bodyPr wrap="square" rtlCol="0">
            <a:spAutoFit/>
          </a:bodyPr>
          <a:lstStyle/>
          <a:p>
            <a:r>
              <a:rPr lang="en-US" dirty="0"/>
              <a:t>Set work schedule, set time slot length, Sync with Google Calendar, Set visible calendars</a:t>
            </a:r>
          </a:p>
        </p:txBody>
      </p:sp>
      <p:cxnSp>
        <p:nvCxnSpPr>
          <p:cNvPr id="50" name="Straight Arrow Connector 49">
            <a:extLst>
              <a:ext uri="{FF2B5EF4-FFF2-40B4-BE49-F238E27FC236}">
                <a16:creationId xmlns:a16="http://schemas.microsoft.com/office/drawing/2014/main" id="{583AA730-E855-4315-BB23-2B4C71BAFA2F}"/>
              </a:ext>
            </a:extLst>
          </p:cNvPr>
          <p:cNvCxnSpPr/>
          <p:nvPr/>
        </p:nvCxnSpPr>
        <p:spPr>
          <a:xfrm flipV="1">
            <a:off x="4512994" y="1989574"/>
            <a:ext cx="2219402" cy="86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C2E5FA9-BD26-4DF0-A075-85A1E41018A3}"/>
              </a:ext>
            </a:extLst>
          </p:cNvPr>
          <p:cNvCxnSpPr>
            <a:stCxn id="42" idx="3"/>
          </p:cNvCxnSpPr>
          <p:nvPr/>
        </p:nvCxnSpPr>
        <p:spPr>
          <a:xfrm flipV="1">
            <a:off x="4512997" y="3143465"/>
            <a:ext cx="214906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C0356D8-1131-4EFD-BAB6-B84B96F747FE}"/>
              </a:ext>
            </a:extLst>
          </p:cNvPr>
          <p:cNvSpPr txBox="1"/>
          <p:nvPr/>
        </p:nvSpPr>
        <p:spPr>
          <a:xfrm>
            <a:off x="7136888" y="2699124"/>
            <a:ext cx="3396343" cy="923330"/>
          </a:xfrm>
          <a:prstGeom prst="rect">
            <a:avLst/>
          </a:prstGeom>
          <a:solidFill>
            <a:schemeClr val="accent1">
              <a:lumMod val="20000"/>
              <a:lumOff val="80000"/>
            </a:schemeClr>
          </a:solidFill>
        </p:spPr>
        <p:txBody>
          <a:bodyPr wrap="square" rtlCol="0">
            <a:spAutoFit/>
          </a:bodyPr>
          <a:lstStyle/>
          <a:p>
            <a:r>
              <a:rPr lang="en-US" dirty="0"/>
              <a:t>Settings for Auto-Text messages, Time sent (24 </a:t>
            </a:r>
            <a:r>
              <a:rPr lang="en-US" dirty="0" err="1"/>
              <a:t>hr</a:t>
            </a:r>
            <a:r>
              <a:rPr lang="en-US" dirty="0"/>
              <a:t>, 12 </a:t>
            </a:r>
            <a:r>
              <a:rPr lang="en-US" dirty="0" err="1"/>
              <a:t>hr</a:t>
            </a:r>
            <a:r>
              <a:rPr lang="en-US" dirty="0"/>
              <a:t>, 2 </a:t>
            </a:r>
            <a:r>
              <a:rPr lang="en-US" dirty="0" err="1"/>
              <a:t>hr</a:t>
            </a:r>
            <a:r>
              <a:rPr lang="en-US" dirty="0"/>
              <a:t> etc.), Edit message sent</a:t>
            </a:r>
          </a:p>
        </p:txBody>
      </p:sp>
      <p:cxnSp>
        <p:nvCxnSpPr>
          <p:cNvPr id="56" name="Straight Arrow Connector 55">
            <a:extLst>
              <a:ext uri="{FF2B5EF4-FFF2-40B4-BE49-F238E27FC236}">
                <a16:creationId xmlns:a16="http://schemas.microsoft.com/office/drawing/2014/main" id="{DA5678BF-1222-4ED9-BAEA-F35634C461BD}"/>
              </a:ext>
            </a:extLst>
          </p:cNvPr>
          <p:cNvCxnSpPr/>
          <p:nvPr/>
        </p:nvCxnSpPr>
        <p:spPr>
          <a:xfrm>
            <a:off x="4512994" y="3820510"/>
            <a:ext cx="2219402" cy="28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C7397CE-03CC-40D8-BB48-7293E96B4864}"/>
              </a:ext>
            </a:extLst>
          </p:cNvPr>
          <p:cNvSpPr txBox="1"/>
          <p:nvPr/>
        </p:nvSpPr>
        <p:spPr>
          <a:xfrm>
            <a:off x="7139448" y="3927236"/>
            <a:ext cx="3381437" cy="646331"/>
          </a:xfrm>
          <a:prstGeom prst="rect">
            <a:avLst/>
          </a:prstGeom>
          <a:solidFill>
            <a:schemeClr val="accent1">
              <a:lumMod val="20000"/>
              <a:lumOff val="80000"/>
            </a:schemeClr>
          </a:solidFill>
        </p:spPr>
        <p:txBody>
          <a:bodyPr wrap="square" rtlCol="0">
            <a:spAutoFit/>
          </a:bodyPr>
          <a:lstStyle/>
          <a:p>
            <a:r>
              <a:rPr lang="en-US" dirty="0"/>
              <a:t>Set notifications for admin, Approvals needed, Failed SMS</a:t>
            </a:r>
          </a:p>
        </p:txBody>
      </p:sp>
      <p:sp>
        <p:nvSpPr>
          <p:cNvPr id="62" name="TextBox 61">
            <a:extLst>
              <a:ext uri="{FF2B5EF4-FFF2-40B4-BE49-F238E27FC236}">
                <a16:creationId xmlns:a16="http://schemas.microsoft.com/office/drawing/2014/main" id="{981290E5-3146-46C8-AB30-028CFB652DDC}"/>
              </a:ext>
            </a:extLst>
          </p:cNvPr>
          <p:cNvSpPr txBox="1"/>
          <p:nvPr/>
        </p:nvSpPr>
        <p:spPr>
          <a:xfrm>
            <a:off x="7136889" y="4878349"/>
            <a:ext cx="3381437" cy="646331"/>
          </a:xfrm>
          <a:prstGeom prst="rect">
            <a:avLst/>
          </a:prstGeom>
          <a:solidFill>
            <a:schemeClr val="accent1">
              <a:lumMod val="20000"/>
              <a:lumOff val="80000"/>
            </a:schemeClr>
          </a:solidFill>
        </p:spPr>
        <p:txBody>
          <a:bodyPr wrap="square" rtlCol="0">
            <a:spAutoFit/>
          </a:bodyPr>
          <a:lstStyle/>
          <a:p>
            <a:r>
              <a:rPr lang="en-US" dirty="0"/>
              <a:t>Show client info on call screen, </a:t>
            </a:r>
            <a:r>
              <a:rPr lang="en-US" dirty="0" err="1"/>
              <a:t>Timezone</a:t>
            </a:r>
            <a:r>
              <a:rPr lang="en-US" dirty="0"/>
              <a:t>, Language</a:t>
            </a:r>
          </a:p>
        </p:txBody>
      </p:sp>
      <p:cxnSp>
        <p:nvCxnSpPr>
          <p:cNvPr id="64" name="Straight Arrow Connector 63">
            <a:extLst>
              <a:ext uri="{FF2B5EF4-FFF2-40B4-BE49-F238E27FC236}">
                <a16:creationId xmlns:a16="http://schemas.microsoft.com/office/drawing/2014/main" id="{447F4F11-8B37-47B3-AE57-574A15EB3E0A}"/>
              </a:ext>
            </a:extLst>
          </p:cNvPr>
          <p:cNvCxnSpPr>
            <a:stCxn id="43" idx="3"/>
          </p:cNvCxnSpPr>
          <p:nvPr/>
        </p:nvCxnSpPr>
        <p:spPr>
          <a:xfrm>
            <a:off x="4512998" y="4288538"/>
            <a:ext cx="2219398" cy="74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E2773FE8-167E-4D70-9226-859875750048}"/>
              </a:ext>
            </a:extLst>
          </p:cNvPr>
          <p:cNvSpPr txBox="1"/>
          <p:nvPr/>
        </p:nvSpPr>
        <p:spPr>
          <a:xfrm>
            <a:off x="2181777" y="2679855"/>
            <a:ext cx="2331217" cy="369332"/>
          </a:xfrm>
          <a:prstGeom prst="rect">
            <a:avLst/>
          </a:prstGeom>
          <a:solidFill>
            <a:schemeClr val="bg2"/>
          </a:solidFill>
        </p:spPr>
        <p:txBody>
          <a:bodyPr wrap="square" rtlCol="0">
            <a:spAutoFit/>
          </a:bodyPr>
          <a:lstStyle/>
          <a:p>
            <a:r>
              <a:rPr lang="en-US" dirty="0"/>
              <a:t>Services</a:t>
            </a:r>
          </a:p>
        </p:txBody>
      </p:sp>
      <p:sp>
        <p:nvSpPr>
          <p:cNvPr id="69" name="TextBox 68">
            <a:extLst>
              <a:ext uri="{FF2B5EF4-FFF2-40B4-BE49-F238E27FC236}">
                <a16:creationId xmlns:a16="http://schemas.microsoft.com/office/drawing/2014/main" id="{4F7AAB41-3792-454E-B704-02024C075128}"/>
              </a:ext>
            </a:extLst>
          </p:cNvPr>
          <p:cNvSpPr txBox="1"/>
          <p:nvPr/>
        </p:nvSpPr>
        <p:spPr>
          <a:xfrm>
            <a:off x="7139447" y="1748011"/>
            <a:ext cx="3381437" cy="646331"/>
          </a:xfrm>
          <a:prstGeom prst="rect">
            <a:avLst/>
          </a:prstGeom>
          <a:solidFill>
            <a:schemeClr val="accent1">
              <a:lumMod val="20000"/>
              <a:lumOff val="80000"/>
            </a:schemeClr>
          </a:solidFill>
        </p:spPr>
        <p:txBody>
          <a:bodyPr wrap="square" rtlCol="0">
            <a:spAutoFit/>
          </a:bodyPr>
          <a:lstStyle/>
          <a:p>
            <a:r>
              <a:rPr lang="en-US" dirty="0"/>
              <a:t>Update available services, prices, timeframes, overlapping</a:t>
            </a:r>
          </a:p>
        </p:txBody>
      </p:sp>
    </p:spTree>
    <p:extLst>
      <p:ext uri="{BB962C8B-B14F-4D97-AF65-F5344CB8AC3E}">
        <p14:creationId xmlns:p14="http://schemas.microsoft.com/office/powerpoint/2010/main" val="19837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EFDCF-4857-4D39-A57E-A3FDED38C45B}"/>
              </a:ext>
            </a:extLst>
          </p:cNvPr>
          <p:cNvSpPr/>
          <p:nvPr/>
        </p:nvSpPr>
        <p:spPr>
          <a:xfrm>
            <a:off x="4580238" y="921267"/>
            <a:ext cx="2883243" cy="4748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A88627-D111-4E7F-882B-7047DFBF8875}"/>
              </a:ext>
            </a:extLst>
          </p:cNvPr>
          <p:cNvSpPr txBox="1"/>
          <p:nvPr/>
        </p:nvSpPr>
        <p:spPr>
          <a:xfrm>
            <a:off x="5173360" y="314664"/>
            <a:ext cx="1655805" cy="369332"/>
          </a:xfrm>
          <a:prstGeom prst="rect">
            <a:avLst/>
          </a:prstGeom>
          <a:noFill/>
        </p:spPr>
        <p:txBody>
          <a:bodyPr wrap="square" rtlCol="0">
            <a:spAutoFit/>
          </a:bodyPr>
          <a:lstStyle/>
          <a:p>
            <a:pPr algn="ctr"/>
            <a:r>
              <a:rPr lang="en-US" dirty="0"/>
              <a:t>Login Screen</a:t>
            </a:r>
          </a:p>
        </p:txBody>
      </p:sp>
      <p:sp>
        <p:nvSpPr>
          <p:cNvPr id="6" name="Rectangle 5">
            <a:extLst>
              <a:ext uri="{FF2B5EF4-FFF2-40B4-BE49-F238E27FC236}">
                <a16:creationId xmlns:a16="http://schemas.microsoft.com/office/drawing/2014/main" id="{5FDE8299-CCC0-42F7-863D-3FF5DE124780}"/>
              </a:ext>
            </a:extLst>
          </p:cNvPr>
          <p:cNvSpPr/>
          <p:nvPr/>
        </p:nvSpPr>
        <p:spPr>
          <a:xfrm>
            <a:off x="5049795" y="1666709"/>
            <a:ext cx="1919416"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Name</a:t>
            </a:r>
          </a:p>
        </p:txBody>
      </p:sp>
      <p:sp>
        <p:nvSpPr>
          <p:cNvPr id="7" name="Rectangle 6">
            <a:extLst>
              <a:ext uri="{FF2B5EF4-FFF2-40B4-BE49-F238E27FC236}">
                <a16:creationId xmlns:a16="http://schemas.microsoft.com/office/drawing/2014/main" id="{9A9BC44D-4C85-4276-8EEA-444B9F62136A}"/>
              </a:ext>
            </a:extLst>
          </p:cNvPr>
          <p:cNvSpPr/>
          <p:nvPr/>
        </p:nvSpPr>
        <p:spPr>
          <a:xfrm>
            <a:off x="5049794" y="2086150"/>
            <a:ext cx="1919416"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Phone</a:t>
            </a:r>
          </a:p>
        </p:txBody>
      </p:sp>
      <p:sp>
        <p:nvSpPr>
          <p:cNvPr id="8" name="Rectangle 7">
            <a:extLst>
              <a:ext uri="{FF2B5EF4-FFF2-40B4-BE49-F238E27FC236}">
                <a16:creationId xmlns:a16="http://schemas.microsoft.com/office/drawing/2014/main" id="{DF7C4E10-3E98-4283-94A8-C657834C8127}"/>
              </a:ext>
            </a:extLst>
          </p:cNvPr>
          <p:cNvSpPr/>
          <p:nvPr/>
        </p:nvSpPr>
        <p:spPr>
          <a:xfrm>
            <a:off x="5049794" y="2514840"/>
            <a:ext cx="1919416"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Email</a:t>
            </a:r>
          </a:p>
        </p:txBody>
      </p:sp>
      <p:sp>
        <p:nvSpPr>
          <p:cNvPr id="9" name="Rectangle 8">
            <a:extLst>
              <a:ext uri="{FF2B5EF4-FFF2-40B4-BE49-F238E27FC236}">
                <a16:creationId xmlns:a16="http://schemas.microsoft.com/office/drawing/2014/main" id="{E686A4BC-89F9-4ADB-9B51-A541A9602ED4}"/>
              </a:ext>
            </a:extLst>
          </p:cNvPr>
          <p:cNvSpPr/>
          <p:nvPr/>
        </p:nvSpPr>
        <p:spPr>
          <a:xfrm>
            <a:off x="5041555" y="2934281"/>
            <a:ext cx="1919416"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Password</a:t>
            </a:r>
          </a:p>
        </p:txBody>
      </p:sp>
      <p:sp>
        <p:nvSpPr>
          <p:cNvPr id="10" name="Rectangle 9">
            <a:extLst>
              <a:ext uri="{FF2B5EF4-FFF2-40B4-BE49-F238E27FC236}">
                <a16:creationId xmlns:a16="http://schemas.microsoft.com/office/drawing/2014/main" id="{4EA86CF5-A05E-42D0-BC91-27F4EA0CC19F}"/>
              </a:ext>
            </a:extLst>
          </p:cNvPr>
          <p:cNvSpPr/>
          <p:nvPr/>
        </p:nvSpPr>
        <p:spPr>
          <a:xfrm>
            <a:off x="5432854" y="4560490"/>
            <a:ext cx="1153297" cy="304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Login</a:t>
            </a:r>
          </a:p>
        </p:txBody>
      </p:sp>
      <p:sp>
        <p:nvSpPr>
          <p:cNvPr id="11" name="Rectangle 10">
            <a:extLst>
              <a:ext uri="{FF2B5EF4-FFF2-40B4-BE49-F238E27FC236}">
                <a16:creationId xmlns:a16="http://schemas.microsoft.com/office/drawing/2014/main" id="{6171BD39-ED40-4915-A982-E08ECC45ED3E}"/>
              </a:ext>
            </a:extLst>
          </p:cNvPr>
          <p:cNvSpPr/>
          <p:nvPr/>
        </p:nvSpPr>
        <p:spPr>
          <a:xfrm>
            <a:off x="5432853" y="5038891"/>
            <a:ext cx="1153297" cy="304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Create Account</a:t>
            </a:r>
          </a:p>
        </p:txBody>
      </p:sp>
      <p:sp>
        <p:nvSpPr>
          <p:cNvPr id="12" name="Rectangle 11">
            <a:extLst>
              <a:ext uri="{FF2B5EF4-FFF2-40B4-BE49-F238E27FC236}">
                <a16:creationId xmlns:a16="http://schemas.microsoft.com/office/drawing/2014/main" id="{445FD966-B2B7-4EF7-9324-B643359A50B4}"/>
              </a:ext>
            </a:extLst>
          </p:cNvPr>
          <p:cNvSpPr/>
          <p:nvPr/>
        </p:nvSpPr>
        <p:spPr>
          <a:xfrm>
            <a:off x="5325762" y="3418561"/>
            <a:ext cx="107092" cy="1235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6D9EA2-A5D8-413A-B41B-BB0C691CBEC7}"/>
              </a:ext>
            </a:extLst>
          </p:cNvPr>
          <p:cNvSpPr txBox="1"/>
          <p:nvPr/>
        </p:nvSpPr>
        <p:spPr>
          <a:xfrm>
            <a:off x="5539944" y="3344289"/>
            <a:ext cx="1309817" cy="246221"/>
          </a:xfrm>
          <a:prstGeom prst="rect">
            <a:avLst/>
          </a:prstGeom>
          <a:noFill/>
        </p:spPr>
        <p:txBody>
          <a:bodyPr wrap="square" rtlCol="0">
            <a:spAutoFit/>
          </a:bodyPr>
          <a:lstStyle/>
          <a:p>
            <a:r>
              <a:rPr lang="en-US" sz="1000" dirty="0"/>
              <a:t>Remember me</a:t>
            </a:r>
          </a:p>
        </p:txBody>
      </p:sp>
      <p:sp>
        <p:nvSpPr>
          <p:cNvPr id="15" name="Rectangle 14">
            <a:extLst>
              <a:ext uri="{FF2B5EF4-FFF2-40B4-BE49-F238E27FC236}">
                <a16:creationId xmlns:a16="http://schemas.microsoft.com/office/drawing/2014/main" id="{230F950B-FA03-4890-A505-EDECB80A4A64}"/>
              </a:ext>
            </a:extLst>
          </p:cNvPr>
          <p:cNvSpPr/>
          <p:nvPr/>
        </p:nvSpPr>
        <p:spPr>
          <a:xfrm>
            <a:off x="4588474" y="921266"/>
            <a:ext cx="2875007" cy="36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Angie’s App</a:t>
            </a:r>
          </a:p>
        </p:txBody>
      </p:sp>
      <p:sp>
        <p:nvSpPr>
          <p:cNvPr id="14" name="Arrow: Right 13">
            <a:extLst>
              <a:ext uri="{FF2B5EF4-FFF2-40B4-BE49-F238E27FC236}">
                <a16:creationId xmlns:a16="http://schemas.microsoft.com/office/drawing/2014/main" id="{3A59D425-7308-4AFB-8D98-A4C14337981B}"/>
              </a:ext>
            </a:extLst>
          </p:cNvPr>
          <p:cNvSpPr/>
          <p:nvPr/>
        </p:nvSpPr>
        <p:spPr>
          <a:xfrm>
            <a:off x="8912888" y="2822074"/>
            <a:ext cx="1266092" cy="834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6B1E70CF-1851-4E85-A3CE-B108981542F6}"/>
              </a:ext>
            </a:extLst>
          </p:cNvPr>
          <p:cNvCxnSpPr/>
          <p:nvPr/>
        </p:nvCxnSpPr>
        <p:spPr>
          <a:xfrm>
            <a:off x="3858567" y="4360985"/>
            <a:ext cx="1386673" cy="35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BD3B83E-941C-4871-A388-3D4201036EB5}"/>
              </a:ext>
            </a:extLst>
          </p:cNvPr>
          <p:cNvSpPr txBox="1"/>
          <p:nvPr/>
        </p:nvSpPr>
        <p:spPr>
          <a:xfrm>
            <a:off x="2361997" y="4230180"/>
            <a:ext cx="1728317" cy="261610"/>
          </a:xfrm>
          <a:prstGeom prst="rect">
            <a:avLst/>
          </a:prstGeom>
          <a:noFill/>
        </p:spPr>
        <p:txBody>
          <a:bodyPr wrap="square" rtlCol="0">
            <a:spAutoFit/>
          </a:bodyPr>
          <a:lstStyle/>
          <a:p>
            <a:r>
              <a:rPr lang="en-US" sz="1100" dirty="0"/>
              <a:t>Verify correct login info</a:t>
            </a:r>
          </a:p>
        </p:txBody>
      </p:sp>
      <p:sp>
        <p:nvSpPr>
          <p:cNvPr id="23" name="TextBox 22">
            <a:extLst>
              <a:ext uri="{FF2B5EF4-FFF2-40B4-BE49-F238E27FC236}">
                <a16:creationId xmlns:a16="http://schemas.microsoft.com/office/drawing/2014/main" id="{A921A88E-83C9-4C4D-A2F8-F86BFF188BD4}"/>
              </a:ext>
            </a:extLst>
          </p:cNvPr>
          <p:cNvSpPr txBox="1"/>
          <p:nvPr/>
        </p:nvSpPr>
        <p:spPr>
          <a:xfrm>
            <a:off x="2291658" y="4865290"/>
            <a:ext cx="1868993" cy="430887"/>
          </a:xfrm>
          <a:prstGeom prst="rect">
            <a:avLst/>
          </a:prstGeom>
          <a:noFill/>
        </p:spPr>
        <p:txBody>
          <a:bodyPr wrap="square" rtlCol="0">
            <a:spAutoFit/>
          </a:bodyPr>
          <a:lstStyle/>
          <a:p>
            <a:r>
              <a:rPr lang="en-US" sz="1100" dirty="0"/>
              <a:t>Create new client ID. Have user verify password.</a:t>
            </a:r>
          </a:p>
        </p:txBody>
      </p:sp>
      <p:cxnSp>
        <p:nvCxnSpPr>
          <p:cNvPr id="27" name="Straight Arrow Connector 26">
            <a:extLst>
              <a:ext uri="{FF2B5EF4-FFF2-40B4-BE49-F238E27FC236}">
                <a16:creationId xmlns:a16="http://schemas.microsoft.com/office/drawing/2014/main" id="{345DF7A3-08BB-4B7B-B691-B36D92689BF8}"/>
              </a:ext>
            </a:extLst>
          </p:cNvPr>
          <p:cNvCxnSpPr/>
          <p:nvPr/>
        </p:nvCxnSpPr>
        <p:spPr>
          <a:xfrm>
            <a:off x="4019341" y="5038891"/>
            <a:ext cx="1306421"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B4FBED5-905F-42DA-B2C5-9B6C24B6D666}"/>
              </a:ext>
            </a:extLst>
          </p:cNvPr>
          <p:cNvSpPr/>
          <p:nvPr/>
        </p:nvSpPr>
        <p:spPr>
          <a:xfrm>
            <a:off x="5339112" y="3634810"/>
            <a:ext cx="107092" cy="1235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68E6250E-C167-466E-B055-1B5A421C55BA}"/>
              </a:ext>
            </a:extLst>
          </p:cNvPr>
          <p:cNvSpPr txBox="1"/>
          <p:nvPr/>
        </p:nvSpPr>
        <p:spPr>
          <a:xfrm>
            <a:off x="5539944" y="3569754"/>
            <a:ext cx="1309817" cy="246221"/>
          </a:xfrm>
          <a:prstGeom prst="rect">
            <a:avLst/>
          </a:prstGeom>
          <a:noFill/>
        </p:spPr>
        <p:txBody>
          <a:bodyPr wrap="square" rtlCol="0">
            <a:spAutoFit/>
          </a:bodyPr>
          <a:lstStyle/>
          <a:p>
            <a:r>
              <a:rPr lang="en-US" sz="1000" dirty="0"/>
              <a:t>Login as Admin</a:t>
            </a:r>
          </a:p>
        </p:txBody>
      </p:sp>
      <p:sp>
        <p:nvSpPr>
          <p:cNvPr id="30" name="TextBox 29">
            <a:extLst>
              <a:ext uri="{FF2B5EF4-FFF2-40B4-BE49-F238E27FC236}">
                <a16:creationId xmlns:a16="http://schemas.microsoft.com/office/drawing/2014/main" id="{C2BE314F-E780-4AFE-B40B-AE6D7CB3BBE1}"/>
              </a:ext>
            </a:extLst>
          </p:cNvPr>
          <p:cNvSpPr txBox="1"/>
          <p:nvPr/>
        </p:nvSpPr>
        <p:spPr>
          <a:xfrm>
            <a:off x="8832501" y="2238550"/>
            <a:ext cx="1266092" cy="369332"/>
          </a:xfrm>
          <a:prstGeom prst="rect">
            <a:avLst/>
          </a:prstGeom>
          <a:noFill/>
        </p:spPr>
        <p:txBody>
          <a:bodyPr wrap="square" rtlCol="0">
            <a:spAutoFit/>
          </a:bodyPr>
          <a:lstStyle/>
          <a:p>
            <a:r>
              <a:rPr lang="en-US" dirty="0"/>
              <a:t>Client Side</a:t>
            </a:r>
          </a:p>
        </p:txBody>
      </p:sp>
    </p:spTree>
    <p:extLst>
      <p:ext uri="{BB962C8B-B14F-4D97-AF65-F5344CB8AC3E}">
        <p14:creationId xmlns:p14="http://schemas.microsoft.com/office/powerpoint/2010/main" val="107160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3E01B8-D207-47CB-87F9-999312AB1057}"/>
              </a:ext>
            </a:extLst>
          </p:cNvPr>
          <p:cNvSpPr/>
          <p:nvPr/>
        </p:nvSpPr>
        <p:spPr>
          <a:xfrm>
            <a:off x="2649142" y="1054787"/>
            <a:ext cx="2875007" cy="4748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B7943C6-4AD3-4C6F-9F25-E7D5CAD774DE}"/>
              </a:ext>
            </a:extLst>
          </p:cNvPr>
          <p:cNvSpPr/>
          <p:nvPr/>
        </p:nvSpPr>
        <p:spPr>
          <a:xfrm>
            <a:off x="2649142" y="1054786"/>
            <a:ext cx="2875007" cy="36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Angie’s App</a:t>
            </a:r>
          </a:p>
        </p:txBody>
      </p:sp>
      <p:sp>
        <p:nvSpPr>
          <p:cNvPr id="35" name="Rectangle: Rounded Corners 34">
            <a:extLst>
              <a:ext uri="{FF2B5EF4-FFF2-40B4-BE49-F238E27FC236}">
                <a16:creationId xmlns:a16="http://schemas.microsoft.com/office/drawing/2014/main" id="{3DEF8193-0C6C-4A4A-B99C-921A9196B281}"/>
              </a:ext>
            </a:extLst>
          </p:cNvPr>
          <p:cNvSpPr/>
          <p:nvPr/>
        </p:nvSpPr>
        <p:spPr>
          <a:xfrm>
            <a:off x="3165231" y="2072852"/>
            <a:ext cx="1838848" cy="64309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Schedule Appointment</a:t>
            </a:r>
          </a:p>
        </p:txBody>
      </p:sp>
      <p:sp>
        <p:nvSpPr>
          <p:cNvPr id="36" name="Rectangle: Rounded Corners 35">
            <a:extLst>
              <a:ext uri="{FF2B5EF4-FFF2-40B4-BE49-F238E27FC236}">
                <a16:creationId xmlns:a16="http://schemas.microsoft.com/office/drawing/2014/main" id="{13E74E02-6578-4DBE-8432-3C552D179A22}"/>
              </a:ext>
            </a:extLst>
          </p:cNvPr>
          <p:cNvSpPr/>
          <p:nvPr/>
        </p:nvSpPr>
        <p:spPr>
          <a:xfrm>
            <a:off x="3165231" y="3240973"/>
            <a:ext cx="1838848" cy="64309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 Appointment</a:t>
            </a:r>
          </a:p>
        </p:txBody>
      </p:sp>
      <p:sp>
        <p:nvSpPr>
          <p:cNvPr id="37" name="Rectangle: Rounded Corners 36">
            <a:extLst>
              <a:ext uri="{FF2B5EF4-FFF2-40B4-BE49-F238E27FC236}">
                <a16:creationId xmlns:a16="http://schemas.microsoft.com/office/drawing/2014/main" id="{A9645819-D9F6-4F4A-957E-81B260C87FF2}"/>
              </a:ext>
            </a:extLst>
          </p:cNvPr>
          <p:cNvSpPr/>
          <p:nvPr/>
        </p:nvSpPr>
        <p:spPr>
          <a:xfrm>
            <a:off x="3165231" y="4409094"/>
            <a:ext cx="1838848" cy="64309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Change Appointment</a:t>
            </a:r>
          </a:p>
        </p:txBody>
      </p:sp>
      <p:sp>
        <p:nvSpPr>
          <p:cNvPr id="38" name="Rectangle 37">
            <a:extLst>
              <a:ext uri="{FF2B5EF4-FFF2-40B4-BE49-F238E27FC236}">
                <a16:creationId xmlns:a16="http://schemas.microsoft.com/office/drawing/2014/main" id="{945A5178-79E6-4247-BB6D-F1F121E19CD9}"/>
              </a:ext>
            </a:extLst>
          </p:cNvPr>
          <p:cNvSpPr/>
          <p:nvPr/>
        </p:nvSpPr>
        <p:spPr>
          <a:xfrm>
            <a:off x="2649142" y="1415267"/>
            <a:ext cx="2875007" cy="360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descr="A close up of a device&#10;&#10;Description generated with high confidence">
            <a:extLst>
              <a:ext uri="{FF2B5EF4-FFF2-40B4-BE49-F238E27FC236}">
                <a16:creationId xmlns:a16="http://schemas.microsoft.com/office/drawing/2014/main" id="{88AE256B-742E-4A99-B9F8-6084DA0E8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29" y="1442325"/>
            <a:ext cx="323895" cy="333422"/>
          </a:xfrm>
          <a:prstGeom prst="rect">
            <a:avLst/>
          </a:prstGeom>
        </p:spPr>
      </p:pic>
      <p:cxnSp>
        <p:nvCxnSpPr>
          <p:cNvPr id="41" name="Straight Arrow Connector 40">
            <a:extLst>
              <a:ext uri="{FF2B5EF4-FFF2-40B4-BE49-F238E27FC236}">
                <a16:creationId xmlns:a16="http://schemas.microsoft.com/office/drawing/2014/main" id="{EA82F7D0-FA7A-48F2-A8D6-44CF5F8022E6}"/>
              </a:ext>
            </a:extLst>
          </p:cNvPr>
          <p:cNvCxnSpPr/>
          <p:nvPr/>
        </p:nvCxnSpPr>
        <p:spPr>
          <a:xfrm>
            <a:off x="5004079" y="3567165"/>
            <a:ext cx="2401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3C9C7CB-22F2-43A9-A7E1-95584EEBEF3F}"/>
              </a:ext>
            </a:extLst>
          </p:cNvPr>
          <p:cNvCxnSpPr/>
          <p:nvPr/>
        </p:nvCxnSpPr>
        <p:spPr>
          <a:xfrm>
            <a:off x="5004079" y="4730641"/>
            <a:ext cx="2401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CB2E84-D3C0-4454-88BB-F9AB8A389DFD}"/>
              </a:ext>
            </a:extLst>
          </p:cNvPr>
          <p:cNvSpPr txBox="1"/>
          <p:nvPr/>
        </p:nvSpPr>
        <p:spPr>
          <a:xfrm>
            <a:off x="7737230" y="3422402"/>
            <a:ext cx="3014506" cy="923330"/>
          </a:xfrm>
          <a:prstGeom prst="rect">
            <a:avLst/>
          </a:prstGeom>
          <a:solidFill>
            <a:schemeClr val="accent1">
              <a:lumMod val="20000"/>
              <a:lumOff val="80000"/>
            </a:schemeClr>
          </a:solidFill>
        </p:spPr>
        <p:txBody>
          <a:bodyPr wrap="square" rtlCol="0">
            <a:spAutoFit/>
          </a:bodyPr>
          <a:lstStyle/>
          <a:p>
            <a:r>
              <a:rPr lang="en-US" dirty="0"/>
              <a:t>Cancel an appointment if more than 12 hours from appointment time.</a:t>
            </a:r>
          </a:p>
        </p:txBody>
      </p:sp>
      <p:sp>
        <p:nvSpPr>
          <p:cNvPr id="45" name="TextBox 44">
            <a:extLst>
              <a:ext uri="{FF2B5EF4-FFF2-40B4-BE49-F238E27FC236}">
                <a16:creationId xmlns:a16="http://schemas.microsoft.com/office/drawing/2014/main" id="{BABAE5C2-EA15-4830-BCB1-287251029DAB}"/>
              </a:ext>
            </a:extLst>
          </p:cNvPr>
          <p:cNvSpPr txBox="1"/>
          <p:nvPr/>
        </p:nvSpPr>
        <p:spPr>
          <a:xfrm>
            <a:off x="7737230" y="4590523"/>
            <a:ext cx="3014506" cy="923330"/>
          </a:xfrm>
          <a:prstGeom prst="rect">
            <a:avLst/>
          </a:prstGeom>
          <a:solidFill>
            <a:schemeClr val="accent1">
              <a:lumMod val="20000"/>
              <a:lumOff val="80000"/>
            </a:schemeClr>
          </a:solidFill>
        </p:spPr>
        <p:txBody>
          <a:bodyPr wrap="square" rtlCol="0">
            <a:spAutoFit/>
          </a:bodyPr>
          <a:lstStyle/>
          <a:p>
            <a:r>
              <a:rPr lang="en-US" dirty="0"/>
              <a:t>Make a change to appointment if more than 12 hours from appointment time.</a:t>
            </a:r>
          </a:p>
        </p:txBody>
      </p:sp>
      <p:cxnSp>
        <p:nvCxnSpPr>
          <p:cNvPr id="47" name="Straight Arrow Connector 46">
            <a:extLst>
              <a:ext uri="{FF2B5EF4-FFF2-40B4-BE49-F238E27FC236}">
                <a16:creationId xmlns:a16="http://schemas.microsoft.com/office/drawing/2014/main" id="{AB4817B4-0B3E-4A54-ACBA-9056A822823C}"/>
              </a:ext>
            </a:extLst>
          </p:cNvPr>
          <p:cNvCxnSpPr/>
          <p:nvPr/>
        </p:nvCxnSpPr>
        <p:spPr>
          <a:xfrm flipV="1">
            <a:off x="5004079" y="2035937"/>
            <a:ext cx="2401556" cy="374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Arrow: Right 47">
            <a:extLst>
              <a:ext uri="{FF2B5EF4-FFF2-40B4-BE49-F238E27FC236}">
                <a16:creationId xmlns:a16="http://schemas.microsoft.com/office/drawing/2014/main" id="{6367B51F-4A9B-41FA-95FA-7DC1384E4225}"/>
              </a:ext>
            </a:extLst>
          </p:cNvPr>
          <p:cNvSpPr/>
          <p:nvPr/>
        </p:nvSpPr>
        <p:spPr>
          <a:xfrm>
            <a:off x="8494480" y="1583326"/>
            <a:ext cx="1266092" cy="901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AC0FB87-29F2-4065-B5EF-F52F08101EDE}"/>
              </a:ext>
            </a:extLst>
          </p:cNvPr>
          <p:cNvSpPr txBox="1"/>
          <p:nvPr/>
        </p:nvSpPr>
        <p:spPr>
          <a:xfrm>
            <a:off x="8279842" y="1239704"/>
            <a:ext cx="2090057" cy="369332"/>
          </a:xfrm>
          <a:prstGeom prst="rect">
            <a:avLst/>
          </a:prstGeom>
          <a:noFill/>
        </p:spPr>
        <p:txBody>
          <a:bodyPr wrap="square" rtlCol="0">
            <a:spAutoFit/>
          </a:bodyPr>
          <a:lstStyle/>
          <a:p>
            <a:r>
              <a:rPr lang="en-US" dirty="0"/>
              <a:t>Choose Services</a:t>
            </a:r>
          </a:p>
        </p:txBody>
      </p:sp>
    </p:spTree>
    <p:extLst>
      <p:ext uri="{BB962C8B-B14F-4D97-AF65-F5344CB8AC3E}">
        <p14:creationId xmlns:p14="http://schemas.microsoft.com/office/powerpoint/2010/main" val="250184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3AB314-F565-4AB7-8FFF-4E74F1E9C59B}"/>
              </a:ext>
            </a:extLst>
          </p:cNvPr>
          <p:cNvSpPr/>
          <p:nvPr/>
        </p:nvSpPr>
        <p:spPr>
          <a:xfrm>
            <a:off x="4588474" y="921267"/>
            <a:ext cx="2875007" cy="4748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6D2475E-C6BD-4C1E-A52E-0D0017D95AEB}"/>
              </a:ext>
            </a:extLst>
          </p:cNvPr>
          <p:cNvSpPr/>
          <p:nvPr/>
        </p:nvSpPr>
        <p:spPr>
          <a:xfrm>
            <a:off x="4588474" y="921266"/>
            <a:ext cx="2875007" cy="36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Choose Services</a:t>
            </a:r>
          </a:p>
        </p:txBody>
      </p:sp>
      <p:sp>
        <p:nvSpPr>
          <p:cNvPr id="8" name="TextBox 7">
            <a:extLst>
              <a:ext uri="{FF2B5EF4-FFF2-40B4-BE49-F238E27FC236}">
                <a16:creationId xmlns:a16="http://schemas.microsoft.com/office/drawing/2014/main" id="{07DD844D-481F-46D3-9934-BB5E4E8FFB93}"/>
              </a:ext>
            </a:extLst>
          </p:cNvPr>
          <p:cNvSpPr txBox="1"/>
          <p:nvPr/>
        </p:nvSpPr>
        <p:spPr>
          <a:xfrm>
            <a:off x="4736757" y="1614616"/>
            <a:ext cx="1145059" cy="253916"/>
          </a:xfrm>
          <a:prstGeom prst="rect">
            <a:avLst/>
          </a:prstGeom>
          <a:noFill/>
        </p:spPr>
        <p:txBody>
          <a:bodyPr wrap="square" rtlCol="0">
            <a:spAutoFit/>
          </a:bodyPr>
          <a:lstStyle/>
          <a:p>
            <a:r>
              <a:rPr lang="en-US" sz="1050" dirty="0"/>
              <a:t>Men’s Haircut</a:t>
            </a:r>
          </a:p>
        </p:txBody>
      </p:sp>
      <p:sp>
        <p:nvSpPr>
          <p:cNvPr id="9" name="TextBox 8">
            <a:extLst>
              <a:ext uri="{FF2B5EF4-FFF2-40B4-BE49-F238E27FC236}">
                <a16:creationId xmlns:a16="http://schemas.microsoft.com/office/drawing/2014/main" id="{EEF1B4A6-9289-457F-9428-217A0D507619}"/>
              </a:ext>
            </a:extLst>
          </p:cNvPr>
          <p:cNvSpPr txBox="1"/>
          <p:nvPr/>
        </p:nvSpPr>
        <p:spPr>
          <a:xfrm>
            <a:off x="4728514" y="2000189"/>
            <a:ext cx="1367486" cy="253916"/>
          </a:xfrm>
          <a:prstGeom prst="rect">
            <a:avLst/>
          </a:prstGeom>
          <a:noFill/>
        </p:spPr>
        <p:txBody>
          <a:bodyPr wrap="square" rtlCol="0">
            <a:spAutoFit/>
          </a:bodyPr>
          <a:lstStyle/>
          <a:p>
            <a:r>
              <a:rPr lang="en-US" sz="1050" dirty="0"/>
              <a:t>Women’s Haircut</a:t>
            </a:r>
          </a:p>
        </p:txBody>
      </p:sp>
      <p:sp>
        <p:nvSpPr>
          <p:cNvPr id="10" name="TextBox 9">
            <a:extLst>
              <a:ext uri="{FF2B5EF4-FFF2-40B4-BE49-F238E27FC236}">
                <a16:creationId xmlns:a16="http://schemas.microsoft.com/office/drawing/2014/main" id="{AAC96A50-7B87-444B-A1F8-581D8858DE61}"/>
              </a:ext>
            </a:extLst>
          </p:cNvPr>
          <p:cNvSpPr txBox="1"/>
          <p:nvPr/>
        </p:nvSpPr>
        <p:spPr>
          <a:xfrm>
            <a:off x="4744994" y="2385762"/>
            <a:ext cx="1145059" cy="253916"/>
          </a:xfrm>
          <a:prstGeom prst="rect">
            <a:avLst/>
          </a:prstGeom>
          <a:noFill/>
        </p:spPr>
        <p:txBody>
          <a:bodyPr wrap="square" rtlCol="0">
            <a:spAutoFit/>
          </a:bodyPr>
          <a:lstStyle/>
          <a:p>
            <a:r>
              <a:rPr lang="en-US" sz="1050" dirty="0"/>
              <a:t>Face Wax</a:t>
            </a:r>
          </a:p>
        </p:txBody>
      </p:sp>
      <p:sp>
        <p:nvSpPr>
          <p:cNvPr id="11" name="TextBox 10">
            <a:extLst>
              <a:ext uri="{FF2B5EF4-FFF2-40B4-BE49-F238E27FC236}">
                <a16:creationId xmlns:a16="http://schemas.microsoft.com/office/drawing/2014/main" id="{F9428118-C5C5-43DD-95DC-4D85D3750261}"/>
              </a:ext>
            </a:extLst>
          </p:cNvPr>
          <p:cNvSpPr txBox="1"/>
          <p:nvPr/>
        </p:nvSpPr>
        <p:spPr>
          <a:xfrm>
            <a:off x="4736754" y="2770609"/>
            <a:ext cx="1145059" cy="253916"/>
          </a:xfrm>
          <a:prstGeom prst="rect">
            <a:avLst/>
          </a:prstGeom>
          <a:noFill/>
        </p:spPr>
        <p:txBody>
          <a:bodyPr wrap="square" rtlCol="0">
            <a:spAutoFit/>
          </a:bodyPr>
          <a:lstStyle/>
          <a:p>
            <a:r>
              <a:rPr lang="en-US" sz="1050" dirty="0"/>
              <a:t>Bang Trim</a:t>
            </a:r>
          </a:p>
        </p:txBody>
      </p:sp>
      <p:sp>
        <p:nvSpPr>
          <p:cNvPr id="12" name="TextBox 11">
            <a:extLst>
              <a:ext uri="{FF2B5EF4-FFF2-40B4-BE49-F238E27FC236}">
                <a16:creationId xmlns:a16="http://schemas.microsoft.com/office/drawing/2014/main" id="{03B48153-62ED-4CA8-8934-D274E71DC173}"/>
              </a:ext>
            </a:extLst>
          </p:cNvPr>
          <p:cNvSpPr txBox="1"/>
          <p:nvPr/>
        </p:nvSpPr>
        <p:spPr>
          <a:xfrm>
            <a:off x="4728514" y="3155456"/>
            <a:ext cx="1573433" cy="253916"/>
          </a:xfrm>
          <a:prstGeom prst="rect">
            <a:avLst/>
          </a:prstGeom>
          <a:noFill/>
        </p:spPr>
        <p:txBody>
          <a:bodyPr wrap="square" rtlCol="0">
            <a:spAutoFit/>
          </a:bodyPr>
          <a:lstStyle/>
          <a:p>
            <a:r>
              <a:rPr lang="en-US" sz="1050" dirty="0"/>
              <a:t>Root Retouch: 1 Color</a:t>
            </a:r>
          </a:p>
        </p:txBody>
      </p:sp>
      <p:sp>
        <p:nvSpPr>
          <p:cNvPr id="13" name="TextBox 12">
            <a:extLst>
              <a:ext uri="{FF2B5EF4-FFF2-40B4-BE49-F238E27FC236}">
                <a16:creationId xmlns:a16="http://schemas.microsoft.com/office/drawing/2014/main" id="{3ACAD2A3-839D-4BDC-BC3F-9CFD04BB27F3}"/>
              </a:ext>
            </a:extLst>
          </p:cNvPr>
          <p:cNvSpPr txBox="1"/>
          <p:nvPr/>
        </p:nvSpPr>
        <p:spPr>
          <a:xfrm>
            <a:off x="4744994" y="3540303"/>
            <a:ext cx="1145059" cy="253916"/>
          </a:xfrm>
          <a:prstGeom prst="rect">
            <a:avLst/>
          </a:prstGeom>
          <a:noFill/>
        </p:spPr>
        <p:txBody>
          <a:bodyPr wrap="square" rtlCol="0">
            <a:spAutoFit/>
          </a:bodyPr>
          <a:lstStyle/>
          <a:p>
            <a:r>
              <a:rPr lang="en-US" sz="1050" dirty="0"/>
              <a:t>Partial Weave</a:t>
            </a:r>
          </a:p>
        </p:txBody>
      </p:sp>
      <p:sp>
        <p:nvSpPr>
          <p:cNvPr id="14" name="TextBox 13">
            <a:extLst>
              <a:ext uri="{FF2B5EF4-FFF2-40B4-BE49-F238E27FC236}">
                <a16:creationId xmlns:a16="http://schemas.microsoft.com/office/drawing/2014/main" id="{8DC0AE19-E11C-45D1-87C4-13F78C016D15}"/>
              </a:ext>
            </a:extLst>
          </p:cNvPr>
          <p:cNvSpPr txBox="1"/>
          <p:nvPr/>
        </p:nvSpPr>
        <p:spPr>
          <a:xfrm>
            <a:off x="4728513" y="3925150"/>
            <a:ext cx="1573433" cy="253916"/>
          </a:xfrm>
          <a:prstGeom prst="rect">
            <a:avLst/>
          </a:prstGeom>
          <a:noFill/>
        </p:spPr>
        <p:txBody>
          <a:bodyPr wrap="square" rtlCol="0">
            <a:spAutoFit/>
          </a:bodyPr>
          <a:lstStyle/>
          <a:p>
            <a:r>
              <a:rPr lang="en-US" sz="1050" dirty="0"/>
              <a:t>Full Weave: Long</a:t>
            </a:r>
          </a:p>
        </p:txBody>
      </p:sp>
      <p:sp>
        <p:nvSpPr>
          <p:cNvPr id="15" name="TextBox 14">
            <a:extLst>
              <a:ext uri="{FF2B5EF4-FFF2-40B4-BE49-F238E27FC236}">
                <a16:creationId xmlns:a16="http://schemas.microsoft.com/office/drawing/2014/main" id="{30FADD01-8412-4E4B-B42A-B0A5360679D2}"/>
              </a:ext>
            </a:extLst>
          </p:cNvPr>
          <p:cNvSpPr txBox="1"/>
          <p:nvPr/>
        </p:nvSpPr>
        <p:spPr>
          <a:xfrm>
            <a:off x="4728510" y="4309997"/>
            <a:ext cx="1573433" cy="253916"/>
          </a:xfrm>
          <a:prstGeom prst="rect">
            <a:avLst/>
          </a:prstGeom>
          <a:noFill/>
        </p:spPr>
        <p:txBody>
          <a:bodyPr wrap="square" rtlCol="0">
            <a:spAutoFit/>
          </a:bodyPr>
          <a:lstStyle/>
          <a:p>
            <a:r>
              <a:rPr lang="en-US" sz="1050" dirty="0"/>
              <a:t>Full Weave: Short</a:t>
            </a:r>
          </a:p>
        </p:txBody>
      </p:sp>
      <p:sp>
        <p:nvSpPr>
          <p:cNvPr id="16" name="TextBox 15">
            <a:extLst>
              <a:ext uri="{FF2B5EF4-FFF2-40B4-BE49-F238E27FC236}">
                <a16:creationId xmlns:a16="http://schemas.microsoft.com/office/drawing/2014/main" id="{8D42E225-0EDF-42A6-A91C-DC93816C040E}"/>
              </a:ext>
            </a:extLst>
          </p:cNvPr>
          <p:cNvSpPr txBox="1"/>
          <p:nvPr/>
        </p:nvSpPr>
        <p:spPr>
          <a:xfrm>
            <a:off x="4736754" y="4694844"/>
            <a:ext cx="1573433" cy="253916"/>
          </a:xfrm>
          <a:prstGeom prst="rect">
            <a:avLst/>
          </a:prstGeom>
          <a:noFill/>
        </p:spPr>
        <p:txBody>
          <a:bodyPr wrap="square" rtlCol="0">
            <a:spAutoFit/>
          </a:bodyPr>
          <a:lstStyle/>
          <a:p>
            <a:r>
              <a:rPr lang="en-US" sz="1050" dirty="0" err="1"/>
              <a:t>Balayage</a:t>
            </a:r>
            <a:r>
              <a:rPr lang="en-US" sz="1050" dirty="0"/>
              <a:t> Color</a:t>
            </a:r>
          </a:p>
        </p:txBody>
      </p:sp>
      <p:sp>
        <p:nvSpPr>
          <p:cNvPr id="17" name="TextBox 16">
            <a:extLst>
              <a:ext uri="{FF2B5EF4-FFF2-40B4-BE49-F238E27FC236}">
                <a16:creationId xmlns:a16="http://schemas.microsoft.com/office/drawing/2014/main" id="{4032ABB8-7856-4542-9143-07858C2D7711}"/>
              </a:ext>
            </a:extLst>
          </p:cNvPr>
          <p:cNvSpPr txBox="1"/>
          <p:nvPr/>
        </p:nvSpPr>
        <p:spPr>
          <a:xfrm>
            <a:off x="4728509" y="5079691"/>
            <a:ext cx="1573433" cy="253916"/>
          </a:xfrm>
          <a:prstGeom prst="rect">
            <a:avLst/>
          </a:prstGeom>
          <a:noFill/>
        </p:spPr>
        <p:txBody>
          <a:bodyPr wrap="square" rtlCol="0">
            <a:spAutoFit/>
          </a:bodyPr>
          <a:lstStyle/>
          <a:p>
            <a:r>
              <a:rPr lang="en-US" sz="1050" dirty="0"/>
              <a:t>Ombre Color</a:t>
            </a:r>
          </a:p>
        </p:txBody>
      </p:sp>
      <p:sp>
        <p:nvSpPr>
          <p:cNvPr id="18" name="TextBox 17">
            <a:extLst>
              <a:ext uri="{FF2B5EF4-FFF2-40B4-BE49-F238E27FC236}">
                <a16:creationId xmlns:a16="http://schemas.microsoft.com/office/drawing/2014/main" id="{5D9D33B3-C0D5-490D-9940-DB75FE9A0971}"/>
              </a:ext>
            </a:extLst>
          </p:cNvPr>
          <p:cNvSpPr txBox="1"/>
          <p:nvPr/>
        </p:nvSpPr>
        <p:spPr>
          <a:xfrm>
            <a:off x="4744994" y="1760810"/>
            <a:ext cx="939113" cy="215444"/>
          </a:xfrm>
          <a:prstGeom prst="rect">
            <a:avLst/>
          </a:prstGeom>
          <a:noFill/>
        </p:spPr>
        <p:txBody>
          <a:bodyPr wrap="square" rtlCol="0">
            <a:spAutoFit/>
          </a:bodyPr>
          <a:lstStyle/>
          <a:p>
            <a:r>
              <a:rPr lang="en-US" sz="800" dirty="0">
                <a:solidFill>
                  <a:schemeClr val="bg1">
                    <a:lumMod val="65000"/>
                  </a:schemeClr>
                </a:solidFill>
              </a:rPr>
              <a:t>30 min, Price: </a:t>
            </a:r>
          </a:p>
        </p:txBody>
      </p:sp>
      <p:sp>
        <p:nvSpPr>
          <p:cNvPr id="19" name="TextBox 18">
            <a:extLst>
              <a:ext uri="{FF2B5EF4-FFF2-40B4-BE49-F238E27FC236}">
                <a16:creationId xmlns:a16="http://schemas.microsoft.com/office/drawing/2014/main" id="{BF0B4F8E-E382-48AE-BD06-705A2FBC1C77}"/>
              </a:ext>
            </a:extLst>
          </p:cNvPr>
          <p:cNvSpPr txBox="1"/>
          <p:nvPr/>
        </p:nvSpPr>
        <p:spPr>
          <a:xfrm>
            <a:off x="4753229" y="2127182"/>
            <a:ext cx="939113" cy="215444"/>
          </a:xfrm>
          <a:prstGeom prst="rect">
            <a:avLst/>
          </a:prstGeom>
          <a:noFill/>
        </p:spPr>
        <p:txBody>
          <a:bodyPr wrap="square" rtlCol="0">
            <a:spAutoFit/>
          </a:bodyPr>
          <a:lstStyle/>
          <a:p>
            <a:r>
              <a:rPr lang="en-US" sz="800" dirty="0">
                <a:solidFill>
                  <a:schemeClr val="bg1">
                    <a:lumMod val="65000"/>
                  </a:schemeClr>
                </a:solidFill>
              </a:rPr>
              <a:t>45 min, Price:</a:t>
            </a:r>
          </a:p>
        </p:txBody>
      </p:sp>
      <p:sp>
        <p:nvSpPr>
          <p:cNvPr id="20" name="TextBox 19">
            <a:extLst>
              <a:ext uri="{FF2B5EF4-FFF2-40B4-BE49-F238E27FC236}">
                <a16:creationId xmlns:a16="http://schemas.microsoft.com/office/drawing/2014/main" id="{39C04DD7-6993-4CC8-A57B-86918743D523}"/>
              </a:ext>
            </a:extLst>
          </p:cNvPr>
          <p:cNvSpPr txBox="1"/>
          <p:nvPr/>
        </p:nvSpPr>
        <p:spPr>
          <a:xfrm>
            <a:off x="4753229" y="2506849"/>
            <a:ext cx="939113" cy="215444"/>
          </a:xfrm>
          <a:prstGeom prst="rect">
            <a:avLst/>
          </a:prstGeom>
          <a:noFill/>
        </p:spPr>
        <p:txBody>
          <a:bodyPr wrap="square" rtlCol="0">
            <a:spAutoFit/>
          </a:bodyPr>
          <a:lstStyle/>
          <a:p>
            <a:r>
              <a:rPr lang="en-US" sz="800" dirty="0">
                <a:solidFill>
                  <a:schemeClr val="bg1">
                    <a:lumMod val="65000"/>
                  </a:schemeClr>
                </a:solidFill>
              </a:rPr>
              <a:t>15 min, Price:</a:t>
            </a:r>
          </a:p>
        </p:txBody>
      </p:sp>
      <p:sp>
        <p:nvSpPr>
          <p:cNvPr id="21" name="TextBox 20">
            <a:extLst>
              <a:ext uri="{FF2B5EF4-FFF2-40B4-BE49-F238E27FC236}">
                <a16:creationId xmlns:a16="http://schemas.microsoft.com/office/drawing/2014/main" id="{E59111BD-B3CC-4B94-9127-C0CEB850223C}"/>
              </a:ext>
            </a:extLst>
          </p:cNvPr>
          <p:cNvSpPr txBox="1"/>
          <p:nvPr/>
        </p:nvSpPr>
        <p:spPr>
          <a:xfrm>
            <a:off x="4753229" y="2892422"/>
            <a:ext cx="939113" cy="215444"/>
          </a:xfrm>
          <a:prstGeom prst="rect">
            <a:avLst/>
          </a:prstGeom>
          <a:noFill/>
        </p:spPr>
        <p:txBody>
          <a:bodyPr wrap="square" rtlCol="0">
            <a:spAutoFit/>
          </a:bodyPr>
          <a:lstStyle/>
          <a:p>
            <a:r>
              <a:rPr lang="en-US" sz="800" dirty="0">
                <a:solidFill>
                  <a:schemeClr val="bg1">
                    <a:lumMod val="65000"/>
                  </a:schemeClr>
                </a:solidFill>
              </a:rPr>
              <a:t>10 min, Price:</a:t>
            </a:r>
          </a:p>
        </p:txBody>
      </p:sp>
      <p:sp>
        <p:nvSpPr>
          <p:cNvPr id="22" name="TextBox 21">
            <a:extLst>
              <a:ext uri="{FF2B5EF4-FFF2-40B4-BE49-F238E27FC236}">
                <a16:creationId xmlns:a16="http://schemas.microsoft.com/office/drawing/2014/main" id="{4192694C-C8FD-47C4-B67E-7AE36B45F841}"/>
              </a:ext>
            </a:extLst>
          </p:cNvPr>
          <p:cNvSpPr txBox="1"/>
          <p:nvPr/>
        </p:nvSpPr>
        <p:spPr>
          <a:xfrm>
            <a:off x="4753228" y="3301650"/>
            <a:ext cx="939113" cy="215444"/>
          </a:xfrm>
          <a:prstGeom prst="rect">
            <a:avLst/>
          </a:prstGeom>
          <a:noFill/>
        </p:spPr>
        <p:txBody>
          <a:bodyPr wrap="square" rtlCol="0">
            <a:spAutoFit/>
          </a:bodyPr>
          <a:lstStyle/>
          <a:p>
            <a:r>
              <a:rPr lang="en-US" sz="800" dirty="0">
                <a:solidFill>
                  <a:schemeClr val="bg1">
                    <a:lumMod val="65000"/>
                  </a:schemeClr>
                </a:solidFill>
              </a:rPr>
              <a:t>2 hours, Price:</a:t>
            </a:r>
          </a:p>
        </p:txBody>
      </p:sp>
      <p:sp>
        <p:nvSpPr>
          <p:cNvPr id="23" name="TextBox 22">
            <a:extLst>
              <a:ext uri="{FF2B5EF4-FFF2-40B4-BE49-F238E27FC236}">
                <a16:creationId xmlns:a16="http://schemas.microsoft.com/office/drawing/2014/main" id="{A892B29B-D3A1-4439-A8CE-69AE94AF845E}"/>
              </a:ext>
            </a:extLst>
          </p:cNvPr>
          <p:cNvSpPr txBox="1"/>
          <p:nvPr/>
        </p:nvSpPr>
        <p:spPr>
          <a:xfrm>
            <a:off x="4753228" y="3703436"/>
            <a:ext cx="939113" cy="215444"/>
          </a:xfrm>
          <a:prstGeom prst="rect">
            <a:avLst/>
          </a:prstGeom>
          <a:noFill/>
        </p:spPr>
        <p:txBody>
          <a:bodyPr wrap="square" rtlCol="0">
            <a:spAutoFit/>
          </a:bodyPr>
          <a:lstStyle/>
          <a:p>
            <a:r>
              <a:rPr lang="en-US" sz="800" dirty="0">
                <a:solidFill>
                  <a:schemeClr val="bg1">
                    <a:lumMod val="65000"/>
                  </a:schemeClr>
                </a:solidFill>
              </a:rPr>
              <a:t>2 hours, Price:</a:t>
            </a:r>
          </a:p>
        </p:txBody>
      </p:sp>
      <p:sp>
        <p:nvSpPr>
          <p:cNvPr id="24" name="TextBox 23">
            <a:extLst>
              <a:ext uri="{FF2B5EF4-FFF2-40B4-BE49-F238E27FC236}">
                <a16:creationId xmlns:a16="http://schemas.microsoft.com/office/drawing/2014/main" id="{C77B8173-26E4-4F3E-8662-78091A95AC8B}"/>
              </a:ext>
            </a:extLst>
          </p:cNvPr>
          <p:cNvSpPr txBox="1"/>
          <p:nvPr/>
        </p:nvSpPr>
        <p:spPr>
          <a:xfrm>
            <a:off x="4736753" y="4071344"/>
            <a:ext cx="939113" cy="215444"/>
          </a:xfrm>
          <a:prstGeom prst="rect">
            <a:avLst/>
          </a:prstGeom>
          <a:noFill/>
        </p:spPr>
        <p:txBody>
          <a:bodyPr wrap="square" rtlCol="0">
            <a:spAutoFit/>
          </a:bodyPr>
          <a:lstStyle/>
          <a:p>
            <a:r>
              <a:rPr lang="en-US" sz="800" dirty="0">
                <a:solidFill>
                  <a:schemeClr val="bg1">
                    <a:lumMod val="65000"/>
                  </a:schemeClr>
                </a:solidFill>
              </a:rPr>
              <a:t>3 hours, Price:</a:t>
            </a:r>
          </a:p>
        </p:txBody>
      </p:sp>
      <p:sp>
        <p:nvSpPr>
          <p:cNvPr id="25" name="TextBox 24">
            <a:extLst>
              <a:ext uri="{FF2B5EF4-FFF2-40B4-BE49-F238E27FC236}">
                <a16:creationId xmlns:a16="http://schemas.microsoft.com/office/drawing/2014/main" id="{49DCC264-F6CB-4D6F-AE14-5E1688290E77}"/>
              </a:ext>
            </a:extLst>
          </p:cNvPr>
          <p:cNvSpPr txBox="1"/>
          <p:nvPr/>
        </p:nvSpPr>
        <p:spPr>
          <a:xfrm>
            <a:off x="4744993" y="4479400"/>
            <a:ext cx="939113" cy="215444"/>
          </a:xfrm>
          <a:prstGeom prst="rect">
            <a:avLst/>
          </a:prstGeom>
          <a:noFill/>
        </p:spPr>
        <p:txBody>
          <a:bodyPr wrap="square" rtlCol="0">
            <a:spAutoFit/>
          </a:bodyPr>
          <a:lstStyle/>
          <a:p>
            <a:r>
              <a:rPr lang="en-US" sz="800" dirty="0">
                <a:solidFill>
                  <a:schemeClr val="bg1">
                    <a:lumMod val="65000"/>
                  </a:schemeClr>
                </a:solidFill>
              </a:rPr>
              <a:t>2 hours, Price:</a:t>
            </a:r>
          </a:p>
        </p:txBody>
      </p:sp>
      <p:sp>
        <p:nvSpPr>
          <p:cNvPr id="26" name="TextBox 25">
            <a:extLst>
              <a:ext uri="{FF2B5EF4-FFF2-40B4-BE49-F238E27FC236}">
                <a16:creationId xmlns:a16="http://schemas.microsoft.com/office/drawing/2014/main" id="{E512B333-E30C-4CAF-834A-F09D6A6E09D6}"/>
              </a:ext>
            </a:extLst>
          </p:cNvPr>
          <p:cNvSpPr txBox="1"/>
          <p:nvPr/>
        </p:nvSpPr>
        <p:spPr>
          <a:xfrm>
            <a:off x="4736753" y="4839866"/>
            <a:ext cx="1145060" cy="215444"/>
          </a:xfrm>
          <a:prstGeom prst="rect">
            <a:avLst/>
          </a:prstGeom>
          <a:noFill/>
        </p:spPr>
        <p:txBody>
          <a:bodyPr wrap="square" rtlCol="0">
            <a:spAutoFit/>
          </a:bodyPr>
          <a:lstStyle/>
          <a:p>
            <a:r>
              <a:rPr lang="en-US" sz="800" dirty="0">
                <a:solidFill>
                  <a:schemeClr val="bg1">
                    <a:lumMod val="65000"/>
                  </a:schemeClr>
                </a:solidFill>
              </a:rPr>
              <a:t>3 to 4 hours, Price:</a:t>
            </a:r>
          </a:p>
        </p:txBody>
      </p:sp>
      <p:sp>
        <p:nvSpPr>
          <p:cNvPr id="27" name="TextBox 26">
            <a:extLst>
              <a:ext uri="{FF2B5EF4-FFF2-40B4-BE49-F238E27FC236}">
                <a16:creationId xmlns:a16="http://schemas.microsoft.com/office/drawing/2014/main" id="{CFB2049E-8BE3-40B5-8F70-1B6B88E8CE60}"/>
              </a:ext>
            </a:extLst>
          </p:cNvPr>
          <p:cNvSpPr txBox="1"/>
          <p:nvPr/>
        </p:nvSpPr>
        <p:spPr>
          <a:xfrm>
            <a:off x="4753227" y="5200332"/>
            <a:ext cx="1128586" cy="215444"/>
          </a:xfrm>
          <a:prstGeom prst="rect">
            <a:avLst/>
          </a:prstGeom>
          <a:noFill/>
        </p:spPr>
        <p:txBody>
          <a:bodyPr wrap="square" rtlCol="0">
            <a:spAutoFit/>
          </a:bodyPr>
          <a:lstStyle/>
          <a:p>
            <a:r>
              <a:rPr lang="en-US" sz="800" dirty="0">
                <a:solidFill>
                  <a:schemeClr val="bg1">
                    <a:lumMod val="65000"/>
                  </a:schemeClr>
                </a:solidFill>
              </a:rPr>
              <a:t>3 to 4 hours, Price:</a:t>
            </a:r>
          </a:p>
        </p:txBody>
      </p:sp>
      <p:pic>
        <p:nvPicPr>
          <p:cNvPr id="4" name="Picture 3" descr="A picture containing object&#10;&#10;Description generated with very high confidence">
            <a:extLst>
              <a:ext uri="{FF2B5EF4-FFF2-40B4-BE49-F238E27FC236}">
                <a16:creationId xmlns:a16="http://schemas.microsoft.com/office/drawing/2014/main" id="{45FDC04A-27EE-49EF-9A13-E82948228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520" y="2046190"/>
            <a:ext cx="243840" cy="243840"/>
          </a:xfrm>
          <a:prstGeom prst="rect">
            <a:avLst/>
          </a:prstGeom>
        </p:spPr>
      </p:pic>
      <p:sp>
        <p:nvSpPr>
          <p:cNvPr id="45" name="Rectangle 44">
            <a:extLst>
              <a:ext uri="{FF2B5EF4-FFF2-40B4-BE49-F238E27FC236}">
                <a16:creationId xmlns:a16="http://schemas.microsoft.com/office/drawing/2014/main" id="{DB5D7AA3-74B6-4FF5-AC69-3965700F1849}"/>
              </a:ext>
            </a:extLst>
          </p:cNvPr>
          <p:cNvSpPr/>
          <p:nvPr/>
        </p:nvSpPr>
        <p:spPr>
          <a:xfrm>
            <a:off x="6867884" y="2482499"/>
            <a:ext cx="171348" cy="173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F680688-BE38-4BDA-BDF9-029ACEF26BF3}"/>
              </a:ext>
            </a:extLst>
          </p:cNvPr>
          <p:cNvSpPr/>
          <p:nvPr/>
        </p:nvSpPr>
        <p:spPr>
          <a:xfrm>
            <a:off x="6867061" y="2848308"/>
            <a:ext cx="171348" cy="173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9608D529-BA45-4174-8E6C-24575EC3A9BB}"/>
              </a:ext>
            </a:extLst>
          </p:cNvPr>
          <p:cNvSpPr/>
          <p:nvPr/>
        </p:nvSpPr>
        <p:spPr>
          <a:xfrm>
            <a:off x="6867061" y="3650426"/>
            <a:ext cx="171348" cy="173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033B1A99-A226-4FCF-B38E-799EA60EEE6E}"/>
              </a:ext>
            </a:extLst>
          </p:cNvPr>
          <p:cNvSpPr/>
          <p:nvPr/>
        </p:nvSpPr>
        <p:spPr>
          <a:xfrm>
            <a:off x="6867061" y="4016235"/>
            <a:ext cx="171348" cy="173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7997903C-2B4F-45FA-981D-EB7D20D5EAC1}"/>
              </a:ext>
            </a:extLst>
          </p:cNvPr>
          <p:cNvSpPr/>
          <p:nvPr/>
        </p:nvSpPr>
        <p:spPr>
          <a:xfrm>
            <a:off x="6867061" y="4382044"/>
            <a:ext cx="171348" cy="173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B5671C5F-A16A-41F6-A3FA-2CBB388E5CAB}"/>
              </a:ext>
            </a:extLst>
          </p:cNvPr>
          <p:cNvSpPr/>
          <p:nvPr/>
        </p:nvSpPr>
        <p:spPr>
          <a:xfrm>
            <a:off x="6872004" y="4747853"/>
            <a:ext cx="171348" cy="173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8E186FC-B0D4-4A75-BC64-4F96BBED125F}"/>
              </a:ext>
            </a:extLst>
          </p:cNvPr>
          <p:cNvSpPr/>
          <p:nvPr/>
        </p:nvSpPr>
        <p:spPr>
          <a:xfrm>
            <a:off x="6863766" y="5113662"/>
            <a:ext cx="171348" cy="173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52" descr="A picture containing object&#10;&#10;Description generated with very high confidence">
            <a:extLst>
              <a:ext uri="{FF2B5EF4-FFF2-40B4-BE49-F238E27FC236}">
                <a16:creationId xmlns:a16="http://schemas.microsoft.com/office/drawing/2014/main" id="{23E4A570-E9B7-4AA3-AB3C-56AFD1DC3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520" y="3214117"/>
            <a:ext cx="243840" cy="243840"/>
          </a:xfrm>
          <a:prstGeom prst="rect">
            <a:avLst/>
          </a:prstGeom>
        </p:spPr>
      </p:pic>
      <p:sp>
        <p:nvSpPr>
          <p:cNvPr id="54" name="Rectangle 53">
            <a:extLst>
              <a:ext uri="{FF2B5EF4-FFF2-40B4-BE49-F238E27FC236}">
                <a16:creationId xmlns:a16="http://schemas.microsoft.com/office/drawing/2014/main" id="{6081E9E1-1AFB-47DC-BE6B-658B20184D5C}"/>
              </a:ext>
            </a:extLst>
          </p:cNvPr>
          <p:cNvSpPr/>
          <p:nvPr/>
        </p:nvSpPr>
        <p:spPr>
          <a:xfrm>
            <a:off x="6851409" y="1680381"/>
            <a:ext cx="171348" cy="1733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95F4A4D-3439-458E-B162-96B6DFD37E69}"/>
              </a:ext>
            </a:extLst>
          </p:cNvPr>
          <p:cNvSpPr/>
          <p:nvPr/>
        </p:nvSpPr>
        <p:spPr>
          <a:xfrm>
            <a:off x="5646211" y="5379912"/>
            <a:ext cx="650789" cy="23937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a:t>
            </a:r>
          </a:p>
        </p:txBody>
      </p:sp>
      <p:sp>
        <p:nvSpPr>
          <p:cNvPr id="30" name="TextBox 29">
            <a:extLst>
              <a:ext uri="{FF2B5EF4-FFF2-40B4-BE49-F238E27FC236}">
                <a16:creationId xmlns:a16="http://schemas.microsoft.com/office/drawing/2014/main" id="{52A9E4BC-CF2D-46FE-AE64-7327C1831DF4}"/>
              </a:ext>
            </a:extLst>
          </p:cNvPr>
          <p:cNvSpPr txBox="1"/>
          <p:nvPr/>
        </p:nvSpPr>
        <p:spPr>
          <a:xfrm>
            <a:off x="1527349" y="1115367"/>
            <a:ext cx="2239812" cy="1477328"/>
          </a:xfrm>
          <a:prstGeom prst="rect">
            <a:avLst/>
          </a:prstGeom>
          <a:noFill/>
        </p:spPr>
        <p:txBody>
          <a:bodyPr wrap="square" rtlCol="0">
            <a:spAutoFit/>
          </a:bodyPr>
          <a:lstStyle/>
          <a:p>
            <a:r>
              <a:rPr lang="en-US" dirty="0"/>
              <a:t>Client selects desired services. Some options are able to be combined into one appointment. </a:t>
            </a:r>
          </a:p>
        </p:txBody>
      </p:sp>
      <p:cxnSp>
        <p:nvCxnSpPr>
          <p:cNvPr id="32" name="Straight Arrow Connector 31">
            <a:extLst>
              <a:ext uri="{FF2B5EF4-FFF2-40B4-BE49-F238E27FC236}">
                <a16:creationId xmlns:a16="http://schemas.microsoft.com/office/drawing/2014/main" id="{990195D6-7033-4977-8948-A6FC7E430D8D}"/>
              </a:ext>
            </a:extLst>
          </p:cNvPr>
          <p:cNvCxnSpPr/>
          <p:nvPr/>
        </p:nvCxnSpPr>
        <p:spPr>
          <a:xfrm flipV="1">
            <a:off x="3336053" y="2127182"/>
            <a:ext cx="1034980" cy="258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301DF90-4E85-4D1D-B20D-A08148BC47ED}"/>
              </a:ext>
            </a:extLst>
          </p:cNvPr>
          <p:cNvCxnSpPr/>
          <p:nvPr/>
        </p:nvCxnSpPr>
        <p:spPr>
          <a:xfrm>
            <a:off x="3155086" y="2592695"/>
            <a:ext cx="1343595" cy="70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rrow: Right 34">
            <a:extLst>
              <a:ext uri="{FF2B5EF4-FFF2-40B4-BE49-F238E27FC236}">
                <a16:creationId xmlns:a16="http://schemas.microsoft.com/office/drawing/2014/main" id="{6F49AAF8-497E-4F90-8E26-851D603263B1}"/>
              </a:ext>
            </a:extLst>
          </p:cNvPr>
          <p:cNvSpPr/>
          <p:nvPr/>
        </p:nvSpPr>
        <p:spPr>
          <a:xfrm>
            <a:off x="8892791" y="4406257"/>
            <a:ext cx="1266092" cy="901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2A2AB1B-335C-41BB-8422-F3D17CDA5914}"/>
              </a:ext>
            </a:extLst>
          </p:cNvPr>
          <p:cNvSpPr txBox="1"/>
          <p:nvPr/>
        </p:nvSpPr>
        <p:spPr>
          <a:xfrm>
            <a:off x="1516840" y="3004345"/>
            <a:ext cx="1904062" cy="1200329"/>
          </a:xfrm>
          <a:prstGeom prst="rect">
            <a:avLst/>
          </a:prstGeom>
          <a:noFill/>
        </p:spPr>
        <p:txBody>
          <a:bodyPr wrap="square" rtlCol="0">
            <a:spAutoFit/>
          </a:bodyPr>
          <a:lstStyle/>
          <a:p>
            <a:r>
              <a:rPr lang="en-US" dirty="0"/>
              <a:t>Shows price and  approximate time duration of services</a:t>
            </a:r>
          </a:p>
        </p:txBody>
      </p:sp>
      <p:cxnSp>
        <p:nvCxnSpPr>
          <p:cNvPr id="59" name="Straight Arrow Connector 58">
            <a:extLst>
              <a:ext uri="{FF2B5EF4-FFF2-40B4-BE49-F238E27FC236}">
                <a16:creationId xmlns:a16="http://schemas.microsoft.com/office/drawing/2014/main" id="{25BE9077-74C3-43AF-AEFA-915A07596D3C}"/>
              </a:ext>
            </a:extLst>
          </p:cNvPr>
          <p:cNvCxnSpPr>
            <a:endCxn id="23" idx="1"/>
          </p:cNvCxnSpPr>
          <p:nvPr/>
        </p:nvCxnSpPr>
        <p:spPr>
          <a:xfrm>
            <a:off x="3336053" y="3517094"/>
            <a:ext cx="1417175" cy="294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E3E1F3B-5480-49D3-B1F7-BC0F24FDEE3E}"/>
              </a:ext>
            </a:extLst>
          </p:cNvPr>
          <p:cNvSpPr txBox="1"/>
          <p:nvPr/>
        </p:nvSpPr>
        <p:spPr>
          <a:xfrm>
            <a:off x="8548881" y="1136451"/>
            <a:ext cx="2039621" cy="2031325"/>
          </a:xfrm>
          <a:prstGeom prst="rect">
            <a:avLst/>
          </a:prstGeom>
          <a:noFill/>
        </p:spPr>
        <p:txBody>
          <a:bodyPr wrap="square" rtlCol="0">
            <a:spAutoFit/>
          </a:bodyPr>
          <a:lstStyle/>
          <a:p>
            <a:r>
              <a:rPr lang="en-US" dirty="0"/>
              <a:t>Some services will be exclusive (unable to book simultaneously with another service). Others can be combined.</a:t>
            </a:r>
          </a:p>
        </p:txBody>
      </p:sp>
      <p:pic>
        <p:nvPicPr>
          <p:cNvPr id="64" name="Picture 63">
            <a:extLst>
              <a:ext uri="{FF2B5EF4-FFF2-40B4-BE49-F238E27FC236}">
                <a16:creationId xmlns:a16="http://schemas.microsoft.com/office/drawing/2014/main" id="{EB1BF00C-0502-461E-A024-91607B234DA6}"/>
              </a:ext>
            </a:extLst>
          </p:cNvPr>
          <p:cNvPicPr>
            <a:picLocks noChangeAspect="1"/>
          </p:cNvPicPr>
          <p:nvPr/>
        </p:nvPicPr>
        <p:blipFill>
          <a:blip r:embed="rId3"/>
          <a:stretch>
            <a:fillRect/>
          </a:stretch>
        </p:blipFill>
        <p:spPr>
          <a:xfrm rot="10800000" flipH="1">
            <a:off x="7343346" y="1700938"/>
            <a:ext cx="128369" cy="3968754"/>
          </a:xfrm>
          <a:prstGeom prst="rect">
            <a:avLst/>
          </a:prstGeom>
        </p:spPr>
      </p:pic>
    </p:spTree>
    <p:extLst>
      <p:ext uri="{BB962C8B-B14F-4D97-AF65-F5344CB8AC3E}">
        <p14:creationId xmlns:p14="http://schemas.microsoft.com/office/powerpoint/2010/main" val="122215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BCD7C-D624-4B22-9332-E1D723D83822}"/>
              </a:ext>
            </a:extLst>
          </p:cNvPr>
          <p:cNvSpPr/>
          <p:nvPr/>
        </p:nvSpPr>
        <p:spPr>
          <a:xfrm>
            <a:off x="4580238" y="1188308"/>
            <a:ext cx="2883243" cy="448138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A023B0-62FA-480A-ACBE-28C4C204D984}"/>
              </a:ext>
            </a:extLst>
          </p:cNvPr>
          <p:cNvPicPr>
            <a:picLocks noChangeAspect="1"/>
          </p:cNvPicPr>
          <p:nvPr/>
        </p:nvPicPr>
        <p:blipFill>
          <a:blip r:embed="rId2"/>
          <a:stretch>
            <a:fillRect/>
          </a:stretch>
        </p:blipFill>
        <p:spPr>
          <a:xfrm>
            <a:off x="4614540" y="1237529"/>
            <a:ext cx="2814638" cy="4382942"/>
          </a:xfrm>
          <a:prstGeom prst="rect">
            <a:avLst/>
          </a:prstGeom>
        </p:spPr>
      </p:pic>
      <p:sp>
        <p:nvSpPr>
          <p:cNvPr id="5" name="Rectangle 4">
            <a:extLst>
              <a:ext uri="{FF2B5EF4-FFF2-40B4-BE49-F238E27FC236}">
                <a16:creationId xmlns:a16="http://schemas.microsoft.com/office/drawing/2014/main" id="{E6A0D9B1-51D5-4290-9CE0-D7262584EB4C}"/>
              </a:ext>
            </a:extLst>
          </p:cNvPr>
          <p:cNvSpPr/>
          <p:nvPr/>
        </p:nvSpPr>
        <p:spPr>
          <a:xfrm>
            <a:off x="4580238" y="1008067"/>
            <a:ext cx="2875007" cy="36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Date / Time</a:t>
            </a:r>
          </a:p>
        </p:txBody>
      </p:sp>
      <p:sp>
        <p:nvSpPr>
          <p:cNvPr id="6" name="TextBox 5">
            <a:extLst>
              <a:ext uri="{FF2B5EF4-FFF2-40B4-BE49-F238E27FC236}">
                <a16:creationId xmlns:a16="http://schemas.microsoft.com/office/drawing/2014/main" id="{4908B6EC-4A1D-46F3-99D9-0BDBE1495D7F}"/>
              </a:ext>
            </a:extLst>
          </p:cNvPr>
          <p:cNvSpPr txBox="1"/>
          <p:nvPr/>
        </p:nvSpPr>
        <p:spPr>
          <a:xfrm>
            <a:off x="1355428" y="1368548"/>
            <a:ext cx="2411604" cy="2031325"/>
          </a:xfrm>
          <a:prstGeom prst="rect">
            <a:avLst/>
          </a:prstGeom>
          <a:noFill/>
        </p:spPr>
        <p:txBody>
          <a:bodyPr wrap="square" rtlCol="0">
            <a:spAutoFit/>
          </a:bodyPr>
          <a:lstStyle/>
          <a:p>
            <a:r>
              <a:rPr lang="en-US" dirty="0"/>
              <a:t>Client selects desired date and time of service. Times with appointments already booked will be unavailable to exclusive services.</a:t>
            </a:r>
          </a:p>
        </p:txBody>
      </p:sp>
      <p:sp>
        <p:nvSpPr>
          <p:cNvPr id="7" name="TextBox 6">
            <a:extLst>
              <a:ext uri="{FF2B5EF4-FFF2-40B4-BE49-F238E27FC236}">
                <a16:creationId xmlns:a16="http://schemas.microsoft.com/office/drawing/2014/main" id="{825257B0-7513-45B8-861C-E165FDABF657}"/>
              </a:ext>
            </a:extLst>
          </p:cNvPr>
          <p:cNvSpPr txBox="1"/>
          <p:nvPr/>
        </p:nvSpPr>
        <p:spPr>
          <a:xfrm>
            <a:off x="4349714" y="363949"/>
            <a:ext cx="3336053" cy="369332"/>
          </a:xfrm>
          <a:prstGeom prst="rect">
            <a:avLst/>
          </a:prstGeom>
          <a:noFill/>
        </p:spPr>
        <p:txBody>
          <a:bodyPr wrap="square" rtlCol="0">
            <a:spAutoFit/>
          </a:bodyPr>
          <a:lstStyle/>
          <a:p>
            <a:r>
              <a:rPr lang="en-US" dirty="0"/>
              <a:t>Administrator’s Google Calendar</a:t>
            </a:r>
          </a:p>
        </p:txBody>
      </p:sp>
      <p:cxnSp>
        <p:nvCxnSpPr>
          <p:cNvPr id="9" name="Straight Arrow Connector 8">
            <a:extLst>
              <a:ext uri="{FF2B5EF4-FFF2-40B4-BE49-F238E27FC236}">
                <a16:creationId xmlns:a16="http://schemas.microsoft.com/office/drawing/2014/main" id="{8F511AB4-6C16-4A60-AD94-AE566E8541BC}"/>
              </a:ext>
            </a:extLst>
          </p:cNvPr>
          <p:cNvCxnSpPr/>
          <p:nvPr/>
        </p:nvCxnSpPr>
        <p:spPr>
          <a:xfrm>
            <a:off x="3677697" y="2803490"/>
            <a:ext cx="1698171" cy="117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8FFD54E-C695-4B79-9B90-0995910A7907}"/>
              </a:ext>
            </a:extLst>
          </p:cNvPr>
          <p:cNvSpPr txBox="1"/>
          <p:nvPr/>
        </p:nvSpPr>
        <p:spPr>
          <a:xfrm>
            <a:off x="8285635" y="1008067"/>
            <a:ext cx="2244131" cy="923330"/>
          </a:xfrm>
          <a:prstGeom prst="rect">
            <a:avLst/>
          </a:prstGeom>
          <a:noFill/>
        </p:spPr>
        <p:txBody>
          <a:bodyPr wrap="square" rtlCol="0">
            <a:spAutoFit/>
          </a:bodyPr>
          <a:lstStyle/>
          <a:p>
            <a:r>
              <a:rPr lang="en-US" dirty="0"/>
              <a:t>Admin will select dates/times that are available for booking.</a:t>
            </a:r>
          </a:p>
        </p:txBody>
      </p:sp>
      <p:sp>
        <p:nvSpPr>
          <p:cNvPr id="12" name="TextBox 11">
            <a:extLst>
              <a:ext uri="{FF2B5EF4-FFF2-40B4-BE49-F238E27FC236}">
                <a16:creationId xmlns:a16="http://schemas.microsoft.com/office/drawing/2014/main" id="{F210CB50-7006-4AB6-ACCA-A030A2BEDBB0}"/>
              </a:ext>
            </a:extLst>
          </p:cNvPr>
          <p:cNvSpPr txBox="1"/>
          <p:nvPr/>
        </p:nvSpPr>
        <p:spPr>
          <a:xfrm>
            <a:off x="8285635" y="2361363"/>
            <a:ext cx="2039816" cy="1477328"/>
          </a:xfrm>
          <a:prstGeom prst="rect">
            <a:avLst/>
          </a:prstGeom>
          <a:noFill/>
        </p:spPr>
        <p:txBody>
          <a:bodyPr wrap="square" rtlCol="0">
            <a:spAutoFit/>
          </a:bodyPr>
          <a:lstStyle/>
          <a:p>
            <a:r>
              <a:rPr lang="en-US" dirty="0"/>
              <a:t>Selecting a valid date/time will fill spot on calendar and prompt admin for approval.</a:t>
            </a:r>
          </a:p>
        </p:txBody>
      </p:sp>
      <p:sp>
        <p:nvSpPr>
          <p:cNvPr id="13" name="Arrow: Right 12">
            <a:extLst>
              <a:ext uri="{FF2B5EF4-FFF2-40B4-BE49-F238E27FC236}">
                <a16:creationId xmlns:a16="http://schemas.microsoft.com/office/drawing/2014/main" id="{B70D2E31-2978-46AF-8407-F39BFA00826A}"/>
              </a:ext>
            </a:extLst>
          </p:cNvPr>
          <p:cNvSpPr/>
          <p:nvPr/>
        </p:nvSpPr>
        <p:spPr>
          <a:xfrm>
            <a:off x="8556941" y="4349043"/>
            <a:ext cx="1266092" cy="901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CC2B7C9-BE68-4CFE-86D4-895DA0F5EBA8}"/>
              </a:ext>
            </a:extLst>
          </p:cNvPr>
          <p:cNvSpPr/>
          <p:nvPr/>
        </p:nvSpPr>
        <p:spPr>
          <a:xfrm>
            <a:off x="5163629" y="4563211"/>
            <a:ext cx="1698171" cy="50558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lumMod val="50000"/>
                  </a:schemeClr>
                </a:solidFill>
              </a:rPr>
              <a:t>Appointment booked!</a:t>
            </a:r>
          </a:p>
          <a:p>
            <a:pPr algn="ctr"/>
            <a:r>
              <a:rPr lang="en-US" sz="900" dirty="0">
                <a:solidFill>
                  <a:schemeClr val="bg1">
                    <a:lumMod val="50000"/>
                  </a:schemeClr>
                </a:solidFill>
              </a:rPr>
              <a:t>Awaiting approval…</a:t>
            </a:r>
          </a:p>
        </p:txBody>
      </p:sp>
      <p:sp>
        <p:nvSpPr>
          <p:cNvPr id="15" name="TextBox 14">
            <a:extLst>
              <a:ext uri="{FF2B5EF4-FFF2-40B4-BE49-F238E27FC236}">
                <a16:creationId xmlns:a16="http://schemas.microsoft.com/office/drawing/2014/main" id="{33041686-1623-4D99-A291-03503F424296}"/>
              </a:ext>
            </a:extLst>
          </p:cNvPr>
          <p:cNvSpPr txBox="1"/>
          <p:nvPr/>
        </p:nvSpPr>
        <p:spPr>
          <a:xfrm>
            <a:off x="1355428" y="4049486"/>
            <a:ext cx="2131350" cy="923330"/>
          </a:xfrm>
          <a:prstGeom prst="rect">
            <a:avLst/>
          </a:prstGeom>
          <a:noFill/>
        </p:spPr>
        <p:txBody>
          <a:bodyPr wrap="square" rtlCol="0">
            <a:spAutoFit/>
          </a:bodyPr>
          <a:lstStyle/>
          <a:p>
            <a:r>
              <a:rPr lang="en-US" dirty="0"/>
              <a:t>Event can also be added to client’s Google Calendar.</a:t>
            </a:r>
          </a:p>
        </p:txBody>
      </p:sp>
    </p:spTree>
    <p:extLst>
      <p:ext uri="{BB962C8B-B14F-4D97-AF65-F5344CB8AC3E}">
        <p14:creationId xmlns:p14="http://schemas.microsoft.com/office/powerpoint/2010/main" val="8270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3CE7A6-C590-4914-B058-75996DD9CB9C}"/>
              </a:ext>
            </a:extLst>
          </p:cNvPr>
          <p:cNvPicPr>
            <a:picLocks noChangeAspect="1"/>
          </p:cNvPicPr>
          <p:nvPr/>
        </p:nvPicPr>
        <p:blipFill>
          <a:blip r:embed="rId2"/>
          <a:stretch>
            <a:fillRect/>
          </a:stretch>
        </p:blipFill>
        <p:spPr>
          <a:xfrm>
            <a:off x="4700687" y="655745"/>
            <a:ext cx="2790626" cy="4955317"/>
          </a:xfrm>
          <a:prstGeom prst="rect">
            <a:avLst/>
          </a:prstGeom>
        </p:spPr>
      </p:pic>
      <p:sp>
        <p:nvSpPr>
          <p:cNvPr id="6" name="Rectangle 5">
            <a:extLst>
              <a:ext uri="{FF2B5EF4-FFF2-40B4-BE49-F238E27FC236}">
                <a16:creationId xmlns:a16="http://schemas.microsoft.com/office/drawing/2014/main" id="{10D48575-6895-4E60-B78E-D31A1717D2DD}"/>
              </a:ext>
            </a:extLst>
          </p:cNvPr>
          <p:cNvSpPr/>
          <p:nvPr/>
        </p:nvSpPr>
        <p:spPr>
          <a:xfrm>
            <a:off x="4994031" y="954593"/>
            <a:ext cx="1587639"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Angie’s App</a:t>
            </a:r>
          </a:p>
        </p:txBody>
      </p:sp>
      <p:sp>
        <p:nvSpPr>
          <p:cNvPr id="7" name="Rectangle 6">
            <a:extLst>
              <a:ext uri="{FF2B5EF4-FFF2-40B4-BE49-F238E27FC236}">
                <a16:creationId xmlns:a16="http://schemas.microsoft.com/office/drawing/2014/main" id="{84A53822-2386-48A4-B86F-ED774CABDB90}"/>
              </a:ext>
            </a:extLst>
          </p:cNvPr>
          <p:cNvSpPr/>
          <p:nvPr/>
        </p:nvSpPr>
        <p:spPr>
          <a:xfrm>
            <a:off x="4791122" y="2602523"/>
            <a:ext cx="2162337" cy="68328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C5E0EC-9E1E-46C0-B46A-9B5D2B7C63E5}"/>
              </a:ext>
            </a:extLst>
          </p:cNvPr>
          <p:cNvSpPr/>
          <p:nvPr/>
        </p:nvSpPr>
        <p:spPr>
          <a:xfrm>
            <a:off x="5443694" y="1802619"/>
            <a:ext cx="1798655" cy="69997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EC5F344-37A7-4065-9CA0-711B1A88606F}"/>
              </a:ext>
            </a:extLst>
          </p:cNvPr>
          <p:cNvSpPr txBox="1"/>
          <p:nvPr/>
        </p:nvSpPr>
        <p:spPr>
          <a:xfrm>
            <a:off x="5451230" y="1810490"/>
            <a:ext cx="1798655" cy="646331"/>
          </a:xfrm>
          <a:prstGeom prst="rect">
            <a:avLst/>
          </a:prstGeom>
          <a:noFill/>
        </p:spPr>
        <p:txBody>
          <a:bodyPr wrap="square" rtlCol="0">
            <a:spAutoFit/>
          </a:bodyPr>
          <a:lstStyle/>
          <a:p>
            <a:r>
              <a:rPr lang="en-US" sz="900" dirty="0">
                <a:solidFill>
                  <a:schemeClr val="bg1"/>
                </a:solidFill>
              </a:rPr>
              <a:t>Your appointment on 10/16/18 at 4:00 PM has been booked and confirmed! A reminder text will be sent 24 before the appointment.</a:t>
            </a:r>
          </a:p>
        </p:txBody>
      </p:sp>
      <p:sp>
        <p:nvSpPr>
          <p:cNvPr id="10" name="TextBox 9">
            <a:extLst>
              <a:ext uri="{FF2B5EF4-FFF2-40B4-BE49-F238E27FC236}">
                <a16:creationId xmlns:a16="http://schemas.microsoft.com/office/drawing/2014/main" id="{06179726-ED78-4D2A-BB4F-63BAF8DE93BF}"/>
              </a:ext>
            </a:extLst>
          </p:cNvPr>
          <p:cNvSpPr txBox="1"/>
          <p:nvPr/>
        </p:nvSpPr>
        <p:spPr>
          <a:xfrm>
            <a:off x="1449778" y="1743838"/>
            <a:ext cx="2713055" cy="1477328"/>
          </a:xfrm>
          <a:prstGeom prst="rect">
            <a:avLst/>
          </a:prstGeom>
          <a:noFill/>
        </p:spPr>
        <p:txBody>
          <a:bodyPr wrap="square" rtlCol="0">
            <a:spAutoFit/>
          </a:bodyPr>
          <a:lstStyle/>
          <a:p>
            <a:r>
              <a:rPr lang="en-US" dirty="0"/>
              <a:t>An auto SMS text will be sent to the client when the appointment is approved by the administrator. </a:t>
            </a:r>
          </a:p>
          <a:p>
            <a:endParaRPr lang="en-US" dirty="0"/>
          </a:p>
        </p:txBody>
      </p:sp>
      <p:sp>
        <p:nvSpPr>
          <p:cNvPr id="11" name="TextBox 10">
            <a:extLst>
              <a:ext uri="{FF2B5EF4-FFF2-40B4-BE49-F238E27FC236}">
                <a16:creationId xmlns:a16="http://schemas.microsoft.com/office/drawing/2014/main" id="{974E73A4-69F1-425B-9BD7-D8D7E0D421BB}"/>
              </a:ext>
            </a:extLst>
          </p:cNvPr>
          <p:cNvSpPr txBox="1"/>
          <p:nvPr/>
        </p:nvSpPr>
        <p:spPr>
          <a:xfrm>
            <a:off x="4700687" y="170822"/>
            <a:ext cx="2790626" cy="369332"/>
          </a:xfrm>
          <a:prstGeom prst="rect">
            <a:avLst/>
          </a:prstGeom>
          <a:noFill/>
        </p:spPr>
        <p:txBody>
          <a:bodyPr wrap="square" rtlCol="0">
            <a:spAutoFit/>
          </a:bodyPr>
          <a:lstStyle/>
          <a:p>
            <a:pPr algn="ctr"/>
            <a:r>
              <a:rPr lang="en-US" dirty="0"/>
              <a:t>Auto-Text Confirmation</a:t>
            </a:r>
          </a:p>
        </p:txBody>
      </p:sp>
      <p:cxnSp>
        <p:nvCxnSpPr>
          <p:cNvPr id="13" name="Straight Arrow Connector 12">
            <a:extLst>
              <a:ext uri="{FF2B5EF4-FFF2-40B4-BE49-F238E27FC236}">
                <a16:creationId xmlns:a16="http://schemas.microsoft.com/office/drawing/2014/main" id="{7DDA0B20-22CB-405E-8D1D-1263465C887F}"/>
              </a:ext>
            </a:extLst>
          </p:cNvPr>
          <p:cNvCxnSpPr/>
          <p:nvPr/>
        </p:nvCxnSpPr>
        <p:spPr>
          <a:xfrm flipV="1">
            <a:off x="4033443" y="2115178"/>
            <a:ext cx="1014883" cy="30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F860C3-508F-496D-B19D-5E0D274EB131}"/>
              </a:ext>
            </a:extLst>
          </p:cNvPr>
          <p:cNvSpPr txBox="1"/>
          <p:nvPr/>
        </p:nvSpPr>
        <p:spPr>
          <a:xfrm>
            <a:off x="8460445" y="961016"/>
            <a:ext cx="2321169" cy="2308324"/>
          </a:xfrm>
          <a:prstGeom prst="rect">
            <a:avLst/>
          </a:prstGeom>
          <a:noFill/>
        </p:spPr>
        <p:txBody>
          <a:bodyPr wrap="square" rtlCol="0">
            <a:spAutoFit/>
          </a:bodyPr>
          <a:lstStyle/>
          <a:p>
            <a:r>
              <a:rPr lang="en-US" dirty="0"/>
              <a:t>If not approved. Auto message will be sent notifying that the appointment could not be confirmed with new date/time suggestion.</a:t>
            </a:r>
          </a:p>
          <a:p>
            <a:endParaRPr lang="en-US" dirty="0"/>
          </a:p>
        </p:txBody>
      </p:sp>
      <p:sp>
        <p:nvSpPr>
          <p:cNvPr id="15" name="Arrow: Right 14">
            <a:extLst>
              <a:ext uri="{FF2B5EF4-FFF2-40B4-BE49-F238E27FC236}">
                <a16:creationId xmlns:a16="http://schemas.microsoft.com/office/drawing/2014/main" id="{7609F9F9-30CC-42F8-AC54-68FDD132182E}"/>
              </a:ext>
            </a:extLst>
          </p:cNvPr>
          <p:cNvSpPr/>
          <p:nvPr/>
        </p:nvSpPr>
        <p:spPr>
          <a:xfrm>
            <a:off x="8837257" y="4349043"/>
            <a:ext cx="1266092" cy="901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22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0CC90E-0D18-4B4A-A674-09C49A9E9DD5}"/>
              </a:ext>
            </a:extLst>
          </p:cNvPr>
          <p:cNvPicPr>
            <a:picLocks noChangeAspect="1"/>
          </p:cNvPicPr>
          <p:nvPr/>
        </p:nvPicPr>
        <p:blipFill>
          <a:blip r:embed="rId2"/>
          <a:stretch>
            <a:fillRect/>
          </a:stretch>
        </p:blipFill>
        <p:spPr>
          <a:xfrm>
            <a:off x="4700687" y="665793"/>
            <a:ext cx="2790626" cy="4955317"/>
          </a:xfrm>
          <a:prstGeom prst="rect">
            <a:avLst/>
          </a:prstGeom>
        </p:spPr>
      </p:pic>
      <p:sp>
        <p:nvSpPr>
          <p:cNvPr id="3" name="Rectangle 2">
            <a:extLst>
              <a:ext uri="{FF2B5EF4-FFF2-40B4-BE49-F238E27FC236}">
                <a16:creationId xmlns:a16="http://schemas.microsoft.com/office/drawing/2014/main" id="{8151FB1E-A07F-4498-BDE3-37691B2CC81D}"/>
              </a:ext>
            </a:extLst>
          </p:cNvPr>
          <p:cNvSpPr/>
          <p:nvPr/>
        </p:nvSpPr>
        <p:spPr>
          <a:xfrm>
            <a:off x="4994031" y="954593"/>
            <a:ext cx="1587639"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Angie’s App</a:t>
            </a:r>
          </a:p>
        </p:txBody>
      </p:sp>
      <p:sp>
        <p:nvSpPr>
          <p:cNvPr id="4" name="Rectangle 3">
            <a:extLst>
              <a:ext uri="{FF2B5EF4-FFF2-40B4-BE49-F238E27FC236}">
                <a16:creationId xmlns:a16="http://schemas.microsoft.com/office/drawing/2014/main" id="{5CFAF217-AEF0-4AB9-9FEF-197A04718F26}"/>
              </a:ext>
            </a:extLst>
          </p:cNvPr>
          <p:cNvSpPr/>
          <p:nvPr/>
        </p:nvSpPr>
        <p:spPr>
          <a:xfrm>
            <a:off x="4791122" y="2602523"/>
            <a:ext cx="2162337" cy="68328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69248FB-96B6-46AF-8738-A4A58615F6FF}"/>
              </a:ext>
            </a:extLst>
          </p:cNvPr>
          <p:cNvSpPr/>
          <p:nvPr/>
        </p:nvSpPr>
        <p:spPr>
          <a:xfrm>
            <a:off x="5451230" y="1815513"/>
            <a:ext cx="1798655" cy="663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01AD2E-BD49-48C1-AF04-CDCAD0A79D9C}"/>
              </a:ext>
            </a:extLst>
          </p:cNvPr>
          <p:cNvSpPr txBox="1"/>
          <p:nvPr/>
        </p:nvSpPr>
        <p:spPr>
          <a:xfrm>
            <a:off x="5451232" y="1815512"/>
            <a:ext cx="1798654" cy="646331"/>
          </a:xfrm>
          <a:prstGeom prst="rect">
            <a:avLst/>
          </a:prstGeom>
          <a:noFill/>
        </p:spPr>
        <p:txBody>
          <a:bodyPr wrap="square" rtlCol="0">
            <a:spAutoFit/>
          </a:bodyPr>
          <a:lstStyle/>
          <a:p>
            <a:r>
              <a:rPr lang="en-US" sz="900" dirty="0">
                <a:solidFill>
                  <a:schemeClr val="bg1"/>
                </a:solidFill>
              </a:rPr>
              <a:t>I’m sorry, your appointment on 10/16/18 could not be approved. Another date/time has been suggested</a:t>
            </a:r>
            <a:r>
              <a:rPr lang="en-US" sz="900" u="sng" dirty="0">
                <a:solidFill>
                  <a:schemeClr val="bg1"/>
                </a:solidFill>
              </a:rPr>
              <a:t>: Tap here</a:t>
            </a:r>
          </a:p>
        </p:txBody>
      </p:sp>
      <p:sp>
        <p:nvSpPr>
          <p:cNvPr id="7" name="TextBox 6">
            <a:extLst>
              <a:ext uri="{FF2B5EF4-FFF2-40B4-BE49-F238E27FC236}">
                <a16:creationId xmlns:a16="http://schemas.microsoft.com/office/drawing/2014/main" id="{2E2F281A-C346-4D78-9BF3-FCC4BC1C7ACC}"/>
              </a:ext>
            </a:extLst>
          </p:cNvPr>
          <p:cNvSpPr txBox="1"/>
          <p:nvPr/>
        </p:nvSpPr>
        <p:spPr>
          <a:xfrm>
            <a:off x="4700687" y="170822"/>
            <a:ext cx="2790626" cy="369332"/>
          </a:xfrm>
          <a:prstGeom prst="rect">
            <a:avLst/>
          </a:prstGeom>
          <a:noFill/>
        </p:spPr>
        <p:txBody>
          <a:bodyPr wrap="square" rtlCol="0">
            <a:spAutoFit/>
          </a:bodyPr>
          <a:lstStyle/>
          <a:p>
            <a:pPr algn="ctr"/>
            <a:r>
              <a:rPr lang="en-US" dirty="0"/>
              <a:t>Auto-Text Confirmation</a:t>
            </a:r>
          </a:p>
        </p:txBody>
      </p:sp>
      <p:sp>
        <p:nvSpPr>
          <p:cNvPr id="8" name="TextBox 7">
            <a:extLst>
              <a:ext uri="{FF2B5EF4-FFF2-40B4-BE49-F238E27FC236}">
                <a16:creationId xmlns:a16="http://schemas.microsoft.com/office/drawing/2014/main" id="{452845EF-7796-4DD2-81E5-6945B8DEBFFC}"/>
              </a:ext>
            </a:extLst>
          </p:cNvPr>
          <p:cNvSpPr txBox="1"/>
          <p:nvPr/>
        </p:nvSpPr>
        <p:spPr>
          <a:xfrm>
            <a:off x="1703329" y="1462873"/>
            <a:ext cx="2283791" cy="2031325"/>
          </a:xfrm>
          <a:prstGeom prst="rect">
            <a:avLst/>
          </a:prstGeom>
          <a:noFill/>
        </p:spPr>
        <p:txBody>
          <a:bodyPr wrap="square" rtlCol="0">
            <a:spAutoFit/>
          </a:bodyPr>
          <a:lstStyle/>
          <a:p>
            <a:r>
              <a:rPr lang="en-US" dirty="0"/>
              <a:t>If not approved, the auto-text will provide a link that re-opens the app and prompts the client to accept or deny the new suggested time.</a:t>
            </a:r>
          </a:p>
        </p:txBody>
      </p:sp>
      <p:cxnSp>
        <p:nvCxnSpPr>
          <p:cNvPr id="12" name="Straight Arrow Connector 11">
            <a:extLst>
              <a:ext uri="{FF2B5EF4-FFF2-40B4-BE49-F238E27FC236}">
                <a16:creationId xmlns:a16="http://schemas.microsoft.com/office/drawing/2014/main" id="{73B034BC-ED39-45DC-A398-2157208EF70A}"/>
              </a:ext>
            </a:extLst>
          </p:cNvPr>
          <p:cNvCxnSpPr/>
          <p:nvPr/>
        </p:nvCxnSpPr>
        <p:spPr>
          <a:xfrm flipV="1">
            <a:off x="4089679" y="2478536"/>
            <a:ext cx="2073577" cy="4656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Arrow: Right 12">
            <a:extLst>
              <a:ext uri="{FF2B5EF4-FFF2-40B4-BE49-F238E27FC236}">
                <a16:creationId xmlns:a16="http://schemas.microsoft.com/office/drawing/2014/main" id="{9C9E36E7-4132-4D02-9B69-C19EEBE817CD}"/>
              </a:ext>
            </a:extLst>
          </p:cNvPr>
          <p:cNvSpPr/>
          <p:nvPr/>
        </p:nvSpPr>
        <p:spPr>
          <a:xfrm>
            <a:off x="8837257" y="2384014"/>
            <a:ext cx="1266092" cy="901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77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D68FCE-B1A3-4462-AF8C-0EFDDAAABB6A}"/>
              </a:ext>
            </a:extLst>
          </p:cNvPr>
          <p:cNvSpPr/>
          <p:nvPr/>
        </p:nvSpPr>
        <p:spPr>
          <a:xfrm>
            <a:off x="4580238" y="1188308"/>
            <a:ext cx="2883243" cy="448138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825440B-A2A8-435E-A6B0-F1B4DB70D905}"/>
              </a:ext>
            </a:extLst>
          </p:cNvPr>
          <p:cNvPicPr>
            <a:picLocks noChangeAspect="1"/>
          </p:cNvPicPr>
          <p:nvPr/>
        </p:nvPicPr>
        <p:blipFill>
          <a:blip r:embed="rId2"/>
          <a:stretch>
            <a:fillRect/>
          </a:stretch>
        </p:blipFill>
        <p:spPr>
          <a:xfrm>
            <a:off x="4614540" y="1237529"/>
            <a:ext cx="2814638" cy="4382942"/>
          </a:xfrm>
          <a:prstGeom prst="rect">
            <a:avLst/>
          </a:prstGeom>
        </p:spPr>
      </p:pic>
      <p:sp>
        <p:nvSpPr>
          <p:cNvPr id="4" name="Rectangle 3">
            <a:extLst>
              <a:ext uri="{FF2B5EF4-FFF2-40B4-BE49-F238E27FC236}">
                <a16:creationId xmlns:a16="http://schemas.microsoft.com/office/drawing/2014/main" id="{9CC7FE8E-8091-4B26-AF4E-201E38F9636F}"/>
              </a:ext>
            </a:extLst>
          </p:cNvPr>
          <p:cNvSpPr/>
          <p:nvPr/>
        </p:nvSpPr>
        <p:spPr>
          <a:xfrm>
            <a:off x="4580238" y="931701"/>
            <a:ext cx="2883243" cy="36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Date / Time</a:t>
            </a:r>
          </a:p>
        </p:txBody>
      </p:sp>
      <p:sp>
        <p:nvSpPr>
          <p:cNvPr id="6" name="Rectangle: Rounded Corners 5">
            <a:extLst>
              <a:ext uri="{FF2B5EF4-FFF2-40B4-BE49-F238E27FC236}">
                <a16:creationId xmlns:a16="http://schemas.microsoft.com/office/drawing/2014/main" id="{BC5C2565-509F-410D-9485-D9134F57FF85}"/>
              </a:ext>
            </a:extLst>
          </p:cNvPr>
          <p:cNvSpPr/>
          <p:nvPr/>
        </p:nvSpPr>
        <p:spPr>
          <a:xfrm>
            <a:off x="5988818" y="2602523"/>
            <a:ext cx="371789" cy="46222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Suggested</a:t>
            </a:r>
          </a:p>
        </p:txBody>
      </p:sp>
      <p:sp>
        <p:nvSpPr>
          <p:cNvPr id="7" name="Rectangle: Rounded Corners 6">
            <a:extLst>
              <a:ext uri="{FF2B5EF4-FFF2-40B4-BE49-F238E27FC236}">
                <a16:creationId xmlns:a16="http://schemas.microsoft.com/office/drawing/2014/main" id="{19A80DBF-E030-4AA6-A5E3-050EFBC93CA3}"/>
              </a:ext>
            </a:extLst>
          </p:cNvPr>
          <p:cNvSpPr/>
          <p:nvPr/>
        </p:nvSpPr>
        <p:spPr>
          <a:xfrm>
            <a:off x="4948811" y="3476730"/>
            <a:ext cx="2080009" cy="11404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8" name="TextBox 7">
            <a:extLst>
              <a:ext uri="{FF2B5EF4-FFF2-40B4-BE49-F238E27FC236}">
                <a16:creationId xmlns:a16="http://schemas.microsoft.com/office/drawing/2014/main" id="{7119A26A-BA52-45CF-A572-8B0B8E31C190}"/>
              </a:ext>
            </a:extLst>
          </p:cNvPr>
          <p:cNvSpPr txBox="1"/>
          <p:nvPr/>
        </p:nvSpPr>
        <p:spPr>
          <a:xfrm>
            <a:off x="5184948" y="3652391"/>
            <a:ext cx="1607737" cy="646331"/>
          </a:xfrm>
          <a:prstGeom prst="rect">
            <a:avLst/>
          </a:prstGeom>
          <a:noFill/>
        </p:spPr>
        <p:txBody>
          <a:bodyPr wrap="square" rtlCol="0">
            <a:spAutoFit/>
          </a:bodyPr>
          <a:lstStyle/>
          <a:p>
            <a:pPr algn="ctr"/>
            <a:r>
              <a:rPr lang="en-US" sz="900" dirty="0"/>
              <a:t>Suggested time: 10/18/18, 1:00PM</a:t>
            </a:r>
          </a:p>
          <a:p>
            <a:endParaRPr lang="en-US" dirty="0"/>
          </a:p>
        </p:txBody>
      </p:sp>
      <p:sp>
        <p:nvSpPr>
          <p:cNvPr id="9" name="Rectangle: Rounded Corners 8">
            <a:extLst>
              <a:ext uri="{FF2B5EF4-FFF2-40B4-BE49-F238E27FC236}">
                <a16:creationId xmlns:a16="http://schemas.microsoft.com/office/drawing/2014/main" id="{2B901CA6-92AE-4D89-ABEC-F46F350D548A}"/>
              </a:ext>
            </a:extLst>
          </p:cNvPr>
          <p:cNvSpPr/>
          <p:nvPr/>
        </p:nvSpPr>
        <p:spPr>
          <a:xfrm>
            <a:off x="5055541" y="4065452"/>
            <a:ext cx="904351" cy="43207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Accept</a:t>
            </a:r>
          </a:p>
        </p:txBody>
      </p:sp>
      <p:sp>
        <p:nvSpPr>
          <p:cNvPr id="10" name="Rectangle: Rounded Corners 9">
            <a:extLst>
              <a:ext uri="{FF2B5EF4-FFF2-40B4-BE49-F238E27FC236}">
                <a16:creationId xmlns:a16="http://schemas.microsoft.com/office/drawing/2014/main" id="{64C5BD80-DCD1-4CED-89D8-425EF2B9D0BC}"/>
              </a:ext>
            </a:extLst>
          </p:cNvPr>
          <p:cNvSpPr/>
          <p:nvPr/>
        </p:nvSpPr>
        <p:spPr>
          <a:xfrm>
            <a:off x="6017741" y="4082682"/>
            <a:ext cx="904351" cy="43207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Decline</a:t>
            </a:r>
          </a:p>
        </p:txBody>
      </p:sp>
      <p:sp>
        <p:nvSpPr>
          <p:cNvPr id="11" name="TextBox 10">
            <a:extLst>
              <a:ext uri="{FF2B5EF4-FFF2-40B4-BE49-F238E27FC236}">
                <a16:creationId xmlns:a16="http://schemas.microsoft.com/office/drawing/2014/main" id="{7607CF93-223D-446C-BB80-5D800296E55C}"/>
              </a:ext>
            </a:extLst>
          </p:cNvPr>
          <p:cNvSpPr txBox="1"/>
          <p:nvPr/>
        </p:nvSpPr>
        <p:spPr>
          <a:xfrm>
            <a:off x="1517302" y="1074394"/>
            <a:ext cx="2130250" cy="2031325"/>
          </a:xfrm>
          <a:prstGeom prst="rect">
            <a:avLst/>
          </a:prstGeom>
          <a:noFill/>
        </p:spPr>
        <p:txBody>
          <a:bodyPr wrap="square" rtlCol="0">
            <a:spAutoFit/>
          </a:bodyPr>
          <a:lstStyle/>
          <a:p>
            <a:r>
              <a:rPr lang="en-US" dirty="0"/>
              <a:t>Displays admin’s suggested date/time for appointment. The client is prompted to accept or decline the new time.</a:t>
            </a:r>
          </a:p>
        </p:txBody>
      </p:sp>
      <p:cxnSp>
        <p:nvCxnSpPr>
          <p:cNvPr id="13" name="Straight Arrow Connector 12">
            <a:extLst>
              <a:ext uri="{FF2B5EF4-FFF2-40B4-BE49-F238E27FC236}">
                <a16:creationId xmlns:a16="http://schemas.microsoft.com/office/drawing/2014/main" id="{58A4D2DF-2CB4-4AE5-AB5E-1BA456C30F0B}"/>
              </a:ext>
            </a:extLst>
          </p:cNvPr>
          <p:cNvCxnSpPr/>
          <p:nvPr/>
        </p:nvCxnSpPr>
        <p:spPr>
          <a:xfrm>
            <a:off x="3707842" y="2090057"/>
            <a:ext cx="2160395" cy="51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F240C72-5AEB-4CD8-93FE-985AAA8A9DD8}"/>
              </a:ext>
            </a:extLst>
          </p:cNvPr>
          <p:cNvCxnSpPr/>
          <p:nvPr/>
        </p:nvCxnSpPr>
        <p:spPr>
          <a:xfrm>
            <a:off x="3454823" y="2833635"/>
            <a:ext cx="1730125" cy="818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6297B7B-5029-41C4-A5CC-AA8227C5A5D8}"/>
              </a:ext>
            </a:extLst>
          </p:cNvPr>
          <p:cNvSpPr txBox="1"/>
          <p:nvPr/>
        </p:nvSpPr>
        <p:spPr>
          <a:xfrm>
            <a:off x="8396167" y="738444"/>
            <a:ext cx="2200589" cy="1477328"/>
          </a:xfrm>
          <a:prstGeom prst="rect">
            <a:avLst/>
          </a:prstGeom>
          <a:noFill/>
        </p:spPr>
        <p:txBody>
          <a:bodyPr wrap="square" rtlCol="0">
            <a:spAutoFit/>
          </a:bodyPr>
          <a:lstStyle/>
          <a:p>
            <a:r>
              <a:rPr lang="en-US" dirty="0"/>
              <a:t>If client accepts, the appointment is booked and approval text is automatically sent to client. </a:t>
            </a:r>
          </a:p>
        </p:txBody>
      </p:sp>
      <p:cxnSp>
        <p:nvCxnSpPr>
          <p:cNvPr id="18" name="Straight Arrow Connector 17">
            <a:extLst>
              <a:ext uri="{FF2B5EF4-FFF2-40B4-BE49-F238E27FC236}">
                <a16:creationId xmlns:a16="http://schemas.microsoft.com/office/drawing/2014/main" id="{1AF42328-2906-4A99-B4FF-E6BE14D79B23}"/>
              </a:ext>
            </a:extLst>
          </p:cNvPr>
          <p:cNvCxnSpPr/>
          <p:nvPr/>
        </p:nvCxnSpPr>
        <p:spPr>
          <a:xfrm flipV="1">
            <a:off x="5902539" y="1909187"/>
            <a:ext cx="2493628" cy="2173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E77357A-6057-4666-BEB4-BD0EC10CE1F3}"/>
              </a:ext>
            </a:extLst>
          </p:cNvPr>
          <p:cNvSpPr txBox="1"/>
          <p:nvPr/>
        </p:nvSpPr>
        <p:spPr>
          <a:xfrm>
            <a:off x="8477913" y="3346667"/>
            <a:ext cx="2200589" cy="2031325"/>
          </a:xfrm>
          <a:prstGeom prst="rect">
            <a:avLst/>
          </a:prstGeom>
          <a:noFill/>
        </p:spPr>
        <p:txBody>
          <a:bodyPr wrap="square" rtlCol="0">
            <a:spAutoFit/>
          </a:bodyPr>
          <a:lstStyle/>
          <a:p>
            <a:r>
              <a:rPr lang="en-US" dirty="0"/>
              <a:t>If client declines, the client may select another date/time for the desired appointment and must be approved by the administrator.</a:t>
            </a:r>
          </a:p>
        </p:txBody>
      </p:sp>
      <p:cxnSp>
        <p:nvCxnSpPr>
          <p:cNvPr id="21" name="Straight Arrow Connector 20">
            <a:extLst>
              <a:ext uri="{FF2B5EF4-FFF2-40B4-BE49-F238E27FC236}">
                <a16:creationId xmlns:a16="http://schemas.microsoft.com/office/drawing/2014/main" id="{0D07E081-510A-4687-A83F-74048075D2DE}"/>
              </a:ext>
            </a:extLst>
          </p:cNvPr>
          <p:cNvCxnSpPr/>
          <p:nvPr/>
        </p:nvCxnSpPr>
        <p:spPr>
          <a:xfrm flipV="1">
            <a:off x="6922092" y="3866642"/>
            <a:ext cx="1578813" cy="432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9D0E09DB-A99E-4600-9A84-8DD6C2FED905}"/>
              </a:ext>
            </a:extLst>
          </p:cNvPr>
          <p:cNvSpPr/>
          <p:nvPr/>
        </p:nvSpPr>
        <p:spPr>
          <a:xfrm rot="10800000">
            <a:off x="8802356" y="5355771"/>
            <a:ext cx="1155560" cy="763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BFAED44-F085-4DEB-9F1D-29048A6B984F}"/>
              </a:ext>
            </a:extLst>
          </p:cNvPr>
          <p:cNvSpPr txBox="1"/>
          <p:nvPr/>
        </p:nvSpPr>
        <p:spPr>
          <a:xfrm>
            <a:off x="8799461" y="5599109"/>
            <a:ext cx="1879041" cy="261610"/>
          </a:xfrm>
          <a:prstGeom prst="rect">
            <a:avLst/>
          </a:prstGeom>
          <a:noFill/>
        </p:spPr>
        <p:txBody>
          <a:bodyPr wrap="square" rtlCol="0">
            <a:spAutoFit/>
          </a:bodyPr>
          <a:lstStyle/>
          <a:p>
            <a:r>
              <a:rPr lang="en-US" sz="1100" dirty="0">
                <a:solidFill>
                  <a:schemeClr val="bg1"/>
                </a:solidFill>
              </a:rPr>
              <a:t>Back to date/time</a:t>
            </a:r>
          </a:p>
        </p:txBody>
      </p:sp>
      <p:sp>
        <p:nvSpPr>
          <p:cNvPr id="24" name="Arrow: Right 23">
            <a:extLst>
              <a:ext uri="{FF2B5EF4-FFF2-40B4-BE49-F238E27FC236}">
                <a16:creationId xmlns:a16="http://schemas.microsoft.com/office/drawing/2014/main" id="{FC09CC95-BC93-4B29-B26F-9CC645F23B6D}"/>
              </a:ext>
            </a:extLst>
          </p:cNvPr>
          <p:cNvSpPr/>
          <p:nvPr/>
        </p:nvSpPr>
        <p:spPr>
          <a:xfrm>
            <a:off x="8863415" y="2094137"/>
            <a:ext cx="1266092" cy="901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20CAD3BD-693F-41C2-895A-442606C408A9}"/>
              </a:ext>
            </a:extLst>
          </p:cNvPr>
          <p:cNvSpPr txBox="1"/>
          <p:nvPr/>
        </p:nvSpPr>
        <p:spPr>
          <a:xfrm>
            <a:off x="8829015" y="2429643"/>
            <a:ext cx="1879041" cy="261610"/>
          </a:xfrm>
          <a:prstGeom prst="rect">
            <a:avLst/>
          </a:prstGeom>
          <a:noFill/>
        </p:spPr>
        <p:txBody>
          <a:bodyPr wrap="square" rtlCol="0">
            <a:spAutoFit/>
          </a:bodyPr>
          <a:lstStyle/>
          <a:p>
            <a:r>
              <a:rPr lang="en-US" sz="1100" dirty="0">
                <a:solidFill>
                  <a:schemeClr val="bg1"/>
                </a:solidFill>
              </a:rPr>
              <a:t>Generate AutoText</a:t>
            </a:r>
          </a:p>
        </p:txBody>
      </p:sp>
    </p:spTree>
    <p:extLst>
      <p:ext uri="{BB962C8B-B14F-4D97-AF65-F5344CB8AC3E}">
        <p14:creationId xmlns:p14="http://schemas.microsoft.com/office/powerpoint/2010/main" val="421075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DFD637-1B91-46DE-BD4B-134B85E3E604}"/>
              </a:ext>
            </a:extLst>
          </p:cNvPr>
          <p:cNvPicPr>
            <a:picLocks noChangeAspect="1"/>
          </p:cNvPicPr>
          <p:nvPr/>
        </p:nvPicPr>
        <p:blipFill>
          <a:blip r:embed="rId2"/>
          <a:stretch>
            <a:fillRect/>
          </a:stretch>
        </p:blipFill>
        <p:spPr>
          <a:xfrm>
            <a:off x="4700686" y="846664"/>
            <a:ext cx="2790626" cy="4955317"/>
          </a:xfrm>
          <a:prstGeom prst="rect">
            <a:avLst/>
          </a:prstGeom>
        </p:spPr>
      </p:pic>
      <p:sp>
        <p:nvSpPr>
          <p:cNvPr id="3" name="Rectangle 2">
            <a:extLst>
              <a:ext uri="{FF2B5EF4-FFF2-40B4-BE49-F238E27FC236}">
                <a16:creationId xmlns:a16="http://schemas.microsoft.com/office/drawing/2014/main" id="{76A9F0B6-B8EE-46FE-ABE5-9B83F594FCC8}"/>
              </a:ext>
            </a:extLst>
          </p:cNvPr>
          <p:cNvSpPr/>
          <p:nvPr/>
        </p:nvSpPr>
        <p:spPr>
          <a:xfrm>
            <a:off x="4994030" y="1145512"/>
            <a:ext cx="1587639"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Angie’s App</a:t>
            </a:r>
          </a:p>
        </p:txBody>
      </p:sp>
      <p:sp>
        <p:nvSpPr>
          <p:cNvPr id="4" name="Rectangle 3">
            <a:extLst>
              <a:ext uri="{FF2B5EF4-FFF2-40B4-BE49-F238E27FC236}">
                <a16:creationId xmlns:a16="http://schemas.microsoft.com/office/drawing/2014/main" id="{7F0465D0-AE0C-4768-976B-3942D63F9CAC}"/>
              </a:ext>
            </a:extLst>
          </p:cNvPr>
          <p:cNvSpPr/>
          <p:nvPr/>
        </p:nvSpPr>
        <p:spPr>
          <a:xfrm>
            <a:off x="4791121" y="2793442"/>
            <a:ext cx="2162337" cy="68328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5E0C875-E348-4613-B197-C64F08879E94}"/>
              </a:ext>
            </a:extLst>
          </p:cNvPr>
          <p:cNvSpPr/>
          <p:nvPr/>
        </p:nvSpPr>
        <p:spPr>
          <a:xfrm>
            <a:off x="5423596" y="2004238"/>
            <a:ext cx="1853922" cy="6832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65589BA-56B1-4D73-B3E4-F416A484E99B}"/>
              </a:ext>
            </a:extLst>
          </p:cNvPr>
          <p:cNvSpPr txBox="1"/>
          <p:nvPr/>
        </p:nvSpPr>
        <p:spPr>
          <a:xfrm>
            <a:off x="5451230" y="2004238"/>
            <a:ext cx="1798655" cy="553998"/>
          </a:xfrm>
          <a:prstGeom prst="rect">
            <a:avLst/>
          </a:prstGeom>
          <a:noFill/>
        </p:spPr>
        <p:txBody>
          <a:bodyPr wrap="square" rtlCol="0">
            <a:spAutoFit/>
          </a:bodyPr>
          <a:lstStyle/>
          <a:p>
            <a:r>
              <a:rPr lang="en-US" sz="1000" dirty="0">
                <a:solidFill>
                  <a:schemeClr val="bg1"/>
                </a:solidFill>
              </a:rPr>
              <a:t>REMINDER! You have an appointment with Angie tomorrow at 4:00 PM!</a:t>
            </a:r>
          </a:p>
        </p:txBody>
      </p:sp>
      <p:sp>
        <p:nvSpPr>
          <p:cNvPr id="7" name="TextBox 6">
            <a:extLst>
              <a:ext uri="{FF2B5EF4-FFF2-40B4-BE49-F238E27FC236}">
                <a16:creationId xmlns:a16="http://schemas.microsoft.com/office/drawing/2014/main" id="{7DBCE628-BD93-4897-8596-6A84E84604F3}"/>
              </a:ext>
            </a:extLst>
          </p:cNvPr>
          <p:cNvSpPr txBox="1"/>
          <p:nvPr/>
        </p:nvSpPr>
        <p:spPr>
          <a:xfrm>
            <a:off x="4562655" y="267510"/>
            <a:ext cx="3066689" cy="369332"/>
          </a:xfrm>
          <a:prstGeom prst="rect">
            <a:avLst/>
          </a:prstGeom>
          <a:noFill/>
        </p:spPr>
        <p:txBody>
          <a:bodyPr wrap="square" rtlCol="0">
            <a:spAutoFit/>
          </a:bodyPr>
          <a:lstStyle/>
          <a:p>
            <a:r>
              <a:rPr lang="en-US" dirty="0"/>
              <a:t>24 Hours Before Appointment</a:t>
            </a:r>
          </a:p>
        </p:txBody>
      </p:sp>
      <p:sp>
        <p:nvSpPr>
          <p:cNvPr id="8" name="Rectangle 7">
            <a:extLst>
              <a:ext uri="{FF2B5EF4-FFF2-40B4-BE49-F238E27FC236}">
                <a16:creationId xmlns:a16="http://schemas.microsoft.com/office/drawing/2014/main" id="{5F89F0B0-C372-430A-87F5-9BFC7B3A330C}"/>
              </a:ext>
            </a:extLst>
          </p:cNvPr>
          <p:cNvSpPr/>
          <p:nvPr/>
        </p:nvSpPr>
        <p:spPr>
          <a:xfrm>
            <a:off x="4793632" y="2798203"/>
            <a:ext cx="2159826" cy="6832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097C36E-B419-4DB1-B9CD-4DAA3BFBC6C6}"/>
              </a:ext>
            </a:extLst>
          </p:cNvPr>
          <p:cNvSpPr txBox="1"/>
          <p:nvPr/>
        </p:nvSpPr>
        <p:spPr>
          <a:xfrm>
            <a:off x="4791121" y="2858087"/>
            <a:ext cx="1916724" cy="261610"/>
          </a:xfrm>
          <a:prstGeom prst="rect">
            <a:avLst/>
          </a:prstGeom>
          <a:solidFill>
            <a:schemeClr val="tx1">
              <a:lumMod val="75000"/>
              <a:lumOff val="25000"/>
            </a:schemeClr>
          </a:solidFill>
        </p:spPr>
        <p:txBody>
          <a:bodyPr wrap="square" rtlCol="0">
            <a:spAutoFit/>
          </a:bodyPr>
          <a:lstStyle/>
          <a:p>
            <a:r>
              <a:rPr lang="en-US" sz="1100" dirty="0">
                <a:solidFill>
                  <a:schemeClr val="bg1"/>
                </a:solidFill>
              </a:rPr>
              <a:t>Thank you for reminding me!</a:t>
            </a:r>
          </a:p>
        </p:txBody>
      </p:sp>
      <p:sp>
        <p:nvSpPr>
          <p:cNvPr id="10" name="TextBox 9">
            <a:extLst>
              <a:ext uri="{FF2B5EF4-FFF2-40B4-BE49-F238E27FC236}">
                <a16:creationId xmlns:a16="http://schemas.microsoft.com/office/drawing/2014/main" id="{6FB2E421-3D18-459E-BD02-329467F7A9B6}"/>
              </a:ext>
            </a:extLst>
          </p:cNvPr>
          <p:cNvSpPr txBox="1"/>
          <p:nvPr/>
        </p:nvSpPr>
        <p:spPr>
          <a:xfrm>
            <a:off x="1323184" y="1657758"/>
            <a:ext cx="2311121" cy="1477328"/>
          </a:xfrm>
          <a:prstGeom prst="rect">
            <a:avLst/>
          </a:prstGeom>
          <a:noFill/>
        </p:spPr>
        <p:txBody>
          <a:bodyPr wrap="square" rtlCol="0">
            <a:spAutoFit/>
          </a:bodyPr>
          <a:lstStyle/>
          <a:p>
            <a:r>
              <a:rPr lang="en-US" dirty="0"/>
              <a:t>Client receives courtesy reminder text automatically 24 hours before the appointment.</a:t>
            </a:r>
          </a:p>
        </p:txBody>
      </p:sp>
      <p:sp>
        <p:nvSpPr>
          <p:cNvPr id="11" name="Arrow: Right 10">
            <a:extLst>
              <a:ext uri="{FF2B5EF4-FFF2-40B4-BE49-F238E27FC236}">
                <a16:creationId xmlns:a16="http://schemas.microsoft.com/office/drawing/2014/main" id="{7F664CEB-1ECA-4EFC-9832-D259B50129B4}"/>
              </a:ext>
            </a:extLst>
          </p:cNvPr>
          <p:cNvSpPr/>
          <p:nvPr/>
        </p:nvSpPr>
        <p:spPr>
          <a:xfrm>
            <a:off x="8837257" y="2384014"/>
            <a:ext cx="1266092" cy="901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6EAF207-E5B9-4667-84E9-8576E3518EFF}"/>
              </a:ext>
            </a:extLst>
          </p:cNvPr>
          <p:cNvSpPr txBox="1"/>
          <p:nvPr/>
        </p:nvSpPr>
        <p:spPr>
          <a:xfrm>
            <a:off x="8214222" y="1819572"/>
            <a:ext cx="2790626" cy="369332"/>
          </a:xfrm>
          <a:prstGeom prst="rect">
            <a:avLst/>
          </a:prstGeom>
          <a:noFill/>
        </p:spPr>
        <p:txBody>
          <a:bodyPr wrap="square" rtlCol="0">
            <a:spAutoFit/>
          </a:bodyPr>
          <a:lstStyle/>
          <a:p>
            <a:r>
              <a:rPr lang="en-US" dirty="0"/>
              <a:t>Client goes to appointment</a:t>
            </a:r>
          </a:p>
        </p:txBody>
      </p:sp>
    </p:spTree>
    <p:extLst>
      <p:ext uri="{BB962C8B-B14F-4D97-AF65-F5344CB8AC3E}">
        <p14:creationId xmlns:p14="http://schemas.microsoft.com/office/powerpoint/2010/main" val="3017025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807</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Capehart</dc:creator>
  <cp:lastModifiedBy>Timothy Capehart</cp:lastModifiedBy>
  <cp:revision>34</cp:revision>
  <dcterms:created xsi:type="dcterms:W3CDTF">2018-04-26T21:47:23Z</dcterms:created>
  <dcterms:modified xsi:type="dcterms:W3CDTF">2018-04-28T05:20:12Z</dcterms:modified>
</cp:coreProperties>
</file>