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5"/>
  </p:notesMasterIdLst>
  <p:sldIdLst>
    <p:sldId id="256" r:id="rId2"/>
    <p:sldId id="261" r:id="rId3"/>
    <p:sldId id="257" r:id="rId4"/>
    <p:sldId id="258" r:id="rId5"/>
    <p:sldId id="259" r:id="rId6"/>
    <p:sldId id="268" r:id="rId7"/>
    <p:sldId id="260" r:id="rId8"/>
    <p:sldId id="262" r:id="rId9"/>
    <p:sldId id="263" r:id="rId10"/>
    <p:sldId id="264" r:id="rId11"/>
    <p:sldId id="266" r:id="rId12"/>
    <p:sldId id="267" r:id="rId13"/>
    <p:sldId id="265" r:id="rId14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99"/>
    <a:srgbClr val="00FF00"/>
    <a:srgbClr val="0066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 autoAdjust="0"/>
    <p:restoredTop sz="94624" autoAdjust="0"/>
  </p:normalViewPr>
  <p:slideViewPr>
    <p:cSldViewPr>
      <p:cViewPr>
        <p:scale>
          <a:sx n="81" d="100"/>
          <a:sy n="81" d="100"/>
        </p:scale>
        <p:origin x="-2490" y="-7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F46B99-9499-47BD-816B-434B6C56D7F9}" type="datetimeFigureOut">
              <a:rPr lang="ru-RU" smtClean="0"/>
              <a:t>14.05.2017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CD239D-307E-4A85-A78E-198DB27558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84154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D239D-307E-4A85-A78E-198DB27558D2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39357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pPr lvl="0"/>
            <a:r>
              <a:rPr lang="ru-RU" altLang="en-US" noProof="0" smtClean="0"/>
              <a:t>Образец заголовка</a:t>
            </a:r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pPr lvl="0"/>
            <a:r>
              <a:rPr lang="ru-RU" altLang="en-US" noProof="0" smtClean="0"/>
              <a:t>Образец подзаголовка</a:t>
            </a:r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EABE2644-126B-495A-88B7-D21523184334}" type="slidenum">
              <a:rPr lang="ru-RU" altLang="en-US"/>
              <a:pPr/>
              <a:t>‹#›</a:t>
            </a:fld>
            <a:endParaRPr lang="ru-RU" altLang="en-US"/>
          </a:p>
        </p:txBody>
      </p:sp>
      <p:grpSp>
        <p:nvGrpSpPr>
          <p:cNvPr id="9224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9225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9226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9227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9228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9229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9230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9231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9232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9233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9234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9235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9236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9237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9238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9239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9240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9241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9242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9243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9244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9245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9246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9247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9248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9249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9250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9251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9252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9253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9254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9255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</p:grpSp>
      <p:sp>
        <p:nvSpPr>
          <p:cNvPr id="9256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DE5F99-790B-42A0-85BB-666CDD031C3C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28782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08EAA3-6109-4E2C-A6E1-B2F741C63D1F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292812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Заголовок, текст и 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quarter" idx="2"/>
          </p:nvPr>
        </p:nvSpPr>
        <p:spPr>
          <a:xfrm>
            <a:off x="4648200" y="1719263"/>
            <a:ext cx="4038600" cy="21288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Объект 4"/>
          <p:cNvSpPr>
            <a:spLocks noGrp="1"/>
          </p:cNvSpPr>
          <p:nvPr>
            <p:ph sz="quarter" idx="3"/>
          </p:nvPr>
        </p:nvSpPr>
        <p:spPr>
          <a:xfrm>
            <a:off x="4648200" y="4000500"/>
            <a:ext cx="4038600" cy="21304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5E597DE8-BB39-4663-830B-329BE3B99A8A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284154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AA5C61-737A-41FB-A59B-BA134C654D2B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696242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CE954A-15BF-4CF8-82BF-67F9BDDE301A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871567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682298-0EA7-48D2-B8F2-FB04B3211CBB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168275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1C7590-C81F-4989-9155-FB9D5FFC8817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85223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F26771-F3D8-4193-BFAE-B4D89CD69ADA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296949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C94B39-6813-48A3-B67C-7574F0C2F84A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287477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6EDEFA-7FAE-413C-8458-C54E14D000DF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689851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6D8FFF-97A5-4CFB-A9A2-A8CE50926FC3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600933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en-US" smtClean="0"/>
              <a:t>Образец заголовка</a:t>
            </a: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en-US" smtClean="0"/>
              <a:t>Образец текста</a:t>
            </a:r>
          </a:p>
          <a:p>
            <a:pPr lvl="1"/>
            <a:r>
              <a:rPr lang="ru-RU" altLang="en-US" smtClean="0"/>
              <a:t>Второй уровень</a:t>
            </a:r>
          </a:p>
          <a:p>
            <a:pPr lvl="2"/>
            <a:r>
              <a:rPr lang="ru-RU" altLang="en-US" smtClean="0"/>
              <a:t>Третий уровень</a:t>
            </a:r>
          </a:p>
          <a:p>
            <a:pPr lvl="3"/>
            <a:r>
              <a:rPr lang="ru-RU" altLang="en-US" smtClean="0"/>
              <a:t>Четвертый уровень</a:t>
            </a:r>
          </a:p>
          <a:p>
            <a:pPr lvl="4"/>
            <a:r>
              <a:rPr lang="ru-RU" altLang="en-US" smtClean="0"/>
              <a:t>Пятый уровень</a:t>
            </a:r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endParaRPr lang="ru-RU" altLang="en-US"/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endParaRPr lang="ru-RU" alt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93060D9A-999C-42C2-8A6B-64E253E2CF0E}" type="slidenum">
              <a:rPr lang="ru-RU" altLang="en-US"/>
              <a:pPr/>
              <a:t>‹#›</a:t>
            </a:fld>
            <a:endParaRPr lang="ru-RU" altLang="en-US"/>
          </a:p>
        </p:txBody>
      </p:sp>
      <p:grpSp>
        <p:nvGrpSpPr>
          <p:cNvPr id="8200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8201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8202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8203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8204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8205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8206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8207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8208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8209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8210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8211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8212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8213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8214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8215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8216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8217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8218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8219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8220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8221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8222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8223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8224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8225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8226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8227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8228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8229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8230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8231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  <p:sldLayoutId id="2147483665" r:id="rId12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600">
          <a:solidFill>
            <a:schemeClr val="tx1"/>
          </a:solidFill>
          <a:latin typeface="+mn-lt"/>
        </a:defRPr>
      </a:lvl2pPr>
      <a:lvl3pPr marL="987425" indent="-29368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300">
          <a:solidFill>
            <a:schemeClr val="tx1"/>
          </a:solidFill>
          <a:latin typeface="+mn-lt"/>
        </a:defRPr>
      </a:lvl3pPr>
      <a:lvl4pPr marL="1281113" indent="-2921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15986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0558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130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9702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274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2800" dirty="0" smtClean="0"/>
              <a:t>Нахождение окружности, содержащей</a:t>
            </a:r>
            <a:r>
              <a:rPr lang="en-US" sz="2800" dirty="0" smtClean="0"/>
              <a:t> </a:t>
            </a:r>
            <a:r>
              <a:rPr lang="ru-RU" sz="2800" dirty="0" smtClean="0"/>
              <a:t>внутри наибольшее количеств</a:t>
            </a:r>
            <a:r>
              <a:rPr lang="en-US" sz="2800" dirty="0" smtClean="0"/>
              <a:t> </a:t>
            </a:r>
            <a:r>
              <a:rPr lang="ru-RU" sz="2800" dirty="0" smtClean="0"/>
              <a:t>точек множества</a:t>
            </a:r>
            <a:r>
              <a:rPr lang="ru-RU" sz="4000" dirty="0"/>
              <a:t> 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altLang="ru-RU" dirty="0" smtClean="0"/>
              <a:t>Годово</a:t>
            </a:r>
            <a:r>
              <a:rPr lang="ru-RU" altLang="ru-RU" dirty="0"/>
              <a:t>й</a:t>
            </a:r>
            <a:r>
              <a:rPr lang="ru-RU" altLang="ru-RU" dirty="0" smtClean="0"/>
              <a:t> проект </a:t>
            </a:r>
            <a:r>
              <a:rPr lang="ru-RU" altLang="ru-RU" dirty="0"/>
              <a:t>по информатике</a:t>
            </a:r>
          </a:p>
        </p:txBody>
      </p:sp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250825" y="4437063"/>
            <a:ext cx="167640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ru-RU" altLang="ru-RU" sz="1800" dirty="0"/>
              <a:t>Автор:</a:t>
            </a:r>
          </a:p>
          <a:p>
            <a:r>
              <a:rPr lang="ru-RU" altLang="ru-RU" sz="1800" dirty="0" smtClean="0"/>
              <a:t>Лабес    Алёна 10-3</a:t>
            </a:r>
            <a:endParaRPr lang="ru-RU" altLang="ru-RU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431800" y="188913"/>
            <a:ext cx="7543800" cy="1295400"/>
          </a:xfrm>
        </p:spPr>
        <p:txBody>
          <a:bodyPr/>
          <a:lstStyle/>
          <a:p>
            <a:r>
              <a:rPr lang="ru-RU" altLang="ru-RU"/>
              <a:t>Пример работы программы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altLang="ru-RU" sz="1800" dirty="0"/>
              <a:t>Входные данные:</a:t>
            </a:r>
          </a:p>
          <a:p>
            <a:endParaRPr lang="ru-RU" altLang="ru-RU" sz="1800" dirty="0"/>
          </a:p>
          <a:p>
            <a:endParaRPr lang="ru-RU" altLang="ru-RU" sz="1800" dirty="0"/>
          </a:p>
          <a:p>
            <a:endParaRPr lang="ru-RU" altLang="ru-RU" sz="1800" dirty="0"/>
          </a:p>
          <a:p>
            <a:endParaRPr lang="ru-RU" altLang="ru-RU" sz="1800" dirty="0"/>
          </a:p>
          <a:p>
            <a:endParaRPr lang="ru-RU" altLang="ru-RU" sz="1800" dirty="0"/>
          </a:p>
          <a:p>
            <a:endParaRPr lang="ru-RU" altLang="ru-RU" sz="1800" dirty="0"/>
          </a:p>
          <a:p>
            <a:endParaRPr lang="ru-RU" altLang="ru-RU" sz="1800" dirty="0"/>
          </a:p>
          <a:p>
            <a:r>
              <a:rPr lang="ru-RU" altLang="ru-RU" sz="1800" dirty="0"/>
              <a:t>Выходные данные: </a:t>
            </a:r>
            <a:r>
              <a:rPr lang="ru-RU" sz="1800" dirty="0"/>
              <a:t>{215, 335; 172}</a:t>
            </a:r>
            <a:endParaRPr lang="ru-RU" altLang="ru-RU" sz="1800" dirty="0"/>
          </a:p>
        </p:txBody>
      </p:sp>
      <p:sp>
        <p:nvSpPr>
          <p:cNvPr id="29702" name="Text Box 6"/>
          <p:cNvSpPr txBox="1">
            <a:spLocks noChangeArrowheads="1"/>
          </p:cNvSpPr>
          <p:nvPr/>
        </p:nvSpPr>
        <p:spPr bwMode="auto">
          <a:xfrm>
            <a:off x="1306269" y="2109788"/>
            <a:ext cx="925253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sz="1600" dirty="0" smtClean="0"/>
              <a:t>5</a:t>
            </a:r>
            <a:r>
              <a:rPr lang="ru-RU" sz="1600" dirty="0"/>
              <a:t/>
            </a:r>
            <a:br>
              <a:rPr lang="ru-RU" sz="1600" dirty="0"/>
            </a:br>
            <a:r>
              <a:rPr lang="ru-RU" sz="1600" dirty="0"/>
              <a:t>60 </a:t>
            </a:r>
            <a:r>
              <a:rPr lang="ru-RU" sz="1600" dirty="0" smtClean="0"/>
              <a:t>411</a:t>
            </a:r>
            <a:r>
              <a:rPr lang="ru-RU" sz="1600" dirty="0"/>
              <a:t/>
            </a:r>
            <a:br>
              <a:rPr lang="ru-RU" sz="1600" dirty="0"/>
            </a:br>
            <a:r>
              <a:rPr lang="ru-RU" sz="1600" dirty="0"/>
              <a:t>285 494</a:t>
            </a:r>
            <a:br>
              <a:rPr lang="ru-RU" sz="1600" dirty="0"/>
            </a:br>
            <a:r>
              <a:rPr lang="ru-RU" sz="1600" dirty="0"/>
              <a:t>388 345</a:t>
            </a:r>
            <a:br>
              <a:rPr lang="ru-RU" sz="1600" dirty="0"/>
            </a:br>
            <a:r>
              <a:rPr lang="ru-RU" sz="1600" dirty="0"/>
              <a:t>257 369</a:t>
            </a:r>
            <a:br>
              <a:rPr lang="ru-RU" sz="1600" dirty="0"/>
            </a:br>
            <a:r>
              <a:rPr lang="ru-RU" sz="1600" dirty="0"/>
              <a:t>188 315</a:t>
            </a:r>
            <a:endParaRPr lang="ru-RU" altLang="ru-RU" sz="1600" dirty="0"/>
          </a:p>
        </p:txBody>
      </p:sp>
      <p:sp>
        <p:nvSpPr>
          <p:cNvPr id="29724" name="Text Box 28"/>
          <p:cNvSpPr txBox="1">
            <a:spLocks noChangeArrowheads="1"/>
          </p:cNvSpPr>
          <p:nvPr/>
        </p:nvSpPr>
        <p:spPr bwMode="auto">
          <a:xfrm>
            <a:off x="5470525" y="1384300"/>
            <a:ext cx="1841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ru-RU" altLang="ru-RU" sz="160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2130603"/>
            <a:ext cx="3848100" cy="425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dirty="0"/>
              <a:t>Возникшие затруднения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altLang="ru-RU" dirty="0" smtClean="0"/>
              <a:t>Поиск координат центра окружности</a:t>
            </a:r>
          </a:p>
          <a:p>
            <a:pPr marL="0" indent="0">
              <a:buNone/>
            </a:pPr>
            <a:endParaRPr lang="ru-RU" altLang="ru-RU" dirty="0" smtClean="0"/>
          </a:p>
          <a:p>
            <a:pPr marL="0" indent="0">
              <a:buNone/>
            </a:pPr>
            <a:endParaRPr lang="ru-RU" altLang="ru-RU" dirty="0" smtClean="0"/>
          </a:p>
          <a:p>
            <a:r>
              <a:rPr lang="ru-RU" altLang="ru-RU" dirty="0" smtClean="0"/>
              <a:t>Учёт всевозможных вариантов</a:t>
            </a:r>
          </a:p>
          <a:p>
            <a:endParaRPr lang="ru-RU" altLang="ru-RU" dirty="0"/>
          </a:p>
          <a:p>
            <a:endParaRPr lang="ru-RU" altLang="ru-RU" dirty="0" smtClean="0"/>
          </a:p>
          <a:p>
            <a:r>
              <a:rPr lang="ru-RU" altLang="ru-RU" dirty="0" smtClean="0"/>
              <a:t>Счёт данных, класс </a:t>
            </a:r>
            <a:r>
              <a:rPr lang="en-US" altLang="ru-RU" dirty="0" smtClean="0"/>
              <a:t>Reader</a:t>
            </a:r>
            <a:endParaRPr lang="ru-RU" altLang="ru-RU" dirty="0"/>
          </a:p>
          <a:p>
            <a:endParaRPr lang="ru-RU" altLang="ru-RU" dirty="0" smtClean="0"/>
          </a:p>
          <a:p>
            <a:endParaRPr lang="ru-RU" altLang="ru-RU" dirty="0" smtClean="0"/>
          </a:p>
          <a:p>
            <a:pPr marL="0" indent="0">
              <a:buNone/>
            </a:pPr>
            <a:endParaRPr lang="ru-RU" alt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Полученные навыки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700808"/>
            <a:ext cx="8229600" cy="4411662"/>
          </a:xfrm>
        </p:spPr>
        <p:txBody>
          <a:bodyPr/>
          <a:lstStyle/>
          <a:p>
            <a:pPr marL="0" indent="0">
              <a:buNone/>
            </a:pPr>
            <a:r>
              <a:rPr lang="ru-RU" sz="2400" dirty="0" smtClean="0"/>
              <a:t>С уверенностью                    </a:t>
            </a:r>
          </a:p>
          <a:p>
            <a:pPr marL="0" indent="0">
              <a:buNone/>
            </a:pPr>
            <a:r>
              <a:rPr lang="ru-RU" sz="2400" dirty="0" smtClean="0"/>
              <a:t>выступать у доски                              </a:t>
            </a:r>
          </a:p>
          <a:p>
            <a:pPr marL="0" indent="0">
              <a:buNone/>
            </a:pPr>
            <a:r>
              <a:rPr lang="ru-RU" sz="2400" dirty="0"/>
              <a:t> </a:t>
            </a:r>
            <a:r>
              <a:rPr lang="ru-RU" sz="2400" dirty="0" smtClean="0"/>
              <a:t>   </a:t>
            </a:r>
          </a:p>
          <a:p>
            <a:pPr marL="0" indent="0">
              <a:buNone/>
            </a:pPr>
            <a:r>
              <a:rPr lang="ru-RU" sz="2400" dirty="0" smtClean="0"/>
              <a:t>					    Писать </a:t>
            </a:r>
            <a:r>
              <a:rPr lang="ru-RU" sz="2400" dirty="0"/>
              <a:t>код </a:t>
            </a:r>
            <a:r>
              <a:rPr lang="ru-RU" sz="2400" dirty="0" smtClean="0"/>
              <a:t>с улыбкой </a:t>
            </a:r>
          </a:p>
        </p:txBody>
      </p:sp>
      <p:pic>
        <p:nvPicPr>
          <p:cNvPr id="23554" name="Picture 2" descr="https://pp.userapi.com/c182/v182153/ed/Y6RmZPM23p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3861048"/>
            <a:ext cx="3456384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56" name="Picture 4" descr="https://pp.userapi.com/c182/v182153/f3/BprqUbv1Cx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086218"/>
            <a:ext cx="4512500" cy="3384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8894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7" name="Text Box 7"/>
          <p:cNvSpPr txBox="1">
            <a:spLocks noChangeArrowheads="1"/>
          </p:cNvSpPr>
          <p:nvPr/>
        </p:nvSpPr>
        <p:spPr bwMode="auto">
          <a:xfrm>
            <a:off x="792163" y="2078038"/>
            <a:ext cx="7289800" cy="2185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ru-RU" sz="2800" b="1" dirty="0">
                <a:solidFill>
                  <a:srgbClr val="CC0099"/>
                </a:solidFill>
              </a:rPr>
              <a:t>Спасибо за внимание!</a:t>
            </a:r>
          </a:p>
          <a:p>
            <a:pPr>
              <a:spcBef>
                <a:spcPct val="50000"/>
              </a:spcBef>
            </a:pPr>
            <a:r>
              <a:rPr lang="ru-RU" altLang="ru-RU" sz="2400" b="1" dirty="0"/>
              <a:t>Презентацию подготовила</a:t>
            </a:r>
          </a:p>
          <a:p>
            <a:pPr>
              <a:spcBef>
                <a:spcPct val="50000"/>
              </a:spcBef>
            </a:pPr>
            <a:r>
              <a:rPr lang="ru-RU" altLang="ru-RU" sz="2400" b="1" dirty="0"/>
              <a:t>Ученица </a:t>
            </a:r>
            <a:r>
              <a:rPr lang="ru-RU" altLang="ru-RU" sz="2400" b="1" dirty="0" smtClean="0"/>
              <a:t>10-</a:t>
            </a:r>
            <a:r>
              <a:rPr lang="en-US" altLang="ru-RU" sz="2400" b="1" dirty="0"/>
              <a:t>3</a:t>
            </a:r>
            <a:r>
              <a:rPr lang="ru-RU" altLang="ru-RU" sz="2400" b="1" dirty="0" smtClean="0"/>
              <a:t> </a:t>
            </a:r>
            <a:r>
              <a:rPr lang="ru-RU" altLang="ru-RU" sz="2400" b="1" dirty="0"/>
              <a:t>класса</a:t>
            </a:r>
          </a:p>
          <a:p>
            <a:pPr>
              <a:spcBef>
                <a:spcPct val="50000"/>
              </a:spcBef>
            </a:pPr>
            <a:r>
              <a:rPr lang="ru-RU" altLang="ru-RU" sz="2400" b="1" dirty="0" smtClean="0"/>
              <a:t>Лабес Алёна</a:t>
            </a:r>
            <a:endParaRPr lang="ru-RU" altLang="ru-RU" sz="2400" b="1" dirty="0"/>
          </a:p>
        </p:txBody>
      </p:sp>
      <p:sp>
        <p:nvSpPr>
          <p:cNvPr id="30728" name="Text Box 8"/>
          <p:cNvSpPr txBox="1">
            <a:spLocks noChangeArrowheads="1"/>
          </p:cNvSpPr>
          <p:nvPr/>
        </p:nvSpPr>
        <p:spPr bwMode="auto">
          <a:xfrm>
            <a:off x="431800" y="5680075"/>
            <a:ext cx="5130800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ru-RU" dirty="0"/>
              <a:t>Контактная информация:</a:t>
            </a:r>
          </a:p>
          <a:p>
            <a:pPr>
              <a:spcBef>
                <a:spcPct val="50000"/>
              </a:spcBef>
            </a:pPr>
            <a:r>
              <a:rPr lang="en-US" altLang="ru-RU" dirty="0" smtClean="0"/>
              <a:t>alenalabes@gmail.com</a:t>
            </a:r>
            <a:endParaRPr lang="ru-RU" alt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dirty="0"/>
              <a:t>Этапы решения задачи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altLang="ru-RU" sz="2000" dirty="0"/>
              <a:t>Постановка задачи</a:t>
            </a:r>
          </a:p>
          <a:p>
            <a:r>
              <a:rPr lang="ru-RU" altLang="ru-RU" sz="2000" dirty="0"/>
              <a:t>Входные и выходные данные</a:t>
            </a:r>
          </a:p>
          <a:p>
            <a:r>
              <a:rPr lang="ru-RU" altLang="ru-RU" sz="2000" dirty="0" smtClean="0"/>
              <a:t>Визуализация постановки </a:t>
            </a:r>
            <a:r>
              <a:rPr lang="ru-RU" altLang="ru-RU" sz="2000" dirty="0"/>
              <a:t>задачи</a:t>
            </a:r>
          </a:p>
          <a:p>
            <a:r>
              <a:rPr lang="ru-RU" altLang="ru-RU" sz="2000" dirty="0"/>
              <a:t>Математическая модель</a:t>
            </a:r>
          </a:p>
          <a:p>
            <a:r>
              <a:rPr lang="ru-RU" altLang="ru-RU" sz="2000" dirty="0" smtClean="0"/>
              <a:t>структура </a:t>
            </a:r>
            <a:r>
              <a:rPr lang="ru-RU" altLang="ru-RU" sz="2000" dirty="0"/>
              <a:t>данных</a:t>
            </a:r>
          </a:p>
          <a:p>
            <a:r>
              <a:rPr lang="ru-RU" altLang="ru-RU" sz="2000" dirty="0" smtClean="0"/>
              <a:t>метод </a:t>
            </a:r>
            <a:r>
              <a:rPr lang="ru-RU" altLang="ru-RU" sz="2000" dirty="0"/>
              <a:t>решения</a:t>
            </a:r>
          </a:p>
          <a:p>
            <a:r>
              <a:rPr lang="ru-RU" altLang="ru-RU" sz="2000" dirty="0"/>
              <a:t>Пример работы </a:t>
            </a:r>
            <a:r>
              <a:rPr lang="ru-RU" altLang="ru-RU" sz="2000" dirty="0" smtClean="0"/>
              <a:t>программы</a:t>
            </a:r>
          </a:p>
          <a:p>
            <a:r>
              <a:rPr lang="ru-RU" altLang="ru-RU" sz="2000" dirty="0" smtClean="0"/>
              <a:t>Возникшие трудности </a:t>
            </a:r>
            <a:endParaRPr lang="ru-RU" altLang="ru-RU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altLang="ru-RU"/>
              <a:t>Постановка задачи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2000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Нахождение окружности</a:t>
            </a:r>
            <a:r>
              <a:rPr lang="ru-RU" sz="20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проходящей по крайней мере через три различные точки заданного множества точек на плоскости, и содержащей внутри наибольшее количество точек этого множества </a:t>
            </a:r>
            <a:endParaRPr lang="ru-RU" sz="20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ru-RU" altLang="ru-RU" dirty="0"/>
          </a:p>
        </p:txBody>
      </p:sp>
      <p:pic>
        <p:nvPicPr>
          <p:cNvPr id="1024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284984"/>
            <a:ext cx="3318980" cy="2760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3573016"/>
            <a:ext cx="2295525" cy="200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9" name="Picture 9" descr="http://www.geektoys.pl/wp-content/uploads/2012/07/znak-zapytania-symbol.jpe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3933056"/>
            <a:ext cx="854410" cy="942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altLang="ru-RU"/>
              <a:t>Входные и выходные данные</a:t>
            </a:r>
          </a:p>
        </p:txBody>
      </p:sp>
      <p:sp>
        <p:nvSpPr>
          <p:cNvPr id="11274" name="Text Box 10"/>
          <p:cNvSpPr txBox="1">
            <a:spLocks noChangeArrowheads="1"/>
          </p:cNvSpPr>
          <p:nvPr/>
        </p:nvSpPr>
        <p:spPr bwMode="auto">
          <a:xfrm>
            <a:off x="519113" y="1936750"/>
            <a:ext cx="8301037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ru-RU" altLang="ru-RU" sz="2400" b="1" i="1" dirty="0"/>
              <a:t>1)Входные данные:</a:t>
            </a:r>
          </a:p>
          <a:p>
            <a:r>
              <a:rPr lang="ru-RU" altLang="ru-RU" sz="2400" dirty="0"/>
              <a:t>Координаты точек из вводимого нами </a:t>
            </a:r>
            <a:r>
              <a:rPr lang="ru-RU" altLang="ru-RU" sz="2400" dirty="0" smtClean="0"/>
              <a:t>множества</a:t>
            </a:r>
            <a:endParaRPr lang="ru-RU" altLang="ru-RU" sz="2400" dirty="0"/>
          </a:p>
          <a:p>
            <a:endParaRPr lang="ru-RU" altLang="ru-RU" sz="2400" b="1" i="1" dirty="0"/>
          </a:p>
          <a:p>
            <a:r>
              <a:rPr lang="ru-RU" altLang="ru-RU" sz="2400" b="1" i="1" dirty="0"/>
              <a:t>2)Выходные данные:</a:t>
            </a:r>
          </a:p>
          <a:p>
            <a:r>
              <a:rPr lang="ru-RU" altLang="ru-RU" sz="2400" dirty="0" smtClean="0"/>
              <a:t>Радиус и центр искомой окружности</a:t>
            </a:r>
            <a:endParaRPr lang="ru-RU" alt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altLang="ru-RU"/>
              <a:t>Визуализация постановки задачи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quarter" idx="3"/>
          </p:nvPr>
        </p:nvSpPr>
        <p:spPr>
          <a:xfrm>
            <a:off x="251519" y="1412776"/>
            <a:ext cx="8101111" cy="2130425"/>
          </a:xfrm>
        </p:spPr>
        <p:txBody>
          <a:bodyPr/>
          <a:lstStyle/>
          <a:p>
            <a:r>
              <a:rPr lang="ru-RU" dirty="0" smtClean="0"/>
              <a:t>Имеем: множество точек плоскости</a:t>
            </a:r>
          </a:p>
          <a:p>
            <a:r>
              <a:rPr lang="ru-RU" dirty="0" smtClean="0"/>
              <a:t>требуется: найти искомую окружность, ее центр, радиус</a:t>
            </a:r>
            <a:endParaRPr lang="ru-RU" dirty="0"/>
          </a:p>
        </p:txBody>
      </p:sp>
      <p:pic>
        <p:nvPicPr>
          <p:cNvPr id="18448" name="Picture 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7" y="3094831"/>
            <a:ext cx="3936863" cy="3574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9" name="Picture 1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708920"/>
            <a:ext cx="3257237" cy="3240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350" y="0"/>
            <a:ext cx="3824714" cy="7101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5362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Математическая модель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515" name="Rectangle 11"/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323528" y="1719262"/>
                <a:ext cx="4172272" cy="4950097"/>
              </a:xfrm>
            </p:spPr>
            <p:txBody>
              <a:bodyPr/>
              <a:lstStyle/>
              <a:p>
                <a:endParaRPr lang="ru-RU" altLang="ru-RU" sz="2000" b="1" dirty="0" smtClean="0"/>
              </a:p>
              <a:p>
                <a:r>
                  <a:rPr lang="ru-RU" sz="2000" dirty="0" smtClean="0">
                    <a:solidFill>
                      <a:schemeClr val="tx1"/>
                    </a:solidFill>
                  </a:rPr>
                  <a:t> </a:t>
                </a:r>
                <a:r>
                  <a:rPr lang="ru-RU" sz="2000" dirty="0">
                    <a:solidFill>
                      <a:schemeClr val="tx1"/>
                    </a:solidFill>
                  </a:rPr>
                  <a:t>длина вектора</a:t>
                </a:r>
                <a14:m>
                  <m:oMath xmlns:m="http://schemas.openxmlformats.org/officeDocument/2006/math">
                    <m:r>
                      <a:rPr lang="ru-RU" sz="2000" i="1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ru-RU" sz="2000" i="1" dirty="0" smtClean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ru-RU" sz="2000" i="1">
                        <a:solidFill>
                          <a:schemeClr val="tx1"/>
                        </a:solidFill>
                        <a:latin typeface="Cambria Math"/>
                      </a:rPr>
                      <m:t> |</m:t>
                    </m:r>
                    <m:acc>
                      <m:accPr>
                        <m:chr m:val="⃗"/>
                        <m:ctrlPr>
                          <a:rPr lang="ru-RU" sz="20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ru-RU" sz="20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𝑎</m:t>
                        </m:r>
                      </m:e>
                    </m:acc>
                    <m:r>
                      <a:rPr lang="ru-RU" sz="2000" i="1">
                        <a:solidFill>
                          <a:schemeClr val="tx1"/>
                        </a:solidFill>
                        <a:latin typeface="Cambria Math"/>
                      </a:rPr>
                      <m:t> |=</m:t>
                    </m:r>
                    <m:rad>
                      <m:radPr>
                        <m:degHide m:val="on"/>
                        <m:ctrlPr>
                          <a:rPr lang="ru-RU" sz="20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ru-RU" sz="20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ru-RU" sz="20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ru-RU" sz="20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ru-RU" sz="20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ru-RU" sz="20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ru-RU" sz="20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𝑦</m:t>
                            </m:r>
                          </m:e>
                          <m:sup>
                            <m:r>
                              <a:rPr lang="ru-RU" sz="20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ru-RU" sz="2000" dirty="0">
                    <a:solidFill>
                      <a:schemeClr val="tx1"/>
                    </a:solidFill>
                  </a:rPr>
                  <a:t>          </a:t>
                </a:r>
              </a:p>
              <a:p>
                <a:endParaRPr lang="ru-RU" altLang="ru-RU" sz="2000" b="1" dirty="0"/>
              </a:p>
              <a:p>
                <a:r>
                  <a:rPr lang="ru-RU" sz="2000" dirty="0">
                    <a:solidFill>
                      <a:schemeClr val="tx1"/>
                    </a:solidFill>
                  </a:rPr>
                  <a:t>формула </a:t>
                </a:r>
                <a:r>
                  <a:rPr lang="ru-RU" sz="2000" dirty="0" smtClean="0">
                    <a:solidFill>
                      <a:schemeClr val="tx1"/>
                    </a:solidFill>
                  </a:rPr>
                  <a:t>Герона</a:t>
                </a:r>
                <a:endParaRPr lang="en-US" sz="2000" dirty="0" smtClean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  <a:ea typeface="+mn-ea"/>
                        <a:cs typeface="+mn-cs"/>
                      </a:rPr>
                      <m:t>𝑆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  <a:ea typeface="+mn-ea"/>
                        <a:cs typeface="+mn-cs"/>
                      </a:rPr>
                      <m:t>=</m:t>
                    </m:r>
                    <m:rad>
                      <m:radPr>
                        <m:degHide m:val="on"/>
                        <m:ctrlPr>
                          <a:rPr lang="ru-RU" sz="2000" i="1">
                            <a:solidFill>
                              <a:schemeClr val="tx1"/>
                            </a:solidFill>
                            <a:latin typeface="Cambria Math"/>
                            <a:ea typeface="+mn-ea"/>
                            <a:cs typeface="+mn-cs"/>
                          </a:rPr>
                        </m:ctrlPr>
                      </m:radPr>
                      <m:deg/>
                      <m:e>
                        <m:r>
                          <a:rPr lang="ru-RU" sz="2000" i="1">
                            <a:solidFill>
                              <a:schemeClr val="tx1"/>
                            </a:solidFill>
                            <a:latin typeface="Cambria Math"/>
                            <a:ea typeface="+mn-ea"/>
                            <a:cs typeface="+mn-cs"/>
                          </a:rPr>
                          <m:t>𝑝</m:t>
                        </m:r>
                        <m:d>
                          <m:dPr>
                            <m:ctrlPr>
                              <a:rPr lang="ru-RU" sz="2000" i="1">
                                <a:solidFill>
                                  <a:schemeClr val="tx1"/>
                                </a:solidFill>
                                <a:latin typeface="Cambria Math"/>
                                <a:ea typeface="+mn-ea"/>
                                <a:cs typeface="+mn-cs"/>
                              </a:rPr>
                            </m:ctrlPr>
                          </m:dPr>
                          <m:e>
                            <m:r>
                              <a:rPr lang="ru-RU" sz="2000" i="1">
                                <a:solidFill>
                                  <a:schemeClr val="tx1"/>
                                </a:solidFill>
                                <a:latin typeface="Cambria Math"/>
                                <a:ea typeface="+mn-ea"/>
                                <a:cs typeface="+mn-cs"/>
                              </a:rPr>
                              <m:t>𝑝</m:t>
                            </m:r>
                            <m:r>
                              <a:rPr lang="ru-RU" sz="2000" i="1">
                                <a:solidFill>
                                  <a:schemeClr val="tx1"/>
                                </a:solidFill>
                                <a:latin typeface="Cambria Math"/>
                                <a:ea typeface="+mn-ea"/>
                                <a:cs typeface="+mn-cs"/>
                              </a:rPr>
                              <m:t>−</m:t>
                            </m:r>
                            <m:r>
                              <a:rPr lang="ru-RU" sz="2000" i="1">
                                <a:solidFill>
                                  <a:schemeClr val="tx1"/>
                                </a:solidFill>
                                <a:latin typeface="Cambria Math"/>
                                <a:ea typeface="+mn-ea"/>
                                <a:cs typeface="+mn-cs"/>
                              </a:rPr>
                              <m:t>𝑎</m:t>
                            </m:r>
                          </m:e>
                        </m:d>
                        <m:d>
                          <m:dPr>
                            <m:ctrlPr>
                              <a:rPr lang="ru-RU" sz="2000" i="1">
                                <a:solidFill>
                                  <a:schemeClr val="tx1"/>
                                </a:solidFill>
                                <a:latin typeface="Cambria Math"/>
                                <a:ea typeface="+mn-ea"/>
                                <a:cs typeface="+mn-cs"/>
                              </a:rPr>
                            </m:ctrlPr>
                          </m:dPr>
                          <m:e>
                            <m:r>
                              <a:rPr lang="ru-RU" sz="2000" i="1">
                                <a:solidFill>
                                  <a:schemeClr val="tx1"/>
                                </a:solidFill>
                                <a:latin typeface="Cambria Math"/>
                                <a:ea typeface="+mn-ea"/>
                                <a:cs typeface="+mn-cs"/>
                              </a:rPr>
                              <m:t>𝑝</m:t>
                            </m:r>
                            <m:r>
                              <a:rPr lang="ru-RU" sz="2000" i="1">
                                <a:solidFill>
                                  <a:schemeClr val="tx1"/>
                                </a:solidFill>
                                <a:latin typeface="Cambria Math"/>
                                <a:ea typeface="+mn-ea"/>
                                <a:cs typeface="+mn-cs"/>
                              </a:rPr>
                              <m:t>−</m:t>
                            </m:r>
                            <m:r>
                              <a:rPr lang="ru-RU" sz="2000" i="1">
                                <a:solidFill>
                                  <a:schemeClr val="tx1"/>
                                </a:solidFill>
                                <a:latin typeface="Cambria Math"/>
                                <a:ea typeface="+mn-ea"/>
                                <a:cs typeface="+mn-cs"/>
                              </a:rPr>
                              <m:t>𝑏</m:t>
                            </m:r>
                          </m:e>
                        </m:d>
                        <m:d>
                          <m:dPr>
                            <m:ctrlPr>
                              <a:rPr lang="ru-RU" sz="2000" i="1">
                                <a:solidFill>
                                  <a:schemeClr val="tx1"/>
                                </a:solidFill>
                                <a:latin typeface="Cambria Math"/>
                                <a:ea typeface="+mn-ea"/>
                                <a:cs typeface="+mn-cs"/>
                              </a:rPr>
                            </m:ctrlPr>
                          </m:dPr>
                          <m:e>
                            <m:r>
                              <a:rPr lang="ru-RU" sz="2000" i="1">
                                <a:solidFill>
                                  <a:schemeClr val="tx1"/>
                                </a:solidFill>
                                <a:latin typeface="Cambria Math"/>
                                <a:ea typeface="+mn-ea"/>
                                <a:cs typeface="+mn-cs"/>
                              </a:rPr>
                              <m:t>𝑝</m:t>
                            </m:r>
                            <m:r>
                              <a:rPr lang="ru-RU" sz="2000" i="1">
                                <a:solidFill>
                                  <a:schemeClr val="tx1"/>
                                </a:solidFill>
                                <a:latin typeface="Cambria Math"/>
                                <a:ea typeface="+mn-ea"/>
                                <a:cs typeface="+mn-cs"/>
                              </a:rPr>
                              <m:t>−</m:t>
                            </m:r>
                            <m:r>
                              <a:rPr lang="ru-RU" sz="2000" i="1">
                                <a:solidFill>
                                  <a:schemeClr val="tx1"/>
                                </a:solidFill>
                                <a:latin typeface="Cambria Math"/>
                                <a:ea typeface="+mn-ea"/>
                                <a:cs typeface="+mn-cs"/>
                              </a:rPr>
                              <m:t>𝑐</m:t>
                            </m:r>
                          </m:e>
                        </m:d>
                      </m:e>
                    </m:rad>
                  </m:oMath>
                </a14:m>
                <a:r>
                  <a:rPr lang="ru-RU" sz="2000" dirty="0">
                    <a:solidFill>
                      <a:schemeClr val="tx1"/>
                    </a:solidFill>
                    <a:ea typeface="+mn-ea"/>
                    <a:cs typeface="+mn-cs"/>
                  </a:rPr>
                  <a:t>, где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/>
                        <a:ea typeface="+mn-ea"/>
                        <a:cs typeface="+mn-cs"/>
                      </a:rPr>
                      <m:t>𝑝</m:t>
                    </m:r>
                    <m:r>
                      <a:rPr lang="ru-RU" sz="2000" i="1">
                        <a:solidFill>
                          <a:schemeClr val="tx1"/>
                        </a:solidFill>
                        <a:latin typeface="Cambria Math"/>
                        <a:ea typeface="+mn-ea"/>
                        <a:cs typeface="+mn-cs"/>
                      </a:rPr>
                      <m:t>= </m:t>
                    </m:r>
                    <m:f>
                      <m:fPr>
                        <m:ctrlPr>
                          <a:rPr lang="ru-RU" sz="2000" i="1">
                            <a:solidFill>
                              <a:schemeClr val="tx1"/>
                            </a:solidFill>
                            <a:latin typeface="Cambria Math"/>
                            <a:ea typeface="+mn-ea"/>
                            <a:cs typeface="+mn-cs"/>
                          </a:rPr>
                        </m:ctrlPr>
                      </m:fPr>
                      <m:num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/>
                            <a:ea typeface="+mn-ea"/>
                            <a:cs typeface="+mn-cs"/>
                          </a:rPr>
                          <m:t>𝑎</m:t>
                        </m:r>
                        <m:r>
                          <a:rPr lang="ru-RU" sz="2000" i="1">
                            <a:solidFill>
                              <a:schemeClr val="tx1"/>
                            </a:solidFill>
                            <a:latin typeface="Cambria Math"/>
                            <a:ea typeface="+mn-ea"/>
                            <a:cs typeface="+mn-cs"/>
                          </a:rPr>
                          <m:t>+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/>
                            <a:ea typeface="+mn-ea"/>
                            <a:cs typeface="+mn-cs"/>
                          </a:rPr>
                          <m:t>𝑏</m:t>
                        </m:r>
                        <m:r>
                          <a:rPr lang="ru-RU" sz="2000" i="1">
                            <a:solidFill>
                              <a:schemeClr val="tx1"/>
                            </a:solidFill>
                            <a:latin typeface="Cambria Math"/>
                            <a:ea typeface="+mn-ea"/>
                            <a:cs typeface="+mn-cs"/>
                          </a:rPr>
                          <m:t>+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/>
                            <a:ea typeface="+mn-ea"/>
                            <a:cs typeface="+mn-cs"/>
                          </a:rPr>
                          <m:t>𝑐</m:t>
                        </m:r>
                      </m:num>
                      <m:den>
                        <m:r>
                          <a:rPr lang="ru-RU" sz="2000" i="1">
                            <a:solidFill>
                              <a:schemeClr val="tx1"/>
                            </a:solidFill>
                            <a:latin typeface="Cambria Math"/>
                            <a:ea typeface="+mn-ea"/>
                            <a:cs typeface="+mn-cs"/>
                          </a:rPr>
                          <m:t>2</m:t>
                        </m:r>
                      </m:den>
                    </m:f>
                  </m:oMath>
                </a14:m>
                <a:endParaRPr lang="en-US" sz="2000" dirty="0" smtClean="0"/>
              </a:p>
              <a:p>
                <a:r>
                  <a:rPr lang="ru-RU" sz="200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радиус </a:t>
                </a:r>
                <a:r>
                  <a:rPr lang="ru-RU" sz="20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описанной около треугольника окружности</a:t>
                </a:r>
                <a:endParaRPr lang="en-US" sz="2000" i="1" dirty="0" smtClean="0">
                  <a:solidFill>
                    <a:schemeClr val="tx1"/>
                  </a:solidFill>
                  <a:latin typeface="Cambria Math"/>
                  <a:ea typeface="+mn-ea"/>
                  <a:cs typeface="+mn-cs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ru-RU" sz="2000" i="1">
                        <a:solidFill>
                          <a:schemeClr val="tx1"/>
                        </a:solidFill>
                        <a:latin typeface="Cambria Math"/>
                        <a:ea typeface="+mn-ea"/>
                        <a:cs typeface="+mn-cs"/>
                      </a:rPr>
                      <m:t>𝑅</m:t>
                    </m:r>
                    <m:r>
                      <a:rPr lang="ru-RU" sz="2000" i="1">
                        <a:solidFill>
                          <a:schemeClr val="tx1"/>
                        </a:solidFill>
                        <a:latin typeface="Cambria Math"/>
                        <a:ea typeface="+mn-ea"/>
                        <a:cs typeface="+mn-cs"/>
                      </a:rPr>
                      <m:t>= </m:t>
                    </m:r>
                    <m:f>
                      <m:fPr>
                        <m:ctrlPr>
                          <a:rPr lang="ru-RU" sz="2000" i="1">
                            <a:solidFill>
                              <a:schemeClr val="tx1"/>
                            </a:solidFill>
                            <a:latin typeface="Cambria Math"/>
                            <a:ea typeface="+mn-ea"/>
                            <a:cs typeface="+mn-cs"/>
                          </a:rPr>
                        </m:ctrlPr>
                      </m:fPr>
                      <m:num>
                        <m:r>
                          <a:rPr lang="ru-RU" sz="2000" i="1">
                            <a:solidFill>
                              <a:schemeClr val="tx1"/>
                            </a:solidFill>
                            <a:latin typeface="Cambria Math"/>
                            <a:ea typeface="+mn-ea"/>
                            <a:cs typeface="+mn-cs"/>
                          </a:rPr>
                          <m:t>𝑎</m:t>
                        </m:r>
                        <m:r>
                          <a:rPr lang="ru-RU" sz="2000" i="1">
                            <a:solidFill>
                              <a:schemeClr val="tx1"/>
                            </a:solidFill>
                            <a:latin typeface="Cambria Math"/>
                            <a:ea typeface="+mn-ea"/>
                            <a:cs typeface="+mn-cs"/>
                          </a:rPr>
                          <m:t>∗</m:t>
                        </m:r>
                        <m:r>
                          <a:rPr lang="ru-RU" sz="2000" i="1">
                            <a:solidFill>
                              <a:schemeClr val="tx1"/>
                            </a:solidFill>
                            <a:latin typeface="Cambria Math"/>
                            <a:ea typeface="+mn-ea"/>
                            <a:cs typeface="+mn-cs"/>
                          </a:rPr>
                          <m:t>𝑏</m:t>
                        </m:r>
                        <m:r>
                          <a:rPr lang="ru-RU" sz="2000" i="1">
                            <a:solidFill>
                              <a:schemeClr val="tx1"/>
                            </a:solidFill>
                            <a:latin typeface="Cambria Math"/>
                            <a:ea typeface="+mn-ea"/>
                            <a:cs typeface="+mn-cs"/>
                          </a:rPr>
                          <m:t>∗</m:t>
                        </m:r>
                        <m:r>
                          <a:rPr lang="ru-RU" sz="2000" i="1">
                            <a:solidFill>
                              <a:schemeClr val="tx1"/>
                            </a:solidFill>
                            <a:latin typeface="Cambria Math"/>
                            <a:ea typeface="+mn-ea"/>
                            <a:cs typeface="+mn-cs"/>
                          </a:rPr>
                          <m:t>𝑐</m:t>
                        </m:r>
                      </m:num>
                      <m:den>
                        <m:r>
                          <a:rPr lang="ru-RU" sz="2000" i="1">
                            <a:solidFill>
                              <a:schemeClr val="tx1"/>
                            </a:solidFill>
                            <a:latin typeface="Cambria Math"/>
                            <a:ea typeface="+mn-ea"/>
                            <a:cs typeface="+mn-cs"/>
                          </a:rPr>
                          <m:t>4</m:t>
                        </m:r>
                        <m:r>
                          <a:rPr lang="ru-RU" sz="2000" i="1">
                            <a:solidFill>
                              <a:schemeClr val="tx1"/>
                            </a:solidFill>
                            <a:latin typeface="Cambria Math"/>
                            <a:ea typeface="+mn-ea"/>
                            <a:cs typeface="+mn-cs"/>
                          </a:rPr>
                          <m:t>𝑆</m:t>
                        </m:r>
                      </m:den>
                    </m:f>
                  </m:oMath>
                </a14:m>
                <a:r>
                  <a:rPr lang="ru-RU" sz="20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  </a:t>
                </a:r>
                <a:r>
                  <a:rPr lang="ru-RU" sz="200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 где </a:t>
                </a:r>
                <a:r>
                  <a:rPr lang="en-US" sz="2000" dirty="0" smtClean="0"/>
                  <a:t>a</a:t>
                </a:r>
                <a:r>
                  <a:rPr lang="ru-RU" sz="2000" dirty="0" smtClean="0"/>
                  <a:t>,</a:t>
                </a:r>
                <a:r>
                  <a:rPr lang="en-US" sz="2000" dirty="0" smtClean="0"/>
                  <a:t>b</a:t>
                </a:r>
                <a:r>
                  <a:rPr lang="ru-RU" sz="2000" dirty="0" smtClean="0"/>
                  <a:t>,</a:t>
                </a:r>
                <a:r>
                  <a:rPr lang="en-US" sz="2000" dirty="0" smtClean="0"/>
                  <a:t>c – </a:t>
                </a:r>
                <a:r>
                  <a:rPr lang="ru-RU" sz="2000" dirty="0" smtClean="0"/>
                  <a:t>стороны треугольника, а </a:t>
                </a:r>
                <a:r>
                  <a:rPr lang="en-US" sz="2000" dirty="0" smtClean="0"/>
                  <a:t>S – </a:t>
                </a:r>
                <a:r>
                  <a:rPr lang="ru-RU" sz="2000" dirty="0" smtClean="0"/>
                  <a:t>его площадь.</a:t>
                </a:r>
                <a:endParaRPr lang="en-US" sz="2000" dirty="0" smtClean="0">
                  <a:solidFill>
                    <a:schemeClr val="tx1"/>
                  </a:solidFill>
                  <a:ea typeface="+mn-ea"/>
                  <a:cs typeface="+mn-cs"/>
                </a:endParaRPr>
              </a:p>
              <a:p>
                <a:pPr marL="0" indent="0">
                  <a:buNone/>
                </a:pPr>
                <a:endParaRPr lang="en-US" sz="2400" b="1" dirty="0" smtClean="0"/>
              </a:p>
            </p:txBody>
          </p:sp>
        </mc:Choice>
        <mc:Fallback xmlns="">
          <p:sp>
            <p:nvSpPr>
              <p:cNvPr id="21515" name="Rectangle 1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323528" y="1719262"/>
                <a:ext cx="4172272" cy="4950097"/>
              </a:xfrm>
              <a:blipFill rotWithShape="1">
                <a:blip r:embed="rId3"/>
                <a:stretch>
                  <a:fillRect l="-1460" r="-87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517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1521" name="Rectangle 17"/>
          <p:cNvSpPr>
            <a:spLocks noChangeArrowheads="1"/>
          </p:cNvSpPr>
          <p:nvPr/>
        </p:nvSpPr>
        <p:spPr bwMode="auto">
          <a:xfrm>
            <a:off x="0" y="32813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pic>
        <p:nvPicPr>
          <p:cNvPr id="15" name="Рисунок 14"/>
          <p:cNvPicPr/>
          <p:nvPr/>
        </p:nvPicPr>
        <p:blipFill>
          <a:blip r:embed="rId4"/>
          <a:stretch>
            <a:fillRect/>
          </a:stretch>
        </p:blipFill>
        <p:spPr>
          <a:xfrm>
            <a:off x="3203848" y="2204864"/>
            <a:ext cx="971550" cy="622300"/>
          </a:xfrm>
          <a:prstGeom prst="rect">
            <a:avLst/>
          </a:prstGeom>
        </p:spPr>
      </p:pic>
      <p:pic>
        <p:nvPicPr>
          <p:cNvPr id="16" name="Рисунок 15"/>
          <p:cNvPicPr/>
          <p:nvPr/>
        </p:nvPicPr>
        <p:blipFill>
          <a:blip r:embed="rId5"/>
          <a:stretch>
            <a:fillRect/>
          </a:stretch>
        </p:blipFill>
        <p:spPr>
          <a:xfrm>
            <a:off x="5029248" y="4725145"/>
            <a:ext cx="1847008" cy="1440706"/>
          </a:xfrm>
          <a:prstGeom prst="rect">
            <a:avLst/>
          </a:prstGeom>
        </p:spPr>
      </p:pic>
      <p:pic>
        <p:nvPicPr>
          <p:cNvPr id="21546" name="Picture 4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2474551"/>
            <a:ext cx="2383904" cy="22505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341313" y="332656"/>
            <a:ext cx="7543800" cy="724942"/>
          </a:xfrm>
        </p:spPr>
        <p:txBody>
          <a:bodyPr/>
          <a:lstStyle/>
          <a:p>
            <a:pPr algn="ctr"/>
            <a:r>
              <a:rPr lang="ru-RU" altLang="ru-RU" dirty="0" smtClean="0"/>
              <a:t>Структура </a:t>
            </a:r>
            <a:r>
              <a:rPr lang="ru-RU" altLang="ru-RU" dirty="0"/>
              <a:t>данных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ru-RU" altLang="ru-RU" sz="1800" dirty="0"/>
              <a:t>Имеется массив </a:t>
            </a:r>
            <a:r>
              <a:rPr lang="ru-RU" altLang="ru-RU" sz="1800" dirty="0" smtClean="0"/>
              <a:t>типа </a:t>
            </a:r>
            <a:r>
              <a:rPr lang="en-US" altLang="ru-RU" sz="1800" dirty="0" smtClean="0"/>
              <a:t>points</a:t>
            </a:r>
            <a:r>
              <a:rPr lang="ru-RU" altLang="ru-RU" sz="1800" dirty="0" smtClean="0"/>
              <a:t>, хранящий </a:t>
            </a:r>
            <a:r>
              <a:rPr lang="ru-RU" altLang="ru-RU" sz="1800" dirty="0"/>
              <a:t>координаты вводимого множества точек.</a:t>
            </a:r>
            <a:endParaRPr lang="en-US" altLang="ru-RU" sz="1800" dirty="0"/>
          </a:p>
          <a:p>
            <a:endParaRPr lang="en-US" altLang="ru-RU" sz="1800" dirty="0"/>
          </a:p>
          <a:p>
            <a:endParaRPr lang="en-US" altLang="ru-RU" sz="1800" dirty="0"/>
          </a:p>
          <a:p>
            <a:endParaRPr lang="en-US" altLang="ru-RU" sz="1800" dirty="0"/>
          </a:p>
          <a:p>
            <a:endParaRPr lang="ru-RU" altLang="ru-RU" sz="1800" dirty="0"/>
          </a:p>
          <a:p>
            <a:endParaRPr lang="ru-RU" altLang="ru-RU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5696" name="Group 96"/>
              <p:cNvGraphicFramePr>
                <a:graphicFrameLocks noGrp="1"/>
              </p:cNvGraphicFramePr>
              <p:nvPr>
                <p:ph sz="quarter" idx="2"/>
                <p:extLst>
                  <p:ext uri="{D42A27DB-BD31-4B8C-83A1-F6EECF244321}">
                    <p14:modId xmlns:p14="http://schemas.microsoft.com/office/powerpoint/2010/main" val="82968566"/>
                  </p:ext>
                </p:extLst>
              </p:nvPr>
            </p:nvGraphicFramePr>
            <p:xfrm>
              <a:off x="827088" y="2924175"/>
              <a:ext cx="6986587" cy="944880"/>
            </p:xfrm>
            <a:graphic>
              <a:graphicData uri="http://schemas.openxmlformats.org/drawingml/2006/table">
                <a:tbl>
                  <a:tblPr/>
                  <a:tblGrid>
                    <a:gridCol w="777875"/>
                    <a:gridCol w="776287"/>
                    <a:gridCol w="776288"/>
                    <a:gridCol w="777875"/>
                    <a:gridCol w="769937"/>
                    <a:gridCol w="777875"/>
                    <a:gridCol w="776288"/>
                    <a:gridCol w="776287"/>
                    <a:gridCol w="777875"/>
                  </a:tblGrid>
                  <a:tr h="334963"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0000"/>
                            <a:buFont typeface="Wingdings" pitchFamily="2" charset="2"/>
                            <a:defRPr sz="2600"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1pPr>
                          <a:lvl2pPr marL="344488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" pitchFamily="2" charset="2"/>
                            <a:defRPr sz="2200"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2pPr>
                          <a:lvl3pPr marL="693738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defRPr sz="2100"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3pPr>
                          <a:lvl4pPr marL="989013"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5000"/>
                            <a:buFont typeface="Wingdings" pitchFamily="2" charset="2"/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4pPr>
                          <a:lvl5pPr marL="128270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80000"/>
                            <a:buFont typeface="Wingdings" pitchFamily="2" charset="2"/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5pPr>
                          <a:lvl6pPr marL="17399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itchFamily="2" charset="2"/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6pPr>
                          <a:lvl7pPr marL="21971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itchFamily="2" charset="2"/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7pPr>
                          <a:lvl8pPr marL="26543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itchFamily="2" charset="2"/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8pPr>
                          <a:lvl9pPr marL="31115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itchFamily="2" charset="2"/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ru-RU" altLang="ru-RU" sz="26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1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0000"/>
                            <a:buFont typeface="Wingdings" pitchFamily="2" charset="2"/>
                            <a:defRPr sz="2600"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1pPr>
                          <a:lvl2pPr marL="344488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" pitchFamily="2" charset="2"/>
                            <a:defRPr sz="2200"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2pPr>
                          <a:lvl3pPr marL="693738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defRPr sz="2100"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3pPr>
                          <a:lvl4pPr marL="989013"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5000"/>
                            <a:buFont typeface="Wingdings" pitchFamily="2" charset="2"/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4pPr>
                          <a:lvl5pPr marL="128270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80000"/>
                            <a:buFont typeface="Wingdings" pitchFamily="2" charset="2"/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5pPr>
                          <a:lvl6pPr marL="17399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itchFamily="2" charset="2"/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6pPr>
                          <a:lvl7pPr marL="21971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itchFamily="2" charset="2"/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7pPr>
                          <a:lvl8pPr marL="26543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itchFamily="2" charset="2"/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8pPr>
                          <a:lvl9pPr marL="31115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itchFamily="2" charset="2"/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ru-RU" altLang="ru-RU" sz="26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2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0000"/>
                            <a:buFont typeface="Wingdings" pitchFamily="2" charset="2"/>
                            <a:defRPr sz="2600"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1pPr>
                          <a:lvl2pPr marL="344488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" pitchFamily="2" charset="2"/>
                            <a:defRPr sz="2200"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2pPr>
                          <a:lvl3pPr marL="693738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defRPr sz="2100"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3pPr>
                          <a:lvl4pPr marL="989013"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5000"/>
                            <a:buFont typeface="Wingdings" pitchFamily="2" charset="2"/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4pPr>
                          <a:lvl5pPr marL="128270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80000"/>
                            <a:buFont typeface="Wingdings" pitchFamily="2" charset="2"/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5pPr>
                          <a:lvl6pPr marL="17399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itchFamily="2" charset="2"/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6pPr>
                          <a:lvl7pPr marL="21971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itchFamily="2" charset="2"/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7pPr>
                          <a:lvl8pPr marL="26543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itchFamily="2" charset="2"/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8pPr>
                          <a:lvl9pPr marL="31115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itchFamily="2" charset="2"/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ru-RU" altLang="ru-RU" sz="26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3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0000"/>
                            <a:buFont typeface="Wingdings" pitchFamily="2" charset="2"/>
                            <a:defRPr sz="2600"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1pPr>
                          <a:lvl2pPr marL="344488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" pitchFamily="2" charset="2"/>
                            <a:defRPr sz="2200"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2pPr>
                          <a:lvl3pPr marL="693738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defRPr sz="2100"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3pPr>
                          <a:lvl4pPr marL="989013"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5000"/>
                            <a:buFont typeface="Wingdings" pitchFamily="2" charset="2"/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4pPr>
                          <a:lvl5pPr marL="128270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80000"/>
                            <a:buFont typeface="Wingdings" pitchFamily="2" charset="2"/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5pPr>
                          <a:lvl6pPr marL="17399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itchFamily="2" charset="2"/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6pPr>
                          <a:lvl7pPr marL="21971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itchFamily="2" charset="2"/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7pPr>
                          <a:lvl8pPr marL="26543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itchFamily="2" charset="2"/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8pPr>
                          <a:lvl9pPr marL="31115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itchFamily="2" charset="2"/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ru-RU" altLang="ru-RU" sz="26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4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0000"/>
                            <a:buFont typeface="Wingdings" pitchFamily="2" charset="2"/>
                            <a:defRPr sz="2600"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1pPr>
                          <a:lvl2pPr marL="344488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" pitchFamily="2" charset="2"/>
                            <a:defRPr sz="2200"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2pPr>
                          <a:lvl3pPr marL="693738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defRPr sz="2100"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3pPr>
                          <a:lvl4pPr marL="989013"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5000"/>
                            <a:buFont typeface="Wingdings" pitchFamily="2" charset="2"/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4pPr>
                          <a:lvl5pPr marL="128270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80000"/>
                            <a:buFont typeface="Wingdings" pitchFamily="2" charset="2"/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5pPr>
                          <a:lvl6pPr marL="17399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itchFamily="2" charset="2"/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6pPr>
                          <a:lvl7pPr marL="21971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itchFamily="2" charset="2"/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7pPr>
                          <a:lvl8pPr marL="26543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itchFamily="2" charset="2"/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8pPr>
                          <a:lvl9pPr marL="31115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itchFamily="2" charset="2"/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ru-RU" altLang="ru-RU" sz="26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5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0000"/>
                            <a:buFont typeface="Wingdings" pitchFamily="2" charset="2"/>
                            <a:defRPr sz="2600"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1pPr>
                          <a:lvl2pPr marL="344488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" pitchFamily="2" charset="2"/>
                            <a:defRPr sz="2200"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2pPr>
                          <a:lvl3pPr marL="693738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defRPr sz="2100"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3pPr>
                          <a:lvl4pPr marL="989013"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5000"/>
                            <a:buFont typeface="Wingdings" pitchFamily="2" charset="2"/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4pPr>
                          <a:lvl5pPr marL="128270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80000"/>
                            <a:buFont typeface="Wingdings" pitchFamily="2" charset="2"/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5pPr>
                          <a:lvl6pPr marL="17399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itchFamily="2" charset="2"/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6pPr>
                          <a:lvl7pPr marL="21971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itchFamily="2" charset="2"/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7pPr>
                          <a:lvl8pPr marL="26543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itchFamily="2" charset="2"/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8pPr>
                          <a:lvl9pPr marL="31115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itchFamily="2" charset="2"/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ru-RU" altLang="ru-RU" sz="26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6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0000"/>
                            <a:buFont typeface="Wingdings" pitchFamily="2" charset="2"/>
                            <a:defRPr sz="2600"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1pPr>
                          <a:lvl2pPr marL="344488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" pitchFamily="2" charset="2"/>
                            <a:defRPr sz="2200"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2pPr>
                          <a:lvl3pPr marL="693738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defRPr sz="2100"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3pPr>
                          <a:lvl4pPr marL="989013"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5000"/>
                            <a:buFont typeface="Wingdings" pitchFamily="2" charset="2"/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4pPr>
                          <a:lvl5pPr marL="128270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80000"/>
                            <a:buFont typeface="Wingdings" pitchFamily="2" charset="2"/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5pPr>
                          <a:lvl6pPr marL="17399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itchFamily="2" charset="2"/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6pPr>
                          <a:lvl7pPr marL="21971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itchFamily="2" charset="2"/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7pPr>
                          <a:lvl8pPr marL="26543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itchFamily="2" charset="2"/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8pPr>
                          <a:lvl9pPr marL="31115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itchFamily="2" charset="2"/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ru-RU" altLang="ru-RU" sz="26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7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0000"/>
                            <a:buFont typeface="Wingdings" pitchFamily="2" charset="2"/>
                            <a:defRPr sz="2600"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1pPr>
                          <a:lvl2pPr marL="344488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" pitchFamily="2" charset="2"/>
                            <a:defRPr sz="2200"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2pPr>
                          <a:lvl3pPr marL="693738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defRPr sz="2100"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3pPr>
                          <a:lvl4pPr marL="989013"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5000"/>
                            <a:buFont typeface="Wingdings" pitchFamily="2" charset="2"/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4pPr>
                          <a:lvl5pPr marL="128270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80000"/>
                            <a:buFont typeface="Wingdings" pitchFamily="2" charset="2"/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5pPr>
                          <a:lvl6pPr marL="17399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itchFamily="2" charset="2"/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6pPr>
                          <a:lvl7pPr marL="21971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itchFamily="2" charset="2"/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7pPr>
                          <a:lvl8pPr marL="26543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itchFamily="2" charset="2"/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8pPr>
                          <a:lvl9pPr marL="31115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itchFamily="2" charset="2"/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altLang="ru-RU" sz="26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. . . </a:t>
                          </a:r>
                          <a:endParaRPr kumimoji="0" lang="ru-RU" altLang="ru-RU" sz="26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0000"/>
                            <a:buFont typeface="Wingdings" pitchFamily="2" charset="2"/>
                            <a:defRPr sz="2600"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1pPr>
                          <a:lvl2pPr marL="344488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" pitchFamily="2" charset="2"/>
                            <a:defRPr sz="2200"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2pPr>
                          <a:lvl3pPr marL="693738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defRPr sz="2100"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3pPr>
                          <a:lvl4pPr marL="989013"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5000"/>
                            <a:buFont typeface="Wingdings" pitchFamily="2" charset="2"/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4pPr>
                          <a:lvl5pPr marL="128270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80000"/>
                            <a:buFont typeface="Wingdings" pitchFamily="2" charset="2"/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5pPr>
                          <a:lvl6pPr marL="17399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itchFamily="2" charset="2"/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6pPr>
                          <a:lvl7pPr marL="21971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itchFamily="2" charset="2"/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7pPr>
                          <a:lvl8pPr marL="26543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itchFamily="2" charset="2"/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8pPr>
                          <a:lvl9pPr marL="31115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itchFamily="2" charset="2"/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altLang="ru-RU" sz="26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n</a:t>
                          </a:r>
                          <a:endParaRPr kumimoji="0" lang="ru-RU" altLang="ru-RU" sz="26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  <a:tr h="457200"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0000"/>
                            <a:buFont typeface="Wingdings" pitchFamily="2" charset="2"/>
                            <a:defRPr sz="2600"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1pPr>
                          <a:lvl2pPr marL="344488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" pitchFamily="2" charset="2"/>
                            <a:defRPr sz="2200"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2pPr>
                          <a:lvl3pPr marL="693738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defRPr sz="2100"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3pPr>
                          <a:lvl4pPr marL="989013"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5000"/>
                            <a:buFont typeface="Wingdings" pitchFamily="2" charset="2"/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4pPr>
                          <a:lvl5pPr marL="128270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80000"/>
                            <a:buFont typeface="Wingdings" pitchFamily="2" charset="2"/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5pPr>
                          <a:lvl6pPr marL="17399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itchFamily="2" charset="2"/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6pPr>
                          <a:lvl7pPr marL="21971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itchFamily="2" charset="2"/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7pPr>
                          <a:lvl8pPr marL="26543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itchFamily="2" charset="2"/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8pPr>
                          <a:lvl9pPr marL="31115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itchFamily="2" charset="2"/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altLang="ru-RU" sz="18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x1;y1</a:t>
                          </a:r>
                          <a:endParaRPr kumimoji="0" lang="ru-RU" altLang="ru-RU" sz="18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</a:endParaRP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0000"/>
                            <a:buFont typeface="Wingdings" pitchFamily="2" charset="2"/>
                            <a:defRPr sz="2600"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1pPr>
                          <a:lvl2pPr marL="344488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" pitchFamily="2" charset="2"/>
                            <a:defRPr sz="2200"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2pPr>
                          <a:lvl3pPr marL="693738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defRPr sz="2100"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3pPr>
                          <a:lvl4pPr marL="989013"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5000"/>
                            <a:buFont typeface="Wingdings" pitchFamily="2" charset="2"/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4pPr>
                          <a:lvl5pPr marL="128270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80000"/>
                            <a:buFont typeface="Wingdings" pitchFamily="2" charset="2"/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5pPr>
                          <a:lvl6pPr marL="17399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itchFamily="2" charset="2"/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6pPr>
                          <a:lvl7pPr marL="21971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itchFamily="2" charset="2"/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7pPr>
                          <a:lvl8pPr marL="26543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itchFamily="2" charset="2"/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8pPr>
                          <a:lvl9pPr marL="31115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itchFamily="2" charset="2"/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altLang="ru-RU" sz="18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x2;y2</a:t>
                          </a:r>
                          <a:endParaRPr kumimoji="0" lang="ru-RU" altLang="ru-RU" sz="18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0000"/>
                            <a:buFont typeface="Wingdings" pitchFamily="2" charset="2"/>
                            <a:defRPr sz="2600"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1pPr>
                          <a:lvl2pPr marL="344488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" pitchFamily="2" charset="2"/>
                            <a:defRPr sz="2200"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2pPr>
                          <a:lvl3pPr marL="693738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defRPr sz="2100"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3pPr>
                          <a:lvl4pPr marL="989013"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5000"/>
                            <a:buFont typeface="Wingdings" pitchFamily="2" charset="2"/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4pPr>
                          <a:lvl5pPr marL="128270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80000"/>
                            <a:buFont typeface="Wingdings" pitchFamily="2" charset="2"/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5pPr>
                          <a:lvl6pPr marL="17399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itchFamily="2" charset="2"/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6pPr>
                          <a:lvl7pPr marL="21971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itchFamily="2" charset="2"/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7pPr>
                          <a:lvl8pPr marL="26543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itchFamily="2" charset="2"/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8pPr>
                          <a:lvl9pPr marL="31115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itchFamily="2" charset="2"/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altLang="ru-RU" sz="18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x3;y3</a:t>
                          </a:r>
                          <a:endParaRPr kumimoji="0" lang="ru-RU" altLang="ru-RU" sz="18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0000"/>
                            <a:buFont typeface="Wingdings" pitchFamily="2" charset="2"/>
                            <a:defRPr sz="2600"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1pPr>
                          <a:lvl2pPr marL="344488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" pitchFamily="2" charset="2"/>
                            <a:defRPr sz="2200"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2pPr>
                          <a:lvl3pPr marL="693738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defRPr sz="2100"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3pPr>
                          <a:lvl4pPr marL="989013"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5000"/>
                            <a:buFont typeface="Wingdings" pitchFamily="2" charset="2"/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4pPr>
                          <a:lvl5pPr marL="128270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80000"/>
                            <a:buFont typeface="Wingdings" pitchFamily="2" charset="2"/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5pPr>
                          <a:lvl6pPr marL="17399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itchFamily="2" charset="2"/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6pPr>
                          <a:lvl7pPr marL="21971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itchFamily="2" charset="2"/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7pPr>
                          <a:lvl8pPr marL="26543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itchFamily="2" charset="2"/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8pPr>
                          <a:lvl9pPr marL="31115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itchFamily="2" charset="2"/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altLang="ru-RU" sz="18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x4;y4</a:t>
                          </a:r>
                          <a:endParaRPr kumimoji="0" lang="ru-RU" altLang="ru-RU" sz="18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0000"/>
                            <a:buFont typeface="Wingdings" pitchFamily="2" charset="2"/>
                            <a:defRPr sz="2600"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1pPr>
                          <a:lvl2pPr marL="344488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" pitchFamily="2" charset="2"/>
                            <a:defRPr sz="2200"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2pPr>
                          <a:lvl3pPr marL="693738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defRPr sz="2100"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3pPr>
                          <a:lvl4pPr marL="989013"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5000"/>
                            <a:buFont typeface="Wingdings" pitchFamily="2" charset="2"/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4pPr>
                          <a:lvl5pPr marL="128270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80000"/>
                            <a:buFont typeface="Wingdings" pitchFamily="2" charset="2"/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5pPr>
                          <a:lvl6pPr marL="17399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itchFamily="2" charset="2"/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6pPr>
                          <a:lvl7pPr marL="21971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itchFamily="2" charset="2"/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7pPr>
                          <a:lvl8pPr marL="26543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itchFamily="2" charset="2"/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8pPr>
                          <a:lvl9pPr marL="31115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itchFamily="2" charset="2"/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altLang="ru-RU" sz="18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x5;y5</a:t>
                          </a:r>
                          <a:endParaRPr kumimoji="0" lang="ru-RU" altLang="ru-RU" sz="18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0000"/>
                            <a:buFont typeface="Wingdings" pitchFamily="2" charset="2"/>
                            <a:defRPr sz="2600"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1pPr>
                          <a:lvl2pPr marL="344488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" pitchFamily="2" charset="2"/>
                            <a:defRPr sz="2200"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2pPr>
                          <a:lvl3pPr marL="693738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defRPr sz="2100"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3pPr>
                          <a:lvl4pPr marL="989013"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5000"/>
                            <a:buFont typeface="Wingdings" pitchFamily="2" charset="2"/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4pPr>
                          <a:lvl5pPr marL="128270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80000"/>
                            <a:buFont typeface="Wingdings" pitchFamily="2" charset="2"/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5pPr>
                          <a:lvl6pPr marL="17399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itchFamily="2" charset="2"/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6pPr>
                          <a:lvl7pPr marL="21971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itchFamily="2" charset="2"/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7pPr>
                          <a:lvl8pPr marL="26543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itchFamily="2" charset="2"/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8pPr>
                          <a:lvl9pPr marL="31115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itchFamily="2" charset="2"/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altLang="ru-RU" sz="18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x6;y6</a:t>
                          </a:r>
                          <a:endParaRPr kumimoji="0" lang="ru-RU" altLang="ru-RU" sz="18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0000"/>
                            <a:buFont typeface="Wingdings" pitchFamily="2" charset="2"/>
                            <a:defRPr sz="2600"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1pPr>
                          <a:lvl2pPr marL="344488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" pitchFamily="2" charset="2"/>
                            <a:defRPr sz="2200"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2pPr>
                          <a:lvl3pPr marL="693738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defRPr sz="2100"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3pPr>
                          <a:lvl4pPr marL="989013"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5000"/>
                            <a:buFont typeface="Wingdings" pitchFamily="2" charset="2"/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4pPr>
                          <a:lvl5pPr marL="128270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80000"/>
                            <a:buFont typeface="Wingdings" pitchFamily="2" charset="2"/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5pPr>
                          <a:lvl6pPr marL="17399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itchFamily="2" charset="2"/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6pPr>
                          <a:lvl7pPr marL="21971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itchFamily="2" charset="2"/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7pPr>
                          <a:lvl8pPr marL="26543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itchFamily="2" charset="2"/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8pPr>
                          <a:lvl9pPr marL="31115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itchFamily="2" charset="2"/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altLang="ru-RU" sz="18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x7;y7</a:t>
                          </a:r>
                          <a:endParaRPr kumimoji="0" lang="ru-RU" altLang="ru-RU" sz="18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0000"/>
                            <a:buFont typeface="Wingdings" pitchFamily="2" charset="2"/>
                            <a:defRPr sz="2600"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1pPr>
                          <a:lvl2pPr marL="344488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" pitchFamily="2" charset="2"/>
                            <a:defRPr sz="2200"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2pPr>
                          <a:lvl3pPr marL="693738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defRPr sz="2100"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3pPr>
                          <a:lvl4pPr marL="989013"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5000"/>
                            <a:buFont typeface="Wingdings" pitchFamily="2" charset="2"/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4pPr>
                          <a:lvl5pPr marL="128270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80000"/>
                            <a:buFont typeface="Wingdings" pitchFamily="2" charset="2"/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5pPr>
                          <a:lvl6pPr marL="17399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itchFamily="2" charset="2"/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6pPr>
                          <a:lvl7pPr marL="21971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itchFamily="2" charset="2"/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7pPr>
                          <a:lvl8pPr marL="26543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itchFamily="2" charset="2"/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8pPr>
                          <a:lvl9pPr marL="31115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itchFamily="2" charset="2"/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  <a:defRPr/>
                          </a:pPr>
                          <a:r>
                            <a:rPr kumimoji="0" lang="en-US" altLang="ru-RU" sz="18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. . . . </a:t>
                          </a:r>
                          <a:endParaRPr kumimoji="0" lang="ru-RU" altLang="ru-RU" sz="18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0000"/>
                            <a:buFont typeface="Wingdings" pitchFamily="2" charset="2"/>
                            <a:defRPr sz="2600"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1pPr>
                          <a:lvl2pPr marL="344488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" pitchFamily="2" charset="2"/>
                            <a:defRPr sz="2200"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2pPr>
                          <a:lvl3pPr marL="693738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defRPr sz="2100"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3pPr>
                          <a:lvl4pPr marL="989013"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5000"/>
                            <a:buFont typeface="Wingdings" pitchFamily="2" charset="2"/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4pPr>
                          <a:lvl5pPr marL="128270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80000"/>
                            <a:buFont typeface="Wingdings" pitchFamily="2" charset="2"/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5pPr>
                          <a:lvl6pPr marL="17399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itchFamily="2" charset="2"/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6pPr>
                          <a:lvl7pPr marL="21971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itchFamily="2" charset="2"/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7pPr>
                          <a:lvl8pPr marL="26543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itchFamily="2" charset="2"/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8pPr>
                          <a:lvl9pPr marL="31115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itchFamily="2" charset="2"/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ru-RU" sz="1800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ru-RU" sz="1800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0" lang="en-US" altLang="ru-RU" sz="1800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𝑛</m:t>
                                  </m:r>
                                </m:sub>
                              </m:sSub>
                            </m:oMath>
                          </a14:m>
                          <a:r>
                            <a:rPr kumimoji="0" lang="en-US" altLang="ru-RU" sz="18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;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ru-RU" sz="1800" b="0" i="1" u="none" strike="noStrike" cap="none" normalizeH="0" baseline="0" dirty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ru-RU" sz="1800" b="0" i="1" u="none" strike="noStrike" cap="none" normalizeH="0" baseline="0" dirty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0" lang="en-US" altLang="ru-RU" sz="1800" b="0" i="1" u="none" strike="noStrike" cap="none" normalizeH="0" baseline="0" dirty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𝑛</m:t>
                                  </m:r>
                                </m:sub>
                              </m:sSub>
                            </m:oMath>
                          </a14:m>
                          <a:endParaRPr kumimoji="0" lang="ru-RU" altLang="ru-RU" sz="18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5696" name="Group 96"/>
              <p:cNvGraphicFramePr>
                <a:graphicFrameLocks noGrp="1"/>
              </p:cNvGraphicFramePr>
              <p:nvPr>
                <p:ph sz="quarter" idx="2"/>
                <p:extLst>
                  <p:ext uri="{D42A27DB-BD31-4B8C-83A1-F6EECF244321}">
                    <p14:modId xmlns:p14="http://schemas.microsoft.com/office/powerpoint/2010/main" val="82968566"/>
                  </p:ext>
                </p:extLst>
              </p:nvPr>
            </p:nvGraphicFramePr>
            <p:xfrm>
              <a:off x="827088" y="2924175"/>
              <a:ext cx="6986587" cy="944880"/>
            </p:xfrm>
            <a:graphic>
              <a:graphicData uri="http://schemas.openxmlformats.org/drawingml/2006/table">
                <a:tbl>
                  <a:tblPr/>
                  <a:tblGrid>
                    <a:gridCol w="777875"/>
                    <a:gridCol w="776287"/>
                    <a:gridCol w="776288"/>
                    <a:gridCol w="777875"/>
                    <a:gridCol w="769937"/>
                    <a:gridCol w="777875"/>
                    <a:gridCol w="776288"/>
                    <a:gridCol w="776287"/>
                    <a:gridCol w="777875"/>
                  </a:tblGrid>
                  <a:tr h="487680"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0000"/>
                            <a:buFont typeface="Wingdings" pitchFamily="2" charset="2"/>
                            <a:defRPr sz="2600"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1pPr>
                          <a:lvl2pPr marL="344488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" pitchFamily="2" charset="2"/>
                            <a:defRPr sz="2200"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2pPr>
                          <a:lvl3pPr marL="693738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defRPr sz="2100"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3pPr>
                          <a:lvl4pPr marL="989013"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5000"/>
                            <a:buFont typeface="Wingdings" pitchFamily="2" charset="2"/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4pPr>
                          <a:lvl5pPr marL="128270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80000"/>
                            <a:buFont typeface="Wingdings" pitchFamily="2" charset="2"/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5pPr>
                          <a:lvl6pPr marL="17399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itchFamily="2" charset="2"/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6pPr>
                          <a:lvl7pPr marL="21971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itchFamily="2" charset="2"/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7pPr>
                          <a:lvl8pPr marL="26543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itchFamily="2" charset="2"/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8pPr>
                          <a:lvl9pPr marL="31115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itchFamily="2" charset="2"/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ru-RU" altLang="ru-RU" sz="26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1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0000"/>
                            <a:buFont typeface="Wingdings" pitchFamily="2" charset="2"/>
                            <a:defRPr sz="2600"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1pPr>
                          <a:lvl2pPr marL="344488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" pitchFamily="2" charset="2"/>
                            <a:defRPr sz="2200"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2pPr>
                          <a:lvl3pPr marL="693738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defRPr sz="2100"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3pPr>
                          <a:lvl4pPr marL="989013"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5000"/>
                            <a:buFont typeface="Wingdings" pitchFamily="2" charset="2"/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4pPr>
                          <a:lvl5pPr marL="128270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80000"/>
                            <a:buFont typeface="Wingdings" pitchFamily="2" charset="2"/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5pPr>
                          <a:lvl6pPr marL="17399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itchFamily="2" charset="2"/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6pPr>
                          <a:lvl7pPr marL="21971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itchFamily="2" charset="2"/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7pPr>
                          <a:lvl8pPr marL="26543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itchFamily="2" charset="2"/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8pPr>
                          <a:lvl9pPr marL="31115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itchFamily="2" charset="2"/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ru-RU" altLang="ru-RU" sz="26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2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0000"/>
                            <a:buFont typeface="Wingdings" pitchFamily="2" charset="2"/>
                            <a:defRPr sz="2600"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1pPr>
                          <a:lvl2pPr marL="344488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" pitchFamily="2" charset="2"/>
                            <a:defRPr sz="2200"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2pPr>
                          <a:lvl3pPr marL="693738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defRPr sz="2100"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3pPr>
                          <a:lvl4pPr marL="989013"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5000"/>
                            <a:buFont typeface="Wingdings" pitchFamily="2" charset="2"/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4pPr>
                          <a:lvl5pPr marL="128270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80000"/>
                            <a:buFont typeface="Wingdings" pitchFamily="2" charset="2"/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5pPr>
                          <a:lvl6pPr marL="17399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itchFamily="2" charset="2"/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6pPr>
                          <a:lvl7pPr marL="21971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itchFamily="2" charset="2"/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7pPr>
                          <a:lvl8pPr marL="26543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itchFamily="2" charset="2"/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8pPr>
                          <a:lvl9pPr marL="31115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itchFamily="2" charset="2"/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ru-RU" altLang="ru-RU" sz="26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3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0000"/>
                            <a:buFont typeface="Wingdings" pitchFamily="2" charset="2"/>
                            <a:defRPr sz="2600"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1pPr>
                          <a:lvl2pPr marL="344488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" pitchFamily="2" charset="2"/>
                            <a:defRPr sz="2200"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2pPr>
                          <a:lvl3pPr marL="693738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defRPr sz="2100"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3pPr>
                          <a:lvl4pPr marL="989013"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5000"/>
                            <a:buFont typeface="Wingdings" pitchFamily="2" charset="2"/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4pPr>
                          <a:lvl5pPr marL="128270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80000"/>
                            <a:buFont typeface="Wingdings" pitchFamily="2" charset="2"/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5pPr>
                          <a:lvl6pPr marL="17399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itchFamily="2" charset="2"/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6pPr>
                          <a:lvl7pPr marL="21971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itchFamily="2" charset="2"/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7pPr>
                          <a:lvl8pPr marL="26543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itchFamily="2" charset="2"/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8pPr>
                          <a:lvl9pPr marL="31115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itchFamily="2" charset="2"/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ru-RU" altLang="ru-RU" sz="26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4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0000"/>
                            <a:buFont typeface="Wingdings" pitchFamily="2" charset="2"/>
                            <a:defRPr sz="2600"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1pPr>
                          <a:lvl2pPr marL="344488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" pitchFamily="2" charset="2"/>
                            <a:defRPr sz="2200"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2pPr>
                          <a:lvl3pPr marL="693738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defRPr sz="2100"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3pPr>
                          <a:lvl4pPr marL="989013"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5000"/>
                            <a:buFont typeface="Wingdings" pitchFamily="2" charset="2"/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4pPr>
                          <a:lvl5pPr marL="128270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80000"/>
                            <a:buFont typeface="Wingdings" pitchFamily="2" charset="2"/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5pPr>
                          <a:lvl6pPr marL="17399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itchFamily="2" charset="2"/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6pPr>
                          <a:lvl7pPr marL="21971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itchFamily="2" charset="2"/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7pPr>
                          <a:lvl8pPr marL="26543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itchFamily="2" charset="2"/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8pPr>
                          <a:lvl9pPr marL="31115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itchFamily="2" charset="2"/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ru-RU" altLang="ru-RU" sz="26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5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0000"/>
                            <a:buFont typeface="Wingdings" pitchFamily="2" charset="2"/>
                            <a:defRPr sz="2600"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1pPr>
                          <a:lvl2pPr marL="344488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" pitchFamily="2" charset="2"/>
                            <a:defRPr sz="2200"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2pPr>
                          <a:lvl3pPr marL="693738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defRPr sz="2100"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3pPr>
                          <a:lvl4pPr marL="989013"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5000"/>
                            <a:buFont typeface="Wingdings" pitchFamily="2" charset="2"/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4pPr>
                          <a:lvl5pPr marL="128270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80000"/>
                            <a:buFont typeface="Wingdings" pitchFamily="2" charset="2"/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5pPr>
                          <a:lvl6pPr marL="17399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itchFamily="2" charset="2"/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6pPr>
                          <a:lvl7pPr marL="21971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itchFamily="2" charset="2"/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7pPr>
                          <a:lvl8pPr marL="26543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itchFamily="2" charset="2"/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8pPr>
                          <a:lvl9pPr marL="31115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itchFamily="2" charset="2"/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ru-RU" altLang="ru-RU" sz="26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6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0000"/>
                            <a:buFont typeface="Wingdings" pitchFamily="2" charset="2"/>
                            <a:defRPr sz="2600"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1pPr>
                          <a:lvl2pPr marL="344488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" pitchFamily="2" charset="2"/>
                            <a:defRPr sz="2200"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2pPr>
                          <a:lvl3pPr marL="693738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defRPr sz="2100"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3pPr>
                          <a:lvl4pPr marL="989013"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5000"/>
                            <a:buFont typeface="Wingdings" pitchFamily="2" charset="2"/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4pPr>
                          <a:lvl5pPr marL="128270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80000"/>
                            <a:buFont typeface="Wingdings" pitchFamily="2" charset="2"/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5pPr>
                          <a:lvl6pPr marL="17399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itchFamily="2" charset="2"/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6pPr>
                          <a:lvl7pPr marL="21971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itchFamily="2" charset="2"/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7pPr>
                          <a:lvl8pPr marL="26543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itchFamily="2" charset="2"/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8pPr>
                          <a:lvl9pPr marL="31115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itchFamily="2" charset="2"/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ru-RU" altLang="ru-RU" sz="26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7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0000"/>
                            <a:buFont typeface="Wingdings" pitchFamily="2" charset="2"/>
                            <a:defRPr sz="2600"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1pPr>
                          <a:lvl2pPr marL="344488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" pitchFamily="2" charset="2"/>
                            <a:defRPr sz="2200"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2pPr>
                          <a:lvl3pPr marL="693738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defRPr sz="2100"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3pPr>
                          <a:lvl4pPr marL="989013"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5000"/>
                            <a:buFont typeface="Wingdings" pitchFamily="2" charset="2"/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4pPr>
                          <a:lvl5pPr marL="128270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80000"/>
                            <a:buFont typeface="Wingdings" pitchFamily="2" charset="2"/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5pPr>
                          <a:lvl6pPr marL="17399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itchFamily="2" charset="2"/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6pPr>
                          <a:lvl7pPr marL="21971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itchFamily="2" charset="2"/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7pPr>
                          <a:lvl8pPr marL="26543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itchFamily="2" charset="2"/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8pPr>
                          <a:lvl9pPr marL="31115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itchFamily="2" charset="2"/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altLang="ru-RU" sz="26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. . . </a:t>
                          </a:r>
                          <a:endParaRPr kumimoji="0" lang="ru-RU" altLang="ru-RU" sz="26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0000"/>
                            <a:buFont typeface="Wingdings" pitchFamily="2" charset="2"/>
                            <a:defRPr sz="2600"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1pPr>
                          <a:lvl2pPr marL="344488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" pitchFamily="2" charset="2"/>
                            <a:defRPr sz="2200"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2pPr>
                          <a:lvl3pPr marL="693738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defRPr sz="2100"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3pPr>
                          <a:lvl4pPr marL="989013"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5000"/>
                            <a:buFont typeface="Wingdings" pitchFamily="2" charset="2"/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4pPr>
                          <a:lvl5pPr marL="128270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80000"/>
                            <a:buFont typeface="Wingdings" pitchFamily="2" charset="2"/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5pPr>
                          <a:lvl6pPr marL="17399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itchFamily="2" charset="2"/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6pPr>
                          <a:lvl7pPr marL="21971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itchFamily="2" charset="2"/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7pPr>
                          <a:lvl8pPr marL="26543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itchFamily="2" charset="2"/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8pPr>
                          <a:lvl9pPr marL="31115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itchFamily="2" charset="2"/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altLang="ru-RU" sz="26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n</a:t>
                          </a:r>
                          <a:endParaRPr kumimoji="0" lang="ru-RU" altLang="ru-RU" sz="26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  <a:tr h="457200"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0000"/>
                            <a:buFont typeface="Wingdings" pitchFamily="2" charset="2"/>
                            <a:defRPr sz="2600"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1pPr>
                          <a:lvl2pPr marL="344488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" pitchFamily="2" charset="2"/>
                            <a:defRPr sz="2200"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2pPr>
                          <a:lvl3pPr marL="693738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defRPr sz="2100"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3pPr>
                          <a:lvl4pPr marL="989013"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5000"/>
                            <a:buFont typeface="Wingdings" pitchFamily="2" charset="2"/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4pPr>
                          <a:lvl5pPr marL="128270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80000"/>
                            <a:buFont typeface="Wingdings" pitchFamily="2" charset="2"/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5pPr>
                          <a:lvl6pPr marL="17399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itchFamily="2" charset="2"/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6pPr>
                          <a:lvl7pPr marL="21971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itchFamily="2" charset="2"/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7pPr>
                          <a:lvl8pPr marL="26543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itchFamily="2" charset="2"/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8pPr>
                          <a:lvl9pPr marL="31115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itchFamily="2" charset="2"/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altLang="ru-RU" sz="18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x1;y1</a:t>
                          </a:r>
                          <a:endParaRPr kumimoji="0" lang="ru-RU" altLang="ru-RU" sz="18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</a:endParaRP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0000"/>
                            <a:buFont typeface="Wingdings" pitchFamily="2" charset="2"/>
                            <a:defRPr sz="2600"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1pPr>
                          <a:lvl2pPr marL="344488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" pitchFamily="2" charset="2"/>
                            <a:defRPr sz="2200"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2pPr>
                          <a:lvl3pPr marL="693738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defRPr sz="2100"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3pPr>
                          <a:lvl4pPr marL="989013"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5000"/>
                            <a:buFont typeface="Wingdings" pitchFamily="2" charset="2"/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4pPr>
                          <a:lvl5pPr marL="128270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80000"/>
                            <a:buFont typeface="Wingdings" pitchFamily="2" charset="2"/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5pPr>
                          <a:lvl6pPr marL="17399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itchFamily="2" charset="2"/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6pPr>
                          <a:lvl7pPr marL="21971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itchFamily="2" charset="2"/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7pPr>
                          <a:lvl8pPr marL="26543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itchFamily="2" charset="2"/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8pPr>
                          <a:lvl9pPr marL="31115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itchFamily="2" charset="2"/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altLang="ru-RU" sz="18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x2;y2</a:t>
                          </a:r>
                          <a:endParaRPr kumimoji="0" lang="ru-RU" altLang="ru-RU" sz="18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0000"/>
                            <a:buFont typeface="Wingdings" pitchFamily="2" charset="2"/>
                            <a:defRPr sz="2600"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1pPr>
                          <a:lvl2pPr marL="344488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" pitchFamily="2" charset="2"/>
                            <a:defRPr sz="2200"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2pPr>
                          <a:lvl3pPr marL="693738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defRPr sz="2100"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3pPr>
                          <a:lvl4pPr marL="989013"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5000"/>
                            <a:buFont typeface="Wingdings" pitchFamily="2" charset="2"/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4pPr>
                          <a:lvl5pPr marL="128270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80000"/>
                            <a:buFont typeface="Wingdings" pitchFamily="2" charset="2"/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5pPr>
                          <a:lvl6pPr marL="17399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itchFamily="2" charset="2"/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6pPr>
                          <a:lvl7pPr marL="21971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itchFamily="2" charset="2"/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7pPr>
                          <a:lvl8pPr marL="26543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itchFamily="2" charset="2"/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8pPr>
                          <a:lvl9pPr marL="31115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itchFamily="2" charset="2"/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altLang="ru-RU" sz="18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x3;y3</a:t>
                          </a:r>
                          <a:endParaRPr kumimoji="0" lang="ru-RU" altLang="ru-RU" sz="18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0000"/>
                            <a:buFont typeface="Wingdings" pitchFamily="2" charset="2"/>
                            <a:defRPr sz="2600"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1pPr>
                          <a:lvl2pPr marL="344488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" pitchFamily="2" charset="2"/>
                            <a:defRPr sz="2200"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2pPr>
                          <a:lvl3pPr marL="693738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defRPr sz="2100"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3pPr>
                          <a:lvl4pPr marL="989013"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5000"/>
                            <a:buFont typeface="Wingdings" pitchFamily="2" charset="2"/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4pPr>
                          <a:lvl5pPr marL="128270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80000"/>
                            <a:buFont typeface="Wingdings" pitchFamily="2" charset="2"/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5pPr>
                          <a:lvl6pPr marL="17399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itchFamily="2" charset="2"/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6pPr>
                          <a:lvl7pPr marL="21971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itchFamily="2" charset="2"/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7pPr>
                          <a:lvl8pPr marL="26543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itchFamily="2" charset="2"/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8pPr>
                          <a:lvl9pPr marL="31115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itchFamily="2" charset="2"/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altLang="ru-RU" sz="18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x4;y4</a:t>
                          </a:r>
                          <a:endParaRPr kumimoji="0" lang="ru-RU" altLang="ru-RU" sz="18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0000"/>
                            <a:buFont typeface="Wingdings" pitchFamily="2" charset="2"/>
                            <a:defRPr sz="2600"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1pPr>
                          <a:lvl2pPr marL="344488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" pitchFamily="2" charset="2"/>
                            <a:defRPr sz="2200"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2pPr>
                          <a:lvl3pPr marL="693738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defRPr sz="2100"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3pPr>
                          <a:lvl4pPr marL="989013"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5000"/>
                            <a:buFont typeface="Wingdings" pitchFamily="2" charset="2"/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4pPr>
                          <a:lvl5pPr marL="128270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80000"/>
                            <a:buFont typeface="Wingdings" pitchFamily="2" charset="2"/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5pPr>
                          <a:lvl6pPr marL="17399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itchFamily="2" charset="2"/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6pPr>
                          <a:lvl7pPr marL="21971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itchFamily="2" charset="2"/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7pPr>
                          <a:lvl8pPr marL="26543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itchFamily="2" charset="2"/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8pPr>
                          <a:lvl9pPr marL="31115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itchFamily="2" charset="2"/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altLang="ru-RU" sz="18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x5;y5</a:t>
                          </a:r>
                          <a:endParaRPr kumimoji="0" lang="ru-RU" altLang="ru-RU" sz="18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0000"/>
                            <a:buFont typeface="Wingdings" pitchFamily="2" charset="2"/>
                            <a:defRPr sz="2600"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1pPr>
                          <a:lvl2pPr marL="344488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" pitchFamily="2" charset="2"/>
                            <a:defRPr sz="2200"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2pPr>
                          <a:lvl3pPr marL="693738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defRPr sz="2100"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3pPr>
                          <a:lvl4pPr marL="989013"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5000"/>
                            <a:buFont typeface="Wingdings" pitchFamily="2" charset="2"/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4pPr>
                          <a:lvl5pPr marL="128270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80000"/>
                            <a:buFont typeface="Wingdings" pitchFamily="2" charset="2"/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5pPr>
                          <a:lvl6pPr marL="17399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itchFamily="2" charset="2"/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6pPr>
                          <a:lvl7pPr marL="21971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itchFamily="2" charset="2"/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7pPr>
                          <a:lvl8pPr marL="26543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itchFamily="2" charset="2"/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8pPr>
                          <a:lvl9pPr marL="31115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itchFamily="2" charset="2"/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altLang="ru-RU" sz="18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x6;y6</a:t>
                          </a:r>
                          <a:endParaRPr kumimoji="0" lang="ru-RU" altLang="ru-RU" sz="18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0000"/>
                            <a:buFont typeface="Wingdings" pitchFamily="2" charset="2"/>
                            <a:defRPr sz="2600"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1pPr>
                          <a:lvl2pPr marL="344488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" pitchFamily="2" charset="2"/>
                            <a:defRPr sz="2200"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2pPr>
                          <a:lvl3pPr marL="693738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defRPr sz="2100"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3pPr>
                          <a:lvl4pPr marL="989013"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5000"/>
                            <a:buFont typeface="Wingdings" pitchFamily="2" charset="2"/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4pPr>
                          <a:lvl5pPr marL="128270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80000"/>
                            <a:buFont typeface="Wingdings" pitchFamily="2" charset="2"/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5pPr>
                          <a:lvl6pPr marL="17399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itchFamily="2" charset="2"/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6pPr>
                          <a:lvl7pPr marL="21971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itchFamily="2" charset="2"/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7pPr>
                          <a:lvl8pPr marL="26543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itchFamily="2" charset="2"/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8pPr>
                          <a:lvl9pPr marL="31115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itchFamily="2" charset="2"/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altLang="ru-RU" sz="18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x7;y7</a:t>
                          </a:r>
                          <a:endParaRPr kumimoji="0" lang="ru-RU" altLang="ru-RU" sz="18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0000"/>
                            <a:buFont typeface="Wingdings" pitchFamily="2" charset="2"/>
                            <a:defRPr sz="2600"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1pPr>
                          <a:lvl2pPr marL="344488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" pitchFamily="2" charset="2"/>
                            <a:defRPr sz="2200"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2pPr>
                          <a:lvl3pPr marL="693738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defRPr sz="2100"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3pPr>
                          <a:lvl4pPr marL="989013"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5000"/>
                            <a:buFont typeface="Wingdings" pitchFamily="2" charset="2"/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4pPr>
                          <a:lvl5pPr marL="128270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80000"/>
                            <a:buFont typeface="Wingdings" pitchFamily="2" charset="2"/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5pPr>
                          <a:lvl6pPr marL="17399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itchFamily="2" charset="2"/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6pPr>
                          <a:lvl7pPr marL="21971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itchFamily="2" charset="2"/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7pPr>
                          <a:lvl8pPr marL="26543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itchFamily="2" charset="2"/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8pPr>
                          <a:lvl9pPr marL="31115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itchFamily="2" charset="2"/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  <a:defRPr/>
                          </a:pPr>
                          <a:r>
                            <a:rPr kumimoji="0" lang="en-US" altLang="ru-RU" sz="18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. . . . </a:t>
                          </a:r>
                          <a:endParaRPr kumimoji="0" lang="ru-RU" altLang="ru-RU" sz="18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1">
                          <a:blip r:embed="rId2"/>
                          <a:stretch>
                            <a:fillRect l="-809375" t="-118667" b="-1333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dirty="0" smtClean="0"/>
              <a:t>Метод </a:t>
            </a:r>
            <a:r>
              <a:rPr lang="ru-RU" altLang="ru-RU" dirty="0"/>
              <a:t>решения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0481" y="1433563"/>
            <a:ext cx="8435975" cy="5184775"/>
          </a:xfrm>
        </p:spPr>
        <p:txBody>
          <a:bodyPr/>
          <a:lstStyle/>
          <a:p>
            <a:pPr marL="0" indent="0">
              <a:buNone/>
            </a:pPr>
            <a:r>
              <a:rPr lang="ru-RU" altLang="ru-RU" sz="1800" dirty="0" smtClean="0"/>
              <a:t> </a:t>
            </a:r>
          </a:p>
          <a:p>
            <a:pPr marL="0" indent="0">
              <a:buNone/>
            </a:pPr>
            <a:endParaRPr lang="ru-RU" altLang="ru-RU" sz="1800" dirty="0"/>
          </a:p>
          <a:p>
            <a:pPr marL="0" indent="0">
              <a:buNone/>
            </a:pPr>
            <a:endParaRPr lang="ru-RU" altLang="ru-RU" sz="1800" dirty="0" smtClean="0"/>
          </a:p>
          <a:p>
            <a:pPr marL="0" indent="0">
              <a:buNone/>
            </a:pPr>
            <a:r>
              <a:rPr lang="ru-RU" altLang="ru-RU" sz="1800" dirty="0" smtClean="0"/>
              <a:t>                       </a:t>
            </a:r>
            <a:endParaRPr lang="ru-RU" altLang="ru-RU" sz="18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3131840" y="1628800"/>
            <a:ext cx="194421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проект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611560" y="2276872"/>
            <a:ext cx="936104" cy="64807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Circle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979712" y="2276872"/>
            <a:ext cx="86409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Main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3347864" y="2266038"/>
            <a:ext cx="936104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Panel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4764542" y="2288595"/>
            <a:ext cx="936104" cy="636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Point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6156176" y="2288595"/>
            <a:ext cx="108012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Reader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7524328" y="2266038"/>
            <a:ext cx="936104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Vector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4" name="Овал 13"/>
          <p:cNvSpPr/>
          <p:nvPr/>
        </p:nvSpPr>
        <p:spPr>
          <a:xfrm>
            <a:off x="7524328" y="3276525"/>
            <a:ext cx="1152128" cy="94955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rgbClr val="002060"/>
                </a:solidFill>
              </a:rPr>
              <a:t>Поля</a:t>
            </a:r>
            <a:endParaRPr lang="ru-RU" dirty="0">
              <a:solidFill>
                <a:srgbClr val="002060"/>
              </a:solidFill>
            </a:endParaRPr>
          </a:p>
        </p:txBody>
      </p:sp>
      <p:sp>
        <p:nvSpPr>
          <p:cNvPr id="15" name="Овал 14"/>
          <p:cNvSpPr/>
          <p:nvPr/>
        </p:nvSpPr>
        <p:spPr>
          <a:xfrm>
            <a:off x="6156176" y="3308364"/>
            <a:ext cx="1080120" cy="955385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rgbClr val="002060"/>
                </a:solidFill>
              </a:rPr>
              <a:t>Метод </a:t>
            </a:r>
            <a:r>
              <a:rPr lang="en-US" sz="1400" dirty="0" smtClean="0">
                <a:solidFill>
                  <a:srgbClr val="002060"/>
                </a:solidFill>
              </a:rPr>
              <a:t>read</a:t>
            </a:r>
            <a:endParaRPr lang="ru-RU" sz="1400" dirty="0">
              <a:solidFill>
                <a:srgbClr val="002060"/>
              </a:solidFill>
            </a:endParaRPr>
          </a:p>
        </p:txBody>
      </p:sp>
      <p:sp>
        <p:nvSpPr>
          <p:cNvPr id="16" name="Овал 15"/>
          <p:cNvSpPr/>
          <p:nvPr/>
        </p:nvSpPr>
        <p:spPr>
          <a:xfrm>
            <a:off x="6156176" y="4427511"/>
            <a:ext cx="1224136" cy="1010417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>
                <a:solidFill>
                  <a:srgbClr val="002060"/>
                </a:solidFill>
              </a:rPr>
              <a:t>Метод </a:t>
            </a:r>
            <a:r>
              <a:rPr lang="en-US" sz="1600" dirty="0" smtClean="0">
                <a:solidFill>
                  <a:srgbClr val="002060"/>
                </a:solidFill>
              </a:rPr>
              <a:t>write</a:t>
            </a:r>
            <a:endParaRPr lang="ru-RU" sz="1600" dirty="0">
              <a:solidFill>
                <a:srgbClr val="002060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4680793" y="3276525"/>
            <a:ext cx="1103602" cy="987225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solidFill>
                  <a:srgbClr val="002060"/>
                </a:solidFill>
              </a:rPr>
              <a:t>Метод </a:t>
            </a:r>
            <a:r>
              <a:rPr lang="en-US" sz="1200" dirty="0" err="1" smtClean="0">
                <a:solidFill>
                  <a:srgbClr val="002060"/>
                </a:solidFill>
              </a:rPr>
              <a:t>we_are_triangle</a:t>
            </a:r>
            <a:endParaRPr lang="ru-RU" sz="1200" dirty="0">
              <a:solidFill>
                <a:srgbClr val="002060"/>
              </a:solidFill>
            </a:endParaRPr>
          </a:p>
        </p:txBody>
      </p:sp>
      <p:sp>
        <p:nvSpPr>
          <p:cNvPr id="20" name="Овал 19"/>
          <p:cNvSpPr/>
          <p:nvPr/>
        </p:nvSpPr>
        <p:spPr>
          <a:xfrm>
            <a:off x="4680793" y="4427511"/>
            <a:ext cx="1080120" cy="100811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solidFill>
                  <a:srgbClr val="002060"/>
                </a:solidFill>
              </a:rPr>
              <a:t>Метод </a:t>
            </a:r>
            <a:r>
              <a:rPr lang="en-US" sz="1200" dirty="0" err="1" smtClean="0">
                <a:solidFill>
                  <a:srgbClr val="002060"/>
                </a:solidFill>
              </a:rPr>
              <a:t>toString</a:t>
            </a:r>
            <a:endParaRPr lang="ru-RU" sz="1200" dirty="0">
              <a:solidFill>
                <a:srgbClr val="002060"/>
              </a:solidFill>
            </a:endParaRPr>
          </a:p>
        </p:txBody>
      </p:sp>
      <p:sp>
        <p:nvSpPr>
          <p:cNvPr id="21" name="Овал 20"/>
          <p:cNvSpPr/>
          <p:nvPr/>
        </p:nvSpPr>
        <p:spPr>
          <a:xfrm>
            <a:off x="3347864" y="3276525"/>
            <a:ext cx="1125415" cy="1050904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rgbClr val="002060"/>
                </a:solidFill>
              </a:rPr>
              <a:t>Метод </a:t>
            </a:r>
            <a:r>
              <a:rPr lang="en-US" sz="1050" dirty="0" err="1" smtClean="0">
                <a:solidFill>
                  <a:srgbClr val="002060"/>
                </a:solidFill>
              </a:rPr>
              <a:t>paintComponent</a:t>
            </a:r>
            <a:endParaRPr lang="ru-RU" sz="1050" dirty="0">
              <a:solidFill>
                <a:srgbClr val="002060"/>
              </a:solidFill>
            </a:endParaRPr>
          </a:p>
        </p:txBody>
      </p:sp>
      <p:sp>
        <p:nvSpPr>
          <p:cNvPr id="23" name="Овал 22"/>
          <p:cNvSpPr/>
          <p:nvPr/>
        </p:nvSpPr>
        <p:spPr>
          <a:xfrm>
            <a:off x="1889412" y="3261917"/>
            <a:ext cx="1152128" cy="108012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>
                <a:solidFill>
                  <a:srgbClr val="002060"/>
                </a:solidFill>
              </a:rPr>
              <a:t>Метод </a:t>
            </a:r>
            <a:r>
              <a:rPr lang="en-US" sz="1600" dirty="0" smtClean="0">
                <a:solidFill>
                  <a:srgbClr val="002060"/>
                </a:solidFill>
              </a:rPr>
              <a:t>solve</a:t>
            </a:r>
            <a:endParaRPr lang="ru-RU" sz="1600" dirty="0">
              <a:solidFill>
                <a:srgbClr val="002060"/>
              </a:solidFill>
            </a:endParaRPr>
          </a:p>
        </p:txBody>
      </p:sp>
      <p:sp>
        <p:nvSpPr>
          <p:cNvPr id="24" name="Овал 23"/>
          <p:cNvSpPr/>
          <p:nvPr/>
        </p:nvSpPr>
        <p:spPr>
          <a:xfrm>
            <a:off x="611560" y="3308365"/>
            <a:ext cx="1080120" cy="987225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rgbClr val="002060"/>
                </a:solidFill>
              </a:rPr>
              <a:t>конструктор</a:t>
            </a:r>
            <a:endParaRPr lang="ru-RU" sz="1400" dirty="0">
              <a:solidFill>
                <a:srgbClr val="002060"/>
              </a:solidFill>
            </a:endParaRPr>
          </a:p>
        </p:txBody>
      </p:sp>
      <p:sp>
        <p:nvSpPr>
          <p:cNvPr id="25" name="Овал 24"/>
          <p:cNvSpPr/>
          <p:nvPr/>
        </p:nvSpPr>
        <p:spPr>
          <a:xfrm>
            <a:off x="646947" y="4427511"/>
            <a:ext cx="1080120" cy="100811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solidFill>
                  <a:srgbClr val="002060"/>
                </a:solidFill>
              </a:rPr>
              <a:t>Метод </a:t>
            </a:r>
            <a:r>
              <a:rPr lang="en-US" sz="1200" dirty="0" err="1" smtClean="0">
                <a:solidFill>
                  <a:srgbClr val="002060"/>
                </a:solidFill>
              </a:rPr>
              <a:t>point_in_side</a:t>
            </a:r>
            <a:endParaRPr lang="ru-RU" sz="1200" dirty="0">
              <a:solidFill>
                <a:srgbClr val="002060"/>
              </a:solidFill>
            </a:endParaRPr>
          </a:p>
        </p:txBody>
      </p:sp>
      <p:sp>
        <p:nvSpPr>
          <p:cNvPr id="26" name="Овал 25"/>
          <p:cNvSpPr/>
          <p:nvPr/>
        </p:nvSpPr>
        <p:spPr>
          <a:xfrm>
            <a:off x="685673" y="5591545"/>
            <a:ext cx="1203739" cy="1005807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>
                <a:solidFill>
                  <a:srgbClr val="002060"/>
                </a:solidFill>
              </a:rPr>
              <a:t>Метод </a:t>
            </a:r>
            <a:r>
              <a:rPr lang="en-US" sz="1600" dirty="0" err="1" smtClean="0">
                <a:solidFill>
                  <a:srgbClr val="002060"/>
                </a:solidFill>
              </a:rPr>
              <a:t>isAccesible</a:t>
            </a:r>
            <a:endParaRPr lang="ru-RU" sz="16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brazets (5)">
  <a:themeElements>
    <a:clrScheme name="Сеть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Сеть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Сеть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еть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еть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еть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еть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еть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еть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еть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еть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еть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obrazets (5)</Template>
  <TotalTime>339</TotalTime>
  <Words>318</Words>
  <Application>Microsoft Office PowerPoint</Application>
  <PresentationFormat>Экран (4:3)</PresentationFormat>
  <Paragraphs>110</Paragraphs>
  <Slides>13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4" baseType="lpstr">
      <vt:lpstr>obrazets (5)</vt:lpstr>
      <vt:lpstr>Нахождение окружности, содержащей внутри наибольшее количеств точек множества </vt:lpstr>
      <vt:lpstr>Этапы решения задачи</vt:lpstr>
      <vt:lpstr>Постановка задачи</vt:lpstr>
      <vt:lpstr>Входные и выходные данные</vt:lpstr>
      <vt:lpstr>Визуализация постановки задачи</vt:lpstr>
      <vt:lpstr>Презентация PowerPoint</vt:lpstr>
      <vt:lpstr>Математическая модель</vt:lpstr>
      <vt:lpstr>Структура данных</vt:lpstr>
      <vt:lpstr>Метод решения</vt:lpstr>
      <vt:lpstr>Пример работы программы</vt:lpstr>
      <vt:lpstr>Возникшие затруднения</vt:lpstr>
      <vt:lpstr>Полученные навыки 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Поиск параллелограммов из множества точек</dc:title>
  <dc:creator>ilya</dc:creator>
  <cp:lastModifiedBy>ilya</cp:lastModifiedBy>
  <cp:revision>30</cp:revision>
  <dcterms:created xsi:type="dcterms:W3CDTF">2017-05-12T14:23:31Z</dcterms:created>
  <dcterms:modified xsi:type="dcterms:W3CDTF">2017-05-14T18:43:55Z</dcterms:modified>
</cp:coreProperties>
</file>