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D1036-1361-4B8A-91B6-1AA4B2AF5237}" type="datetimeFigureOut">
              <a:rPr lang="en-CA" smtClean="0"/>
              <a:t>14-Jun-2020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17F2A-93CD-4309-BF38-B2061EE66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60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EFF-C2B6-4A0E-8E8D-EBE5BEDEC333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86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452E-5531-48EF-A0C6-2C44968EF85A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F1D1-CDAE-4BBC-B7E2-79B3CFE92433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C892-E5BC-4C41-A431-D365160A0FC4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2ABC-87B2-4972-AB2C-8100CA424DBD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A7E6-5216-4042-8338-A156BDDB64C2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48C-C8BC-454B-A3A9-EF29BF600782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0F5-5208-4C53-855A-7D8E308D1C38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50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39CB-3E84-45B7-9AB8-7D5E24376407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78C-0CAF-4544-B848-F34FE402025A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A152-801D-4948-992D-B8D06AF20030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BA3D125-74AC-4CA0-A610-EA0AE881C456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50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emergencies/diseases/novel-coronavirus-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-dataport.org/open-access/coronavirus-covid-19-tweets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odo.org/record/3884334.com" TargetMode="External"/><Relationship Id="rId5" Type="http://schemas.openxmlformats.org/officeDocument/2006/relationships/hyperlink" Target="https://ieee-dataport.org/open-access/coronavirus-covid-19-tweets-dataset.co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5281/zenodo.3884334" TargetMode="External"/><Relationship Id="rId2" Type="http://schemas.openxmlformats.org/officeDocument/2006/relationships/hyperlink" Target="http://dx.doi.org/10.21227/781w-ef4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o.int/emergencies/diseases/novel-coronavirus-2019" TargetMode="External"/><Relationship Id="rId4" Type="http://schemas.openxmlformats.org/officeDocument/2006/relationships/hyperlink" Target="https://www.ecdc.europa.eu/en/publications-data/download-todays-data-geographic-distribution-covid-19-cases-worldwid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F9895-B3E9-47B8-A0DB-9E0EA4E9B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7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D9A89-0602-4BC2-92CB-A8CA993C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075422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5400" dirty="0"/>
              <a:t>Analysis on the effects of COVID-19 on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6FADC-F75E-4F49-AECD-50A6F64D0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alpha val="60000"/>
                  </a:schemeClr>
                </a:solidFill>
              </a:rPr>
              <a:t>ASA </a:t>
            </a:r>
            <a:r>
              <a:rPr lang="en-CA" dirty="0" err="1">
                <a:solidFill>
                  <a:schemeClr val="tx1">
                    <a:alpha val="60000"/>
                  </a:schemeClr>
                </a:solidFill>
              </a:rPr>
              <a:t>DataFest</a:t>
            </a:r>
            <a:r>
              <a:rPr lang="en-CA" dirty="0">
                <a:solidFill>
                  <a:schemeClr val="tx1">
                    <a:alpha val="60000"/>
                  </a:schemeClr>
                </a:solidFill>
              </a:rPr>
              <a:t> @ UofT 2020</a:t>
            </a:r>
          </a:p>
          <a:p>
            <a:r>
              <a:rPr lang="en-CA" dirty="0">
                <a:solidFill>
                  <a:schemeClr val="tx1">
                    <a:alpha val="60000"/>
                  </a:schemeClr>
                </a:solidFill>
              </a:rPr>
              <a:t>Team Pi-Rates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6011E-F69F-43FD-8B2D-1D52BEFE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FF28-55E8-47AF-906F-4FCD9A25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BAE0-0E29-487A-A2C7-6386501F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41479"/>
            <a:ext cx="11090274" cy="3979625"/>
          </a:xfrm>
        </p:spPr>
        <p:txBody>
          <a:bodyPr/>
          <a:lstStyle/>
          <a:p>
            <a:r>
              <a:rPr lang="en-CA" dirty="0"/>
              <a:t>COVID-19 surfaced towards the end of 2019 resulting in a global pandemic. </a:t>
            </a:r>
          </a:p>
          <a:p>
            <a:r>
              <a:rPr lang="en-CA" dirty="0"/>
              <a:t>Currently over </a:t>
            </a:r>
            <a:r>
              <a:rPr lang="en-CA" dirty="0">
                <a:solidFill>
                  <a:srgbClr val="FF0000">
                    <a:alpha val="60000"/>
                  </a:srgbClr>
                </a:solidFill>
              </a:rPr>
              <a:t>7 million cases </a:t>
            </a:r>
            <a:r>
              <a:rPr lang="en-CA" dirty="0"/>
              <a:t>with over </a:t>
            </a:r>
            <a:r>
              <a:rPr lang="en-CA" dirty="0">
                <a:solidFill>
                  <a:srgbClr val="FF0000">
                    <a:alpha val="60000"/>
                  </a:srgbClr>
                </a:solidFill>
              </a:rPr>
              <a:t>400k deaths</a:t>
            </a:r>
            <a:r>
              <a:rPr lang="en-CA" dirty="0"/>
              <a:t>.</a:t>
            </a:r>
          </a:p>
          <a:p>
            <a:r>
              <a:rPr lang="en-CA" dirty="0"/>
              <a:t>Rise in online activity due to systemic lockdown.</a:t>
            </a:r>
          </a:p>
          <a:p>
            <a:r>
              <a:rPr lang="en-CA" dirty="0"/>
              <a:t>Expect the average sentiment of tweets to decrease as daily cases increased.</a:t>
            </a:r>
          </a:p>
          <a:p>
            <a:r>
              <a:rPr lang="en-CA" dirty="0"/>
              <a:t>Data: COVID-19 related subset of all tweets.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D4221-C4E3-484B-9F31-5C709706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EA76-5C70-4D17-8725-9886ADD6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430268"/>
            <a:ext cx="6379210" cy="307777"/>
          </a:xfrm>
        </p:spPr>
        <p:txBody>
          <a:bodyPr/>
          <a:lstStyle/>
          <a:p>
            <a:r>
              <a:rPr lang="en-US" dirty="0"/>
              <a:t>Data sourced from: </a:t>
            </a:r>
            <a:r>
              <a:rPr lang="en-US" dirty="0">
                <a:hlinkClick r:id="rId2"/>
              </a:rPr>
              <a:t>https://www.who.int/emergencies/diseases/novel-coronavirus-2019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FC0A-6BD9-4A0C-ABE9-BDEAAFDE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Daily Cases vs. Daily Tweets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6B5EE8-CCFC-4B5A-A444-E3818F350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1" y="1621410"/>
            <a:ext cx="4964438" cy="3125064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930D90B-90F4-4FF4-AB1E-C8A1F1C2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98" y="1621410"/>
            <a:ext cx="4964438" cy="3125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6D99D-4506-456C-8118-B4BE5ACC8C50}"/>
              </a:ext>
            </a:extLst>
          </p:cNvPr>
          <p:cNvSpPr txBox="1"/>
          <p:nvPr/>
        </p:nvSpPr>
        <p:spPr>
          <a:xfrm>
            <a:off x="2309567" y="4930218"/>
            <a:ext cx="8346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Time Period: March 20, 2020 – June 7, 2020</a:t>
            </a:r>
          </a:p>
          <a:p>
            <a:pPr marL="285750" indent="-285750">
              <a:buFontTx/>
              <a:buChar char="-"/>
            </a:pPr>
            <a:r>
              <a:rPr lang="en-CA" dirty="0"/>
              <a:t>Model used to collect COVID-19 related tweets.</a:t>
            </a:r>
          </a:p>
          <a:p>
            <a:pPr marL="285750" indent="-285750">
              <a:buFontTx/>
              <a:buChar char="-"/>
            </a:pPr>
            <a:r>
              <a:rPr lang="en-CA" dirty="0"/>
              <a:t>COVID-19 related tweets seemingly held </a:t>
            </a:r>
            <a:r>
              <a:rPr lang="en-CA" u="sng" dirty="0"/>
              <a:t>stable</a:t>
            </a:r>
            <a:r>
              <a:rPr lang="en-CA" dirty="0"/>
              <a:t> as daily cases increased.</a:t>
            </a:r>
          </a:p>
          <a:p>
            <a:pPr marL="285750" indent="-285750">
              <a:buFontTx/>
              <a:buChar char="-"/>
            </a:pPr>
            <a:r>
              <a:rPr lang="en-CA" dirty="0"/>
              <a:t>April 18:  Additional Keywords added to model.</a:t>
            </a:r>
          </a:p>
          <a:p>
            <a:pPr marL="285750" indent="-285750">
              <a:buFontTx/>
              <a:buChar char="-"/>
            </a:pPr>
            <a:r>
              <a:rPr lang="en-CA" dirty="0"/>
              <a:t>May 16: Server optimization.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A10321-2C12-44CB-9492-EF2C3640992C}"/>
              </a:ext>
            </a:extLst>
          </p:cNvPr>
          <p:cNvSpPr/>
          <p:nvPr/>
        </p:nvSpPr>
        <p:spPr>
          <a:xfrm>
            <a:off x="8146662" y="2260388"/>
            <a:ext cx="772998" cy="763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165FF4-F625-450F-8598-B5D77969303F}"/>
              </a:ext>
            </a:extLst>
          </p:cNvPr>
          <p:cNvSpPr/>
          <p:nvPr/>
        </p:nvSpPr>
        <p:spPr>
          <a:xfrm>
            <a:off x="9512401" y="1522831"/>
            <a:ext cx="772998" cy="763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4A1FB6B-237D-40B4-92B1-BE5F78FF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920EDE2-7915-4C55-B3BD-7A081AF3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sourced from: </a:t>
            </a:r>
            <a:r>
              <a:rPr lang="en-CA" dirty="0">
                <a:hlinkClick r:id="rId4"/>
              </a:rPr>
              <a:t>https://ieee-dataport.org/open-access/coronavirus-covid-19-tweets-dataset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A40B0-578D-4E4D-AEEA-BEFC53A8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CA" dirty="0"/>
              <a:t>Average Sentiment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9DBEBB-029B-4294-AEF9-033C2AC6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Sentiment score between -1 and 1.</a:t>
            </a:r>
          </a:p>
          <a:p>
            <a:r>
              <a:rPr lang="en-US" sz="1600" dirty="0"/>
              <a:t>Captures the emotion of a “tweeter”.</a:t>
            </a:r>
          </a:p>
          <a:p>
            <a:r>
              <a:rPr lang="en-US" sz="1600" dirty="0">
                <a:solidFill>
                  <a:srgbClr val="FF0000">
                    <a:alpha val="60000"/>
                  </a:srgbClr>
                </a:solidFill>
              </a:rPr>
              <a:t>Average sentiment did </a:t>
            </a:r>
            <a:r>
              <a:rPr lang="en-US" sz="1600" u="sng" dirty="0">
                <a:solidFill>
                  <a:srgbClr val="FF0000">
                    <a:alpha val="60000"/>
                  </a:srgbClr>
                </a:solidFill>
              </a:rPr>
              <a:t>NOT</a:t>
            </a:r>
            <a:r>
              <a:rPr lang="en-US" sz="1600" dirty="0">
                <a:solidFill>
                  <a:srgbClr val="FF0000">
                    <a:alpha val="60000"/>
                  </a:srgbClr>
                </a:solidFill>
              </a:rPr>
              <a:t> decrease with rise in daily cases.</a:t>
            </a:r>
          </a:p>
          <a:p>
            <a:r>
              <a:rPr lang="en-US" sz="1600" dirty="0"/>
              <a:t>Negative at the very start.</a:t>
            </a:r>
          </a:p>
          <a:p>
            <a:r>
              <a:rPr lang="en-US" sz="1600" dirty="0"/>
              <a:t>Most frequent term: coronavirus</a:t>
            </a:r>
          </a:p>
          <a:p>
            <a:r>
              <a:rPr lang="en-US" sz="1600" dirty="0"/>
              <a:t>Most frequent hashtag: #covid19	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CCAA0B5-4857-49C7-B6F3-0D85443C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1659769"/>
            <a:ext cx="4306809" cy="3327010"/>
          </a:xfrm>
          <a:custGeom>
            <a:avLst/>
            <a:gdLst/>
            <a:ahLst/>
            <a:cxnLst/>
            <a:rect l="l" t="t" r="r" b="b"/>
            <a:pathLst>
              <a:path w="2771776" h="2771776">
                <a:moveTo>
                  <a:pt x="0" y="0"/>
                </a:moveTo>
                <a:lnTo>
                  <a:pt x="2771776" y="0"/>
                </a:lnTo>
                <a:lnTo>
                  <a:pt x="2771776" y="2771776"/>
                </a:lnTo>
                <a:lnTo>
                  <a:pt x="0" y="2771776"/>
                </a:lnTo>
                <a:close/>
              </a:path>
            </a:pathLst>
          </a:cu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69A22-7FBE-4017-A0AF-2DD56B9C5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58" y="549275"/>
            <a:ext cx="3347775" cy="2586156"/>
          </a:xfrm>
          <a:custGeom>
            <a:avLst/>
            <a:gdLst/>
            <a:ahLst/>
            <a:cxnLst/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78DE5-1C75-4540-A767-3B4EE54FD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57" y="3407280"/>
            <a:ext cx="3347776" cy="2586156"/>
          </a:xfrm>
          <a:custGeom>
            <a:avLst/>
            <a:gdLst/>
            <a:ahLst/>
            <a:cxnLst/>
            <a:rect l="l" t="t" r="r" b="b"/>
            <a:pathLst>
              <a:path w="4090132" h="5759450">
                <a:moveTo>
                  <a:pt x="0" y="0"/>
                </a:moveTo>
                <a:lnTo>
                  <a:pt x="4090132" y="0"/>
                </a:lnTo>
                <a:lnTo>
                  <a:pt x="409013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320C2C-6EB9-41A3-8566-CE8C033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75569C1-DAC2-4ABB-8AC4-E04238B1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430268"/>
            <a:ext cx="6379210" cy="307777"/>
          </a:xfrm>
        </p:spPr>
        <p:txBody>
          <a:bodyPr/>
          <a:lstStyle/>
          <a:p>
            <a:r>
              <a:rPr lang="en-US" dirty="0"/>
              <a:t>Data sourced from: </a:t>
            </a:r>
            <a:r>
              <a:rPr lang="en-US" dirty="0">
                <a:hlinkClick r:id="rId5"/>
              </a:rPr>
              <a:t>https://ieee-dataport.org/open-access/coronavirus-covid-19-tweets-dataset</a:t>
            </a:r>
            <a:endParaRPr lang="en-US" dirty="0"/>
          </a:p>
          <a:p>
            <a:r>
              <a:rPr lang="en-US" dirty="0"/>
              <a:t> &amp; </a:t>
            </a:r>
            <a:r>
              <a:rPr lang="en-US" dirty="0">
                <a:hlinkClick r:id="rId6"/>
              </a:rPr>
              <a:t>https://zenodo.org/record/3884334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19A364-0C40-4F2E-8834-45F5F3EF4C4A}"/>
              </a:ext>
            </a:extLst>
          </p:cNvPr>
          <p:cNvSpPr/>
          <p:nvPr/>
        </p:nvSpPr>
        <p:spPr>
          <a:xfrm>
            <a:off x="4357177" y="4089190"/>
            <a:ext cx="772998" cy="763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BB8964-BB1C-4A2E-9759-75FAF1A998C0}"/>
              </a:ext>
            </a:extLst>
          </p:cNvPr>
          <p:cNvSpPr/>
          <p:nvPr/>
        </p:nvSpPr>
        <p:spPr>
          <a:xfrm>
            <a:off x="4535316" y="1659769"/>
            <a:ext cx="3887880" cy="2653831"/>
          </a:xfrm>
          <a:prstGeom prst="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61A671-B65E-455C-8C39-8D5DE8504E73}"/>
              </a:ext>
            </a:extLst>
          </p:cNvPr>
          <p:cNvSpPr/>
          <p:nvPr/>
        </p:nvSpPr>
        <p:spPr>
          <a:xfrm>
            <a:off x="4535316" y="4313600"/>
            <a:ext cx="3887880" cy="337443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7B7850-33F2-411B-9573-95A4D8534362}"/>
              </a:ext>
            </a:extLst>
          </p:cNvPr>
          <p:cNvSpPr txBox="1"/>
          <p:nvPr/>
        </p:nvSpPr>
        <p:spPr>
          <a:xfrm>
            <a:off x="6682568" y="3673644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B050"/>
                </a:solidFill>
              </a:rPr>
              <a:t>&gt; 0: 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5FDA77-CE4F-4EF1-AC31-50F1B93CBF6D}"/>
              </a:ext>
            </a:extLst>
          </p:cNvPr>
          <p:cNvSpPr txBox="1"/>
          <p:nvPr/>
        </p:nvSpPr>
        <p:spPr>
          <a:xfrm>
            <a:off x="6679083" y="4328985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&lt; 0: Negative</a:t>
            </a:r>
          </a:p>
        </p:txBody>
      </p:sp>
    </p:spTree>
    <p:extLst>
      <p:ext uri="{BB962C8B-B14F-4D97-AF65-F5344CB8AC3E}">
        <p14:creationId xmlns:p14="http://schemas.microsoft.com/office/powerpoint/2010/main" val="15591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769-35B7-4E82-A5B1-7C2C6469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5841-B114-4D00-BA2F-99DCE12E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754981"/>
            <a:ext cx="11336337" cy="40613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[1] Rabindra </a:t>
            </a:r>
            <a:r>
              <a:rPr lang="en-CA" dirty="0" err="1"/>
              <a:t>Lamsal</a:t>
            </a:r>
            <a:r>
              <a:rPr lang="en-CA" dirty="0"/>
              <a:t>. "Coronavirus (COVID-19) Tweets Dataset". IEEE </a:t>
            </a:r>
            <a:r>
              <a:rPr lang="en-CA" dirty="0" err="1"/>
              <a:t>Dataport</a:t>
            </a:r>
            <a:r>
              <a:rPr lang="en-CA" dirty="0"/>
              <a:t>, 2020. [Online]. Available: </a:t>
            </a:r>
            <a:r>
              <a:rPr lang="en-CA" dirty="0">
                <a:hlinkClick r:id="rId2"/>
              </a:rPr>
              <a:t>http://dx.doi.org/10.21227/781w-ef42</a:t>
            </a:r>
            <a:r>
              <a:rPr lang="en-CA" dirty="0"/>
              <a:t>. Accessed: Jun. 05, 2020.</a:t>
            </a:r>
          </a:p>
          <a:p>
            <a:r>
              <a:rPr lang="en-CA" dirty="0"/>
              <a:t>[2] Banda, Juan M., </a:t>
            </a:r>
            <a:r>
              <a:rPr lang="en-CA" dirty="0" err="1"/>
              <a:t>Tekumalla</a:t>
            </a:r>
            <a:r>
              <a:rPr lang="en-CA" dirty="0"/>
              <a:t>, Ramya, Wang, </a:t>
            </a:r>
            <a:r>
              <a:rPr lang="en-CA" dirty="0" err="1"/>
              <a:t>Guanyu</a:t>
            </a:r>
            <a:r>
              <a:rPr lang="en-CA" dirty="0"/>
              <a:t>, Yu, </a:t>
            </a:r>
            <a:r>
              <a:rPr lang="en-CA" dirty="0" err="1"/>
              <a:t>Jingyuan</a:t>
            </a:r>
            <a:r>
              <a:rPr lang="en-CA" dirty="0"/>
              <a:t>, Liu, </a:t>
            </a:r>
            <a:r>
              <a:rPr lang="en-CA" dirty="0" err="1"/>
              <a:t>Tuo</a:t>
            </a:r>
            <a:r>
              <a:rPr lang="en-CA" dirty="0"/>
              <a:t>, Ding, </a:t>
            </a:r>
            <a:r>
              <a:rPr lang="en-CA" dirty="0" err="1"/>
              <a:t>Yuning</a:t>
            </a:r>
            <a:r>
              <a:rPr lang="en-CA" dirty="0"/>
              <a:t>, … </a:t>
            </a:r>
            <a:r>
              <a:rPr lang="en-CA" dirty="0" err="1"/>
              <a:t>Chowell</a:t>
            </a:r>
            <a:r>
              <a:rPr lang="en-CA" dirty="0"/>
              <a:t>, Gerardo. (2020). "A large-scale COVID-19 Twitter chatter dataset for open scientific research - an international collaboration (Version 13.0) [Data set]". </a:t>
            </a:r>
            <a:r>
              <a:rPr lang="en-CA" dirty="0" err="1"/>
              <a:t>Zenodo</a:t>
            </a:r>
            <a:r>
              <a:rPr lang="en-CA" dirty="0"/>
              <a:t>. </a:t>
            </a:r>
            <a:r>
              <a:rPr lang="en-CA" dirty="0">
                <a:hlinkClick r:id="rId3"/>
              </a:rPr>
              <a:t>http://doi.org/10.5281/zenodo.3884334</a:t>
            </a:r>
            <a:r>
              <a:rPr lang="en-CA" dirty="0"/>
              <a:t>. Accessed Jun. 13, 2020.</a:t>
            </a:r>
          </a:p>
          <a:p>
            <a:r>
              <a:rPr lang="en-US" dirty="0"/>
              <a:t>[3] “Download today’s data on the geographic distribution of COVID-19 cases worldwide.” European Centre for Disease Prevention and Control, </a:t>
            </a:r>
            <a:r>
              <a:rPr lang="en-US" dirty="0">
                <a:hlinkClick r:id="rId4"/>
              </a:rPr>
              <a:t>https://www.ecdc.europa.eu/en/publications-data/download-todays-data-geographic-distribution-covid-19-cases-worldwide</a:t>
            </a:r>
            <a:r>
              <a:rPr lang="en-US" dirty="0"/>
              <a:t>. Accessed Jun. 13, 2020.</a:t>
            </a:r>
          </a:p>
          <a:p>
            <a:r>
              <a:rPr lang="en-US" dirty="0"/>
              <a:t>[4] Ritchie, Hannah. “Coronavirus Source Data.” Our World in Data, ourworldindata.org/coronavirus-source-data. Accessed Jun. 14, 2020.</a:t>
            </a:r>
          </a:p>
          <a:p>
            <a:r>
              <a:rPr lang="en-CA" dirty="0"/>
              <a:t>[5] </a:t>
            </a:r>
            <a:r>
              <a:rPr lang="en-US" dirty="0"/>
              <a:t>“Coronavirus disease (COVID-19) pandemic.” World Health Organization, </a:t>
            </a:r>
            <a:r>
              <a:rPr lang="en-CA" dirty="0">
                <a:solidFill>
                  <a:srgbClr val="0066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https://www.who.int/emergencies/diseases/novel-coronavirus-2019</a:t>
            </a:r>
            <a:r>
              <a:rPr lang="en-CA" dirty="0"/>
              <a:t>. Accessed Jun. 14,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E607-CE8B-4CDD-B8D1-3FA38DB8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F9895-B3E9-47B8-A0DB-9E0EA4E9B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6" t="23391" r="1375"/>
          <a:stretch/>
        </p:blipFill>
        <p:spPr>
          <a:xfrm>
            <a:off x="20" y="10"/>
            <a:ext cx="1219197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D9A89-0602-4BC2-92CB-A8CA993C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CA" dirty="0"/>
              <a:t>Thank you and Stay Safe!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6011E-F69F-43FD-8B2D-1D52BEFE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3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Analysis on the effects of COVID-19 on tweets</vt:lpstr>
      <vt:lpstr>Introduction</vt:lpstr>
      <vt:lpstr>Daily Cases vs. Daily Tweets</vt:lpstr>
      <vt:lpstr>Average Sentiment</vt:lpstr>
      <vt:lpstr>References</vt:lpstr>
      <vt:lpstr>Thank you and Stay Safe!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the effects of COVID-19 on tweets</dc:title>
  <dc:creator>Andrew Chew</dc:creator>
  <cp:lastModifiedBy>Andrew Chew</cp:lastModifiedBy>
  <cp:revision>21</cp:revision>
  <dcterms:created xsi:type="dcterms:W3CDTF">2020-06-15T00:48:45Z</dcterms:created>
  <dcterms:modified xsi:type="dcterms:W3CDTF">2020-06-15T01:09:50Z</dcterms:modified>
</cp:coreProperties>
</file>