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EBACF1-7FD7-45C4-AAD6-3B482E20EA2C}">
  <a:tblStyle styleId="{E8EBACF1-7FD7-45C4-AAD6-3B482E20EA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6c20ec4e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6c20ec4e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5434e1ea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5434e1ea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434e1e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5434e1e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434e1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434e1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434e1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434e1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434e1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434e1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434e1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5434e1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434e1e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434e1e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5434e1e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5434e1e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34e1e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5434e1e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5434e1e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5434e1e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c20ec4e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c20ec4e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c20ec4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6c20ec4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5434e1e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5434e1e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434e1e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434e1e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36c46f84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36c46f84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6c46f844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6c46f844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5434e1ea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5434e1ea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9fa8b7d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9fa8b7d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9fa8b7d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9fa8b7d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fa8b7d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fa8b7d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9fa8b7d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9fa8b7d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434e1e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434e1e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348875"/>
            <a:ext cx="81231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b="1" lang="en" sz="3520"/>
              <a:t>Detection of Ocular disease using Transfer and Federated Learning</a:t>
            </a:r>
            <a:endParaRPr b="1"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43500" y="3182325"/>
            <a:ext cx="34899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BRAC University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t/>
            </a:r>
            <a:endParaRPr b="1"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1025" y="3243225"/>
            <a:ext cx="3616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23366010 Bushra Rafia Chowdhury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23366028 Sadia Tasnim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23366032 Labib Hasan Khan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57150" y="2171525"/>
            <a:ext cx="31794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No : 27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CSE 707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52500" y="445025"/>
            <a:ext cx="5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Class Distribution 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{E8EBACF1-7FD7-45C4-AAD6-3B482E20EA2C}</a:tableStyleId>
              </a:tblPr>
              <a:tblGrid>
                <a:gridCol w="1713225"/>
                <a:gridCol w="1713225"/>
                <a:gridCol w="1713225"/>
              </a:tblGrid>
              <a:tr h="47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Class Size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Encoded Label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Cataract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Glaucoma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8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1213975" y="1716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3648463" y="1707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Manually encode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6082975" y="1716100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Train-validation-Test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082975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Transfer Learning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3" name="Google Shape;143;p23"/>
          <p:cNvCxnSpPr>
            <a:stCxn id="139" idx="3"/>
            <a:endCxn id="140" idx="1"/>
          </p:cNvCxnSpPr>
          <p:nvPr/>
        </p:nvCxnSpPr>
        <p:spPr>
          <a:xfrm flipH="1" rot="10800000">
            <a:off x="2986975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/>
          <p:nvPr/>
        </p:nvSpPr>
        <p:spPr>
          <a:xfrm>
            <a:off x="2601000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Federated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23"/>
          <p:cNvCxnSpPr>
            <a:stCxn id="140" idx="3"/>
            <a:endCxn id="141" idx="1"/>
          </p:cNvCxnSpPr>
          <p:nvPr/>
        </p:nvCxnSpPr>
        <p:spPr>
          <a:xfrm>
            <a:off x="5421463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>
            <a:stCxn id="141" idx="2"/>
            <a:endCxn id="142" idx="0"/>
          </p:cNvCxnSpPr>
          <p:nvPr/>
        </p:nvCxnSpPr>
        <p:spPr>
          <a:xfrm flipH="1" rot="-5400000">
            <a:off x="6633325" y="2827900"/>
            <a:ext cx="931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3"/>
          <p:cNvCxnSpPr>
            <a:stCxn id="142" idx="1"/>
            <a:endCxn id="144" idx="3"/>
          </p:cNvCxnSpPr>
          <p:nvPr/>
        </p:nvCxnSpPr>
        <p:spPr>
          <a:xfrm rot="10800000">
            <a:off x="4632175" y="3616925"/>
            <a:ext cx="14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</a:t>
            </a:r>
            <a:endParaRPr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{E8EBACF1-7FD7-45C4-AAD6-3B482E20EA2C}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elapsed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EffecientNet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161.3s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EffecientNet 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60.6s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164.5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Resnet50V2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 V3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163.6s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5005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EfficientNetV2B1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25850" y="1356600"/>
            <a:ext cx="80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Included Fused-MBConv new </a:t>
            </a:r>
            <a:r>
              <a:rPr lang="en" sz="1600"/>
              <a:t>convolutional blocks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MBConv and simpler 3x3 convolutions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8.2 million parameters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accuracy</a:t>
            </a:r>
            <a:endParaRPr sz="1600"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20350" y="55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44375" y="1370750"/>
            <a:ext cx="82482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Reusing a pretrained model on a different dataset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layers on top of the existing model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EfficientNet model was pre-trained on imagenet dataset. 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221300" y="46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Model Architecture 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178800" y="4663225"/>
            <a:ext cx="24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Figure : Model Architecture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21450" y="1439175"/>
            <a:ext cx="4936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EfficientNet V2 B1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Flatten Layer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 Dense Layer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  output layer with softmax function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 probable outputs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952" y="175525"/>
            <a:ext cx="1335800" cy="43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Hyperparameters</a:t>
            </a:r>
            <a:r>
              <a:rPr lang="en"/>
              <a:t> </a:t>
            </a:r>
            <a:endParaRPr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952500" y="126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{E8EBACF1-7FD7-45C4-AAD6-3B482E20EA2C}</a:tableStyleId>
              </a:tblPr>
              <a:tblGrid>
                <a:gridCol w="3619500"/>
                <a:gridCol w="36195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Hyper </a:t>
                      </a:r>
                      <a:r>
                        <a:rPr b="1" lang="en" sz="1700"/>
                        <a:t>Parameters</a:t>
                      </a:r>
                      <a:r>
                        <a:rPr b="1" lang="en" sz="1700"/>
                        <a:t>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Value 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function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parse categorical cross_entropy_loss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Pooling Layer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{E8EBACF1-7FD7-45C4-AAD6-3B482E20EA2C}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Epoch 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Accuracy </a:t>
                      </a:r>
                      <a:endParaRPr b="1" sz="1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95.93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9"/>
          <p:cNvSpPr txBox="1"/>
          <p:nvPr/>
        </p:nvSpPr>
        <p:spPr>
          <a:xfrm>
            <a:off x="489150" y="326100"/>
            <a:ext cx="5892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Result Analysis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00" y="1290375"/>
            <a:ext cx="5496676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220850" y="548125"/>
            <a:ext cx="345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500" y="1120825"/>
            <a:ext cx="42862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Architecture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Comparison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 parameter used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Average Performance</a:t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1136" r="0" t="0"/>
          <a:stretch/>
        </p:blipFill>
        <p:spPr>
          <a:xfrm>
            <a:off x="2912675" y="1418200"/>
            <a:ext cx="3624150" cy="27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348800"/>
            <a:ext cx="85206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Medical dataset is private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Data cleaning &amp; labeling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Compute and bandwidth availability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65375"/>
            <a:ext cx="85206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XAI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Ensemble Learning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Application </a:t>
            </a:r>
            <a:endParaRPr sz="2200"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806950" y="1916625"/>
            <a:ext cx="3530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Thank You</a:t>
            </a:r>
            <a:endParaRPr b="1" sz="5000"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261400" y="3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5025325" y="1170050"/>
            <a:ext cx="3340692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12825" y="1170050"/>
            <a:ext cx="40662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Ocular diseases (e.g., glaucoma, diabetic retinopathy, macular degeneration)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Global impact on vision impairment and blindness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early detection and intervention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26475" y="6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2025" y="1231038"/>
            <a:ext cx="7756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Automated methods may lack accuracy, requiring human validation.</a:t>
            </a:r>
            <a:endParaRPr sz="1500">
              <a:solidFill>
                <a:srgbClr val="21212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Concerns about patient confidentiality and privacy.</a:t>
            </a:r>
            <a:endParaRPr sz="1500">
              <a:solidFill>
                <a:srgbClr val="21212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Limited availability of diverse datasets for ocular diseases.</a:t>
            </a:r>
            <a:endParaRPr sz="2100">
              <a:solidFill>
                <a:srgbClr val="21212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61525" y="3324025"/>
            <a:ext cx="7657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Rapid and automatic detection of ocular diseases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Reducing the ophthalmologist’s workload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Prevents vision damage of patients.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500550" y="275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Transfer Learning Model: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Leveraging pre-existing knowledge for efficient detection.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Federated Learning: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Addressing privacy concerns through decentralized training.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 Accuracy: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Reducing reliance on human validation for more reliable results.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Diversification: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Overcoming limited availability with augmentation and collaboration.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01 :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an approach based on deep learning for ocular disease diagnosis.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advanced image categorization algorithms, including VGG-19, on the ODIR dataset with 5000 retinal images.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exhibits significant class imbalance, addressed by transforming the multiclass classification into a binary task.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VGG-19 training based on binary classifications yields high accuracy: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98.13% for normal vs. pathological myopia.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94.03% for normal vs. cataract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90.94% for normal vs. glaucoma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❖"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02 :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Proposes a deep learning-based system for reliable and cost-effective early diagnosis of ocular diseases.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the ODIR dataset with annotations by trained human readers.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Model, leveraging computer vision and deep learning, demonstrates proficiency in detecting abnormalities from high-resolution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Achieves peak accuracy of 93% for individual diseases and 83% for multiple diseases.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03 :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four deep learning-driven models for precise ocular tumor detection.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Employs cutting-edge image categorization algorithms (MobileNetV2, Resnet-34, VGG-16, EfficientNet) on the ODIR dataset with 5000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VGG-16 achieves 97.23% accuracy, Resnet-34 90.85%, MobileNetV2 94.32%, and EfficientNet 93.82% accuracy.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Models are positioned to contribute to the development of a system for prompt ocular disease diagnosis.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821125" y="415925"/>
            <a:ext cx="85206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2451000"/>
            <a:ext cx="8123101" cy="2337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629250" y="4502600"/>
            <a:ext cx="47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: Sample Images from Dataset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23950" y="944825"/>
            <a:ext cx="81231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</a:rPr>
              <a:t>ODIR (Ocular Disease Intelligent Recognition) 2019</a:t>
            </a:r>
            <a:endParaRPr b="1" sz="15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A structured ophthalmic database of around 5000 patients from China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</a:rPr>
              <a:t>Contains: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 Age , Color fundus photographs  of both eyes &amp; Diagnostic keywords from doctors.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</a:rPr>
              <a:t>Categories</a:t>
            </a: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</a:rPr>
              <a:t>: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</a:rPr>
              <a:t>normal (N), diabetes (D), cataract (C), glaucoma (G)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