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D22458-7DCA-4E8C-BA5A-CAFAC7A7F45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6E5BDA-9850-40AE-9820-2D29D358F44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EDDF26-2203-43BB-B1B8-B45FC398D83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F32C96-00FC-4E9B-A6D8-84C18B9D27D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953466-8E8A-4E6A-8678-6E38A73D595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7DF9F7-1B40-4E20-803B-DC67356DCF8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351E92-71E8-46B7-9078-888BD3CE693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E28983-63C8-447B-A21B-6DF4E8A7DAA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92DADE-3343-421A-99C4-AE82476A965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56F9B1-599A-47B7-923A-99A89B03E3B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BE8FD3-982D-487A-A86C-AB61A49E651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EAB384-6440-4A79-96C2-68D5384EC68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4B4AD8-E03D-4C7F-8EC5-10864D3E661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9CA3B7-78A5-4944-8E99-D9A340170ED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7CB99B-F971-4B07-B5C1-6FCD13E06C7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C33B99-0578-45DC-A377-1D576E01CAD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C9C3AD-0799-42DC-B300-55BE736A339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72DB39-C383-4A91-B2D5-DE38CFBFFD7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DA5454-41FA-4903-A19A-1B6B616C3B2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94E478-5F70-4EBC-8BF1-41D1B25DD5B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0ACD6A-20CC-4BAA-A53B-ACD79E37B2D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854811-5D4A-43D6-A3D5-500013C451F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76FF51-F1B9-4160-9631-009F480ED45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53072B1-ABA3-4DC9-BF22-CA9CFC33D28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0;p2"/>
          <p:cNvCxnSpPr/>
          <p:nvPr/>
        </p:nvCxnSpPr>
        <p:spPr>
          <a:xfrm>
            <a:off x="0" y="2998080"/>
            <a:ext cx="9144360" cy="360"/>
          </a:xfrm>
          <a:prstGeom prst="straightConnector1">
            <a:avLst/>
          </a:prstGeom>
          <a:ln w="19050">
            <a:solidFill>
              <a:srgbClr val="63d297"/>
            </a:solidFill>
            <a:round/>
          </a:ln>
        </p:spPr>
      </p:cxn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96000"/>
          </a:bodyPr>
          <a:p>
            <a:pPr indent="0"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9FD1B6-1BDD-44CC-9629-FBC5D44B1BB7}" type="slidenum">
              <a:rPr b="0" lang="en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9;p4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7920" bIns="979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65177E-57E4-47A3-990C-BAC3C6551D1A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10480" y="1348920"/>
            <a:ext cx="8122680" cy="99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74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20" spc="-1" strike="noStrike">
                <a:solidFill>
                  <a:schemeClr val="lt1"/>
                </a:solidFill>
                <a:latin typeface="Proxima Nova"/>
                <a:ea typeface="Proxima Nova"/>
              </a:rPr>
              <a:t>Detection of </a:t>
            </a:r>
            <a:r>
              <a:rPr b="1" lang="en" sz="3520" spc="-1" strike="noStrike">
                <a:solidFill>
                  <a:schemeClr val="lt1"/>
                </a:solidFill>
                <a:latin typeface="Proxima Nova"/>
                <a:ea typeface="Proxima Nova"/>
              </a:rPr>
              <a:t>Ocular </a:t>
            </a:r>
            <a:r>
              <a:rPr b="1" lang="en" sz="3520" spc="-1" strike="noStrike">
                <a:solidFill>
                  <a:schemeClr val="lt1"/>
                </a:solidFill>
                <a:latin typeface="Proxima Nova"/>
                <a:ea typeface="Proxima Nova"/>
              </a:rPr>
              <a:t>disease </a:t>
            </a:r>
            <a:r>
              <a:rPr b="1" lang="en" sz="3520" spc="-1" strike="noStrike">
                <a:solidFill>
                  <a:schemeClr val="lt1"/>
                </a:solidFill>
                <a:latin typeface="Proxima Nova"/>
                <a:ea typeface="Proxima Nova"/>
              </a:rPr>
              <a:t>using </a:t>
            </a:r>
            <a:r>
              <a:rPr b="1" lang="en" sz="3520" spc="-1" strike="noStrike">
                <a:solidFill>
                  <a:schemeClr val="lt1"/>
                </a:solidFill>
                <a:latin typeface="Proxima Nova"/>
                <a:ea typeface="Proxima Nova"/>
              </a:rPr>
              <a:t>Transfer and </a:t>
            </a:r>
            <a:r>
              <a:rPr b="1" lang="en" sz="3520" spc="-1" strike="noStrike">
                <a:solidFill>
                  <a:schemeClr val="lt1"/>
                </a:solidFill>
                <a:latin typeface="Proxima Nova"/>
                <a:ea typeface="Proxima Nova"/>
              </a:rPr>
              <a:t>Federated </a:t>
            </a:r>
            <a:r>
              <a:rPr b="1" lang="en" sz="3520" spc="-1" strike="noStrike">
                <a:solidFill>
                  <a:schemeClr val="lt1"/>
                </a:solidFill>
                <a:latin typeface="Proxima Nova"/>
                <a:ea typeface="Proxima Nova"/>
              </a:rPr>
              <a:t>Learning</a:t>
            </a:r>
            <a:endParaRPr b="0" lang="en-US" sz="352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143680" y="3182400"/>
            <a:ext cx="3489480" cy="144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20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600" spc="-1" strike="noStrike">
                <a:solidFill>
                  <a:schemeClr val="lt1"/>
                </a:solidFill>
                <a:latin typeface="Lato"/>
                <a:ea typeface="Lato"/>
              </a:rPr>
              <a:t>CSE 707 </a:t>
            </a:r>
            <a:r>
              <a:rPr b="1" lang="en" sz="5600" spc="-1" strike="noStrike">
                <a:solidFill>
                  <a:schemeClr val="lt1"/>
                </a:solidFill>
                <a:latin typeface="Lato"/>
                <a:ea typeface="Lato"/>
              </a:rPr>
              <a:t>Course </a:t>
            </a:r>
            <a:r>
              <a:rPr b="1" lang="en" sz="5600" spc="-1" strike="noStrike">
                <a:solidFill>
                  <a:schemeClr val="lt1"/>
                </a:solidFill>
                <a:latin typeface="Lato"/>
                <a:ea typeface="Lato"/>
              </a:rPr>
              <a:t>Instruct</a:t>
            </a:r>
            <a:r>
              <a:rPr b="1" lang="en" sz="5600" spc="-1" strike="noStrike">
                <a:solidFill>
                  <a:schemeClr val="lt1"/>
                </a:solidFill>
                <a:latin typeface="Lato"/>
                <a:ea typeface="Lato"/>
              </a:rPr>
              <a:t>or</a:t>
            </a:r>
            <a:endParaRPr b="0" lang="en-US" sz="56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Mr. </a:t>
            </a: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Annajiat </a:t>
            </a: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Alim </a:t>
            </a: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Rasel</a:t>
            </a:r>
            <a:endParaRPr b="0" lang="en-US" sz="56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Senior </a:t>
            </a: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Lecturer, </a:t>
            </a: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Departm</a:t>
            </a: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ent of </a:t>
            </a: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CSE</a:t>
            </a:r>
            <a:endParaRPr b="0" lang="en-US" sz="56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BRAC </a:t>
            </a: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Universit</a:t>
            </a: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y</a:t>
            </a:r>
            <a:endParaRPr b="0" lang="en-US" sz="5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56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ST - </a:t>
            </a: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Mehnaz </a:t>
            </a: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Ara Fazal</a:t>
            </a:r>
            <a:endParaRPr b="0" lang="en-US" sz="56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RA - Md </a:t>
            </a: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Sabbir </a:t>
            </a:r>
            <a:r>
              <a:rPr b="0" lang="en" sz="5600" spc="-1" strike="noStrike">
                <a:solidFill>
                  <a:schemeClr val="lt1"/>
                </a:solidFill>
                <a:latin typeface="Lato"/>
                <a:ea typeface="Lato"/>
              </a:rPr>
              <a:t>Hossain </a:t>
            </a:r>
            <a:endParaRPr b="0" lang="en-US" sz="56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5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607611-34C7-4B75-9F1E-70A4384F82BC}" type="slidenum">
              <a:rPr b="0" lang="en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1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Google Shape;62;p13"/>
          <p:cNvSpPr/>
          <p:nvPr/>
        </p:nvSpPr>
        <p:spPr>
          <a:xfrm>
            <a:off x="541080" y="3243240"/>
            <a:ext cx="3616560" cy="14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Lato"/>
                <a:ea typeface="Lato"/>
              </a:rPr>
              <a:t>By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lt1"/>
                </a:solidFill>
                <a:latin typeface="Lato"/>
                <a:ea typeface="Lato"/>
              </a:rPr>
              <a:t>23366010 Bushra Rafia Chowdhury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lt1"/>
                </a:solidFill>
                <a:latin typeface="Lato"/>
                <a:ea typeface="Lato"/>
              </a:rPr>
              <a:t>23366028 Sadia Tasnim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lt1"/>
                </a:solidFill>
                <a:latin typeface="Lato"/>
                <a:ea typeface="Lato"/>
              </a:rPr>
              <a:t>23366032 Labib Hasan Khan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Google Shape;63;p13"/>
          <p:cNvSpPr/>
          <p:nvPr/>
        </p:nvSpPr>
        <p:spPr>
          <a:xfrm>
            <a:off x="2957040" y="2171520"/>
            <a:ext cx="3179160" cy="77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chemeClr val="lt2"/>
                </a:solidFill>
                <a:latin typeface="Proxima Nova"/>
                <a:ea typeface="Proxima Nova"/>
              </a:rPr>
              <a:t>Group No : 27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chemeClr val="lt2"/>
                </a:solidFill>
                <a:latin typeface="Proxima Nova"/>
                <a:ea typeface="Proxima Nova"/>
              </a:rPr>
              <a:t>CSE 707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20480" y="5587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Transfer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44400" y="1370880"/>
            <a:ext cx="8247960" cy="3052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2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Reusing a pretrained model on a different dataset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Adding new layers on top of the existing model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EfficientNet model was pre-trained on imagenet dataset.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495659-F775-4E95-BF0C-4037DD7ADAE7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10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21400" y="4604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Transfer Learning Model Architecture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45;p23"/>
          <p:cNvSpPr/>
          <p:nvPr/>
        </p:nvSpPr>
        <p:spPr>
          <a:xfrm>
            <a:off x="0" y="0"/>
            <a:ext cx="2999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46;p23"/>
          <p:cNvSpPr/>
          <p:nvPr/>
        </p:nvSpPr>
        <p:spPr>
          <a:xfrm>
            <a:off x="6178680" y="4663080"/>
            <a:ext cx="247284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Figure : Model Architecture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F70412-607F-4180-9AED-D32F75A8D6FD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11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Google Shape;148;p23"/>
          <p:cNvSpPr/>
          <p:nvPr/>
        </p:nvSpPr>
        <p:spPr>
          <a:xfrm>
            <a:off x="521280" y="1439280"/>
            <a:ext cx="4935960" cy="285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4308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EfficientNet V2 B1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Flatten Layer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3 Dense Layer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1  output layer with softmax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4 probable outputs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149;p23" descr=""/>
          <p:cNvPicPr/>
          <p:nvPr/>
        </p:nvPicPr>
        <p:blipFill>
          <a:blip r:embed="rId1"/>
          <a:stretch/>
        </p:blipFill>
        <p:spPr>
          <a:xfrm>
            <a:off x="6627960" y="175680"/>
            <a:ext cx="1335600" cy="438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Model Hyperparameters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2" name="Google Shape;155;p24"/>
          <p:cNvGraphicFramePr/>
          <p:nvPr/>
        </p:nvGraphicFramePr>
        <p:xfrm>
          <a:off x="952560" y="1266840"/>
          <a:ext cx="7238520" cy="315972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52632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Hyper Parameters 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Value 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Epoch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Batch Size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Loss function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sparse categorical cross_entropy_loss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Optimizer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Adam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6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Pooling Layer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Max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3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F0E417-5591-45B6-A0B1-476C4C55728D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12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45C368-9DE7-4A8D-83AB-7C06805E9781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13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35" name="Google Shape;162;p25"/>
          <p:cNvGraphicFramePr/>
          <p:nvPr/>
        </p:nvGraphicFramePr>
        <p:xfrm>
          <a:off x="952560" y="1047600"/>
          <a:ext cx="7238520" cy="312696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08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Epoch 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Accuracy </a:t>
                      </a:r>
                      <a:endParaRPr b="0" lang="en-US" sz="1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65.60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78.30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90.11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93.16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94.53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95.93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95.58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6" name="Google Shape;163;p25"/>
          <p:cNvSpPr/>
          <p:nvPr/>
        </p:nvSpPr>
        <p:spPr>
          <a:xfrm>
            <a:off x="489240" y="326160"/>
            <a:ext cx="58917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Result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Result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CEC164-A8E8-4A59-9BDF-33801C12888A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14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9" name="Google Shape;170;p26" descr=""/>
          <p:cNvPicPr/>
          <p:nvPr/>
        </p:nvPicPr>
        <p:blipFill>
          <a:blip r:embed="rId1"/>
          <a:stretch/>
        </p:blipFill>
        <p:spPr>
          <a:xfrm>
            <a:off x="1671480" y="1290240"/>
            <a:ext cx="5496480" cy="299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220920" y="548280"/>
            <a:ext cx="34585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Federated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3F8858-65D0-4E8F-9E99-D6A27F64398B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2" name="Google Shape;177;p27" descr=""/>
          <p:cNvPicPr/>
          <p:nvPr/>
        </p:nvPicPr>
        <p:blipFill>
          <a:blip r:embed="rId1"/>
          <a:stretch/>
        </p:blipFill>
        <p:spPr>
          <a:xfrm>
            <a:off x="2699640" y="1120680"/>
            <a:ext cx="4285800" cy="358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Federated Average Performance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781015-3DC0-42D0-8991-A19C4BC12D1C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5" name="Google Shape;184;p28" descr=""/>
          <p:cNvPicPr/>
          <p:nvPr/>
        </p:nvPicPr>
        <p:blipFill>
          <a:blip r:embed="rId1"/>
          <a:srcRect l="1139" t="0" r="0" b="0"/>
          <a:stretch/>
        </p:blipFill>
        <p:spPr>
          <a:xfrm>
            <a:off x="2912760" y="1418040"/>
            <a:ext cx="3623760" cy="275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Limitation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11760" y="1348920"/>
            <a:ext cx="8520120" cy="3084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30120">
              <a:lnSpc>
                <a:spcPct val="200000"/>
              </a:lnSpc>
              <a:buClr>
                <a:srgbClr val="202729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Proxima Nova"/>
                <a:ea typeface="Proxima Nova"/>
              </a:rPr>
              <a:t>Medical dataset is private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200000"/>
              </a:lnSpc>
              <a:buClr>
                <a:srgbClr val="202729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</a:rPr>
              <a:t>Data cleaning &amp; labeling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200000"/>
              </a:lnSpc>
              <a:buClr>
                <a:srgbClr val="202729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</a:rPr>
              <a:t>Compute and bandwidth availability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64A5DE-3C74-48DA-B25D-90FACB6B2AFA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Future Work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11760" y="1265400"/>
            <a:ext cx="8520120" cy="324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616161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XAI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Ensemble Learning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Application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2FF2B6-81C7-4F34-9177-BBACA3A6067F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2806920" y="1916640"/>
            <a:ext cx="3529800" cy="1018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Thank You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522BD5-FAEF-48E7-907E-BF1D9E140B33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Outline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Problem Statement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Motivation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Dataset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Overall Architecture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Model Comparison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Transfer Learning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Hyper parameter used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Result analysis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Limitation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Future 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957F54-080B-4963-A6BB-E9FB783ECFC6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61240" y="3956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Introduction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0138D6-F3E8-4F3D-A091-03202640DCB7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0" name="Google Shape;70;p14" descr=""/>
          <p:cNvPicPr/>
          <p:nvPr/>
        </p:nvPicPr>
        <p:blipFill>
          <a:blip r:embed="rId1"/>
          <a:srcRect l="0" t="-1602" r="0" b="1602"/>
          <a:stretch/>
        </p:blipFill>
        <p:spPr>
          <a:xfrm>
            <a:off x="2527920" y="1190880"/>
            <a:ext cx="3340440" cy="334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6600" y="6584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Problem Statement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2120" y="1231200"/>
            <a:ext cx="7756560" cy="1419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p>
            <a:pPr marL="457200" indent="-324000">
              <a:lnSpc>
                <a:spcPct val="200000"/>
              </a:lnSpc>
              <a:buClr>
                <a:srgbClr val="212121"/>
              </a:buClr>
              <a:buFont typeface="Georgia"/>
              <a:buChar char="●"/>
            </a:pPr>
            <a:r>
              <a:rPr b="0" lang="en" sz="1500" spc="-1" strike="noStrike">
                <a:solidFill>
                  <a:srgbClr val="212121"/>
                </a:solidFill>
                <a:latin typeface="Georgia"/>
                <a:ea typeface="Georgia"/>
              </a:rPr>
              <a:t>Automated methods may lack accuracy, requiring human validation.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200000"/>
              </a:lnSpc>
              <a:buClr>
                <a:srgbClr val="212121"/>
              </a:buClr>
              <a:buFont typeface="Georgia"/>
              <a:buChar char="●"/>
            </a:pPr>
            <a:r>
              <a:rPr b="0" lang="en" sz="1500" spc="-1" strike="noStrike">
                <a:solidFill>
                  <a:srgbClr val="212121"/>
                </a:solidFill>
                <a:latin typeface="Georgia"/>
                <a:ea typeface="Georgia"/>
              </a:rPr>
              <a:t>Concerns about patient confidentiality and privacy.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200000"/>
              </a:lnSpc>
              <a:buClr>
                <a:srgbClr val="212121"/>
              </a:buClr>
              <a:buFont typeface="Georgia"/>
              <a:buChar char="●"/>
            </a:pPr>
            <a:r>
              <a:rPr b="0" lang="en" sz="1500" spc="-1" strike="noStrike">
                <a:solidFill>
                  <a:srgbClr val="212121"/>
                </a:solidFill>
                <a:latin typeface="Georgia"/>
                <a:ea typeface="Georgia"/>
              </a:rPr>
              <a:t>Limited availability of diverse datasets for ocular diseases.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05299B-1F81-4087-AD31-AEB33BC4E34B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4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Google Shape;85;p16"/>
          <p:cNvSpPr/>
          <p:nvPr/>
        </p:nvSpPr>
        <p:spPr>
          <a:xfrm>
            <a:off x="361440" y="3323880"/>
            <a:ext cx="765756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24000">
              <a:lnSpc>
                <a:spcPct val="200000"/>
              </a:lnSpc>
              <a:buClr>
                <a:srgbClr val="242424"/>
              </a:buClr>
              <a:buFont typeface="Georgia"/>
              <a:buChar char="●"/>
            </a:pPr>
            <a:r>
              <a:rPr b="0" lang="en" sz="1500" spc="-1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</a:rPr>
              <a:t>Rapid and automatic detection of ocular diseases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200000"/>
              </a:lnSpc>
              <a:buClr>
                <a:srgbClr val="242424"/>
              </a:buClr>
              <a:buFont typeface="Georgia"/>
              <a:buChar char="●"/>
            </a:pPr>
            <a:r>
              <a:rPr b="0" lang="en" sz="1500" spc="-1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</a:rPr>
              <a:t>Reducing the ophthalmologist’s workload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200000"/>
              </a:lnSpc>
              <a:buClr>
                <a:srgbClr val="242424"/>
              </a:buClr>
              <a:buFont typeface="Georgia"/>
              <a:buChar char="●"/>
            </a:pPr>
            <a:r>
              <a:rPr b="0" lang="en" sz="1500" spc="-1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</a:rPr>
              <a:t>Prevents vision damage of patients.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500400" y="27514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Motivation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21160" y="415800"/>
            <a:ext cx="8520120" cy="52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47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chemeClr val="dk1"/>
                </a:solidFill>
                <a:latin typeface="Proxima Nova"/>
                <a:ea typeface="Proxima Nova"/>
              </a:rPr>
              <a:t>D</a:t>
            </a:r>
            <a:r>
              <a:rPr b="0" lang="en" sz="4800" spc="-1" strike="noStrike">
                <a:solidFill>
                  <a:schemeClr val="dk1"/>
                </a:solidFill>
                <a:latin typeface="Proxima Nova"/>
                <a:ea typeface="Proxima Nova"/>
              </a:rPr>
              <a:t>a</a:t>
            </a:r>
            <a:r>
              <a:rPr b="0" lang="en" sz="4800" spc="-1" strike="noStrike">
                <a:solidFill>
                  <a:schemeClr val="dk1"/>
                </a:solidFill>
                <a:latin typeface="Proxima Nova"/>
                <a:ea typeface="Proxima Nova"/>
              </a:rPr>
              <a:t>t</a:t>
            </a:r>
            <a:r>
              <a:rPr b="0" lang="en" sz="4800" spc="-1" strike="noStrike">
                <a:solidFill>
                  <a:schemeClr val="dk1"/>
                </a:solidFill>
                <a:latin typeface="Proxima Nova"/>
                <a:ea typeface="Proxima Nova"/>
              </a:rPr>
              <a:t>a</a:t>
            </a:r>
            <a:r>
              <a:rPr b="0" lang="en" sz="4800" spc="-1" strike="noStrike">
                <a:solidFill>
                  <a:schemeClr val="dk1"/>
                </a:solidFill>
                <a:latin typeface="Proxima Nova"/>
                <a:ea typeface="Proxima Nova"/>
              </a:rPr>
              <a:t>s</a:t>
            </a:r>
            <a:r>
              <a:rPr b="0" lang="en" sz="4800" spc="-1" strike="noStrike">
                <a:solidFill>
                  <a:schemeClr val="dk1"/>
                </a:solidFill>
                <a:latin typeface="Proxima Nova"/>
                <a:ea typeface="Proxima Nova"/>
              </a:rPr>
              <a:t>e</a:t>
            </a:r>
            <a:r>
              <a:rPr b="0" lang="en" sz="4800" spc="-1" strike="noStrike">
                <a:solidFill>
                  <a:schemeClr val="dk1"/>
                </a:solidFill>
                <a:latin typeface="Proxima Nova"/>
                <a:ea typeface="Proxima Nova"/>
              </a:rPr>
              <a:t>t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10480" y="3182400"/>
            <a:ext cx="8122680" cy="629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 algn="ctr">
              <a:buNone/>
            </a:pPr>
            <a:endParaRPr b="0" lang="en-US" sz="2400" spc="-1" strike="noStrike">
              <a:solidFill>
                <a:schemeClr val="lt1"/>
              </a:solidFill>
              <a:latin typeface="Proxima Nova"/>
              <a:ea typeface="Proxima Nov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BB4E02-F6E5-42D4-933E-3922EB6516C6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5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9" name="Google Shape;94;p17" descr=""/>
          <p:cNvPicPr/>
          <p:nvPr/>
        </p:nvPicPr>
        <p:blipFill>
          <a:blip r:embed="rId1"/>
          <a:stretch/>
        </p:blipFill>
        <p:spPr>
          <a:xfrm>
            <a:off x="510480" y="2450880"/>
            <a:ext cx="8122680" cy="2337480"/>
          </a:xfrm>
          <a:prstGeom prst="rect">
            <a:avLst/>
          </a:prstGeom>
          <a:ln w="0">
            <a:noFill/>
          </a:ln>
        </p:spPr>
      </p:pic>
      <p:sp>
        <p:nvSpPr>
          <p:cNvPr id="100" name="Google Shape;95;p17"/>
          <p:cNvSpPr/>
          <p:nvPr/>
        </p:nvSpPr>
        <p:spPr>
          <a:xfrm>
            <a:off x="2629080" y="4502520"/>
            <a:ext cx="4732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Figure : Sample Images from Dataset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96;p17"/>
          <p:cNvSpPr/>
          <p:nvPr/>
        </p:nvSpPr>
        <p:spPr>
          <a:xfrm>
            <a:off x="623880" y="945000"/>
            <a:ext cx="8122680" cy="198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</a:rPr>
              <a:t>ODIR (Ocular Disease Intelligent Recognition) 2019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</a:rPr>
              <a:t>A structured ophthalmic database of around 5000 patients from China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</a:rPr>
              <a:t>Contains:</a:t>
            </a:r>
            <a:r>
              <a:rPr b="0" lang="en" sz="1500" spc="-1" strike="noStrik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</a:rPr>
              <a:t> Age , Color fundus photographs  of both eyes &amp; Diagnostic keywords from doctors.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</a:rPr>
              <a:t>Categories: </a:t>
            </a:r>
            <a:r>
              <a:rPr b="0" lang="en" sz="1500" spc="-1" strike="noStrike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</a:rPr>
              <a:t>normal (N), diabetes (D), cataract (C), glaucoma (G)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52560" y="444960"/>
            <a:ext cx="51393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Dataset Class Distribution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9E287E-2357-477D-8DF2-2880E03CFA9E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04" name="Google Shape;103;p18"/>
          <p:cNvGraphicFramePr/>
          <p:nvPr/>
        </p:nvGraphicFramePr>
        <p:xfrm>
          <a:off x="952560" y="1809720"/>
          <a:ext cx="5139360" cy="2346120"/>
        </p:xfrm>
        <a:graphic>
          <a:graphicData uri="http://schemas.openxmlformats.org/drawingml/2006/table">
            <a:tbl>
              <a:tblPr/>
              <a:tblGrid>
                <a:gridCol w="1712880"/>
                <a:gridCol w="1712880"/>
                <a:gridCol w="1712880"/>
              </a:tblGrid>
              <a:tr h="4762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Size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Encoded Label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Normal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2873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Cataract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293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Diabetes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1608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2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Glaucoma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284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813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Overall Architecture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3F2292-F55B-40F6-BF73-FC918327F89E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7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Google Shape;110;p19"/>
          <p:cNvSpPr/>
          <p:nvPr/>
        </p:nvSpPr>
        <p:spPr>
          <a:xfrm>
            <a:off x="1213920" y="1716120"/>
            <a:ext cx="1772640" cy="64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>
            <a:solidFill>
              <a:srgbClr val="4ba17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Dataset Augmentation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11;p19"/>
          <p:cNvSpPr/>
          <p:nvPr/>
        </p:nvSpPr>
        <p:spPr>
          <a:xfrm>
            <a:off x="3648600" y="1707120"/>
            <a:ext cx="1772640" cy="64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>
            <a:solidFill>
              <a:srgbClr val="4ba17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Manually encode labels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12;p19"/>
          <p:cNvSpPr/>
          <p:nvPr/>
        </p:nvSpPr>
        <p:spPr>
          <a:xfrm>
            <a:off x="6082920" y="1716120"/>
            <a:ext cx="2031120" cy="64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>
            <a:solidFill>
              <a:srgbClr val="4ba17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Train-validation-Test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13;p19"/>
          <p:cNvSpPr/>
          <p:nvPr/>
        </p:nvSpPr>
        <p:spPr>
          <a:xfrm>
            <a:off x="6082920" y="3293640"/>
            <a:ext cx="2031120" cy="64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>
            <a:solidFill>
              <a:srgbClr val="4ba17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Transfer Learning Architecture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Google Shape;114;p19"/>
          <p:cNvCxnSpPr>
            <a:stCxn id="107" idx="3"/>
            <a:endCxn id="108" idx="1"/>
          </p:cNvCxnSpPr>
          <p:nvPr/>
        </p:nvCxnSpPr>
        <p:spPr>
          <a:xfrm flipV="1">
            <a:off x="2986560" y="2030040"/>
            <a:ext cx="662400" cy="9360"/>
          </a:xfrm>
          <a:prstGeom prst="straightConnector1">
            <a:avLst/>
          </a:prstGeom>
          <a:ln w="9525">
            <a:solidFill>
              <a:srgbClr val="4ba173"/>
            </a:solidFill>
            <a:round/>
            <a:tailEnd len="med" type="triangle" w="med"/>
          </a:ln>
        </p:spPr>
      </p:cxnSp>
      <p:sp>
        <p:nvSpPr>
          <p:cNvPr id="112" name="Google Shape;115;p19"/>
          <p:cNvSpPr/>
          <p:nvPr/>
        </p:nvSpPr>
        <p:spPr>
          <a:xfrm>
            <a:off x="2601000" y="3293640"/>
            <a:ext cx="2031120" cy="64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>
            <a:solidFill>
              <a:srgbClr val="4ba17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Federated Average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3" name="Google Shape;116;p19"/>
          <p:cNvCxnSpPr>
            <a:stCxn id="108" idx="3"/>
            <a:endCxn id="109" idx="1"/>
          </p:cNvCxnSpPr>
          <p:nvPr/>
        </p:nvCxnSpPr>
        <p:spPr>
          <a:xfrm>
            <a:off x="5421240" y="2030040"/>
            <a:ext cx="662040" cy="9360"/>
          </a:xfrm>
          <a:prstGeom prst="straightConnector1">
            <a:avLst/>
          </a:prstGeom>
          <a:ln w="9525">
            <a:solidFill>
              <a:srgbClr val="4ba173"/>
            </a:solidFill>
            <a:round/>
            <a:tailEnd len="med" type="triangle" w="med"/>
          </a:ln>
        </p:spPr>
      </p:cxnSp>
      <p:cxnSp>
        <p:nvCxnSpPr>
          <p:cNvPr id="114" name="Google Shape;117;p19"/>
          <p:cNvCxnSpPr>
            <a:stCxn id="109" idx="2"/>
            <a:endCxn id="110" idx="0"/>
          </p:cNvCxnSpPr>
          <p:nvPr/>
        </p:nvCxnSpPr>
        <p:spPr>
          <a:xfrm rot="16200000">
            <a:off x="6633000" y="2827800"/>
            <a:ext cx="931680" cy="360"/>
          </a:xfrm>
          <a:prstGeom prst="bentConnector2">
            <a:avLst/>
          </a:prstGeom>
          <a:ln w="9525">
            <a:solidFill>
              <a:srgbClr val="4ba173"/>
            </a:solidFill>
            <a:round/>
            <a:tailEnd len="med" type="triangle" w="med"/>
          </a:ln>
        </p:spPr>
      </p:cxnSp>
      <p:cxnSp>
        <p:nvCxnSpPr>
          <p:cNvPr id="115" name="Google Shape;118;p19"/>
          <p:cNvCxnSpPr>
            <a:stCxn id="110" idx="1"/>
            <a:endCxn id="112" idx="3"/>
          </p:cNvCxnSpPr>
          <p:nvPr/>
        </p:nvCxnSpPr>
        <p:spPr>
          <a:xfrm flipH="1">
            <a:off x="4632120" y="3616560"/>
            <a:ext cx="1451160" cy="360"/>
          </a:xfrm>
          <a:prstGeom prst="straightConnector1">
            <a:avLst/>
          </a:prstGeom>
          <a:ln w="9525">
            <a:solidFill>
              <a:srgbClr val="4ba173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Model Comparison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7" name="Google Shape;124;p20"/>
          <p:cNvGraphicFramePr/>
          <p:nvPr/>
        </p:nvGraphicFramePr>
        <p:xfrm>
          <a:off x="952560" y="1428840"/>
          <a:ext cx="7238520" cy="229392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412720"/>
              </a:tblGrid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Model Name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Accuracy (%)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Time elapsed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EffecientNet V2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78.12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161.3s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EffecientNet V1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76.21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60.6s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MobileNet V2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72.23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164.5 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Resnet50V2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66.51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164.7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Inception V3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65.73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163.6s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C2C7BF-255A-452C-9643-0B9E8AFCC5EC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0400" y="579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EfficientNetV2B1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25880" y="1356480"/>
            <a:ext cx="80463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30120">
              <a:lnSpc>
                <a:spcPct val="2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Included Fused-MBConv new convolutional blocks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2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Combined MBConv and simpler 3x3 convolutions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2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Has 8.2 million parameters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2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600" spc="-1" strike="noStrike">
                <a:solidFill>
                  <a:schemeClr val="accent3"/>
                </a:solidFill>
                <a:latin typeface="Proxima Nova"/>
                <a:ea typeface="Proxima Nova"/>
              </a:rPr>
              <a:t>Higher accuracy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C21208-C563-43E8-AEE1-C1EE7F4CBA69}" type="slidenum">
              <a:rPr b="0" lang="en" sz="1000" spc="-1" strike="noStrike">
                <a:solidFill>
                  <a:schemeClr val="dk1"/>
                </a:solidFill>
                <a:latin typeface="Proxima Nova"/>
                <a:ea typeface="Proxima Nova"/>
              </a:rPr>
              <a:t>9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LibreOffice/7.4.2.3$Linux_X86_64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2023-12-14T13:51:13Z</dcterms:modified>
  <cp:revision>1</cp:revision>
  <dc:subject/>
  <dc:title/>
</cp:coreProperties>
</file>