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EADC03-83F8-4964-9B13-9E9CBF33B56A}">
  <a:tblStyle styleId="{DCEADC03-83F8-4964-9B13-9E9CBF33B5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49acc332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49acc332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a211b95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a211b95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49acc332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49acc332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49acc332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49acc332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49acc332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49acc332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49acc332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49acc33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a211b955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a211b955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a211b955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a211b955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a211b955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a211b955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a211b955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a211b955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a211b955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a211b955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a211b955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a211b955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49acc332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49acc332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800600"/>
            <a:ext cx="8123100" cy="14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124"/>
              <a:buFont typeface="Arial"/>
              <a:buNone/>
            </a:pPr>
            <a:r>
              <a:rPr b="1" lang="en" sz="3520"/>
              <a:t>Detection of Ocular disease using Transfer and Federated Learning</a:t>
            </a:r>
            <a:endParaRPr b="1" sz="3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29025" y="3174900"/>
            <a:ext cx="33987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By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23366010 Bushra Rafia Chowdhury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23366028 Sadia Tasnim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23366032 Labib Hasan Khan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425125" y="3075725"/>
            <a:ext cx="32085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CSE 707 Course Instructor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Mr. Annajiat Alim Rasel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Senior Lecturer, Department of CSE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BRAC University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 - Mehnaz Ara Fazal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 - Md Sabbir Hossain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890450" y="1964025"/>
            <a:ext cx="32907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Group No : 27</a:t>
            </a:r>
            <a:endParaRPr b="1"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CSE 707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452625"/>
            <a:ext cx="8520600" cy="31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2222"/>
              <a:buChar char="●"/>
            </a:pPr>
            <a:r>
              <a:rPr lang="en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EffecientNet V2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2222"/>
              <a:buChar char="●"/>
            </a:pPr>
            <a:r>
              <a:rPr lang="en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EffecientNet V1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2222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MobileNet V2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2222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Resnet50V2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2222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Inception V3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9077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VGGNet-16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80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9607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VGGNet-19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Data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500">
                <a:solidFill>
                  <a:srgbClr val="21212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ODIR (Ocular Disease Intelligent Recognition) 2019</a:t>
            </a:r>
            <a:endParaRPr b="1" sz="1500">
              <a:solidFill>
                <a:srgbClr val="21212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5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Approximately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5000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patients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China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5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Contains:</a:t>
            </a:r>
            <a:r>
              <a:rPr lang="en" sz="15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Age , Color fundus photographs  of both eyes &amp; Diagnostic keywords from doctors.</a:t>
            </a:r>
            <a:endParaRPr sz="1500">
              <a:solidFill>
                <a:srgbClr val="2424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500">
                <a:solidFill>
                  <a:srgbClr val="21212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Categories: </a:t>
            </a:r>
            <a:r>
              <a:rPr lang="en" sz="1500">
                <a:solidFill>
                  <a:srgbClr val="21212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normal (N), diabetes (D), cataract (C), glaucoma (G)</a:t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650" y="2830550"/>
            <a:ext cx="6752699" cy="19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Description 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645325"/>
            <a:ext cx="8520600" cy="29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- Eye without any disease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Diabetes</a:t>
            </a:r>
            <a:r>
              <a:rPr lang="en"/>
              <a:t> - Lack of ability to break sugar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Cataract -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/>
              <a:t>A cloudy area in the lens of your eye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Glaucoma - Optic nerve becomes damaged 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952500" y="445025"/>
            <a:ext cx="51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Class Distribution </a:t>
            </a:r>
            <a:endParaRPr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{DCEADC03-83F8-4964-9B13-9E9CBF33B56A}</a:tableStyleId>
              </a:tblPr>
              <a:tblGrid>
                <a:gridCol w="1713225"/>
                <a:gridCol w="1713225"/>
                <a:gridCol w="1713225"/>
              </a:tblGrid>
              <a:tr h="47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Type 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Class Size 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Encoded Label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4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Cataract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Diabetes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Glaucoma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0"/>
              <a:t>Thank You</a:t>
            </a:r>
            <a:endParaRPr sz="7000"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261400" y="395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</a:t>
            </a:r>
            <a:endParaRPr b="1"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1600" l="0" r="0" t="-1600"/>
          <a:stretch/>
        </p:blipFill>
        <p:spPr>
          <a:xfrm>
            <a:off x="5444175" y="901400"/>
            <a:ext cx="3340692" cy="334069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663300" y="1217000"/>
            <a:ext cx="40074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Ocular diseases (e.g., glaucoma, diabetic retinopathy, macular degeneration)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Global impact on vision impairment and blindness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Importance of early detection and intervention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30250" y="294550"/>
            <a:ext cx="88479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Rapid and automatic detection is essential.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Ophthalmologists face a substantial workload.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Automated methods may lack accuracy, requiring human validation.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Concerns about patient confidentiality and privacy.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Limited availability of diverse datasets for ocular diseases.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64300" y="634650"/>
            <a:ext cx="86154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01 :</a:t>
            </a:r>
            <a:endParaRPr b="1"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Introduces an approach based on deep learning for ocular disease diagnosis.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Utilizes advanced image categorization algorithms, including VGG-19, on the ODIR dataset with 5000 retinal images.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Dataset exhibits significant class imbalance, addressed by transforming the multiclass classification into a binary task.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VGG-19 training based on binary classifications yields high accuracy: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98.13% for normal vs. pathological myopia.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94.03% for normal vs. cataract cases.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90.94% for normal vs. glaucoma cases.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264300" y="634650"/>
            <a:ext cx="86154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02 :</a:t>
            </a:r>
            <a:endParaRPr b="1"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Proposes a deep learning-based system for reliable and cost-effective early diagnosis of ocular diseases.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Utilizes the ODIR dataset with annotations by trained human readers.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Model, leveraging computer vision and deep learning, demonstrates proficiency in detecting abnormalities from high-resolution fundus images.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Achieves peak accuracy of 93% for individual diseases and 83% for multiple diseases.</a:t>
            </a:r>
            <a:endParaRPr sz="2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264300" y="634650"/>
            <a:ext cx="86154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03 :</a:t>
            </a:r>
            <a:endParaRPr b="1"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Introduces four deep learning-driven models for precise ocular tumor detection.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Employs cutting-edge image categorization algorithms (MobileNetV2, Resnet-34, VGG-16, EfficientNet) on the ODIR dataset with 5000 fundus images.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VGG-16 achieves 97.23% accuracy, Resnet-34 90.85%, MobileNetV2 94.32%, and EfficientNet 93.82% accuracy.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Models are positioned to contribute to the development of a system for prompt ocular disease diagnosis.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762000" y="548200"/>
            <a:ext cx="7620000" cy="4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04 :</a:t>
            </a:r>
            <a:endParaRPr b="1"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Introduction of an innovative multi-label CNN framework for identifying diverse ocular diseases in color fundus images.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Three main phases: preprocessing (normalization and augmentation), modeling, and prediction.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ML-CNN architecture with three convolution layers, max pooling layer, dropout, flatten layer, and fully connected layers.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Evaluation metrics: recall (80%), accuracy (94.3%), Dice similarity coefficient (99%), precision (91.5%), and AUC (96.7%).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Outperforms established models (SeResNext50, DenseNet201, MobileNetV2, InceptionV3, InceptionresNetv2).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762000" y="548200"/>
            <a:ext cx="7620000" cy="5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05 :</a:t>
            </a:r>
            <a:endParaRPr b="1"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Preprocessing with maximum entropy transformation.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CNN for feature extraction, optimized with a flower pollination optimization algorithm.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Optimization algorithm used for hyperparameter tuning during CNN training.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Output fed into a Multiclass Support Vector Machine classifier for disease categorization.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Evaluation on the Ocular Disease Intelligent Recognition dataset.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Superior performance in accuracy (95.27%), precision (98.30%), recall (93.3%), specificity (95.21%), and F1 score compared to other optimized models.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8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Architecture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1213975" y="1716100"/>
            <a:ext cx="17730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Dataset Augmentation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3648463" y="1707100"/>
            <a:ext cx="17730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Manually encode labels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6082975" y="1716100"/>
            <a:ext cx="20313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Train-validation-Test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6082975" y="3293675"/>
            <a:ext cx="20313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Transfer Learning Architecture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9" name="Google Shape;119;p21"/>
          <p:cNvCxnSpPr>
            <a:stCxn id="115" idx="3"/>
            <a:endCxn id="116" idx="1"/>
          </p:cNvCxnSpPr>
          <p:nvPr/>
        </p:nvCxnSpPr>
        <p:spPr>
          <a:xfrm flipH="1" rot="10800000">
            <a:off x="2986975" y="2030350"/>
            <a:ext cx="661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1"/>
          <p:cNvSpPr/>
          <p:nvPr/>
        </p:nvSpPr>
        <p:spPr>
          <a:xfrm>
            <a:off x="2601000" y="3293675"/>
            <a:ext cx="20313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Federated Average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1" name="Google Shape;121;p21"/>
          <p:cNvCxnSpPr>
            <a:stCxn id="116" idx="3"/>
            <a:endCxn id="117" idx="1"/>
          </p:cNvCxnSpPr>
          <p:nvPr/>
        </p:nvCxnSpPr>
        <p:spPr>
          <a:xfrm>
            <a:off x="5421463" y="2030350"/>
            <a:ext cx="661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>
            <a:stCxn id="117" idx="2"/>
            <a:endCxn id="118" idx="0"/>
          </p:cNvCxnSpPr>
          <p:nvPr/>
        </p:nvCxnSpPr>
        <p:spPr>
          <a:xfrm flipH="1" rot="-5400000">
            <a:off x="6633325" y="2827900"/>
            <a:ext cx="9312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1"/>
          <p:cNvCxnSpPr>
            <a:stCxn id="118" idx="1"/>
            <a:endCxn id="120" idx="3"/>
          </p:cNvCxnSpPr>
          <p:nvPr/>
        </p:nvCxnSpPr>
        <p:spPr>
          <a:xfrm rot="10800000">
            <a:off x="4632175" y="3616925"/>
            <a:ext cx="145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