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6E09FC-1F44-4B94-8AC0-880029E942CC}">
  <a:tblStyle styleId="{A16E09FC-1F44-4B94-8AC0-880029E942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5434e1e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5434e1e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5434e1e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5434e1e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5434e1ea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5434e1ea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5434e1ea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5434e1e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5434e1ea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5434e1ea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c20ec4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c20ec4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5434e1ea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5434e1ea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5434e1ea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5434e1ea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36c46f844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36c46f844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36c46f844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36c46f844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5434e1ea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5434e1ea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5434e1ea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5434e1ea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5434e1ea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5434e1ea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5434e1e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5434e1e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5434e1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5434e1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5434e1e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5434e1e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434e1e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5434e1e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Detection of Ocular disease using Transfer and Federated Learning</a:t>
            </a:r>
            <a:endParaRPr b="1" sz="352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2119850"/>
            <a:ext cx="36570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CSE 707</a:t>
            </a:r>
            <a:r>
              <a:rPr b="1"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Course Instructor</a:t>
            </a:r>
            <a:endParaRPr b="1" sz="1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Mr. Annajiat Alim Rasel</a:t>
            </a:r>
            <a:endParaRPr sz="1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Senior Lecturer, Department of CSE</a:t>
            </a:r>
            <a:endParaRPr sz="1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BRAC University</a:t>
            </a:r>
            <a:endParaRPr sz="1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T - Mehnaz Ara Fazal</a:t>
            </a:r>
            <a:endParaRPr sz="1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RA - Md Sabbir Hossain </a:t>
            </a:r>
            <a:endParaRPr sz="1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27275" y="2169125"/>
            <a:ext cx="42234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By</a:t>
            </a:r>
            <a:endParaRPr b="1" sz="1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23366010 Bushra Rafia Chowdhury</a:t>
            </a:r>
            <a:endParaRPr sz="15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23366028 Sadia Tasnim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23366032 Labib Hasan Khan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24225" y="3418075"/>
            <a:ext cx="202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Group No : 27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21300" y="46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Model Architecture 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6178800" y="4663225"/>
            <a:ext cx="247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Figure : Model Architecture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521450" y="1439175"/>
            <a:ext cx="4936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EfficientNet V2 B1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Flatten Layer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 Dense Layer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  output layer with softmax function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 probable outputs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952" y="175525"/>
            <a:ext cx="1335800" cy="43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Hyperparameters</a:t>
            </a:r>
            <a:r>
              <a:rPr lang="en"/>
              <a:t> </a:t>
            </a:r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952500" y="126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{A16E09FC-1F44-4B94-8AC0-880029E942CC}</a:tableStyleId>
              </a:tblPr>
              <a:tblGrid>
                <a:gridCol w="3619500"/>
                <a:gridCol w="3619500"/>
              </a:tblGrid>
              <a:tr h="52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Hyper </a:t>
                      </a:r>
                      <a:r>
                        <a:rPr b="1" lang="en" sz="1700"/>
                        <a:t>Parameters</a:t>
                      </a:r>
                      <a:r>
                        <a:rPr b="1" lang="en" sz="1700"/>
                        <a:t> 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Value 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Size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function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parse categorical cross_entropy_loss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Adam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Pooling Layer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400" y="1290375"/>
            <a:ext cx="5496676" cy="29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{A16E09FC-1F44-4B94-8AC0-880029E942CC}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Epoch </a:t>
                      </a:r>
                      <a:endParaRPr b="1"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Accuracy </a:t>
                      </a:r>
                      <a:endParaRPr b="1" sz="1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95.93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95.58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220850" y="548125"/>
            <a:ext cx="345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500" y="1120825"/>
            <a:ext cx="42862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Average Performance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1136" r="0" t="0"/>
          <a:stretch/>
        </p:blipFill>
        <p:spPr>
          <a:xfrm>
            <a:off x="2912675" y="1418200"/>
            <a:ext cx="3624150" cy="27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348800"/>
            <a:ext cx="8520600" cy="30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Medical dataset is private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Data cleaning &amp; labeling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Compute and bandwidth availability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265375"/>
            <a:ext cx="85206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XAI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Ensemble Learning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Application </a:t>
            </a:r>
            <a:endParaRPr sz="2200"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2806950" y="1916625"/>
            <a:ext cx="3530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/>
              <a:t>Thank You</a:t>
            </a:r>
            <a:endParaRPr b="1" sz="5000"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261400" y="39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1600" l="0" r="0" t="-1600"/>
          <a:stretch/>
        </p:blipFill>
        <p:spPr>
          <a:xfrm>
            <a:off x="2527750" y="1190700"/>
            <a:ext cx="3340692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00550" y="4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2025" y="1019363"/>
            <a:ext cx="7756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Automated methods may lack accuracy, requiring human validation.</a:t>
            </a:r>
            <a:endParaRPr sz="15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Concerns about patient confidentiality and privacy.</a:t>
            </a:r>
            <a:endParaRPr sz="15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Limited availability of diverse datasets for ocular diseases.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61525" y="3324025"/>
            <a:ext cx="7657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Rapid and automatic detection of ocular diseases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Reducing the ophthalmologist’s workload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Prevents vision damage of patients.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500550" y="275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821125" y="415925"/>
            <a:ext cx="85206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0" y="2451000"/>
            <a:ext cx="8123101" cy="233768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629250" y="4502600"/>
            <a:ext cx="47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: Sample Images from Dataset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23950" y="944825"/>
            <a:ext cx="81231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</a:rPr>
              <a:t>ODIR (Ocular Disease Intelligent Recognition) 2019</a:t>
            </a:r>
            <a:endParaRPr b="1" sz="15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A structured ophthalmic database of around 5000 patients from China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</a:rPr>
              <a:t>Contains: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 Age , Color fundus photographs  of both eyes &amp; Diagnostic keywords from doctors.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</a:rPr>
              <a:t>Categories</a:t>
            </a: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</a:rPr>
              <a:t>: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</a:rPr>
              <a:t>normal (N), diabetes (D), cataract (C), glaucoma (G)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952500" y="445025"/>
            <a:ext cx="51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Class Distribution 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{A16E09FC-1F44-4B94-8AC0-880029E942CC}</a:tableStyleId>
              </a:tblPr>
              <a:tblGrid>
                <a:gridCol w="1713225"/>
                <a:gridCol w="1713225"/>
                <a:gridCol w="1713225"/>
              </a:tblGrid>
              <a:tr h="47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Type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Class Size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Encoded Label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Cataract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Diabetes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Glaucoma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8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Architecture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213975" y="1716100"/>
            <a:ext cx="17730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Dataset Augmentation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648463" y="1707100"/>
            <a:ext cx="17730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Manually encode labels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082975" y="1716100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Train-validation-Test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6082975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Transfer Learning Architecture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2" name="Google Shape;102;p18"/>
          <p:cNvCxnSpPr>
            <a:stCxn id="98" idx="3"/>
            <a:endCxn id="99" idx="1"/>
          </p:cNvCxnSpPr>
          <p:nvPr/>
        </p:nvCxnSpPr>
        <p:spPr>
          <a:xfrm flipH="1" rot="10800000">
            <a:off x="2986975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/>
          <p:nvPr/>
        </p:nvSpPr>
        <p:spPr>
          <a:xfrm>
            <a:off x="2601000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Federated Average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Google Shape;104;p18"/>
          <p:cNvCxnSpPr>
            <a:stCxn id="99" idx="3"/>
            <a:endCxn id="100" idx="1"/>
          </p:cNvCxnSpPr>
          <p:nvPr/>
        </p:nvCxnSpPr>
        <p:spPr>
          <a:xfrm>
            <a:off x="5421463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100" idx="2"/>
            <a:endCxn id="101" idx="0"/>
          </p:cNvCxnSpPr>
          <p:nvPr/>
        </p:nvCxnSpPr>
        <p:spPr>
          <a:xfrm flipH="1" rot="-5400000">
            <a:off x="6633325" y="2827900"/>
            <a:ext cx="9312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1" idx="1"/>
            <a:endCxn id="103" idx="3"/>
          </p:cNvCxnSpPr>
          <p:nvPr/>
        </p:nvCxnSpPr>
        <p:spPr>
          <a:xfrm rot="10800000">
            <a:off x="4632175" y="3616925"/>
            <a:ext cx="14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</a:t>
            </a:r>
            <a:endParaRPr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{A16E09FC-1F44-4B94-8AC0-880029E942CC}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elapsed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EffecientNet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161.3s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EffecientNet 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60.6s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MobileNet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164.5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Resnet50V2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 V3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163.6s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50055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EfficientNetV2B1 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25850" y="1356600"/>
            <a:ext cx="80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Included Fused-MBConv new </a:t>
            </a:r>
            <a:r>
              <a:rPr lang="en" sz="1600"/>
              <a:t>convolutional blocks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Combined MBConv and simpler 3x3 convolutions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 8.2 million parameters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Higher accuracy</a:t>
            </a:r>
            <a:endParaRPr sz="1600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20350" y="55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644375" y="1370750"/>
            <a:ext cx="82482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Reusing a pretrained model on a different dataset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new layers on top of the existing model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EfficientNet model was pre-trained on imagenet dataset. 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