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7"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Caveat Brush" panose="020B0604020202020204" charset="0"/>
      <p:regular r:id="rId16"/>
    </p:embeddedFont>
    <p:embeddedFont>
      <p:font typeface="Glacial Indifference" panose="020B0604020202020204" charset="0"/>
      <p:regular r:id="rId17"/>
    </p:embeddedFont>
    <p:embeddedFont>
      <p:font typeface="Glacial Indifference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66" d="100"/>
          <a:sy n="66" d="100"/>
        </p:scale>
        <p:origin x="678" y="2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5/24/2020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4.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C0B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522515" y="7320147"/>
            <a:ext cx="5696845" cy="5412002"/>
          </a:xfrm>
          <a:prstGeom prst="rect">
            <a:avLst/>
          </a:prstGeom>
        </p:spPr>
      </p:pic>
      <p:pic>
        <p:nvPicPr>
          <p:cNvPr id="3" name="Picture 3"/>
          <p:cNvPicPr>
            <a:picLocks noChangeAspect="1"/>
          </p:cNvPicPr>
          <p:nvPr/>
        </p:nvPicPr>
        <p:blipFill>
          <a:blip r:embed="rId2"/>
          <a:srcRect/>
          <a:stretch>
            <a:fillRect/>
          </a:stretch>
        </p:blipFill>
        <p:spPr>
          <a:xfrm>
            <a:off x="14113670" y="-2254649"/>
            <a:ext cx="5696845" cy="5412002"/>
          </a:xfrm>
          <a:prstGeom prst="rect">
            <a:avLst/>
          </a:prstGeom>
        </p:spPr>
      </p:pic>
      <p:pic>
        <p:nvPicPr>
          <p:cNvPr id="4" name="Picture 4"/>
          <p:cNvPicPr>
            <a:picLocks noChangeAspect="1"/>
          </p:cNvPicPr>
          <p:nvPr/>
        </p:nvPicPr>
        <p:blipFill>
          <a:blip r:embed="rId3"/>
          <a:srcRect/>
          <a:stretch>
            <a:fillRect/>
          </a:stretch>
        </p:blipFill>
        <p:spPr>
          <a:xfrm rot="7395537">
            <a:off x="-1547688" y="1229283"/>
            <a:ext cx="5975791" cy="2748864"/>
          </a:xfrm>
          <a:prstGeom prst="rect">
            <a:avLst/>
          </a:prstGeom>
        </p:spPr>
      </p:pic>
      <p:pic>
        <p:nvPicPr>
          <p:cNvPr id="5" name="Picture 5"/>
          <p:cNvPicPr>
            <a:picLocks noChangeAspect="1"/>
          </p:cNvPicPr>
          <p:nvPr/>
        </p:nvPicPr>
        <p:blipFill>
          <a:blip r:embed="rId4"/>
          <a:srcRect/>
          <a:stretch>
            <a:fillRect/>
          </a:stretch>
        </p:blipFill>
        <p:spPr>
          <a:xfrm rot="-755142">
            <a:off x="162749" y="-287946"/>
            <a:ext cx="17863911" cy="10896985"/>
          </a:xfrm>
          <a:prstGeom prst="rect">
            <a:avLst/>
          </a:prstGeom>
        </p:spPr>
      </p:pic>
      <p:pic>
        <p:nvPicPr>
          <p:cNvPr id="6" name="Picture 6"/>
          <p:cNvPicPr>
            <a:picLocks noChangeAspect="1"/>
          </p:cNvPicPr>
          <p:nvPr/>
        </p:nvPicPr>
        <p:blipFill>
          <a:blip r:embed="rId5"/>
          <a:srcRect/>
          <a:stretch>
            <a:fillRect/>
          </a:stretch>
        </p:blipFill>
        <p:spPr>
          <a:xfrm rot="10616467">
            <a:off x="14592312" y="7290880"/>
            <a:ext cx="4846684" cy="3053411"/>
          </a:xfrm>
          <a:prstGeom prst="rect">
            <a:avLst/>
          </a:prstGeom>
        </p:spPr>
      </p:pic>
      <p:grpSp>
        <p:nvGrpSpPr>
          <p:cNvPr id="7" name="Group 7"/>
          <p:cNvGrpSpPr/>
          <p:nvPr/>
        </p:nvGrpSpPr>
        <p:grpSpPr>
          <a:xfrm>
            <a:off x="3228775" y="3012692"/>
            <a:ext cx="11830450" cy="4843992"/>
            <a:chOff x="0" y="38100"/>
            <a:chExt cx="15773933" cy="6458657"/>
          </a:xfrm>
        </p:grpSpPr>
        <p:sp>
          <p:nvSpPr>
            <p:cNvPr id="8" name="TextBox 8"/>
            <p:cNvSpPr txBox="1"/>
            <p:nvPr/>
          </p:nvSpPr>
          <p:spPr>
            <a:xfrm>
              <a:off x="2641602" y="38100"/>
              <a:ext cx="10490732" cy="683657"/>
            </a:xfrm>
            <a:prstGeom prst="rect">
              <a:avLst/>
            </a:prstGeom>
          </p:spPr>
          <p:txBody>
            <a:bodyPr lIns="0" tIns="0" rIns="0" bIns="0" rtlCol="0" anchor="t">
              <a:spAutoFit/>
            </a:bodyPr>
            <a:lstStyle/>
            <a:p>
              <a:pPr algn="ctr">
                <a:lnSpc>
                  <a:spcPts val="3960"/>
                </a:lnSpc>
              </a:pPr>
              <a:r>
                <a:rPr lang="en-US" sz="3600" spc="540" dirty="0">
                  <a:solidFill>
                    <a:srgbClr val="050707"/>
                  </a:solidFill>
                  <a:latin typeface="Glacial Indifference"/>
                </a:rPr>
                <a:t>CLOUD COMPUTING</a:t>
              </a:r>
            </a:p>
          </p:txBody>
        </p:sp>
        <p:sp>
          <p:nvSpPr>
            <p:cNvPr id="9" name="TextBox 9"/>
            <p:cNvSpPr txBox="1"/>
            <p:nvPr/>
          </p:nvSpPr>
          <p:spPr>
            <a:xfrm>
              <a:off x="0" y="1779912"/>
              <a:ext cx="15773933" cy="2509123"/>
            </a:xfrm>
            <a:prstGeom prst="rect">
              <a:avLst/>
            </a:prstGeom>
          </p:spPr>
          <p:txBody>
            <a:bodyPr lIns="0" tIns="0" rIns="0" bIns="0" rtlCol="0" anchor="t">
              <a:spAutoFit/>
            </a:bodyPr>
            <a:lstStyle/>
            <a:p>
              <a:pPr algn="ctr">
                <a:lnSpc>
                  <a:spcPts val="12960"/>
                </a:lnSpc>
              </a:pPr>
              <a:r>
                <a:rPr lang="en-US" sz="14400" spc="-719" dirty="0">
                  <a:solidFill>
                    <a:srgbClr val="050707"/>
                  </a:solidFill>
                  <a:latin typeface="Caveat Brush Bold Italics"/>
                </a:rPr>
                <a:t>Crypto Watch</a:t>
              </a:r>
            </a:p>
          </p:txBody>
        </p:sp>
        <p:sp>
          <p:nvSpPr>
            <p:cNvPr id="10" name="TextBox 10"/>
            <p:cNvSpPr txBox="1"/>
            <p:nvPr/>
          </p:nvSpPr>
          <p:spPr>
            <a:xfrm>
              <a:off x="2641600" y="5021994"/>
              <a:ext cx="10490733" cy="1474763"/>
            </a:xfrm>
            <a:prstGeom prst="rect">
              <a:avLst/>
            </a:prstGeom>
          </p:spPr>
          <p:txBody>
            <a:bodyPr lIns="0" tIns="0" rIns="0" bIns="0" rtlCol="0" anchor="t">
              <a:spAutoFit/>
            </a:bodyPr>
            <a:lstStyle/>
            <a:p>
              <a:pPr algn="ctr">
                <a:lnSpc>
                  <a:spcPts val="4500"/>
                </a:lnSpc>
              </a:pPr>
              <a:r>
                <a:rPr lang="en-US" sz="3000" dirty="0">
                  <a:solidFill>
                    <a:srgbClr val="050707"/>
                  </a:solidFill>
                  <a:latin typeface="Glacial Indifference"/>
                </a:rPr>
                <a:t>Presented by </a:t>
              </a:r>
            </a:p>
            <a:p>
              <a:pPr algn="ctr">
                <a:lnSpc>
                  <a:spcPts val="4500"/>
                </a:lnSpc>
              </a:pPr>
              <a:r>
                <a:rPr lang="en-US" sz="3000" dirty="0">
                  <a:solidFill>
                    <a:srgbClr val="050707"/>
                  </a:solidFill>
                  <a:latin typeface="Glacial Indifference"/>
                </a:rPr>
                <a:t>Abrar Al-Sagheer and Labiba Islam</a:t>
              </a:r>
            </a:p>
          </p:txBody>
        </p:sp>
      </p:grpSp>
      <p:pic>
        <p:nvPicPr>
          <p:cNvPr id="11" name="Picture 11"/>
          <p:cNvPicPr>
            <a:picLocks noChangeAspect="1"/>
          </p:cNvPicPr>
          <p:nvPr/>
        </p:nvPicPr>
        <p:blipFill>
          <a:blip r:embed="rId6"/>
          <a:srcRect/>
          <a:stretch>
            <a:fillRect/>
          </a:stretch>
        </p:blipFill>
        <p:spPr>
          <a:xfrm>
            <a:off x="13961270" y="-2368949"/>
            <a:ext cx="5696845" cy="5412002"/>
          </a:xfrm>
          <a:prstGeom prst="rect">
            <a:avLst/>
          </a:prstGeom>
        </p:spPr>
      </p:pic>
      <p:pic>
        <p:nvPicPr>
          <p:cNvPr id="12" name="Picture 12"/>
          <p:cNvPicPr>
            <a:picLocks noChangeAspect="1"/>
          </p:cNvPicPr>
          <p:nvPr/>
        </p:nvPicPr>
        <p:blipFill>
          <a:blip r:embed="rId6"/>
          <a:srcRect/>
          <a:stretch>
            <a:fillRect/>
          </a:stretch>
        </p:blipFill>
        <p:spPr>
          <a:xfrm>
            <a:off x="-1408215" y="7167747"/>
            <a:ext cx="5696845" cy="54120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02752">
            <a:off x="1808295" y="668720"/>
            <a:ext cx="14671411" cy="8949560"/>
          </a:xfrm>
          <a:prstGeom prst="rect">
            <a:avLst/>
          </a:prstGeom>
        </p:spPr>
      </p:pic>
      <p:sp>
        <p:nvSpPr>
          <p:cNvPr id="3" name="TextBox 3"/>
          <p:cNvSpPr txBox="1"/>
          <p:nvPr/>
        </p:nvSpPr>
        <p:spPr>
          <a:xfrm>
            <a:off x="4476550" y="5016252"/>
            <a:ext cx="9334900" cy="736699"/>
          </a:xfrm>
          <a:prstGeom prst="rect">
            <a:avLst/>
          </a:prstGeom>
        </p:spPr>
        <p:txBody>
          <a:bodyPr lIns="0" tIns="0" rIns="0" bIns="0" rtlCol="0" anchor="t">
            <a:spAutoFit/>
          </a:bodyPr>
          <a:lstStyle/>
          <a:p>
            <a:pPr algn="ctr">
              <a:lnSpc>
                <a:spcPts val="5759"/>
              </a:lnSpc>
            </a:pPr>
            <a:r>
              <a:rPr lang="en-US" sz="4800" spc="480" dirty="0">
                <a:solidFill>
                  <a:srgbClr val="FFFFFF"/>
                </a:solidFill>
                <a:latin typeface="Glacial Indifference"/>
              </a:rPr>
              <a:t>Questions?</a:t>
            </a:r>
          </a:p>
        </p:txBody>
      </p:sp>
      <p:pic>
        <p:nvPicPr>
          <p:cNvPr id="4" name="Picture 4"/>
          <p:cNvPicPr>
            <a:picLocks noChangeAspect="1"/>
          </p:cNvPicPr>
          <p:nvPr/>
        </p:nvPicPr>
        <p:blipFill>
          <a:blip r:embed="rId3"/>
          <a:srcRect/>
          <a:stretch>
            <a:fillRect/>
          </a:stretch>
        </p:blipFill>
        <p:spPr>
          <a:xfrm rot="-1941268">
            <a:off x="12117220" y="6372377"/>
            <a:ext cx="6800345" cy="4284217"/>
          </a:xfrm>
          <a:prstGeom prst="rect">
            <a:avLst/>
          </a:prstGeom>
        </p:spPr>
      </p:pic>
      <p:pic>
        <p:nvPicPr>
          <p:cNvPr id="5" name="Picture 5"/>
          <p:cNvPicPr>
            <a:picLocks noChangeAspect="1"/>
          </p:cNvPicPr>
          <p:nvPr/>
        </p:nvPicPr>
        <p:blipFill>
          <a:blip r:embed="rId4"/>
          <a:srcRect/>
          <a:stretch>
            <a:fillRect/>
          </a:stretch>
        </p:blipFill>
        <p:spPr>
          <a:xfrm rot="-2435941">
            <a:off x="-1052585" y="-1131133"/>
            <a:ext cx="6254376" cy="59416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385744">
            <a:off x="6295718" y="1390214"/>
            <a:ext cx="13992248" cy="8535272"/>
          </a:xfrm>
          <a:prstGeom prst="rect">
            <a:avLst/>
          </a:prstGeom>
        </p:spPr>
      </p:pic>
      <p:pic>
        <p:nvPicPr>
          <p:cNvPr id="3" name="Picture 3"/>
          <p:cNvPicPr>
            <a:picLocks noChangeAspect="1"/>
          </p:cNvPicPr>
          <p:nvPr/>
        </p:nvPicPr>
        <p:blipFill>
          <a:blip r:embed="rId3"/>
          <a:srcRect/>
          <a:stretch>
            <a:fillRect/>
          </a:stretch>
        </p:blipFill>
        <p:spPr>
          <a:xfrm>
            <a:off x="15701021" y="-777420"/>
            <a:ext cx="3802358" cy="3612240"/>
          </a:xfrm>
          <a:prstGeom prst="rect">
            <a:avLst/>
          </a:prstGeom>
        </p:spPr>
      </p:pic>
      <p:grpSp>
        <p:nvGrpSpPr>
          <p:cNvPr id="4" name="Group 4"/>
          <p:cNvGrpSpPr/>
          <p:nvPr/>
        </p:nvGrpSpPr>
        <p:grpSpPr>
          <a:xfrm>
            <a:off x="1028700" y="3982254"/>
            <a:ext cx="7868050" cy="2322493"/>
            <a:chOff x="0" y="0"/>
            <a:chExt cx="10490733" cy="3096657"/>
          </a:xfrm>
        </p:grpSpPr>
        <p:sp>
          <p:nvSpPr>
            <p:cNvPr id="5" name="TextBox 5"/>
            <p:cNvSpPr txBox="1"/>
            <p:nvPr/>
          </p:nvSpPr>
          <p:spPr>
            <a:xfrm>
              <a:off x="0" y="295275"/>
              <a:ext cx="10490728" cy="1822529"/>
            </a:xfrm>
            <a:prstGeom prst="rect">
              <a:avLst/>
            </a:prstGeom>
          </p:spPr>
          <p:txBody>
            <a:bodyPr lIns="0" tIns="0" rIns="0" bIns="0" rtlCol="0" anchor="t">
              <a:spAutoFit/>
            </a:bodyPr>
            <a:lstStyle/>
            <a:p>
              <a:pPr>
                <a:lnSpc>
                  <a:spcPts val="9360"/>
                </a:lnSpc>
              </a:pPr>
              <a:r>
                <a:rPr lang="en-US" sz="10400" spc="-520" dirty="0">
                  <a:solidFill>
                    <a:srgbClr val="EEC0BF"/>
                  </a:solidFill>
                  <a:latin typeface="Caveat Brush Bold"/>
                </a:rPr>
                <a:t>Summary</a:t>
              </a:r>
            </a:p>
          </p:txBody>
        </p:sp>
        <p:sp>
          <p:nvSpPr>
            <p:cNvPr id="6" name="TextBox 6"/>
            <p:cNvSpPr txBox="1"/>
            <p:nvPr/>
          </p:nvSpPr>
          <p:spPr>
            <a:xfrm>
              <a:off x="0" y="2343229"/>
              <a:ext cx="10490733" cy="753427"/>
            </a:xfrm>
            <a:prstGeom prst="rect">
              <a:avLst/>
            </a:prstGeom>
          </p:spPr>
          <p:txBody>
            <a:bodyPr lIns="0" tIns="0" rIns="0" bIns="0" rtlCol="0" anchor="t">
              <a:spAutoFit/>
            </a:bodyPr>
            <a:lstStyle/>
            <a:p>
              <a:pPr>
                <a:lnSpc>
                  <a:spcPts val="4680"/>
                </a:lnSpc>
              </a:pPr>
              <a:endParaRPr dirty="0"/>
            </a:p>
          </p:txBody>
        </p:sp>
      </p:grpSp>
      <p:sp>
        <p:nvSpPr>
          <p:cNvPr id="7" name="TextBox 7"/>
          <p:cNvSpPr txBox="1"/>
          <p:nvPr/>
        </p:nvSpPr>
        <p:spPr>
          <a:xfrm>
            <a:off x="9845777" y="3928039"/>
            <a:ext cx="7734300" cy="2856551"/>
          </a:xfrm>
          <a:prstGeom prst="rect">
            <a:avLst/>
          </a:prstGeom>
        </p:spPr>
        <p:txBody>
          <a:bodyPr wrap="square" lIns="0" tIns="0" rIns="0" bIns="0" rtlCol="0" anchor="t">
            <a:spAutoFit/>
          </a:bodyPr>
          <a:lstStyle/>
          <a:p>
            <a:pPr algn="ctr">
              <a:lnSpc>
                <a:spcPts val="4500"/>
              </a:lnSpc>
            </a:pPr>
            <a:r>
              <a:rPr lang="en-US" sz="3600" dirty="0">
                <a:solidFill>
                  <a:srgbClr val="050707"/>
                </a:solidFill>
                <a:latin typeface="Glacial Indifference"/>
              </a:rPr>
              <a:t>Crypto Watch is a web application that provides on-demand information about the state of Crypto Currency market. We used AWS cloud services to make it distributed and scalable application.</a:t>
            </a:r>
            <a:endParaRPr lang="en-US" sz="3000" dirty="0">
              <a:solidFill>
                <a:srgbClr val="050707"/>
              </a:solidFill>
              <a:latin typeface="Glacial Indifference"/>
            </a:endParaRPr>
          </a:p>
        </p:txBody>
      </p:sp>
      <p:pic>
        <p:nvPicPr>
          <p:cNvPr id="8" name="Picture 8"/>
          <p:cNvPicPr>
            <a:picLocks noChangeAspect="1"/>
          </p:cNvPicPr>
          <p:nvPr/>
        </p:nvPicPr>
        <p:blipFill>
          <a:blip r:embed="rId4"/>
          <a:srcRect/>
          <a:stretch>
            <a:fillRect/>
          </a:stretch>
        </p:blipFill>
        <p:spPr>
          <a:xfrm rot="2192529">
            <a:off x="5291263" y="8184191"/>
            <a:ext cx="4493483" cy="28308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980932">
            <a:off x="-3876395" y="524825"/>
            <a:ext cx="16481824" cy="10053913"/>
          </a:xfrm>
          <a:prstGeom prst="rect">
            <a:avLst/>
          </a:prstGeom>
        </p:spPr>
      </p:pic>
      <p:pic>
        <p:nvPicPr>
          <p:cNvPr id="3" name="Picture 3"/>
          <p:cNvPicPr>
            <a:picLocks noChangeAspect="1"/>
          </p:cNvPicPr>
          <p:nvPr/>
        </p:nvPicPr>
        <p:blipFill>
          <a:blip r:embed="rId3"/>
          <a:srcRect/>
          <a:stretch>
            <a:fillRect/>
          </a:stretch>
        </p:blipFill>
        <p:spPr>
          <a:xfrm rot="3053424">
            <a:off x="14093658" y="4882949"/>
            <a:ext cx="6331283" cy="6014719"/>
          </a:xfrm>
          <a:prstGeom prst="rect">
            <a:avLst/>
          </a:prstGeom>
        </p:spPr>
      </p:pic>
      <p:pic>
        <p:nvPicPr>
          <p:cNvPr id="4" name="Picture 4"/>
          <p:cNvPicPr>
            <a:picLocks noChangeAspect="1"/>
          </p:cNvPicPr>
          <p:nvPr/>
        </p:nvPicPr>
        <p:blipFill>
          <a:blip r:embed="rId4"/>
          <a:srcRect/>
          <a:stretch>
            <a:fillRect/>
          </a:stretch>
        </p:blipFill>
        <p:spPr>
          <a:xfrm rot="-2700000">
            <a:off x="12387478" y="7238048"/>
            <a:ext cx="6453568" cy="4065748"/>
          </a:xfrm>
          <a:prstGeom prst="rect">
            <a:avLst/>
          </a:prstGeom>
        </p:spPr>
      </p:pic>
      <p:grpSp>
        <p:nvGrpSpPr>
          <p:cNvPr id="5" name="Group 5"/>
          <p:cNvGrpSpPr/>
          <p:nvPr/>
        </p:nvGrpSpPr>
        <p:grpSpPr>
          <a:xfrm>
            <a:off x="1028700" y="823779"/>
            <a:ext cx="7868050" cy="8127087"/>
            <a:chOff x="0" y="0"/>
            <a:chExt cx="10490733" cy="10836116"/>
          </a:xfrm>
        </p:grpSpPr>
        <p:sp>
          <p:nvSpPr>
            <p:cNvPr id="6" name="TextBox 6"/>
            <p:cNvSpPr txBox="1"/>
            <p:nvPr/>
          </p:nvSpPr>
          <p:spPr>
            <a:xfrm>
              <a:off x="0" y="4784546"/>
              <a:ext cx="10490733" cy="642938"/>
            </a:xfrm>
            <a:prstGeom prst="rect">
              <a:avLst/>
            </a:prstGeom>
          </p:spPr>
          <p:txBody>
            <a:bodyPr lIns="0" tIns="0" rIns="0" bIns="0" rtlCol="0" anchor="t">
              <a:spAutoFit/>
            </a:bodyPr>
            <a:lstStyle/>
            <a:p>
              <a:pPr>
                <a:lnSpc>
                  <a:spcPts val="3839"/>
                </a:lnSpc>
              </a:pPr>
              <a:r>
                <a:rPr lang="en-US" sz="3199" spc="319" dirty="0">
                  <a:solidFill>
                    <a:srgbClr val="050707"/>
                  </a:solidFill>
                  <a:latin typeface="Glacial Indifference Bold"/>
                </a:rPr>
                <a:t>VISION</a:t>
              </a:r>
            </a:p>
          </p:txBody>
        </p:sp>
        <p:sp>
          <p:nvSpPr>
            <p:cNvPr id="7" name="TextBox 7"/>
            <p:cNvSpPr txBox="1"/>
            <p:nvPr/>
          </p:nvSpPr>
          <p:spPr>
            <a:xfrm>
              <a:off x="0" y="7140217"/>
              <a:ext cx="10490733" cy="642938"/>
            </a:xfrm>
            <a:prstGeom prst="rect">
              <a:avLst/>
            </a:prstGeom>
          </p:spPr>
          <p:txBody>
            <a:bodyPr lIns="0" tIns="0" rIns="0" bIns="0" rtlCol="0" anchor="t">
              <a:spAutoFit/>
            </a:bodyPr>
            <a:lstStyle/>
            <a:p>
              <a:pPr>
                <a:lnSpc>
                  <a:spcPts val="3839"/>
                </a:lnSpc>
              </a:pPr>
              <a:r>
                <a:rPr lang="en-US" sz="3199" spc="319" dirty="0">
                  <a:solidFill>
                    <a:srgbClr val="050707"/>
                  </a:solidFill>
                  <a:latin typeface="Glacial Indifference Bold"/>
                </a:rPr>
                <a:t>VALUES</a:t>
              </a:r>
            </a:p>
          </p:txBody>
        </p:sp>
        <p:sp>
          <p:nvSpPr>
            <p:cNvPr id="8" name="TextBox 8"/>
            <p:cNvSpPr txBox="1"/>
            <p:nvPr/>
          </p:nvSpPr>
          <p:spPr>
            <a:xfrm>
              <a:off x="0" y="0"/>
              <a:ext cx="10490733" cy="642938"/>
            </a:xfrm>
            <a:prstGeom prst="rect">
              <a:avLst/>
            </a:prstGeom>
          </p:spPr>
          <p:txBody>
            <a:bodyPr lIns="0" tIns="0" rIns="0" bIns="0" rtlCol="0" anchor="t">
              <a:spAutoFit/>
            </a:bodyPr>
            <a:lstStyle/>
            <a:p>
              <a:pPr>
                <a:lnSpc>
                  <a:spcPts val="3839"/>
                </a:lnSpc>
              </a:pPr>
              <a:endParaRPr dirty="0"/>
            </a:p>
          </p:txBody>
        </p:sp>
        <p:sp>
          <p:nvSpPr>
            <p:cNvPr id="9" name="TextBox 9"/>
            <p:cNvSpPr txBox="1"/>
            <p:nvPr/>
          </p:nvSpPr>
          <p:spPr>
            <a:xfrm>
              <a:off x="0" y="5453975"/>
              <a:ext cx="10490733" cy="1178243"/>
            </a:xfrm>
            <a:prstGeom prst="rect">
              <a:avLst/>
            </a:prstGeom>
          </p:spPr>
          <p:txBody>
            <a:bodyPr lIns="0" tIns="0" rIns="0" bIns="0" rtlCol="0" anchor="t">
              <a:spAutoFit/>
            </a:bodyPr>
            <a:lstStyle/>
            <a:p>
              <a:pPr>
                <a:lnSpc>
                  <a:spcPts val="3600"/>
                </a:lnSpc>
              </a:pPr>
              <a:r>
                <a:rPr lang="en-US" sz="2400" dirty="0">
                  <a:solidFill>
                    <a:srgbClr val="050707"/>
                  </a:solidFill>
                  <a:latin typeface="Glacial Indifference"/>
                </a:rPr>
                <a:t>Crypto Watch system provides information about the latest  price fluctuations in cryptocurrencies.</a:t>
              </a:r>
            </a:p>
          </p:txBody>
        </p:sp>
        <p:sp>
          <p:nvSpPr>
            <p:cNvPr id="10" name="TextBox 10"/>
            <p:cNvSpPr txBox="1"/>
            <p:nvPr/>
          </p:nvSpPr>
          <p:spPr>
            <a:xfrm>
              <a:off x="0" y="7809647"/>
              <a:ext cx="10490733" cy="3026469"/>
            </a:xfrm>
            <a:prstGeom prst="rect">
              <a:avLst/>
            </a:prstGeom>
          </p:spPr>
          <p:txBody>
            <a:bodyPr lIns="0" tIns="0" rIns="0" bIns="0" rtlCol="0" anchor="t">
              <a:spAutoFit/>
            </a:bodyPr>
            <a:lstStyle/>
            <a:p>
              <a:pPr>
                <a:lnSpc>
                  <a:spcPts val="3600"/>
                </a:lnSpc>
              </a:pPr>
              <a:r>
                <a:rPr lang="en-US" sz="2400" dirty="0">
                  <a:solidFill>
                    <a:srgbClr val="050707"/>
                  </a:solidFill>
                  <a:latin typeface="Glacial Indifference"/>
                </a:rPr>
                <a:t>Crypto Watch is very user friendly and visualises the results in an easy to consume manner. It utilises a number of AWS services to add value like sending personalised messages to the users with their chosen language as well as store retrieved data in scalable AWS storage. </a:t>
              </a:r>
            </a:p>
          </p:txBody>
        </p:sp>
        <p:sp>
          <p:nvSpPr>
            <p:cNvPr id="11" name="TextBox 11"/>
            <p:cNvSpPr txBox="1"/>
            <p:nvPr/>
          </p:nvSpPr>
          <p:spPr>
            <a:xfrm>
              <a:off x="0" y="669429"/>
              <a:ext cx="10490733" cy="3607118"/>
            </a:xfrm>
            <a:prstGeom prst="rect">
              <a:avLst/>
            </a:prstGeom>
          </p:spPr>
          <p:txBody>
            <a:bodyPr lIns="0" tIns="0" rIns="0" bIns="0" rtlCol="0" anchor="t">
              <a:spAutoFit/>
            </a:bodyPr>
            <a:lstStyle/>
            <a:p>
              <a:pPr>
                <a:lnSpc>
                  <a:spcPts val="3600"/>
                </a:lnSpc>
              </a:pPr>
              <a:r>
                <a:rPr lang="en-US" sz="2400" dirty="0">
                  <a:solidFill>
                    <a:srgbClr val="050707"/>
                  </a:solidFill>
                  <a:latin typeface="Glacial Indifference"/>
                </a:rPr>
                <a:t>Cryptocurrencies are digital currencies that are secured by cryptography. existing Cryptocurrencies are not backed by central governments or authorities. Many cryptocurrencies are decentralized networks based on blockchain technology with no single authority controlling or manipulating them</a:t>
              </a:r>
            </a:p>
          </p:txBody>
        </p:sp>
      </p:grpSp>
      <p:sp>
        <p:nvSpPr>
          <p:cNvPr id="12" name="TextBox 12"/>
          <p:cNvSpPr txBox="1"/>
          <p:nvPr/>
        </p:nvSpPr>
        <p:spPr>
          <a:xfrm>
            <a:off x="11524854" y="1317278"/>
            <a:ext cx="5734446" cy="1293078"/>
          </a:xfrm>
          <a:prstGeom prst="rect">
            <a:avLst/>
          </a:prstGeom>
        </p:spPr>
        <p:txBody>
          <a:bodyPr lIns="0" tIns="0" rIns="0" bIns="0" rtlCol="0" anchor="t">
            <a:spAutoFit/>
          </a:bodyPr>
          <a:lstStyle/>
          <a:p>
            <a:pPr algn="r">
              <a:lnSpc>
                <a:spcPts val="9360"/>
              </a:lnSpc>
            </a:pPr>
            <a:r>
              <a:rPr lang="en-US" sz="10400" spc="-520" dirty="0">
                <a:solidFill>
                  <a:srgbClr val="EEC0BF"/>
                </a:solidFill>
                <a:latin typeface="Caveat Brush Bold"/>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C0B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403384">
            <a:off x="6680846" y="303929"/>
            <a:ext cx="14563875" cy="8883964"/>
          </a:xfrm>
          <a:prstGeom prst="rect">
            <a:avLst/>
          </a:prstGeom>
        </p:spPr>
      </p:pic>
      <p:grpSp>
        <p:nvGrpSpPr>
          <p:cNvPr id="3" name="Group 3"/>
          <p:cNvGrpSpPr>
            <a:grpSpLocks noChangeAspect="1"/>
          </p:cNvGrpSpPr>
          <p:nvPr/>
        </p:nvGrpSpPr>
        <p:grpSpPr>
          <a:xfrm>
            <a:off x="565779" y="832669"/>
            <a:ext cx="8011926" cy="7826484"/>
            <a:chOff x="0" y="0"/>
            <a:chExt cx="4828540" cy="4716780"/>
          </a:xfrm>
        </p:grpSpPr>
        <p:sp>
          <p:nvSpPr>
            <p:cNvPr id="4" name="Freeform 4"/>
            <p:cNvSpPr/>
            <p:nvPr/>
          </p:nvSpPr>
          <p:spPr>
            <a:xfrm>
              <a:off x="0" y="-7620"/>
              <a:ext cx="4833620" cy="4726940"/>
            </a:xfrm>
            <a:custGeom>
              <a:avLst/>
              <a:gdLst/>
              <a:ahLst/>
              <a:cxnLst/>
              <a:rect l="l" t="t" r="r" b="b"/>
              <a:pathLst>
                <a:path w="4833620" h="4726940">
                  <a:moveTo>
                    <a:pt x="3416300" y="4662170"/>
                  </a:moveTo>
                  <a:cubicBezTo>
                    <a:pt x="3388360" y="4669790"/>
                    <a:pt x="3366770" y="4679950"/>
                    <a:pt x="3345180" y="4682490"/>
                  </a:cubicBezTo>
                  <a:cubicBezTo>
                    <a:pt x="3223260" y="4692650"/>
                    <a:pt x="3102610" y="4702810"/>
                    <a:pt x="2980690" y="4711700"/>
                  </a:cubicBezTo>
                  <a:cubicBezTo>
                    <a:pt x="2918460" y="4715510"/>
                    <a:pt x="2856230" y="4719320"/>
                    <a:pt x="2794000" y="4720590"/>
                  </a:cubicBezTo>
                  <a:cubicBezTo>
                    <a:pt x="2726690" y="4723130"/>
                    <a:pt x="2659380" y="4726940"/>
                    <a:pt x="2593340" y="4724400"/>
                  </a:cubicBezTo>
                  <a:cubicBezTo>
                    <a:pt x="2529840" y="4723130"/>
                    <a:pt x="2466340" y="4719320"/>
                    <a:pt x="2405380" y="4707890"/>
                  </a:cubicBezTo>
                  <a:cubicBezTo>
                    <a:pt x="2326640" y="4693920"/>
                    <a:pt x="2246630" y="4693920"/>
                    <a:pt x="2169160" y="4681220"/>
                  </a:cubicBezTo>
                  <a:cubicBezTo>
                    <a:pt x="1967230" y="4648200"/>
                    <a:pt x="1761490" y="4657090"/>
                    <a:pt x="1558290" y="4643120"/>
                  </a:cubicBezTo>
                  <a:cubicBezTo>
                    <a:pt x="1443990" y="4635500"/>
                    <a:pt x="1329690" y="4617720"/>
                    <a:pt x="1215390" y="4602480"/>
                  </a:cubicBezTo>
                  <a:cubicBezTo>
                    <a:pt x="1085850" y="4585970"/>
                    <a:pt x="956310" y="4566920"/>
                    <a:pt x="825500" y="4549140"/>
                  </a:cubicBezTo>
                  <a:cubicBezTo>
                    <a:pt x="730250" y="4536440"/>
                    <a:pt x="633730" y="4523740"/>
                    <a:pt x="538480" y="4511040"/>
                  </a:cubicBezTo>
                  <a:cubicBezTo>
                    <a:pt x="535940" y="4511040"/>
                    <a:pt x="533400" y="4509770"/>
                    <a:pt x="530860" y="4509770"/>
                  </a:cubicBezTo>
                  <a:cubicBezTo>
                    <a:pt x="450850" y="4475479"/>
                    <a:pt x="365760" y="4448810"/>
                    <a:pt x="292100" y="4404360"/>
                  </a:cubicBezTo>
                  <a:cubicBezTo>
                    <a:pt x="167640" y="4328160"/>
                    <a:pt x="114300" y="4206240"/>
                    <a:pt x="109220" y="4062730"/>
                  </a:cubicBezTo>
                  <a:cubicBezTo>
                    <a:pt x="107950" y="4013200"/>
                    <a:pt x="101600" y="3964940"/>
                    <a:pt x="101600" y="3915410"/>
                  </a:cubicBezTo>
                  <a:cubicBezTo>
                    <a:pt x="102870" y="3846830"/>
                    <a:pt x="107950" y="3779520"/>
                    <a:pt x="111760" y="3712210"/>
                  </a:cubicBezTo>
                  <a:cubicBezTo>
                    <a:pt x="121920" y="3511550"/>
                    <a:pt x="127000" y="3310890"/>
                    <a:pt x="111760" y="3110230"/>
                  </a:cubicBezTo>
                  <a:cubicBezTo>
                    <a:pt x="97790" y="2929890"/>
                    <a:pt x="85090" y="2750820"/>
                    <a:pt x="71120" y="2570480"/>
                  </a:cubicBezTo>
                  <a:cubicBezTo>
                    <a:pt x="62230" y="2454910"/>
                    <a:pt x="50800" y="2340610"/>
                    <a:pt x="43180" y="2225040"/>
                  </a:cubicBezTo>
                  <a:cubicBezTo>
                    <a:pt x="38100" y="2148840"/>
                    <a:pt x="39370" y="2071370"/>
                    <a:pt x="34290" y="1995170"/>
                  </a:cubicBezTo>
                  <a:cubicBezTo>
                    <a:pt x="31750" y="1951990"/>
                    <a:pt x="17780" y="1910080"/>
                    <a:pt x="16510" y="1866900"/>
                  </a:cubicBezTo>
                  <a:cubicBezTo>
                    <a:pt x="11430" y="1762760"/>
                    <a:pt x="10160" y="1657350"/>
                    <a:pt x="7620" y="1551940"/>
                  </a:cubicBezTo>
                  <a:cubicBezTo>
                    <a:pt x="6350" y="1511300"/>
                    <a:pt x="0" y="1470660"/>
                    <a:pt x="1270" y="1430020"/>
                  </a:cubicBezTo>
                  <a:cubicBezTo>
                    <a:pt x="2540" y="1366520"/>
                    <a:pt x="10160" y="1303020"/>
                    <a:pt x="11430" y="1239520"/>
                  </a:cubicBezTo>
                  <a:cubicBezTo>
                    <a:pt x="12700" y="1165860"/>
                    <a:pt x="5080" y="1092200"/>
                    <a:pt x="7620" y="1019810"/>
                  </a:cubicBezTo>
                  <a:cubicBezTo>
                    <a:pt x="7620" y="949960"/>
                    <a:pt x="16510" y="881380"/>
                    <a:pt x="25400" y="811530"/>
                  </a:cubicBezTo>
                  <a:cubicBezTo>
                    <a:pt x="27940" y="787400"/>
                    <a:pt x="45720" y="765810"/>
                    <a:pt x="50800" y="741680"/>
                  </a:cubicBezTo>
                  <a:cubicBezTo>
                    <a:pt x="72390" y="622300"/>
                    <a:pt x="95250" y="502920"/>
                    <a:pt x="151130" y="392430"/>
                  </a:cubicBezTo>
                  <a:cubicBezTo>
                    <a:pt x="163830" y="368300"/>
                    <a:pt x="184150" y="346710"/>
                    <a:pt x="203200" y="327660"/>
                  </a:cubicBezTo>
                  <a:cubicBezTo>
                    <a:pt x="209550" y="321310"/>
                    <a:pt x="224790" y="325120"/>
                    <a:pt x="228600" y="325120"/>
                  </a:cubicBezTo>
                  <a:cubicBezTo>
                    <a:pt x="237490" y="308610"/>
                    <a:pt x="242570" y="292100"/>
                    <a:pt x="252730" y="284480"/>
                  </a:cubicBezTo>
                  <a:cubicBezTo>
                    <a:pt x="307340" y="242570"/>
                    <a:pt x="364490" y="212090"/>
                    <a:pt x="435610" y="204470"/>
                  </a:cubicBezTo>
                  <a:cubicBezTo>
                    <a:pt x="488950" y="198120"/>
                    <a:pt x="541020" y="175260"/>
                    <a:pt x="594360" y="162560"/>
                  </a:cubicBezTo>
                  <a:cubicBezTo>
                    <a:pt x="659130" y="147320"/>
                    <a:pt x="723900" y="129540"/>
                    <a:pt x="791210" y="120650"/>
                  </a:cubicBezTo>
                  <a:cubicBezTo>
                    <a:pt x="852170" y="113030"/>
                    <a:pt x="910590" y="96520"/>
                    <a:pt x="972820" y="91440"/>
                  </a:cubicBezTo>
                  <a:cubicBezTo>
                    <a:pt x="1036320" y="86360"/>
                    <a:pt x="1099820" y="71120"/>
                    <a:pt x="1164590" y="66040"/>
                  </a:cubicBezTo>
                  <a:cubicBezTo>
                    <a:pt x="1339850" y="53340"/>
                    <a:pt x="1516380" y="44450"/>
                    <a:pt x="1691640" y="34290"/>
                  </a:cubicBezTo>
                  <a:cubicBezTo>
                    <a:pt x="1734820" y="31750"/>
                    <a:pt x="1778000" y="34290"/>
                    <a:pt x="1821180" y="35560"/>
                  </a:cubicBezTo>
                  <a:cubicBezTo>
                    <a:pt x="1842770" y="36830"/>
                    <a:pt x="1864360" y="41910"/>
                    <a:pt x="1887220" y="44450"/>
                  </a:cubicBezTo>
                  <a:cubicBezTo>
                    <a:pt x="1897380" y="45720"/>
                    <a:pt x="1907540" y="41910"/>
                    <a:pt x="1917700" y="41910"/>
                  </a:cubicBezTo>
                  <a:cubicBezTo>
                    <a:pt x="1948180" y="41910"/>
                    <a:pt x="1979930" y="41910"/>
                    <a:pt x="2010410" y="40640"/>
                  </a:cubicBezTo>
                  <a:cubicBezTo>
                    <a:pt x="2068830" y="38100"/>
                    <a:pt x="2128520" y="31750"/>
                    <a:pt x="2186940" y="31750"/>
                  </a:cubicBezTo>
                  <a:cubicBezTo>
                    <a:pt x="2244090" y="31750"/>
                    <a:pt x="2301240" y="35560"/>
                    <a:pt x="2358390" y="38100"/>
                  </a:cubicBezTo>
                  <a:lnTo>
                    <a:pt x="2404110" y="38100"/>
                  </a:lnTo>
                  <a:cubicBezTo>
                    <a:pt x="2473960" y="35560"/>
                    <a:pt x="2542540" y="35560"/>
                    <a:pt x="2612390" y="31750"/>
                  </a:cubicBezTo>
                  <a:cubicBezTo>
                    <a:pt x="2679700" y="27940"/>
                    <a:pt x="2745740" y="19050"/>
                    <a:pt x="2813050" y="15240"/>
                  </a:cubicBezTo>
                  <a:cubicBezTo>
                    <a:pt x="2844800" y="12700"/>
                    <a:pt x="2877820" y="12700"/>
                    <a:pt x="2909570" y="19050"/>
                  </a:cubicBezTo>
                  <a:cubicBezTo>
                    <a:pt x="2957830" y="27940"/>
                    <a:pt x="3003550" y="33020"/>
                    <a:pt x="3051810" y="19050"/>
                  </a:cubicBezTo>
                  <a:cubicBezTo>
                    <a:pt x="3069590" y="13970"/>
                    <a:pt x="3092450" y="22860"/>
                    <a:pt x="3112770" y="25400"/>
                  </a:cubicBezTo>
                  <a:cubicBezTo>
                    <a:pt x="3121660" y="26670"/>
                    <a:pt x="3131820" y="29210"/>
                    <a:pt x="3136900" y="25400"/>
                  </a:cubicBezTo>
                  <a:cubicBezTo>
                    <a:pt x="3171190" y="0"/>
                    <a:pt x="3202940" y="6350"/>
                    <a:pt x="3235960" y="27940"/>
                  </a:cubicBezTo>
                  <a:cubicBezTo>
                    <a:pt x="3239770" y="30480"/>
                    <a:pt x="3249930" y="24130"/>
                    <a:pt x="3257550" y="24130"/>
                  </a:cubicBezTo>
                  <a:cubicBezTo>
                    <a:pt x="3288030" y="24130"/>
                    <a:pt x="3318510" y="24130"/>
                    <a:pt x="3350260" y="25400"/>
                  </a:cubicBezTo>
                  <a:cubicBezTo>
                    <a:pt x="3373120" y="26670"/>
                    <a:pt x="3394710" y="34290"/>
                    <a:pt x="3417570" y="36830"/>
                  </a:cubicBezTo>
                  <a:cubicBezTo>
                    <a:pt x="3467100" y="43180"/>
                    <a:pt x="3517900" y="53340"/>
                    <a:pt x="3568700" y="53340"/>
                  </a:cubicBezTo>
                  <a:cubicBezTo>
                    <a:pt x="3663950" y="54610"/>
                    <a:pt x="3759200" y="58420"/>
                    <a:pt x="3853180" y="78740"/>
                  </a:cubicBezTo>
                  <a:cubicBezTo>
                    <a:pt x="3940809" y="97790"/>
                    <a:pt x="4030980" y="97790"/>
                    <a:pt x="4119880" y="113030"/>
                  </a:cubicBezTo>
                  <a:cubicBezTo>
                    <a:pt x="4173220" y="121920"/>
                    <a:pt x="4227830" y="138430"/>
                    <a:pt x="4273550" y="165100"/>
                  </a:cubicBezTo>
                  <a:cubicBezTo>
                    <a:pt x="4323080" y="193040"/>
                    <a:pt x="4361180" y="238760"/>
                    <a:pt x="4405630" y="276860"/>
                  </a:cubicBezTo>
                  <a:cubicBezTo>
                    <a:pt x="4422139" y="290830"/>
                    <a:pt x="4446270" y="300990"/>
                    <a:pt x="4457700" y="318770"/>
                  </a:cubicBezTo>
                  <a:cubicBezTo>
                    <a:pt x="4490720" y="367030"/>
                    <a:pt x="4519930" y="417830"/>
                    <a:pt x="4549140" y="468630"/>
                  </a:cubicBezTo>
                  <a:cubicBezTo>
                    <a:pt x="4570730" y="505460"/>
                    <a:pt x="4592320" y="543560"/>
                    <a:pt x="4608830" y="581660"/>
                  </a:cubicBezTo>
                  <a:cubicBezTo>
                    <a:pt x="4626610" y="626110"/>
                    <a:pt x="4640580" y="671830"/>
                    <a:pt x="4654550" y="718820"/>
                  </a:cubicBezTo>
                  <a:cubicBezTo>
                    <a:pt x="4676140" y="792480"/>
                    <a:pt x="4701540" y="866140"/>
                    <a:pt x="4715510" y="942340"/>
                  </a:cubicBezTo>
                  <a:cubicBezTo>
                    <a:pt x="4735830" y="1049020"/>
                    <a:pt x="4745990" y="1158240"/>
                    <a:pt x="4761230" y="1266190"/>
                  </a:cubicBezTo>
                  <a:cubicBezTo>
                    <a:pt x="4766310" y="1301750"/>
                    <a:pt x="4772660" y="1337310"/>
                    <a:pt x="4775200" y="1372870"/>
                  </a:cubicBezTo>
                  <a:cubicBezTo>
                    <a:pt x="4782820" y="1474470"/>
                    <a:pt x="4787900" y="1574800"/>
                    <a:pt x="4794250" y="1676400"/>
                  </a:cubicBezTo>
                  <a:cubicBezTo>
                    <a:pt x="4803140" y="1802130"/>
                    <a:pt x="4815840" y="1926590"/>
                    <a:pt x="4822190" y="2052320"/>
                  </a:cubicBezTo>
                  <a:cubicBezTo>
                    <a:pt x="4828540" y="2172970"/>
                    <a:pt x="4833620" y="2294890"/>
                    <a:pt x="4831080" y="2416810"/>
                  </a:cubicBezTo>
                  <a:cubicBezTo>
                    <a:pt x="4827270" y="2620010"/>
                    <a:pt x="4817110" y="2821940"/>
                    <a:pt x="4806950" y="3025140"/>
                  </a:cubicBezTo>
                  <a:cubicBezTo>
                    <a:pt x="4800600" y="3150870"/>
                    <a:pt x="4791710" y="3275330"/>
                    <a:pt x="4779010" y="3399790"/>
                  </a:cubicBezTo>
                  <a:cubicBezTo>
                    <a:pt x="4766310" y="3524250"/>
                    <a:pt x="4747260" y="3647440"/>
                    <a:pt x="4733290" y="3771900"/>
                  </a:cubicBezTo>
                  <a:cubicBezTo>
                    <a:pt x="4723130" y="3858260"/>
                    <a:pt x="4720590" y="3944620"/>
                    <a:pt x="4709160" y="4029710"/>
                  </a:cubicBezTo>
                  <a:cubicBezTo>
                    <a:pt x="4699000" y="4107180"/>
                    <a:pt x="4660900" y="4175760"/>
                    <a:pt x="4610100" y="4232910"/>
                  </a:cubicBezTo>
                  <a:cubicBezTo>
                    <a:pt x="4568191" y="4281170"/>
                    <a:pt x="4535170" y="4335780"/>
                    <a:pt x="4491991" y="4382770"/>
                  </a:cubicBezTo>
                  <a:cubicBezTo>
                    <a:pt x="4453891" y="4424679"/>
                    <a:pt x="4411981" y="4466590"/>
                    <a:pt x="4345941" y="4467860"/>
                  </a:cubicBezTo>
                  <a:cubicBezTo>
                    <a:pt x="4330700" y="4467860"/>
                    <a:pt x="4316731" y="4483100"/>
                    <a:pt x="4301491" y="4490720"/>
                  </a:cubicBezTo>
                  <a:cubicBezTo>
                    <a:pt x="4236720" y="4518660"/>
                    <a:pt x="4169411" y="4542790"/>
                    <a:pt x="4105911" y="4573270"/>
                  </a:cubicBezTo>
                  <a:cubicBezTo>
                    <a:pt x="3989070" y="4629150"/>
                    <a:pt x="3863341" y="4638040"/>
                    <a:pt x="3737611" y="4643120"/>
                  </a:cubicBezTo>
                  <a:cubicBezTo>
                    <a:pt x="3689351" y="4645660"/>
                    <a:pt x="3639820" y="4641850"/>
                    <a:pt x="3591561" y="4645660"/>
                  </a:cubicBezTo>
                  <a:cubicBezTo>
                    <a:pt x="3567431" y="4646930"/>
                    <a:pt x="3544570" y="4658360"/>
                    <a:pt x="3521711" y="4663440"/>
                  </a:cubicBezTo>
                  <a:cubicBezTo>
                    <a:pt x="3511551" y="4665980"/>
                    <a:pt x="3501391" y="4664710"/>
                    <a:pt x="3489961" y="4665980"/>
                  </a:cubicBezTo>
                  <a:cubicBezTo>
                    <a:pt x="3474720" y="4667250"/>
                    <a:pt x="3459481" y="4671060"/>
                    <a:pt x="3444241" y="4669790"/>
                  </a:cubicBezTo>
                  <a:cubicBezTo>
                    <a:pt x="3429000" y="4667250"/>
                    <a:pt x="3418841" y="4662170"/>
                    <a:pt x="3416300" y="4662170"/>
                  </a:cubicBezTo>
                  <a:close/>
                </a:path>
              </a:pathLst>
            </a:custGeom>
            <a:blipFill>
              <a:blip r:embed="rId3"/>
              <a:stretch>
                <a:fillRect l="-11131" t="26" r="-11220" b="-17"/>
              </a:stretch>
            </a:blipFill>
          </p:spPr>
        </p:sp>
      </p:grpSp>
      <p:grpSp>
        <p:nvGrpSpPr>
          <p:cNvPr id="5" name="Group 5"/>
          <p:cNvGrpSpPr/>
          <p:nvPr/>
        </p:nvGrpSpPr>
        <p:grpSpPr>
          <a:xfrm>
            <a:off x="9448400" y="3656975"/>
            <a:ext cx="7810900" cy="3697149"/>
            <a:chOff x="0" y="295275"/>
            <a:chExt cx="10414533" cy="4929531"/>
          </a:xfrm>
        </p:grpSpPr>
        <p:sp>
          <p:nvSpPr>
            <p:cNvPr id="6" name="TextBox 6"/>
            <p:cNvSpPr txBox="1"/>
            <p:nvPr/>
          </p:nvSpPr>
          <p:spPr>
            <a:xfrm>
              <a:off x="5" y="295275"/>
              <a:ext cx="10414528" cy="1822529"/>
            </a:xfrm>
            <a:prstGeom prst="rect">
              <a:avLst/>
            </a:prstGeom>
          </p:spPr>
          <p:txBody>
            <a:bodyPr lIns="0" tIns="0" rIns="0" bIns="0" rtlCol="0" anchor="t">
              <a:spAutoFit/>
            </a:bodyPr>
            <a:lstStyle/>
            <a:p>
              <a:pPr algn="r">
                <a:lnSpc>
                  <a:spcPts val="9360"/>
                </a:lnSpc>
              </a:pPr>
              <a:r>
                <a:rPr lang="en-US" sz="10400" spc="-520" dirty="0">
                  <a:solidFill>
                    <a:srgbClr val="050707"/>
                  </a:solidFill>
                  <a:latin typeface="Caveat Brush Bold"/>
                </a:rPr>
                <a:t>Related work</a:t>
              </a:r>
            </a:p>
          </p:txBody>
        </p:sp>
        <p:sp>
          <p:nvSpPr>
            <p:cNvPr id="7" name="TextBox 7"/>
            <p:cNvSpPr txBox="1"/>
            <p:nvPr/>
          </p:nvSpPr>
          <p:spPr>
            <a:xfrm>
              <a:off x="0" y="2625804"/>
              <a:ext cx="10414533" cy="2599002"/>
            </a:xfrm>
            <a:prstGeom prst="rect">
              <a:avLst/>
            </a:prstGeom>
          </p:spPr>
          <p:txBody>
            <a:bodyPr lIns="0" tIns="0" rIns="0" bIns="0" rtlCol="0" anchor="t">
              <a:spAutoFit/>
            </a:bodyPr>
            <a:lstStyle/>
            <a:p>
              <a:pPr algn="r">
                <a:lnSpc>
                  <a:spcPts val="3839"/>
                </a:lnSpc>
              </a:pPr>
              <a:r>
                <a:rPr lang="en-US" sz="3199" spc="319" dirty="0">
                  <a:solidFill>
                    <a:srgbClr val="050707"/>
                  </a:solidFill>
                  <a:latin typeface="Caveat Brush"/>
                </a:rPr>
                <a:t>CoinMarketCap WEBSITE PROVIDES DETAILS ABOUT OVER 1000 CRYPTOCURRENCIES AND IS NOT FOR CASUAL USERS.</a:t>
              </a:r>
            </a:p>
          </p:txBody>
        </p:sp>
      </p:grpSp>
      <p:pic>
        <p:nvPicPr>
          <p:cNvPr id="8" name="Picture 8"/>
          <p:cNvPicPr>
            <a:picLocks noChangeAspect="1"/>
          </p:cNvPicPr>
          <p:nvPr/>
        </p:nvPicPr>
        <p:blipFill>
          <a:blip r:embed="rId4"/>
          <a:srcRect/>
          <a:stretch>
            <a:fillRect/>
          </a:stretch>
        </p:blipFill>
        <p:spPr>
          <a:xfrm rot="-2435941">
            <a:off x="-1272921" y="7258643"/>
            <a:ext cx="4245938" cy="4033641"/>
          </a:xfrm>
          <a:prstGeom prst="rect">
            <a:avLst/>
          </a:prstGeom>
        </p:spPr>
      </p:pic>
      <p:pic>
        <p:nvPicPr>
          <p:cNvPr id="9" name="Picture 9"/>
          <p:cNvPicPr>
            <a:picLocks noChangeAspect="1"/>
          </p:cNvPicPr>
          <p:nvPr/>
        </p:nvPicPr>
        <p:blipFill>
          <a:blip r:embed="rId5"/>
          <a:srcRect/>
          <a:stretch>
            <a:fillRect/>
          </a:stretch>
        </p:blipFill>
        <p:spPr>
          <a:xfrm rot="-1941268">
            <a:off x="14398768" y="-943492"/>
            <a:ext cx="4793628" cy="30199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C0B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210951">
            <a:off x="8914245" y="-1563422"/>
            <a:ext cx="16343503" cy="9969537"/>
          </a:xfrm>
          <a:prstGeom prst="rect">
            <a:avLst/>
          </a:prstGeom>
        </p:spPr>
      </p:pic>
      <p:pic>
        <p:nvPicPr>
          <p:cNvPr id="5" name="Picture 5"/>
          <p:cNvPicPr>
            <a:picLocks noChangeAspect="1"/>
          </p:cNvPicPr>
          <p:nvPr/>
        </p:nvPicPr>
        <p:blipFill>
          <a:blip r:embed="rId3"/>
          <a:srcRect/>
          <a:stretch>
            <a:fillRect/>
          </a:stretch>
        </p:blipFill>
        <p:spPr>
          <a:xfrm>
            <a:off x="526722" y="800100"/>
            <a:ext cx="10522278" cy="8458200"/>
          </a:xfrm>
          <a:prstGeom prst="rect">
            <a:avLst/>
          </a:prstGeom>
        </p:spPr>
      </p:pic>
      <p:grpSp>
        <p:nvGrpSpPr>
          <p:cNvPr id="6" name="Group 6"/>
          <p:cNvGrpSpPr/>
          <p:nvPr/>
        </p:nvGrpSpPr>
        <p:grpSpPr>
          <a:xfrm>
            <a:off x="9544640" y="3268025"/>
            <a:ext cx="8125225" cy="4153376"/>
            <a:chOff x="0" y="0"/>
            <a:chExt cx="10833633" cy="5537835"/>
          </a:xfrm>
        </p:grpSpPr>
        <p:sp>
          <p:nvSpPr>
            <p:cNvPr id="7" name="TextBox 7"/>
            <p:cNvSpPr txBox="1"/>
            <p:nvPr/>
          </p:nvSpPr>
          <p:spPr>
            <a:xfrm>
              <a:off x="3" y="295275"/>
              <a:ext cx="10795528" cy="3412014"/>
            </a:xfrm>
            <a:prstGeom prst="rect">
              <a:avLst/>
            </a:prstGeom>
          </p:spPr>
          <p:txBody>
            <a:bodyPr lIns="0" tIns="0" rIns="0" bIns="0" rtlCol="0" anchor="t">
              <a:spAutoFit/>
            </a:bodyPr>
            <a:lstStyle/>
            <a:p>
              <a:pPr algn="ctr">
                <a:lnSpc>
                  <a:spcPts val="9360"/>
                </a:lnSpc>
              </a:pPr>
              <a:r>
                <a:rPr lang="en-US" sz="10400" spc="-520" dirty="0">
                  <a:solidFill>
                    <a:srgbClr val="050707"/>
                  </a:solidFill>
                  <a:latin typeface="Caveat Brush Bold"/>
                </a:rPr>
                <a:t>High Level Architecture</a:t>
              </a:r>
            </a:p>
          </p:txBody>
        </p:sp>
        <p:sp>
          <p:nvSpPr>
            <p:cNvPr id="8" name="TextBox 8"/>
            <p:cNvSpPr txBox="1"/>
            <p:nvPr/>
          </p:nvSpPr>
          <p:spPr>
            <a:xfrm>
              <a:off x="0" y="3923189"/>
              <a:ext cx="10795533" cy="762952"/>
            </a:xfrm>
            <a:prstGeom prst="rect">
              <a:avLst/>
            </a:prstGeom>
          </p:spPr>
          <p:txBody>
            <a:bodyPr lIns="0" tIns="0" rIns="0" bIns="0" rtlCol="0" anchor="t">
              <a:spAutoFit/>
            </a:bodyPr>
            <a:lstStyle/>
            <a:p>
              <a:pPr algn="ctr">
                <a:lnSpc>
                  <a:spcPts val="4679"/>
                </a:lnSpc>
              </a:pPr>
              <a:endParaRPr dirty="0"/>
            </a:p>
          </p:txBody>
        </p:sp>
        <p:sp>
          <p:nvSpPr>
            <p:cNvPr id="9" name="TextBox 9"/>
            <p:cNvSpPr txBox="1"/>
            <p:nvPr/>
          </p:nvSpPr>
          <p:spPr>
            <a:xfrm>
              <a:off x="38100" y="4844891"/>
              <a:ext cx="10795533" cy="692944"/>
            </a:xfrm>
            <a:prstGeom prst="rect">
              <a:avLst/>
            </a:prstGeom>
          </p:spPr>
          <p:txBody>
            <a:bodyPr lIns="0" tIns="0" rIns="0" bIns="0" rtlCol="0" anchor="t">
              <a:spAutoFit/>
            </a:bodyPr>
            <a:lstStyle/>
            <a:p>
              <a:pPr algn="ctr">
                <a:lnSpc>
                  <a:spcPts val="4500"/>
                </a:lnSpc>
              </a:pPr>
              <a:endParaRPr dirty="0"/>
            </a:p>
          </p:txBody>
        </p:sp>
      </p:grpSp>
      <p:sp>
        <p:nvSpPr>
          <p:cNvPr id="10" name="TextBox 7">
            <a:extLst>
              <a:ext uri="{FF2B5EF4-FFF2-40B4-BE49-F238E27FC236}">
                <a16:creationId xmlns:a16="http://schemas.microsoft.com/office/drawing/2014/main" id="{B939FAB5-FB91-4053-A517-E44770472FB6}"/>
              </a:ext>
            </a:extLst>
          </p:cNvPr>
          <p:cNvSpPr txBox="1"/>
          <p:nvPr/>
        </p:nvSpPr>
        <p:spPr>
          <a:xfrm>
            <a:off x="10100061" y="5882042"/>
            <a:ext cx="8096646" cy="1032334"/>
          </a:xfrm>
          <a:prstGeom prst="rect">
            <a:avLst/>
          </a:prstGeom>
        </p:spPr>
        <p:txBody>
          <a:bodyPr lIns="0" tIns="0" rIns="0" bIns="0" rtlCol="0" anchor="t">
            <a:spAutoFit/>
          </a:bodyPr>
          <a:lstStyle/>
          <a:p>
            <a:pPr algn="ctr">
              <a:lnSpc>
                <a:spcPts val="9360"/>
              </a:lnSpc>
            </a:pPr>
            <a:r>
              <a:rPr lang="en-US" sz="4000" dirty="0">
                <a:solidFill>
                  <a:srgbClr val="050707"/>
                </a:solidFill>
                <a:latin typeface="Glacial Indifference"/>
              </a:rPr>
              <a:t>AWS Cloud Native application</a:t>
            </a:r>
          </a:p>
        </p:txBody>
      </p:sp>
      <p:pic>
        <p:nvPicPr>
          <p:cNvPr id="4" name="Picture 4"/>
          <p:cNvPicPr>
            <a:picLocks noChangeAspect="1"/>
          </p:cNvPicPr>
          <p:nvPr/>
        </p:nvPicPr>
        <p:blipFill>
          <a:blip r:embed="rId4"/>
          <a:srcRect/>
          <a:stretch>
            <a:fillRect/>
          </a:stretch>
        </p:blipFill>
        <p:spPr>
          <a:xfrm>
            <a:off x="-1514857" y="8076773"/>
            <a:ext cx="3750879" cy="2363054"/>
          </a:xfrm>
          <a:prstGeom prst="rect">
            <a:avLst/>
          </a:prstGeom>
        </p:spPr>
      </p:pic>
      <p:pic>
        <p:nvPicPr>
          <p:cNvPr id="3" name="Picture 3"/>
          <p:cNvPicPr>
            <a:picLocks noChangeAspect="1"/>
          </p:cNvPicPr>
          <p:nvPr/>
        </p:nvPicPr>
        <p:blipFill>
          <a:blip r:embed="rId5"/>
          <a:srcRect/>
          <a:stretch>
            <a:fillRect/>
          </a:stretch>
        </p:blipFill>
        <p:spPr>
          <a:xfrm>
            <a:off x="9455672" y="-703457"/>
            <a:ext cx="3074875" cy="29211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6000"/>
          </a:blip>
          <a:srcRect/>
          <a:stretch>
            <a:fillRect/>
          </a:stretch>
        </p:blipFill>
        <p:spPr>
          <a:xfrm rot="-547062">
            <a:off x="2703380" y="-1102944"/>
            <a:ext cx="19075052" cy="11635782"/>
          </a:xfrm>
          <a:prstGeom prst="rect">
            <a:avLst/>
          </a:prstGeom>
        </p:spPr>
      </p:pic>
      <p:pic>
        <p:nvPicPr>
          <p:cNvPr id="3" name="Picture 3"/>
          <p:cNvPicPr>
            <a:picLocks noChangeAspect="1"/>
          </p:cNvPicPr>
          <p:nvPr/>
        </p:nvPicPr>
        <p:blipFill>
          <a:blip r:embed="rId3"/>
          <a:srcRect/>
          <a:stretch>
            <a:fillRect/>
          </a:stretch>
        </p:blipFill>
        <p:spPr>
          <a:xfrm rot="-567418">
            <a:off x="-10116375" y="3172053"/>
            <a:ext cx="16516861" cy="5615733"/>
          </a:xfrm>
          <a:prstGeom prst="rect">
            <a:avLst/>
          </a:prstGeom>
        </p:spPr>
      </p:pic>
      <p:pic>
        <p:nvPicPr>
          <p:cNvPr id="4" name="Picture 4"/>
          <p:cNvPicPr>
            <a:picLocks noChangeAspect="1"/>
          </p:cNvPicPr>
          <p:nvPr/>
        </p:nvPicPr>
        <p:blipFill>
          <a:blip r:embed="rId4"/>
          <a:srcRect/>
          <a:stretch>
            <a:fillRect/>
          </a:stretch>
        </p:blipFill>
        <p:spPr>
          <a:xfrm rot="-2435941">
            <a:off x="3280124" y="-1371397"/>
            <a:ext cx="3674737" cy="3491000"/>
          </a:xfrm>
          <a:prstGeom prst="rect">
            <a:avLst/>
          </a:prstGeom>
        </p:spPr>
      </p:pic>
      <p:pic>
        <p:nvPicPr>
          <p:cNvPr id="5" name="Picture 5"/>
          <p:cNvPicPr>
            <a:picLocks noChangeAspect="1"/>
          </p:cNvPicPr>
          <p:nvPr/>
        </p:nvPicPr>
        <p:blipFill>
          <a:blip r:embed="rId5"/>
          <a:srcRect/>
          <a:stretch>
            <a:fillRect/>
          </a:stretch>
        </p:blipFill>
        <p:spPr>
          <a:xfrm rot="-440568">
            <a:off x="-896058" y="-98212"/>
            <a:ext cx="4729067" cy="2979312"/>
          </a:xfrm>
          <a:prstGeom prst="rect">
            <a:avLst/>
          </a:prstGeom>
        </p:spPr>
      </p:pic>
      <p:grpSp>
        <p:nvGrpSpPr>
          <p:cNvPr id="7" name="Group 7"/>
          <p:cNvGrpSpPr/>
          <p:nvPr/>
        </p:nvGrpSpPr>
        <p:grpSpPr>
          <a:xfrm>
            <a:off x="666750" y="3862164"/>
            <a:ext cx="4962174" cy="3593690"/>
            <a:chOff x="0" y="66675"/>
            <a:chExt cx="6616232" cy="4791586"/>
          </a:xfrm>
        </p:grpSpPr>
        <p:sp>
          <p:nvSpPr>
            <p:cNvPr id="8" name="TextBox 8"/>
            <p:cNvSpPr txBox="1"/>
            <p:nvPr/>
          </p:nvSpPr>
          <p:spPr>
            <a:xfrm>
              <a:off x="0" y="1844616"/>
              <a:ext cx="6616232" cy="3013645"/>
            </a:xfrm>
            <a:prstGeom prst="rect">
              <a:avLst/>
            </a:prstGeom>
          </p:spPr>
          <p:txBody>
            <a:bodyPr lIns="0" tIns="0" rIns="0" bIns="0" rtlCol="0" anchor="t">
              <a:spAutoFit/>
            </a:bodyPr>
            <a:lstStyle/>
            <a:p>
              <a:pPr marL="0" lvl="0" indent="0">
                <a:lnSpc>
                  <a:spcPts val="4499"/>
                </a:lnSpc>
                <a:spcBef>
                  <a:spcPct val="0"/>
                </a:spcBef>
              </a:pPr>
              <a:r>
                <a:rPr lang="en-US" sz="2999" dirty="0">
                  <a:solidFill>
                    <a:srgbClr val="050707"/>
                  </a:solidFill>
                  <a:latin typeface="Glacial Indifference"/>
                </a:rPr>
                <a:t>Create the Elastic Beanstalk Environment for the Web Application with up to 4 instances</a:t>
              </a:r>
            </a:p>
          </p:txBody>
        </p:sp>
        <p:sp>
          <p:nvSpPr>
            <p:cNvPr id="9" name="TextBox 9"/>
            <p:cNvSpPr txBox="1"/>
            <p:nvPr/>
          </p:nvSpPr>
          <p:spPr>
            <a:xfrm>
              <a:off x="0" y="66675"/>
              <a:ext cx="6616232" cy="1312531"/>
            </a:xfrm>
            <a:prstGeom prst="rect">
              <a:avLst/>
            </a:prstGeom>
          </p:spPr>
          <p:txBody>
            <a:bodyPr lIns="0" tIns="0" rIns="0" bIns="0" rtlCol="0" anchor="t">
              <a:spAutoFit/>
            </a:bodyPr>
            <a:lstStyle/>
            <a:p>
              <a:pPr>
                <a:lnSpc>
                  <a:spcPts val="7480"/>
                </a:lnSpc>
              </a:pPr>
              <a:r>
                <a:rPr lang="en-US" sz="6800" spc="-68" dirty="0">
                  <a:solidFill>
                    <a:srgbClr val="050707"/>
                  </a:solidFill>
                  <a:latin typeface="Caveat Brush"/>
                </a:rPr>
                <a:t>Implementation</a:t>
              </a:r>
            </a:p>
          </p:txBody>
        </p:sp>
      </p:grpSp>
      <p:pic>
        <p:nvPicPr>
          <p:cNvPr id="10" name="Picture 9">
            <a:extLst>
              <a:ext uri="{FF2B5EF4-FFF2-40B4-BE49-F238E27FC236}">
                <a16:creationId xmlns:a16="http://schemas.microsoft.com/office/drawing/2014/main" id="{3780F6DF-55BB-455E-AE59-2E00EC11E093}"/>
              </a:ext>
            </a:extLst>
          </p:cNvPr>
          <p:cNvPicPr/>
          <p:nvPr/>
        </p:nvPicPr>
        <p:blipFill>
          <a:blip r:embed="rId6"/>
          <a:stretch>
            <a:fillRect/>
          </a:stretch>
        </p:blipFill>
        <p:spPr>
          <a:xfrm>
            <a:off x="6690838" y="4676053"/>
            <a:ext cx="10930411" cy="2143847"/>
          </a:xfrm>
          <a:prstGeom prst="rect">
            <a:avLst/>
          </a:prstGeom>
        </p:spPr>
      </p:pic>
      <p:pic>
        <p:nvPicPr>
          <p:cNvPr id="11" name="Picture 10">
            <a:extLst>
              <a:ext uri="{FF2B5EF4-FFF2-40B4-BE49-F238E27FC236}">
                <a16:creationId xmlns:a16="http://schemas.microsoft.com/office/drawing/2014/main" id="{D9428161-E849-4DDD-84AD-D9697CCD6022}"/>
              </a:ext>
            </a:extLst>
          </p:cNvPr>
          <p:cNvPicPr>
            <a:picLocks noChangeAspect="1"/>
          </p:cNvPicPr>
          <p:nvPr/>
        </p:nvPicPr>
        <p:blipFill>
          <a:blip r:embed="rId7"/>
          <a:stretch>
            <a:fillRect/>
          </a:stretch>
        </p:blipFill>
        <p:spPr>
          <a:xfrm>
            <a:off x="8365676" y="1562101"/>
            <a:ext cx="2715004" cy="29817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6000"/>
          </a:blip>
          <a:srcRect/>
          <a:stretch>
            <a:fillRect/>
          </a:stretch>
        </p:blipFill>
        <p:spPr>
          <a:xfrm rot="-547062">
            <a:off x="2703380" y="-1102944"/>
            <a:ext cx="19075052" cy="11635782"/>
          </a:xfrm>
          <a:prstGeom prst="rect">
            <a:avLst/>
          </a:prstGeom>
        </p:spPr>
      </p:pic>
      <p:pic>
        <p:nvPicPr>
          <p:cNvPr id="10" name="Picture 9">
            <a:extLst>
              <a:ext uri="{FF2B5EF4-FFF2-40B4-BE49-F238E27FC236}">
                <a16:creationId xmlns:a16="http://schemas.microsoft.com/office/drawing/2014/main" id="{C64DD83B-98F3-4944-BBEC-A9AB93E76F4A}"/>
              </a:ext>
            </a:extLst>
          </p:cNvPr>
          <p:cNvPicPr>
            <a:picLocks noChangeAspect="1"/>
          </p:cNvPicPr>
          <p:nvPr/>
        </p:nvPicPr>
        <p:blipFill>
          <a:blip r:embed="rId3"/>
          <a:stretch>
            <a:fillRect/>
          </a:stretch>
        </p:blipFill>
        <p:spPr>
          <a:xfrm>
            <a:off x="6172200" y="2420142"/>
            <a:ext cx="1157859" cy="2828860"/>
          </a:xfrm>
          <a:prstGeom prst="rect">
            <a:avLst/>
          </a:prstGeom>
        </p:spPr>
      </p:pic>
      <p:pic>
        <p:nvPicPr>
          <p:cNvPr id="3" name="Picture 3"/>
          <p:cNvPicPr>
            <a:picLocks noChangeAspect="1"/>
          </p:cNvPicPr>
          <p:nvPr/>
        </p:nvPicPr>
        <p:blipFill>
          <a:blip r:embed="rId4"/>
          <a:srcRect/>
          <a:stretch>
            <a:fillRect/>
          </a:stretch>
        </p:blipFill>
        <p:spPr>
          <a:xfrm rot="-567418">
            <a:off x="-10116375" y="3172053"/>
            <a:ext cx="16516861" cy="5615733"/>
          </a:xfrm>
          <a:prstGeom prst="rect">
            <a:avLst/>
          </a:prstGeom>
        </p:spPr>
      </p:pic>
      <p:pic>
        <p:nvPicPr>
          <p:cNvPr id="4" name="Picture 4"/>
          <p:cNvPicPr>
            <a:picLocks noChangeAspect="1"/>
          </p:cNvPicPr>
          <p:nvPr/>
        </p:nvPicPr>
        <p:blipFill>
          <a:blip r:embed="rId5"/>
          <a:srcRect/>
          <a:stretch>
            <a:fillRect/>
          </a:stretch>
        </p:blipFill>
        <p:spPr>
          <a:xfrm rot="-2435941">
            <a:off x="3280124" y="-1371397"/>
            <a:ext cx="3674737" cy="3491000"/>
          </a:xfrm>
          <a:prstGeom prst="rect">
            <a:avLst/>
          </a:prstGeom>
        </p:spPr>
      </p:pic>
      <p:pic>
        <p:nvPicPr>
          <p:cNvPr id="5" name="Picture 5"/>
          <p:cNvPicPr>
            <a:picLocks noChangeAspect="1"/>
          </p:cNvPicPr>
          <p:nvPr/>
        </p:nvPicPr>
        <p:blipFill>
          <a:blip r:embed="rId6"/>
          <a:srcRect/>
          <a:stretch>
            <a:fillRect/>
          </a:stretch>
        </p:blipFill>
        <p:spPr>
          <a:xfrm rot="-440568">
            <a:off x="-896058" y="-98212"/>
            <a:ext cx="4729067" cy="2979312"/>
          </a:xfrm>
          <a:prstGeom prst="rect">
            <a:avLst/>
          </a:prstGeom>
        </p:spPr>
      </p:pic>
      <p:pic>
        <p:nvPicPr>
          <p:cNvPr id="6" name="Picture 6"/>
          <p:cNvPicPr>
            <a:picLocks noChangeAspect="1"/>
          </p:cNvPicPr>
          <p:nvPr/>
        </p:nvPicPr>
        <p:blipFill>
          <a:blip r:embed="rId7"/>
          <a:srcRect/>
          <a:stretch>
            <a:fillRect/>
          </a:stretch>
        </p:blipFill>
        <p:spPr>
          <a:xfrm>
            <a:off x="7422513" y="2420142"/>
            <a:ext cx="8944678" cy="5791679"/>
          </a:xfrm>
          <a:prstGeom prst="rect">
            <a:avLst/>
          </a:prstGeom>
        </p:spPr>
      </p:pic>
      <p:grpSp>
        <p:nvGrpSpPr>
          <p:cNvPr id="7" name="Group 7"/>
          <p:cNvGrpSpPr/>
          <p:nvPr/>
        </p:nvGrpSpPr>
        <p:grpSpPr>
          <a:xfrm>
            <a:off x="666750" y="4143830"/>
            <a:ext cx="4962174" cy="2439528"/>
            <a:chOff x="0" y="66675"/>
            <a:chExt cx="6616232" cy="3252705"/>
          </a:xfrm>
        </p:grpSpPr>
        <p:sp>
          <p:nvSpPr>
            <p:cNvPr id="8" name="TextBox 8"/>
            <p:cNvSpPr txBox="1"/>
            <p:nvPr/>
          </p:nvSpPr>
          <p:spPr>
            <a:xfrm>
              <a:off x="0" y="1844617"/>
              <a:ext cx="6616232" cy="1474763"/>
            </a:xfrm>
            <a:prstGeom prst="rect">
              <a:avLst/>
            </a:prstGeom>
          </p:spPr>
          <p:txBody>
            <a:bodyPr lIns="0" tIns="0" rIns="0" bIns="0" rtlCol="0" anchor="t">
              <a:spAutoFit/>
            </a:bodyPr>
            <a:lstStyle/>
            <a:p>
              <a:pPr marL="0" lvl="0" indent="0">
                <a:lnSpc>
                  <a:spcPts val="4499"/>
                </a:lnSpc>
                <a:spcBef>
                  <a:spcPct val="0"/>
                </a:spcBef>
              </a:pPr>
              <a:r>
                <a:rPr lang="en-US" sz="2999" dirty="0">
                  <a:solidFill>
                    <a:srgbClr val="050707"/>
                  </a:solidFill>
                  <a:latin typeface="Glacial Indifference"/>
                </a:rPr>
                <a:t>Create the Lambda function for SMS notification</a:t>
              </a:r>
            </a:p>
          </p:txBody>
        </p:sp>
        <p:sp>
          <p:nvSpPr>
            <p:cNvPr id="9" name="TextBox 9"/>
            <p:cNvSpPr txBox="1"/>
            <p:nvPr/>
          </p:nvSpPr>
          <p:spPr>
            <a:xfrm>
              <a:off x="0" y="66675"/>
              <a:ext cx="6616232" cy="1312531"/>
            </a:xfrm>
            <a:prstGeom prst="rect">
              <a:avLst/>
            </a:prstGeom>
          </p:spPr>
          <p:txBody>
            <a:bodyPr lIns="0" tIns="0" rIns="0" bIns="0" rtlCol="0" anchor="t">
              <a:spAutoFit/>
            </a:bodyPr>
            <a:lstStyle/>
            <a:p>
              <a:pPr>
                <a:lnSpc>
                  <a:spcPts val="7480"/>
                </a:lnSpc>
              </a:pPr>
              <a:r>
                <a:rPr lang="en-US" sz="6800" spc="-68" dirty="0">
                  <a:solidFill>
                    <a:srgbClr val="050707"/>
                  </a:solidFill>
                  <a:latin typeface="Caveat Brush"/>
                </a:rPr>
                <a:t>Implementation</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6000"/>
          </a:blip>
          <a:srcRect/>
          <a:stretch>
            <a:fillRect/>
          </a:stretch>
        </p:blipFill>
        <p:spPr>
          <a:xfrm rot="-547062">
            <a:off x="2703380" y="-1102944"/>
            <a:ext cx="19075052" cy="11635782"/>
          </a:xfrm>
          <a:prstGeom prst="rect">
            <a:avLst/>
          </a:prstGeom>
        </p:spPr>
      </p:pic>
      <p:pic>
        <p:nvPicPr>
          <p:cNvPr id="3" name="Picture 3"/>
          <p:cNvPicPr>
            <a:picLocks noChangeAspect="1"/>
          </p:cNvPicPr>
          <p:nvPr/>
        </p:nvPicPr>
        <p:blipFill>
          <a:blip r:embed="rId3"/>
          <a:srcRect/>
          <a:stretch>
            <a:fillRect/>
          </a:stretch>
        </p:blipFill>
        <p:spPr>
          <a:xfrm rot="-567418">
            <a:off x="-10116375" y="3172053"/>
            <a:ext cx="16516861" cy="5615733"/>
          </a:xfrm>
          <a:prstGeom prst="rect">
            <a:avLst/>
          </a:prstGeom>
        </p:spPr>
      </p:pic>
      <p:pic>
        <p:nvPicPr>
          <p:cNvPr id="4" name="Picture 4"/>
          <p:cNvPicPr>
            <a:picLocks noChangeAspect="1"/>
          </p:cNvPicPr>
          <p:nvPr/>
        </p:nvPicPr>
        <p:blipFill>
          <a:blip r:embed="rId4"/>
          <a:srcRect/>
          <a:stretch>
            <a:fillRect/>
          </a:stretch>
        </p:blipFill>
        <p:spPr>
          <a:xfrm rot="-2435941">
            <a:off x="3280124" y="-1371397"/>
            <a:ext cx="3674737" cy="3491000"/>
          </a:xfrm>
          <a:prstGeom prst="rect">
            <a:avLst/>
          </a:prstGeom>
        </p:spPr>
      </p:pic>
      <p:pic>
        <p:nvPicPr>
          <p:cNvPr id="5" name="Picture 5"/>
          <p:cNvPicPr>
            <a:picLocks noChangeAspect="1"/>
          </p:cNvPicPr>
          <p:nvPr/>
        </p:nvPicPr>
        <p:blipFill>
          <a:blip r:embed="rId5"/>
          <a:srcRect/>
          <a:stretch>
            <a:fillRect/>
          </a:stretch>
        </p:blipFill>
        <p:spPr>
          <a:xfrm rot="-440568">
            <a:off x="-896058" y="-98212"/>
            <a:ext cx="4729067" cy="2979312"/>
          </a:xfrm>
          <a:prstGeom prst="rect">
            <a:avLst/>
          </a:prstGeom>
        </p:spPr>
      </p:pic>
      <p:pic>
        <p:nvPicPr>
          <p:cNvPr id="6" name="Picture 6"/>
          <p:cNvPicPr>
            <a:picLocks noChangeAspect="1"/>
          </p:cNvPicPr>
          <p:nvPr/>
        </p:nvPicPr>
        <p:blipFill>
          <a:blip r:embed="rId6"/>
          <a:srcRect/>
          <a:stretch>
            <a:fillRect/>
          </a:stretch>
        </p:blipFill>
        <p:spPr>
          <a:xfrm>
            <a:off x="7984817" y="4774401"/>
            <a:ext cx="9636434" cy="1906541"/>
          </a:xfrm>
          <a:prstGeom prst="rect">
            <a:avLst/>
          </a:prstGeom>
        </p:spPr>
      </p:pic>
      <p:grpSp>
        <p:nvGrpSpPr>
          <p:cNvPr id="7" name="Group 7"/>
          <p:cNvGrpSpPr/>
          <p:nvPr/>
        </p:nvGrpSpPr>
        <p:grpSpPr>
          <a:xfrm>
            <a:off x="666750" y="4143830"/>
            <a:ext cx="5657850" cy="3593690"/>
            <a:chOff x="0" y="66675"/>
            <a:chExt cx="6616232" cy="4791589"/>
          </a:xfrm>
        </p:grpSpPr>
        <p:sp>
          <p:nvSpPr>
            <p:cNvPr id="8" name="TextBox 8"/>
            <p:cNvSpPr txBox="1"/>
            <p:nvPr/>
          </p:nvSpPr>
          <p:spPr>
            <a:xfrm>
              <a:off x="0" y="1844617"/>
              <a:ext cx="6616232" cy="3013647"/>
            </a:xfrm>
            <a:prstGeom prst="rect">
              <a:avLst/>
            </a:prstGeom>
          </p:spPr>
          <p:txBody>
            <a:bodyPr lIns="0" tIns="0" rIns="0" bIns="0" rtlCol="0" anchor="t">
              <a:spAutoFit/>
            </a:bodyPr>
            <a:lstStyle/>
            <a:p>
              <a:pPr lvl="0">
                <a:lnSpc>
                  <a:spcPts val="4499"/>
                </a:lnSpc>
                <a:spcBef>
                  <a:spcPct val="0"/>
                </a:spcBef>
              </a:pPr>
              <a:r>
                <a:rPr lang="en-US" sz="2999" dirty="0">
                  <a:solidFill>
                    <a:srgbClr val="050707"/>
                  </a:solidFill>
                  <a:latin typeface="Glacial Indifference"/>
                </a:rPr>
                <a:t>Create DynamoDB Contact Table</a:t>
              </a:r>
            </a:p>
            <a:p>
              <a:pPr lvl="0">
                <a:lnSpc>
                  <a:spcPts val="4499"/>
                </a:lnSpc>
                <a:spcBef>
                  <a:spcPct val="0"/>
                </a:spcBef>
              </a:pPr>
              <a:r>
                <a:rPr lang="en-US" sz="2999" dirty="0">
                  <a:solidFill>
                    <a:srgbClr val="050707"/>
                  </a:solidFill>
                  <a:latin typeface="Glacial Indifference"/>
                </a:rPr>
                <a:t>and </a:t>
              </a:r>
              <a:br>
                <a:rPr lang="en-US" sz="2999" dirty="0">
                  <a:solidFill>
                    <a:srgbClr val="050707"/>
                  </a:solidFill>
                  <a:latin typeface="Glacial Indifference"/>
                </a:rPr>
              </a:br>
              <a:r>
                <a:rPr lang="en-US" sz="2999" dirty="0">
                  <a:solidFill>
                    <a:srgbClr val="050707"/>
                  </a:solidFill>
                  <a:latin typeface="Glacial Indifference"/>
                </a:rPr>
                <a:t>S3 Bucket </a:t>
              </a:r>
            </a:p>
          </p:txBody>
        </p:sp>
        <p:sp>
          <p:nvSpPr>
            <p:cNvPr id="9" name="TextBox 9"/>
            <p:cNvSpPr txBox="1"/>
            <p:nvPr/>
          </p:nvSpPr>
          <p:spPr>
            <a:xfrm>
              <a:off x="0" y="66675"/>
              <a:ext cx="6616232" cy="1312531"/>
            </a:xfrm>
            <a:prstGeom prst="rect">
              <a:avLst/>
            </a:prstGeom>
          </p:spPr>
          <p:txBody>
            <a:bodyPr lIns="0" tIns="0" rIns="0" bIns="0" rtlCol="0" anchor="t">
              <a:spAutoFit/>
            </a:bodyPr>
            <a:lstStyle/>
            <a:p>
              <a:pPr>
                <a:lnSpc>
                  <a:spcPts val="7480"/>
                </a:lnSpc>
              </a:pPr>
              <a:r>
                <a:rPr lang="en-US" sz="6800" spc="-68" dirty="0">
                  <a:solidFill>
                    <a:srgbClr val="050707"/>
                  </a:solidFill>
                  <a:latin typeface="Caveat Brush"/>
                </a:rPr>
                <a:t>Implementation</a:t>
              </a:r>
            </a:p>
          </p:txBody>
        </p:sp>
      </p:grpSp>
      <p:pic>
        <p:nvPicPr>
          <p:cNvPr id="10" name="Picture 6">
            <a:extLst>
              <a:ext uri="{FF2B5EF4-FFF2-40B4-BE49-F238E27FC236}">
                <a16:creationId xmlns:a16="http://schemas.microsoft.com/office/drawing/2014/main" id="{686DB45B-0804-4CCB-BF11-BDBFA5AEE5D6}"/>
              </a:ext>
            </a:extLst>
          </p:cNvPr>
          <p:cNvPicPr>
            <a:picLocks noChangeAspect="1"/>
          </p:cNvPicPr>
          <p:nvPr/>
        </p:nvPicPr>
        <p:blipFill>
          <a:blip r:embed="rId7"/>
          <a:srcRect/>
          <a:stretch>
            <a:fillRect/>
          </a:stretch>
        </p:blipFill>
        <p:spPr>
          <a:xfrm>
            <a:off x="7986930" y="2744958"/>
            <a:ext cx="8071022" cy="1906541"/>
          </a:xfrm>
          <a:prstGeom prst="rect">
            <a:avLst/>
          </a:prstGeom>
        </p:spPr>
      </p:pic>
      <p:pic>
        <p:nvPicPr>
          <p:cNvPr id="12" name="Picture 11">
            <a:extLst>
              <a:ext uri="{FF2B5EF4-FFF2-40B4-BE49-F238E27FC236}">
                <a16:creationId xmlns:a16="http://schemas.microsoft.com/office/drawing/2014/main" id="{085ECC85-EF56-4AA7-AE3F-EB0837A00A14}"/>
              </a:ext>
            </a:extLst>
          </p:cNvPr>
          <p:cNvPicPr>
            <a:picLocks noChangeAspect="1"/>
          </p:cNvPicPr>
          <p:nvPr/>
        </p:nvPicPr>
        <p:blipFill>
          <a:blip r:embed="rId8"/>
          <a:stretch>
            <a:fillRect/>
          </a:stretch>
        </p:blipFill>
        <p:spPr>
          <a:xfrm>
            <a:off x="6400800" y="3322295"/>
            <a:ext cx="1448947" cy="27404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6000"/>
          </a:blip>
          <a:srcRect/>
          <a:stretch>
            <a:fillRect/>
          </a:stretch>
        </p:blipFill>
        <p:spPr>
          <a:xfrm rot="-547062">
            <a:off x="2703380" y="-1102944"/>
            <a:ext cx="19075052" cy="11635782"/>
          </a:xfrm>
          <a:prstGeom prst="rect">
            <a:avLst/>
          </a:prstGeom>
        </p:spPr>
      </p:pic>
      <p:pic>
        <p:nvPicPr>
          <p:cNvPr id="3" name="Picture 3"/>
          <p:cNvPicPr>
            <a:picLocks noChangeAspect="1"/>
          </p:cNvPicPr>
          <p:nvPr/>
        </p:nvPicPr>
        <p:blipFill>
          <a:blip r:embed="rId3"/>
          <a:srcRect/>
          <a:stretch>
            <a:fillRect/>
          </a:stretch>
        </p:blipFill>
        <p:spPr>
          <a:xfrm rot="-567418">
            <a:off x="-10116375" y="3172053"/>
            <a:ext cx="16516861" cy="5615733"/>
          </a:xfrm>
          <a:prstGeom prst="rect">
            <a:avLst/>
          </a:prstGeom>
        </p:spPr>
      </p:pic>
      <p:pic>
        <p:nvPicPr>
          <p:cNvPr id="4" name="Picture 4"/>
          <p:cNvPicPr>
            <a:picLocks noChangeAspect="1"/>
          </p:cNvPicPr>
          <p:nvPr/>
        </p:nvPicPr>
        <p:blipFill>
          <a:blip r:embed="rId4"/>
          <a:srcRect/>
          <a:stretch>
            <a:fillRect/>
          </a:stretch>
        </p:blipFill>
        <p:spPr>
          <a:xfrm rot="-2435941">
            <a:off x="3280124" y="-1371397"/>
            <a:ext cx="3674737" cy="3491000"/>
          </a:xfrm>
          <a:prstGeom prst="rect">
            <a:avLst/>
          </a:prstGeom>
        </p:spPr>
      </p:pic>
      <p:pic>
        <p:nvPicPr>
          <p:cNvPr id="5" name="Picture 5"/>
          <p:cNvPicPr>
            <a:picLocks noChangeAspect="1"/>
          </p:cNvPicPr>
          <p:nvPr/>
        </p:nvPicPr>
        <p:blipFill>
          <a:blip r:embed="rId5"/>
          <a:srcRect/>
          <a:stretch>
            <a:fillRect/>
          </a:stretch>
        </p:blipFill>
        <p:spPr>
          <a:xfrm rot="-440568">
            <a:off x="-896058" y="-98212"/>
            <a:ext cx="4729067" cy="2979312"/>
          </a:xfrm>
          <a:prstGeom prst="rect">
            <a:avLst/>
          </a:prstGeom>
        </p:spPr>
      </p:pic>
      <p:grpSp>
        <p:nvGrpSpPr>
          <p:cNvPr id="7" name="Group 7"/>
          <p:cNvGrpSpPr/>
          <p:nvPr/>
        </p:nvGrpSpPr>
        <p:grpSpPr>
          <a:xfrm>
            <a:off x="666750" y="3862164"/>
            <a:ext cx="4962174" cy="3016609"/>
            <a:chOff x="0" y="66675"/>
            <a:chExt cx="6616232" cy="4022145"/>
          </a:xfrm>
        </p:grpSpPr>
        <p:sp>
          <p:nvSpPr>
            <p:cNvPr id="8" name="TextBox 8"/>
            <p:cNvSpPr txBox="1"/>
            <p:nvPr/>
          </p:nvSpPr>
          <p:spPr>
            <a:xfrm>
              <a:off x="0" y="1844616"/>
              <a:ext cx="6616232" cy="2244204"/>
            </a:xfrm>
            <a:prstGeom prst="rect">
              <a:avLst/>
            </a:prstGeom>
          </p:spPr>
          <p:txBody>
            <a:bodyPr lIns="0" tIns="0" rIns="0" bIns="0" rtlCol="0" anchor="t">
              <a:spAutoFit/>
            </a:bodyPr>
            <a:lstStyle/>
            <a:p>
              <a:pPr marL="0" lvl="0" indent="0">
                <a:lnSpc>
                  <a:spcPts val="4499"/>
                </a:lnSpc>
                <a:spcBef>
                  <a:spcPct val="0"/>
                </a:spcBef>
              </a:pPr>
              <a:r>
                <a:rPr lang="en-US" sz="2999" dirty="0">
                  <a:solidFill>
                    <a:srgbClr val="050707"/>
                  </a:solidFill>
                  <a:latin typeface="Glacial Indifference"/>
                </a:rPr>
                <a:t>Create CodePipeline and CodeBuild for automatic Build and Deployment</a:t>
              </a:r>
            </a:p>
          </p:txBody>
        </p:sp>
        <p:sp>
          <p:nvSpPr>
            <p:cNvPr id="9" name="TextBox 9"/>
            <p:cNvSpPr txBox="1"/>
            <p:nvPr/>
          </p:nvSpPr>
          <p:spPr>
            <a:xfrm>
              <a:off x="0" y="66675"/>
              <a:ext cx="6616232" cy="1312531"/>
            </a:xfrm>
            <a:prstGeom prst="rect">
              <a:avLst/>
            </a:prstGeom>
          </p:spPr>
          <p:txBody>
            <a:bodyPr lIns="0" tIns="0" rIns="0" bIns="0" rtlCol="0" anchor="t">
              <a:spAutoFit/>
            </a:bodyPr>
            <a:lstStyle/>
            <a:p>
              <a:pPr>
                <a:lnSpc>
                  <a:spcPts val="7480"/>
                </a:lnSpc>
              </a:pPr>
              <a:r>
                <a:rPr lang="en-US" sz="6800" spc="-68" dirty="0">
                  <a:solidFill>
                    <a:srgbClr val="050707"/>
                  </a:solidFill>
                  <a:latin typeface="Caveat Brush"/>
                </a:rPr>
                <a:t>Implementation</a:t>
              </a:r>
            </a:p>
          </p:txBody>
        </p:sp>
      </p:grpSp>
      <p:pic>
        <p:nvPicPr>
          <p:cNvPr id="10" name="Picture 9">
            <a:extLst>
              <a:ext uri="{FF2B5EF4-FFF2-40B4-BE49-F238E27FC236}">
                <a16:creationId xmlns:a16="http://schemas.microsoft.com/office/drawing/2014/main" id="{C487A78F-BBC5-4D3F-BD4A-F9C8D793C3B1}"/>
              </a:ext>
            </a:extLst>
          </p:cNvPr>
          <p:cNvPicPr/>
          <p:nvPr/>
        </p:nvPicPr>
        <p:blipFill>
          <a:blip r:embed="rId6"/>
          <a:stretch>
            <a:fillRect/>
          </a:stretch>
        </p:blipFill>
        <p:spPr>
          <a:xfrm>
            <a:off x="8763000" y="433260"/>
            <a:ext cx="4299256" cy="9372600"/>
          </a:xfrm>
          <a:prstGeom prst="rect">
            <a:avLst/>
          </a:prstGeom>
        </p:spPr>
      </p:pic>
      <p:pic>
        <p:nvPicPr>
          <p:cNvPr id="11" name="Picture 10">
            <a:extLst>
              <a:ext uri="{FF2B5EF4-FFF2-40B4-BE49-F238E27FC236}">
                <a16:creationId xmlns:a16="http://schemas.microsoft.com/office/drawing/2014/main" id="{4647AC2B-8476-4CEC-BE70-68165A6D65A1}"/>
              </a:ext>
            </a:extLst>
          </p:cNvPr>
          <p:cNvPicPr>
            <a:picLocks noChangeAspect="1"/>
          </p:cNvPicPr>
          <p:nvPr/>
        </p:nvPicPr>
        <p:blipFill>
          <a:blip r:embed="rId7"/>
          <a:stretch>
            <a:fillRect/>
          </a:stretch>
        </p:blipFill>
        <p:spPr>
          <a:xfrm>
            <a:off x="6886372" y="2071091"/>
            <a:ext cx="1409696" cy="304846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214</Words>
  <Application>Microsoft Office PowerPoint</Application>
  <PresentationFormat>Custom</PresentationFormat>
  <Paragraphs>26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Caveat Brush Bold Italics</vt:lpstr>
      <vt:lpstr>Glacial Indifference Bold</vt:lpstr>
      <vt:lpstr>Caveat Brush Bold</vt:lpstr>
      <vt:lpstr>Glacial Indifference</vt:lpstr>
      <vt:lpstr>Calibri</vt:lpstr>
      <vt:lpstr>Arial</vt:lpstr>
      <vt:lpstr>Caveat Brush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and Black Pitch Deck Presentation</dc:title>
  <cp:lastModifiedBy>Hadi</cp:lastModifiedBy>
  <cp:revision>6</cp:revision>
  <dcterms:created xsi:type="dcterms:W3CDTF">2006-08-16T00:00:00Z</dcterms:created>
  <dcterms:modified xsi:type="dcterms:W3CDTF">2020-05-24T13:03:52Z</dcterms:modified>
  <dc:identifier>DAD9KhcCy6w</dc:identifier>
</cp:coreProperties>
</file>