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79" r:id="rId11"/>
    <p:sldId id="278" r:id="rId12"/>
  </p:sldIdLst>
  <p:sldSz cx="9144000" cy="6858000" type="screen4x3"/>
  <p:notesSz cx="6858000" cy="9144000"/>
  <p:defaultTextStyle>
    <a:defPPr>
      <a:defRPr lang="sr-Latn-R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>
      <p:cViewPr varScale="1">
        <p:scale>
          <a:sx n="114" d="100"/>
          <a:sy n="114" d="100"/>
        </p:scale>
        <p:origin x="15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4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6449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6449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Lucida Handwriting" panose="03010101010101010101" pitchFamily="66" charset="0"/>
                <a:cs typeface="Microsoft New Tai Lue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5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bs-Latn-BA" altLang="zh-CN" dirty="0">
                <a:solidFill>
                  <a:schemeClr val="bg1"/>
                </a:solidFill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12/24/2017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64992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/>
            <a:r>
              <a:rPr lang="bs-Latn-BA" altLang="zh-CN" dirty="0">
                <a:solidFill>
                  <a:schemeClr val="bg1"/>
                </a:solidFill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1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bs-Latn-BA" altLang="zh-CN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‹#›</a:t>
            </a:fld>
            <a:endParaRPr lang="bs-Latn-BA" altLang="zh-CN" dirty="0">
              <a:solidFill>
                <a:schemeClr val="bg1"/>
              </a:solidFill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Lucida Handwriting" panose="03010101010101010101" pitchFamily="66" charset="0"/>
                <a:cs typeface="Microsoft New Tai Lue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5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bs-Latn-BA" altLang="zh-CN" dirty="0">
                <a:solidFill>
                  <a:schemeClr val="bg1"/>
                </a:solidFill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12/24/2017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64992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/>
            <a:r>
              <a:rPr lang="bs-Latn-BA" altLang="zh-CN" dirty="0">
                <a:solidFill>
                  <a:schemeClr val="bg1"/>
                </a:solidFill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1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bs-Latn-BA" altLang="zh-CN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‹#›</a:t>
            </a:fld>
            <a:endParaRPr lang="bs-Latn-BA" altLang="zh-CN" dirty="0">
              <a:solidFill>
                <a:schemeClr val="bg1"/>
              </a:solidFill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Click icon to add picture</a:t>
            </a:r>
            <a:endParaRPr kumimoji="0" lang="bs-Latn-BA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Click icon to add picture</a:t>
            </a:r>
            <a:endParaRPr kumimoji="0" lang="bs-Latn-BA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bs-Latn-BA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bs-Latn-BA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595959"/>
                </a:solidFill>
                <a:ea typeface="SimSun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 rot="16200000">
            <a:off x="-3686175" y="3228975"/>
            <a:ext cx="68580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bs-Latn-BA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bs-Latn-BA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595959"/>
                </a:solidFill>
                <a:ea typeface="SimSun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  <a:t>‹#›</a:t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 rot="16200000">
            <a:off x="-3686175" y="3228975"/>
            <a:ext cx="68580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anose="03010101010101010101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bs-Latn-BA" sz="7200" kern="1200" dirty="0">
                <a:latin typeface="Monotype Corsiva" panose="03010101010201010101" pitchFamily="66" charset="0"/>
              </a:rPr>
              <a:t>Autism Help Desk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5555" y="4074795"/>
            <a:ext cx="6400800" cy="2228215"/>
          </a:xfrm>
        </p:spPr>
        <p:txBody>
          <a:bodyPr vert="horz" wrap="square" lIns="91440" tIns="45720" rIns="91440" bIns="45720" numCol="1" rtlCol="0" anchor="ctr" anchorCtr="0" compatLnSpc="1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bs-Latn-BA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rPr>
              <a:t>Salvi Farhavi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bs-Latn-BA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rPr>
              <a:t>15.01.04.142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bs-Latn-BA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rPr>
              <a:t>Labiba Ibant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bs-Latn-BA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rPr>
              <a:t>15.01.04.143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bs-Latn-BA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rPr>
              <a:t>Md.Muhtasim Jawad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bs-Latn-BA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rPr>
              <a:t>15.01.04.146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bs-Latn-B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New Tai Lue" panose="020B0502040204020203" pitchFamily="34" charset="0"/>
              <a:ea typeface="+mn-ea"/>
              <a:cs typeface="Microsoft New Tai Lue" panose="020B050204020402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endParaRPr lang="bs-Latn-BA" altLang="zh-CN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457200" y="6448425"/>
            <a:ext cx="2125662" cy="314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>
            <a:defPPr>
              <a:defRPr lang="sr-Latn-RS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1/14/2018</a:t>
            </a:r>
            <a:endParaRPr lang="bs-Latn-BA" altLang="zh-CN" sz="1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3124200" y="6448424"/>
            <a:ext cx="289560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>
            <a:defPPr>
              <a:defRPr lang="sr-Latn-RS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bs-Latn-BA" altLang="zh-CN" sz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423024"/>
            <a:ext cx="213360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>
            <a:defPPr>
              <a:defRPr lang="sr-Latn-RS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zh-CN" sz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endParaRPr lang="bs-Latn-BA" altLang="zh-CN" sz="1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ERD is just as important as all the other parts of the whole project </a:t>
            </a:r>
            <a:r>
              <a:rPr lang="en-US" dirty="0" err="1"/>
              <a:t>structure.In</a:t>
            </a:r>
            <a:r>
              <a:rPr lang="en-US" dirty="0"/>
              <a:t> almost every </a:t>
            </a:r>
            <a:r>
              <a:rPr lang="en-US" dirty="0" err="1"/>
              <a:t>project,database</a:t>
            </a:r>
            <a:r>
              <a:rPr lang="en-US" dirty="0"/>
              <a:t> is a common and important part for organizing and safe keeping of app data which is beneficial for both user and developer and ERD helps to shape up an ideal database structure.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1/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4/201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8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/>
            <a:fld id="{9A0DB2DC-4C9A-4742-B13C-FB6460FD3503}" type="slidenum"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10</a:t>
            </a:fld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bs-Latn-BA" sz="4800" dirty="0">
                <a:latin typeface="Monotype Corsiva" panose="03010101010201010101" pitchFamily="66" charset="0"/>
              </a:rPr>
              <a:t>Entity-Relationship Diagram (ERD)</a:t>
            </a:r>
            <a:endParaRPr lang="en-US" altLang="bs-Latn-BA" sz="4800" kern="1200" dirty="0">
              <a:latin typeface="Monotype Corsiva" panose="03010101010201010101" pitchFamily="66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bs-Latn-BA" sz="2400" dirty="0"/>
              <a:t>A model that shows logical relationships and interaction among system entities.</a:t>
            </a:r>
          </a:p>
          <a:p>
            <a:pPr eaLnBrk="1" hangingPunct="1"/>
            <a:r>
              <a:rPr lang="en-US" altLang="bs-Latn-BA" sz="2400" kern="1200" dirty="0"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Provides an overall view of the system.</a:t>
            </a:r>
          </a:p>
          <a:p>
            <a:pPr eaLnBrk="1" hangingPunct="1"/>
            <a:r>
              <a:rPr lang="en-US" altLang="bs-Latn-BA" sz="2400" dirty="0"/>
              <a:t>Works as a blueprint for creating physical data structure.</a:t>
            </a:r>
          </a:p>
          <a:p>
            <a:pPr marL="0" indent="0" eaLnBrk="1" hangingPunct="1">
              <a:buNone/>
            </a:pPr>
            <a:r>
              <a:rPr lang="en-US" altLang="bs-Latn-BA" u="sng" dirty="0"/>
              <a:t>Elements of ERD :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bs-Latn-BA" sz="2400" dirty="0"/>
              <a:t>Entities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bs-Latn-BA" sz="2400" kern="1200" dirty="0"/>
              <a:t>Relationships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bs-Latn-BA" sz="2400" dirty="0"/>
              <a:t>Attributes</a:t>
            </a:r>
            <a:endParaRPr lang="en-US" altLang="bs-Latn-BA" sz="2400" kern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/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4/201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8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/>
            <a:fld id="{9A0DB2DC-4C9A-4742-B13C-FB6460FD3503}" type="slidenum"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2</a:t>
            </a:fld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bs-Latn-BA" kern="1200" dirty="0">
                <a:latin typeface="Monotype Corsiva" panose="03010101010201010101" pitchFamily="66" charset="0"/>
              </a:rPr>
              <a:t>Names of Entity Sets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bs-Latn-BA" sz="2400" kern="1200" dirty="0"/>
              <a:t>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bs-Latn-BA" sz="2000" kern="1200" dirty="0"/>
              <a:t>Child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bs-Latn-BA" sz="2000" dirty="0"/>
              <a:t>Supervisor</a:t>
            </a:r>
            <a:endParaRPr lang="en-US" altLang="bs-Latn-BA" sz="2000" kern="1200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bs-Latn-BA" sz="2400" dirty="0"/>
              <a:t>Institution Info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bs-Latn-BA" sz="2400" kern="1200" dirty="0"/>
              <a:t>Institution Type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bs-Latn-BA" sz="2400" kern="1200" dirty="0"/>
              <a:t>Symptoms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bs-Latn-BA" sz="2400" dirty="0"/>
              <a:t>Mini Games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bs-Latn-BA" sz="2400" kern="1200" dirty="0"/>
              <a:t>Scheduler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bs-Latn-BA" sz="2400" dirty="0"/>
              <a:t>Video Category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bs-Latn-BA" sz="2400" kern="1200" dirty="0"/>
              <a:t>Video Guide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1/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4/201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8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/>
            <a:fld id="{9A0DB2DC-4C9A-4742-B13C-FB6460FD3503}" type="slidenum"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3</a:t>
            </a:fld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Monotype Corsiva" panose="03010101010201010101" pitchFamily="66" charset="0"/>
              </a:rPr>
              <a:t>Attributes and their data types of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/>
              <a:t>User :</a:t>
            </a:r>
          </a:p>
          <a:p>
            <a:pPr lvl="0"/>
            <a:r>
              <a:rPr lang="en-US" sz="2000" u="sng" dirty="0"/>
              <a:t>User id</a:t>
            </a:r>
            <a:r>
              <a:rPr lang="en-US" sz="2000" dirty="0"/>
              <a:t>				[</a:t>
            </a:r>
            <a:r>
              <a:rPr lang="en-US" sz="2000" dirty="0" err="1"/>
              <a:t>int</a:t>
            </a:r>
            <a:r>
              <a:rPr lang="en-US" sz="2000" dirty="0"/>
              <a:t>]</a:t>
            </a:r>
          </a:p>
          <a:p>
            <a:pPr lvl="0"/>
            <a:r>
              <a:rPr lang="en-US" sz="2000" dirty="0"/>
              <a:t>Username				[</a:t>
            </a:r>
            <a:r>
              <a:rPr lang="en-US" sz="2000" dirty="0" err="1"/>
              <a:t>nchar</a:t>
            </a:r>
            <a:r>
              <a:rPr lang="en-US" sz="2000" dirty="0"/>
              <a:t>(20)]</a:t>
            </a:r>
          </a:p>
          <a:p>
            <a:pPr lvl="0"/>
            <a:r>
              <a:rPr lang="en-US" sz="2000" dirty="0"/>
              <a:t>Password				[</a:t>
            </a:r>
            <a:r>
              <a:rPr lang="en-US" sz="2000" dirty="0" err="1"/>
              <a:t>nchar</a:t>
            </a:r>
            <a:r>
              <a:rPr lang="en-US" sz="2000" dirty="0"/>
              <a:t>(20)]</a:t>
            </a:r>
          </a:p>
          <a:p>
            <a:pPr lvl="0"/>
            <a:r>
              <a:rPr lang="en-US" sz="2000" dirty="0" err="1"/>
              <a:t>DateOfCreation</a:t>
            </a:r>
            <a:r>
              <a:rPr lang="en-US" sz="2000" dirty="0"/>
              <a:t>			[date]</a:t>
            </a:r>
          </a:p>
          <a:p>
            <a:pPr marL="0" indent="0">
              <a:buNone/>
            </a:pPr>
            <a:r>
              <a:rPr lang="en-US" sz="2800" u="sng" dirty="0"/>
              <a:t>Supervisor :</a:t>
            </a:r>
          </a:p>
          <a:p>
            <a:pPr lvl="0"/>
            <a:r>
              <a:rPr lang="en-US" sz="2000" dirty="0"/>
              <a:t>Id(FK from user)			[</a:t>
            </a:r>
            <a:r>
              <a:rPr lang="en-US" sz="2000" dirty="0" err="1"/>
              <a:t>int</a:t>
            </a:r>
            <a:r>
              <a:rPr lang="en-US" sz="2000" dirty="0"/>
              <a:t>]</a:t>
            </a:r>
          </a:p>
          <a:p>
            <a:pPr lvl="0"/>
            <a:r>
              <a:rPr lang="en-US" sz="2000" dirty="0"/>
              <a:t>Name				[varchar(50)]</a:t>
            </a:r>
          </a:p>
          <a:p>
            <a:pPr lvl="0"/>
            <a:r>
              <a:rPr lang="en-US" sz="2000" dirty="0"/>
              <a:t>Phone				[</a:t>
            </a:r>
            <a:r>
              <a:rPr lang="en-US" sz="2000" dirty="0" err="1"/>
              <a:t>nchar</a:t>
            </a:r>
            <a:r>
              <a:rPr lang="en-US" sz="2000" dirty="0"/>
              <a:t>(11)]</a:t>
            </a:r>
          </a:p>
          <a:p>
            <a:pPr lvl="0"/>
            <a:r>
              <a:rPr lang="en-US" sz="2000" dirty="0"/>
              <a:t>Address				[varchar(50)]</a:t>
            </a:r>
          </a:p>
          <a:p>
            <a:pPr lvl="0"/>
            <a:r>
              <a:rPr lang="en-US" sz="2000" dirty="0"/>
              <a:t>Email				[varchar(50)]</a:t>
            </a:r>
          </a:p>
          <a:p>
            <a:pPr lvl="0"/>
            <a:r>
              <a:rPr lang="en-US" sz="2000" dirty="0"/>
              <a:t>Relation with child			[</a:t>
            </a:r>
            <a:r>
              <a:rPr lang="en-US" sz="2000" dirty="0" err="1"/>
              <a:t>nchar</a:t>
            </a:r>
            <a:r>
              <a:rPr lang="en-US" sz="2000" dirty="0"/>
              <a:t>(20)]</a:t>
            </a:r>
          </a:p>
          <a:p>
            <a:pPr marL="0" indent="0">
              <a:buNone/>
            </a:pPr>
            <a:endParaRPr lang="en-US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1/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4/201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8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/>
            <a:fld id="{9A0DB2DC-4C9A-4742-B13C-FB6460FD3503}" type="slidenum"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4</a:t>
            </a:fld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Monotype Corsiva" panose="03010101010201010101" pitchFamily="66" charset="0"/>
              </a:rPr>
              <a:t>Attributes and their data types of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u="sng" dirty="0"/>
              <a:t>Child :</a:t>
            </a:r>
          </a:p>
          <a:p>
            <a:pPr lvl="0"/>
            <a:r>
              <a:rPr lang="en-US" sz="2400" dirty="0" err="1"/>
              <a:t>User_id</a:t>
            </a:r>
            <a:r>
              <a:rPr lang="en-US" sz="2400" dirty="0"/>
              <a:t>(FK from user)			[</a:t>
            </a:r>
            <a:r>
              <a:rPr lang="en-US" sz="2400" dirty="0" err="1"/>
              <a:t>int</a:t>
            </a:r>
            <a:r>
              <a:rPr lang="en-US" sz="2400" dirty="0"/>
              <a:t>]</a:t>
            </a:r>
          </a:p>
          <a:p>
            <a:pPr lvl="0"/>
            <a:r>
              <a:rPr lang="en-US" sz="2400" dirty="0"/>
              <a:t>Name					[varchar(50)]</a:t>
            </a:r>
          </a:p>
          <a:p>
            <a:pPr lvl="0"/>
            <a:r>
              <a:rPr lang="en-US" sz="2400" dirty="0"/>
              <a:t>Age						[</a:t>
            </a:r>
            <a:r>
              <a:rPr lang="en-US" sz="2400" dirty="0" err="1"/>
              <a:t>int</a:t>
            </a:r>
            <a:r>
              <a:rPr lang="en-US" sz="2400" dirty="0"/>
              <a:t>]</a:t>
            </a:r>
          </a:p>
          <a:p>
            <a:pPr lvl="0"/>
            <a:r>
              <a:rPr lang="en-US" sz="2400" dirty="0"/>
              <a:t>Gender					[</a:t>
            </a:r>
            <a:r>
              <a:rPr lang="en-US" sz="2400" dirty="0" err="1"/>
              <a:t>nchar</a:t>
            </a:r>
            <a:r>
              <a:rPr lang="en-US" sz="2400" dirty="0"/>
              <a:t>[7]]</a:t>
            </a:r>
          </a:p>
          <a:p>
            <a:pPr lvl="0"/>
            <a:r>
              <a:rPr lang="en-US" sz="2400" dirty="0"/>
              <a:t>Condition					[</a:t>
            </a:r>
            <a:r>
              <a:rPr lang="en-US" sz="2400" dirty="0" err="1"/>
              <a:t>nchar</a:t>
            </a:r>
            <a:r>
              <a:rPr lang="en-US" sz="2400" dirty="0"/>
              <a:t>[10]]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u="sng" dirty="0"/>
              <a:t>Institution Type :</a:t>
            </a:r>
          </a:p>
          <a:p>
            <a:pPr lvl="0"/>
            <a:r>
              <a:rPr lang="en-US" sz="2400" u="sng" dirty="0"/>
              <a:t>Id</a:t>
            </a:r>
            <a:r>
              <a:rPr lang="en-US" sz="2400" dirty="0"/>
              <a:t>						[</a:t>
            </a:r>
            <a:r>
              <a:rPr lang="en-US" sz="2400" dirty="0" err="1"/>
              <a:t>int</a:t>
            </a:r>
            <a:r>
              <a:rPr lang="en-US" sz="2400" dirty="0"/>
              <a:t>]</a:t>
            </a:r>
          </a:p>
          <a:p>
            <a:pPr lvl="0"/>
            <a:r>
              <a:rPr lang="en-US" sz="2400" dirty="0"/>
              <a:t>Name					[</a:t>
            </a:r>
            <a:r>
              <a:rPr lang="en-US" sz="2400" dirty="0" err="1"/>
              <a:t>nchar</a:t>
            </a:r>
            <a:r>
              <a:rPr lang="en-US" sz="2400" dirty="0"/>
              <a:t>(10)]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12/24/2017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 eaLnBrk="1" hangingPunct="1"/>
            <a:fld id="{9A0DB2DC-4C9A-4742-B13C-FB6460FD3503}" type="slidenum"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5</a:t>
            </a:fld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Monotype Corsiva" panose="03010101010201010101" pitchFamily="66" charset="0"/>
              </a:rPr>
              <a:t>Attributes and their data types of entity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u="sng" dirty="0"/>
              <a:t>Institution Info :</a:t>
            </a:r>
          </a:p>
          <a:p>
            <a:pPr lvl="0"/>
            <a:r>
              <a:rPr lang="en-US" sz="2000" dirty="0"/>
              <a:t>Id(FK from institution type)			[</a:t>
            </a:r>
            <a:r>
              <a:rPr lang="en-US" sz="2000" dirty="0" err="1"/>
              <a:t>int</a:t>
            </a:r>
            <a:r>
              <a:rPr lang="en-US" sz="2000" dirty="0"/>
              <a:t>]</a:t>
            </a:r>
          </a:p>
          <a:p>
            <a:pPr lvl="0"/>
            <a:r>
              <a:rPr lang="en-US" sz="2000" dirty="0"/>
              <a:t>Mail						[varchar(50)]</a:t>
            </a:r>
          </a:p>
          <a:p>
            <a:pPr lvl="0"/>
            <a:r>
              <a:rPr lang="en-US" sz="2000" dirty="0"/>
              <a:t>Location					[varchar(MAX)]</a:t>
            </a:r>
          </a:p>
          <a:p>
            <a:pPr lvl="0"/>
            <a:r>
              <a:rPr lang="en-US" sz="2000" dirty="0"/>
              <a:t>Contact no					[</a:t>
            </a:r>
            <a:r>
              <a:rPr lang="en-US" sz="2000" dirty="0" err="1"/>
              <a:t>nchar</a:t>
            </a:r>
            <a:r>
              <a:rPr lang="en-US" sz="2000" dirty="0"/>
              <a:t>(7)]</a:t>
            </a:r>
          </a:p>
          <a:p>
            <a:pPr lvl="0"/>
            <a:r>
              <a:rPr lang="en-US" sz="2000" dirty="0"/>
              <a:t>Person in charge				[</a:t>
            </a:r>
            <a:r>
              <a:rPr lang="en-US" sz="2000" dirty="0" err="1"/>
              <a:t>nchar</a:t>
            </a:r>
            <a:r>
              <a:rPr lang="en-US" sz="2000" dirty="0"/>
              <a:t>(20)]</a:t>
            </a: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u="sng" dirty="0"/>
              <a:t>Symptom :</a:t>
            </a:r>
          </a:p>
          <a:p>
            <a:pPr lvl="0"/>
            <a:r>
              <a:rPr lang="en-US" sz="2000" u="sng" dirty="0"/>
              <a:t>Id</a:t>
            </a:r>
            <a:r>
              <a:rPr lang="en-US" sz="2000" dirty="0"/>
              <a:t>						[</a:t>
            </a:r>
            <a:r>
              <a:rPr lang="en-US" sz="2000" dirty="0" err="1"/>
              <a:t>int</a:t>
            </a:r>
            <a:r>
              <a:rPr lang="en-US" sz="2000" dirty="0"/>
              <a:t>]</a:t>
            </a:r>
          </a:p>
          <a:p>
            <a:pPr lvl="0"/>
            <a:r>
              <a:rPr lang="en-US" sz="2000" dirty="0"/>
              <a:t>Description					[varchar(MAX)]</a:t>
            </a:r>
          </a:p>
          <a:p>
            <a:pPr lvl="0"/>
            <a:r>
              <a:rPr lang="en-US" sz="2000" dirty="0"/>
              <a:t>Type						[</a:t>
            </a:r>
            <a:r>
              <a:rPr lang="en-US" sz="2000" dirty="0" err="1"/>
              <a:t>nchar</a:t>
            </a:r>
            <a:r>
              <a:rPr lang="en-US" sz="2000" dirty="0"/>
              <a:t>(20)] </a:t>
            </a:r>
          </a:p>
          <a:p>
            <a:pPr lvl="0"/>
            <a:r>
              <a:rPr lang="en-US" sz="2000" dirty="0"/>
              <a:t>Stage					[</a:t>
            </a:r>
            <a:r>
              <a:rPr lang="en-US" sz="2000" dirty="0" err="1"/>
              <a:t>nchar</a:t>
            </a:r>
            <a:r>
              <a:rPr lang="en-US" sz="2000" dirty="0"/>
              <a:t>(20)]</a:t>
            </a:r>
          </a:p>
          <a:p>
            <a:pPr marL="0" lvl="0" indent="0">
              <a:buNone/>
            </a:pPr>
            <a:endParaRPr lang="en-US" sz="28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1/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4/201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8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/>
            <a:fld id="{9A0DB2DC-4C9A-4742-B13C-FB6460FD3503}" type="slidenum"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6</a:t>
            </a:fld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Monotype Corsiva" panose="03010101010201010101" pitchFamily="66" charset="0"/>
              </a:rPr>
              <a:t>Attributes and their data types of entity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u="sng" dirty="0"/>
              <a:t>Mini Games :</a:t>
            </a:r>
          </a:p>
          <a:p>
            <a:pPr lvl="0"/>
            <a:r>
              <a:rPr lang="en-US" sz="2400" u="sng" dirty="0"/>
              <a:t>Game Id</a:t>
            </a:r>
            <a:r>
              <a:rPr lang="en-US" sz="2400" dirty="0"/>
              <a:t>					[</a:t>
            </a:r>
            <a:r>
              <a:rPr lang="en-US" sz="2400" dirty="0" err="1"/>
              <a:t>int</a:t>
            </a:r>
            <a:r>
              <a:rPr lang="en-US" sz="2400" dirty="0"/>
              <a:t>]</a:t>
            </a:r>
          </a:p>
          <a:p>
            <a:pPr lvl="0"/>
            <a:r>
              <a:rPr lang="en-US" sz="2400" dirty="0"/>
              <a:t>Name					[</a:t>
            </a:r>
            <a:r>
              <a:rPr lang="en-US" sz="2400" dirty="0" err="1"/>
              <a:t>nchar</a:t>
            </a:r>
            <a:r>
              <a:rPr lang="en-US" sz="2400" dirty="0"/>
              <a:t>(30)]</a:t>
            </a:r>
          </a:p>
          <a:p>
            <a:pPr lvl="0"/>
            <a:r>
              <a:rPr lang="en-US" sz="2400" dirty="0"/>
              <a:t>Score					[</a:t>
            </a:r>
            <a:r>
              <a:rPr lang="en-US" sz="2400" dirty="0" err="1"/>
              <a:t>int</a:t>
            </a:r>
            <a:r>
              <a:rPr lang="en-US" sz="2400" dirty="0"/>
              <a:t>]</a:t>
            </a:r>
          </a:p>
          <a:p>
            <a:pPr lvl="0"/>
            <a:r>
              <a:rPr lang="en-US" sz="2400" dirty="0"/>
              <a:t>Play time					[float]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u="sng" dirty="0"/>
              <a:t>Scheduler :</a:t>
            </a:r>
          </a:p>
          <a:p>
            <a:pPr lvl="0"/>
            <a:r>
              <a:rPr lang="en-US" sz="2400" u="sng" dirty="0"/>
              <a:t>Serial</a:t>
            </a:r>
            <a:r>
              <a:rPr lang="en-US" sz="2400" dirty="0"/>
              <a:t>					[</a:t>
            </a:r>
            <a:r>
              <a:rPr lang="en-US" sz="2400" dirty="0" err="1"/>
              <a:t>int</a:t>
            </a:r>
            <a:r>
              <a:rPr lang="en-US" sz="2400" dirty="0"/>
              <a:t>]</a:t>
            </a:r>
          </a:p>
          <a:p>
            <a:pPr lvl="0"/>
            <a:r>
              <a:rPr lang="en-US" sz="2400" dirty="0"/>
              <a:t>Time					[time(7)] </a:t>
            </a:r>
          </a:p>
          <a:p>
            <a:pPr lvl="0"/>
            <a:r>
              <a:rPr lang="en-US" sz="2400" dirty="0"/>
              <a:t>Date					[date] </a:t>
            </a:r>
          </a:p>
          <a:p>
            <a:pPr lvl="0"/>
            <a:r>
              <a:rPr lang="en-US" sz="2400" dirty="0"/>
              <a:t>Description				[varchar(MAX)]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1/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4/201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8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/>
            <a:fld id="{9A0DB2DC-4C9A-4742-B13C-FB6460FD3503}" type="slidenum"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7</a:t>
            </a:fld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Monotype Corsiva" panose="03010101010201010101" pitchFamily="66" charset="0"/>
              </a:rPr>
              <a:t>Attributes and their data types of entity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u="sng" dirty="0"/>
              <a:t>Video Category :</a:t>
            </a:r>
          </a:p>
          <a:p>
            <a:pPr lvl="0"/>
            <a:r>
              <a:rPr lang="en-US" sz="2400" u="sng" dirty="0"/>
              <a:t>Cat id</a:t>
            </a:r>
            <a:r>
              <a:rPr lang="en-US" sz="2400" dirty="0"/>
              <a:t>					[</a:t>
            </a:r>
            <a:r>
              <a:rPr lang="en-US" sz="2400" dirty="0" err="1"/>
              <a:t>int</a:t>
            </a:r>
            <a:r>
              <a:rPr lang="en-US" sz="2400" dirty="0"/>
              <a:t>]</a:t>
            </a:r>
          </a:p>
          <a:p>
            <a:pPr lvl="0"/>
            <a:r>
              <a:rPr lang="en-US" sz="2400" dirty="0"/>
              <a:t>Name					[</a:t>
            </a:r>
            <a:r>
              <a:rPr lang="en-US" sz="2400" dirty="0" err="1"/>
              <a:t>nchar</a:t>
            </a:r>
            <a:r>
              <a:rPr lang="en-US" sz="2400" dirty="0"/>
              <a:t>(20)]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u="sng" dirty="0"/>
              <a:t>Video Guide :</a:t>
            </a:r>
          </a:p>
          <a:p>
            <a:pPr lvl="0"/>
            <a:r>
              <a:rPr lang="en-US" sz="2400" dirty="0" err="1"/>
              <a:t>Cat_id</a:t>
            </a:r>
            <a:r>
              <a:rPr lang="en-US" sz="2400" dirty="0"/>
              <a:t>(FK from video category)		[</a:t>
            </a:r>
            <a:r>
              <a:rPr lang="en-US" sz="2400" dirty="0" err="1"/>
              <a:t>int</a:t>
            </a:r>
            <a:r>
              <a:rPr lang="en-US" sz="2400" dirty="0"/>
              <a:t>]</a:t>
            </a:r>
          </a:p>
          <a:p>
            <a:pPr lvl="0"/>
            <a:r>
              <a:rPr lang="en-US" sz="2400" dirty="0"/>
              <a:t>Summary					[varchar(50)]</a:t>
            </a:r>
          </a:p>
          <a:p>
            <a:pPr lvl="0"/>
            <a:r>
              <a:rPr lang="en-US" sz="2400" dirty="0"/>
              <a:t>Link						[varchar(MAX)] </a:t>
            </a:r>
          </a:p>
          <a:p>
            <a:pPr lvl="0"/>
            <a:r>
              <a:rPr lang="en-US" sz="2400" dirty="0"/>
              <a:t>Related link				[varchar(MAX)]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1/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4/201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8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 eaLnBrk="1" hangingPunct="1"/>
            <a:fld id="{9A0DB2DC-4C9A-4742-B13C-FB6460FD3503}" type="slidenum"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8</a:t>
            </a:fld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s-Latn-BA" sz="4800" dirty="0">
                <a:latin typeface="Monotype Corsiva" panose="03010101010201010101" pitchFamily="66" charset="0"/>
              </a:rPr>
              <a:t>Entity-Relationship Diagram (ERD)</a:t>
            </a:r>
            <a:endParaRPr lang="en-US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9021"/>
            <a:ext cx="8229600" cy="38254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eaLnBrk="1" hangingPunct="1"/>
            <a:endParaRPr lang="bs-Latn-BA" altLang="zh-CN" dirty="0">
              <a:solidFill>
                <a:schemeClr val="bg1"/>
              </a:solidFill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 eaLnBrk="1" hangingPunct="1"/>
            <a:endParaRPr lang="bs-Latn-BA" altLang="zh-CN" dirty="0">
              <a:solidFill>
                <a:schemeClr val="bg1"/>
              </a:solidFill>
              <a:latin typeface="Microsoft New Tai Lue" panose="020B0502040204020203" pitchFamily="34" charset="0"/>
              <a:ea typeface="Microsoft New Tai Lue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eaLnBrk="1" hangingPunct="1"/>
            <a:endParaRPr lang="bs-Latn-BA" altLang="zh-CN" dirty="0">
              <a:solidFill>
                <a:schemeClr val="bg1"/>
              </a:solidFill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471827" y="6492875"/>
            <a:ext cx="213360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>
            <a:defPPr>
              <a:defRPr lang="sr-Latn-RS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1/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1</a:t>
            </a:r>
            <a:r>
              <a:rPr lang="bs-Latn-BA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4/201</a:t>
            </a:r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8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3126335" y="6499225"/>
            <a:ext cx="289560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>
            <a:defPPr>
              <a:defRPr lang="sr-Latn-RS"/>
            </a:defPPr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ea typeface="Microsoft New Tai Lue" panose="020B0502040204020203" pitchFamily="34" charset="0"/>
              </a:rPr>
              <a:t>Group:2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6561138" y="6492874"/>
            <a:ext cx="213360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sr-Latn-RS"/>
            </a:defPPr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595959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9</a:t>
            </a:r>
            <a:endParaRPr lang="bs-Latn-BA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45927"/>
      </p:ext>
    </p:extLst>
  </p:cSld>
  <p:clrMapOvr>
    <a:masterClrMapping/>
  </p:clrMapOvr>
</p:sld>
</file>

<file path=ppt/theme/theme1.xml><?xml version="1.0" encoding="utf-8"?>
<a:theme xmlns:a="http://schemas.openxmlformats.org/drawingml/2006/main" name="App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pp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280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宋体</vt:lpstr>
      <vt:lpstr>宋体</vt:lpstr>
      <vt:lpstr>Arial</vt:lpstr>
      <vt:lpstr>Calibri</vt:lpstr>
      <vt:lpstr>Lucida Handwriting</vt:lpstr>
      <vt:lpstr>Microsoft New Tai Lue</vt:lpstr>
      <vt:lpstr>Monotype Corsiva</vt:lpstr>
      <vt:lpstr>Wingdings</vt:lpstr>
      <vt:lpstr>Apple-PowerPoint-Template</vt:lpstr>
      <vt:lpstr>1_Apple-PowerPoint-Template</vt:lpstr>
      <vt:lpstr>Autism Help Desk</vt:lpstr>
      <vt:lpstr>Entity-Relationship Diagram (ERD)</vt:lpstr>
      <vt:lpstr>Names of Entity Sets</vt:lpstr>
      <vt:lpstr>Attributes and their data types of entity</vt:lpstr>
      <vt:lpstr>Attributes and their data types of entity</vt:lpstr>
      <vt:lpstr>Attributes and their data types of entity</vt:lpstr>
      <vt:lpstr>Attributes and their data types of entity</vt:lpstr>
      <vt:lpstr>Attributes and their data types of entity</vt:lpstr>
      <vt:lpstr>Entity-Relationship Diagram (ERD)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Autism Help Desk</dc:title>
  <dc:creator>salvi faravi</dc:creator>
  <cp:lastModifiedBy>ASUS</cp:lastModifiedBy>
  <cp:revision>17</cp:revision>
  <dcterms:created xsi:type="dcterms:W3CDTF">2014-08-22T21:40:43Z</dcterms:created>
  <dcterms:modified xsi:type="dcterms:W3CDTF">2018-01-14T03:46:57Z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PinZ1qoiwQ46833.ppt</vt:lpwstr>
  </property>
  <property fmtid="{D5CDD505-2E9C-101B-9397-08002B2CF9AE}" pid="3" name="fileid">
    <vt:lpwstr>508795</vt:lpwstr>
  </property>
  <property fmtid="{D5CDD505-2E9C-101B-9397-08002B2CF9AE}" pid="4" name="KSOProductBuildVer">
    <vt:lpwstr>1033-10.2.0.5978</vt:lpwstr>
  </property>
</Properties>
</file>