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2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868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184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2813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7670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084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0812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1199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49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500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915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994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311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77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158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48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47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8/25/2019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21356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6413B5B0-8050-CD42-9A7F-5FBB80C578F0}"/>
              </a:ext>
            </a:extLst>
          </p:cNvPr>
          <p:cNvSpPr>
            <a:spLocks noGrp="1"/>
          </p:cNvSpPr>
          <p:nvPr>
            <p:ph type="ctrTitle"/>
          </p:nvPr>
        </p:nvSpPr>
        <p:spPr/>
        <p:txBody>
          <a:bodyPr anchor="ctr"/>
          <a:lstStyle/>
          <a:p>
            <a:pPr algn="ctr"/>
            <a:r>
              <a:rPr lang="x-none" b="1" dirty="0">
                <a:solidFill>
                  <a:schemeClr val="tx1"/>
                </a:solidFill>
                <a:latin typeface="Bradley Hand ITC" panose="020F0502020204030204" pitchFamily="34" charset="0"/>
              </a:rPr>
              <a:t>JOBSHEET 1.2</a:t>
            </a:r>
            <a:endParaRPr lang="id-ID" b="1" dirty="0">
              <a:solidFill>
                <a:schemeClr val="tx1"/>
              </a:solidFill>
              <a:latin typeface="Bradley Hand ITC" panose="020F0502020204030204" pitchFamily="34" charset="0"/>
            </a:endParaRPr>
          </a:p>
        </p:txBody>
      </p:sp>
      <p:sp>
        <p:nvSpPr>
          <p:cNvPr id="3" name="Subjudul 2">
            <a:extLst>
              <a:ext uri="{FF2B5EF4-FFF2-40B4-BE49-F238E27FC236}">
                <a16:creationId xmlns:a16="http://schemas.microsoft.com/office/drawing/2014/main" xmlns="" id="{CE750189-582F-B64F-A167-7169772BE527}"/>
              </a:ext>
            </a:extLst>
          </p:cNvPr>
          <p:cNvSpPr>
            <a:spLocks noGrp="1"/>
          </p:cNvSpPr>
          <p:nvPr>
            <p:ph type="subTitle" idx="1"/>
          </p:nvPr>
        </p:nvSpPr>
        <p:spPr>
          <a:xfrm>
            <a:off x="1876424" y="2870200"/>
            <a:ext cx="8791575" cy="2387600"/>
          </a:xfrm>
        </p:spPr>
        <p:txBody>
          <a:bodyPr>
            <a:normAutofit/>
          </a:bodyPr>
          <a:lstStyle/>
          <a:p>
            <a:pPr algn="ctr"/>
            <a:r>
              <a:rPr lang="en-GB" sz="2800" b="1" dirty="0" err="1" smtClean="0">
                <a:latin typeface="Algerian" pitchFamily="82" charset="0"/>
              </a:rPr>
              <a:t>Labib</a:t>
            </a:r>
            <a:r>
              <a:rPr lang="en-GB" sz="2800" b="1" dirty="0" smtClean="0">
                <a:latin typeface="Algerian" pitchFamily="82" charset="0"/>
              </a:rPr>
              <a:t> Mahdi </a:t>
            </a:r>
            <a:r>
              <a:rPr lang="en-GB" sz="2800" b="1" dirty="0" err="1" smtClean="0">
                <a:latin typeface="Algerian" pitchFamily="82" charset="0"/>
              </a:rPr>
              <a:t>hibatullah</a:t>
            </a:r>
            <a:endParaRPr lang="id" sz="2800" b="1" dirty="0">
              <a:latin typeface="Algerian" pitchFamily="82" charset="0"/>
            </a:endParaRPr>
          </a:p>
          <a:p>
            <a:pPr algn="ctr"/>
            <a:r>
              <a:rPr lang="x-none" sz="2800" b="1" dirty="0">
                <a:latin typeface="Algerian" pitchFamily="82" charset="0"/>
              </a:rPr>
              <a:t>Xi rpl-1</a:t>
            </a:r>
            <a:endParaRPr lang="id-ID" sz="2800" b="1" dirty="0">
              <a:latin typeface="Algerian" pitchFamily="82" charset="0"/>
            </a:endParaRPr>
          </a:p>
        </p:txBody>
      </p:sp>
    </p:spTree>
    <p:extLst>
      <p:ext uri="{BB962C8B-B14F-4D97-AF65-F5344CB8AC3E}">
        <p14:creationId xmlns:p14="http://schemas.microsoft.com/office/powerpoint/2010/main" val="175640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82DCD967-73AC-954B-A4FA-2133A6F6A9D8}"/>
              </a:ext>
            </a:extLst>
          </p:cNvPr>
          <p:cNvSpPr>
            <a:spLocks noGrp="1"/>
          </p:cNvSpPr>
          <p:nvPr>
            <p:ph type="title"/>
          </p:nvPr>
        </p:nvSpPr>
        <p:spPr/>
        <p:txBody>
          <a:bodyPr>
            <a:normAutofit fontScale="90000"/>
          </a:bodyPr>
          <a:lstStyle/>
          <a:p>
            <a:r>
              <a:rPr lang="x-none" dirty="0">
                <a:solidFill>
                  <a:schemeClr val="tx1"/>
                </a:solidFill>
              </a:rPr>
              <a:t>ANATOMI CASCADING STYLE SHEET</a:t>
            </a:r>
            <a:endParaRPr lang="id-ID" dirty="0">
              <a:solidFill>
                <a:schemeClr val="tx1"/>
              </a:solidFill>
            </a:endParaRPr>
          </a:p>
        </p:txBody>
      </p:sp>
      <p:sp>
        <p:nvSpPr>
          <p:cNvPr id="3" name="Tampungan Konten 2">
            <a:extLst>
              <a:ext uri="{FF2B5EF4-FFF2-40B4-BE49-F238E27FC236}">
                <a16:creationId xmlns:a16="http://schemas.microsoft.com/office/drawing/2014/main" xmlns="" id="{0BBEE6AE-A691-BD4B-9C5F-73D2DB6E0794}"/>
              </a:ext>
            </a:extLst>
          </p:cNvPr>
          <p:cNvSpPr>
            <a:spLocks noGrp="1"/>
          </p:cNvSpPr>
          <p:nvPr>
            <p:ph idx="1"/>
          </p:nvPr>
        </p:nvSpPr>
        <p:spPr/>
        <p:txBody>
          <a:bodyPr>
            <a:normAutofit/>
          </a:bodyPr>
          <a:lstStyle/>
          <a:p>
            <a:r>
              <a:rPr lang="id-ID" sz="2800" b="1" dirty="0">
                <a:solidFill>
                  <a:schemeClr val="tx1"/>
                </a:solidFill>
                <a:latin typeface="Baskerville Old Face" panose="020F0502020204030204" pitchFamily="34" charset="0"/>
              </a:rPr>
              <a:t>Css atau Cascading Style Sheet, adalah bahasa pemograman yang digunakan untuk mendefisinikan berbagai macam elemen elemen yang ada dalam document HTML, contohnya seperti mengatur posisi , mengubah ukuran, mengubah warna dan sebagainya</a:t>
            </a:r>
          </a:p>
        </p:txBody>
      </p:sp>
    </p:spTree>
    <p:extLst>
      <p:ext uri="{BB962C8B-B14F-4D97-AF65-F5344CB8AC3E}">
        <p14:creationId xmlns:p14="http://schemas.microsoft.com/office/powerpoint/2010/main" val="4077687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1B1D81A9-225F-3D4A-A1A3-9EEA3760C1AB}"/>
              </a:ext>
            </a:extLst>
          </p:cNvPr>
          <p:cNvSpPr>
            <a:spLocks noGrp="1"/>
          </p:cNvSpPr>
          <p:nvPr>
            <p:ph type="title"/>
          </p:nvPr>
        </p:nvSpPr>
        <p:spPr/>
        <p:txBody>
          <a:bodyPr/>
          <a:lstStyle/>
          <a:p>
            <a:endParaRPr lang="id-ID"/>
          </a:p>
        </p:txBody>
      </p:sp>
      <p:sp>
        <p:nvSpPr>
          <p:cNvPr id="3" name="Tampungan Konten 2">
            <a:extLst>
              <a:ext uri="{FF2B5EF4-FFF2-40B4-BE49-F238E27FC236}">
                <a16:creationId xmlns:a16="http://schemas.microsoft.com/office/drawing/2014/main" xmlns="" id="{EDAE394B-E828-D04D-A08E-A72C0FBDB925}"/>
              </a:ext>
            </a:extLst>
          </p:cNvPr>
          <p:cNvSpPr>
            <a:spLocks noGrp="1"/>
          </p:cNvSpPr>
          <p:nvPr>
            <p:ph idx="1"/>
          </p:nvPr>
        </p:nvSpPr>
        <p:spPr/>
        <p:txBody>
          <a:bodyPr>
            <a:normAutofit/>
          </a:bodyPr>
          <a:lstStyle/>
          <a:p>
            <a:r>
              <a:rPr lang="id-ID" sz="2800" b="1" dirty="0">
                <a:solidFill>
                  <a:srgbClr val="FFFF00"/>
                </a:solidFill>
                <a:latin typeface="Arial Rounded MT Bold" panose="020F0502020204030204" pitchFamily="34" charset="0"/>
              </a:rPr>
              <a:t> </a:t>
            </a:r>
            <a:r>
              <a:rPr lang="id-ID" sz="2800" b="1" dirty="0">
                <a:solidFill>
                  <a:schemeClr val="tx1"/>
                </a:solidFill>
                <a:latin typeface="Arial Rounded MT Bold" panose="020F0502020204030204" pitchFamily="34" charset="0"/>
              </a:rPr>
              <a:t>Selector adalah sebuah bagian bagian dari CSS yang digunakan untuk memilih dan memanipulasi elemen spesifik pada HTML.</a:t>
            </a:r>
            <a:endParaRPr lang="id" sz="2800" b="1" dirty="0">
              <a:solidFill>
                <a:schemeClr val="tx1"/>
              </a:solidFill>
              <a:latin typeface="Arial Rounded MT Bold" panose="020F0502020204030204" pitchFamily="34" charset="0"/>
            </a:endParaRPr>
          </a:p>
          <a:p>
            <a:r>
              <a:rPr lang="id-ID" sz="2800" b="1" dirty="0">
                <a:solidFill>
                  <a:schemeClr val="tx1"/>
                </a:solidFill>
                <a:latin typeface="Arial Rounded MT Bold" panose="020F0502020204030204" pitchFamily="34" charset="0"/>
              </a:rPr>
              <a:t> Property adalah jenis style atau element yang akan di ubah dalam sebuah tag HTML.</a:t>
            </a:r>
            <a:endParaRPr lang="id" sz="2800" b="1" dirty="0">
              <a:solidFill>
                <a:schemeClr val="tx1"/>
              </a:solidFill>
              <a:latin typeface="Arial Rounded MT Bold" panose="020F0502020204030204" pitchFamily="34" charset="0"/>
            </a:endParaRPr>
          </a:p>
          <a:p>
            <a:r>
              <a:rPr lang="id-ID" sz="2800" b="1" dirty="0">
                <a:solidFill>
                  <a:schemeClr val="tx1"/>
                </a:solidFill>
                <a:latin typeface="Arial Rounded MT Bold" panose="020F0502020204030204" pitchFamily="34" charset="0"/>
              </a:rPr>
              <a:t>Value adalah nilai dari Property.</a:t>
            </a:r>
          </a:p>
        </p:txBody>
      </p:sp>
    </p:spTree>
    <p:extLst>
      <p:ext uri="{BB962C8B-B14F-4D97-AF65-F5344CB8AC3E}">
        <p14:creationId xmlns:p14="http://schemas.microsoft.com/office/powerpoint/2010/main" val="367784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C51BB699-D746-4F4C-AA1B-08C077790FD9}"/>
              </a:ext>
            </a:extLst>
          </p:cNvPr>
          <p:cNvSpPr>
            <a:spLocks noGrp="1"/>
          </p:cNvSpPr>
          <p:nvPr>
            <p:ph type="title"/>
          </p:nvPr>
        </p:nvSpPr>
        <p:spPr>
          <a:xfrm>
            <a:off x="1295402" y="982133"/>
            <a:ext cx="9486329" cy="839524"/>
          </a:xfrm>
        </p:spPr>
        <p:txBody>
          <a:bodyPr>
            <a:normAutofit fontScale="90000"/>
          </a:bodyPr>
          <a:lstStyle/>
          <a:p>
            <a:r>
              <a:rPr lang="id-ID" dirty="0">
                <a:solidFill>
                  <a:schemeClr val="tx1"/>
                </a:solidFill>
              </a:rPr>
              <a:t>Macam selector yang digunakan pada penerapan cascading style sheet</a:t>
            </a:r>
          </a:p>
        </p:txBody>
      </p:sp>
      <p:sp>
        <p:nvSpPr>
          <p:cNvPr id="3" name="Tampungan Konten 2">
            <a:extLst>
              <a:ext uri="{FF2B5EF4-FFF2-40B4-BE49-F238E27FC236}">
                <a16:creationId xmlns:a16="http://schemas.microsoft.com/office/drawing/2014/main" xmlns="" id="{C5CAF39C-F9B2-A149-AAD2-2CB80638B7CD}"/>
              </a:ext>
            </a:extLst>
          </p:cNvPr>
          <p:cNvSpPr>
            <a:spLocks noGrp="1"/>
          </p:cNvSpPr>
          <p:nvPr>
            <p:ph idx="1"/>
          </p:nvPr>
        </p:nvSpPr>
        <p:spPr>
          <a:xfrm>
            <a:off x="1141413" y="2033516"/>
            <a:ext cx="9858684" cy="4610171"/>
          </a:xfrm>
        </p:spPr>
        <p:txBody>
          <a:bodyPr>
            <a:normAutofit lnSpcReduction="10000"/>
          </a:bodyPr>
          <a:lstStyle/>
          <a:p>
            <a:r>
              <a:rPr lang="id-ID" sz="2800" dirty="0">
                <a:solidFill>
                  <a:srgbClr val="FFFF00"/>
                </a:solidFill>
                <a:latin typeface="Baskerville Old Face" panose="02020602080505020303" pitchFamily="18" charset="0"/>
              </a:rPr>
              <a:t> </a:t>
            </a:r>
            <a:r>
              <a:rPr lang="id-ID" sz="2800" dirty="0">
                <a:solidFill>
                  <a:schemeClr val="tx1"/>
                </a:solidFill>
                <a:latin typeface="Baskerville Old Face" panose="02020602080505020303" pitchFamily="18" charset="0"/>
              </a:rPr>
              <a:t>Selector beba</a:t>
            </a:r>
            <a:r>
              <a:rPr lang="x-none" sz="2800" dirty="0">
                <a:solidFill>
                  <a:schemeClr val="tx1"/>
                </a:solidFill>
                <a:latin typeface="Baskerville Old Face" panose="02020602080505020303" pitchFamily="18" charset="0"/>
              </a:rPr>
              <a:t>s , c</a:t>
            </a:r>
            <a:r>
              <a:rPr lang="id-ID" sz="2800" dirty="0">
                <a:solidFill>
                  <a:schemeClr val="tx1"/>
                </a:solidFill>
                <a:latin typeface="Baskerville Old Face" panose="02020602080505020303" pitchFamily="18" charset="0"/>
              </a:rPr>
              <a:t>ara penggunaan selector bebas mirip seperti penggunaan tag di HTML, hanya saja selector menggunakan nama yang bisa kita atur sendiri sesuai keinginan</a:t>
            </a:r>
            <a:endParaRPr lang="id" sz="2800" dirty="0">
              <a:solidFill>
                <a:schemeClr val="tx1"/>
              </a:solidFill>
              <a:latin typeface="Baskerville Old Face" panose="02020602080505020303" pitchFamily="18" charset="0"/>
            </a:endParaRPr>
          </a:p>
          <a:p>
            <a:r>
              <a:rPr lang="id-ID" sz="2800" dirty="0">
                <a:solidFill>
                  <a:schemeClr val="tx1"/>
                </a:solidFill>
                <a:latin typeface="Baskerville Old Face" panose="02020602080505020303" pitchFamily="18" charset="0"/>
              </a:rPr>
              <a:t> Selector dengan class</a:t>
            </a:r>
            <a:r>
              <a:rPr lang="x-none" sz="2800" dirty="0">
                <a:solidFill>
                  <a:schemeClr val="tx1"/>
                </a:solidFill>
                <a:latin typeface="Baskerville Old Face" panose="02020602080505020303" pitchFamily="18" charset="0"/>
              </a:rPr>
              <a:t> , </a:t>
            </a:r>
            <a:r>
              <a:rPr lang="id-ID" sz="2800" dirty="0">
                <a:solidFill>
                  <a:schemeClr val="tx1"/>
                </a:solidFill>
                <a:latin typeface="Baskerville Old Face" panose="02020602080505020303" pitchFamily="18" charset="0"/>
              </a:rPr>
              <a:t>CSS memperbolehkan kita untuk memakai class, dimana didalam sebuah class kita dapat mengelompokkan elemen-elemen dan menerapkan aturan CSS didalamnya</a:t>
            </a:r>
            <a:endParaRPr lang="id" sz="2800" dirty="0">
              <a:solidFill>
                <a:schemeClr val="tx1"/>
              </a:solidFill>
              <a:latin typeface="Baskerville Old Face" panose="02020602080505020303" pitchFamily="18" charset="0"/>
            </a:endParaRPr>
          </a:p>
          <a:p>
            <a:r>
              <a:rPr lang="id-ID" sz="2800" dirty="0">
                <a:solidFill>
                  <a:schemeClr val="tx1"/>
                </a:solidFill>
                <a:latin typeface="Baskerville Old Face" panose="02020602080505020303" pitchFamily="18" charset="0"/>
              </a:rPr>
              <a:t>Selector id</a:t>
            </a:r>
            <a:r>
              <a:rPr lang="x-none" sz="2800" dirty="0">
                <a:solidFill>
                  <a:schemeClr val="tx1"/>
                </a:solidFill>
                <a:latin typeface="Baskerville Old Face" panose="02020602080505020303" pitchFamily="18" charset="0"/>
              </a:rPr>
              <a:t> , </a:t>
            </a:r>
            <a:r>
              <a:rPr lang="id-ID" sz="2800" dirty="0">
                <a:solidFill>
                  <a:schemeClr val="tx1"/>
                </a:solidFill>
                <a:latin typeface="Baskerville Old Face" panose="02020602080505020303" pitchFamily="18" charset="0"/>
              </a:rPr>
              <a:t>Berikut ada namanya selector id. Kalau selector dengan class diawali dengan titik, selector id menggunakan tanda pagar</a:t>
            </a:r>
          </a:p>
        </p:txBody>
      </p:sp>
    </p:spTree>
    <p:extLst>
      <p:ext uri="{BB962C8B-B14F-4D97-AF65-F5344CB8AC3E}">
        <p14:creationId xmlns:p14="http://schemas.microsoft.com/office/powerpoint/2010/main" val="416897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1980AAA5-745B-5347-8415-2296A790DF58}"/>
              </a:ext>
            </a:extLst>
          </p:cNvPr>
          <p:cNvSpPr>
            <a:spLocks noGrp="1"/>
          </p:cNvSpPr>
          <p:nvPr>
            <p:ph type="title"/>
          </p:nvPr>
        </p:nvSpPr>
        <p:spPr>
          <a:xfrm>
            <a:off x="1295402" y="982133"/>
            <a:ext cx="9568216" cy="833020"/>
          </a:xfrm>
        </p:spPr>
        <p:txBody>
          <a:bodyPr>
            <a:normAutofit fontScale="90000"/>
          </a:bodyPr>
          <a:lstStyle/>
          <a:p>
            <a:r>
              <a:rPr lang="id-ID" dirty="0">
                <a:solidFill>
                  <a:schemeClr val="tx1"/>
                </a:solidFill>
              </a:rPr>
              <a:t>Cara kerja CSS pada penulisan style dengan cara inline style sheet, embedded style sheet dan external style sheet</a:t>
            </a:r>
          </a:p>
        </p:txBody>
      </p:sp>
      <p:sp>
        <p:nvSpPr>
          <p:cNvPr id="3" name="Tampungan Konten 2">
            <a:extLst>
              <a:ext uri="{FF2B5EF4-FFF2-40B4-BE49-F238E27FC236}">
                <a16:creationId xmlns:a16="http://schemas.microsoft.com/office/drawing/2014/main" xmlns="" id="{ACC67C06-F71D-7047-B556-7623BDE74E82}"/>
              </a:ext>
            </a:extLst>
          </p:cNvPr>
          <p:cNvSpPr>
            <a:spLocks noGrp="1"/>
          </p:cNvSpPr>
          <p:nvPr>
            <p:ph idx="1"/>
          </p:nvPr>
        </p:nvSpPr>
        <p:spPr>
          <a:xfrm>
            <a:off x="1141413" y="2374711"/>
            <a:ext cx="9817740" cy="3889612"/>
          </a:xfrm>
        </p:spPr>
        <p:txBody>
          <a:bodyPr>
            <a:normAutofit fontScale="92500" lnSpcReduction="10000"/>
          </a:bodyPr>
          <a:lstStyle/>
          <a:p>
            <a:r>
              <a:rPr lang="id-ID" b="1" dirty="0">
                <a:solidFill>
                  <a:schemeClr val="tx1"/>
                </a:solidFill>
                <a:latin typeface="Arial Rounded MT Bold" panose="020F0704030504030204" pitchFamily="34" charset="0"/>
              </a:rPr>
              <a:t>INLINE CSS</a:t>
            </a:r>
            <a:r>
              <a:rPr lang="x-none" b="1" dirty="0">
                <a:solidFill>
                  <a:schemeClr val="tx1"/>
                </a:solidFill>
                <a:latin typeface="Arial Rounded MT Bold" panose="020F0704030504030204" pitchFamily="34" charset="0"/>
              </a:rPr>
              <a:t> , </a:t>
            </a:r>
            <a:r>
              <a:rPr lang="id-ID" b="1" dirty="0">
                <a:solidFill>
                  <a:schemeClr val="tx1"/>
                </a:solidFill>
                <a:latin typeface="Arial Rounded MT Bold" panose="020F0704030504030204" pitchFamily="34" charset="0"/>
              </a:rPr>
              <a:t>Kode CSS di tulis langsung ke dalam tag HTMLyang ingin di format. Penulisan cara ini tidak memerlukan penulisan selector dalam kode CSS. Cara ini sebaknya hanya di gunakan jika anda mau memformat suatu elemen satu kali saja</a:t>
            </a:r>
            <a:endParaRPr lang="id" b="1" dirty="0">
              <a:solidFill>
                <a:schemeClr val="tx1"/>
              </a:solidFill>
              <a:latin typeface="Arial Rounded MT Bold" panose="020F0704030504030204" pitchFamily="34" charset="0"/>
            </a:endParaRPr>
          </a:p>
          <a:p>
            <a:r>
              <a:rPr lang="id-ID" b="1" dirty="0">
                <a:solidFill>
                  <a:schemeClr val="tx1"/>
                </a:solidFill>
                <a:latin typeface="Arial Rounded MT Bold" panose="020F0704030504030204" pitchFamily="34" charset="0"/>
              </a:rPr>
              <a:t>EMBEDDED CSS</a:t>
            </a:r>
            <a:r>
              <a:rPr lang="x-none" b="1" dirty="0">
                <a:solidFill>
                  <a:schemeClr val="tx1"/>
                </a:solidFill>
                <a:latin typeface="Arial Rounded MT Bold" panose="020F0704030504030204" pitchFamily="34" charset="0"/>
              </a:rPr>
              <a:t> , </a:t>
            </a:r>
            <a:r>
              <a:rPr lang="id-ID" b="1" dirty="0">
                <a:solidFill>
                  <a:schemeClr val="tx1"/>
                </a:solidFill>
                <a:latin typeface="Arial Rounded MT Bold" panose="020F0704030504030204" pitchFamily="34" charset="0"/>
              </a:rPr>
              <a:t>Kita bisa menempelkan kode CSS di antara tag &lt;head&gt; &amp; &lt;/head&gt;. penulisan CSS dengan cara ini awalnya diawali dengan tag &lt;style&gt;&lt;/style&gt;</a:t>
            </a:r>
            <a:endParaRPr lang="id" b="1" dirty="0">
              <a:solidFill>
                <a:schemeClr val="tx1"/>
              </a:solidFill>
              <a:latin typeface="Arial Rounded MT Bold" panose="020F0704030504030204" pitchFamily="34" charset="0"/>
            </a:endParaRPr>
          </a:p>
          <a:p>
            <a:r>
              <a:rPr lang="id-ID" b="1" dirty="0">
                <a:solidFill>
                  <a:schemeClr val="tx1"/>
                </a:solidFill>
                <a:latin typeface="Arial Rounded MT Bold" panose="020F0704030504030204" pitchFamily="34" charset="0"/>
              </a:rPr>
              <a:t>EXTERNAL CSS</a:t>
            </a:r>
            <a:r>
              <a:rPr lang="x-none" b="1" dirty="0">
                <a:solidFill>
                  <a:schemeClr val="tx1"/>
                </a:solidFill>
                <a:latin typeface="Arial Rounded MT Bold" panose="020F0704030504030204" pitchFamily="34" charset="0"/>
              </a:rPr>
              <a:t> ,  </a:t>
            </a:r>
            <a:r>
              <a:rPr lang="id-ID" b="1" dirty="0">
                <a:solidFill>
                  <a:schemeClr val="tx1"/>
                </a:solidFill>
                <a:latin typeface="Arial Rounded MT Bold" panose="020F0704030504030204" pitchFamily="34" charset="0"/>
              </a:rPr>
              <a:t>Kode CSS external di tulis dalam satu file terpisah yang disimpan dengan akhiran “.css” atau ekstensi “.css”. Anda lalu perlu memanggil file CSS tersebut ke dalam semua halaman web yang anda buat</a:t>
            </a:r>
          </a:p>
        </p:txBody>
      </p:sp>
    </p:spTree>
    <p:extLst>
      <p:ext uri="{BB962C8B-B14F-4D97-AF65-F5344CB8AC3E}">
        <p14:creationId xmlns:p14="http://schemas.microsoft.com/office/powerpoint/2010/main" val="414405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B1BA6432-7D7F-834A-841C-779018004631}"/>
              </a:ext>
            </a:extLst>
          </p:cNvPr>
          <p:cNvSpPr>
            <a:spLocks noGrp="1"/>
          </p:cNvSpPr>
          <p:nvPr>
            <p:ph type="title"/>
          </p:nvPr>
        </p:nvSpPr>
        <p:spPr>
          <a:xfrm>
            <a:off x="1143001" y="1339453"/>
            <a:ext cx="9905998" cy="4179093"/>
          </a:xfrm>
        </p:spPr>
        <p:txBody>
          <a:bodyPr>
            <a:normAutofit/>
          </a:bodyPr>
          <a:lstStyle/>
          <a:p>
            <a:pPr algn="ctr"/>
            <a:r>
              <a:rPr lang="x-none" sz="4000" b="1" i="1" dirty="0">
                <a:solidFill>
                  <a:schemeClr val="tx1"/>
                </a:solidFill>
                <a:latin typeface="Bookman Old Style" panose="020F0302020204030204" pitchFamily="34" charset="0"/>
                <a:cs typeface="Aldhabi" pitchFamily="2" charset="-78"/>
              </a:rPr>
              <a:t>SELESAI</a:t>
            </a:r>
            <a:endParaRPr lang="id-ID" sz="4000" b="1" i="1" dirty="0">
              <a:solidFill>
                <a:schemeClr val="tx1"/>
              </a:solidFill>
              <a:latin typeface="Bookman Old Style" panose="020F0302020204030204" pitchFamily="34" charset="0"/>
              <a:cs typeface="Aldhabi" pitchFamily="2" charset="-78"/>
            </a:endParaRPr>
          </a:p>
        </p:txBody>
      </p:sp>
    </p:spTree>
    <p:extLst>
      <p:ext uri="{BB962C8B-B14F-4D97-AF65-F5344CB8AC3E}">
        <p14:creationId xmlns:p14="http://schemas.microsoft.com/office/powerpoint/2010/main" val="26463289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305</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Aldhabi</vt:lpstr>
      <vt:lpstr>Algerian</vt:lpstr>
      <vt:lpstr>Arial</vt:lpstr>
      <vt:lpstr>Arial Rounded MT Bold</vt:lpstr>
      <vt:lpstr>Baskerville Old Face</vt:lpstr>
      <vt:lpstr>Bookman Old Style</vt:lpstr>
      <vt:lpstr>Bradley Hand ITC</vt:lpstr>
      <vt:lpstr>Garamond</vt:lpstr>
      <vt:lpstr>Organic</vt:lpstr>
      <vt:lpstr>JOBSHEET 1.2</vt:lpstr>
      <vt:lpstr>ANATOMI CASCADING STYLE SHEET</vt:lpstr>
      <vt:lpstr>PowerPoint Presentation</vt:lpstr>
      <vt:lpstr>Macam selector yang digunakan pada penerapan cascading style sheet</vt:lpstr>
      <vt:lpstr>Cara kerja CSS pada penulisan style dengan cara inline style sheet, embedded style sheet dan external style sheet</vt:lpstr>
      <vt:lpstr>SELESAI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JOBSHEET 1.2</dc:title>
  <cp:lastModifiedBy>Alysha Nur Aisah</cp:lastModifiedBy>
  <cp:revision>6</cp:revision>
  <dcterms:modified xsi:type="dcterms:W3CDTF">2019-08-25T15:07:30Z</dcterms:modified>
</cp:coreProperties>
</file>