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06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64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568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0905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628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246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284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56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748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21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45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27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66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10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17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30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95695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B9F9DB46-15AF-2F41-A518-A7ABAB1A95EE}"/>
              </a:ext>
            </a:extLst>
          </p:cNvPr>
          <p:cNvSpPr>
            <a:spLocks noGrp="1"/>
          </p:cNvSpPr>
          <p:nvPr>
            <p:ph type="ctrTitle"/>
          </p:nvPr>
        </p:nvSpPr>
        <p:spPr>
          <a:xfrm>
            <a:off x="-193146" y="1782698"/>
            <a:ext cx="7766936" cy="1646302"/>
          </a:xfrm>
        </p:spPr>
        <p:txBody>
          <a:bodyPr/>
          <a:lstStyle/>
          <a:p>
            <a:r>
              <a:rPr lang="x-none"/>
              <a:t>JOBSHEET 6.1</a:t>
            </a:r>
            <a:endParaRPr lang="id-ID"/>
          </a:p>
        </p:txBody>
      </p:sp>
      <p:sp>
        <p:nvSpPr>
          <p:cNvPr id="3" name="Subjudul 2">
            <a:extLst>
              <a:ext uri="{FF2B5EF4-FFF2-40B4-BE49-F238E27FC236}">
                <a16:creationId xmlns:a16="http://schemas.microsoft.com/office/drawing/2014/main" xmlns="" id="{AA57E9B2-4E32-6F44-98BC-0132B03BA38F}"/>
              </a:ext>
            </a:extLst>
          </p:cNvPr>
          <p:cNvSpPr>
            <a:spLocks noGrp="1"/>
          </p:cNvSpPr>
          <p:nvPr>
            <p:ph type="subTitle" idx="1"/>
          </p:nvPr>
        </p:nvSpPr>
        <p:spPr>
          <a:xfrm>
            <a:off x="-357111" y="3429000"/>
            <a:ext cx="7766936" cy="1096899"/>
          </a:xfrm>
        </p:spPr>
        <p:txBody>
          <a:bodyPr>
            <a:normAutofit/>
          </a:bodyPr>
          <a:lstStyle/>
          <a:p>
            <a:r>
              <a:rPr lang="en-GB" sz="2400" b="1" dirty="0" err="1" smtClean="0">
                <a:solidFill>
                  <a:schemeClr val="accent2"/>
                </a:solidFill>
                <a:latin typeface="Berlin Sans FB Demi" panose="020F0502020204030204" pitchFamily="34" charset="0"/>
                <a:cs typeface="Aldhabi" pitchFamily="2" charset="-78"/>
              </a:rPr>
              <a:t>Labib</a:t>
            </a:r>
            <a:r>
              <a:rPr lang="en-GB" sz="2400" b="1" dirty="0" smtClean="0">
                <a:solidFill>
                  <a:schemeClr val="accent2"/>
                </a:solidFill>
                <a:latin typeface="Berlin Sans FB Demi" panose="020F0502020204030204" pitchFamily="34" charset="0"/>
                <a:cs typeface="Aldhabi" pitchFamily="2" charset="-78"/>
              </a:rPr>
              <a:t> Mahdi </a:t>
            </a:r>
            <a:r>
              <a:rPr lang="en-GB" sz="2400" b="1" smtClean="0">
                <a:solidFill>
                  <a:schemeClr val="accent2"/>
                </a:solidFill>
                <a:latin typeface="Berlin Sans FB Demi" panose="020F0502020204030204" pitchFamily="34" charset="0"/>
                <a:cs typeface="Aldhabi" pitchFamily="2" charset="-78"/>
              </a:rPr>
              <a:t>Hibatullah</a:t>
            </a:r>
          </a:p>
          <a:p>
            <a:r>
              <a:rPr lang="x-none" sz="2400" b="1" dirty="0" smtClean="0">
                <a:solidFill>
                  <a:schemeClr val="accent2"/>
                </a:solidFill>
                <a:latin typeface="Berlin Sans FB Demi" panose="020F0502020204030204" pitchFamily="34" charset="0"/>
                <a:cs typeface="Aldhabi" pitchFamily="2" charset="-78"/>
              </a:rPr>
              <a:t>XI </a:t>
            </a:r>
            <a:r>
              <a:rPr lang="x-none" sz="2400" b="1" dirty="0">
                <a:solidFill>
                  <a:schemeClr val="accent2"/>
                </a:solidFill>
                <a:latin typeface="Berlin Sans FB Demi" panose="020F0502020204030204" pitchFamily="34" charset="0"/>
                <a:cs typeface="Aldhabi" pitchFamily="2" charset="-78"/>
              </a:rPr>
              <a:t>Rpl 1</a:t>
            </a:r>
            <a:endParaRPr lang="id-ID" sz="2400" b="1" dirty="0">
              <a:solidFill>
                <a:schemeClr val="accent2"/>
              </a:solidFill>
              <a:latin typeface="Berlin Sans FB Demi" panose="020F0502020204030204" pitchFamily="34" charset="0"/>
              <a:cs typeface="Aldhabi" pitchFamily="2" charset="-78"/>
            </a:endParaRPr>
          </a:p>
        </p:txBody>
      </p:sp>
    </p:spTree>
    <p:extLst>
      <p:ext uri="{BB962C8B-B14F-4D97-AF65-F5344CB8AC3E}">
        <p14:creationId xmlns:p14="http://schemas.microsoft.com/office/powerpoint/2010/main" val="294913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A8934BBB-B11E-974D-83EA-AF47147A20E5}"/>
              </a:ext>
            </a:extLst>
          </p:cNvPr>
          <p:cNvSpPr>
            <a:spLocks noGrp="1"/>
          </p:cNvSpPr>
          <p:nvPr>
            <p:ph type="title"/>
          </p:nvPr>
        </p:nvSpPr>
        <p:spPr/>
        <p:txBody>
          <a:bodyPr/>
          <a:lstStyle/>
          <a:p>
            <a:r>
              <a:rPr lang="x-none"/>
              <a:t>Apa Itu Javascript</a:t>
            </a:r>
            <a:r>
              <a:rPr lang="id"/>
              <a:t>? </a:t>
            </a:r>
            <a:endParaRPr lang="id-ID"/>
          </a:p>
        </p:txBody>
      </p:sp>
      <p:sp>
        <p:nvSpPr>
          <p:cNvPr id="3" name="Tampungan Konten 2">
            <a:extLst>
              <a:ext uri="{FF2B5EF4-FFF2-40B4-BE49-F238E27FC236}">
                <a16:creationId xmlns:a16="http://schemas.microsoft.com/office/drawing/2014/main" xmlns="" id="{85B8C3FF-2581-1941-9203-D2CCA20AF9AF}"/>
              </a:ext>
            </a:extLst>
          </p:cNvPr>
          <p:cNvSpPr>
            <a:spLocks noGrp="1"/>
          </p:cNvSpPr>
          <p:nvPr>
            <p:ph idx="1"/>
          </p:nvPr>
        </p:nvSpPr>
        <p:spPr/>
        <p:txBody>
          <a:bodyPr>
            <a:normAutofit/>
          </a:bodyPr>
          <a:lstStyle/>
          <a:p>
            <a:r>
              <a:rPr lang="id-ID" sz="2000" b="1" i="1">
                <a:solidFill>
                  <a:schemeClr val="accent2"/>
                </a:solidFill>
              </a:rPr>
              <a:t>Javascript adalah bahasa yang berbentuk kumpulan skrip yang berjalan pada suatu dokumen HTML. Sepanjang sejarah internet bahasa ini adalah bahasa skrip pertama untuk web. Bahasa ini adalah bahasa pemrograman untuk memberikan kemampuan tambahan terhadap bahasa HTML dengan mengijinkan pengeksekusian perintah perintah di sisi user, yang artinya di sisi browser bukan di sisi server </a:t>
            </a:r>
            <a:r>
              <a:rPr lang="x-none" sz="2000" b="1" i="1">
                <a:solidFill>
                  <a:schemeClr val="accent2"/>
                </a:solidFill>
              </a:rPr>
              <a:t>web</a:t>
            </a:r>
            <a:endParaRPr lang="id-ID" sz="2000" b="1" i="1">
              <a:solidFill>
                <a:schemeClr val="accent2"/>
              </a:solidFill>
            </a:endParaRPr>
          </a:p>
        </p:txBody>
      </p:sp>
    </p:spTree>
    <p:extLst>
      <p:ext uri="{BB962C8B-B14F-4D97-AF65-F5344CB8AC3E}">
        <p14:creationId xmlns:p14="http://schemas.microsoft.com/office/powerpoint/2010/main" val="63713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837C2DB4-3CDF-134C-A741-46B7AE7273D9}"/>
              </a:ext>
            </a:extLst>
          </p:cNvPr>
          <p:cNvSpPr>
            <a:spLocks noGrp="1"/>
          </p:cNvSpPr>
          <p:nvPr>
            <p:ph type="title"/>
          </p:nvPr>
        </p:nvSpPr>
        <p:spPr/>
        <p:txBody>
          <a:bodyPr/>
          <a:lstStyle/>
          <a:p>
            <a:r>
              <a:rPr lang="x-none"/>
              <a:t>Macam Macam Event Handler</a:t>
            </a:r>
            <a:endParaRPr lang="id-ID"/>
          </a:p>
        </p:txBody>
      </p:sp>
      <p:sp>
        <p:nvSpPr>
          <p:cNvPr id="3" name="Tampungan Konten 2">
            <a:extLst>
              <a:ext uri="{FF2B5EF4-FFF2-40B4-BE49-F238E27FC236}">
                <a16:creationId xmlns:a16="http://schemas.microsoft.com/office/drawing/2014/main" xmlns="" id="{5802982C-B4B4-8643-8DE2-2B338A986388}"/>
              </a:ext>
            </a:extLst>
          </p:cNvPr>
          <p:cNvSpPr>
            <a:spLocks noGrp="1"/>
          </p:cNvSpPr>
          <p:nvPr>
            <p:ph idx="1"/>
          </p:nvPr>
        </p:nvSpPr>
        <p:spPr/>
        <p:txBody>
          <a:bodyPr>
            <a:normAutofit/>
          </a:bodyPr>
          <a:lstStyle/>
          <a:p>
            <a:r>
              <a:rPr lang="id-ID" sz="2000" b="1" i="1">
                <a:solidFill>
                  <a:schemeClr val="accent2"/>
                </a:solidFill>
              </a:rPr>
              <a:t>onclick = adalah event jika sebuah element html di klik.</a:t>
            </a:r>
            <a:endParaRPr lang="id" sz="2000" b="1" i="1">
              <a:solidFill>
                <a:schemeClr val="accent2"/>
              </a:solidFill>
            </a:endParaRPr>
          </a:p>
          <a:p>
            <a:r>
              <a:rPr lang="id-ID" sz="2000" b="1" i="1">
                <a:solidFill>
                  <a:schemeClr val="accent2"/>
                </a:solidFill>
              </a:rPr>
              <a:t>onchange = adalah event jika sebuah element html berubah.</a:t>
            </a:r>
            <a:endParaRPr lang="id" sz="2000" b="1" i="1">
              <a:solidFill>
                <a:schemeClr val="accent2"/>
              </a:solidFill>
            </a:endParaRPr>
          </a:p>
          <a:p>
            <a:r>
              <a:rPr lang="id-ID" sz="2000" b="1" i="1">
                <a:solidFill>
                  <a:schemeClr val="accent2"/>
                </a:solidFill>
              </a:rPr>
              <a:t>onmouseover = adalah event jika sebuah element html di letakkan cursor mouse.</a:t>
            </a:r>
            <a:endParaRPr lang="id" sz="2000" b="1" i="1">
              <a:solidFill>
                <a:schemeClr val="accent2"/>
              </a:solidFill>
            </a:endParaRPr>
          </a:p>
          <a:p>
            <a:r>
              <a:rPr lang="id-ID" sz="2000" b="1" i="1">
                <a:solidFill>
                  <a:schemeClr val="accent2"/>
                </a:solidFill>
              </a:rPr>
              <a:t>onmouseout = adalah event jika saat cursor mouse meninggalkan element html.</a:t>
            </a:r>
            <a:endParaRPr lang="id" sz="2000" b="1" i="1">
              <a:solidFill>
                <a:schemeClr val="accent2"/>
              </a:solidFill>
            </a:endParaRPr>
          </a:p>
          <a:p>
            <a:r>
              <a:rPr lang="id-ID" sz="2000" b="1" i="1">
                <a:solidFill>
                  <a:schemeClr val="accent2"/>
                </a:solidFill>
              </a:rPr>
              <a:t>onkeydown = adalah event jika saat di terjadi pengetikan pada elemnet html.</a:t>
            </a:r>
            <a:endParaRPr lang="id" sz="2000" b="1" i="1">
              <a:solidFill>
                <a:schemeClr val="accent2"/>
              </a:solidFill>
            </a:endParaRPr>
          </a:p>
          <a:p>
            <a:r>
              <a:rPr lang="id-ID" sz="2000" b="1" i="1">
                <a:solidFill>
                  <a:schemeClr val="accent2"/>
                </a:solidFill>
              </a:rPr>
              <a:t>onload = adalah event ketika jika saat element atau halaman di buka.</a:t>
            </a:r>
          </a:p>
        </p:txBody>
      </p:sp>
    </p:spTree>
    <p:extLst>
      <p:ext uri="{BB962C8B-B14F-4D97-AF65-F5344CB8AC3E}">
        <p14:creationId xmlns:p14="http://schemas.microsoft.com/office/powerpoint/2010/main" val="2782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267F435B-4844-E248-8392-D16F1EA6B926}"/>
              </a:ext>
            </a:extLst>
          </p:cNvPr>
          <p:cNvSpPr>
            <a:spLocks noGrp="1"/>
          </p:cNvSpPr>
          <p:nvPr>
            <p:ph type="title"/>
          </p:nvPr>
        </p:nvSpPr>
        <p:spPr/>
        <p:txBody>
          <a:bodyPr/>
          <a:lstStyle/>
          <a:p>
            <a:endParaRPr lang="id-ID"/>
          </a:p>
        </p:txBody>
      </p:sp>
      <p:sp>
        <p:nvSpPr>
          <p:cNvPr id="3" name="Tampungan Konten 2">
            <a:extLst>
              <a:ext uri="{FF2B5EF4-FFF2-40B4-BE49-F238E27FC236}">
                <a16:creationId xmlns:a16="http://schemas.microsoft.com/office/drawing/2014/main" xmlns="" id="{5B2CF5BC-28B9-A94C-A089-C8DC95429718}"/>
              </a:ext>
            </a:extLst>
          </p:cNvPr>
          <p:cNvSpPr>
            <a:spLocks noGrp="1"/>
          </p:cNvSpPr>
          <p:nvPr>
            <p:ph idx="1"/>
          </p:nvPr>
        </p:nvSpPr>
        <p:spPr>
          <a:xfrm>
            <a:off x="677334" y="2260471"/>
            <a:ext cx="8596668" cy="3880773"/>
          </a:xfrm>
        </p:spPr>
        <p:txBody>
          <a:bodyPr>
            <a:normAutofit/>
          </a:bodyPr>
          <a:lstStyle/>
          <a:p>
            <a:r>
              <a:rPr lang="id-ID" sz="2000" b="1" i="1">
                <a:solidFill>
                  <a:schemeClr val="accent2"/>
                </a:solidFill>
              </a:rPr>
              <a:t>onmousedown	</a:t>
            </a:r>
            <a:r>
              <a:rPr lang="x-none" sz="2000" b="1" i="1">
                <a:solidFill>
                  <a:schemeClr val="accent2"/>
                </a:solidFill>
              </a:rPr>
              <a:t>= </a:t>
            </a:r>
            <a:r>
              <a:rPr lang="id-ID" sz="2000" b="1" i="1">
                <a:solidFill>
                  <a:schemeClr val="accent2"/>
                </a:solidFill>
              </a:rPr>
              <a:t>User menekan tombol mouse</a:t>
            </a:r>
            <a:endParaRPr lang="id" sz="2000" b="1" i="1">
              <a:solidFill>
                <a:schemeClr val="accent2"/>
              </a:solidFill>
            </a:endParaRPr>
          </a:p>
          <a:p>
            <a:r>
              <a:rPr lang="id-ID" sz="2000" b="1" i="1">
                <a:solidFill>
                  <a:schemeClr val="accent2"/>
                </a:solidFill>
              </a:rPr>
              <a:t>Onselect</a:t>
            </a:r>
            <a:r>
              <a:rPr lang="x-none" sz="2000" b="1" i="1">
                <a:solidFill>
                  <a:schemeClr val="accent2"/>
                </a:solidFill>
              </a:rPr>
              <a:t> = </a:t>
            </a:r>
            <a:r>
              <a:rPr lang="id-ID" sz="2000" b="1" i="1">
                <a:solidFill>
                  <a:schemeClr val="accent2"/>
                </a:solidFill>
              </a:rPr>
              <a:t>User membuat seleksi</a:t>
            </a:r>
            <a:endParaRPr lang="id" sz="2000" b="1" i="1">
              <a:solidFill>
                <a:schemeClr val="accent2"/>
              </a:solidFill>
            </a:endParaRPr>
          </a:p>
          <a:p>
            <a:r>
              <a:rPr lang="id-ID" sz="2000" b="1" i="1">
                <a:solidFill>
                  <a:schemeClr val="accent2"/>
                </a:solidFill>
              </a:rPr>
              <a:t>Onsubmit</a:t>
            </a:r>
            <a:r>
              <a:rPr lang="x-none" sz="2000" b="1" i="1">
                <a:solidFill>
                  <a:schemeClr val="accent2"/>
                </a:solidFill>
              </a:rPr>
              <a:t>= </a:t>
            </a:r>
            <a:r>
              <a:rPr lang="id-ID" sz="2000" b="1" i="1">
                <a:solidFill>
                  <a:schemeClr val="accent2"/>
                </a:solidFill>
              </a:rPr>
              <a:t>User mensubmit form dalam sebuah halaman web</a:t>
            </a:r>
            <a:endParaRPr lang="id" sz="2000" b="1" i="1">
              <a:solidFill>
                <a:schemeClr val="accent2"/>
              </a:solidFill>
            </a:endParaRPr>
          </a:p>
          <a:p>
            <a:r>
              <a:rPr lang="id-ID" sz="2000" b="1" i="1">
                <a:solidFill>
                  <a:schemeClr val="accent2"/>
                </a:solidFill>
              </a:rPr>
              <a:t>onresize	</a:t>
            </a:r>
            <a:r>
              <a:rPr lang="x-none" sz="2000" b="1" i="1">
                <a:solidFill>
                  <a:schemeClr val="accent2"/>
                </a:solidFill>
              </a:rPr>
              <a:t> = </a:t>
            </a:r>
            <a:r>
              <a:rPr lang="id-ID" sz="2000" b="1" i="1">
                <a:solidFill>
                  <a:schemeClr val="accent2"/>
                </a:solidFill>
              </a:rPr>
              <a:t>Sebuah window di resize</a:t>
            </a:r>
            <a:endParaRPr lang="id" sz="2000" b="1" i="1">
              <a:solidFill>
                <a:schemeClr val="accent2"/>
              </a:solidFill>
            </a:endParaRPr>
          </a:p>
          <a:p>
            <a:r>
              <a:rPr lang="id-ID" sz="2000" b="1" i="1">
                <a:solidFill>
                  <a:schemeClr val="accent2"/>
                </a:solidFill>
              </a:rPr>
              <a:t>onreset	</a:t>
            </a:r>
            <a:r>
              <a:rPr lang="x-none" sz="2000" b="1" i="1">
                <a:solidFill>
                  <a:schemeClr val="accent2"/>
                </a:solidFill>
              </a:rPr>
              <a:t>= </a:t>
            </a:r>
            <a:r>
              <a:rPr lang="id-ID" sz="2000" b="1" i="1">
                <a:solidFill>
                  <a:schemeClr val="accent2"/>
                </a:solidFill>
              </a:rPr>
              <a:t>User mereset form pada sebuah halaman web</a:t>
            </a:r>
            <a:endParaRPr lang="id" sz="2000" b="1" i="1">
              <a:solidFill>
                <a:schemeClr val="accent2"/>
              </a:solidFill>
            </a:endParaRPr>
          </a:p>
          <a:p>
            <a:r>
              <a:rPr lang="id-ID" sz="2000" b="1" i="1">
                <a:solidFill>
                  <a:schemeClr val="accent2"/>
                </a:solidFill>
              </a:rPr>
              <a:t>onpaste	</a:t>
            </a:r>
            <a:r>
              <a:rPr lang="x-none" sz="2000" b="1" i="1">
                <a:solidFill>
                  <a:schemeClr val="accent2"/>
                </a:solidFill>
              </a:rPr>
              <a:t>= </a:t>
            </a:r>
            <a:r>
              <a:rPr lang="id-ID" sz="2000" b="1" i="1">
                <a:solidFill>
                  <a:schemeClr val="accent2"/>
                </a:solidFill>
              </a:rPr>
              <a:t>User menggunakan perintah paste pada sebagian halaman web</a:t>
            </a:r>
          </a:p>
        </p:txBody>
      </p:sp>
    </p:spTree>
    <p:extLst>
      <p:ext uri="{BB962C8B-B14F-4D97-AF65-F5344CB8AC3E}">
        <p14:creationId xmlns:p14="http://schemas.microsoft.com/office/powerpoint/2010/main" val="14186081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0</TotalTime>
  <Words>146</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Aldhabi</vt:lpstr>
      <vt:lpstr>Arial</vt:lpstr>
      <vt:lpstr>Berlin Sans FB Demi</vt:lpstr>
      <vt:lpstr>Trebuchet MS</vt:lpstr>
      <vt:lpstr>Wingdings 3</vt:lpstr>
      <vt:lpstr>Facet</vt:lpstr>
      <vt:lpstr>JOBSHEET 6.1</vt:lpstr>
      <vt:lpstr>Apa Itu Javascript? </vt:lpstr>
      <vt:lpstr>Macam Macam Event Handler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cp:lastModifiedBy>Alysha Nur Aisah</cp:lastModifiedBy>
  <cp:revision>4</cp:revision>
  <dcterms:modified xsi:type="dcterms:W3CDTF">2019-08-25T15:09:14Z</dcterms:modified>
</cp:coreProperties>
</file>