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650" r:id="rId2"/>
  </p:sldMasterIdLst>
  <p:notesMasterIdLst>
    <p:notesMasterId r:id="rId9"/>
  </p:notesMasterIdLst>
  <p:handoutMasterIdLst>
    <p:handoutMasterId r:id="rId10"/>
  </p:handoutMasterIdLst>
  <p:sldIdLst>
    <p:sldId id="256" r:id="rId3"/>
    <p:sldId id="257" r:id="rId4"/>
    <p:sldId id="259" r:id="rId5"/>
    <p:sldId id="260" r:id="rId6"/>
    <p:sldId id="261" r:id="rId7"/>
    <p:sldId id="262" r:id="rId8"/>
  </p:sldIdLst>
  <p:sldSz cx="9144000" cy="6858000" type="screen4x3"/>
  <p:notesSz cx="6858000" cy="9144000"/>
  <p:defaultTextStyle>
    <a:defPPr>
      <a:defRPr lang="ru-RU"/>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482B"/>
    <a:srgbClr val="C75806"/>
    <a:srgbClr val="000000"/>
    <a:srgbClr val="00499F"/>
    <a:srgbClr val="0CC1E0"/>
    <a:srgbClr val="1B00FE"/>
    <a:srgbClr val="FFFFFF"/>
    <a:srgbClr val="4949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126882-103D-404E-9820-334C7C95DB22}" v="7" dt="2020-11-16T01:02:19.1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93" autoAdjust="0"/>
    <p:restoredTop sz="94660"/>
  </p:normalViewPr>
  <p:slideViewPr>
    <p:cSldViewPr>
      <p:cViewPr varScale="1">
        <p:scale>
          <a:sx n="70" d="100"/>
          <a:sy n="70" d="100"/>
        </p:scale>
        <p:origin x="1584" y="7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98917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CFA500B2-B66F-41F6-93A3-D18C0254E08E}" type="slidenum">
              <a:rPr lang="ru-RU"/>
              <a:pPr/>
              <a:t>‹#›</a:t>
            </a:fld>
            <a:endParaRPr lang="ru-RU"/>
          </a:p>
        </p:txBody>
      </p:sp>
    </p:spTree>
    <p:extLst>
      <p:ext uri="{BB962C8B-B14F-4D97-AF65-F5344CB8AC3E}">
        <p14:creationId xmlns:p14="http://schemas.microsoft.com/office/powerpoint/2010/main" val="38497084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84422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13670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45864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5C0F8557-9A08-48BD-8DC1-F46A06B80826}" type="slidenum">
              <a:rPr lang="ru-RU"/>
              <a:pPr/>
              <a:t>‹#›</a:t>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C80BC6FE-9C0C-4CA6-B079-373A323326CD}" type="slidenum">
              <a:rPr lang="ru-RU"/>
              <a:pPr/>
              <a:t>‹#›</a:t>
            </a:fld>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B3EB7589-5845-4253-9913-C4F4962A382B}" type="slidenum">
              <a:rPr lang="ru-RU"/>
              <a:pPr/>
              <a:t>‹#›</a:t>
            </a:fld>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36DDB4BF-F58C-4ADF-9B9D-498E59C80D62}" type="slidenum">
              <a:rPr lang="ru-RU"/>
              <a:pPr/>
              <a:t>‹#›</a:t>
            </a:fld>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lvl1pPr>
              <a:defRPr/>
            </a:lvl1pPr>
          </a:lstStyle>
          <a:p>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78D0E900-ED77-4C9A-9ABF-093FD1A2F9EE}" type="slidenum">
              <a:rPr lang="ru-RU"/>
              <a:pPr/>
              <a:t>‹#›</a:t>
            </a:fld>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lvl1pPr>
              <a:defRPr/>
            </a:lvl1pPr>
          </a:lstStyle>
          <a:p>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18F99780-6032-4681-A21E-BD8A3DD3CCFB}" type="slidenum">
              <a:rPr lang="ru-RU"/>
              <a:pPr/>
              <a:t>‹#›</a:t>
            </a:fld>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06F27BDF-6A75-4268-BE43-F21B6AA7F4FC}" type="slidenum">
              <a:rPr lang="ru-RU"/>
              <a:pPr/>
              <a:t>‹#›</a:t>
            </a:fld>
            <a:endParaRPr lang="ru-RU"/>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102B633E-9E25-45B5-8877-5B793A005FF7}" type="slidenum">
              <a:rPr lang="ru-RU"/>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868471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35B8016F-4499-4664-9F24-7289E526D55F}" type="slidenum">
              <a:rPr lang="ru-RU"/>
              <a:pPr/>
              <a:t>‹#›</a:t>
            </a:fld>
            <a:endParaRPr lang="ru-R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D751424B-AC60-4A20-B555-336330F8D968}" type="slidenum">
              <a:rPr lang="ru-RU"/>
              <a:pPr/>
              <a:t>‹#›</a:t>
            </a:fld>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92938" y="274638"/>
            <a:ext cx="1693862"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908175" y="274638"/>
            <a:ext cx="4932363"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508963E9-6050-4871-B39E-6473F2604922}" type="slidenum">
              <a:rPr lang="ru-RU"/>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14168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2567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37395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70930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37084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75280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95841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11/15/2020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56977560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79613" y="274638"/>
            <a:ext cx="6707187"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endParaRPr lang="ru-RU"/>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endParaRPr lang="ru-RU"/>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fld id="{BAC0282F-4496-46F0-AE6D-9AFD4346C006}"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Verdana" pitchFamily="34" charset="0"/>
        </a:defRPr>
      </a:lvl2pPr>
      <a:lvl3pPr algn="ctr" rtl="0" fontAlgn="base">
        <a:spcBef>
          <a:spcPct val="0"/>
        </a:spcBef>
        <a:spcAft>
          <a:spcPct val="0"/>
        </a:spcAft>
        <a:defRPr sz="4400">
          <a:solidFill>
            <a:schemeClr val="tx2"/>
          </a:solidFill>
          <a:latin typeface="Verdana" pitchFamily="34" charset="0"/>
        </a:defRPr>
      </a:lvl3pPr>
      <a:lvl4pPr algn="ctr" rtl="0" fontAlgn="base">
        <a:spcBef>
          <a:spcPct val="0"/>
        </a:spcBef>
        <a:spcAft>
          <a:spcPct val="0"/>
        </a:spcAft>
        <a:defRPr sz="4400">
          <a:solidFill>
            <a:schemeClr val="tx2"/>
          </a:solidFill>
          <a:latin typeface="Verdana" pitchFamily="34" charset="0"/>
        </a:defRPr>
      </a:lvl4pPr>
      <a:lvl5pPr algn="ctr" rtl="0" fontAlgn="base">
        <a:spcBef>
          <a:spcPct val="0"/>
        </a:spcBef>
        <a:spcAft>
          <a:spcPct val="0"/>
        </a:spcAft>
        <a:defRPr sz="4400">
          <a:solidFill>
            <a:schemeClr val="tx2"/>
          </a:solidFill>
          <a:latin typeface="Verdana" pitchFamily="34" charset="0"/>
        </a:defRPr>
      </a:lvl5pPr>
      <a:lvl6pPr marL="457200" algn="ctr" rtl="0" fontAlgn="base">
        <a:spcBef>
          <a:spcPct val="0"/>
        </a:spcBef>
        <a:spcAft>
          <a:spcPct val="0"/>
        </a:spcAft>
        <a:defRPr sz="4400">
          <a:solidFill>
            <a:schemeClr val="tx2"/>
          </a:solidFill>
          <a:latin typeface="Verdana" pitchFamily="34" charset="0"/>
        </a:defRPr>
      </a:lvl6pPr>
      <a:lvl7pPr marL="914400" algn="ctr" rtl="0" fontAlgn="base">
        <a:spcBef>
          <a:spcPct val="0"/>
        </a:spcBef>
        <a:spcAft>
          <a:spcPct val="0"/>
        </a:spcAft>
        <a:defRPr sz="4400">
          <a:solidFill>
            <a:schemeClr val="tx2"/>
          </a:solidFill>
          <a:latin typeface="Verdana" pitchFamily="34" charset="0"/>
        </a:defRPr>
      </a:lvl7pPr>
      <a:lvl8pPr marL="1371600" algn="ctr" rtl="0" fontAlgn="base">
        <a:spcBef>
          <a:spcPct val="0"/>
        </a:spcBef>
        <a:spcAft>
          <a:spcPct val="0"/>
        </a:spcAft>
        <a:defRPr sz="4400">
          <a:solidFill>
            <a:schemeClr val="tx2"/>
          </a:solidFill>
          <a:latin typeface="Verdana" pitchFamily="34" charset="0"/>
        </a:defRPr>
      </a:lvl8pPr>
      <a:lvl9pPr marL="1828800" algn="ctr" rtl="0" fontAlgn="base">
        <a:spcBef>
          <a:spcPct val="0"/>
        </a:spcBef>
        <a:spcAft>
          <a:spcPct val="0"/>
        </a:spcAft>
        <a:defRPr sz="4400">
          <a:solidFill>
            <a:schemeClr val="tx2"/>
          </a:solidFill>
          <a:latin typeface="Verdana"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 name="Rectangle 145">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34828" name="Rectangle 12"/>
          <p:cNvSpPr>
            <a:spLocks noGrp="1" noChangeArrowheads="1"/>
          </p:cNvSpPr>
          <p:nvPr>
            <p:ph type="ctrTitle"/>
          </p:nvPr>
        </p:nvSpPr>
        <p:spPr>
          <a:xfrm>
            <a:off x="1449677" y="949325"/>
            <a:ext cx="6053779" cy="2387600"/>
          </a:xfrm>
        </p:spPr>
        <p:txBody>
          <a:bodyPr>
            <a:normAutofit/>
          </a:bodyPr>
          <a:lstStyle/>
          <a:p>
            <a:pPr algn="l"/>
            <a:r>
              <a:rPr lang="fr-FR" sz="5700">
                <a:solidFill>
                  <a:schemeClr val="bg1"/>
                </a:solidFill>
              </a:rPr>
              <a:t>RDBMS</a:t>
            </a:r>
            <a:endParaRPr lang="en-US" sz="5700">
              <a:solidFill>
                <a:schemeClr val="bg1"/>
              </a:solidFill>
            </a:endParaRPr>
          </a:p>
        </p:txBody>
      </p:sp>
      <p:sp>
        <p:nvSpPr>
          <p:cNvPr id="34829" name="Rectangle 13"/>
          <p:cNvSpPr>
            <a:spLocks noGrp="1" noChangeArrowheads="1"/>
          </p:cNvSpPr>
          <p:nvPr>
            <p:ph type="subTitle" idx="1"/>
          </p:nvPr>
        </p:nvSpPr>
        <p:spPr>
          <a:xfrm>
            <a:off x="1449676" y="3429000"/>
            <a:ext cx="6053773" cy="1655762"/>
          </a:xfrm>
        </p:spPr>
        <p:txBody>
          <a:bodyPr>
            <a:normAutofit/>
          </a:bodyPr>
          <a:lstStyle/>
          <a:p>
            <a:pPr algn="l"/>
            <a:r>
              <a:rPr lang="en-US" sz="2800" b="0">
                <a:solidFill>
                  <a:schemeClr val="bg1"/>
                </a:solidFill>
              </a:rPr>
              <a:t>Relational</a:t>
            </a:r>
            <a:r>
              <a:rPr lang="fr-FR" sz="2800" b="0">
                <a:solidFill>
                  <a:schemeClr val="bg1"/>
                </a:solidFill>
              </a:rPr>
              <a:t> Database Management System</a:t>
            </a:r>
            <a:endParaRPr lang="uk-UA" sz="2800">
              <a:solidFill>
                <a:schemeClr val="bg1"/>
              </a:solidFill>
            </a:endParaRPr>
          </a:p>
        </p:txBody>
      </p:sp>
      <p:cxnSp>
        <p:nvCxnSpPr>
          <p:cNvPr id="148" name="Straight Connector 147">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896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9144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840699" y="687480"/>
            <a:ext cx="5605629" cy="994172"/>
          </a:xfrm>
          <a:prstGeom prst="rect">
            <a:avLst/>
          </a:prstGeom>
        </p:spPr>
        <p:txBody>
          <a:bodyPr vert="horz" lIns="91440" tIns="45720" rIns="91440" bIns="45720" numCol="1" rtlCol="0" anchor="ctr" anchorCtr="0" compatLnSpc="1">
            <a:prstTxWarp prst="textNoShape">
              <a:avLst/>
            </a:prstTxWarp>
            <a:normAutofit/>
          </a:bodyPr>
          <a:lstStyle>
            <a:lvl1pPr algn="r" rtl="0" fontAlgn="base">
              <a:spcBef>
                <a:spcPct val="0"/>
              </a:spcBef>
              <a:spcAft>
                <a:spcPct val="0"/>
              </a:spcAft>
              <a:defRPr sz="3600" b="1">
                <a:solidFill>
                  <a:schemeClr val="tx2"/>
                </a:solidFill>
                <a:latin typeface="+mj-lt"/>
                <a:ea typeface="+mj-ea"/>
                <a:cs typeface="+mj-cs"/>
              </a:defRPr>
            </a:lvl1pPr>
            <a:lvl2pPr algn="r" rtl="0" fontAlgn="base">
              <a:spcBef>
                <a:spcPct val="0"/>
              </a:spcBef>
              <a:spcAft>
                <a:spcPct val="0"/>
              </a:spcAft>
              <a:defRPr sz="3600" b="1">
                <a:solidFill>
                  <a:schemeClr val="tx2"/>
                </a:solidFill>
                <a:latin typeface="Verdana" pitchFamily="34" charset="0"/>
              </a:defRPr>
            </a:lvl2pPr>
            <a:lvl3pPr algn="r" rtl="0" fontAlgn="base">
              <a:spcBef>
                <a:spcPct val="0"/>
              </a:spcBef>
              <a:spcAft>
                <a:spcPct val="0"/>
              </a:spcAft>
              <a:defRPr sz="3600" b="1">
                <a:solidFill>
                  <a:schemeClr val="tx2"/>
                </a:solidFill>
                <a:latin typeface="Verdana" pitchFamily="34" charset="0"/>
              </a:defRPr>
            </a:lvl3pPr>
            <a:lvl4pPr algn="r" rtl="0" fontAlgn="base">
              <a:spcBef>
                <a:spcPct val="0"/>
              </a:spcBef>
              <a:spcAft>
                <a:spcPct val="0"/>
              </a:spcAft>
              <a:defRPr sz="3600" b="1">
                <a:solidFill>
                  <a:schemeClr val="tx2"/>
                </a:solidFill>
                <a:latin typeface="Verdana" pitchFamily="34" charset="0"/>
              </a:defRPr>
            </a:lvl4pPr>
            <a:lvl5pPr algn="r" rtl="0" fontAlgn="base">
              <a:spcBef>
                <a:spcPct val="0"/>
              </a:spcBef>
              <a:spcAft>
                <a:spcPct val="0"/>
              </a:spcAft>
              <a:defRPr sz="3600" b="1">
                <a:solidFill>
                  <a:schemeClr val="tx2"/>
                </a:solidFill>
                <a:latin typeface="Verdana" pitchFamily="34" charset="0"/>
              </a:defRPr>
            </a:lvl5pPr>
            <a:lvl6pPr marL="457200" algn="r" rtl="0" fontAlgn="base">
              <a:spcBef>
                <a:spcPct val="0"/>
              </a:spcBef>
              <a:spcAft>
                <a:spcPct val="0"/>
              </a:spcAft>
              <a:defRPr sz="3600" b="1">
                <a:solidFill>
                  <a:schemeClr val="tx2"/>
                </a:solidFill>
                <a:latin typeface="Verdana" pitchFamily="34" charset="0"/>
              </a:defRPr>
            </a:lvl6pPr>
            <a:lvl7pPr marL="914400" algn="r" rtl="0" fontAlgn="base">
              <a:spcBef>
                <a:spcPct val="0"/>
              </a:spcBef>
              <a:spcAft>
                <a:spcPct val="0"/>
              </a:spcAft>
              <a:defRPr sz="3600" b="1">
                <a:solidFill>
                  <a:schemeClr val="tx2"/>
                </a:solidFill>
                <a:latin typeface="Verdana" pitchFamily="34" charset="0"/>
              </a:defRPr>
            </a:lvl7pPr>
            <a:lvl8pPr marL="1371600" algn="r" rtl="0" fontAlgn="base">
              <a:spcBef>
                <a:spcPct val="0"/>
              </a:spcBef>
              <a:spcAft>
                <a:spcPct val="0"/>
              </a:spcAft>
              <a:defRPr sz="3600" b="1">
                <a:solidFill>
                  <a:schemeClr val="tx2"/>
                </a:solidFill>
                <a:latin typeface="Verdana" pitchFamily="34" charset="0"/>
              </a:defRPr>
            </a:lvl8pPr>
            <a:lvl9pPr marL="1828800" algn="r" rtl="0" fontAlgn="base">
              <a:spcBef>
                <a:spcPct val="0"/>
              </a:spcBef>
              <a:spcAft>
                <a:spcPct val="0"/>
              </a:spcAft>
              <a:defRPr sz="3600" b="1">
                <a:solidFill>
                  <a:schemeClr val="tx2"/>
                </a:solidFill>
                <a:latin typeface="Verdana" pitchFamily="34" charset="0"/>
              </a:defRPr>
            </a:lvl9pPr>
          </a:lstStyle>
          <a:p>
            <a:pPr algn="l">
              <a:lnSpc>
                <a:spcPct val="90000"/>
              </a:lnSpc>
              <a:spcAft>
                <a:spcPts val="600"/>
              </a:spcAft>
            </a:pPr>
            <a:r>
              <a:rPr lang="en-US" sz="3000" kern="1200" cap="all">
                <a:solidFill>
                  <a:schemeClr val="tx1"/>
                </a:solidFill>
                <a:latin typeface="+mj-lt"/>
                <a:ea typeface="+mj-ea"/>
                <a:cs typeface="+mj-cs"/>
              </a:rPr>
              <a:t>WHAT IS A RELATIONAL DATABASE MANAGEMENT SYSTEM (RDBMS)?</a:t>
            </a:r>
          </a:p>
        </p:txBody>
      </p:sp>
      <p:sp>
        <p:nvSpPr>
          <p:cNvPr id="36867" name="Rectangle 3"/>
          <p:cNvSpPr>
            <a:spLocks noGrp="1" noChangeArrowheads="1"/>
          </p:cNvSpPr>
          <p:nvPr>
            <p:ph idx="1"/>
          </p:nvPr>
        </p:nvSpPr>
        <p:spPr>
          <a:xfrm>
            <a:off x="852321" y="2227943"/>
            <a:ext cx="5033221" cy="3788227"/>
          </a:xfrm>
        </p:spPr>
        <p:txBody>
          <a:bodyPr vert="horz" lIns="91440" tIns="45720" rIns="91440" bIns="45720" rtlCol="0" anchor="ctr">
            <a:normAutofit/>
          </a:bodyPr>
          <a:lstStyle/>
          <a:p>
            <a:endParaRPr lang="en-US" sz="1900"/>
          </a:p>
          <a:p>
            <a:endParaRPr lang="en-US" sz="1900"/>
          </a:p>
          <a:p>
            <a:endParaRPr lang="en-US" sz="1900"/>
          </a:p>
          <a:p>
            <a:endParaRPr lang="en-US" sz="1900"/>
          </a:p>
          <a:p>
            <a:endParaRPr lang="en-US" sz="1900"/>
          </a:p>
          <a:p>
            <a:r>
              <a:rPr lang="en-US" sz="1900"/>
              <a:t>A relational database management system (RDBMS) is a program that allows you to create, update, and administer a relational database. Most relational database management systems use the SQL language to access the database.</a:t>
            </a:r>
          </a:p>
        </p:txBody>
      </p:sp>
      <p:sp>
        <p:nvSpPr>
          <p:cNvPr id="136" name="Rectangle 135">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8" name="Oval 137">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1" name="Graphic 70" descr="Base de données">
            <a:extLst>
              <a:ext uri="{FF2B5EF4-FFF2-40B4-BE49-F238E27FC236}">
                <a16:creationId xmlns:a16="http://schemas.microsoft.com/office/drawing/2014/main" id="{C0E57AE0-B4D2-4DC9-B3BF-19115D459D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274638"/>
            <a:ext cx="6707188" cy="1143000"/>
          </a:xfrm>
        </p:spPr>
        <p:txBody>
          <a:bodyPr/>
          <a:lstStyle/>
          <a:p>
            <a:pPr algn="l"/>
            <a:r>
              <a:rPr lang="fr-FR" sz="2400" b="1" cap="all" dirty="0"/>
              <a:t>POPULAR RELATIONAL DATABASE MANAGEMENT SYSTEMS</a:t>
            </a:r>
            <a:br>
              <a:rPr lang="fr-FR" sz="2400" b="1" cap="all" dirty="0"/>
            </a:br>
            <a:endParaRPr lang="en-US" sz="2400" dirty="0"/>
          </a:p>
        </p:txBody>
      </p:sp>
      <p:pic>
        <p:nvPicPr>
          <p:cNvPr id="1028" name="Picture 4" descr="MySQL — Wikipé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2434" y="1329820"/>
            <a:ext cx="1551760" cy="8030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w we dramatically optimised query time in PostgreSQL DB | by Amulya Kumar  Sahoo | hirewithparam | 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7744" y="2924944"/>
            <a:ext cx="1784970" cy="89248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TL your Sendwithus data to your data warehouse | Stitch Data Load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5" y="4653136"/>
            <a:ext cx="2520279" cy="95150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067944" y="1548081"/>
            <a:ext cx="5199806" cy="584775"/>
          </a:xfrm>
          <a:prstGeom prst="rect">
            <a:avLst/>
          </a:prstGeom>
          <a:noFill/>
        </p:spPr>
        <p:txBody>
          <a:bodyPr wrap="square" rtlCol="0">
            <a:spAutoFit/>
          </a:bodyPr>
          <a:lstStyle/>
          <a:p>
            <a:r>
              <a:rPr lang="en-US" sz="1600" dirty="0"/>
              <a:t>RDBMS, Developed by Oracle, Only available in English, Supports Windows, Linux and Mac, </a:t>
            </a:r>
          </a:p>
        </p:txBody>
      </p:sp>
      <p:sp>
        <p:nvSpPr>
          <p:cNvPr id="4" name="TextBox 3"/>
          <p:cNvSpPr txBox="1"/>
          <p:nvPr/>
        </p:nvSpPr>
        <p:spPr>
          <a:xfrm>
            <a:off x="2289041" y="2207186"/>
            <a:ext cx="6854959" cy="861774"/>
          </a:xfrm>
          <a:prstGeom prst="rect">
            <a:avLst/>
          </a:prstGeom>
          <a:noFill/>
        </p:spPr>
        <p:txBody>
          <a:bodyPr wrap="square" rtlCol="0">
            <a:spAutoFit/>
          </a:bodyPr>
          <a:lstStyle/>
          <a:p>
            <a:r>
              <a:rPr lang="en-US" sz="1600" dirty="0"/>
              <a:t>Open Source, Programmed in C and C++, Has difficulty operating with </a:t>
            </a:r>
            <a:r>
              <a:rPr lang="en-US" sz="1600" dirty="0" err="1"/>
              <a:t>Kubemetes</a:t>
            </a:r>
            <a:r>
              <a:rPr lang="en-US" sz="1600" dirty="0"/>
              <a:t>, Apache Spark and </a:t>
            </a:r>
            <a:r>
              <a:rPr lang="en-US" sz="1600" dirty="0" err="1"/>
              <a:t>Hadoop</a:t>
            </a:r>
            <a:r>
              <a:rPr lang="en-US" sz="1600" dirty="0"/>
              <a:t> Distributed File System</a:t>
            </a:r>
          </a:p>
          <a:p>
            <a:endParaRPr lang="fr-FR" dirty="0"/>
          </a:p>
        </p:txBody>
      </p:sp>
      <p:sp>
        <p:nvSpPr>
          <p:cNvPr id="11" name="TextBox 10"/>
          <p:cNvSpPr txBox="1"/>
          <p:nvPr/>
        </p:nvSpPr>
        <p:spPr>
          <a:xfrm>
            <a:off x="4052714" y="3348281"/>
            <a:ext cx="5199806" cy="584775"/>
          </a:xfrm>
          <a:prstGeom prst="rect">
            <a:avLst/>
          </a:prstGeom>
          <a:noFill/>
        </p:spPr>
        <p:txBody>
          <a:bodyPr wrap="square" rtlCol="0">
            <a:spAutoFit/>
          </a:bodyPr>
          <a:lstStyle/>
          <a:p>
            <a:r>
              <a:rPr lang="en-US" sz="1600" dirty="0"/>
              <a:t>RDBMS, Developed by Oracle, Only available in English, Supports Windows, Linux and Mac, </a:t>
            </a:r>
          </a:p>
        </p:txBody>
      </p:sp>
      <p:sp>
        <p:nvSpPr>
          <p:cNvPr id="12" name="TextBox 11"/>
          <p:cNvSpPr txBox="1"/>
          <p:nvPr/>
        </p:nvSpPr>
        <p:spPr>
          <a:xfrm>
            <a:off x="2289041" y="3935378"/>
            <a:ext cx="6891471" cy="861774"/>
          </a:xfrm>
          <a:prstGeom prst="rect">
            <a:avLst/>
          </a:prstGeom>
          <a:noFill/>
        </p:spPr>
        <p:txBody>
          <a:bodyPr wrap="square" rtlCol="0">
            <a:spAutoFit/>
          </a:bodyPr>
          <a:lstStyle/>
          <a:p>
            <a:r>
              <a:rPr lang="en-US" sz="1600" dirty="0"/>
              <a:t>Open Source, Programmed in C and C++, Has difficulty operating with </a:t>
            </a:r>
            <a:r>
              <a:rPr lang="en-US" sz="1600" dirty="0" err="1"/>
              <a:t>Kubemetes</a:t>
            </a:r>
            <a:r>
              <a:rPr lang="en-US" sz="1600" dirty="0"/>
              <a:t>, Apache Spark and </a:t>
            </a:r>
            <a:r>
              <a:rPr lang="en-US" sz="1600" dirty="0" err="1"/>
              <a:t>Hadoop</a:t>
            </a:r>
            <a:r>
              <a:rPr lang="en-US" sz="1600" dirty="0"/>
              <a:t> Distributed File System</a:t>
            </a:r>
          </a:p>
          <a:p>
            <a:endParaRPr lang="fr-FR" dirty="0"/>
          </a:p>
        </p:txBody>
      </p:sp>
      <p:sp>
        <p:nvSpPr>
          <p:cNvPr id="5" name="TextBox 4"/>
          <p:cNvSpPr txBox="1"/>
          <p:nvPr/>
        </p:nvSpPr>
        <p:spPr>
          <a:xfrm>
            <a:off x="4052714" y="4869160"/>
            <a:ext cx="5199806" cy="830997"/>
          </a:xfrm>
          <a:prstGeom prst="rect">
            <a:avLst/>
          </a:prstGeom>
          <a:noFill/>
        </p:spPr>
        <p:txBody>
          <a:bodyPr wrap="square" rtlCol="0">
            <a:spAutoFit/>
          </a:bodyPr>
          <a:lstStyle/>
          <a:p>
            <a:r>
              <a:rPr lang="en-US" sz="1600" dirty="0"/>
              <a:t>RDBMS, Developed by Microsoft, Only available in multiple languages, Supports Windows, Linux and containers, commercial, Programmed in C++, </a:t>
            </a:r>
            <a:endParaRPr lang="fr-FR" sz="1600" dirty="0"/>
          </a:p>
        </p:txBody>
      </p:sp>
      <p:sp>
        <p:nvSpPr>
          <p:cNvPr id="6" name="TextBox 5"/>
          <p:cNvSpPr txBox="1"/>
          <p:nvPr/>
        </p:nvSpPr>
        <p:spPr>
          <a:xfrm>
            <a:off x="2411760" y="5694347"/>
            <a:ext cx="6480720" cy="830997"/>
          </a:xfrm>
          <a:prstGeom prst="rect">
            <a:avLst/>
          </a:prstGeom>
          <a:noFill/>
        </p:spPr>
        <p:txBody>
          <a:bodyPr wrap="square" rtlCol="0">
            <a:spAutoFit/>
          </a:bodyPr>
          <a:lstStyle/>
          <a:p>
            <a:r>
              <a:rPr lang="en-US" sz="1600" dirty="0"/>
              <a:t>Compatible with </a:t>
            </a:r>
            <a:r>
              <a:rPr lang="en-US" sz="1600" dirty="0" err="1"/>
              <a:t>Kubermetes</a:t>
            </a:r>
            <a:r>
              <a:rPr lang="en-US" sz="1600" dirty="0"/>
              <a:t>, Apache Spark and </a:t>
            </a:r>
            <a:r>
              <a:rPr lang="en-US" sz="1600" dirty="0" err="1"/>
              <a:t>Hadoop</a:t>
            </a:r>
            <a:r>
              <a:rPr lang="en-US" sz="1600" dirty="0"/>
              <a:t> Distributed File System</a:t>
            </a:r>
            <a:endParaRPr lang="fr-FR" sz="1600" dirty="0"/>
          </a:p>
          <a:p>
            <a:endParaRPr lang="fr-F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EA1DAFF-CECA-492F-BFA1-22C64956B8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75420"/>
            <a:ext cx="9036544" cy="4093306"/>
            <a:chOff x="1" y="2075420"/>
            <a:chExt cx="12048729" cy="4093306"/>
          </a:xfrm>
        </p:grpSpPr>
        <p:sp>
          <p:nvSpPr>
            <p:cNvPr id="14" name="Oval 13">
              <a:extLst>
                <a:ext uri="{FF2B5EF4-FFF2-40B4-BE49-F238E27FC236}">
                  <a16:creationId xmlns:a16="http://schemas.microsoft.com/office/drawing/2014/main" id="{5D3D3744-142C-4653-90AB-546FE6B84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BC69CAC-820B-41BA-BFCA-79B45576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D205E7A-88AB-4C4B-B8D1-5A76AA878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D4286E9-8501-4EBF-874C-74897B4B6F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45586ADC-910E-45C9-BAB4-CB0EFBEE5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AB594C5-5BB0-49AE-8AAC-AE40A6F8A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79052" y="1131512"/>
            <a:ext cx="2796461" cy="533439"/>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44654" y="317578"/>
            <a:ext cx="411480" cy="549007"/>
            <a:chOff x="7029447" y="3514725"/>
            <a:chExt cx="1285875" cy="549007"/>
          </a:xfrm>
        </p:grpSpPr>
        <p:cxnSp>
          <p:nvCxnSpPr>
            <p:cNvPr id="24" name="Straight Connector 2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4" name="Picture 4" descr="MySQL — Wikipédia"/>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6695" r="1" b="1"/>
          <a:stretch/>
        </p:blipFill>
        <p:spPr bwMode="auto">
          <a:xfrm>
            <a:off x="469942" y="317578"/>
            <a:ext cx="8138333" cy="3508437"/>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 28">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317544" y="536210"/>
            <a:ext cx="304800" cy="322326"/>
            <a:chOff x="215328" y="-46937"/>
            <a:chExt cx="304800" cy="2773841"/>
          </a:xfrm>
        </p:grpSpPr>
        <p:cxnSp>
          <p:nvCxnSpPr>
            <p:cNvPr id="30" name="Straight Connector 29">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140785"/>
            <a:ext cx="4571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45785" y="5940560"/>
            <a:ext cx="1285875" cy="549007"/>
            <a:chOff x="7029447" y="3514725"/>
            <a:chExt cx="1285875" cy="549007"/>
          </a:xfrm>
        </p:grpSpPr>
        <p:cxnSp>
          <p:nvCxnSpPr>
            <p:cNvPr id="38" name="Straight Connector 37">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p:ph idx="1"/>
          </p:nvPr>
        </p:nvSpPr>
        <p:spPr>
          <a:xfrm>
            <a:off x="4114560" y="4018143"/>
            <a:ext cx="4255578" cy="2129599"/>
          </a:xfrm>
          <a:noFill/>
        </p:spPr>
        <p:txBody>
          <a:bodyPr anchor="t">
            <a:normAutofit/>
          </a:bodyPr>
          <a:lstStyle/>
          <a:p>
            <a:r>
              <a:rPr lang="en-US" sz="1100">
                <a:solidFill>
                  <a:schemeClr val="bg1"/>
                </a:solidFill>
              </a:rPr>
              <a:t>MySQL is the most popular open source SQL database. It is typically used for web application development, and often accessed using PHP.</a:t>
            </a:r>
          </a:p>
          <a:p>
            <a:r>
              <a:rPr lang="en-US" sz="1100">
                <a:solidFill>
                  <a:schemeClr val="bg1"/>
                </a:solidFill>
              </a:rPr>
              <a:t>The main advantages of MySQL are that it is easy to use, inexpensive, reliable (has been around since 1995), and has a large community of developers who can help answer questions.</a:t>
            </a:r>
          </a:p>
          <a:p>
            <a:r>
              <a:rPr lang="en-US" sz="1100">
                <a:solidFill>
                  <a:schemeClr val="bg1"/>
                </a:solidFill>
              </a:rPr>
              <a:t>Some of the disadvantages are that it has been known to suffer from poor performance when scaling, open source development has lagged since Oracle has taken control of MySQL, and it does not include some advanced features that developers may be used to.</a:t>
            </a:r>
          </a:p>
        </p:txBody>
      </p:sp>
    </p:spTree>
    <p:extLst>
      <p:ext uri="{BB962C8B-B14F-4D97-AF65-F5344CB8AC3E}">
        <p14:creationId xmlns:p14="http://schemas.microsoft.com/office/powerpoint/2010/main" val="3949768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090569"/>
            <a:ext cx="32232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43039" y="2330505"/>
            <a:ext cx="3419569" cy="3979585"/>
          </a:xfrm>
        </p:spPr>
        <p:txBody>
          <a:bodyPr anchor="ctr">
            <a:normAutofit/>
          </a:bodyPr>
          <a:lstStyle/>
          <a:p>
            <a:r>
              <a:rPr lang="en-US" sz="1400"/>
              <a:t>PostgreSQL is an open source SQL database that is not controlled by any corporation. It is typically used for web application development.</a:t>
            </a:r>
          </a:p>
          <a:p>
            <a:r>
              <a:rPr lang="en-US" sz="1400"/>
              <a:t>PostgreSQL shares many of the same advantages of MySQL. It is easy to use, inexpensive, reliable and has a large community of developers. It also provides some additional features such as foreign key support without requiring complex configuration.</a:t>
            </a:r>
          </a:p>
          <a:p>
            <a:r>
              <a:rPr lang="en-US" sz="1400"/>
              <a:t>The main disadvantage of PostgreSQL is that it can be slower in performance than other databases such as MySQL. It is also slightly less popular than MySQL.</a:t>
            </a: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513853"/>
            <a:ext cx="4507025"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6" descr="How we dramatically optimised query time in PostgreSQL DB | by Amulya Kumar  Sahoo | hirewithparam | Medium"/>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6409" r="34906" b="-2"/>
          <a:stretch/>
        </p:blipFill>
        <p:spPr bwMode="auto">
          <a:xfrm>
            <a:off x="4483341" y="799352"/>
            <a:ext cx="4069057"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304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B352BBB9-69A8-405C-9209-A9FE217AED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75420"/>
            <a:ext cx="9036544" cy="4093306"/>
            <a:chOff x="1" y="2075420"/>
            <a:chExt cx="12048729" cy="4093306"/>
          </a:xfrm>
        </p:grpSpPr>
        <p:sp>
          <p:nvSpPr>
            <p:cNvPr id="14" name="Oval 13">
              <a:extLst>
                <a:ext uri="{FF2B5EF4-FFF2-40B4-BE49-F238E27FC236}">
                  <a16:creationId xmlns:a16="http://schemas.microsoft.com/office/drawing/2014/main" id="{2BA8247A-9874-4F57-82F4-AEB016E66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30C3CE4-8479-4B6E-9C21-D7B0CD89E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7BCD297-22FC-4ECD-95DC-8581D5E6B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61A25F1-8873-4D98-B8D5-169EA0AC9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CB7BCAD9-3EF1-4FCE-AFA0-BD2C545A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6649524-3638-4334-8ED6-539D10DF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4114560" y="684921"/>
            <a:ext cx="4255580" cy="1951087"/>
          </a:xfrm>
          <a:noFill/>
        </p:spPr>
        <p:txBody>
          <a:bodyPr anchor="t">
            <a:normAutofit/>
          </a:bodyPr>
          <a:lstStyle/>
          <a:p>
            <a:r>
              <a:rPr lang="en-US" sz="1600">
                <a:solidFill>
                  <a:schemeClr val="bg1"/>
                </a:solidFill>
              </a:rPr>
              <a:t>Microsoft owns SQL Server. Like Oracle DB, the code is close sourced.</a:t>
            </a:r>
          </a:p>
          <a:p>
            <a:r>
              <a:rPr lang="en-US" sz="1600">
                <a:solidFill>
                  <a:schemeClr val="bg1"/>
                </a:solidFill>
              </a:rPr>
              <a:t>Large enterprise applications mostly use SQL Server.</a:t>
            </a:r>
          </a:p>
          <a:p>
            <a:r>
              <a:rPr lang="en-US" sz="1600">
                <a:solidFill>
                  <a:schemeClr val="bg1"/>
                </a:solidFill>
              </a:rPr>
              <a:t>Microsoft offers a free entry-level version called </a:t>
            </a:r>
            <a:r>
              <a:rPr lang="en-US" sz="1600" i="1">
                <a:solidFill>
                  <a:schemeClr val="bg1"/>
                </a:solidFill>
              </a:rPr>
              <a:t>Express</a:t>
            </a:r>
            <a:r>
              <a:rPr lang="en-US" sz="1600">
                <a:solidFill>
                  <a:schemeClr val="bg1"/>
                </a:solidFill>
              </a:rPr>
              <a:t> but can become very expensive as you scale your application.</a:t>
            </a:r>
          </a:p>
          <a:p>
            <a:endParaRPr lang="fr-FR" sz="1600">
              <a:solidFill>
                <a:schemeClr val="bg1"/>
              </a:solidFill>
            </a:endParaRPr>
          </a:p>
        </p:txBody>
      </p:sp>
      <p:sp>
        <p:nvSpPr>
          <p:cNvPr id="21" name="Rectangle 2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79052" y="1131512"/>
            <a:ext cx="2796461" cy="533439"/>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44654" y="317578"/>
            <a:ext cx="411480" cy="549007"/>
            <a:chOff x="7029447" y="3514725"/>
            <a:chExt cx="1285875" cy="549007"/>
          </a:xfrm>
        </p:grpSpPr>
        <p:cxnSp>
          <p:nvCxnSpPr>
            <p:cNvPr id="24" name="Straight Connector 2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140785"/>
            <a:ext cx="4571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45785" y="5940560"/>
            <a:ext cx="1285875" cy="549007"/>
            <a:chOff x="7029447" y="3514725"/>
            <a:chExt cx="1285875" cy="549007"/>
          </a:xfrm>
        </p:grpSpPr>
        <p:cxnSp>
          <p:nvCxnSpPr>
            <p:cNvPr id="32" name="Straight Connector 3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4" name="Picture 10" descr="ETL your Sendwithus data to your data warehouse | Stitch Data Loader"/>
          <p:cNvPicPr>
            <a:picLocks noChangeAspect="1" noChangeArrowheads="1"/>
          </p:cNvPicPr>
          <p:nvPr/>
        </p:nvPicPr>
        <p:blipFill rotWithShape="1">
          <a:blip r:embed="rId2">
            <a:extLst>
              <a:ext uri="{28A0092B-C50C-407E-A947-70E740481C1C}">
                <a14:useLocalDpi xmlns:a14="http://schemas.microsoft.com/office/drawing/2010/main" val="0"/>
              </a:ext>
            </a:extLst>
          </a:blip>
          <a:srcRect l="12146" r="995" b="1"/>
          <a:stretch/>
        </p:blipFill>
        <p:spPr bwMode="auto">
          <a:xfrm>
            <a:off x="472228" y="2708781"/>
            <a:ext cx="8136047" cy="3496632"/>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oup 36">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317544" y="2906481"/>
            <a:ext cx="304800" cy="322326"/>
            <a:chOff x="215328" y="-46937"/>
            <a:chExt cx="304800" cy="2773841"/>
          </a:xfrm>
        </p:grpSpPr>
        <p:cxnSp>
          <p:nvCxnSpPr>
            <p:cNvPr id="38" name="Straight Connector 37">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905797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338</TotalTime>
  <Words>408</Words>
  <Application>Microsoft Office PowerPoint</Application>
  <PresentationFormat>On-screen Show (4:3)</PresentationFormat>
  <Paragraphs>25</Paragraphs>
  <Slides>6</Slides>
  <Notes>0</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Office Theme</vt:lpstr>
      <vt:lpstr>Custom Design</vt:lpstr>
      <vt:lpstr>RDBMS</vt:lpstr>
      <vt:lpstr>PowerPoint Presentation</vt:lpstr>
      <vt:lpstr>POPULAR RELATIONAL DATABASE MANAGEMENT SYSTEMS </vt:lpstr>
      <vt:lpstr>PowerPoint Presentation</vt:lpstr>
      <vt:lpstr>PowerPoint Presentation</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Lenovo</cp:lastModifiedBy>
  <cp:revision>145</cp:revision>
  <dcterms:created xsi:type="dcterms:W3CDTF">2006-06-29T12:15:01Z</dcterms:created>
  <dcterms:modified xsi:type="dcterms:W3CDTF">2020-11-16T01:05:23Z</dcterms:modified>
</cp:coreProperties>
</file>