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43" r:id="rId4"/>
    <p:sldId id="326" r:id="rId5"/>
    <p:sldId id="291" r:id="rId6"/>
    <p:sldId id="345" r:id="rId7"/>
    <p:sldId id="319" r:id="rId8"/>
    <p:sldId id="351" r:id="rId9"/>
    <p:sldId id="327" r:id="rId10"/>
    <p:sldId id="328" r:id="rId11"/>
    <p:sldId id="329" r:id="rId12"/>
    <p:sldId id="331" r:id="rId13"/>
    <p:sldId id="330" r:id="rId14"/>
    <p:sldId id="333" r:id="rId15"/>
    <p:sldId id="332" r:id="rId16"/>
    <p:sldId id="334" r:id="rId17"/>
    <p:sldId id="348" r:id="rId18"/>
    <p:sldId id="335" r:id="rId19"/>
    <p:sldId id="337" r:id="rId20"/>
    <p:sldId id="338" r:id="rId21"/>
    <p:sldId id="339" r:id="rId22"/>
    <p:sldId id="340" r:id="rId23"/>
    <p:sldId id="341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66552" autoAdjust="0"/>
  </p:normalViewPr>
  <p:slideViewPr>
    <p:cSldViewPr>
      <p:cViewPr varScale="1">
        <p:scale>
          <a:sx n="74" d="100"/>
          <a:sy n="74" d="100"/>
        </p:scale>
        <p:origin x="-20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15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465E6-AD49-4961-A537-8B1F94D913BA}" type="datetimeFigureOut">
              <a:rPr lang="en-US" smtClean="0"/>
              <a:pPr/>
              <a:t>2/18/2012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C30F2-C079-44ED-AF0B-EA463A084A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  <a:p>
            <a:r>
              <a:rPr lang="en-GB" baseline="0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C30F2-C079-44ED-AF0B-EA463A084A39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0F27-1AFE-4A66-A37D-5244F95DF34F}" type="datetimeFigureOut">
              <a:rPr lang="en-US" smtClean="0"/>
              <a:pPr/>
              <a:t>2/18/2012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348-7701-4EA2-B7EE-3DC5FF87D7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0F27-1AFE-4A66-A37D-5244F95DF34F}" type="datetimeFigureOut">
              <a:rPr lang="en-US" smtClean="0"/>
              <a:pPr/>
              <a:t>2/18/2012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348-7701-4EA2-B7EE-3DC5FF87D7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0F27-1AFE-4A66-A37D-5244F95DF34F}" type="datetimeFigureOut">
              <a:rPr lang="en-US" smtClean="0"/>
              <a:pPr/>
              <a:t>2/18/2012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348-7701-4EA2-B7EE-3DC5FF87D7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0F27-1AFE-4A66-A37D-5244F95DF34F}" type="datetimeFigureOut">
              <a:rPr lang="en-US" smtClean="0"/>
              <a:pPr/>
              <a:t>2/18/2012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348-7701-4EA2-B7EE-3DC5FF87D7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0F27-1AFE-4A66-A37D-5244F95DF34F}" type="datetimeFigureOut">
              <a:rPr lang="en-US" smtClean="0"/>
              <a:pPr/>
              <a:t>2/18/2012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348-7701-4EA2-B7EE-3DC5FF87D7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0F27-1AFE-4A66-A37D-5244F95DF34F}" type="datetimeFigureOut">
              <a:rPr lang="en-US" smtClean="0"/>
              <a:pPr/>
              <a:t>2/18/2012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348-7701-4EA2-B7EE-3DC5FF87D7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0F27-1AFE-4A66-A37D-5244F95DF34F}" type="datetimeFigureOut">
              <a:rPr lang="en-US" smtClean="0"/>
              <a:pPr/>
              <a:t>2/18/2012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348-7701-4EA2-B7EE-3DC5FF87D7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0F27-1AFE-4A66-A37D-5244F95DF34F}" type="datetimeFigureOut">
              <a:rPr lang="en-US" smtClean="0"/>
              <a:pPr/>
              <a:t>2/18/2012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348-7701-4EA2-B7EE-3DC5FF87D7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0F27-1AFE-4A66-A37D-5244F95DF34F}" type="datetimeFigureOut">
              <a:rPr lang="en-US" smtClean="0"/>
              <a:pPr/>
              <a:t>2/18/2012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348-7701-4EA2-B7EE-3DC5FF87D7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0F27-1AFE-4A66-A37D-5244F95DF34F}" type="datetimeFigureOut">
              <a:rPr lang="en-US" smtClean="0"/>
              <a:pPr/>
              <a:t>2/18/2012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348-7701-4EA2-B7EE-3DC5FF87D7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0F27-1AFE-4A66-A37D-5244F95DF34F}" type="datetimeFigureOut">
              <a:rPr lang="en-US" smtClean="0"/>
              <a:pPr/>
              <a:t>2/18/2012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348-7701-4EA2-B7EE-3DC5FF87D7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50F27-1AFE-4A66-A37D-5244F95DF34F}" type="datetimeFigureOut">
              <a:rPr lang="en-US" smtClean="0"/>
              <a:pPr/>
              <a:t>2/18/2012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5348-7701-4EA2-B7EE-3DC5FF87D76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48.jpeg"/><Relationship Id="rId18" Type="http://schemas.openxmlformats.org/officeDocument/2006/relationships/image" Target="../media/image53.jpeg"/><Relationship Id="rId26" Type="http://schemas.openxmlformats.org/officeDocument/2006/relationships/image" Target="../media/image61.jpeg"/><Relationship Id="rId3" Type="http://schemas.openxmlformats.org/officeDocument/2006/relationships/image" Target="../media/image1.png"/><Relationship Id="rId21" Type="http://schemas.openxmlformats.org/officeDocument/2006/relationships/image" Target="../media/image56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52.jpeg"/><Relationship Id="rId25" Type="http://schemas.openxmlformats.org/officeDocument/2006/relationships/image" Target="../media/image60.jpe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1.jpeg"/><Relationship Id="rId20" Type="http://schemas.openxmlformats.org/officeDocument/2006/relationships/image" Target="../media/image55.jpe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59.jpeg"/><Relationship Id="rId5" Type="http://schemas.openxmlformats.org/officeDocument/2006/relationships/image" Target="../media/image6.jpeg"/><Relationship Id="rId15" Type="http://schemas.openxmlformats.org/officeDocument/2006/relationships/image" Target="../media/image50.jpeg"/><Relationship Id="rId23" Type="http://schemas.openxmlformats.org/officeDocument/2006/relationships/image" Target="../media/image58.jpeg"/><Relationship Id="rId28" Type="http://schemas.openxmlformats.org/officeDocument/2006/relationships/image" Target="../media/image63.jpeg"/><Relationship Id="rId10" Type="http://schemas.openxmlformats.org/officeDocument/2006/relationships/image" Target="../media/image11.jpeg"/><Relationship Id="rId19" Type="http://schemas.openxmlformats.org/officeDocument/2006/relationships/image" Target="../media/image54.jpeg"/><Relationship Id="rId4" Type="http://schemas.openxmlformats.org/officeDocument/2006/relationships/image" Target="../media/image47.jpeg"/><Relationship Id="rId9" Type="http://schemas.openxmlformats.org/officeDocument/2006/relationships/image" Target="../media/image10.jpeg"/><Relationship Id="rId14" Type="http://schemas.openxmlformats.org/officeDocument/2006/relationships/image" Target="../media/image49.jpeg"/><Relationship Id="rId22" Type="http://schemas.openxmlformats.org/officeDocument/2006/relationships/image" Target="../media/image57.jpeg"/><Relationship Id="rId27" Type="http://schemas.openxmlformats.org/officeDocument/2006/relationships/image" Target="../media/image6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MimickTree\BMVC10_slides\BMVC_2010_ST_3D_only.wmv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MimickTree\BMVC10_slides\MovieTracking.wmv" TargetMode="External"/><Relationship Id="rId5" Type="http://schemas.openxmlformats.org/officeDocument/2006/relationships/image" Target="../media/image65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MimickTree\BMVC10_slides\TrackCarMovie.wmv" TargetMode="Externa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1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8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2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5" Type="http://schemas.openxmlformats.org/officeDocument/2006/relationships/tags" Target="../tags/tag6.xml"/><Relationship Id="rId10" Type="http://schemas.openxmlformats.org/officeDocument/2006/relationships/image" Target="../media/image25.png"/><Relationship Id="rId4" Type="http://schemas.openxmlformats.org/officeDocument/2006/relationships/tags" Target="../tags/tag5.xml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8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2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5" Type="http://schemas.openxmlformats.org/officeDocument/2006/relationships/tags" Target="../tags/tag11.xml"/><Relationship Id="rId10" Type="http://schemas.openxmlformats.org/officeDocument/2006/relationships/image" Target="../media/image25.png"/><Relationship Id="rId4" Type="http://schemas.openxmlformats.org/officeDocument/2006/relationships/tags" Target="../tags/tag10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76730"/>
            <a:ext cx="6400800" cy="1752600"/>
          </a:xfrm>
        </p:spPr>
        <p:txBody>
          <a:bodyPr/>
          <a:lstStyle/>
          <a:p>
            <a:r>
              <a:rPr lang="en-GB" dirty="0" err="1" smtClean="0"/>
              <a:t>Ignas</a:t>
            </a:r>
            <a:r>
              <a:rPr lang="en-GB" dirty="0" smtClean="0"/>
              <a:t> </a:t>
            </a:r>
            <a:r>
              <a:rPr lang="en-GB" dirty="0" err="1" smtClean="0"/>
              <a:t>Budvytis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n-GB" dirty="0" smtClean="0"/>
              <a:t>, Tae-</a:t>
            </a:r>
            <a:r>
              <a:rPr lang="en-GB" dirty="0" err="1" smtClean="0"/>
              <a:t>Kyun</a:t>
            </a:r>
            <a:r>
              <a:rPr lang="en-GB" dirty="0" smtClean="0"/>
              <a:t> Kim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n-GB" dirty="0" smtClean="0"/>
              <a:t>, Roberto </a:t>
            </a:r>
            <a:r>
              <a:rPr lang="en-GB" dirty="0" err="1" smtClean="0"/>
              <a:t>Cipolla</a:t>
            </a:r>
            <a:endParaRPr lang="en-GB" dirty="0"/>
          </a:p>
        </p:txBody>
      </p:sp>
      <p:pic>
        <p:nvPicPr>
          <p:cNvPr id="4" name="Picture 11" descr="Cambridge_University_Crest_-_fla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42875"/>
            <a:ext cx="585788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29322" y="6488668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* - indicates equal contribution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40" y="142852"/>
            <a:ext cx="2391341" cy="772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softEdge rad="63500"/>
          </a:effectLst>
        </p:spPr>
      </p:pic>
      <p:cxnSp>
        <p:nvCxnSpPr>
          <p:cNvPr id="12" name="Straight Connector 11"/>
          <p:cNvCxnSpPr/>
          <p:nvPr/>
        </p:nvCxnSpPr>
        <p:spPr>
          <a:xfrm rot="5400000" flipH="1" flipV="1">
            <a:off x="0" y="642939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76002" y="1500174"/>
            <a:ext cx="8072462" cy="2428892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  <a:alpha val="68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solidFill>
                  <a:schemeClr val="tx1"/>
                </a:solidFill>
              </a:rPr>
              <a:t>Making a Shallow Network Deep: Growing a Tree from Decision Regions of a Boosting Classifier</a:t>
            </a:r>
            <a:endParaRPr lang="en-GB" sz="4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GB" sz="4000" dirty="0" smtClean="0">
                  <a:solidFill>
                    <a:schemeClr val="tx1"/>
                  </a:solidFill>
                </a:rPr>
                <a:t>Converting boosting classifier to a decision tree – Super Tree</a:t>
              </a:r>
              <a:endParaRPr lang="en-GB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9/22</a:t>
            </a:r>
            <a:endParaRPr lang="en-GB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1500166" y="5929330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alibri" pitchFamily="34" charset="0"/>
              </a:rPr>
              <a:t>Boosting</a:t>
            </a:r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3071810"/>
            <a:ext cx="3543293" cy="2800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30679" y="3743326"/>
            <a:ext cx="3541881" cy="2786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88" name="Group 87"/>
          <p:cNvGrpSpPr/>
          <p:nvPr/>
        </p:nvGrpSpPr>
        <p:grpSpPr>
          <a:xfrm>
            <a:off x="5557842" y="1343006"/>
            <a:ext cx="3500462" cy="2928958"/>
            <a:chOff x="2317666" y="1000108"/>
            <a:chExt cx="5214973" cy="4110142"/>
          </a:xfrm>
        </p:grpSpPr>
        <p:pic>
          <p:nvPicPr>
            <p:cNvPr id="89" name="Picture 88" descr="fig1_mid_rot5.eps"/>
            <p:cNvPicPr>
              <a:picLocks noChangeAspect="1"/>
            </p:cNvPicPr>
            <p:nvPr/>
          </p:nvPicPr>
          <p:blipFill>
            <a:blip r:embed="rId6" cstate="print">
              <a:lum/>
            </a:blip>
            <a:stretch>
              <a:fillRect/>
            </a:stretch>
          </p:blipFill>
          <p:spPr>
            <a:xfrm>
              <a:off x="2317666" y="1000108"/>
              <a:ext cx="5214973" cy="4110142"/>
            </a:xfrm>
            <a:prstGeom prst="rect">
              <a:avLst/>
            </a:prstGeom>
            <a:scene3d>
              <a:camera prst="perspectiveHeroicExtremeRightFacing"/>
              <a:lightRig rig="threePt" dir="t"/>
            </a:scene3d>
          </p:spPr>
        </p:pic>
        <p:sp>
          <p:nvSpPr>
            <p:cNvPr id="90" name="Oval 89"/>
            <p:cNvSpPr/>
            <p:nvPr/>
          </p:nvSpPr>
          <p:spPr>
            <a:xfrm>
              <a:off x="4976775" y="3177465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1" name="Oval 90"/>
            <p:cNvSpPr/>
            <p:nvPr/>
          </p:nvSpPr>
          <p:spPr>
            <a:xfrm>
              <a:off x="5338773" y="3575052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2" name="Oval 91"/>
            <p:cNvSpPr/>
            <p:nvPr/>
          </p:nvSpPr>
          <p:spPr>
            <a:xfrm>
              <a:off x="5667390" y="3319461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3" name="Oval 92"/>
            <p:cNvSpPr/>
            <p:nvPr/>
          </p:nvSpPr>
          <p:spPr>
            <a:xfrm>
              <a:off x="4978407" y="2701916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4" name="Oval 93"/>
            <p:cNvSpPr/>
            <p:nvPr/>
          </p:nvSpPr>
          <p:spPr>
            <a:xfrm>
              <a:off x="5996007" y="3000372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Oval 94"/>
            <p:cNvSpPr/>
            <p:nvPr/>
          </p:nvSpPr>
          <p:spPr>
            <a:xfrm>
              <a:off x="4979995" y="2182794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6" name="Oval 95"/>
            <p:cNvSpPr/>
            <p:nvPr/>
          </p:nvSpPr>
          <p:spPr>
            <a:xfrm>
              <a:off x="5000628" y="4174365"/>
              <a:ext cx="142876" cy="142876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7" name="Oval 96"/>
            <p:cNvSpPr/>
            <p:nvPr/>
          </p:nvSpPr>
          <p:spPr>
            <a:xfrm>
              <a:off x="6332569" y="3437753"/>
              <a:ext cx="142876" cy="142876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8" name="Oval 97"/>
            <p:cNvSpPr/>
            <p:nvPr/>
          </p:nvSpPr>
          <p:spPr>
            <a:xfrm>
              <a:off x="6299227" y="2446325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Oval 98"/>
            <p:cNvSpPr/>
            <p:nvPr/>
          </p:nvSpPr>
          <p:spPr>
            <a:xfrm>
              <a:off x="6802480" y="2875811"/>
              <a:ext cx="142876" cy="142876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0" name="Oval 99"/>
            <p:cNvSpPr/>
            <p:nvPr/>
          </p:nvSpPr>
          <p:spPr>
            <a:xfrm>
              <a:off x="6802480" y="2304307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1" name="Oval 100"/>
            <p:cNvSpPr/>
            <p:nvPr/>
          </p:nvSpPr>
          <p:spPr>
            <a:xfrm>
              <a:off x="7088232" y="2590059"/>
              <a:ext cx="142876" cy="142876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60848" y="2875811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00482" y="3550436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4" name="Oval 103"/>
            <p:cNvSpPr/>
            <p:nvPr/>
          </p:nvSpPr>
          <p:spPr>
            <a:xfrm>
              <a:off x="4532286" y="4106159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5" name="Oval 104"/>
            <p:cNvSpPr/>
            <p:nvPr/>
          </p:nvSpPr>
          <p:spPr>
            <a:xfrm>
              <a:off x="3516299" y="3319461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6" name="Oval 105"/>
            <p:cNvSpPr/>
            <p:nvPr/>
          </p:nvSpPr>
          <p:spPr>
            <a:xfrm>
              <a:off x="4024305" y="2550425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7" name="Oval 106"/>
            <p:cNvSpPr/>
            <p:nvPr/>
          </p:nvSpPr>
          <p:spPr>
            <a:xfrm>
              <a:off x="2859065" y="2665403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Oval 107"/>
            <p:cNvSpPr/>
            <p:nvPr/>
          </p:nvSpPr>
          <p:spPr>
            <a:xfrm>
              <a:off x="3317840" y="2518621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9" name="Oval 108"/>
            <p:cNvSpPr/>
            <p:nvPr/>
          </p:nvSpPr>
          <p:spPr>
            <a:xfrm>
              <a:off x="4317972" y="2447183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0" name="Oval 109"/>
            <p:cNvSpPr/>
            <p:nvPr/>
          </p:nvSpPr>
          <p:spPr>
            <a:xfrm>
              <a:off x="3246402" y="4947513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246534" y="4710131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Oval 111"/>
            <p:cNvSpPr/>
            <p:nvPr/>
          </p:nvSpPr>
          <p:spPr>
            <a:xfrm>
              <a:off x="3735377" y="1387448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543702" y="1712889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143769" y="2701131"/>
              <a:ext cx="214313" cy="35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6</a:t>
              </a:r>
              <a:endParaRPr lang="en-GB" sz="10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72320" y="2043089"/>
              <a:ext cx="214313" cy="35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8</a:t>
              </a:r>
              <a:endParaRPr lang="en-GB" sz="10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873918" y="2947249"/>
              <a:ext cx="554422" cy="35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11</a:t>
              </a:r>
              <a:endParaRPr lang="en-GB" sz="10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370665" y="2232011"/>
              <a:ext cx="536179" cy="35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16</a:t>
              </a:r>
              <a:endParaRPr lang="en-GB" sz="10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404006" y="3509192"/>
              <a:ext cx="502837" cy="35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13</a:t>
              </a:r>
              <a:endParaRPr lang="en-GB" sz="10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051432" y="1968479"/>
              <a:ext cx="214313" cy="35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2</a:t>
              </a:r>
              <a:endParaRPr lang="en-GB" sz="10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978408" y="2424917"/>
              <a:ext cx="214313" cy="35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2</a:t>
              </a:r>
              <a:endParaRPr lang="en-GB" sz="10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996007" y="2786058"/>
              <a:ext cx="214313" cy="35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3</a:t>
              </a:r>
              <a:endParaRPr lang="en-GB" sz="10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19695" y="4174365"/>
              <a:ext cx="214313" cy="35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2</a:t>
              </a:r>
              <a:endParaRPr lang="en-GB" sz="10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738828" y="3390899"/>
              <a:ext cx="214313" cy="35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1</a:t>
              </a:r>
              <a:endParaRPr lang="en-GB" sz="10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10211" y="3646490"/>
              <a:ext cx="214313" cy="35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4</a:t>
              </a:r>
              <a:endParaRPr lang="en-GB" sz="10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000629" y="2947249"/>
              <a:ext cx="214313" cy="35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7</a:t>
              </a:r>
              <a:endParaRPr lang="en-GB" sz="1000" b="1" dirty="0"/>
            </a:p>
          </p:txBody>
        </p:sp>
        <p:cxnSp>
          <p:nvCxnSpPr>
            <p:cNvPr id="126" name="Straight Connector 125"/>
            <p:cNvCxnSpPr>
              <a:stCxn id="102" idx="5"/>
              <a:endCxn id="90" idx="1"/>
            </p:cNvCxnSpPr>
            <p:nvPr/>
          </p:nvCxnSpPr>
          <p:spPr>
            <a:xfrm rot="16200000" flipH="1">
              <a:off x="4689936" y="2890626"/>
              <a:ext cx="200626" cy="414899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0" idx="3"/>
              <a:endCxn id="103" idx="7"/>
            </p:cNvCxnSpPr>
            <p:nvPr/>
          </p:nvCxnSpPr>
          <p:spPr>
            <a:xfrm rot="5400000">
              <a:off x="4674096" y="3247756"/>
              <a:ext cx="271943" cy="375265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91" idx="1"/>
              <a:endCxn id="90" idx="5"/>
            </p:cNvCxnSpPr>
            <p:nvPr/>
          </p:nvCxnSpPr>
          <p:spPr>
            <a:xfrm rot="16200000" flipV="1">
              <a:off x="5080933" y="3317212"/>
              <a:ext cx="296559" cy="260970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04" idx="7"/>
              <a:endCxn id="91" idx="3"/>
            </p:cNvCxnSpPr>
            <p:nvPr/>
          </p:nvCxnSpPr>
          <p:spPr>
            <a:xfrm rot="5400000" flipH="1" flipV="1">
              <a:off x="4791928" y="3559315"/>
              <a:ext cx="430079" cy="705459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91" idx="7"/>
              <a:endCxn id="92" idx="3"/>
            </p:cNvCxnSpPr>
            <p:nvPr/>
          </p:nvCxnSpPr>
          <p:spPr>
            <a:xfrm rot="5400000" flipH="1" flipV="1">
              <a:off x="5497238" y="3404901"/>
              <a:ext cx="154563" cy="227589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05" idx="6"/>
              <a:endCxn id="92" idx="2"/>
            </p:cNvCxnSpPr>
            <p:nvPr/>
          </p:nvCxnSpPr>
          <p:spPr>
            <a:xfrm>
              <a:off x="3659175" y="3390899"/>
              <a:ext cx="2008215" cy="1588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3" idx="2"/>
              <a:endCxn id="107" idx="6"/>
            </p:cNvCxnSpPr>
            <p:nvPr/>
          </p:nvCxnSpPr>
          <p:spPr>
            <a:xfrm rot="10800000">
              <a:off x="3001941" y="2736842"/>
              <a:ext cx="1976466" cy="36513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106" idx="6"/>
            </p:cNvCxnSpPr>
            <p:nvPr/>
          </p:nvCxnSpPr>
          <p:spPr>
            <a:xfrm rot="10800000">
              <a:off x="4167181" y="2621864"/>
              <a:ext cx="806462" cy="149903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93" idx="6"/>
              <a:endCxn id="94" idx="1"/>
            </p:cNvCxnSpPr>
            <p:nvPr/>
          </p:nvCxnSpPr>
          <p:spPr>
            <a:xfrm>
              <a:off x="5121283" y="2773354"/>
              <a:ext cx="895648" cy="247942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94" idx="3"/>
              <a:endCxn id="92" idx="0"/>
            </p:cNvCxnSpPr>
            <p:nvPr/>
          </p:nvCxnSpPr>
          <p:spPr>
            <a:xfrm rot="5400000">
              <a:off x="5779312" y="3081841"/>
              <a:ext cx="197137" cy="278103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09" idx="7"/>
            </p:cNvCxnSpPr>
            <p:nvPr/>
          </p:nvCxnSpPr>
          <p:spPr>
            <a:xfrm rot="10800000" flipV="1">
              <a:off x="4439925" y="2260583"/>
              <a:ext cx="533725" cy="207524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95" idx="2"/>
              <a:endCxn id="108" idx="7"/>
            </p:cNvCxnSpPr>
            <p:nvPr/>
          </p:nvCxnSpPr>
          <p:spPr>
            <a:xfrm rot="10800000" flipV="1">
              <a:off x="3439793" y="2254231"/>
              <a:ext cx="1540203" cy="285313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96" idx="3"/>
              <a:endCxn id="111" idx="7"/>
            </p:cNvCxnSpPr>
            <p:nvPr/>
          </p:nvCxnSpPr>
          <p:spPr>
            <a:xfrm rot="5400000">
              <a:off x="4477650" y="4187153"/>
              <a:ext cx="434738" cy="653066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96" idx="2"/>
              <a:endCxn id="110" idx="7"/>
            </p:cNvCxnSpPr>
            <p:nvPr/>
          </p:nvCxnSpPr>
          <p:spPr>
            <a:xfrm rot="10800000" flipV="1">
              <a:off x="3368354" y="4245803"/>
              <a:ext cx="1632274" cy="722634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97" idx="3"/>
              <a:endCxn id="96" idx="7"/>
            </p:cNvCxnSpPr>
            <p:nvPr/>
          </p:nvCxnSpPr>
          <p:spPr>
            <a:xfrm rot="5400000">
              <a:off x="5420245" y="3262041"/>
              <a:ext cx="635584" cy="1230913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97" idx="0"/>
              <a:endCxn id="94" idx="5"/>
            </p:cNvCxnSpPr>
            <p:nvPr/>
          </p:nvCxnSpPr>
          <p:spPr>
            <a:xfrm rot="16200000" flipV="1">
              <a:off x="6103269" y="3137015"/>
              <a:ext cx="315429" cy="286048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98" idx="1"/>
              <a:endCxn id="112" idx="6"/>
            </p:cNvCxnSpPr>
            <p:nvPr/>
          </p:nvCxnSpPr>
          <p:spPr>
            <a:xfrm rot="16200000" flipV="1">
              <a:off x="4595021" y="742119"/>
              <a:ext cx="1008363" cy="2441898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98" idx="2"/>
              <a:endCxn id="95" idx="6"/>
            </p:cNvCxnSpPr>
            <p:nvPr/>
          </p:nvCxnSpPr>
          <p:spPr>
            <a:xfrm rot="10800000">
              <a:off x="5122871" y="2254233"/>
              <a:ext cx="1176356" cy="263531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99" idx="1"/>
              <a:endCxn id="98" idx="5"/>
            </p:cNvCxnSpPr>
            <p:nvPr/>
          </p:nvCxnSpPr>
          <p:spPr>
            <a:xfrm rot="16200000" flipV="1">
              <a:off x="6458063" y="2531393"/>
              <a:ext cx="328458" cy="402225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97" idx="7"/>
              <a:endCxn id="99" idx="3"/>
            </p:cNvCxnSpPr>
            <p:nvPr/>
          </p:nvCxnSpPr>
          <p:spPr>
            <a:xfrm rot="5400000" flipH="1" flipV="1">
              <a:off x="6408505" y="3043779"/>
              <a:ext cx="460914" cy="368883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99" idx="7"/>
              <a:endCxn id="101" idx="3"/>
            </p:cNvCxnSpPr>
            <p:nvPr/>
          </p:nvCxnSpPr>
          <p:spPr>
            <a:xfrm rot="5400000" flipH="1" flipV="1">
              <a:off x="6924432" y="2712011"/>
              <a:ext cx="184724" cy="184724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00" idx="5"/>
              <a:endCxn id="101" idx="1"/>
            </p:cNvCxnSpPr>
            <p:nvPr/>
          </p:nvCxnSpPr>
          <p:spPr>
            <a:xfrm rot="16200000" flipH="1">
              <a:off x="6924432" y="2426259"/>
              <a:ext cx="184724" cy="184724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5572132" y="1643050"/>
              <a:ext cx="142876" cy="142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9" name="Straight Connector 148"/>
            <p:cNvCxnSpPr>
              <a:stCxn id="148" idx="5"/>
              <a:endCxn id="100" idx="2"/>
            </p:cNvCxnSpPr>
            <p:nvPr/>
          </p:nvCxnSpPr>
          <p:spPr>
            <a:xfrm rot="16200000" flipH="1">
              <a:off x="5942911" y="1516175"/>
              <a:ext cx="610743" cy="1108396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endCxn id="100" idx="1"/>
            </p:cNvCxnSpPr>
            <p:nvPr/>
          </p:nvCxnSpPr>
          <p:spPr>
            <a:xfrm rot="16200000" flipH="1">
              <a:off x="6505177" y="2007004"/>
              <a:ext cx="466290" cy="170163"/>
            </a:xfrm>
            <a:prstGeom prst="line">
              <a:avLst/>
            </a:prstGeom>
            <a:ln w="254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Notched Right Arrow 150"/>
          <p:cNvSpPr/>
          <p:nvPr/>
        </p:nvSpPr>
        <p:spPr>
          <a:xfrm>
            <a:off x="4786314" y="4286256"/>
            <a:ext cx="571504" cy="642942"/>
          </a:xfrm>
          <a:prstGeom prst="notchedRightArrow">
            <a:avLst/>
          </a:prstGeom>
          <a:solidFill>
            <a:srgbClr val="3366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Preserving (smooth) decision </a:t>
            </a:r>
            <a:br>
              <a:rPr lang="en-GB" sz="2800" dirty="0" smtClean="0">
                <a:solidFill>
                  <a:schemeClr val="tx1"/>
                </a:solidFill>
              </a:rPr>
            </a:br>
            <a:r>
              <a:rPr lang="en-GB" sz="2800" dirty="0" smtClean="0">
                <a:solidFill>
                  <a:schemeClr val="tx1"/>
                </a:solidFill>
              </a:rPr>
              <a:t>regions for good generalisation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Short classification time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643834" y="6200794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alibri" pitchFamily="34" charset="0"/>
              </a:rPr>
              <a:t>Super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072198" y="4786322"/>
            <a:ext cx="277200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5413758" y="1341800"/>
            <a:ext cx="2772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GB" sz="4000" dirty="0" smtClean="0">
                  <a:solidFill>
                    <a:schemeClr val="tx1"/>
                  </a:solidFill>
                </a:rPr>
                <a:t>Boolean optimisation formulation</a:t>
              </a:r>
              <a:endParaRPr lang="en-GB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For a learnt boosting classifier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	split a data space into 2</a:t>
            </a:r>
            <a:r>
              <a:rPr lang="en-GB" sz="2800" i="1" baseline="30000" dirty="0" smtClean="0">
                <a:solidFill>
                  <a:schemeClr val="tx1"/>
                </a:solidFill>
              </a:rPr>
              <a:t>m</a:t>
            </a:r>
            <a:r>
              <a:rPr lang="en-GB" sz="2800" i="1" dirty="0" smtClean="0">
                <a:solidFill>
                  <a:schemeClr val="tx1"/>
                </a:solidFill>
              </a:rPr>
              <a:t> </a:t>
            </a:r>
            <a:br>
              <a:rPr lang="en-GB" sz="2800" i="1" dirty="0" smtClean="0">
                <a:solidFill>
                  <a:schemeClr val="tx1"/>
                </a:solidFill>
              </a:rPr>
            </a:br>
            <a:r>
              <a:rPr lang="en-GB" sz="2800" dirty="0" smtClean="0">
                <a:solidFill>
                  <a:schemeClr val="tx1"/>
                </a:solidFill>
              </a:rPr>
              <a:t>primitive regions by m binary weak-learners.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Code regions </a:t>
            </a:r>
            <a:r>
              <a:rPr lang="en-GB" sz="2800" i="1" dirty="0" err="1" smtClean="0">
                <a:solidFill>
                  <a:schemeClr val="tx1"/>
                </a:solidFill>
              </a:rPr>
              <a:t>R</a:t>
            </a:r>
            <a:r>
              <a:rPr lang="en-GB" sz="2800" i="1" baseline="-25000" dirty="0" err="1" smtClean="0">
                <a:solidFill>
                  <a:schemeClr val="tx1"/>
                </a:solidFill>
              </a:rPr>
              <a:t>i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</a:rPr>
              <a:t>i</a:t>
            </a:r>
            <a:r>
              <a:rPr lang="en-GB" sz="2800" dirty="0" smtClean="0">
                <a:solidFill>
                  <a:schemeClr val="tx1"/>
                </a:solidFill>
              </a:rPr>
              <a:t>=1,..., 2</a:t>
            </a:r>
            <a:r>
              <a:rPr lang="en-GB" sz="2800" i="1" baseline="30000" dirty="0" smtClean="0">
                <a:solidFill>
                  <a:schemeClr val="tx1"/>
                </a:solidFill>
              </a:rPr>
              <a:t>m </a:t>
            </a:r>
            <a:r>
              <a:rPr lang="en-GB" sz="2800" dirty="0" smtClean="0">
                <a:solidFill>
                  <a:schemeClr val="tx1"/>
                </a:solidFill>
              </a:rPr>
              <a:t>by </a:t>
            </a:r>
            <a:r>
              <a:rPr lang="en-GB" sz="2800" dirty="0" err="1" smtClean="0">
                <a:solidFill>
                  <a:schemeClr val="tx1"/>
                </a:solidFill>
              </a:rPr>
              <a:t>boolean</a:t>
            </a:r>
            <a:r>
              <a:rPr lang="en-GB" sz="2800" dirty="0" smtClean="0">
                <a:solidFill>
                  <a:schemeClr val="tx1"/>
                </a:solidFill>
              </a:rPr>
              <a:t> expressions.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10/22</a:t>
            </a:r>
            <a:endParaRPr lang="en-GB" sz="1200" dirty="0"/>
          </a:p>
        </p:txBody>
      </p:sp>
      <p:graphicFrame>
        <p:nvGraphicFramePr>
          <p:cNvPr id="173057" name="Object 1"/>
          <p:cNvGraphicFramePr>
            <a:graphicFrameLocks noChangeAspect="1"/>
          </p:cNvGraphicFramePr>
          <p:nvPr/>
        </p:nvGraphicFramePr>
        <p:xfrm>
          <a:off x="5429256" y="1381951"/>
          <a:ext cx="2660650" cy="1006475"/>
        </p:xfrm>
        <a:graphic>
          <a:graphicData uri="http://schemas.openxmlformats.org/presentationml/2006/ole">
            <p:oleObj spid="_x0000_s173057" name="Equation" r:id="rId5" imgW="1143000" imgH="431640" progId="Equation.3">
              <p:embed/>
            </p:oleObj>
          </a:graphicData>
        </a:graphic>
      </p:graphicFrame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6113492" y="4884751"/>
          <a:ext cx="2601912" cy="473075"/>
        </p:xfrm>
        <a:graphic>
          <a:graphicData uri="http://schemas.openxmlformats.org/presentationml/2006/ole">
            <p:oleObj spid="_x0000_s173058" name="Equation" r:id="rId6" imgW="1117440" imgH="203040" progId="Equation.3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grpSp>
        <p:nvGrpSpPr>
          <p:cNvPr id="44" name="Group 12"/>
          <p:cNvGrpSpPr/>
          <p:nvPr/>
        </p:nvGrpSpPr>
        <p:grpSpPr>
          <a:xfrm>
            <a:off x="357158" y="4000504"/>
            <a:ext cx="3112330" cy="2097307"/>
            <a:chOff x="1857325" y="272071"/>
            <a:chExt cx="3112330" cy="2097307"/>
          </a:xfrm>
        </p:grpSpPr>
        <p:sp>
          <p:nvSpPr>
            <p:cNvPr id="45" name="TextBox 44"/>
            <p:cNvSpPr txBox="1"/>
            <p:nvPr/>
          </p:nvSpPr>
          <p:spPr>
            <a:xfrm>
              <a:off x="4357655" y="1285860"/>
              <a:ext cx="612000" cy="2469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b="1" dirty="0" smtClean="0"/>
                <a:t>W</a:t>
              </a:r>
              <a:r>
                <a:rPr lang="en-GB" sz="1400" b="1" dirty="0" smtClean="0"/>
                <a:t>2</a:t>
              </a:r>
              <a:endParaRPr lang="en-US" b="1" dirty="0"/>
            </a:p>
          </p:txBody>
        </p:sp>
        <p:cxnSp>
          <p:nvCxnSpPr>
            <p:cNvPr id="46" name="Straight Connector 10"/>
            <p:cNvCxnSpPr/>
            <p:nvPr/>
          </p:nvCxnSpPr>
          <p:spPr>
            <a:xfrm rot="5400000" flipH="1" flipV="1">
              <a:off x="2077555" y="577150"/>
              <a:ext cx="1702926" cy="142900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1"/>
            <p:cNvCxnSpPr/>
            <p:nvPr/>
          </p:nvCxnSpPr>
          <p:spPr>
            <a:xfrm rot="16200000" flipH="1">
              <a:off x="2428831" y="571481"/>
              <a:ext cx="1643073" cy="135732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2"/>
            <p:cNvCxnSpPr/>
            <p:nvPr/>
          </p:nvCxnSpPr>
          <p:spPr>
            <a:xfrm flipV="1">
              <a:off x="1857325" y="1428736"/>
              <a:ext cx="2571768" cy="71438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13"/>
            <p:cNvSpPr txBox="1"/>
            <p:nvPr/>
          </p:nvSpPr>
          <p:spPr>
            <a:xfrm>
              <a:off x="2928895" y="1586297"/>
              <a:ext cx="604588" cy="413943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GB" sz="1600" b="1" i="1" dirty="0" smtClean="0"/>
                <a:t>R3</a:t>
              </a:r>
              <a:endParaRPr lang="en-US" sz="1600" b="1" i="1" dirty="0"/>
            </a:p>
          </p:txBody>
        </p:sp>
        <p:sp>
          <p:nvSpPr>
            <p:cNvPr id="50" name="TextBox 14"/>
            <p:cNvSpPr txBox="1"/>
            <p:nvPr/>
          </p:nvSpPr>
          <p:spPr>
            <a:xfrm>
              <a:off x="2428829" y="1000108"/>
              <a:ext cx="604588" cy="413943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GB" sz="1600" b="1" i="1" dirty="0" smtClean="0">
                  <a:solidFill>
                    <a:srgbClr val="FF0000"/>
                  </a:solidFill>
                </a:rPr>
                <a:t>R5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15"/>
            <p:cNvSpPr txBox="1"/>
            <p:nvPr/>
          </p:nvSpPr>
          <p:spPr>
            <a:xfrm>
              <a:off x="2967249" y="500042"/>
              <a:ext cx="604588" cy="4139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i="1" dirty="0" smtClean="0">
                  <a:solidFill>
                    <a:srgbClr val="FF0000"/>
                  </a:solidFill>
                </a:rPr>
                <a:t>R6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16"/>
            <p:cNvSpPr txBox="1"/>
            <p:nvPr/>
          </p:nvSpPr>
          <p:spPr>
            <a:xfrm>
              <a:off x="2921616" y="1154932"/>
              <a:ext cx="604588" cy="413943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GB" sz="1600" b="1" i="1" dirty="0" smtClean="0"/>
                <a:t>R1</a:t>
              </a:r>
              <a:endParaRPr lang="en-US" sz="1600" b="1" i="1" dirty="0"/>
            </a:p>
          </p:txBody>
        </p:sp>
        <p:sp>
          <p:nvSpPr>
            <p:cNvPr id="53" name="TextBox 17"/>
            <p:cNvSpPr txBox="1"/>
            <p:nvPr/>
          </p:nvSpPr>
          <p:spPr>
            <a:xfrm>
              <a:off x="3428961" y="1014793"/>
              <a:ext cx="604588" cy="413943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GB" sz="1600" b="1" i="1" dirty="0" smtClean="0"/>
                <a:t>R2</a:t>
              </a:r>
              <a:endParaRPr lang="en-US" sz="1600" b="1" i="1" dirty="0"/>
            </a:p>
          </p:txBody>
        </p:sp>
        <p:sp>
          <p:nvSpPr>
            <p:cNvPr id="54" name="TextBox 18"/>
            <p:cNvSpPr txBox="1"/>
            <p:nvPr/>
          </p:nvSpPr>
          <p:spPr>
            <a:xfrm>
              <a:off x="3714713" y="1530239"/>
              <a:ext cx="604588" cy="4139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i="1" dirty="0" smtClean="0">
                  <a:solidFill>
                    <a:srgbClr val="FF0000"/>
                  </a:solidFill>
                </a:rPr>
                <a:t>R4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19"/>
            <p:cNvSpPr txBox="1"/>
            <p:nvPr/>
          </p:nvSpPr>
          <p:spPr>
            <a:xfrm>
              <a:off x="2000201" y="1571612"/>
              <a:ext cx="604588" cy="4139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i="1" dirty="0" smtClean="0">
                  <a:solidFill>
                    <a:srgbClr val="FF0000"/>
                  </a:solidFill>
                </a:rPr>
                <a:t>R7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20"/>
            <p:cNvSpPr txBox="1"/>
            <p:nvPr/>
          </p:nvSpPr>
          <p:spPr>
            <a:xfrm>
              <a:off x="3571837" y="272071"/>
              <a:ext cx="684305" cy="22797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b="1" dirty="0" smtClean="0"/>
                <a:t>W</a:t>
              </a:r>
              <a:r>
                <a:rPr lang="en-GB" sz="1400" b="1" dirty="0" smtClean="0"/>
                <a:t>1</a:t>
              </a:r>
              <a:endParaRPr lang="en-US" b="1" dirty="0"/>
            </a:p>
          </p:txBody>
        </p:sp>
        <p:sp>
          <p:nvSpPr>
            <p:cNvPr id="57" name="TextBox 22"/>
            <p:cNvSpPr txBox="1"/>
            <p:nvPr/>
          </p:nvSpPr>
          <p:spPr>
            <a:xfrm>
              <a:off x="3633750" y="1943104"/>
              <a:ext cx="316992" cy="206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dirty="0" smtClean="0"/>
                <a:t>0</a:t>
              </a:r>
              <a:endParaRPr lang="en-US" sz="1600" b="1" dirty="0"/>
            </a:p>
          </p:txBody>
        </p:sp>
        <p:sp>
          <p:nvSpPr>
            <p:cNvPr id="58" name="TextBox 23"/>
            <p:cNvSpPr txBox="1"/>
            <p:nvPr/>
          </p:nvSpPr>
          <p:spPr>
            <a:xfrm>
              <a:off x="3540597" y="518379"/>
              <a:ext cx="316992" cy="206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dirty="0" smtClean="0"/>
                <a:t>0</a:t>
              </a:r>
              <a:endParaRPr lang="en-US" sz="200" b="1" dirty="0"/>
            </a:p>
          </p:txBody>
        </p:sp>
        <p:sp>
          <p:nvSpPr>
            <p:cNvPr id="59" name="TextBox 24"/>
            <p:cNvSpPr txBox="1"/>
            <p:nvPr/>
          </p:nvSpPr>
          <p:spPr>
            <a:xfrm>
              <a:off x="4143341" y="1154932"/>
              <a:ext cx="316992" cy="206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dirty="0" smtClean="0"/>
                <a:t>0</a:t>
              </a:r>
              <a:endParaRPr lang="en-US" sz="200" b="1" dirty="0"/>
            </a:p>
          </p:txBody>
        </p:sp>
        <p:sp>
          <p:nvSpPr>
            <p:cNvPr id="60" name="TextBox 25"/>
            <p:cNvSpPr txBox="1"/>
            <p:nvPr/>
          </p:nvSpPr>
          <p:spPr>
            <a:xfrm>
              <a:off x="3846720" y="1756916"/>
              <a:ext cx="316992" cy="206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61" name="TextBox 26"/>
            <p:cNvSpPr txBox="1"/>
            <p:nvPr/>
          </p:nvSpPr>
          <p:spPr>
            <a:xfrm>
              <a:off x="3286085" y="297676"/>
              <a:ext cx="316992" cy="206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62" name="TextBox 27"/>
            <p:cNvSpPr txBox="1"/>
            <p:nvPr/>
          </p:nvSpPr>
          <p:spPr>
            <a:xfrm>
              <a:off x="4174438" y="1445853"/>
              <a:ext cx="316992" cy="206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07433" y="2122399"/>
              <a:ext cx="733432" cy="2469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dirty="0" smtClean="0"/>
                <a:t>W</a:t>
              </a:r>
              <a:r>
                <a:rPr lang="en-GB" sz="1400" b="1" dirty="0" smtClean="0"/>
                <a:t>3</a:t>
              </a:r>
              <a:endParaRPr lang="en-US" sz="1600" b="1" dirty="0"/>
            </a:p>
          </p:txBody>
        </p: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3500430" y="3900492"/>
          <a:ext cx="2340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</a:tblGrid>
              <a:tr h="22223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22223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smtClean="0">
                          <a:latin typeface="+mn-lt"/>
                        </a:rPr>
                        <a:t>R1</a:t>
                      </a:r>
                      <a:endParaRPr lang="en-US" sz="1800" b="1" i="1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F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22223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smtClean="0">
                          <a:latin typeface="+mn-lt"/>
                        </a:rPr>
                        <a:t>R2</a:t>
                      </a:r>
                      <a:endParaRPr lang="en-US" sz="1800" b="1" i="1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F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22223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smtClean="0">
                          <a:latin typeface="+mn-lt"/>
                        </a:rPr>
                        <a:t>R3</a:t>
                      </a:r>
                      <a:endParaRPr lang="en-US" sz="1800" b="1" i="1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F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22223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R4</a:t>
                      </a:r>
                      <a:endParaRPr lang="en-US" sz="1800" b="1" i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22223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R5</a:t>
                      </a:r>
                      <a:endParaRPr lang="en-US" sz="1800" b="1" i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22223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R6</a:t>
                      </a:r>
                      <a:endParaRPr lang="en-US" sz="1800" b="1" i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22223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R7</a:t>
                      </a:r>
                      <a:endParaRPr lang="en-US" sz="1800" b="1" i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22223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smtClean="0">
                          <a:latin typeface="+mn-lt"/>
                        </a:rPr>
                        <a:t>R8</a:t>
                      </a:r>
                      <a:endParaRPr lang="en-US" sz="1800" b="1" i="1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X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1214414" y="355973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Data space</a:t>
            </a:r>
            <a:endParaRPr lang="en-GB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000364" y="3286124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Data space as </a:t>
            </a:r>
            <a:br>
              <a:rPr lang="en-GB" b="1" dirty="0" smtClean="0"/>
            </a:br>
            <a:r>
              <a:rPr lang="en-GB" b="1" dirty="0" smtClean="0"/>
              <a:t>a </a:t>
            </a:r>
            <a:r>
              <a:rPr lang="en-GB" b="1" dirty="0" err="1" smtClean="0"/>
              <a:t>boolean</a:t>
            </a:r>
            <a:r>
              <a:rPr lang="en-GB" b="1" dirty="0" smtClean="0"/>
              <a:t> table 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GB" sz="4000" dirty="0" smtClean="0">
                  <a:solidFill>
                    <a:schemeClr val="tx1"/>
                  </a:solidFill>
                </a:rPr>
                <a:t>Boolean optimisation formulation</a:t>
              </a:r>
              <a:endParaRPr lang="en-GB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Boolean expression minimisation by optimally joining the regions of the same class label or </a:t>
            </a:r>
            <a:r>
              <a:rPr lang="en-GB" sz="2800" b="1" i="1" dirty="0" smtClean="0">
                <a:solidFill>
                  <a:schemeClr val="accent6">
                    <a:lumMod val="50000"/>
                  </a:schemeClr>
                </a:solidFill>
              </a:rPr>
              <a:t>don’t care </a:t>
            </a:r>
            <a:r>
              <a:rPr lang="en-GB" sz="2800" dirty="0" smtClean="0">
                <a:solidFill>
                  <a:schemeClr val="tx1"/>
                </a:solidFill>
              </a:rPr>
              <a:t>label.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A short tree built from the minimised </a:t>
            </a:r>
            <a:r>
              <a:rPr lang="en-GB" sz="2800" dirty="0" err="1" smtClean="0">
                <a:solidFill>
                  <a:schemeClr val="tx1"/>
                </a:solidFill>
              </a:rPr>
              <a:t>boolean</a:t>
            </a:r>
            <a:r>
              <a:rPr lang="en-GB" sz="2800" dirty="0" smtClean="0">
                <a:solidFill>
                  <a:schemeClr val="tx1"/>
                </a:solidFill>
              </a:rPr>
              <a:t> expression by placing more frequent variables at the top.</a:t>
            </a:r>
          </a:p>
          <a:p>
            <a:pPr marL="514350" indent="-514350">
              <a:buFont typeface="Arial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11/22</a:t>
            </a:r>
            <a:endParaRPr lang="en-GB" sz="1200" dirty="0"/>
          </a:p>
        </p:txBody>
      </p:sp>
      <p:grpSp>
        <p:nvGrpSpPr>
          <p:cNvPr id="3" name="Group 12"/>
          <p:cNvGrpSpPr/>
          <p:nvPr/>
        </p:nvGrpSpPr>
        <p:grpSpPr>
          <a:xfrm>
            <a:off x="357158" y="4000504"/>
            <a:ext cx="3112330" cy="2097307"/>
            <a:chOff x="1857325" y="272071"/>
            <a:chExt cx="3112330" cy="2097307"/>
          </a:xfrm>
        </p:grpSpPr>
        <p:sp>
          <p:nvSpPr>
            <p:cNvPr id="14" name="TextBox 13"/>
            <p:cNvSpPr txBox="1"/>
            <p:nvPr/>
          </p:nvSpPr>
          <p:spPr>
            <a:xfrm>
              <a:off x="4357655" y="1285860"/>
              <a:ext cx="612000" cy="2469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b="1" dirty="0" smtClean="0"/>
                <a:t>W</a:t>
              </a:r>
              <a:r>
                <a:rPr lang="en-GB" sz="1400" b="1" dirty="0" smtClean="0"/>
                <a:t>2</a:t>
              </a:r>
              <a:endParaRPr lang="en-US" b="1" dirty="0"/>
            </a:p>
          </p:txBody>
        </p:sp>
        <p:cxnSp>
          <p:nvCxnSpPr>
            <p:cNvPr id="15" name="Straight Connector 10"/>
            <p:cNvCxnSpPr/>
            <p:nvPr/>
          </p:nvCxnSpPr>
          <p:spPr>
            <a:xfrm rot="5400000" flipH="1" flipV="1">
              <a:off x="2077555" y="577150"/>
              <a:ext cx="1702926" cy="142900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1"/>
            <p:cNvCxnSpPr/>
            <p:nvPr/>
          </p:nvCxnSpPr>
          <p:spPr>
            <a:xfrm rot="16200000" flipH="1">
              <a:off x="2428831" y="571481"/>
              <a:ext cx="1643073" cy="135732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2"/>
            <p:cNvCxnSpPr/>
            <p:nvPr/>
          </p:nvCxnSpPr>
          <p:spPr>
            <a:xfrm flipV="1">
              <a:off x="1857325" y="1428736"/>
              <a:ext cx="2571768" cy="71438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3"/>
            <p:cNvSpPr txBox="1"/>
            <p:nvPr/>
          </p:nvSpPr>
          <p:spPr>
            <a:xfrm>
              <a:off x="2928895" y="1586297"/>
              <a:ext cx="604588" cy="413943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GB" sz="1600" b="1" i="1" dirty="0" smtClean="0"/>
                <a:t>R3</a:t>
              </a:r>
              <a:endParaRPr lang="en-US" sz="1600" b="1" i="1" dirty="0"/>
            </a:p>
          </p:txBody>
        </p:sp>
        <p:sp>
          <p:nvSpPr>
            <p:cNvPr id="23" name="TextBox 14"/>
            <p:cNvSpPr txBox="1"/>
            <p:nvPr/>
          </p:nvSpPr>
          <p:spPr>
            <a:xfrm>
              <a:off x="2428829" y="1000108"/>
              <a:ext cx="604588" cy="413943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GB" sz="1600" b="1" i="1" dirty="0" smtClean="0">
                  <a:solidFill>
                    <a:srgbClr val="FF0000"/>
                  </a:solidFill>
                </a:rPr>
                <a:t>R5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2967249" y="500042"/>
              <a:ext cx="604588" cy="4139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i="1" dirty="0" smtClean="0">
                  <a:solidFill>
                    <a:srgbClr val="FF0000"/>
                  </a:solidFill>
                </a:rPr>
                <a:t>R6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16"/>
            <p:cNvSpPr txBox="1"/>
            <p:nvPr/>
          </p:nvSpPr>
          <p:spPr>
            <a:xfrm>
              <a:off x="2921616" y="1154932"/>
              <a:ext cx="604588" cy="413943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GB" sz="1600" b="1" i="1" dirty="0" smtClean="0"/>
                <a:t>R1</a:t>
              </a:r>
              <a:endParaRPr lang="en-US" sz="1600" b="1" i="1" dirty="0"/>
            </a:p>
          </p:txBody>
        </p:sp>
        <p:sp>
          <p:nvSpPr>
            <p:cNvPr id="28" name="TextBox 17"/>
            <p:cNvSpPr txBox="1"/>
            <p:nvPr/>
          </p:nvSpPr>
          <p:spPr>
            <a:xfrm>
              <a:off x="3428961" y="1014793"/>
              <a:ext cx="604588" cy="413943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GB" sz="1600" b="1" i="1" dirty="0" smtClean="0"/>
                <a:t>R2</a:t>
              </a:r>
              <a:endParaRPr lang="en-US" sz="1600" b="1" i="1" dirty="0"/>
            </a:p>
          </p:txBody>
        </p:sp>
        <p:sp>
          <p:nvSpPr>
            <p:cNvPr id="29" name="TextBox 18"/>
            <p:cNvSpPr txBox="1"/>
            <p:nvPr/>
          </p:nvSpPr>
          <p:spPr>
            <a:xfrm>
              <a:off x="3714713" y="1530239"/>
              <a:ext cx="604588" cy="4139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i="1" dirty="0" smtClean="0">
                  <a:solidFill>
                    <a:srgbClr val="FF0000"/>
                  </a:solidFill>
                </a:rPr>
                <a:t>R4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19"/>
            <p:cNvSpPr txBox="1"/>
            <p:nvPr/>
          </p:nvSpPr>
          <p:spPr>
            <a:xfrm>
              <a:off x="2000201" y="1571612"/>
              <a:ext cx="604588" cy="4139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i="1" dirty="0" smtClean="0">
                  <a:solidFill>
                    <a:srgbClr val="FF0000"/>
                  </a:solidFill>
                </a:rPr>
                <a:t>R7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20"/>
            <p:cNvSpPr txBox="1"/>
            <p:nvPr/>
          </p:nvSpPr>
          <p:spPr>
            <a:xfrm>
              <a:off x="3571837" y="272071"/>
              <a:ext cx="684305" cy="22797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b="1" dirty="0" smtClean="0"/>
                <a:t>W</a:t>
              </a:r>
              <a:r>
                <a:rPr lang="en-GB" sz="1400" b="1" dirty="0" smtClean="0"/>
                <a:t>1</a:t>
              </a:r>
              <a:endParaRPr lang="en-US" b="1" dirty="0"/>
            </a:p>
          </p:txBody>
        </p:sp>
        <p:sp>
          <p:nvSpPr>
            <p:cNvPr id="32" name="TextBox 22"/>
            <p:cNvSpPr txBox="1"/>
            <p:nvPr/>
          </p:nvSpPr>
          <p:spPr>
            <a:xfrm>
              <a:off x="3633750" y="1943104"/>
              <a:ext cx="316992" cy="206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dirty="0" smtClean="0"/>
                <a:t>0</a:t>
              </a:r>
              <a:endParaRPr lang="en-US" sz="1600" b="1" dirty="0"/>
            </a:p>
          </p:txBody>
        </p:sp>
        <p:sp>
          <p:nvSpPr>
            <p:cNvPr id="33" name="TextBox 23"/>
            <p:cNvSpPr txBox="1"/>
            <p:nvPr/>
          </p:nvSpPr>
          <p:spPr>
            <a:xfrm>
              <a:off x="3540597" y="518379"/>
              <a:ext cx="316992" cy="206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dirty="0" smtClean="0"/>
                <a:t>0</a:t>
              </a:r>
              <a:endParaRPr lang="en-US" sz="200" b="1" dirty="0"/>
            </a:p>
          </p:txBody>
        </p:sp>
        <p:sp>
          <p:nvSpPr>
            <p:cNvPr id="34" name="TextBox 24"/>
            <p:cNvSpPr txBox="1"/>
            <p:nvPr/>
          </p:nvSpPr>
          <p:spPr>
            <a:xfrm>
              <a:off x="4143341" y="1154932"/>
              <a:ext cx="316992" cy="206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dirty="0" smtClean="0"/>
                <a:t>0</a:t>
              </a:r>
              <a:endParaRPr lang="en-US" sz="200" b="1" dirty="0"/>
            </a:p>
          </p:txBody>
        </p:sp>
        <p:sp>
          <p:nvSpPr>
            <p:cNvPr id="35" name="TextBox 25"/>
            <p:cNvSpPr txBox="1"/>
            <p:nvPr/>
          </p:nvSpPr>
          <p:spPr>
            <a:xfrm>
              <a:off x="3846720" y="1756916"/>
              <a:ext cx="316992" cy="206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36" name="TextBox 26"/>
            <p:cNvSpPr txBox="1"/>
            <p:nvPr/>
          </p:nvSpPr>
          <p:spPr>
            <a:xfrm>
              <a:off x="3286085" y="297676"/>
              <a:ext cx="316992" cy="206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37" name="TextBox 27"/>
            <p:cNvSpPr txBox="1"/>
            <p:nvPr/>
          </p:nvSpPr>
          <p:spPr>
            <a:xfrm>
              <a:off x="4174438" y="1445853"/>
              <a:ext cx="316992" cy="206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07433" y="2122399"/>
              <a:ext cx="733432" cy="2469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b="1" dirty="0" smtClean="0"/>
                <a:t>W</a:t>
              </a:r>
              <a:r>
                <a:rPr lang="en-GB" sz="1400" b="1" dirty="0" smtClean="0"/>
                <a:t>3</a:t>
              </a:r>
              <a:endParaRPr lang="en-US" sz="1600" b="1" dirty="0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500430" y="3900492"/>
          <a:ext cx="2340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</a:tblGrid>
              <a:tr h="22223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22223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smtClean="0">
                          <a:latin typeface="+mn-lt"/>
                        </a:rPr>
                        <a:t>R1</a:t>
                      </a:r>
                      <a:endParaRPr lang="en-US" sz="1800" b="1" i="1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F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22223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smtClean="0">
                          <a:latin typeface="+mn-lt"/>
                        </a:rPr>
                        <a:t>R2</a:t>
                      </a:r>
                      <a:endParaRPr lang="en-US" sz="1800" b="1" i="1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F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22223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smtClean="0">
                          <a:latin typeface="+mn-lt"/>
                        </a:rPr>
                        <a:t>R3</a:t>
                      </a:r>
                      <a:endParaRPr lang="en-US" sz="1800" b="1" i="1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F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22223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R4</a:t>
                      </a:r>
                      <a:endParaRPr lang="en-US" sz="1800" b="1" i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22223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R5</a:t>
                      </a:r>
                      <a:endParaRPr lang="en-US" sz="1800" b="1" i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22223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R6</a:t>
                      </a:r>
                      <a:endParaRPr lang="en-US" sz="1800" b="1" i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22223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R7</a:t>
                      </a:r>
                      <a:endParaRPr lang="en-US" sz="1800" b="1" i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22223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smtClean="0">
                          <a:latin typeface="+mn-lt"/>
                        </a:rPr>
                        <a:t>R8</a:t>
                      </a:r>
                      <a:endParaRPr lang="en-US" sz="1800" b="1" i="1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+mn-lt"/>
                        </a:rPr>
                        <a:t>X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9" name="TextBox 18"/>
          <p:cNvSpPr txBox="1"/>
          <p:nvPr/>
        </p:nvSpPr>
        <p:spPr>
          <a:xfrm>
            <a:off x="6454855" y="5643578"/>
            <a:ext cx="936000" cy="2710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R1,R2</a:t>
            </a:r>
            <a:endParaRPr lang="en-US" sz="1600" b="1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988658" y="4449152"/>
            <a:ext cx="243623" cy="2253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0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021675" y="4449152"/>
            <a:ext cx="243623" cy="2253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1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60033" y="5106536"/>
            <a:ext cx="243623" cy="2253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0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50852" y="5698204"/>
            <a:ext cx="243623" cy="225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0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78646" y="5106536"/>
            <a:ext cx="243623" cy="2253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1</a:t>
            </a:r>
            <a:endParaRPr 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864735" y="5698204"/>
            <a:ext cx="243623" cy="225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1</a:t>
            </a:r>
            <a:endParaRPr lang="en-US" sz="1600" b="1" dirty="0"/>
          </a:p>
        </p:txBody>
      </p:sp>
      <p:cxnSp>
        <p:nvCxnSpPr>
          <p:cNvPr id="47" name="Straight Connector 46"/>
          <p:cNvCxnSpPr>
            <a:stCxn id="51" idx="3"/>
          </p:cNvCxnSpPr>
          <p:nvPr/>
        </p:nvCxnSpPr>
        <p:spPr>
          <a:xfrm rot="5400000">
            <a:off x="7186590" y="5694549"/>
            <a:ext cx="325681" cy="255367"/>
          </a:xfrm>
          <a:prstGeom prst="line">
            <a:avLst/>
          </a:prstGeom>
          <a:noFill/>
          <a:ln w="412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Straight Connector 47"/>
          <p:cNvCxnSpPr>
            <a:stCxn id="51" idx="5"/>
            <a:endCxn id="50" idx="0"/>
          </p:cNvCxnSpPr>
          <p:nvPr/>
        </p:nvCxnSpPr>
        <p:spPr>
          <a:xfrm rot="16200000" flipH="1">
            <a:off x="7656624" y="5683526"/>
            <a:ext cx="330530" cy="282261"/>
          </a:xfrm>
          <a:prstGeom prst="line">
            <a:avLst/>
          </a:prstGeom>
          <a:noFill/>
          <a:ln w="412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1" name="Oval 50"/>
          <p:cNvSpPr/>
          <p:nvPr/>
        </p:nvSpPr>
        <p:spPr>
          <a:xfrm>
            <a:off x="7434936" y="5413569"/>
            <a:ext cx="288000" cy="288000"/>
          </a:xfrm>
          <a:prstGeom prst="ellipse">
            <a:avLst/>
          </a:prstGeom>
          <a:solidFill>
            <a:sysClr val="window" lastClr="FFFFFF"/>
          </a:solidFill>
          <a:ln w="41275" cap="flat" cmpd="sng" algn="ctr">
            <a:solidFill>
              <a:srgbClr val="3366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52" name="Straight Connector 51"/>
          <p:cNvCxnSpPr>
            <a:stCxn id="55" idx="3"/>
            <a:endCxn id="54" idx="0"/>
          </p:cNvCxnSpPr>
          <p:nvPr/>
        </p:nvCxnSpPr>
        <p:spPr>
          <a:xfrm rot="5400000">
            <a:off x="6728476" y="5057421"/>
            <a:ext cx="378501" cy="280006"/>
          </a:xfrm>
          <a:prstGeom prst="line">
            <a:avLst/>
          </a:prstGeom>
          <a:noFill/>
          <a:ln w="412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5" idx="5"/>
            <a:endCxn id="51" idx="0"/>
          </p:cNvCxnSpPr>
          <p:nvPr/>
        </p:nvCxnSpPr>
        <p:spPr>
          <a:xfrm rot="16200000" flipH="1">
            <a:off x="7217458" y="5052090"/>
            <a:ext cx="405395" cy="317561"/>
          </a:xfrm>
          <a:prstGeom prst="line">
            <a:avLst/>
          </a:prstGeom>
          <a:noFill/>
          <a:ln w="412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5" name="Oval 54"/>
          <p:cNvSpPr/>
          <p:nvPr/>
        </p:nvSpPr>
        <p:spPr>
          <a:xfrm>
            <a:off x="7015552" y="4762351"/>
            <a:ext cx="288000" cy="288000"/>
          </a:xfrm>
          <a:prstGeom prst="ellipse">
            <a:avLst/>
          </a:prstGeom>
          <a:solidFill>
            <a:sysClr val="window" lastClr="FFFFFF"/>
          </a:solidFill>
          <a:ln w="41275" cap="flat" cmpd="sng" algn="ctr">
            <a:solidFill>
              <a:srgbClr val="3366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56" name="Straight Connector 55"/>
          <p:cNvCxnSpPr>
            <a:stCxn id="58" idx="3"/>
            <a:endCxn id="55" idx="0"/>
          </p:cNvCxnSpPr>
          <p:nvPr/>
        </p:nvCxnSpPr>
        <p:spPr>
          <a:xfrm rot="5400000">
            <a:off x="7113503" y="4325557"/>
            <a:ext cx="482843" cy="390744"/>
          </a:xfrm>
          <a:prstGeom prst="line">
            <a:avLst/>
          </a:prstGeom>
          <a:noFill/>
          <a:ln w="412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Straight Connector 56"/>
          <p:cNvCxnSpPr>
            <a:stCxn id="58" idx="5"/>
            <a:endCxn id="65" idx="0"/>
          </p:cNvCxnSpPr>
          <p:nvPr/>
        </p:nvCxnSpPr>
        <p:spPr>
          <a:xfrm rot="16200000" flipH="1">
            <a:off x="7706836" y="4326614"/>
            <a:ext cx="491011" cy="396798"/>
          </a:xfrm>
          <a:prstGeom prst="line">
            <a:avLst/>
          </a:prstGeom>
          <a:noFill/>
          <a:ln w="412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8" name="Oval 57"/>
          <p:cNvSpPr/>
          <p:nvPr/>
        </p:nvSpPr>
        <p:spPr>
          <a:xfrm>
            <a:off x="7508119" y="4033685"/>
            <a:ext cx="288000" cy="288000"/>
          </a:xfrm>
          <a:prstGeom prst="ellipse">
            <a:avLst/>
          </a:prstGeom>
          <a:solidFill>
            <a:sysClr val="window" lastClr="FFFFFF"/>
          </a:solidFill>
          <a:ln w="41275" cap="flat" cmpd="sng" algn="ctr">
            <a:solidFill>
              <a:srgbClr val="3366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9842" y="3987057"/>
            <a:ext cx="540000" cy="2857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1" dirty="0" smtClean="0"/>
              <a:t>W</a:t>
            </a:r>
            <a:r>
              <a:rPr lang="en-GB" sz="1400" b="1" dirty="0" smtClean="0"/>
              <a:t>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260963" y="4745981"/>
            <a:ext cx="828000" cy="2857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1" dirty="0" smtClean="0"/>
              <a:t>W</a:t>
            </a:r>
            <a:r>
              <a:rPr lang="en-GB" sz="1400" b="1" dirty="0" smtClean="0"/>
              <a:t>2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86903" y="5391441"/>
            <a:ext cx="720000" cy="2857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1" dirty="0" smtClean="0"/>
              <a:t>W</a:t>
            </a:r>
            <a:r>
              <a:rPr lang="en-GB" sz="1400" b="1" dirty="0" smtClean="0"/>
              <a:t>3</a:t>
            </a:r>
            <a:endParaRPr lang="en-US" b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7819020" y="5965276"/>
            <a:ext cx="288000" cy="312646"/>
            <a:chOff x="7500958" y="5973874"/>
            <a:chExt cx="288000" cy="312646"/>
          </a:xfrm>
        </p:grpSpPr>
        <p:sp>
          <p:nvSpPr>
            <p:cNvPr id="50" name="Oval 49"/>
            <p:cNvSpPr/>
            <p:nvPr/>
          </p:nvSpPr>
          <p:spPr>
            <a:xfrm>
              <a:off x="7500958" y="5998520"/>
              <a:ext cx="288000" cy="288000"/>
            </a:xfrm>
            <a:prstGeom prst="ellipse">
              <a:avLst/>
            </a:prstGeom>
            <a:solidFill>
              <a:srgbClr val="FF0000"/>
            </a:solidFill>
            <a:ln w="412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00958" y="5973874"/>
              <a:ext cx="288000" cy="288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b="1" dirty="0" smtClean="0"/>
                <a:t>T</a:t>
              </a:r>
              <a:endParaRPr lang="en-US" b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077746" y="5965276"/>
            <a:ext cx="294648" cy="321244"/>
            <a:chOff x="6980797" y="5896086"/>
            <a:chExt cx="294648" cy="321244"/>
          </a:xfrm>
        </p:grpSpPr>
        <p:sp>
          <p:nvSpPr>
            <p:cNvPr id="49" name="Oval 48"/>
            <p:cNvSpPr/>
            <p:nvPr/>
          </p:nvSpPr>
          <p:spPr>
            <a:xfrm>
              <a:off x="6980797" y="5929330"/>
              <a:ext cx="288000" cy="288000"/>
            </a:xfrm>
            <a:prstGeom prst="ellipse">
              <a:avLst/>
            </a:prstGeom>
            <a:solidFill>
              <a:srgbClr val="00B050"/>
            </a:solidFill>
            <a:ln w="412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87445" y="5896086"/>
              <a:ext cx="288000" cy="288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b="1" dirty="0" smtClean="0"/>
                <a:t>F</a:t>
              </a:r>
              <a:endParaRPr lang="en-US" b="1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633723" y="5353130"/>
            <a:ext cx="301147" cy="321545"/>
            <a:chOff x="6255715" y="5353130"/>
            <a:chExt cx="301147" cy="321545"/>
          </a:xfrm>
        </p:grpSpPr>
        <p:sp>
          <p:nvSpPr>
            <p:cNvPr id="54" name="Oval 53"/>
            <p:cNvSpPr/>
            <p:nvPr/>
          </p:nvSpPr>
          <p:spPr>
            <a:xfrm>
              <a:off x="6255715" y="5386675"/>
              <a:ext cx="288000" cy="288000"/>
            </a:xfrm>
            <a:prstGeom prst="ellipse">
              <a:avLst/>
            </a:prstGeom>
            <a:solidFill>
              <a:srgbClr val="00B050"/>
            </a:solidFill>
            <a:ln w="412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68862" y="5353130"/>
              <a:ext cx="288000" cy="288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b="1" dirty="0" smtClean="0"/>
                <a:t>F</a:t>
              </a:r>
              <a:endParaRPr lang="en-US" b="1" dirty="0"/>
            </a:p>
          </p:txBody>
        </p:sp>
      </p:grpSp>
      <p:sp>
        <p:nvSpPr>
          <p:cNvPr id="65" name="Oval 64"/>
          <p:cNvSpPr/>
          <p:nvPr/>
        </p:nvSpPr>
        <p:spPr>
          <a:xfrm>
            <a:off x="8006740" y="4770519"/>
            <a:ext cx="288000" cy="288000"/>
          </a:xfrm>
          <a:prstGeom prst="ellipse">
            <a:avLst/>
          </a:prstGeom>
          <a:solidFill>
            <a:srgbClr val="FF0000"/>
          </a:solidFill>
          <a:ln w="4127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21675" y="4748351"/>
            <a:ext cx="243623" cy="2253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1" dirty="0" smtClean="0"/>
              <a:t>T</a:t>
            </a:r>
            <a:endParaRPr lang="en-US" b="1" dirty="0"/>
          </a:p>
        </p:txBody>
      </p:sp>
      <p:sp>
        <p:nvSpPr>
          <p:cNvPr id="67" name="TextBox 18"/>
          <p:cNvSpPr txBox="1"/>
          <p:nvPr/>
        </p:nvSpPr>
        <p:spPr>
          <a:xfrm>
            <a:off x="7738338" y="6246179"/>
            <a:ext cx="828000" cy="3278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600" b="1" i="1" dirty="0" smtClean="0">
                <a:solidFill>
                  <a:srgbClr val="FF0000"/>
                </a:solidFill>
              </a:rPr>
              <a:t>R4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68" name="TextBox 18"/>
          <p:cNvSpPr txBox="1"/>
          <p:nvPr/>
        </p:nvSpPr>
        <p:spPr>
          <a:xfrm>
            <a:off x="7806412" y="5047257"/>
            <a:ext cx="2052000" cy="2710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600" b="1" i="1" dirty="0" smtClean="0">
                <a:solidFill>
                  <a:srgbClr val="FF0000"/>
                </a:solidFill>
              </a:rPr>
              <a:t>R5,R6,R7</a:t>
            </a:r>
            <a:r>
              <a:rPr lang="en-GB" sz="1600" b="1" i="1" dirty="0" smtClean="0"/>
              <a:t>,R8</a:t>
            </a:r>
            <a:endParaRPr lang="en-US" sz="1600" b="1" i="1" dirty="0"/>
          </a:p>
        </p:txBody>
      </p:sp>
      <p:sp>
        <p:nvSpPr>
          <p:cNvPr id="70" name="TextBox 18"/>
          <p:cNvSpPr txBox="1"/>
          <p:nvPr/>
        </p:nvSpPr>
        <p:spPr>
          <a:xfrm>
            <a:off x="7035388" y="6252458"/>
            <a:ext cx="720000" cy="2710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R3</a:t>
            </a:r>
            <a:endParaRPr lang="en-US" sz="1600" b="1" i="1" dirty="0"/>
          </a:p>
        </p:txBody>
      </p:sp>
      <p:sp>
        <p:nvSpPr>
          <p:cNvPr id="71" name="Right Bracket 70"/>
          <p:cNvSpPr/>
          <p:nvPr/>
        </p:nvSpPr>
        <p:spPr>
          <a:xfrm>
            <a:off x="5929322" y="5500702"/>
            <a:ext cx="45719" cy="857256"/>
          </a:xfrm>
          <a:prstGeom prst="rightBracket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4000"/>
          </a:p>
        </p:txBody>
      </p:sp>
      <p:sp>
        <p:nvSpPr>
          <p:cNvPr id="72" name="Right Bracket 71"/>
          <p:cNvSpPr/>
          <p:nvPr/>
        </p:nvSpPr>
        <p:spPr>
          <a:xfrm>
            <a:off x="5915034" y="4357694"/>
            <a:ext cx="71438" cy="357190"/>
          </a:xfrm>
          <a:prstGeom prst="rightBracket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4000"/>
          </a:p>
        </p:txBody>
      </p:sp>
      <p:sp>
        <p:nvSpPr>
          <p:cNvPr id="74" name="Rectangle 73"/>
          <p:cNvSpPr/>
          <p:nvPr/>
        </p:nvSpPr>
        <p:spPr>
          <a:xfrm>
            <a:off x="5512090" y="6215082"/>
            <a:ext cx="214314" cy="285752"/>
          </a:xfrm>
          <a:prstGeom prst="rect">
            <a:avLst/>
          </a:prstGeom>
          <a:noFill/>
          <a:ln w="476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1214414" y="355973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Data space</a:t>
            </a:r>
            <a:endParaRPr lang="en-GB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00364" y="3286124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Data space as </a:t>
            </a:r>
            <a:br>
              <a:rPr lang="en-GB" b="1" dirty="0" smtClean="0"/>
            </a:br>
            <a:r>
              <a:rPr lang="en-GB" b="1" dirty="0" smtClean="0"/>
              <a:t>a </a:t>
            </a:r>
            <a:r>
              <a:rPr lang="en-GB" b="1" dirty="0" err="1" smtClean="0"/>
              <a:t>boolean</a:t>
            </a:r>
            <a:r>
              <a:rPr lang="en-GB" b="1" dirty="0" smtClean="0"/>
              <a:t> table </a:t>
            </a:r>
            <a:endParaRPr lang="en-GB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628002" y="3327279"/>
            <a:ext cx="209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Data space as </a:t>
            </a:r>
            <a:br>
              <a:rPr lang="en-GB" b="1" dirty="0" smtClean="0"/>
            </a:br>
            <a:r>
              <a:rPr lang="en-GB" b="1" dirty="0" smtClean="0"/>
              <a:t>a tree</a:t>
            </a:r>
            <a:endParaRPr lang="en-GB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643570" y="621508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don’t care 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GB" sz="4000" dirty="0" smtClean="0">
                  <a:solidFill>
                    <a:schemeClr val="tx1"/>
                  </a:solidFill>
                </a:rPr>
                <a:t>Boolean optimisation formulation</a:t>
              </a:r>
              <a:endParaRPr lang="en-GB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Optimally short tree is defined in terms </a:t>
            </a:r>
            <a:r>
              <a:rPr lang="en-GB" sz="2800" dirty="0" smtClean="0">
                <a:solidFill>
                  <a:srgbClr val="FF0000"/>
                </a:solidFill>
              </a:rPr>
              <a:t>of average expected path length of data points </a:t>
            </a:r>
            <a:r>
              <a:rPr lang="en-GB" sz="2800" dirty="0" smtClean="0">
                <a:solidFill>
                  <a:schemeClr val="tx1"/>
                </a:solidFill>
              </a:rPr>
              <a:t>as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	where region prior </a:t>
            </a:r>
            <a:r>
              <a:rPr lang="en-GB" sz="2800" i="1" dirty="0" smtClean="0">
                <a:solidFill>
                  <a:schemeClr val="tx1"/>
                </a:solidFill>
              </a:rPr>
              <a:t>p(</a:t>
            </a:r>
            <a:r>
              <a:rPr lang="en-GB" sz="2800" i="1" dirty="0" err="1" smtClean="0">
                <a:solidFill>
                  <a:schemeClr val="tx1"/>
                </a:solidFill>
              </a:rPr>
              <a:t>R</a:t>
            </a:r>
            <a:r>
              <a:rPr lang="en-GB" sz="2800" i="1" baseline="-25000" dirty="0" err="1" smtClean="0">
                <a:solidFill>
                  <a:schemeClr val="tx1"/>
                </a:solidFill>
              </a:rPr>
              <a:t>i</a:t>
            </a:r>
            <a:r>
              <a:rPr lang="en-GB" sz="2800" i="1" dirty="0" smtClean="0">
                <a:solidFill>
                  <a:schemeClr val="tx1"/>
                </a:solidFill>
              </a:rPr>
              <a:t>)=M</a:t>
            </a:r>
            <a:r>
              <a:rPr lang="en-GB" sz="2800" i="1" baseline="-25000" dirty="0" smtClean="0">
                <a:solidFill>
                  <a:schemeClr val="tx1"/>
                </a:solidFill>
              </a:rPr>
              <a:t>i</a:t>
            </a:r>
            <a:r>
              <a:rPr lang="en-GB" sz="2800" i="1" dirty="0" smtClean="0">
                <a:solidFill>
                  <a:schemeClr val="tx1"/>
                </a:solidFill>
              </a:rPr>
              <a:t>/M.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	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Constraint: tree must duplicate the decision regions of the boosting classifier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12/22</a:t>
            </a:r>
            <a:endParaRPr lang="en-GB" sz="1200" dirty="0"/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2895982"/>
            <a:ext cx="3857652" cy="67589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GB" sz="4000" dirty="0" smtClean="0">
                  <a:solidFill>
                    <a:schemeClr val="tx1"/>
                  </a:solidFill>
                </a:rPr>
                <a:t>Growing a Super Tree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Regions of data points </a:t>
            </a:r>
            <a:r>
              <a:rPr lang="en-GB" sz="2800" i="1" dirty="0" err="1" smtClean="0">
                <a:solidFill>
                  <a:schemeClr val="tx1"/>
                </a:solidFill>
              </a:rPr>
              <a:t>R</a:t>
            </a:r>
            <a:r>
              <a:rPr lang="en-GB" sz="2800" i="1" baseline="-25000" dirty="0" err="1" smtClean="0">
                <a:solidFill>
                  <a:schemeClr val="tx1"/>
                </a:solidFill>
              </a:rPr>
              <a:t>i</a:t>
            </a:r>
            <a:r>
              <a:rPr lang="en-GB" sz="2800" dirty="0" smtClean="0">
                <a:solidFill>
                  <a:schemeClr val="tx1"/>
                </a:solidFill>
              </a:rPr>
              <a:t> taken as input </a:t>
            </a:r>
            <a:r>
              <a:rPr lang="en-GB" sz="2800" dirty="0" err="1" smtClean="0">
                <a:solidFill>
                  <a:schemeClr val="tx1"/>
                </a:solidFill>
              </a:rPr>
              <a:t>s.t</a:t>
            </a:r>
            <a:r>
              <a:rPr lang="en-GB" sz="2800" dirty="0" smtClean="0">
                <a:solidFill>
                  <a:schemeClr val="tx1"/>
                </a:solidFill>
              </a:rPr>
              <a:t>. </a:t>
            </a:r>
            <a:r>
              <a:rPr lang="en-GB" sz="2800" i="1" dirty="0" smtClean="0">
                <a:solidFill>
                  <a:schemeClr val="tx1"/>
                </a:solidFill>
              </a:rPr>
              <a:t>p(</a:t>
            </a:r>
            <a:r>
              <a:rPr lang="en-GB" sz="2800" i="1" dirty="0" err="1" smtClean="0">
                <a:solidFill>
                  <a:schemeClr val="tx1"/>
                </a:solidFill>
              </a:rPr>
              <a:t>R</a:t>
            </a:r>
            <a:r>
              <a:rPr lang="en-GB" sz="2800" i="1" baseline="-25000" dirty="0" err="1" smtClean="0">
                <a:solidFill>
                  <a:schemeClr val="tx1"/>
                </a:solidFill>
              </a:rPr>
              <a:t>i</a:t>
            </a:r>
            <a:r>
              <a:rPr lang="en-GB" sz="2800" i="1" dirty="0" smtClean="0">
                <a:solidFill>
                  <a:schemeClr val="tx1"/>
                </a:solidFill>
              </a:rPr>
              <a:t>)&gt;0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A tree grown by maximising the region information gain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Where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Key ideas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Growing a tree from the decision regions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Using the region prior (data distribution).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13/22</a:t>
            </a:r>
            <a:endParaRPr lang="en-GB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285992"/>
            <a:ext cx="4962521" cy="9027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66" y="3571876"/>
            <a:ext cx="4500562" cy="6508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143636" y="4000504"/>
            <a:ext cx="2786082" cy="163449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69875" indent="-269875">
              <a:buFont typeface="Arial" pitchFamily="34" charset="0"/>
              <a:buChar char="•"/>
              <a:tabLst>
                <a:tab pos="2063750" algn="l"/>
                <a:tab pos="2152650" algn="l"/>
              </a:tabLst>
            </a:pPr>
            <a:r>
              <a:rPr lang="en-GB" dirty="0" smtClean="0">
                <a:solidFill>
                  <a:srgbClr val="002060"/>
                </a:solidFill>
                <a:latin typeface="Calibri" pitchFamily="34" charset="0"/>
              </a:rPr>
              <a:t>Region prior 	</a:t>
            </a:r>
            <a:r>
              <a:rPr lang="en-GB" b="1" i="1" dirty="0" smtClean="0">
                <a:solidFill>
                  <a:srgbClr val="C00000"/>
                </a:solidFill>
                <a:latin typeface="cmr10"/>
              </a:rPr>
              <a:t>p</a:t>
            </a:r>
          </a:p>
          <a:p>
            <a:pPr marL="269875" indent="-269875">
              <a:buFont typeface="Arial" pitchFamily="34" charset="0"/>
              <a:buChar char="•"/>
              <a:tabLst>
                <a:tab pos="2063750" algn="l"/>
                <a:tab pos="2152650" algn="l"/>
              </a:tabLst>
            </a:pPr>
            <a:r>
              <a:rPr lang="en-GB" dirty="0" smtClean="0">
                <a:solidFill>
                  <a:srgbClr val="002060"/>
                </a:solidFill>
                <a:latin typeface="Calibri" pitchFamily="34" charset="0"/>
              </a:rPr>
              <a:t>Entropy	</a:t>
            </a:r>
            <a:r>
              <a:rPr lang="en-GB" dirty="0" smtClean="0">
                <a:solidFill>
                  <a:srgbClr val="C00000"/>
                </a:solidFill>
                <a:latin typeface="cmmi10"/>
              </a:rPr>
              <a:t>H</a:t>
            </a:r>
            <a:endParaRPr lang="en-GB" baseline="-25000" dirty="0" smtClean="0">
              <a:solidFill>
                <a:srgbClr val="C00000"/>
              </a:solidFill>
              <a:latin typeface="cmmi10"/>
            </a:endParaRPr>
          </a:p>
          <a:p>
            <a:pPr marL="269875" indent="-269875">
              <a:buFont typeface="Arial" pitchFamily="34" charset="0"/>
              <a:buChar char="•"/>
              <a:tabLst>
                <a:tab pos="2063750" algn="l"/>
                <a:tab pos="2152650" algn="l"/>
              </a:tabLst>
            </a:pPr>
            <a:r>
              <a:rPr lang="en-GB" dirty="0" smtClean="0">
                <a:solidFill>
                  <a:srgbClr val="002060"/>
                </a:solidFill>
                <a:latin typeface="Calibri" pitchFamily="34" charset="0"/>
              </a:rPr>
              <a:t>Weak learner</a:t>
            </a:r>
            <a:r>
              <a:rPr lang="en-GB" dirty="0" smtClean="0">
                <a:solidFill>
                  <a:srgbClr val="C00000"/>
                </a:solidFill>
                <a:latin typeface="cmmi10"/>
              </a:rPr>
              <a:t>        </a:t>
            </a:r>
            <a:r>
              <a:rPr lang="en-GB" dirty="0" err="1" smtClean="0">
                <a:solidFill>
                  <a:srgbClr val="C00000"/>
                </a:solidFill>
                <a:latin typeface="cmmi10"/>
              </a:rPr>
              <a:t>w</a:t>
            </a:r>
            <a:r>
              <a:rPr lang="en-GB" baseline="-25000" dirty="0" err="1" smtClean="0">
                <a:solidFill>
                  <a:srgbClr val="C00000"/>
                </a:solidFill>
                <a:latin typeface="cmmi10"/>
              </a:rPr>
              <a:t>j</a:t>
            </a:r>
            <a:endParaRPr lang="en-GB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269875" indent="-269875">
              <a:buFont typeface="Arial" pitchFamily="34" charset="0"/>
              <a:buChar char="•"/>
              <a:tabLst>
                <a:tab pos="2063750" algn="l"/>
                <a:tab pos="2152650" algn="l"/>
              </a:tabLst>
            </a:pPr>
            <a:r>
              <a:rPr lang="en-GB" dirty="0" smtClean="0">
                <a:solidFill>
                  <a:srgbClr val="002060"/>
                </a:solidFill>
                <a:latin typeface="Calibri" pitchFamily="34" charset="0"/>
              </a:rPr>
              <a:t>Region set 	</a:t>
            </a:r>
            <a:r>
              <a:rPr lang="en-GB" dirty="0" err="1" smtClean="0">
                <a:solidFill>
                  <a:srgbClr val="C00000"/>
                </a:solidFill>
                <a:latin typeface="cmmi10"/>
              </a:rPr>
              <a:t>R</a:t>
            </a:r>
            <a:r>
              <a:rPr lang="en-GB" baseline="-25000" dirty="0" err="1" smtClean="0">
                <a:solidFill>
                  <a:srgbClr val="C00000"/>
                </a:solidFill>
                <a:latin typeface="cmmi10"/>
              </a:rPr>
              <a:t>n</a:t>
            </a:r>
            <a:endParaRPr lang="en-GB" baseline="-25000" dirty="0" smtClean="0">
              <a:solidFill>
                <a:srgbClr val="C00000"/>
              </a:solidFill>
              <a:latin typeface="cmmi10"/>
            </a:endParaRPr>
          </a:p>
          <a:p>
            <a:pPr marL="269875" indent="-269875">
              <a:tabLst>
                <a:tab pos="2063750" algn="l"/>
                <a:tab pos="2152650" algn="l"/>
              </a:tabLst>
            </a:pPr>
            <a:r>
              <a:rPr lang="en-GB" dirty="0" smtClean="0">
                <a:solidFill>
                  <a:srgbClr val="002060"/>
                </a:solidFill>
                <a:latin typeface="Calibri" pitchFamily="34" charset="0"/>
              </a:rPr>
              <a:t>	at node </a:t>
            </a:r>
            <a:r>
              <a:rPr lang="en-GB" i="1" dirty="0" smtClean="0">
                <a:solidFill>
                  <a:srgbClr val="002060"/>
                </a:solidFill>
                <a:latin typeface="Calibri" pitchFamily="34" charset="0"/>
              </a:rPr>
              <a:t>n</a:t>
            </a:r>
            <a:endParaRPr lang="en-GB" baseline="-25000" dirty="0" smtClean="0">
              <a:solidFill>
                <a:srgbClr val="C00000"/>
              </a:solidFill>
              <a:latin typeface="cmmi1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GB" sz="4000" dirty="0" smtClean="0">
                  <a:solidFill>
                    <a:schemeClr val="tx1"/>
                  </a:solidFill>
                </a:rPr>
                <a:t>Synthetic data exp1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14/22</a:t>
            </a:r>
            <a:endParaRPr lang="en-GB" sz="1200" dirty="0"/>
          </a:p>
        </p:txBody>
      </p:sp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1142" y="2156906"/>
            <a:ext cx="5800722" cy="43582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4" name="TextBox 73"/>
          <p:cNvSpPr txBox="1"/>
          <p:nvPr/>
        </p:nvSpPr>
        <p:spPr>
          <a:xfrm>
            <a:off x="1071538" y="1285860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libri" pitchFamily="34" charset="0"/>
              </a:rPr>
              <a:t>Examples  generated from GMMs</a:t>
            </a:r>
            <a:endParaRPr lang="en-GB" dirty="0">
              <a:latin typeface="Calibri" pitchFamily="34" charset="0"/>
            </a:endParaRPr>
          </a:p>
        </p:txBody>
      </p:sp>
      <p:pic>
        <p:nvPicPr>
          <p:cNvPr id="7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0431" y="1371593"/>
            <a:ext cx="1459200" cy="115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1371592"/>
            <a:ext cx="1453824" cy="115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29454" y="1371592"/>
            <a:ext cx="1453824" cy="115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GB" sz="4000" dirty="0" smtClean="0">
                  <a:solidFill>
                    <a:schemeClr val="tx1"/>
                  </a:solidFill>
                </a:rPr>
                <a:t>Synthetic data exp2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15/22</a:t>
            </a:r>
            <a:endParaRPr lang="en-GB" sz="1200" dirty="0"/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5906" y="2157400"/>
            <a:ext cx="5880391" cy="4359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1071538" y="128586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libri" pitchFamily="34" charset="0"/>
              </a:rPr>
              <a:t>Imbalanced cases</a:t>
            </a:r>
            <a:endParaRPr lang="en-GB" dirty="0">
              <a:latin typeface="Calibri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0430" y="1375822"/>
            <a:ext cx="1458000" cy="1151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1402140"/>
            <a:ext cx="1458000" cy="1151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29454" y="1402141"/>
            <a:ext cx="1458000" cy="1155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GB" sz="4000" dirty="0" smtClean="0">
                  <a:solidFill>
                    <a:schemeClr val="tx1"/>
                  </a:solidFill>
                </a:rPr>
                <a:t>Growing a Super Tree</a:t>
              </a:r>
              <a:endParaRPr lang="en-GB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16/22</a:t>
            </a:r>
            <a:endParaRPr lang="en-GB" sz="1200" dirty="0"/>
          </a:p>
        </p:txBody>
      </p:sp>
      <p:sp>
        <p:nvSpPr>
          <p:cNvPr id="47" name="Curved Left Arrow 46"/>
          <p:cNvSpPr/>
          <p:nvPr/>
        </p:nvSpPr>
        <p:spPr>
          <a:xfrm>
            <a:off x="6259415" y="4661328"/>
            <a:ext cx="241411" cy="300022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mmi10"/>
            </a:endParaRPr>
          </a:p>
        </p:txBody>
      </p:sp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4664100" y="5448314"/>
          <a:ext cx="3408362" cy="1000125"/>
        </p:xfrm>
        <a:graphic>
          <a:graphicData uri="http://schemas.openxmlformats.org/presentationml/2006/ole">
            <p:oleObj spid="_x0000_s184322" name="Equation" r:id="rId5" imgW="1320480" imgH="533160" progId="Equation.3">
              <p:embed/>
            </p:oleObj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571604" y="3786190"/>
          <a:ext cx="7000926" cy="165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135"/>
                <a:gridCol w="730256"/>
                <a:gridCol w="730256"/>
                <a:gridCol w="730256"/>
                <a:gridCol w="730256"/>
                <a:gridCol w="730256"/>
                <a:gridCol w="904880"/>
                <a:gridCol w="555631"/>
              </a:tblGrid>
              <a:tr h="408837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W1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W2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W3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/>
                        <a:t>W4</a:t>
                      </a:r>
                      <a:endParaRPr lang="en-US" sz="2000" b="1" dirty="0" smtClean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/>
                        <a:t>W5</a:t>
                      </a:r>
                      <a:endParaRPr lang="en-US" sz="2000" b="1" dirty="0" smtClean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Sum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C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6098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/>
                        <a:t>Weight</a:t>
                      </a:r>
                      <a:r>
                        <a:rPr lang="en-GB" sz="2000" b="1" baseline="0" dirty="0" smtClean="0"/>
                        <a:t> 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1.0</a:t>
                      </a:r>
                      <a:endParaRPr lang="en-GB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0.8</a:t>
                      </a:r>
                      <a:endParaRPr lang="en-GB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0.7</a:t>
                      </a:r>
                      <a:endParaRPr lang="en-GB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0.5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3.2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2000" b="0" dirty="0"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306098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/>
                        <a:t>Region</a:t>
                      </a:r>
                      <a:endParaRPr lang="en-US" sz="2000" b="1" i="1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1.2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b="0" dirty="0"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306098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/>
                        <a:t>Boundary region </a:t>
                      </a:r>
                      <a:endParaRPr lang="en-US" sz="2000" b="1" i="1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 </a:t>
                      </a:r>
                      <a:endParaRPr lang="en-GB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b="0" dirty="0">
                        <a:latin typeface="+mn-lt"/>
                      </a:endParaRPr>
                    </a:p>
                  </a:txBody>
                  <a:tcPr marL="0" marR="0" marT="0" marB="0"/>
                </a:tc>
              </a:tr>
              <a:tr h="306098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/>
                        <a:t>Extended region</a:t>
                      </a:r>
                      <a:endParaRPr lang="en-US" sz="2000" b="1" i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endParaRPr lang="en-GB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b="0" dirty="0"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0.2-3.2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b="0" dirty="0">
                        <a:latin typeface="+mn-lt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 flipV="1">
            <a:off x="1571604" y="4214818"/>
            <a:ext cx="7000924" cy="28575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When number of weak learners is relatively large, too many regions of no data points  maybe assigned to different class labels from the original ones	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Solution: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Extending regions </a:t>
            </a:r>
          </a:p>
          <a:p>
            <a:pPr marL="1714500" lvl="3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Modifying information gain: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57554" y="5162562"/>
            <a:ext cx="2500330" cy="636034"/>
            <a:chOff x="3357554" y="5162562"/>
            <a:chExt cx="2500330" cy="636034"/>
          </a:xfrm>
        </p:grpSpPr>
        <p:sp>
          <p:nvSpPr>
            <p:cNvPr id="13" name="TextBox 12"/>
            <p:cNvSpPr txBox="1"/>
            <p:nvPr/>
          </p:nvSpPr>
          <p:spPr>
            <a:xfrm>
              <a:off x="3357554" y="5429264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“</a:t>
              </a:r>
              <a:r>
                <a:rPr lang="en-GB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dont</a:t>
              </a:r>
              <a:r>
                <a:rPr lang="en-GB" b="1" dirty="0" smtClean="0">
                  <a:solidFill>
                    <a:schemeClr val="accent6">
                      <a:lumMod val="50000"/>
                    </a:schemeClr>
                  </a:solidFill>
                </a:rPr>
                <a:t>’ care” variable</a:t>
              </a:r>
              <a:endParaRPr lang="en-GB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7686" y="5162562"/>
              <a:ext cx="428628" cy="285752"/>
            </a:xfrm>
            <a:prstGeom prst="rect">
              <a:avLst/>
            </a:prstGeom>
            <a:noFill/>
            <a:ln w="412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85 L 2.5E-6 0.0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4699 L 0.00052 0.088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9745 L 0.00052 0.1393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GB" sz="4000" dirty="0" smtClean="0">
                  <a:solidFill>
                    <a:schemeClr val="tx1"/>
                  </a:solidFill>
                </a:rPr>
                <a:t>Face detection experiment</a:t>
              </a:r>
              <a:endParaRPr lang="en-GB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Training set: MPEG-7 face </a:t>
            </a:r>
            <a:br>
              <a:rPr lang="en-GB" sz="2400" dirty="0" smtClean="0">
                <a:solidFill>
                  <a:schemeClr val="tx1"/>
                </a:solidFill>
              </a:rPr>
            </a:br>
            <a:r>
              <a:rPr lang="en-GB" sz="2400" dirty="0" smtClean="0">
                <a:solidFill>
                  <a:schemeClr val="tx1"/>
                </a:solidFill>
              </a:rPr>
              <a:t>data set (11,845 faces)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Validation set (for </a:t>
            </a:r>
            <a:r>
              <a:rPr lang="en-GB" sz="2400" dirty="0" err="1" smtClean="0">
                <a:solidFill>
                  <a:schemeClr val="tx1"/>
                </a:solidFill>
              </a:rPr>
              <a:t>boostrapping</a:t>
            </a:r>
            <a:r>
              <a:rPr lang="en-GB" sz="2400" dirty="0" smtClean="0">
                <a:solidFill>
                  <a:schemeClr val="tx1"/>
                </a:solidFill>
              </a:rPr>
              <a:t>):</a:t>
            </a:r>
            <a:br>
              <a:rPr lang="en-GB" sz="2400" dirty="0" smtClean="0">
                <a:solidFill>
                  <a:schemeClr val="tx1"/>
                </a:solidFill>
              </a:rPr>
            </a:br>
            <a:r>
              <a:rPr lang="en-GB" sz="2400" dirty="0" smtClean="0">
                <a:solidFill>
                  <a:schemeClr val="tx1"/>
                </a:solidFill>
              </a:rPr>
              <a:t> BANCA face set (520 faces) + </a:t>
            </a:r>
            <a:br>
              <a:rPr lang="en-GB" sz="2400" dirty="0" smtClean="0">
                <a:solidFill>
                  <a:schemeClr val="tx1"/>
                </a:solidFill>
              </a:rPr>
            </a:br>
            <a:r>
              <a:rPr lang="en-GB" sz="2400" dirty="0" smtClean="0">
                <a:solidFill>
                  <a:schemeClr val="tx1"/>
                </a:solidFill>
              </a:rPr>
              <a:t>Caltech background </a:t>
            </a:r>
            <a:br>
              <a:rPr lang="en-GB" sz="2400" dirty="0" smtClean="0">
                <a:solidFill>
                  <a:schemeClr val="tx1"/>
                </a:solidFill>
              </a:rPr>
            </a:br>
            <a:r>
              <a:rPr lang="en-GB" sz="2400" dirty="0" smtClean="0">
                <a:solidFill>
                  <a:schemeClr val="tx1"/>
                </a:solidFill>
              </a:rPr>
              <a:t>dataset (900 images)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Total number: 50128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Testing set: MIT+CMU face </a:t>
            </a:r>
            <a:br>
              <a:rPr lang="en-GB" sz="2400" dirty="0" smtClean="0">
                <a:solidFill>
                  <a:schemeClr val="tx1"/>
                </a:solidFill>
              </a:rPr>
            </a:br>
            <a:r>
              <a:rPr lang="en-GB" sz="2400" dirty="0" smtClean="0">
                <a:solidFill>
                  <a:schemeClr val="tx1"/>
                </a:solidFill>
              </a:rPr>
              <a:t>test set (130 images of 507 faces)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21,780 </a:t>
            </a:r>
            <a:r>
              <a:rPr lang="en-GB" sz="2400" dirty="0" err="1" smtClean="0">
                <a:solidFill>
                  <a:schemeClr val="tx1"/>
                </a:solidFill>
              </a:rPr>
              <a:t>Harr</a:t>
            </a:r>
            <a:r>
              <a:rPr lang="en-GB" sz="2400" dirty="0" smtClean="0">
                <a:solidFill>
                  <a:schemeClr val="tx1"/>
                </a:solidFill>
              </a:rPr>
              <a:t>-like features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17/22</a:t>
            </a:r>
            <a:endParaRPr lang="en-GB" sz="1200" dirty="0"/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1328722"/>
            <a:ext cx="2928958" cy="132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4" name="Group 40"/>
          <p:cNvGrpSpPr/>
          <p:nvPr/>
        </p:nvGrpSpPr>
        <p:grpSpPr>
          <a:xfrm>
            <a:off x="5429256" y="4000504"/>
            <a:ext cx="2643206" cy="2428892"/>
            <a:chOff x="4357686" y="3500438"/>
            <a:chExt cx="2049531" cy="1887652"/>
          </a:xfrm>
        </p:grpSpPr>
        <p:pic>
          <p:nvPicPr>
            <p:cNvPr id="75" name="Picture 74" descr="addams-family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7686" y="3500438"/>
              <a:ext cx="830162" cy="855144"/>
            </a:xfrm>
            <a:prstGeom prst="rect">
              <a:avLst/>
            </a:prstGeom>
          </p:spPr>
        </p:pic>
        <p:pic>
          <p:nvPicPr>
            <p:cNvPr id="76" name="Picture 75" descr="Argentina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7686" y="4286256"/>
              <a:ext cx="951743" cy="703118"/>
            </a:xfrm>
            <a:prstGeom prst="rect">
              <a:avLst/>
            </a:prstGeom>
          </p:spPr>
        </p:pic>
        <p:pic>
          <p:nvPicPr>
            <p:cNvPr id="77" name="Picture 76" descr="divinci-man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4942" y="3500438"/>
              <a:ext cx="600528" cy="855144"/>
            </a:xfrm>
            <a:prstGeom prst="rect">
              <a:avLst/>
            </a:prstGeom>
          </p:spPr>
        </p:pic>
        <p:pic>
          <p:nvPicPr>
            <p:cNvPr id="78" name="Picture 77" descr="ew-friends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6380" y="4286256"/>
              <a:ext cx="538424" cy="554260"/>
            </a:xfrm>
            <a:prstGeom prst="rect">
              <a:avLst/>
            </a:prstGeom>
          </p:spPr>
        </p:pic>
        <p:pic>
          <p:nvPicPr>
            <p:cNvPr id="79" name="Picture 78" descr="audrey1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57884" y="3500438"/>
              <a:ext cx="544758" cy="790216"/>
            </a:xfrm>
            <a:prstGeom prst="rect">
              <a:avLst/>
            </a:prstGeom>
          </p:spPr>
        </p:pic>
        <p:pic>
          <p:nvPicPr>
            <p:cNvPr id="80" name="Picture 79" descr="aerosmith-double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6446" y="4357694"/>
              <a:ext cx="620771" cy="430739"/>
            </a:xfrm>
            <a:prstGeom prst="rect">
              <a:avLst/>
            </a:prstGeom>
          </p:spPr>
        </p:pic>
        <p:pic>
          <p:nvPicPr>
            <p:cNvPr id="81" name="Picture 80" descr="albert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43570" y="4786322"/>
              <a:ext cx="642942" cy="401839"/>
            </a:xfrm>
            <a:prstGeom prst="rect">
              <a:avLst/>
            </a:prstGeom>
          </p:spPr>
        </p:pic>
        <p:pic>
          <p:nvPicPr>
            <p:cNvPr id="82" name="Picture 81" descr="puneet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86314" y="4786322"/>
              <a:ext cx="918488" cy="601768"/>
            </a:xfrm>
            <a:prstGeom prst="rect">
              <a:avLst/>
            </a:prstGeom>
          </p:spPr>
        </p:pic>
      </p:grpSp>
      <p:grpSp>
        <p:nvGrpSpPr>
          <p:cNvPr id="83" name="Group 30"/>
          <p:cNvGrpSpPr/>
          <p:nvPr/>
        </p:nvGrpSpPr>
        <p:grpSpPr>
          <a:xfrm>
            <a:off x="4643438" y="2928934"/>
            <a:ext cx="2357454" cy="1000132"/>
            <a:chOff x="2285984" y="6000768"/>
            <a:chExt cx="2507640" cy="857232"/>
          </a:xfrm>
        </p:grpSpPr>
        <p:pic>
          <p:nvPicPr>
            <p:cNvPr id="84" name="Picture 83" descr="banc_0001_0001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85984" y="6000768"/>
              <a:ext cx="507376" cy="405901"/>
            </a:xfrm>
            <a:prstGeom prst="rect">
              <a:avLst/>
            </a:prstGeom>
          </p:spPr>
        </p:pic>
        <p:pic>
          <p:nvPicPr>
            <p:cNvPr id="85" name="Picture 84" descr="banc_0001_0002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86050" y="6000768"/>
              <a:ext cx="507376" cy="405901"/>
            </a:xfrm>
            <a:prstGeom prst="rect">
              <a:avLst/>
            </a:prstGeom>
          </p:spPr>
        </p:pic>
        <p:pic>
          <p:nvPicPr>
            <p:cNvPr id="86" name="Picture 85" descr="banc_0001_0003.jp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6116" y="6000768"/>
              <a:ext cx="507376" cy="405901"/>
            </a:xfrm>
            <a:prstGeom prst="rect">
              <a:avLst/>
            </a:prstGeom>
          </p:spPr>
        </p:pic>
        <p:pic>
          <p:nvPicPr>
            <p:cNvPr id="87" name="Picture 86" descr="banc_0001_0004.jp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86182" y="6000768"/>
              <a:ext cx="507376" cy="405901"/>
            </a:xfrm>
            <a:prstGeom prst="rect">
              <a:avLst/>
            </a:prstGeom>
          </p:spPr>
        </p:pic>
        <p:pic>
          <p:nvPicPr>
            <p:cNvPr id="88" name="Picture 87" descr="banc_0001_0005.jp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86248" y="6000768"/>
              <a:ext cx="507376" cy="405901"/>
            </a:xfrm>
            <a:prstGeom prst="rect">
              <a:avLst/>
            </a:prstGeom>
          </p:spPr>
        </p:pic>
        <p:pic>
          <p:nvPicPr>
            <p:cNvPr id="89" name="Picture 88" descr="banc_0001_0006.jp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85984" y="6452099"/>
              <a:ext cx="507376" cy="405901"/>
            </a:xfrm>
            <a:prstGeom prst="rect">
              <a:avLst/>
            </a:prstGeom>
          </p:spPr>
        </p:pic>
        <p:pic>
          <p:nvPicPr>
            <p:cNvPr id="90" name="Picture 89" descr="banc_0001_0007.jpg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86050" y="6452099"/>
              <a:ext cx="507376" cy="405901"/>
            </a:xfrm>
            <a:prstGeom prst="rect">
              <a:avLst/>
            </a:prstGeom>
          </p:spPr>
        </p:pic>
        <p:pic>
          <p:nvPicPr>
            <p:cNvPr id="91" name="Picture 90" descr="banc_0001_0008.jpg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86116" y="6452099"/>
              <a:ext cx="507376" cy="405901"/>
            </a:xfrm>
            <a:prstGeom prst="rect">
              <a:avLst/>
            </a:prstGeom>
          </p:spPr>
        </p:pic>
        <p:pic>
          <p:nvPicPr>
            <p:cNvPr id="92" name="Picture 91" descr="banc_0001_0009.jpg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86182" y="6452099"/>
              <a:ext cx="507376" cy="405901"/>
            </a:xfrm>
            <a:prstGeom prst="rect">
              <a:avLst/>
            </a:prstGeom>
          </p:spPr>
        </p:pic>
        <p:pic>
          <p:nvPicPr>
            <p:cNvPr id="93" name="Picture 92" descr="banc_0001_0010.jpg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86248" y="6452099"/>
              <a:ext cx="507376" cy="405901"/>
            </a:xfrm>
            <a:prstGeom prst="rect">
              <a:avLst/>
            </a:prstGeom>
          </p:spPr>
        </p:pic>
      </p:grpSp>
      <p:grpSp>
        <p:nvGrpSpPr>
          <p:cNvPr id="94" name="Group 39"/>
          <p:cNvGrpSpPr/>
          <p:nvPr/>
        </p:nvGrpSpPr>
        <p:grpSpPr>
          <a:xfrm>
            <a:off x="7158056" y="2686046"/>
            <a:ext cx="1428760" cy="1500198"/>
            <a:chOff x="7858148" y="2928934"/>
            <a:chExt cx="1155045" cy="1099046"/>
          </a:xfrm>
        </p:grpSpPr>
        <p:pic>
          <p:nvPicPr>
            <p:cNvPr id="95" name="Picture 94" descr="0355.jpg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417615" y="2928934"/>
              <a:ext cx="583541" cy="384666"/>
            </a:xfrm>
            <a:prstGeom prst="rect">
              <a:avLst/>
            </a:prstGeom>
          </p:spPr>
        </p:pic>
        <p:pic>
          <p:nvPicPr>
            <p:cNvPr id="96" name="Picture 95" descr="0445.jpg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58148" y="2928934"/>
              <a:ext cx="583541" cy="384666"/>
            </a:xfrm>
            <a:prstGeom prst="rect">
              <a:avLst/>
            </a:prstGeom>
          </p:spPr>
        </p:pic>
        <p:pic>
          <p:nvPicPr>
            <p:cNvPr id="97" name="Picture 96" descr="0478.jpg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429652" y="3286124"/>
              <a:ext cx="583541" cy="384666"/>
            </a:xfrm>
            <a:prstGeom prst="rect">
              <a:avLst/>
            </a:prstGeom>
          </p:spPr>
        </p:pic>
        <p:pic>
          <p:nvPicPr>
            <p:cNvPr id="98" name="Picture 97" descr="0525.jpg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858148" y="3286124"/>
              <a:ext cx="583541" cy="384666"/>
            </a:xfrm>
            <a:prstGeom prst="rect">
              <a:avLst/>
            </a:prstGeom>
          </p:spPr>
        </p:pic>
        <p:pic>
          <p:nvPicPr>
            <p:cNvPr id="99" name="Picture 98" descr="0540.jp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429652" y="3643314"/>
              <a:ext cx="583541" cy="384666"/>
            </a:xfrm>
            <a:prstGeom prst="rect">
              <a:avLst/>
            </a:prstGeom>
          </p:spPr>
        </p:pic>
        <p:pic>
          <p:nvPicPr>
            <p:cNvPr id="100" name="Picture 99" descr="0550.jpg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858148" y="3643314"/>
              <a:ext cx="583541" cy="384666"/>
            </a:xfrm>
            <a:prstGeom prst="rect">
              <a:avLst/>
            </a:prstGeom>
          </p:spPr>
        </p:pic>
      </p:grpSp>
      <p:pic>
        <p:nvPicPr>
          <p:cNvPr id="102" name="Picture 1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3786182" y="5257812"/>
            <a:ext cx="1357322" cy="90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GB" sz="4000" dirty="0" smtClean="0">
                  <a:solidFill>
                    <a:schemeClr val="tx1"/>
                  </a:solidFill>
                </a:rPr>
                <a:t>Face detection experiment</a:t>
              </a:r>
              <a:endParaRPr lang="en-GB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GB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514350" indent="-514350"/>
            <a:endParaRPr lang="en-GB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514350" indent="-514350"/>
            <a:endParaRPr lang="en-GB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514350" indent="-514350"/>
            <a:endParaRPr lang="en-GB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514350" indent="-514350"/>
            <a:endParaRPr lang="en-GB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514350" indent="-514350"/>
            <a:endParaRPr lang="en-GB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514350" indent="-514350"/>
            <a:endParaRPr lang="en-GB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514350" indent="-514350"/>
            <a:endParaRPr lang="en-GB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514350" indent="-514350"/>
            <a:endParaRPr lang="en-GB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342900" lvl="0" indent="-342900">
              <a:spcBef>
                <a:spcPts val="5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  <a:latin typeface="Calibri" pitchFamily="34" charset="0"/>
              </a:rPr>
              <a:t>The proposed solution is about 3 to 5 times faster than boosting and 1.5 to 2.8 times faster than [Zhou 05], at the similar accuracy.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18/22</a:t>
            </a:r>
            <a:endParaRPr lang="en-GB" sz="12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157132" y="1714488"/>
          <a:ext cx="8821414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457"/>
                <a:gridCol w="864000"/>
                <a:gridCol w="900000"/>
                <a:gridCol w="864460"/>
                <a:gridCol w="864000"/>
                <a:gridCol w="900000"/>
                <a:gridCol w="936497"/>
                <a:gridCol w="864000"/>
                <a:gridCol w="900000"/>
                <a:gridCol w="864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2990" marR="92990"/>
                </a:tc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Boosting</a:t>
                      </a:r>
                      <a:endParaRPr lang="en-GB" dirty="0"/>
                    </a:p>
                  </a:txBody>
                  <a:tcPr marL="92990" marR="9299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Fast Exit [Zhou</a:t>
                      </a:r>
                      <a:r>
                        <a:rPr lang="en-GB" baseline="0" dirty="0" smtClean="0"/>
                        <a:t> 05]</a:t>
                      </a:r>
                      <a:endParaRPr lang="en-GB" dirty="0"/>
                    </a:p>
                  </a:txBody>
                  <a:tcPr marL="92990" marR="9299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Super Tree</a:t>
                      </a:r>
                      <a:endParaRPr lang="en-GB" dirty="0"/>
                    </a:p>
                  </a:txBody>
                  <a:tcPr marL="92990" marR="9299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626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No.</a:t>
                      </a:r>
                      <a:r>
                        <a:rPr lang="en-GB" sz="1600" baseline="0" dirty="0" smtClean="0"/>
                        <a:t> of weak learners</a:t>
                      </a:r>
                      <a:endParaRPr lang="en-GB" sz="1600" dirty="0" smtClean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False</a:t>
                      </a:r>
                      <a:r>
                        <a:rPr lang="en-GB" sz="1600" baseline="0" dirty="0" smtClean="0"/>
                        <a:t> positive </a:t>
                      </a:r>
                      <a:endParaRPr lang="en-GB" sz="1600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False</a:t>
                      </a:r>
                      <a:r>
                        <a:rPr lang="en-GB" sz="1600" baseline="0" dirty="0" smtClean="0"/>
                        <a:t> negative </a:t>
                      </a:r>
                      <a:endParaRPr lang="en-GB" sz="1600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Average</a:t>
                      </a:r>
                      <a:r>
                        <a:rPr lang="en-GB" sz="1600" baseline="0" dirty="0" smtClean="0"/>
                        <a:t> path length</a:t>
                      </a:r>
                      <a:endParaRPr lang="en-GB" sz="1600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False</a:t>
                      </a:r>
                      <a:r>
                        <a:rPr lang="en-GB" sz="1600" baseline="0" dirty="0" smtClean="0"/>
                        <a:t> positive </a:t>
                      </a:r>
                      <a:endParaRPr lang="en-GB" sz="1600" dirty="0" smtClean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False</a:t>
                      </a:r>
                      <a:r>
                        <a:rPr lang="en-GB" sz="1600" baseline="0" dirty="0" smtClean="0"/>
                        <a:t> negative </a:t>
                      </a:r>
                      <a:endParaRPr lang="en-GB" sz="1600" dirty="0" smtClean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Average</a:t>
                      </a:r>
                      <a:r>
                        <a:rPr lang="en-GB" sz="1600" baseline="0" dirty="0" smtClean="0"/>
                        <a:t> path length</a:t>
                      </a:r>
                      <a:endParaRPr lang="en-GB" sz="1600" dirty="0" smtClean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False</a:t>
                      </a:r>
                      <a:r>
                        <a:rPr lang="en-GB" sz="1600" baseline="0" dirty="0" smtClean="0"/>
                        <a:t> positive </a:t>
                      </a:r>
                      <a:endParaRPr lang="en-GB" sz="1600" dirty="0" smtClean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False</a:t>
                      </a:r>
                      <a:r>
                        <a:rPr lang="en-GB" sz="1600" baseline="0" dirty="0" smtClean="0"/>
                        <a:t> negative </a:t>
                      </a:r>
                      <a:endParaRPr lang="en-GB" sz="1600" dirty="0" smtClean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Average</a:t>
                      </a:r>
                      <a:r>
                        <a:rPr lang="en-GB" sz="1600" baseline="0" dirty="0" smtClean="0"/>
                        <a:t> path length</a:t>
                      </a:r>
                      <a:endParaRPr lang="en-GB" sz="1600" dirty="0" smtClean="0"/>
                    </a:p>
                  </a:txBody>
                  <a:tcPr marL="92990" marR="929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501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120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501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120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11.70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476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122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7.51</a:t>
                      </a:r>
                      <a:endParaRPr lang="en-GB" dirty="0"/>
                    </a:p>
                  </a:txBody>
                  <a:tcPr marL="92990" marR="929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264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126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264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126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23.26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231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127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12.23</a:t>
                      </a:r>
                      <a:endParaRPr lang="en-GB" dirty="0"/>
                    </a:p>
                  </a:txBody>
                  <a:tcPr marL="92990" marR="929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60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222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143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222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143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37.24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212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142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14.38</a:t>
                      </a:r>
                      <a:endParaRPr lang="en-GB" dirty="0"/>
                    </a:p>
                  </a:txBody>
                  <a:tcPr marL="92990" marR="9299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5720" y="128586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libri" pitchFamily="34" charset="0"/>
              </a:rPr>
              <a:t>Total test data points = 57507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388" y="2947984"/>
            <a:ext cx="714380" cy="1000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91512" y="2947984"/>
            <a:ext cx="714380" cy="1000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MVC_2010_ST_3D_only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5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GB" sz="4000" dirty="0" smtClean="0">
                  <a:solidFill>
                    <a:schemeClr val="tx1"/>
                  </a:solidFill>
                </a:rPr>
                <a:t>Face detection experiment</a:t>
              </a:r>
              <a:endParaRPr lang="en-GB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5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342900" lvl="0" indent="-342900">
              <a:spcBef>
                <a:spcPts val="5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342900" lvl="0" indent="-342900">
              <a:spcBef>
                <a:spcPts val="5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342900" lvl="0" indent="-342900">
              <a:spcBef>
                <a:spcPts val="5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342900" lvl="0" indent="-342900">
              <a:spcBef>
                <a:spcPts val="5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342900" lvl="0" indent="-342900">
              <a:spcBef>
                <a:spcPts val="5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342900" lvl="0" indent="-342900">
              <a:spcBef>
                <a:spcPts val="5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342900" lvl="0" indent="-342900">
              <a:spcBef>
                <a:spcPts val="5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342900" lvl="0" indent="-342900">
              <a:spcBef>
                <a:spcPts val="5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  <a:latin typeface="Calibri" pitchFamily="34" charset="0"/>
              </a:rPr>
              <a:t>For more than 60 weak-learners </a:t>
            </a:r>
            <a:br>
              <a:rPr lang="en-GB" sz="24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tx1"/>
                </a:solidFill>
                <a:latin typeface="Calibri" pitchFamily="34" charset="0"/>
              </a:rPr>
              <a:t>a boosting cascade is considered.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19/22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128586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libri" pitchFamily="34" charset="0"/>
              </a:rPr>
              <a:t>Total test data points = 57507</a:t>
            </a:r>
            <a:endParaRPr lang="en-GB" dirty="0">
              <a:latin typeface="Calibri" pitchFamily="34" charset="0"/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151166" y="1638288"/>
          <a:ext cx="8821414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457"/>
                <a:gridCol w="864000"/>
                <a:gridCol w="900000"/>
                <a:gridCol w="864460"/>
                <a:gridCol w="864000"/>
                <a:gridCol w="900000"/>
                <a:gridCol w="936497"/>
                <a:gridCol w="864000"/>
                <a:gridCol w="900000"/>
                <a:gridCol w="864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2990" marR="92990"/>
                </a:tc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Boosting</a:t>
                      </a:r>
                      <a:endParaRPr lang="en-GB" dirty="0"/>
                    </a:p>
                  </a:txBody>
                  <a:tcPr marL="92990" marR="9299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Fast Exit [Zhou</a:t>
                      </a:r>
                      <a:r>
                        <a:rPr lang="en-GB" baseline="0" dirty="0" smtClean="0"/>
                        <a:t> 05]</a:t>
                      </a:r>
                      <a:endParaRPr lang="en-GB" dirty="0"/>
                    </a:p>
                  </a:txBody>
                  <a:tcPr marL="92990" marR="9299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Super Tree</a:t>
                      </a:r>
                      <a:endParaRPr lang="en-GB" dirty="0"/>
                    </a:p>
                  </a:txBody>
                  <a:tcPr marL="92990" marR="9299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626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No.</a:t>
                      </a:r>
                      <a:r>
                        <a:rPr lang="en-GB" sz="1600" baseline="0" dirty="0" smtClean="0"/>
                        <a:t> of weak learners</a:t>
                      </a:r>
                      <a:endParaRPr lang="en-GB" sz="1600" dirty="0" smtClean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False</a:t>
                      </a:r>
                      <a:r>
                        <a:rPr lang="en-GB" sz="1600" baseline="0" dirty="0" smtClean="0"/>
                        <a:t> positive </a:t>
                      </a:r>
                      <a:endParaRPr lang="en-GB" sz="1600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False</a:t>
                      </a:r>
                      <a:r>
                        <a:rPr lang="en-GB" sz="1600" baseline="0" dirty="0" smtClean="0"/>
                        <a:t> negative </a:t>
                      </a:r>
                      <a:endParaRPr lang="en-GB" sz="1600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Average</a:t>
                      </a:r>
                      <a:r>
                        <a:rPr lang="en-GB" sz="1600" baseline="0" dirty="0" smtClean="0"/>
                        <a:t> path length</a:t>
                      </a:r>
                      <a:endParaRPr lang="en-GB" sz="1600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False</a:t>
                      </a:r>
                      <a:r>
                        <a:rPr lang="en-GB" sz="1600" baseline="0" dirty="0" smtClean="0"/>
                        <a:t> positive </a:t>
                      </a:r>
                      <a:endParaRPr lang="en-GB" sz="1600" dirty="0" smtClean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False</a:t>
                      </a:r>
                      <a:r>
                        <a:rPr lang="en-GB" sz="1600" baseline="0" dirty="0" smtClean="0"/>
                        <a:t> negative </a:t>
                      </a:r>
                      <a:endParaRPr lang="en-GB" sz="1600" dirty="0" smtClean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Average</a:t>
                      </a:r>
                      <a:r>
                        <a:rPr lang="en-GB" sz="1600" baseline="0" dirty="0" smtClean="0"/>
                        <a:t> path length</a:t>
                      </a:r>
                      <a:endParaRPr lang="en-GB" sz="1600" dirty="0" smtClean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False</a:t>
                      </a:r>
                      <a:r>
                        <a:rPr lang="en-GB" sz="1600" baseline="0" dirty="0" smtClean="0"/>
                        <a:t> positive </a:t>
                      </a:r>
                      <a:endParaRPr lang="en-GB" sz="1600" dirty="0" smtClean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False</a:t>
                      </a:r>
                      <a:r>
                        <a:rPr lang="en-GB" sz="1600" baseline="0" dirty="0" smtClean="0"/>
                        <a:t> negative </a:t>
                      </a:r>
                      <a:endParaRPr lang="en-GB" sz="1600" dirty="0" smtClean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Average</a:t>
                      </a:r>
                      <a:r>
                        <a:rPr lang="en-GB" sz="1600" baseline="0" dirty="0" smtClean="0"/>
                        <a:t> path length</a:t>
                      </a:r>
                      <a:endParaRPr lang="en-GB" sz="1600" dirty="0" smtClean="0"/>
                    </a:p>
                  </a:txBody>
                  <a:tcPr marL="92990" marR="929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148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146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148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146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69.28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145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152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15.1</a:t>
                      </a:r>
                      <a:endParaRPr lang="en-GB" dirty="0"/>
                    </a:p>
                  </a:txBody>
                  <a:tcPr marL="92990" marR="929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120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143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120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143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146.19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128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146</a:t>
                      </a:r>
                      <a:endParaRPr lang="en-GB" dirty="0"/>
                    </a:p>
                  </a:txBody>
                  <a:tcPr marL="92990" marR="9299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15.8</a:t>
                      </a:r>
                      <a:endParaRPr lang="en-GB" dirty="0"/>
                    </a:p>
                  </a:txBody>
                  <a:tcPr marL="92990" marR="92990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786050" y="2866690"/>
            <a:ext cx="571504" cy="671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58188" y="2877985"/>
            <a:ext cx="571504" cy="674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57834" y="2886071"/>
            <a:ext cx="714380" cy="671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28676" y="3617612"/>
            <a:ext cx="3564954" cy="1935480"/>
            <a:chOff x="2828676" y="3922412"/>
            <a:chExt cx="3564954" cy="1935480"/>
          </a:xfrm>
        </p:grpSpPr>
        <p:graphicFrame>
          <p:nvGraphicFramePr>
            <p:cNvPr id="16" name="Content Placeholder 3"/>
            <p:cNvGraphicFramePr>
              <a:graphicFrameLocks/>
            </p:cNvGraphicFramePr>
            <p:nvPr/>
          </p:nvGraphicFramePr>
          <p:xfrm>
            <a:off x="2828676" y="3922412"/>
            <a:ext cx="3564954" cy="19354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64457"/>
                  <a:gridCol w="864000"/>
                  <a:gridCol w="900000"/>
                  <a:gridCol w="936497"/>
                </a:tblGrid>
                <a:tr h="370840">
                  <a:tc>
                    <a:txBody>
                      <a:bodyPr/>
                      <a:lstStyle/>
                      <a:p>
                        <a:endParaRPr lang="en-GB" dirty="0"/>
                      </a:p>
                    </a:txBody>
                    <a:tcPr marL="92990" marR="92990"/>
                  </a:tc>
                  <a:tc gridSpan="3">
                    <a:txBody>
                      <a:bodyPr/>
                      <a:lstStyle/>
                      <a:p>
                        <a:r>
                          <a:rPr lang="en-GB" dirty="0" smtClean="0"/>
                          <a:t>Fast Exit</a:t>
                        </a:r>
                        <a:r>
                          <a:rPr lang="en-GB" baseline="0" dirty="0" smtClean="0"/>
                          <a:t> Cascade</a:t>
                        </a:r>
                        <a:endParaRPr lang="en-GB" dirty="0"/>
                      </a:p>
                    </a:txBody>
                    <a:tcPr marL="92990" marR="92990"/>
                  </a:tc>
                  <a:tc hMerge="1">
                    <a:txBody>
                      <a:bodyPr/>
                      <a:lstStyle/>
                      <a:p>
                        <a:endParaRPr lang="en-GB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n-GB"/>
                      </a:p>
                    </a:txBody>
                    <a:tcPr/>
                  </a:tc>
                </a:tr>
                <a:tr h="662618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600" dirty="0" smtClean="0"/>
                          <a:t>No.</a:t>
                        </a:r>
                        <a:r>
                          <a:rPr lang="en-GB" sz="1600" baseline="0" dirty="0" smtClean="0"/>
                          <a:t> of weak learners</a:t>
                        </a:r>
                        <a:endParaRPr lang="en-GB" sz="1600" dirty="0" smtClean="0"/>
                      </a:p>
                    </a:txBody>
                    <a:tcPr marL="92990" marR="92990"/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600" dirty="0" smtClean="0"/>
                          <a:t>False</a:t>
                        </a:r>
                        <a:r>
                          <a:rPr lang="en-GB" sz="1600" baseline="0" dirty="0" smtClean="0"/>
                          <a:t> positive rate</a:t>
                        </a:r>
                        <a:endParaRPr lang="en-GB" sz="1600" dirty="0" smtClean="0"/>
                      </a:p>
                    </a:txBody>
                    <a:tcPr marL="92990" marR="92990"/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600" dirty="0" smtClean="0"/>
                          <a:t>False</a:t>
                        </a:r>
                        <a:r>
                          <a:rPr lang="en-GB" sz="1600" baseline="0" dirty="0" smtClean="0"/>
                          <a:t> negative rate</a:t>
                        </a:r>
                        <a:endParaRPr lang="en-GB" sz="1600" dirty="0" smtClean="0"/>
                      </a:p>
                    </a:txBody>
                    <a:tcPr marL="92990" marR="92990"/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600" dirty="0" smtClean="0"/>
                          <a:t>Average</a:t>
                        </a:r>
                        <a:r>
                          <a:rPr lang="en-GB" sz="1600" baseline="0" dirty="0" smtClean="0"/>
                          <a:t> path length</a:t>
                        </a:r>
                        <a:endParaRPr lang="en-GB" sz="1600" dirty="0" smtClean="0"/>
                      </a:p>
                    </a:txBody>
                    <a:tcPr marL="92990" marR="92990"/>
                  </a:tc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GB" dirty="0" smtClean="0"/>
                          <a:t>100</a:t>
                        </a:r>
                        <a:endParaRPr lang="en-GB" dirty="0"/>
                      </a:p>
                    </a:txBody>
                    <a:tcPr marL="92990" marR="92990"/>
                  </a:tc>
                  <a:tc>
                    <a:txBody>
                      <a:bodyPr/>
                      <a:lstStyle/>
                      <a:p>
                        <a:r>
                          <a:rPr lang="en-GB" dirty="0" smtClean="0"/>
                          <a:t>144</a:t>
                        </a:r>
                        <a:endParaRPr lang="en-GB" dirty="0"/>
                      </a:p>
                    </a:txBody>
                    <a:tcPr marL="92990" marR="92990"/>
                  </a:tc>
                  <a:tc>
                    <a:txBody>
                      <a:bodyPr/>
                      <a:lstStyle/>
                      <a:p>
                        <a:r>
                          <a:rPr lang="en-GB" dirty="0" smtClean="0"/>
                          <a:t>149</a:t>
                        </a:r>
                        <a:endParaRPr lang="en-GB" dirty="0"/>
                      </a:p>
                    </a:txBody>
                    <a:tcPr marL="92990" marR="92990"/>
                  </a:tc>
                  <a:tc>
                    <a:txBody>
                      <a:bodyPr/>
                      <a:lstStyle/>
                      <a:p>
                        <a:r>
                          <a:rPr lang="en-GB" dirty="0" smtClean="0"/>
                          <a:t>37.4</a:t>
                        </a:r>
                        <a:endParaRPr lang="en-GB" dirty="0"/>
                      </a:p>
                    </a:txBody>
                    <a:tcPr marL="92990" marR="92990"/>
                  </a:tc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GB" dirty="0" smtClean="0"/>
                          <a:t>200</a:t>
                        </a:r>
                        <a:endParaRPr lang="en-GB" dirty="0"/>
                      </a:p>
                    </a:txBody>
                    <a:tcPr marL="92990" marR="92990"/>
                  </a:tc>
                  <a:tc>
                    <a:txBody>
                      <a:bodyPr/>
                      <a:lstStyle/>
                      <a:p>
                        <a:r>
                          <a:rPr lang="en-GB" dirty="0" smtClean="0"/>
                          <a:t>146</a:t>
                        </a:r>
                        <a:endParaRPr lang="en-GB" dirty="0"/>
                      </a:p>
                    </a:txBody>
                    <a:tcPr marL="92990" marR="92990"/>
                  </a:tc>
                  <a:tc>
                    <a:txBody>
                      <a:bodyPr/>
                      <a:lstStyle/>
                      <a:p>
                        <a:r>
                          <a:rPr lang="en-GB" dirty="0" smtClean="0"/>
                          <a:t>148</a:t>
                        </a:r>
                        <a:endParaRPr lang="en-GB" dirty="0"/>
                      </a:p>
                    </a:txBody>
                    <a:tcPr marL="92990" marR="92990"/>
                  </a:tc>
                  <a:tc>
                    <a:txBody>
                      <a:bodyPr/>
                      <a:lstStyle/>
                      <a:p>
                        <a:r>
                          <a:rPr lang="en-GB" dirty="0" smtClean="0"/>
                          <a:t>38.1</a:t>
                        </a:r>
                        <a:endParaRPr lang="en-GB" dirty="0"/>
                      </a:p>
                    </a:txBody>
                    <a:tcPr marL="92990" marR="92990"/>
                  </a:tc>
                </a:tr>
              </a:tbl>
            </a:graphicData>
          </a:graphic>
        </p:graphicFrame>
        <p:sp>
          <p:nvSpPr>
            <p:cNvPr id="17" name="Rectangle 16"/>
            <p:cNvSpPr/>
            <p:nvPr/>
          </p:nvSpPr>
          <p:spPr>
            <a:xfrm>
              <a:off x="5414970" y="5114606"/>
              <a:ext cx="714380" cy="6718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572264" y="3643290"/>
            <a:ext cx="3429024" cy="3012562"/>
            <a:chOff x="6572264" y="3643290"/>
            <a:chExt cx="3429024" cy="3012562"/>
          </a:xfrm>
        </p:grpSpPr>
        <p:sp>
          <p:nvSpPr>
            <p:cNvPr id="19" name="TextBox 18"/>
            <p:cNvSpPr txBox="1"/>
            <p:nvPr/>
          </p:nvSpPr>
          <p:spPr>
            <a:xfrm>
              <a:off x="6572264" y="5194543"/>
              <a:ext cx="1071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Class A</a:t>
              </a:r>
              <a:endParaRPr lang="en-GB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973501" y="4987709"/>
              <a:ext cx="155036" cy="1551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7715272" y="6202833"/>
              <a:ext cx="155036" cy="1551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8501090" y="6215082"/>
              <a:ext cx="155036" cy="15512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929454" y="3694998"/>
              <a:ext cx="1857388" cy="10341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29454" y="3643290"/>
              <a:ext cx="1860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/>
                <a:t>Super Tree</a:t>
              </a:r>
              <a:endParaRPr lang="en-GB" sz="2000" b="1" dirty="0"/>
            </a:p>
          </p:txBody>
        </p:sp>
        <p:grpSp>
          <p:nvGrpSpPr>
            <p:cNvPr id="27" name="Group 100"/>
            <p:cNvGrpSpPr/>
            <p:nvPr/>
          </p:nvGrpSpPr>
          <p:grpSpPr>
            <a:xfrm>
              <a:off x="7438608" y="3987194"/>
              <a:ext cx="838068" cy="658535"/>
              <a:chOff x="6271014" y="1928802"/>
              <a:chExt cx="1158506" cy="909802"/>
            </a:xfrm>
          </p:grpSpPr>
          <p:sp>
            <p:nvSpPr>
              <p:cNvPr id="47" name="Oval 8"/>
              <p:cNvSpPr/>
              <p:nvPr/>
            </p:nvSpPr>
            <p:spPr>
              <a:xfrm>
                <a:off x="6715140" y="192880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9"/>
              <p:cNvSpPr/>
              <p:nvPr/>
            </p:nvSpPr>
            <p:spPr>
              <a:xfrm>
                <a:off x="7000892" y="228599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429388" y="228599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786578" y="2624290"/>
                <a:ext cx="214314" cy="21431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215206" y="2624290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rot="16200000" flipH="1">
                <a:off x="6915927" y="2093870"/>
                <a:ext cx="174262" cy="20998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51" idx="0"/>
              </p:cNvCxnSpPr>
              <p:nvPr/>
            </p:nvCxnSpPr>
            <p:spPr>
              <a:xfrm rot="16200000" flipH="1">
                <a:off x="7175406" y="2477333"/>
                <a:ext cx="155370" cy="13854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49" idx="0"/>
              </p:cNvCxnSpPr>
              <p:nvPr/>
            </p:nvCxnSpPr>
            <p:spPr>
              <a:xfrm rot="5400000" flipH="1" flipV="1">
                <a:off x="6554404" y="2093871"/>
                <a:ext cx="174262" cy="20998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0" idx="0"/>
              </p:cNvCxnSpPr>
              <p:nvPr/>
            </p:nvCxnSpPr>
            <p:spPr>
              <a:xfrm rot="5400000" flipH="1" flipV="1">
                <a:off x="6885321" y="2477334"/>
                <a:ext cx="155370" cy="13854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6271014" y="2602740"/>
                <a:ext cx="214314" cy="21431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7" name="Straight Connector 56"/>
              <p:cNvCxnSpPr>
                <a:stCxn id="56" idx="0"/>
                <a:endCxn id="49" idx="3"/>
              </p:cNvCxnSpPr>
              <p:nvPr/>
            </p:nvCxnSpPr>
            <p:spPr>
              <a:xfrm rot="5400000" flipH="1" flipV="1">
                <a:off x="6352562" y="2494529"/>
                <a:ext cx="133820" cy="8260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34"/>
            <p:cNvSpPr/>
            <p:nvPr/>
          </p:nvSpPr>
          <p:spPr>
            <a:xfrm>
              <a:off x="7429520" y="4929198"/>
              <a:ext cx="1519926" cy="10341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15206" y="4987708"/>
              <a:ext cx="1916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/>
                <a:t>“Fast Exit”</a:t>
              </a:r>
              <a:endParaRPr lang="en-GB" sz="2000" b="1" dirty="0"/>
            </a:p>
          </p:txBody>
        </p:sp>
        <p:grpSp>
          <p:nvGrpSpPr>
            <p:cNvPr id="37" name="Group 101"/>
            <p:cNvGrpSpPr/>
            <p:nvPr/>
          </p:nvGrpSpPr>
          <p:grpSpPr>
            <a:xfrm>
              <a:off x="7820048" y="5278909"/>
              <a:ext cx="723500" cy="658535"/>
              <a:chOff x="7215206" y="3714752"/>
              <a:chExt cx="1000132" cy="90980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00958" y="371475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786710" y="407194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215206" y="4071942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572396" y="4410240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001024" y="4410240"/>
                <a:ext cx="214314" cy="21431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/>
              <p:cNvCxnSpPr>
                <a:stCxn id="38" idx="5"/>
                <a:endCxn id="39" idx="0"/>
              </p:cNvCxnSpPr>
              <p:nvPr/>
            </p:nvCxnSpPr>
            <p:spPr>
              <a:xfrm rot="16200000" flipH="1">
                <a:off x="7701745" y="3879820"/>
                <a:ext cx="174262" cy="20998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9" idx="5"/>
                <a:endCxn id="42" idx="0"/>
              </p:cNvCxnSpPr>
              <p:nvPr/>
            </p:nvCxnSpPr>
            <p:spPr>
              <a:xfrm rot="16200000" flipH="1">
                <a:off x="7961224" y="4263283"/>
                <a:ext cx="155370" cy="13854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0" idx="0"/>
                <a:endCxn id="38" idx="3"/>
              </p:cNvCxnSpPr>
              <p:nvPr/>
            </p:nvCxnSpPr>
            <p:spPr>
              <a:xfrm rot="5400000" flipH="1" flipV="1">
                <a:off x="7340222" y="3879821"/>
                <a:ext cx="174262" cy="20998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1" idx="0"/>
                <a:endCxn id="39" idx="3"/>
              </p:cNvCxnSpPr>
              <p:nvPr/>
            </p:nvCxnSpPr>
            <p:spPr>
              <a:xfrm rot="5400000" flipH="1" flipV="1">
                <a:off x="7671139" y="4263284"/>
                <a:ext cx="155370" cy="13854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>
              <a:stCxn id="23" idx="2"/>
              <a:endCxn id="35" idx="0"/>
            </p:cNvCxnSpPr>
            <p:nvPr/>
          </p:nvCxnSpPr>
          <p:spPr>
            <a:xfrm rot="16200000" flipH="1">
              <a:off x="7923799" y="4663514"/>
              <a:ext cx="200032" cy="331335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20" idx="0"/>
            </p:cNvCxnSpPr>
            <p:nvPr/>
          </p:nvCxnSpPr>
          <p:spPr>
            <a:xfrm rot="10800000" flipV="1">
              <a:off x="7051019" y="4729167"/>
              <a:ext cx="801018" cy="25854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358082" y="6286520"/>
              <a:ext cx="1328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Class A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38105" y="6274378"/>
              <a:ext cx="1763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Class B</a:t>
              </a:r>
              <a:endParaRPr lang="en-GB" dirty="0"/>
            </a:p>
          </p:txBody>
        </p:sp>
        <p:cxnSp>
          <p:nvCxnSpPr>
            <p:cNvPr id="33" name="Straight Connector 32"/>
            <p:cNvCxnSpPr>
              <a:stCxn id="35" idx="2"/>
              <a:endCxn id="21" idx="0"/>
            </p:cNvCxnSpPr>
            <p:nvPr/>
          </p:nvCxnSpPr>
          <p:spPr>
            <a:xfrm rot="5400000">
              <a:off x="7871404" y="5884753"/>
              <a:ext cx="239467" cy="39669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5" idx="2"/>
              <a:endCxn id="22" idx="0"/>
            </p:cNvCxnSpPr>
            <p:nvPr/>
          </p:nvCxnSpPr>
          <p:spPr>
            <a:xfrm rot="16200000" flipH="1">
              <a:off x="8258187" y="5894661"/>
              <a:ext cx="251716" cy="389125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GB" sz="4000" dirty="0" smtClean="0">
                  <a:solidFill>
                    <a:schemeClr val="tx1"/>
                  </a:solidFill>
                </a:rPr>
                <a:t>Experiments with tracking and segmentation by ST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Arial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20/22</a:t>
            </a:r>
            <a:endParaRPr lang="en-GB" sz="1200" dirty="0"/>
          </a:p>
        </p:txBody>
      </p:sp>
      <p:pic>
        <p:nvPicPr>
          <p:cNvPr id="8" name="MovieTracking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1290588" y="1328722"/>
            <a:ext cx="6953299" cy="521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GB" sz="4000" dirty="0" smtClean="0">
                  <a:solidFill>
                    <a:schemeClr val="tx1"/>
                  </a:solidFill>
                </a:rPr>
                <a:t>Summary</a:t>
              </a:r>
              <a:endParaRPr lang="en-GB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Speeded up boosting classifier without sacrificing accuracy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Formalized the problem as a </a:t>
            </a:r>
            <a:r>
              <a:rPr lang="en-GB" sz="2800" dirty="0" err="1" smtClean="0">
                <a:solidFill>
                  <a:schemeClr val="tx1"/>
                </a:solidFill>
              </a:rPr>
              <a:t>boolean</a:t>
            </a:r>
            <a:r>
              <a:rPr lang="en-GB" sz="2800" dirty="0" smtClean="0">
                <a:solidFill>
                  <a:schemeClr val="tx1"/>
                </a:solidFill>
              </a:rPr>
              <a:t> optimization task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Proposed a </a:t>
            </a:r>
            <a:r>
              <a:rPr lang="en-GB" sz="2800" dirty="0" err="1" smtClean="0">
                <a:solidFill>
                  <a:schemeClr val="tx1"/>
                </a:solidFill>
              </a:rPr>
              <a:t>boolean</a:t>
            </a:r>
            <a:r>
              <a:rPr lang="en-GB" sz="2800" dirty="0" smtClean="0">
                <a:solidFill>
                  <a:schemeClr val="tx1"/>
                </a:solidFill>
              </a:rPr>
              <a:t> optimisation method for a large number of binary variables (~60)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Proposed a 2 stage cascade to handle almost any number of weak learners (binary variables)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21/22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GB" sz="4000" dirty="0" smtClean="0">
                  <a:solidFill>
                    <a:schemeClr val="tx1"/>
                  </a:solidFill>
                </a:rPr>
                <a:t>Questions?</a:t>
              </a:r>
              <a:endParaRPr lang="en-GB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22/22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4" name="Picture 11" descr="Cambridge_University_Crest_-_flat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ounded Rectangle 8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400" dirty="0" smtClean="0">
                  <a:solidFill>
                    <a:schemeClr val="tx1"/>
                  </a:solidFill>
                  <a:latin typeface="+mj-lt"/>
                </a:rPr>
                <a:t>Introduction</a:t>
              </a:r>
              <a:endParaRPr lang="en-GB" sz="4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Aim </a:t>
            </a:r>
            <a:r>
              <a:rPr lang="en-GB" sz="2800" dirty="0">
                <a:solidFill>
                  <a:schemeClr val="tx1"/>
                </a:solidFill>
              </a:rPr>
              <a:t>– improved classification time of a learnt boosting </a:t>
            </a:r>
            <a:r>
              <a:rPr lang="en-GB" sz="2800" dirty="0" smtClean="0">
                <a:solidFill>
                  <a:schemeClr val="tx1"/>
                </a:solidFill>
              </a:rPr>
              <a:t>classifier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Shallow network of  boosting classifier</a:t>
            </a:r>
            <a:br>
              <a:rPr lang="en-GB" sz="2400" dirty="0" smtClean="0">
                <a:solidFill>
                  <a:schemeClr val="tx1"/>
                </a:solidFill>
              </a:rPr>
            </a:br>
            <a:r>
              <a:rPr lang="en-GB" sz="2400" dirty="0" smtClean="0">
                <a:solidFill>
                  <a:schemeClr val="tx1"/>
                </a:solidFill>
              </a:rPr>
              <a:t> converted into a “deep” decision tree </a:t>
            </a:r>
            <a:br>
              <a:rPr lang="en-GB" sz="2400" dirty="0" smtClean="0">
                <a:solidFill>
                  <a:schemeClr val="tx1"/>
                </a:solidFill>
              </a:rPr>
            </a:br>
            <a:r>
              <a:rPr lang="en-GB" sz="2400" dirty="0" smtClean="0">
                <a:solidFill>
                  <a:schemeClr val="tx1"/>
                </a:solidFill>
              </a:rPr>
              <a:t>based structure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Applications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Real time detection and tracking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Object segmentation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Design goals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Significant speed up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Similar accuracy</a:t>
            </a:r>
          </a:p>
        </p:txBody>
      </p:sp>
      <p:grpSp>
        <p:nvGrpSpPr>
          <p:cNvPr id="3" name="Group 30"/>
          <p:cNvGrpSpPr/>
          <p:nvPr/>
        </p:nvGrpSpPr>
        <p:grpSpPr>
          <a:xfrm>
            <a:off x="5172092" y="3450516"/>
            <a:ext cx="3400436" cy="2621690"/>
            <a:chOff x="5029216" y="3357562"/>
            <a:chExt cx="3400436" cy="2621690"/>
          </a:xfrm>
        </p:grpSpPr>
        <p:pic>
          <p:nvPicPr>
            <p:cNvPr id="13" name="Picture 92" descr="out_gt227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29216" y="4572008"/>
              <a:ext cx="1828800" cy="129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4" name="TrackCarMovie.wmv">
              <a:hlinkClick r:id="" action="ppaction://media"/>
            </p:cNvPr>
            <p:cNvPicPr>
              <a:picLocks noRot="1" noChangeAspect="1"/>
            </p:cNvPicPr>
            <p:nvPr>
              <a:videoFile r:link="rId1"/>
            </p:nvPr>
          </p:nvPicPr>
          <p:blipFill>
            <a:blip r:embed="rId6" cstate="print"/>
            <a:stretch>
              <a:fillRect/>
            </a:stretch>
          </p:blipFill>
          <p:spPr>
            <a:xfrm>
              <a:off x="6715140" y="4693368"/>
              <a:ext cx="1714512" cy="1285884"/>
            </a:xfrm>
            <a:prstGeom prst="rect">
              <a:avLst/>
            </a:prstGeom>
            <a:effectLst>
              <a:outerShdw blurRad="190500" algn="tl" rotWithShape="0">
                <a:prstClr val="black">
                  <a:alpha val="70000"/>
                </a:prstClr>
              </a:outerShdw>
            </a:effectLst>
          </p:spPr>
        </p:pic>
        <p:grpSp>
          <p:nvGrpSpPr>
            <p:cNvPr id="5" name="Group 29"/>
            <p:cNvGrpSpPr/>
            <p:nvPr/>
          </p:nvGrpSpPr>
          <p:grpSpPr>
            <a:xfrm>
              <a:off x="5929322" y="3357562"/>
              <a:ext cx="1571636" cy="1500198"/>
              <a:chOff x="5929322" y="3357562"/>
              <a:chExt cx="1571636" cy="1500198"/>
            </a:xfrm>
          </p:grpSpPr>
          <p:grpSp>
            <p:nvGrpSpPr>
              <p:cNvPr id="6" name="Group 40"/>
              <p:cNvGrpSpPr/>
              <p:nvPr/>
            </p:nvGrpSpPr>
            <p:grpSpPr>
              <a:xfrm>
                <a:off x="5929322" y="3357562"/>
                <a:ext cx="1571636" cy="1500198"/>
                <a:chOff x="4357686" y="3500438"/>
                <a:chExt cx="2049531" cy="1887652"/>
              </a:xfrm>
              <a:effectLst>
                <a:outerShdw blurRad="190500" algn="tl" rotWithShape="0">
                  <a:prstClr val="black">
                    <a:alpha val="70000"/>
                  </a:prstClr>
                </a:outerShdw>
              </a:effectLst>
            </p:grpSpPr>
            <p:pic>
              <p:nvPicPr>
                <p:cNvPr id="15" name="Picture 14" descr="addams-family.jpg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357686" y="3500438"/>
                  <a:ext cx="830162" cy="855144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rgentina.jpg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357686" y="4286256"/>
                  <a:ext cx="951743" cy="703118"/>
                </a:xfrm>
                <a:prstGeom prst="rect">
                  <a:avLst/>
                </a:prstGeom>
              </p:spPr>
            </p:pic>
            <p:pic>
              <p:nvPicPr>
                <p:cNvPr id="17" name="Picture 16" descr="divinci-man1.jpg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5214942" y="3500438"/>
                  <a:ext cx="600528" cy="855144"/>
                </a:xfrm>
                <a:prstGeom prst="rect">
                  <a:avLst/>
                </a:prstGeom>
              </p:spPr>
            </p:pic>
            <p:pic>
              <p:nvPicPr>
                <p:cNvPr id="18" name="Picture 17" descr="ew-friends.jpg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5286380" y="4286256"/>
                  <a:ext cx="538424" cy="554260"/>
                </a:xfrm>
                <a:prstGeom prst="rect">
                  <a:avLst/>
                </a:prstGeom>
              </p:spPr>
            </p:pic>
            <p:pic>
              <p:nvPicPr>
                <p:cNvPr id="19" name="Picture 18" descr="audrey1.jpg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5857884" y="3500438"/>
                  <a:ext cx="544758" cy="790216"/>
                </a:xfrm>
                <a:prstGeom prst="rect">
                  <a:avLst/>
                </a:prstGeom>
              </p:spPr>
            </p:pic>
            <p:pic>
              <p:nvPicPr>
                <p:cNvPr id="20" name="Picture 19" descr="aerosmith-double.jp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5786446" y="4357694"/>
                  <a:ext cx="620771" cy="430739"/>
                </a:xfrm>
                <a:prstGeom prst="rect">
                  <a:avLst/>
                </a:prstGeom>
              </p:spPr>
            </p:pic>
            <p:pic>
              <p:nvPicPr>
                <p:cNvPr id="21" name="Picture 20" descr="albert.jp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643570" y="4786322"/>
                  <a:ext cx="642942" cy="401839"/>
                </a:xfrm>
                <a:prstGeom prst="rect">
                  <a:avLst/>
                </a:prstGeom>
              </p:spPr>
            </p:pic>
            <p:pic>
              <p:nvPicPr>
                <p:cNvPr id="22" name="Picture 21" descr="puneet.jpg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4786314" y="4786322"/>
                  <a:ext cx="918488" cy="601768"/>
                </a:xfrm>
                <a:prstGeom prst="rect">
                  <a:avLst/>
                </a:prstGeom>
              </p:spPr>
            </p:pic>
          </p:grpSp>
          <p:sp>
            <p:nvSpPr>
              <p:cNvPr id="25" name="Rectangle 24"/>
              <p:cNvSpPr/>
              <p:nvPr/>
            </p:nvSpPr>
            <p:spPr>
              <a:xfrm>
                <a:off x="7143768" y="3389836"/>
                <a:ext cx="285752" cy="285752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000892" y="4357694"/>
                <a:ext cx="285752" cy="285752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86668" y="3418242"/>
                <a:ext cx="142876" cy="142876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2/22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400" dirty="0" smtClean="0">
                  <a:solidFill>
                    <a:schemeClr val="tx1"/>
                  </a:solidFill>
                  <a:latin typeface="+mj-lt"/>
                </a:rPr>
                <a:t>Speeding up a boosting classifier</a:t>
              </a:r>
              <a:endParaRPr lang="en-GB" sz="4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Creating a cascade of boosting classifiers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Robust Real-time Object Detection [Viola &amp; Jones 02]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Single path of varying length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“Fast exit”  [Zhou 05]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Sequential probability ratio test [</a:t>
            </a:r>
            <a:r>
              <a:rPr lang="en-GB" sz="2400" dirty="0" err="1" smtClean="0">
                <a:solidFill>
                  <a:schemeClr val="tx1"/>
                </a:solidFill>
              </a:rPr>
              <a:t>Sochman</a:t>
            </a:r>
            <a:r>
              <a:rPr lang="en-GB" sz="2400" dirty="0" smtClean="0">
                <a:solidFill>
                  <a:schemeClr val="tx1"/>
                </a:solidFill>
              </a:rPr>
              <a:t> et. al. 05]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Multiple paths of different lengths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A binary decision tree implementation </a:t>
            </a:r>
            <a:br>
              <a:rPr lang="en-GB" sz="2400" dirty="0" smtClean="0">
                <a:solidFill>
                  <a:schemeClr val="tx1"/>
                </a:solidFill>
              </a:rPr>
            </a:br>
            <a:r>
              <a:rPr lang="en-GB" sz="2400" dirty="0" smtClean="0">
                <a:solidFill>
                  <a:schemeClr val="tx1"/>
                </a:solidFill>
              </a:rPr>
              <a:t>of a boosted strong classifier [Zhou 05]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Feature sharing between multiple classifiers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Sharing visual features [</a:t>
            </a:r>
            <a:r>
              <a:rPr lang="en-GB" sz="2400" dirty="0" err="1" smtClean="0">
                <a:solidFill>
                  <a:schemeClr val="tx1"/>
                </a:solidFill>
              </a:rPr>
              <a:t>Torralba</a:t>
            </a:r>
            <a:r>
              <a:rPr lang="en-GB" sz="2400" dirty="0" smtClean="0">
                <a:solidFill>
                  <a:schemeClr val="tx1"/>
                </a:solidFill>
              </a:rPr>
              <a:t> et. al  07]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400" dirty="0" err="1" smtClean="0">
                <a:solidFill>
                  <a:schemeClr val="tx1"/>
                </a:solidFill>
              </a:rPr>
              <a:t>VectorBoost</a:t>
            </a:r>
            <a:r>
              <a:rPr lang="en-GB" sz="2400" dirty="0" smtClean="0">
                <a:solidFill>
                  <a:schemeClr val="tx1"/>
                </a:solidFill>
              </a:rPr>
              <a:t>  [Huang et. al 05]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Boosted trees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400" dirty="0" err="1" smtClean="0">
                <a:solidFill>
                  <a:schemeClr val="tx1"/>
                </a:solidFill>
              </a:rPr>
              <a:t>AdaTree</a:t>
            </a:r>
            <a:r>
              <a:rPr lang="en-GB" sz="2400" dirty="0" smtClean="0">
                <a:solidFill>
                  <a:schemeClr val="tx1"/>
                </a:solidFill>
              </a:rPr>
              <a:t>  [Grossmann  05] 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3/22</a:t>
            </a:r>
            <a:endParaRPr lang="en-GB" sz="1200" dirty="0"/>
          </a:p>
        </p:txBody>
      </p:sp>
      <p:sp>
        <p:nvSpPr>
          <p:cNvPr id="35" name="Rectangle 34"/>
          <p:cNvSpPr/>
          <p:nvPr/>
        </p:nvSpPr>
        <p:spPr>
          <a:xfrm>
            <a:off x="6143636" y="5422408"/>
            <a:ext cx="2772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6" name="Object 3"/>
          <p:cNvGraphicFramePr>
            <a:graphicFrameLocks noChangeAspect="1"/>
          </p:cNvGraphicFramePr>
          <p:nvPr/>
        </p:nvGraphicFramePr>
        <p:xfrm>
          <a:off x="6176663" y="5453415"/>
          <a:ext cx="2660650" cy="1006475"/>
        </p:xfrm>
        <a:graphic>
          <a:graphicData uri="http://schemas.openxmlformats.org/presentationml/2006/ole">
            <p:oleObj spid="_x0000_s62466" name="Equation" r:id="rId5" imgW="1143000" imgH="431640" progId="Equation.3">
              <p:embed/>
            </p:oleObj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7572397" y="4897666"/>
            <a:ext cx="1357321" cy="1285884"/>
            <a:chOff x="4846473" y="1857364"/>
            <a:chExt cx="1071570" cy="1285884"/>
          </a:xfrm>
        </p:grpSpPr>
        <p:sp>
          <p:nvSpPr>
            <p:cNvPr id="38" name="Rectangle 37"/>
            <p:cNvSpPr/>
            <p:nvPr/>
          </p:nvSpPr>
          <p:spPr>
            <a:xfrm>
              <a:off x="5232572" y="2643182"/>
              <a:ext cx="616625" cy="500066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46473" y="1857364"/>
              <a:ext cx="10715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>
                  <a:solidFill>
                    <a:srgbClr val="FFC000"/>
                  </a:solidFill>
                  <a:latin typeface="Calibri" pitchFamily="34" charset="0"/>
                </a:rPr>
                <a:t>Weak classifier</a:t>
              </a:r>
              <a:endParaRPr lang="en-GB" sz="2400" b="1" dirty="0">
                <a:solidFill>
                  <a:srgbClr val="FFC000"/>
                </a:solidFill>
                <a:latin typeface="Calibri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68645" y="4923925"/>
            <a:ext cx="1689503" cy="1259625"/>
            <a:chOff x="3233314" y="1790781"/>
            <a:chExt cx="1469133" cy="1259625"/>
          </a:xfrm>
        </p:grpSpPr>
        <p:sp>
          <p:nvSpPr>
            <p:cNvPr id="41" name="Rectangle 40"/>
            <p:cNvSpPr/>
            <p:nvPr/>
          </p:nvSpPr>
          <p:spPr>
            <a:xfrm>
              <a:off x="3233314" y="2550340"/>
              <a:ext cx="785818" cy="500066"/>
            </a:xfrm>
            <a:prstGeom prst="rect">
              <a:avLst/>
            </a:prstGeom>
            <a:noFill/>
            <a:ln w="25400"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73687" y="1790781"/>
              <a:ext cx="1428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>
                  <a:solidFill>
                    <a:srgbClr val="3366CC"/>
                  </a:solidFill>
                  <a:latin typeface="Calibri" pitchFamily="34" charset="0"/>
                </a:rPr>
                <a:t>Strong classifier</a:t>
              </a:r>
              <a:endParaRPr lang="en-GB" sz="2400" b="1" dirty="0">
                <a:solidFill>
                  <a:srgbClr val="3366CC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71512" y="2296612"/>
            <a:ext cx="3348000" cy="11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400" dirty="0" smtClean="0">
                  <a:solidFill>
                    <a:schemeClr val="tx1"/>
                  </a:solidFill>
                </a:rPr>
                <a:t>Brief review of boosting classifier</a:t>
              </a:r>
              <a:endParaRPr lang="en-GB" sz="4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Aggregation of weak learners </a:t>
            </a:r>
            <a:br>
              <a:rPr lang="en-GB" sz="2800" dirty="0" smtClean="0">
                <a:solidFill>
                  <a:schemeClr val="tx1"/>
                </a:solidFill>
              </a:rPr>
            </a:br>
            <a:r>
              <a:rPr lang="en-GB" sz="2800" dirty="0" smtClean="0">
                <a:solidFill>
                  <a:schemeClr val="tx1"/>
                </a:solidFill>
              </a:rPr>
              <a:t>yields a strong classifier</a:t>
            </a:r>
            <a:br>
              <a:rPr lang="en-GB" sz="2800" dirty="0" smtClean="0">
                <a:solidFill>
                  <a:schemeClr val="tx1"/>
                </a:solidFill>
              </a:rPr>
            </a:br>
            <a:r>
              <a:rPr lang="en-GB" sz="2800" dirty="0" smtClean="0">
                <a:solidFill>
                  <a:schemeClr val="tx1"/>
                </a:solidFill>
              </a:rPr>
              <a:t/>
            </a:r>
            <a:br>
              <a:rPr lang="en-GB" sz="2800" dirty="0" smtClean="0">
                <a:solidFill>
                  <a:schemeClr val="tx1"/>
                </a:solidFill>
              </a:rPr>
            </a:b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Many variations of learning method </a:t>
            </a:r>
            <a:br>
              <a:rPr lang="en-GB" sz="2800" dirty="0" smtClean="0">
                <a:solidFill>
                  <a:schemeClr val="tx1"/>
                </a:solidFill>
              </a:rPr>
            </a:br>
            <a:r>
              <a:rPr lang="en-GB" sz="2800" dirty="0" smtClean="0">
                <a:solidFill>
                  <a:schemeClr val="tx1"/>
                </a:solidFill>
              </a:rPr>
              <a:t>and weak classifier functions.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err="1" smtClean="0">
                <a:solidFill>
                  <a:schemeClr val="tx1"/>
                </a:solidFill>
              </a:rPr>
              <a:t>Anyboost</a:t>
            </a:r>
            <a:r>
              <a:rPr lang="en-GB" sz="2400" dirty="0" smtClean="0">
                <a:solidFill>
                  <a:schemeClr val="tx1"/>
                </a:solidFill>
              </a:rPr>
              <a:t> [Mason et al 00] </a:t>
            </a:r>
            <a:br>
              <a:rPr lang="en-GB" sz="2400" dirty="0" smtClean="0">
                <a:solidFill>
                  <a:schemeClr val="tx1"/>
                </a:solidFill>
              </a:rPr>
            </a:br>
            <a:r>
              <a:rPr lang="en-GB" sz="2400" dirty="0" smtClean="0">
                <a:solidFill>
                  <a:schemeClr val="tx1"/>
                </a:solidFill>
              </a:rPr>
              <a:t>implementation with discrete </a:t>
            </a:r>
            <a:br>
              <a:rPr lang="en-GB" sz="2400" dirty="0" smtClean="0">
                <a:solidFill>
                  <a:schemeClr val="tx1"/>
                </a:solidFill>
              </a:rPr>
            </a:br>
            <a:r>
              <a:rPr lang="en-GB" sz="2400" dirty="0" smtClean="0">
                <a:solidFill>
                  <a:schemeClr val="tx1"/>
                </a:solidFill>
              </a:rPr>
              <a:t>decision stumps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Weak classifiers: </a:t>
            </a:r>
            <a:r>
              <a:rPr lang="en-GB" sz="2400" dirty="0" err="1" smtClean="0">
                <a:solidFill>
                  <a:schemeClr val="tx1"/>
                </a:solidFill>
              </a:rPr>
              <a:t>Haar</a:t>
            </a:r>
            <a:r>
              <a:rPr lang="en-GB" sz="2400" dirty="0" smtClean="0">
                <a:solidFill>
                  <a:schemeClr val="tx1"/>
                </a:solidFill>
              </a:rPr>
              <a:t>-basis like </a:t>
            </a:r>
            <a:br>
              <a:rPr lang="en-GB" sz="2400" dirty="0" smtClean="0">
                <a:solidFill>
                  <a:schemeClr val="tx1"/>
                </a:solidFill>
              </a:rPr>
            </a:br>
            <a:r>
              <a:rPr lang="en-GB" sz="2400" dirty="0" smtClean="0">
                <a:solidFill>
                  <a:schemeClr val="tx1"/>
                </a:solidFill>
              </a:rPr>
              <a:t>functions (45,396 in total)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4/22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6033892" y="1897806"/>
            <a:ext cx="2772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857884" y="3695702"/>
            <a:ext cx="2952000" cy="9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Content Placeholder 6"/>
          <p:cNvGraphicFramePr>
            <a:graphicFrameLocks noChangeAspect="1"/>
          </p:cNvGraphicFramePr>
          <p:nvPr/>
        </p:nvGraphicFramePr>
        <p:xfrm>
          <a:off x="5877746" y="3871075"/>
          <a:ext cx="2837658" cy="785813"/>
        </p:xfrm>
        <a:graphic>
          <a:graphicData uri="http://schemas.openxmlformats.org/presentationml/2006/ole">
            <p:oleObj spid="_x0000_s60418" name="Equation" r:id="rId5" imgW="1650960" imgH="457200" progId="Equation.3">
              <p:embed/>
            </p:oleObj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6092092" y="4929198"/>
            <a:ext cx="2718562" cy="1521745"/>
            <a:chOff x="5717508" y="4071942"/>
            <a:chExt cx="2718562" cy="152174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17508" y="4873687"/>
              <a:ext cx="783318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8" name="Group 27"/>
            <p:cNvGrpSpPr/>
            <p:nvPr/>
          </p:nvGrpSpPr>
          <p:grpSpPr>
            <a:xfrm>
              <a:off x="6676202" y="4071943"/>
              <a:ext cx="792257" cy="1521744"/>
              <a:chOff x="6638833" y="4071943"/>
              <a:chExt cx="792257" cy="1521744"/>
            </a:xfrm>
          </p:grpSpPr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638838" y="4071943"/>
                <a:ext cx="783641" cy="7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" name="Picture 5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638833" y="4873687"/>
                <a:ext cx="792257" cy="7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7643834" y="4071942"/>
              <a:ext cx="792236" cy="1521745"/>
              <a:chOff x="7979950" y="4071942"/>
              <a:chExt cx="792236" cy="1521745"/>
            </a:xfrm>
          </p:grpSpPr>
          <p:pic>
            <p:nvPicPr>
              <p:cNvPr id="14" name="Picture 4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979951" y="4071942"/>
                <a:ext cx="792235" cy="7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6" name="Picture 6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7979950" y="4873687"/>
                <a:ext cx="787923" cy="7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6066919" y="1928813"/>
          <a:ext cx="2660650" cy="1006475"/>
        </p:xfrm>
        <a:graphic>
          <a:graphicData uri="http://schemas.openxmlformats.org/presentationml/2006/ole">
            <p:oleObj spid="_x0000_s60419" name="Equation" r:id="rId11" imgW="1143000" imgH="431640" progId="Equation.3">
              <p:embed/>
            </p:oleObj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7786709" y="1357298"/>
            <a:ext cx="1357321" cy="1285884"/>
            <a:chOff x="5072066" y="1857364"/>
            <a:chExt cx="1071570" cy="1285884"/>
          </a:xfrm>
        </p:grpSpPr>
        <p:sp>
          <p:nvSpPr>
            <p:cNvPr id="19" name="Rectangle 18"/>
            <p:cNvSpPr/>
            <p:nvPr/>
          </p:nvSpPr>
          <p:spPr>
            <a:xfrm>
              <a:off x="5184862" y="2643182"/>
              <a:ext cx="560227" cy="500066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2066" y="1857364"/>
              <a:ext cx="10715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>
                  <a:solidFill>
                    <a:srgbClr val="FFC000"/>
                  </a:solidFill>
                  <a:latin typeface="Calibri" pitchFamily="34" charset="0"/>
                </a:rPr>
                <a:t>Weak classifier</a:t>
              </a:r>
              <a:endParaRPr lang="en-GB" sz="2400" b="1" dirty="0">
                <a:solidFill>
                  <a:srgbClr val="FFC000"/>
                </a:solidFill>
                <a:latin typeface="Calibri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29322" y="1383557"/>
            <a:ext cx="1643074" cy="1259625"/>
            <a:chOff x="3149447" y="1790781"/>
            <a:chExt cx="1428760" cy="1259625"/>
          </a:xfrm>
        </p:grpSpPr>
        <p:sp>
          <p:nvSpPr>
            <p:cNvPr id="22" name="Rectangle 21"/>
            <p:cNvSpPr/>
            <p:nvPr/>
          </p:nvSpPr>
          <p:spPr>
            <a:xfrm>
              <a:off x="3233314" y="2550340"/>
              <a:ext cx="785818" cy="500066"/>
            </a:xfrm>
            <a:prstGeom prst="rect">
              <a:avLst/>
            </a:prstGeom>
            <a:noFill/>
            <a:ln w="25400"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49447" y="1790781"/>
              <a:ext cx="1428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>
                  <a:solidFill>
                    <a:srgbClr val="3366CC"/>
                  </a:solidFill>
                  <a:latin typeface="Calibri" pitchFamily="34" charset="0"/>
                </a:rPr>
                <a:t>Strong classifier</a:t>
              </a:r>
              <a:endParaRPr lang="en-GB" sz="2400" b="1" dirty="0">
                <a:solidFill>
                  <a:srgbClr val="3366CC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143372" y="1714488"/>
          <a:ext cx="428627" cy="642942"/>
        </p:xfrm>
        <a:graphic>
          <a:graphicData uri="http://schemas.openxmlformats.org/presentationml/2006/ole">
            <p:oleObj spid="_x0000_s60420" name="Equation" r:id="rId12" imgW="152280" imgH="228600" progId="Equation.3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>
          <a:xfrm>
            <a:off x="1173120" y="2401877"/>
            <a:ext cx="277200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893763" y="2319338"/>
          <a:ext cx="3281362" cy="1063625"/>
        </p:xfrm>
        <a:graphic>
          <a:graphicData uri="http://schemas.openxmlformats.org/presentationml/2006/ole">
            <p:oleObj spid="_x0000_s60421" name="Equation" r:id="rId13" imgW="14094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3" descr="shallowboos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4414" y="2714620"/>
            <a:ext cx="6643734" cy="3501223"/>
          </a:xfrm>
        </p:spPr>
      </p:pic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GB" sz="4400" dirty="0" smtClean="0">
                  <a:solidFill>
                    <a:schemeClr val="tx1"/>
                  </a:solidFill>
                </a:rPr>
                <a:t>Brief review of boosting classifier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Smooth decision regions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5/22</a:t>
            </a:r>
            <a:endParaRPr lang="en-GB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400" dirty="0" smtClean="0">
                  <a:solidFill>
                    <a:schemeClr val="tx1"/>
                  </a:solidFill>
                </a:rPr>
                <a:t>Brief review of decision tree classifier</a:t>
              </a:r>
              <a:endParaRPr lang="en-GB" sz="4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6/22</a:t>
            </a:r>
            <a:endParaRPr lang="en-GB" sz="1200" dirty="0"/>
          </a:p>
        </p:txBody>
      </p:sp>
      <p:cxnSp>
        <p:nvCxnSpPr>
          <p:cNvPr id="9" name="Straight Connector 8"/>
          <p:cNvCxnSpPr>
            <a:stCxn id="23" idx="3"/>
            <a:endCxn id="26" idx="0"/>
          </p:cNvCxnSpPr>
          <p:nvPr/>
        </p:nvCxnSpPr>
        <p:spPr bwMode="auto">
          <a:xfrm rot="5400000">
            <a:off x="2901999" y="1749672"/>
            <a:ext cx="715271" cy="221998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" name="Straight Connector 9"/>
          <p:cNvCxnSpPr>
            <a:stCxn id="23" idx="5"/>
            <a:endCxn id="27" idx="0"/>
          </p:cNvCxnSpPr>
          <p:nvPr/>
        </p:nvCxnSpPr>
        <p:spPr bwMode="auto">
          <a:xfrm rot="16200000" flipH="1">
            <a:off x="5472214" y="1700675"/>
            <a:ext cx="497286" cy="209999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" name="Straight Connector 10"/>
          <p:cNvCxnSpPr>
            <a:stCxn id="26" idx="3"/>
            <a:endCxn id="31" idx="0"/>
          </p:cNvCxnSpPr>
          <p:nvPr/>
        </p:nvCxnSpPr>
        <p:spPr bwMode="auto">
          <a:xfrm rot="5400000">
            <a:off x="1504492" y="3291928"/>
            <a:ext cx="205537" cy="783531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" name="Straight Connector 11"/>
          <p:cNvCxnSpPr>
            <a:stCxn id="26" idx="5"/>
            <a:endCxn id="36" idx="0"/>
          </p:cNvCxnSpPr>
          <p:nvPr/>
        </p:nvCxnSpPr>
        <p:spPr bwMode="auto">
          <a:xfrm rot="16200000" flipH="1">
            <a:off x="2546892" y="3334295"/>
            <a:ext cx="205537" cy="698795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" name="Straight Connector 12"/>
          <p:cNvCxnSpPr>
            <a:stCxn id="27" idx="3"/>
            <a:endCxn id="28" idx="0"/>
          </p:cNvCxnSpPr>
          <p:nvPr/>
        </p:nvCxnSpPr>
        <p:spPr bwMode="auto">
          <a:xfrm rot="5400000">
            <a:off x="5875430" y="3041659"/>
            <a:ext cx="423522" cy="1066085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" name="Straight Connector 13"/>
          <p:cNvCxnSpPr>
            <a:stCxn id="27" idx="5"/>
            <a:endCxn id="29" idx="0"/>
          </p:cNvCxnSpPr>
          <p:nvPr/>
        </p:nvCxnSpPr>
        <p:spPr bwMode="auto">
          <a:xfrm rot="16200000" flipH="1">
            <a:off x="7277822" y="3006589"/>
            <a:ext cx="423522" cy="1136224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5" name="Straight Connector 14"/>
          <p:cNvCxnSpPr>
            <a:stCxn id="29" idx="5"/>
            <a:endCxn id="33" idx="0"/>
          </p:cNvCxnSpPr>
          <p:nvPr/>
        </p:nvCxnSpPr>
        <p:spPr bwMode="auto">
          <a:xfrm rot="16200000" flipH="1">
            <a:off x="8204020" y="4154383"/>
            <a:ext cx="503296" cy="494708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6" name="Straight Connector 15"/>
          <p:cNvCxnSpPr>
            <a:stCxn id="28" idx="5"/>
            <a:endCxn id="35" idx="0"/>
          </p:cNvCxnSpPr>
          <p:nvPr/>
        </p:nvCxnSpPr>
        <p:spPr bwMode="auto">
          <a:xfrm rot="16200000" flipH="1">
            <a:off x="5673070" y="4181785"/>
            <a:ext cx="503296" cy="43990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7" name="Straight Connector 16"/>
          <p:cNvCxnSpPr>
            <a:stCxn id="31" idx="5"/>
            <a:endCxn id="32" idx="0"/>
          </p:cNvCxnSpPr>
          <p:nvPr/>
        </p:nvCxnSpPr>
        <p:spPr bwMode="auto">
          <a:xfrm rot="16200000" flipH="1">
            <a:off x="1360739" y="4155462"/>
            <a:ext cx="503296" cy="492549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8" name="Straight Connector 17"/>
          <p:cNvCxnSpPr>
            <a:stCxn id="31" idx="3"/>
            <a:endCxn id="37" idx="0"/>
          </p:cNvCxnSpPr>
          <p:nvPr/>
        </p:nvCxnSpPr>
        <p:spPr bwMode="auto">
          <a:xfrm rot="5400000">
            <a:off x="565873" y="4154383"/>
            <a:ext cx="503296" cy="494709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9" name="Straight Connector 18"/>
          <p:cNvCxnSpPr>
            <a:stCxn id="28" idx="3"/>
            <a:endCxn id="30" idx="0"/>
          </p:cNvCxnSpPr>
          <p:nvPr/>
        </p:nvCxnSpPr>
        <p:spPr bwMode="auto">
          <a:xfrm rot="5400000">
            <a:off x="4856535" y="4106391"/>
            <a:ext cx="503296" cy="590692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0" name="Straight Connector 19"/>
          <p:cNvCxnSpPr>
            <a:stCxn id="29" idx="3"/>
            <a:endCxn id="34" idx="0"/>
          </p:cNvCxnSpPr>
          <p:nvPr/>
        </p:nvCxnSpPr>
        <p:spPr bwMode="auto">
          <a:xfrm rot="5400000">
            <a:off x="7409153" y="4155462"/>
            <a:ext cx="503296" cy="49255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Straight Connector 20"/>
          <p:cNvCxnSpPr>
            <a:stCxn id="30" idx="3"/>
            <a:endCxn id="38" idx="0"/>
          </p:cNvCxnSpPr>
          <p:nvPr/>
        </p:nvCxnSpPr>
        <p:spPr bwMode="auto">
          <a:xfrm rot="5400000">
            <a:off x="4253740" y="5237712"/>
            <a:ext cx="629178" cy="187778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Straight Connector 21"/>
          <p:cNvCxnSpPr>
            <a:stCxn id="30" idx="5"/>
            <a:endCxn id="39" idx="0"/>
          </p:cNvCxnSpPr>
          <p:nvPr/>
        </p:nvCxnSpPr>
        <p:spPr bwMode="auto">
          <a:xfrm rot="16200000" flipH="1">
            <a:off x="4762855" y="5217613"/>
            <a:ext cx="629178" cy="227976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307235" y="2138400"/>
            <a:ext cx="426016" cy="426016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936636" y="3217298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557844" y="2999313"/>
            <a:ext cx="426016" cy="426016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341140" y="3786462"/>
            <a:ext cx="426016" cy="426016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6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7844687" y="3786462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7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599829" y="4653385"/>
            <a:ext cx="426016" cy="426016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002486" y="3786462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4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645654" y="4653385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9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8490014" y="4653385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201518" y="4653385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931662" y="4653385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786050" y="3786462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5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57158" y="4653385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8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261432" y="5646190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978424" y="5646190"/>
            <a:ext cx="426016" cy="426016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40" name="Straight Connector 39"/>
          <p:cNvCxnSpPr>
            <a:stCxn id="32" idx="3"/>
            <a:endCxn id="42" idx="0"/>
          </p:cNvCxnSpPr>
          <p:nvPr/>
        </p:nvCxnSpPr>
        <p:spPr bwMode="auto">
          <a:xfrm rot="5400000">
            <a:off x="1288863" y="5227010"/>
            <a:ext cx="629178" cy="20918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1" name="Straight Connector 40"/>
          <p:cNvCxnSpPr>
            <a:stCxn id="32" idx="5"/>
            <a:endCxn id="43" idx="0"/>
          </p:cNvCxnSpPr>
          <p:nvPr/>
        </p:nvCxnSpPr>
        <p:spPr bwMode="auto">
          <a:xfrm rot="16200000" flipH="1">
            <a:off x="1762258" y="5264034"/>
            <a:ext cx="629178" cy="13513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1285852" y="5646190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931406" y="5646190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4" name="Group 107"/>
          <p:cNvGrpSpPr/>
          <p:nvPr/>
        </p:nvGrpSpPr>
        <p:grpSpPr bwMode="auto">
          <a:xfrm>
            <a:off x="6382588" y="5072074"/>
            <a:ext cx="1163671" cy="936110"/>
            <a:chOff x="2252646" y="1983412"/>
            <a:chExt cx="357190" cy="287340"/>
          </a:xfrm>
        </p:grpSpPr>
        <p:cxnSp>
          <p:nvCxnSpPr>
            <p:cNvPr id="45" name="Straight Connector 44"/>
            <p:cNvCxnSpPr/>
            <p:nvPr/>
          </p:nvCxnSpPr>
          <p:spPr bwMode="auto">
            <a:xfrm rot="5400000">
              <a:off x="2228479" y="2139192"/>
              <a:ext cx="262393" cy="726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333641" y="2204518"/>
              <a:ext cx="131015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338546" y="2171765"/>
              <a:ext cx="196522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5400000">
              <a:off x="2377656" y="2171765"/>
              <a:ext cx="196522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rot="5400000">
              <a:off x="2497197" y="2253649"/>
              <a:ext cx="32754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 rot="5400000">
              <a:off x="2420943" y="2139011"/>
              <a:ext cx="262029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rot="5400000">
              <a:off x="2223394" y="2171765"/>
              <a:ext cx="196522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rot="5400000">
              <a:off x="2217764" y="2204518"/>
              <a:ext cx="131015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rot="5400000" flipH="1" flipV="1">
              <a:off x="2110100" y="2125958"/>
              <a:ext cx="286544" cy="1452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2252646" y="2269956"/>
              <a:ext cx="357190" cy="796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</p:grpSp>
      <p:sp>
        <p:nvSpPr>
          <p:cNvPr id="55" name="TextBox 54"/>
          <p:cNvSpPr txBox="1"/>
          <p:nvPr/>
        </p:nvSpPr>
        <p:spPr bwMode="auto">
          <a:xfrm>
            <a:off x="6231943" y="5980283"/>
            <a:ext cx="146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category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c</a:t>
            </a:r>
          </a:p>
        </p:txBody>
      </p:sp>
      <p:grpSp>
        <p:nvGrpSpPr>
          <p:cNvPr id="56" name="Group 51"/>
          <p:cNvGrpSpPr/>
          <p:nvPr/>
        </p:nvGrpSpPr>
        <p:grpSpPr>
          <a:xfrm>
            <a:off x="6630151" y="1343004"/>
            <a:ext cx="2328141" cy="1071570"/>
            <a:chOff x="4429123" y="3738562"/>
            <a:chExt cx="1158891" cy="533401"/>
          </a:xfrm>
        </p:grpSpPr>
        <p:sp>
          <p:nvSpPr>
            <p:cNvPr id="57" name="Rounded Rectangle 56"/>
            <p:cNvSpPr/>
            <p:nvPr/>
          </p:nvSpPr>
          <p:spPr bwMode="auto">
            <a:xfrm>
              <a:off x="4429123" y="3738562"/>
              <a:ext cx="1158452" cy="533401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683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500562" y="3781594"/>
              <a:ext cx="176061" cy="176060"/>
            </a:xfrm>
            <a:prstGeom prst="ellips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4500562" y="4034406"/>
              <a:ext cx="176061" cy="176060"/>
            </a:xfrm>
            <a:prstGeom prst="ellips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08530" y="3989542"/>
              <a:ext cx="879484" cy="260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split nodes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09289" y="3744119"/>
              <a:ext cx="841726" cy="260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leaf nodes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182734" y="1278817"/>
            <a:ext cx="675018" cy="57888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cmr10"/>
              </a:rPr>
              <a:t>v</a:t>
            </a:r>
            <a:endParaRPr lang="en-GB" sz="2800" b="1" dirty="0">
              <a:solidFill>
                <a:srgbClr val="C00000"/>
              </a:solidFill>
              <a:latin typeface="cmr10"/>
            </a:endParaRPr>
          </a:p>
        </p:txBody>
      </p:sp>
      <p:cxnSp>
        <p:nvCxnSpPr>
          <p:cNvPr id="63" name="Straight Arrow Connector 62"/>
          <p:cNvCxnSpPr>
            <a:stCxn id="62" idx="2"/>
            <a:endCxn id="23" idx="0"/>
          </p:cNvCxnSpPr>
          <p:nvPr/>
        </p:nvCxnSpPr>
        <p:spPr bwMode="auto">
          <a:xfrm rot="5400000">
            <a:off x="4379893" y="1998049"/>
            <a:ext cx="280701" cy="1588"/>
          </a:xfrm>
          <a:prstGeom prst="straightConnector1">
            <a:avLst/>
          </a:prstGeom>
          <a:solidFill>
            <a:srgbClr val="99999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63"/>
          <p:cNvSpPr/>
          <p:nvPr/>
        </p:nvSpPr>
        <p:spPr>
          <a:xfrm>
            <a:off x="4593273" y="4659412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10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29322" y="4659412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11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91893" y="4659412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12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85366" y="4659412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13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70128" y="5657415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14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9" name="Picture 6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5435386" y="5773901"/>
            <a:ext cx="923026" cy="375363"/>
          </a:xfrm>
          <a:prstGeom prst="rect">
            <a:avLst/>
          </a:prstGeom>
          <a:noFill/>
          <a:ln/>
          <a:effectLst/>
        </p:spPr>
      </p:pic>
      <p:sp>
        <p:nvSpPr>
          <p:cNvPr id="70" name="Rectangle 69"/>
          <p:cNvSpPr/>
          <p:nvPr/>
        </p:nvSpPr>
        <p:spPr>
          <a:xfrm>
            <a:off x="1928794" y="5657415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15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51807" y="5657415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16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979338" y="5657415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17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73" name="Straight Arrow Connector 72"/>
          <p:cNvCxnSpPr>
            <a:stCxn id="23" idx="5"/>
            <a:endCxn id="27" idx="0"/>
          </p:cNvCxnSpPr>
          <p:nvPr/>
        </p:nvCxnSpPr>
        <p:spPr bwMode="auto">
          <a:xfrm rot="16200000" flipH="1">
            <a:off x="5472214" y="1700675"/>
            <a:ext cx="497286" cy="2099990"/>
          </a:xfrm>
          <a:prstGeom prst="straightConnector1">
            <a:avLst/>
          </a:prstGeom>
          <a:solidFill>
            <a:srgbClr val="99999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27" idx="3"/>
            <a:endCxn id="28" idx="0"/>
          </p:cNvCxnSpPr>
          <p:nvPr/>
        </p:nvCxnSpPr>
        <p:spPr bwMode="auto">
          <a:xfrm rot="5400000">
            <a:off x="5875430" y="3041659"/>
            <a:ext cx="423522" cy="1066085"/>
          </a:xfrm>
          <a:prstGeom prst="straightConnector1">
            <a:avLst/>
          </a:prstGeom>
          <a:solidFill>
            <a:srgbClr val="99999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28" idx="3"/>
            <a:endCxn id="64" idx="0"/>
          </p:cNvCxnSpPr>
          <p:nvPr/>
        </p:nvCxnSpPr>
        <p:spPr bwMode="auto">
          <a:xfrm rot="5400000">
            <a:off x="4854828" y="4110710"/>
            <a:ext cx="509323" cy="588080"/>
          </a:xfrm>
          <a:prstGeom prst="straightConnector1">
            <a:avLst/>
          </a:prstGeom>
          <a:solidFill>
            <a:srgbClr val="99999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30" idx="5"/>
            <a:endCxn id="72" idx="0"/>
          </p:cNvCxnSpPr>
          <p:nvPr/>
        </p:nvCxnSpPr>
        <p:spPr bwMode="auto">
          <a:xfrm rot="16200000" flipH="1">
            <a:off x="4762284" y="5218184"/>
            <a:ext cx="640403" cy="238058"/>
          </a:xfrm>
          <a:prstGeom prst="straightConnector1">
            <a:avLst/>
          </a:prstGeom>
          <a:solidFill>
            <a:srgbClr val="99999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142840" y="1328724"/>
            <a:ext cx="3071834" cy="149828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269875" indent="-269875">
              <a:buFont typeface="Arial" pitchFamily="34" charset="0"/>
              <a:buChar char="•"/>
              <a:tabLst>
                <a:tab pos="2063750" algn="l"/>
                <a:tab pos="2152650" algn="l"/>
              </a:tabLst>
            </a:pPr>
            <a:r>
              <a:rPr lang="en-GB" sz="2200" dirty="0" smtClean="0">
                <a:solidFill>
                  <a:srgbClr val="002060"/>
                </a:solidFill>
                <a:latin typeface="Calibri" pitchFamily="34" charset="0"/>
              </a:rPr>
              <a:t>feature vector 	</a:t>
            </a:r>
            <a:r>
              <a:rPr lang="en-GB" sz="2200" b="1" dirty="0" smtClean="0">
                <a:solidFill>
                  <a:srgbClr val="C00000"/>
                </a:solidFill>
                <a:latin typeface="cmr10"/>
              </a:rPr>
              <a:t>v</a:t>
            </a:r>
          </a:p>
          <a:p>
            <a:pPr marL="269875" indent="-269875">
              <a:buFont typeface="Arial" pitchFamily="34" charset="0"/>
              <a:buChar char="•"/>
              <a:tabLst>
                <a:tab pos="2063750" algn="l"/>
                <a:tab pos="2152650" algn="l"/>
              </a:tabLst>
            </a:pPr>
            <a:r>
              <a:rPr lang="en-GB" sz="2200" dirty="0" smtClean="0">
                <a:solidFill>
                  <a:srgbClr val="002060"/>
                </a:solidFill>
                <a:latin typeface="Calibri" pitchFamily="34" charset="0"/>
              </a:rPr>
              <a:t>split functions 	</a:t>
            </a:r>
            <a:r>
              <a:rPr lang="en-GB" sz="2200" dirty="0" smtClean="0">
                <a:solidFill>
                  <a:srgbClr val="C00000"/>
                </a:solidFill>
                <a:latin typeface="cmmi10"/>
              </a:rPr>
              <a:t>f</a:t>
            </a:r>
            <a:r>
              <a:rPr lang="en-GB" sz="2200" baseline="-25000" dirty="0" smtClean="0">
                <a:solidFill>
                  <a:srgbClr val="C00000"/>
                </a:solidFill>
                <a:latin typeface="cmmi10"/>
              </a:rPr>
              <a:t>n</a:t>
            </a:r>
            <a:r>
              <a:rPr lang="en-GB" sz="2200" dirty="0" smtClean="0">
                <a:solidFill>
                  <a:srgbClr val="C00000"/>
                </a:solidFill>
                <a:latin typeface="Calibri" pitchFamily="34" charset="0"/>
              </a:rPr>
              <a:t>(</a:t>
            </a:r>
            <a:r>
              <a:rPr lang="en-GB" sz="2200" b="1" dirty="0" smtClean="0">
                <a:solidFill>
                  <a:srgbClr val="C00000"/>
                </a:solidFill>
                <a:latin typeface="cmr10"/>
              </a:rPr>
              <a:t>v</a:t>
            </a:r>
            <a:r>
              <a:rPr lang="en-GB" sz="2200" dirty="0" smtClean="0">
                <a:solidFill>
                  <a:srgbClr val="C00000"/>
                </a:solidFill>
                <a:latin typeface="Calibri" pitchFamily="34" charset="0"/>
              </a:rPr>
              <a:t>)</a:t>
            </a:r>
            <a:endParaRPr lang="en-GB" sz="2200" baseline="-25000" dirty="0" smtClean="0">
              <a:solidFill>
                <a:srgbClr val="C00000"/>
              </a:solidFill>
              <a:latin typeface="cmmi10"/>
            </a:endParaRPr>
          </a:p>
          <a:p>
            <a:pPr marL="269875" indent="-269875">
              <a:buFont typeface="Arial" pitchFamily="34" charset="0"/>
              <a:buChar char="•"/>
              <a:tabLst>
                <a:tab pos="2063750" algn="l"/>
                <a:tab pos="2152650" algn="l"/>
              </a:tabLst>
            </a:pPr>
            <a:r>
              <a:rPr lang="en-GB" sz="2200" dirty="0" smtClean="0">
                <a:solidFill>
                  <a:srgbClr val="002060"/>
                </a:solidFill>
                <a:latin typeface="Calibri" pitchFamily="34" charset="0"/>
              </a:rPr>
              <a:t>thresholds 	</a:t>
            </a:r>
            <a:r>
              <a:rPr lang="en-GB" sz="2200" dirty="0" err="1" smtClean="0">
                <a:solidFill>
                  <a:srgbClr val="C00000"/>
                </a:solidFill>
                <a:latin typeface="cmmi10"/>
              </a:rPr>
              <a:t>t</a:t>
            </a:r>
            <a:r>
              <a:rPr lang="en-GB" sz="2200" baseline="-25000" dirty="0" err="1" smtClean="0">
                <a:solidFill>
                  <a:srgbClr val="C00000"/>
                </a:solidFill>
                <a:latin typeface="cmmi10"/>
              </a:rPr>
              <a:t>n</a:t>
            </a:r>
            <a:endParaRPr lang="en-GB" sz="2200" baseline="-25000" dirty="0" smtClean="0">
              <a:solidFill>
                <a:srgbClr val="C00000"/>
              </a:solidFill>
              <a:latin typeface="cmmi10"/>
            </a:endParaRPr>
          </a:p>
          <a:p>
            <a:pPr marL="269875" indent="-269875">
              <a:buFont typeface="Arial" pitchFamily="34" charset="0"/>
              <a:buChar char="•"/>
              <a:tabLst>
                <a:tab pos="2063750" algn="l"/>
                <a:tab pos="2152650" algn="l"/>
              </a:tabLst>
            </a:pPr>
            <a:r>
              <a:rPr lang="en-GB" sz="2200" dirty="0" smtClean="0">
                <a:solidFill>
                  <a:srgbClr val="002060"/>
                </a:solidFill>
                <a:latin typeface="Calibri" pitchFamily="34" charset="0"/>
              </a:rPr>
              <a:t>Classifications	</a:t>
            </a:r>
            <a:r>
              <a:rPr lang="en-GB" sz="2200" dirty="0" err="1" smtClean="0">
                <a:solidFill>
                  <a:srgbClr val="C00000"/>
                </a:solidFill>
                <a:latin typeface="cmmi10"/>
              </a:rPr>
              <a:t>P</a:t>
            </a:r>
            <a:r>
              <a:rPr lang="en-GB" sz="2200" baseline="-25000" dirty="0" err="1" smtClean="0">
                <a:solidFill>
                  <a:srgbClr val="C00000"/>
                </a:solidFill>
                <a:latin typeface="cmmi10"/>
              </a:rPr>
              <a:t>n</a:t>
            </a:r>
            <a:r>
              <a:rPr lang="en-GB" sz="2200" dirty="0" smtClean="0">
                <a:solidFill>
                  <a:srgbClr val="C00000"/>
                </a:solidFill>
                <a:latin typeface="Calibri" pitchFamily="34" charset="0"/>
              </a:rPr>
              <a:t>(</a:t>
            </a:r>
            <a:r>
              <a:rPr lang="en-GB" sz="2200" dirty="0" smtClean="0">
                <a:solidFill>
                  <a:srgbClr val="C00000"/>
                </a:solidFill>
                <a:latin typeface="cmmi10"/>
              </a:rPr>
              <a:t>c</a:t>
            </a:r>
            <a:r>
              <a:rPr lang="en-GB" sz="2200" dirty="0" smtClean="0">
                <a:solidFill>
                  <a:srgbClr val="C00000"/>
                </a:solidFill>
                <a:latin typeface="Calibri" pitchFamily="34" charset="0"/>
              </a:rPr>
              <a:t>)</a:t>
            </a:r>
            <a:endParaRPr lang="en-GB" sz="2200" baseline="-25000" dirty="0">
              <a:solidFill>
                <a:srgbClr val="C00000"/>
              </a:solidFill>
              <a:latin typeface="cmmi10"/>
            </a:endParaRPr>
          </a:p>
        </p:txBody>
      </p:sp>
      <p:pic>
        <p:nvPicPr>
          <p:cNvPr id="78" name="Picture 7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4871440" y="2143116"/>
            <a:ext cx="1430713" cy="357190"/>
          </a:xfrm>
          <a:prstGeom prst="rect">
            <a:avLst/>
          </a:prstGeom>
          <a:noFill/>
          <a:ln/>
          <a:effectLst/>
        </p:spPr>
      </p:pic>
      <p:pic>
        <p:nvPicPr>
          <p:cNvPr id="79" name="Picture 7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053080" y="3009997"/>
            <a:ext cx="1430065" cy="357028"/>
          </a:xfrm>
          <a:prstGeom prst="rect">
            <a:avLst/>
          </a:prstGeom>
          <a:noFill/>
          <a:ln/>
          <a:effectLst/>
        </p:spPr>
      </p:pic>
      <p:pic>
        <p:nvPicPr>
          <p:cNvPr id="80" name="Picture 7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3857620" y="3825826"/>
            <a:ext cx="1429417" cy="356866"/>
          </a:xfrm>
          <a:prstGeom prst="rect">
            <a:avLst/>
          </a:prstGeom>
          <a:noFill/>
          <a:ln/>
          <a:effectLst/>
        </p:spPr>
      </p:pic>
      <p:pic>
        <p:nvPicPr>
          <p:cNvPr id="81" name="Picture 8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2857488" y="4640519"/>
            <a:ext cx="1689968" cy="356706"/>
          </a:xfrm>
          <a:prstGeom prst="rect">
            <a:avLst/>
          </a:prstGeom>
          <a:noFill/>
          <a:ln/>
          <a:effectLst/>
        </p:spPr>
      </p:pic>
      <p:sp>
        <p:nvSpPr>
          <p:cNvPr id="82" name="TextBox 81"/>
          <p:cNvSpPr txBox="1"/>
          <p:nvPr/>
        </p:nvSpPr>
        <p:spPr>
          <a:xfrm>
            <a:off x="5000628" y="2564366"/>
            <a:ext cx="675018" cy="57888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≥</a:t>
            </a:r>
            <a:endParaRPr lang="en-GB" sz="2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29322" y="3350184"/>
            <a:ext cx="675018" cy="57888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en-GB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00628" y="4088265"/>
            <a:ext cx="675018" cy="57888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en-GB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16364" y="4857760"/>
            <a:ext cx="675018" cy="57888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≥</a:t>
            </a:r>
            <a:endParaRPr lang="en-GB" sz="2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2848" y="6200796"/>
            <a:ext cx="54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Slide taken and modified from </a:t>
            </a:r>
            <a:r>
              <a:rPr lang="en-GB" b="1" dirty="0" err="1" smtClean="0"/>
              <a:t>Shotton</a:t>
            </a:r>
            <a:r>
              <a:rPr lang="en-GB" b="1" dirty="0" smtClean="0"/>
              <a:t> et. al (2008)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2" grpId="0"/>
      <p:bldP spid="77" grpId="0" animBg="1"/>
      <p:bldP spid="82" grpId="0"/>
      <p:bldP spid="83" grpId="0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400" dirty="0" smtClean="0">
                  <a:solidFill>
                    <a:schemeClr val="tx1"/>
                  </a:solidFill>
                </a:rPr>
                <a:t>Brief review of decision tree classifier</a:t>
              </a:r>
              <a:endParaRPr lang="en-GB" sz="4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Short classification time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7/22</a:t>
            </a:r>
            <a:endParaRPr lang="en-GB" sz="1200" dirty="0"/>
          </a:p>
        </p:txBody>
      </p:sp>
      <p:cxnSp>
        <p:nvCxnSpPr>
          <p:cNvPr id="9" name="Straight Connector 8"/>
          <p:cNvCxnSpPr>
            <a:stCxn id="23" idx="3"/>
            <a:endCxn id="26" idx="0"/>
          </p:cNvCxnSpPr>
          <p:nvPr/>
        </p:nvCxnSpPr>
        <p:spPr bwMode="auto">
          <a:xfrm rot="5400000">
            <a:off x="2901999" y="1749672"/>
            <a:ext cx="715271" cy="221998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" name="Straight Connector 9"/>
          <p:cNvCxnSpPr>
            <a:stCxn id="23" idx="5"/>
            <a:endCxn id="27" idx="0"/>
          </p:cNvCxnSpPr>
          <p:nvPr/>
        </p:nvCxnSpPr>
        <p:spPr bwMode="auto">
          <a:xfrm rot="16200000" flipH="1">
            <a:off x="5472214" y="1700675"/>
            <a:ext cx="497286" cy="209999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" name="Straight Connector 10"/>
          <p:cNvCxnSpPr>
            <a:stCxn id="26" idx="3"/>
            <a:endCxn id="31" idx="0"/>
          </p:cNvCxnSpPr>
          <p:nvPr/>
        </p:nvCxnSpPr>
        <p:spPr bwMode="auto">
          <a:xfrm rot="5400000">
            <a:off x="1504492" y="3291928"/>
            <a:ext cx="205537" cy="783531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" name="Straight Connector 11"/>
          <p:cNvCxnSpPr>
            <a:stCxn id="26" idx="5"/>
            <a:endCxn id="36" idx="0"/>
          </p:cNvCxnSpPr>
          <p:nvPr/>
        </p:nvCxnSpPr>
        <p:spPr bwMode="auto">
          <a:xfrm rot="16200000" flipH="1">
            <a:off x="2546892" y="3334295"/>
            <a:ext cx="205537" cy="698795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" name="Straight Connector 12"/>
          <p:cNvCxnSpPr>
            <a:stCxn id="27" idx="3"/>
            <a:endCxn id="28" idx="0"/>
          </p:cNvCxnSpPr>
          <p:nvPr/>
        </p:nvCxnSpPr>
        <p:spPr bwMode="auto">
          <a:xfrm rot="5400000">
            <a:off x="5875430" y="3041659"/>
            <a:ext cx="423522" cy="1066085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" name="Straight Connector 13"/>
          <p:cNvCxnSpPr>
            <a:stCxn id="27" idx="5"/>
            <a:endCxn id="29" idx="0"/>
          </p:cNvCxnSpPr>
          <p:nvPr/>
        </p:nvCxnSpPr>
        <p:spPr bwMode="auto">
          <a:xfrm rot="16200000" flipH="1">
            <a:off x="7277822" y="3006589"/>
            <a:ext cx="423522" cy="1136224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5" name="Straight Connector 14"/>
          <p:cNvCxnSpPr>
            <a:stCxn id="29" idx="5"/>
            <a:endCxn id="33" idx="0"/>
          </p:cNvCxnSpPr>
          <p:nvPr/>
        </p:nvCxnSpPr>
        <p:spPr bwMode="auto">
          <a:xfrm rot="16200000" flipH="1">
            <a:off x="8204020" y="4154383"/>
            <a:ext cx="503296" cy="494708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6" name="Straight Connector 15"/>
          <p:cNvCxnSpPr>
            <a:stCxn id="28" idx="5"/>
            <a:endCxn id="35" idx="0"/>
          </p:cNvCxnSpPr>
          <p:nvPr/>
        </p:nvCxnSpPr>
        <p:spPr bwMode="auto">
          <a:xfrm rot="16200000" flipH="1">
            <a:off x="5673070" y="4181785"/>
            <a:ext cx="503296" cy="43990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7" name="Straight Connector 16"/>
          <p:cNvCxnSpPr>
            <a:stCxn id="31" idx="5"/>
            <a:endCxn id="32" idx="0"/>
          </p:cNvCxnSpPr>
          <p:nvPr/>
        </p:nvCxnSpPr>
        <p:spPr bwMode="auto">
          <a:xfrm rot="16200000" flipH="1">
            <a:off x="1360739" y="4155462"/>
            <a:ext cx="503296" cy="492549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8" name="Straight Connector 17"/>
          <p:cNvCxnSpPr>
            <a:stCxn id="31" idx="3"/>
            <a:endCxn id="37" idx="0"/>
          </p:cNvCxnSpPr>
          <p:nvPr/>
        </p:nvCxnSpPr>
        <p:spPr bwMode="auto">
          <a:xfrm rot="5400000">
            <a:off x="565873" y="4154383"/>
            <a:ext cx="503296" cy="494709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9" name="Straight Connector 18"/>
          <p:cNvCxnSpPr>
            <a:stCxn id="28" idx="3"/>
            <a:endCxn id="30" idx="0"/>
          </p:cNvCxnSpPr>
          <p:nvPr/>
        </p:nvCxnSpPr>
        <p:spPr bwMode="auto">
          <a:xfrm rot="5400000">
            <a:off x="4856535" y="4106391"/>
            <a:ext cx="503296" cy="590692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0" name="Straight Connector 19"/>
          <p:cNvCxnSpPr>
            <a:stCxn id="29" idx="3"/>
            <a:endCxn id="34" idx="0"/>
          </p:cNvCxnSpPr>
          <p:nvPr/>
        </p:nvCxnSpPr>
        <p:spPr bwMode="auto">
          <a:xfrm rot="5400000">
            <a:off x="7409153" y="4155462"/>
            <a:ext cx="503296" cy="49255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Straight Connector 20"/>
          <p:cNvCxnSpPr>
            <a:stCxn id="30" idx="3"/>
            <a:endCxn id="38" idx="0"/>
          </p:cNvCxnSpPr>
          <p:nvPr/>
        </p:nvCxnSpPr>
        <p:spPr bwMode="auto">
          <a:xfrm rot="5400000">
            <a:off x="4253740" y="5237712"/>
            <a:ext cx="629178" cy="187778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Straight Connector 21"/>
          <p:cNvCxnSpPr>
            <a:stCxn id="30" idx="5"/>
            <a:endCxn id="39" idx="0"/>
          </p:cNvCxnSpPr>
          <p:nvPr/>
        </p:nvCxnSpPr>
        <p:spPr bwMode="auto">
          <a:xfrm rot="16200000" flipH="1">
            <a:off x="4762855" y="5217613"/>
            <a:ext cx="629178" cy="227976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307235" y="2138400"/>
            <a:ext cx="426016" cy="426016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936636" y="3217298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557844" y="2999313"/>
            <a:ext cx="426016" cy="426016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341140" y="3786462"/>
            <a:ext cx="426016" cy="426016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6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7844687" y="3786462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7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599829" y="4653385"/>
            <a:ext cx="426016" cy="426016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002486" y="3786462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4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645654" y="4653385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9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8490014" y="4653385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201518" y="4653385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931662" y="4653385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786050" y="3786462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5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57158" y="4653385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8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261432" y="5646190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978424" y="5646190"/>
            <a:ext cx="426016" cy="426016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40" name="Straight Connector 39"/>
          <p:cNvCxnSpPr>
            <a:stCxn id="32" idx="3"/>
            <a:endCxn id="42" idx="0"/>
          </p:cNvCxnSpPr>
          <p:nvPr/>
        </p:nvCxnSpPr>
        <p:spPr bwMode="auto">
          <a:xfrm rot="5400000">
            <a:off x="1288863" y="5227010"/>
            <a:ext cx="629178" cy="20918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1" name="Straight Connector 40"/>
          <p:cNvCxnSpPr>
            <a:stCxn id="32" idx="5"/>
            <a:endCxn id="43" idx="0"/>
          </p:cNvCxnSpPr>
          <p:nvPr/>
        </p:nvCxnSpPr>
        <p:spPr bwMode="auto">
          <a:xfrm rot="16200000" flipH="1">
            <a:off x="1762258" y="5264034"/>
            <a:ext cx="629178" cy="13513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1285852" y="5646190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931406" y="5646190"/>
            <a:ext cx="426016" cy="42601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" name="Group 107"/>
          <p:cNvGrpSpPr/>
          <p:nvPr/>
        </p:nvGrpSpPr>
        <p:grpSpPr bwMode="auto">
          <a:xfrm>
            <a:off x="6382588" y="5072074"/>
            <a:ext cx="1163671" cy="936110"/>
            <a:chOff x="2252646" y="1983412"/>
            <a:chExt cx="357190" cy="287340"/>
          </a:xfrm>
        </p:grpSpPr>
        <p:cxnSp>
          <p:nvCxnSpPr>
            <p:cNvPr id="45" name="Straight Connector 44"/>
            <p:cNvCxnSpPr/>
            <p:nvPr/>
          </p:nvCxnSpPr>
          <p:spPr bwMode="auto">
            <a:xfrm rot="5400000">
              <a:off x="2228479" y="2139192"/>
              <a:ext cx="262393" cy="726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333641" y="2204518"/>
              <a:ext cx="131015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338546" y="2171765"/>
              <a:ext cx="196522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5400000">
              <a:off x="2377656" y="2171765"/>
              <a:ext cx="196522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rot="5400000">
              <a:off x="2497197" y="2253649"/>
              <a:ext cx="32754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 rot="5400000">
              <a:off x="2420943" y="2139011"/>
              <a:ext cx="262029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rot="5400000">
              <a:off x="2223394" y="2171765"/>
              <a:ext cx="196522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rot="5400000">
              <a:off x="2217764" y="2204518"/>
              <a:ext cx="131015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rot="5400000" flipH="1" flipV="1">
              <a:off x="2110100" y="2125958"/>
              <a:ext cx="286544" cy="1452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2252646" y="2269956"/>
              <a:ext cx="357190" cy="796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</p:grpSp>
      <p:sp>
        <p:nvSpPr>
          <p:cNvPr id="55" name="TextBox 54"/>
          <p:cNvSpPr txBox="1"/>
          <p:nvPr/>
        </p:nvSpPr>
        <p:spPr bwMode="auto">
          <a:xfrm>
            <a:off x="6231943" y="5980283"/>
            <a:ext cx="146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category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c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82734" y="1278817"/>
            <a:ext cx="675018" cy="57888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cmr10"/>
              </a:rPr>
              <a:t>v</a:t>
            </a:r>
            <a:endParaRPr lang="en-GB" sz="2800" b="1" dirty="0">
              <a:solidFill>
                <a:srgbClr val="C00000"/>
              </a:solidFill>
              <a:latin typeface="cmr10"/>
            </a:endParaRPr>
          </a:p>
        </p:txBody>
      </p:sp>
      <p:cxnSp>
        <p:nvCxnSpPr>
          <p:cNvPr id="63" name="Straight Arrow Connector 62"/>
          <p:cNvCxnSpPr>
            <a:stCxn id="62" idx="2"/>
            <a:endCxn id="23" idx="0"/>
          </p:cNvCxnSpPr>
          <p:nvPr/>
        </p:nvCxnSpPr>
        <p:spPr bwMode="auto">
          <a:xfrm rot="5400000">
            <a:off x="4379893" y="1998049"/>
            <a:ext cx="280701" cy="1588"/>
          </a:xfrm>
          <a:prstGeom prst="straightConnector1">
            <a:avLst/>
          </a:prstGeom>
          <a:solidFill>
            <a:srgbClr val="99999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63"/>
          <p:cNvSpPr/>
          <p:nvPr/>
        </p:nvSpPr>
        <p:spPr>
          <a:xfrm>
            <a:off x="4593273" y="4659412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10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29322" y="4659412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11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91893" y="4659412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12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85366" y="4659412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13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70128" y="5657415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14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9" name="Picture 6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5435386" y="5773901"/>
            <a:ext cx="923026" cy="375363"/>
          </a:xfrm>
          <a:prstGeom prst="rect">
            <a:avLst/>
          </a:prstGeom>
          <a:noFill/>
          <a:ln/>
          <a:effectLst/>
        </p:spPr>
      </p:pic>
      <p:sp>
        <p:nvSpPr>
          <p:cNvPr id="70" name="Rectangle 69"/>
          <p:cNvSpPr/>
          <p:nvPr/>
        </p:nvSpPr>
        <p:spPr>
          <a:xfrm>
            <a:off x="1928794" y="5657415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15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51807" y="5657415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16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979338" y="5657415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0000"/>
                </a:solidFill>
                <a:latin typeface="Calibri"/>
              </a:rPr>
              <a:t>17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73" name="Straight Arrow Connector 72"/>
          <p:cNvCxnSpPr>
            <a:stCxn id="23" idx="5"/>
            <a:endCxn id="27" idx="0"/>
          </p:cNvCxnSpPr>
          <p:nvPr/>
        </p:nvCxnSpPr>
        <p:spPr bwMode="auto">
          <a:xfrm rot="16200000" flipH="1">
            <a:off x="5472214" y="1700675"/>
            <a:ext cx="497286" cy="2099990"/>
          </a:xfrm>
          <a:prstGeom prst="straightConnector1">
            <a:avLst/>
          </a:prstGeom>
          <a:solidFill>
            <a:srgbClr val="99999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27" idx="3"/>
            <a:endCxn id="28" idx="0"/>
          </p:cNvCxnSpPr>
          <p:nvPr/>
        </p:nvCxnSpPr>
        <p:spPr bwMode="auto">
          <a:xfrm rot="5400000">
            <a:off x="5875430" y="3041659"/>
            <a:ext cx="423522" cy="1066085"/>
          </a:xfrm>
          <a:prstGeom prst="straightConnector1">
            <a:avLst/>
          </a:prstGeom>
          <a:solidFill>
            <a:srgbClr val="99999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28" idx="3"/>
            <a:endCxn id="64" idx="0"/>
          </p:cNvCxnSpPr>
          <p:nvPr/>
        </p:nvCxnSpPr>
        <p:spPr bwMode="auto">
          <a:xfrm rot="5400000">
            <a:off x="4854828" y="4110710"/>
            <a:ext cx="509323" cy="588080"/>
          </a:xfrm>
          <a:prstGeom prst="straightConnector1">
            <a:avLst/>
          </a:prstGeom>
          <a:solidFill>
            <a:srgbClr val="99999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30" idx="5"/>
            <a:endCxn id="72" idx="0"/>
          </p:cNvCxnSpPr>
          <p:nvPr/>
        </p:nvCxnSpPr>
        <p:spPr bwMode="auto">
          <a:xfrm rot="16200000" flipH="1">
            <a:off x="4762284" y="5218184"/>
            <a:ext cx="640403" cy="238058"/>
          </a:xfrm>
          <a:prstGeom prst="straightConnector1">
            <a:avLst/>
          </a:prstGeom>
          <a:solidFill>
            <a:srgbClr val="99999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8" name="Picture 7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4871440" y="2143116"/>
            <a:ext cx="1430713" cy="357190"/>
          </a:xfrm>
          <a:prstGeom prst="rect">
            <a:avLst/>
          </a:prstGeom>
          <a:noFill/>
          <a:ln/>
          <a:effectLst/>
        </p:spPr>
      </p:pic>
      <p:pic>
        <p:nvPicPr>
          <p:cNvPr id="79" name="Picture 7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053080" y="3009997"/>
            <a:ext cx="1430065" cy="357028"/>
          </a:xfrm>
          <a:prstGeom prst="rect">
            <a:avLst/>
          </a:prstGeom>
          <a:noFill/>
          <a:ln/>
          <a:effectLst/>
        </p:spPr>
      </p:pic>
      <p:pic>
        <p:nvPicPr>
          <p:cNvPr id="80" name="Picture 7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3857620" y="3825826"/>
            <a:ext cx="1429417" cy="356866"/>
          </a:xfrm>
          <a:prstGeom prst="rect">
            <a:avLst/>
          </a:prstGeom>
          <a:noFill/>
          <a:ln/>
          <a:effectLst/>
        </p:spPr>
      </p:pic>
      <p:pic>
        <p:nvPicPr>
          <p:cNvPr id="81" name="Picture 8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2857488" y="4640519"/>
            <a:ext cx="1689968" cy="356706"/>
          </a:xfrm>
          <a:prstGeom prst="rect">
            <a:avLst/>
          </a:prstGeom>
          <a:noFill/>
          <a:ln/>
          <a:effectLst/>
        </p:spPr>
      </p:pic>
      <p:sp>
        <p:nvSpPr>
          <p:cNvPr id="82" name="TextBox 81"/>
          <p:cNvSpPr txBox="1"/>
          <p:nvPr/>
        </p:nvSpPr>
        <p:spPr>
          <a:xfrm>
            <a:off x="5000628" y="2564366"/>
            <a:ext cx="675018" cy="57888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≥</a:t>
            </a:r>
            <a:endParaRPr lang="en-GB" sz="2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29322" y="3350184"/>
            <a:ext cx="675018" cy="57888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en-GB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00628" y="4088265"/>
            <a:ext cx="675018" cy="57888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en-GB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16364" y="4857760"/>
            <a:ext cx="675018" cy="57888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≥</a:t>
            </a:r>
            <a:endParaRPr lang="en-GB" sz="2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5691" y="142852"/>
            <a:ext cx="8963559" cy="1080000"/>
            <a:chOff x="85691" y="142852"/>
            <a:chExt cx="8963559" cy="1080000"/>
          </a:xfrm>
        </p:grpSpPr>
        <p:pic>
          <p:nvPicPr>
            <p:cNvPr id="5" name="Picture 11" descr="Cambridge_University_Crest_-_flat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91" y="142852"/>
              <a:ext cx="85891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057250" y="142852"/>
              <a:ext cx="7992000" cy="10800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GB" sz="4000" dirty="0" smtClean="0">
                  <a:solidFill>
                    <a:schemeClr val="tx1"/>
                  </a:solidFill>
                </a:rPr>
                <a:t>Boosting Classifier </a:t>
              </a:r>
              <a:r>
                <a:rPr lang="en-GB" sz="4000" dirty="0" err="1" smtClean="0">
                  <a:solidFill>
                    <a:schemeClr val="tx1"/>
                  </a:solidFill>
                </a:rPr>
                <a:t>vs</a:t>
              </a:r>
              <a:r>
                <a:rPr lang="en-GB" sz="4000" dirty="0" smtClean="0">
                  <a:solidFill>
                    <a:schemeClr val="tx1"/>
                  </a:solidFill>
                </a:rPr>
                <a:t> Decision Tree</a:t>
              </a:r>
              <a:endParaRPr lang="en-GB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5692" y="1285860"/>
            <a:ext cx="8964000" cy="5292000"/>
          </a:xfrm>
          <a:prstGeom prst="roundRect">
            <a:avLst>
              <a:gd name="adj" fmla="val 4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Preserving (smooth) decision </a:t>
            </a:r>
            <a:br>
              <a:rPr lang="en-GB" sz="2800" dirty="0" smtClean="0">
                <a:solidFill>
                  <a:schemeClr val="tx1"/>
                </a:solidFill>
              </a:rPr>
            </a:br>
            <a:r>
              <a:rPr lang="en-GB" sz="2800" dirty="0" smtClean="0">
                <a:solidFill>
                  <a:schemeClr val="tx1"/>
                </a:solidFill>
              </a:rPr>
              <a:t>regions for good generalisation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</a:rPr>
              <a:t>Short classification time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92" y="6572274"/>
            <a:ext cx="4786346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200" dirty="0" smtClean="0"/>
              <a:t>BMVC 2010, </a:t>
            </a:r>
            <a:r>
              <a:rPr lang="en-GB" sz="1200" dirty="0" err="1" smtClean="0"/>
              <a:t>Budvytis</a:t>
            </a:r>
            <a:r>
              <a:rPr lang="en-GB" sz="1200" dirty="0" smtClean="0"/>
              <a:t>, Kim, </a:t>
            </a:r>
            <a:r>
              <a:rPr lang="en-GB" sz="1200" dirty="0" err="1" smtClean="0"/>
              <a:t>Cipolla</a:t>
            </a:r>
            <a:r>
              <a:rPr lang="en-GB" sz="1200" dirty="0" smtClean="0"/>
              <a:t>, University of Cambridge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5692" y="6572274"/>
            <a:ext cx="684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GB" sz="1200" dirty="0" smtClean="0"/>
              <a:t>8/22</a:t>
            </a:r>
            <a:endParaRPr lang="en-GB" sz="12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3143248"/>
            <a:ext cx="3777532" cy="29765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3152773"/>
            <a:ext cx="3786214" cy="29834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714480" y="6233718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alibri" pitchFamily="34" charset="0"/>
              </a:rPr>
              <a:t>Decision tree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29388" y="6233718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alibri" pitchFamily="34" charset="0"/>
              </a:rPr>
              <a:t>Boosting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GNAS@ALEFRKVOHVWYY577" val="37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&#10;\begin{document}&#10;$f_6(\mathbf{v}) \lessgtr t_6$&#10;&#10;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44"/>
  <p:tag name="PICTUREFILESIZE" val="377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&#10;\begin{document}&#10;$f_{10}(\mathbf{v}) \lessgtr t_{10}$&#10;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52"/>
  <p:tag name="PICTUREFILESIZE" val="38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P_{17}(c)&#10;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7"/>
  <p:tag name="PICTUREFILESIZE" val="1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&#10;\begin{document}&#10;$f_1(\mathbf{v}) \lessgtr t_1$&#10;&#10;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44"/>
  <p:tag name="PICTUREFILESIZE" val="33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&#10;\begin{document}&#10;$f_3(\mathbf{v}) \lessgtr t_3$&#10;&#10;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44"/>
  <p:tag name="PICTUREFILESIZE" val="38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&#10;\begin{document}&#10;$f_6(\mathbf{v}) \lessgtr t_6$&#10;&#10;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44"/>
  <p:tag name="PICTUREFILESIZE" val="377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&#10;\begin{document}&#10;$f_{10}(\mathbf{v}) \lessgtr t_{10}$&#10;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52"/>
  <p:tag name="PICTUREFILESIZE" val="38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P_{17}(c)&#10;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7"/>
  <p:tag name="PICTUREFILESIZE" val="132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&#10;\begin{document}&#10;$f_1(\mathbf{v}) \lessgtr t_1$&#10;&#10;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44"/>
  <p:tag name="PICTUREFILESIZE" val="33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&#10;\begin{document}&#10;$f_3(\mathbf{v}) \lessgtr t_3$&#10;&#10;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44"/>
  <p:tag name="PICTUREFILESIZE" val="38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</TotalTime>
  <Words>1184</Words>
  <Application>Microsoft Office PowerPoint</Application>
  <PresentationFormat>On-screen Show (4:3)</PresentationFormat>
  <Paragraphs>575</Paragraphs>
  <Slides>23</Slides>
  <Notes>23</Notes>
  <HiddenSlides>0</HiddenSlides>
  <MMClips>3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Shallow Network Deep: Growing a Tree from Decision Regions of a Boosting Classifier</dc:title>
  <dc:creator>Ignas</dc:creator>
  <cp:lastModifiedBy>T-K</cp:lastModifiedBy>
  <cp:revision>201</cp:revision>
  <dcterms:created xsi:type="dcterms:W3CDTF">2010-08-24T16:23:31Z</dcterms:created>
  <dcterms:modified xsi:type="dcterms:W3CDTF">2012-02-18T18:54:39Z</dcterms:modified>
</cp:coreProperties>
</file>