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font" Target="fonts/Roboto-boldItalic.fntdata"/><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f4ded0d9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f4ded0d9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f4ded0d9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f4ded0d9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f4ded0d9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f4ded0d9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4ded0d9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4ded0d9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94553" y="9747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4400"/>
              <a:t>DataBases</a:t>
            </a:r>
            <a:endParaRPr sz="4400"/>
          </a:p>
        </p:txBody>
      </p:sp>
      <p:sp>
        <p:nvSpPr>
          <p:cNvPr id="129" name="Google Shape;129;p13"/>
          <p:cNvSpPr txBox="1"/>
          <p:nvPr>
            <p:ph idx="1" type="subTitle"/>
          </p:nvPr>
        </p:nvSpPr>
        <p:spPr>
          <a:xfrm>
            <a:off x="1762950" y="2216075"/>
            <a:ext cx="5719800" cy="191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800">
                <a:solidFill>
                  <a:srgbClr val="4D5156"/>
                </a:solidFill>
                <a:highlight>
                  <a:srgbClr val="FFFFFF"/>
                </a:highlight>
                <a:latin typeface="Arial"/>
                <a:ea typeface="Arial"/>
                <a:cs typeface="Arial"/>
                <a:sym typeface="Arial"/>
              </a:rPr>
              <a:t>A database is </a:t>
            </a:r>
            <a:r>
              <a:rPr lang="fr" sz="1800">
                <a:solidFill>
                  <a:srgbClr val="040C28"/>
                </a:solidFill>
                <a:latin typeface="Arial"/>
                <a:ea typeface="Arial"/>
                <a:cs typeface="Arial"/>
                <a:sym typeface="Arial"/>
              </a:rPr>
              <a:t>an organized collection of structured information, or data, typically stored electronically in a computer system</a:t>
            </a:r>
            <a:r>
              <a:rPr lang="fr" sz="1800">
                <a:solidFill>
                  <a:srgbClr val="4D5156"/>
                </a:solidFill>
                <a:highlight>
                  <a:srgbClr val="FFFFFF"/>
                </a:highlight>
                <a:latin typeface="Arial"/>
                <a:ea typeface="Arial"/>
                <a:cs typeface="Arial"/>
                <a:sym typeface="Arial"/>
              </a:rPr>
              <a:t>. A database is usually controlled by a database management system (DBMS).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DataBase types:</a:t>
            </a:r>
            <a:endParaRPr/>
          </a:p>
        </p:txBody>
      </p:sp>
      <p:sp>
        <p:nvSpPr>
          <p:cNvPr id="135" name="Google Shape;135;p14"/>
          <p:cNvSpPr txBox="1"/>
          <p:nvPr>
            <p:ph idx="1" type="body"/>
          </p:nvPr>
        </p:nvSpPr>
        <p:spPr>
          <a:xfrm>
            <a:off x="819150" y="1586825"/>
            <a:ext cx="7505700" cy="3269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5F6368"/>
              </a:buClr>
              <a:buSzPts val="2100"/>
              <a:buFont typeface="Arial"/>
              <a:buChar char="❖"/>
            </a:pPr>
            <a:r>
              <a:rPr b="1" lang="fr" sz="2100">
                <a:solidFill>
                  <a:srgbClr val="5F6368"/>
                </a:solidFill>
                <a:highlight>
                  <a:srgbClr val="FFFFFF"/>
                </a:highlight>
                <a:latin typeface="Arial"/>
                <a:ea typeface="Arial"/>
                <a:cs typeface="Arial"/>
                <a:sym typeface="Arial"/>
              </a:rPr>
              <a:t>NoSQL databases</a:t>
            </a:r>
            <a:r>
              <a:rPr lang="fr" sz="2100">
                <a:solidFill>
                  <a:srgbClr val="5F6368"/>
                </a:solidFill>
                <a:highlight>
                  <a:srgbClr val="FFFFFF"/>
                </a:highlight>
                <a:latin typeface="Arial"/>
                <a:ea typeface="Arial"/>
                <a:cs typeface="Arial"/>
                <a:sym typeface="Arial"/>
              </a:rPr>
              <a:t> (aka "not only SQL") are non-tabular </a:t>
            </a:r>
            <a:r>
              <a:rPr b="1" lang="fr" sz="2100">
                <a:solidFill>
                  <a:srgbClr val="5F6368"/>
                </a:solidFill>
                <a:highlight>
                  <a:srgbClr val="FFFFFF"/>
                </a:highlight>
                <a:latin typeface="Arial"/>
                <a:ea typeface="Arial"/>
                <a:cs typeface="Arial"/>
                <a:sym typeface="Arial"/>
              </a:rPr>
              <a:t>databases</a:t>
            </a:r>
            <a:r>
              <a:rPr lang="fr" sz="2100">
                <a:solidFill>
                  <a:srgbClr val="5F6368"/>
                </a:solidFill>
                <a:highlight>
                  <a:srgbClr val="FFFFFF"/>
                </a:highlight>
                <a:latin typeface="Arial"/>
                <a:ea typeface="Arial"/>
                <a:cs typeface="Arial"/>
                <a:sym typeface="Arial"/>
              </a:rPr>
              <a:t> and store data differently than relational tables. </a:t>
            </a:r>
            <a:endParaRPr sz="2100">
              <a:solidFill>
                <a:srgbClr val="5F6368"/>
              </a:solidFill>
              <a:highlight>
                <a:srgbClr val="FFFFFF"/>
              </a:highlight>
              <a:latin typeface="Arial"/>
              <a:ea typeface="Arial"/>
              <a:cs typeface="Arial"/>
              <a:sym typeface="Arial"/>
            </a:endParaRPr>
          </a:p>
          <a:p>
            <a:pPr indent="-409575" lvl="0" marL="457200" rtl="0" algn="l">
              <a:spcBef>
                <a:spcPts val="0"/>
              </a:spcBef>
              <a:spcAft>
                <a:spcPts val="0"/>
              </a:spcAft>
              <a:buClr>
                <a:srgbClr val="4D5156"/>
              </a:buClr>
              <a:buSzPts val="2850"/>
              <a:buFont typeface="Arial"/>
              <a:buChar char="❖"/>
            </a:pPr>
            <a:r>
              <a:rPr b="1" lang="fr" sz="2100">
                <a:solidFill>
                  <a:srgbClr val="5F6368"/>
                </a:solidFill>
                <a:highlight>
                  <a:srgbClr val="FFFFFF"/>
                </a:highlight>
                <a:latin typeface="Arial"/>
                <a:ea typeface="Arial"/>
                <a:cs typeface="Arial"/>
                <a:sym typeface="Arial"/>
              </a:rPr>
              <a:t>A database in SQL Server</a:t>
            </a:r>
            <a:r>
              <a:rPr lang="fr" sz="2100">
                <a:solidFill>
                  <a:srgbClr val="5F6368"/>
                </a:solidFill>
                <a:highlight>
                  <a:srgbClr val="FFFFFF"/>
                </a:highlight>
                <a:latin typeface="Arial"/>
                <a:ea typeface="Arial"/>
                <a:cs typeface="Arial"/>
                <a:sym typeface="Arial"/>
              </a:rPr>
              <a:t> is made up of a collection of tables that stores a specific set of structured data. A table contains a collection of rows, also referred to as records or tuples, and columns, also referred to as attributes.</a:t>
            </a:r>
            <a:r>
              <a:rPr lang="fr" sz="1900">
                <a:solidFill>
                  <a:srgbClr val="161616"/>
                </a:solidFill>
                <a:highlight>
                  <a:srgbClr val="FFFFFF"/>
                </a:highlight>
                <a:latin typeface="Arial"/>
                <a:ea typeface="Arial"/>
                <a:cs typeface="Arial"/>
                <a:sym typeface="Arial"/>
              </a:rPr>
              <a:t> </a:t>
            </a:r>
            <a:endParaRPr sz="2850">
              <a:solidFill>
                <a:srgbClr val="4D5156"/>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NoSQL DataBases</a:t>
            </a:r>
            <a:endParaRPr/>
          </a:p>
        </p:txBody>
      </p:sp>
      <p:sp>
        <p:nvSpPr>
          <p:cNvPr id="141" name="Google Shape;141;p15"/>
          <p:cNvSpPr txBox="1"/>
          <p:nvPr>
            <p:ph idx="1" type="body"/>
          </p:nvPr>
        </p:nvSpPr>
        <p:spPr>
          <a:xfrm>
            <a:off x="819150" y="1518425"/>
            <a:ext cx="7505700" cy="2920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080809"/>
              </a:buClr>
              <a:buSzPts val="2500"/>
              <a:buFont typeface="Roboto"/>
              <a:buChar char="●"/>
            </a:pPr>
            <a:r>
              <a:rPr lang="fr" sz="2500">
                <a:solidFill>
                  <a:srgbClr val="080809"/>
                </a:solidFill>
                <a:highlight>
                  <a:srgbClr val="FFFFFF"/>
                </a:highlight>
                <a:latin typeface="Roboto"/>
                <a:ea typeface="Roboto"/>
                <a:cs typeface="Roboto"/>
                <a:sym typeface="Roboto"/>
              </a:rPr>
              <a:t>Multiple data model compatibility</a:t>
            </a:r>
            <a:endParaRPr sz="2500">
              <a:solidFill>
                <a:srgbClr val="080809"/>
              </a:solidFill>
              <a:highlight>
                <a:srgbClr val="FFFFFF"/>
              </a:highlight>
              <a:latin typeface="Roboto"/>
              <a:ea typeface="Roboto"/>
              <a:cs typeface="Roboto"/>
              <a:sym typeface="Roboto"/>
            </a:endParaRPr>
          </a:p>
          <a:p>
            <a:pPr indent="-387350" lvl="0" marL="457200" rtl="0" algn="l">
              <a:spcBef>
                <a:spcPts val="0"/>
              </a:spcBef>
              <a:spcAft>
                <a:spcPts val="0"/>
              </a:spcAft>
              <a:buClr>
                <a:srgbClr val="080809"/>
              </a:buClr>
              <a:buSzPts val="2500"/>
              <a:buFont typeface="Roboto"/>
              <a:buChar char="●"/>
            </a:pPr>
            <a:r>
              <a:rPr lang="fr" sz="2500">
                <a:solidFill>
                  <a:srgbClr val="080809"/>
                </a:solidFill>
                <a:highlight>
                  <a:srgbClr val="FFFFFF"/>
                </a:highlight>
                <a:latin typeface="Roboto"/>
                <a:ea typeface="Roboto"/>
                <a:cs typeface="Roboto"/>
                <a:sym typeface="Roboto"/>
              </a:rPr>
              <a:t>Enhanced scalability and availability</a:t>
            </a:r>
            <a:endParaRPr sz="2500">
              <a:solidFill>
                <a:srgbClr val="080809"/>
              </a:solidFill>
              <a:highlight>
                <a:srgbClr val="FFFFFF"/>
              </a:highlight>
              <a:latin typeface="Roboto"/>
              <a:ea typeface="Roboto"/>
              <a:cs typeface="Roboto"/>
              <a:sym typeface="Roboto"/>
            </a:endParaRPr>
          </a:p>
          <a:p>
            <a:pPr indent="-387350" lvl="0" marL="457200" rtl="0" algn="l">
              <a:spcBef>
                <a:spcPts val="0"/>
              </a:spcBef>
              <a:spcAft>
                <a:spcPts val="0"/>
              </a:spcAft>
              <a:buClr>
                <a:srgbClr val="080809"/>
              </a:buClr>
              <a:buSzPts val="2500"/>
              <a:buFont typeface="Roboto"/>
              <a:buChar char="●"/>
            </a:pPr>
            <a:r>
              <a:rPr lang="fr" sz="2500">
                <a:solidFill>
                  <a:srgbClr val="080809"/>
                </a:solidFill>
                <a:highlight>
                  <a:srgbClr val="FFFFFF"/>
                </a:highlight>
                <a:latin typeface="Roboto"/>
                <a:ea typeface="Roboto"/>
                <a:cs typeface="Roboto"/>
                <a:sym typeface="Roboto"/>
              </a:rPr>
              <a:t>Global data distribution</a:t>
            </a:r>
            <a:endParaRPr sz="2500">
              <a:solidFill>
                <a:srgbClr val="080809"/>
              </a:solidFill>
              <a:highlight>
                <a:srgbClr val="FFFFFF"/>
              </a:highlight>
              <a:latin typeface="Roboto"/>
              <a:ea typeface="Roboto"/>
              <a:cs typeface="Roboto"/>
              <a:sym typeface="Roboto"/>
            </a:endParaRPr>
          </a:p>
          <a:p>
            <a:pPr indent="-387350" lvl="0" marL="457200" rtl="0" algn="l">
              <a:spcBef>
                <a:spcPts val="0"/>
              </a:spcBef>
              <a:spcAft>
                <a:spcPts val="0"/>
              </a:spcAft>
              <a:buClr>
                <a:srgbClr val="080809"/>
              </a:buClr>
              <a:buSzPts val="2500"/>
              <a:buFont typeface="Roboto"/>
              <a:buChar char="●"/>
            </a:pPr>
            <a:r>
              <a:rPr lang="fr" sz="2500">
                <a:solidFill>
                  <a:srgbClr val="080809"/>
                </a:solidFill>
                <a:highlight>
                  <a:srgbClr val="FFFFFF"/>
                </a:highlight>
                <a:latin typeface="Roboto"/>
                <a:ea typeface="Roboto"/>
                <a:cs typeface="Roboto"/>
                <a:sym typeface="Roboto"/>
              </a:rPr>
              <a:t>Minimal downtime</a:t>
            </a:r>
            <a:endParaRPr sz="2500">
              <a:solidFill>
                <a:srgbClr val="080809"/>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SQL DataBases</a:t>
            </a:r>
            <a:endParaRPr/>
          </a:p>
        </p:txBody>
      </p:sp>
      <p:sp>
        <p:nvSpPr>
          <p:cNvPr id="147" name="Google Shape;147;p16"/>
          <p:cNvSpPr txBox="1"/>
          <p:nvPr>
            <p:ph idx="1" type="body"/>
          </p:nvPr>
        </p:nvSpPr>
        <p:spPr>
          <a:xfrm>
            <a:off x="819150" y="1504750"/>
            <a:ext cx="7505700" cy="3433500"/>
          </a:xfrm>
          <a:prstGeom prst="rect">
            <a:avLst/>
          </a:prstGeom>
        </p:spPr>
        <p:txBody>
          <a:bodyPr anchorCtr="0" anchor="t" bIns="91425" lIns="91425" spcFirstLastPara="1" rIns="91425" wrap="square" tIns="91425">
            <a:normAutofit fontScale="70000" lnSpcReduction="20000"/>
          </a:bodyPr>
          <a:lstStyle/>
          <a:p>
            <a:pPr indent="-347409" lvl="0" marL="457200" rtl="0" algn="l">
              <a:spcBef>
                <a:spcPts val="4800"/>
              </a:spcBef>
              <a:spcAft>
                <a:spcPts val="0"/>
              </a:spcAft>
              <a:buSzPct val="100000"/>
              <a:buChar char="●"/>
            </a:pPr>
            <a:r>
              <a:rPr lang="fr" sz="2672">
                <a:solidFill>
                  <a:srgbClr val="000000"/>
                </a:solidFill>
                <a:highlight>
                  <a:srgbClr val="FFFFFF"/>
                </a:highlight>
                <a:latin typeface="Arial"/>
                <a:ea typeface="Arial"/>
                <a:cs typeface="Arial"/>
                <a:sym typeface="Arial"/>
              </a:rPr>
              <a:t>Data Definition Language(DDL)</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Data Manipulation Language(DML)</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Relational Foundation</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High-performance</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Scalability</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Security and authentication</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Vendor Independence</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Portability across different computer systems</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Dynamic </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Client/Server Architecture</a:t>
            </a:r>
            <a:endParaRPr sz="2672">
              <a:solidFill>
                <a:srgbClr val="000000"/>
              </a:solidFill>
              <a:highlight>
                <a:srgbClr val="FFFFFF"/>
              </a:highlight>
              <a:latin typeface="Arial"/>
              <a:ea typeface="Arial"/>
              <a:cs typeface="Arial"/>
              <a:sym typeface="Arial"/>
            </a:endParaRPr>
          </a:p>
          <a:p>
            <a:pPr indent="-347409" lvl="0" marL="457200" rtl="0" algn="l">
              <a:spcBef>
                <a:spcPts val="0"/>
              </a:spcBef>
              <a:spcAft>
                <a:spcPts val="0"/>
              </a:spcAft>
              <a:buSzPct val="100000"/>
              <a:buChar char="●"/>
            </a:pPr>
            <a:r>
              <a:rPr lang="fr" sz="2672">
                <a:solidFill>
                  <a:srgbClr val="000000"/>
                </a:solidFill>
                <a:highlight>
                  <a:srgbClr val="FFFFFF"/>
                </a:highlight>
                <a:latin typeface="Arial"/>
                <a:ea typeface="Arial"/>
                <a:cs typeface="Arial"/>
                <a:sym typeface="Arial"/>
              </a:rPr>
              <a:t>Various perspectives on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highlight>
                  <a:schemeClr val="dk1"/>
                </a:highlight>
                <a:latin typeface="Arial"/>
                <a:ea typeface="Arial"/>
                <a:cs typeface="Arial"/>
                <a:sym typeface="Arial"/>
              </a:rPr>
              <a:t>MongoDB vs SQL</a:t>
            </a:r>
            <a:endParaRPr sz="5100">
              <a:highlight>
                <a:schemeClr val="dk1"/>
              </a:highlight>
            </a:endParaRPr>
          </a:p>
        </p:txBody>
      </p:sp>
      <p:sp>
        <p:nvSpPr>
          <p:cNvPr id="153" name="Google Shape;153;p17"/>
          <p:cNvSpPr txBox="1"/>
          <p:nvPr>
            <p:ph idx="1" type="body"/>
          </p:nvPr>
        </p:nvSpPr>
        <p:spPr>
          <a:xfrm>
            <a:off x="465100" y="1477400"/>
            <a:ext cx="8344500" cy="3433500"/>
          </a:xfrm>
          <a:prstGeom prst="rect">
            <a:avLst/>
          </a:prstGeom>
        </p:spPr>
        <p:txBody>
          <a:bodyPr anchorCtr="0" anchor="t" bIns="91425" lIns="91425" spcFirstLastPara="1" rIns="91425" wrap="square" tIns="91425">
            <a:noAutofit/>
          </a:bodyPr>
          <a:lstStyle/>
          <a:p>
            <a:pPr indent="0" lvl="0" marL="0" rtl="0" algn="l">
              <a:lnSpc>
                <a:spcPct val="175000"/>
              </a:lnSpc>
              <a:spcBef>
                <a:spcPts val="1200"/>
              </a:spcBef>
              <a:spcAft>
                <a:spcPts val="0"/>
              </a:spcAft>
              <a:buSzPts val="935"/>
              <a:buNone/>
            </a:pPr>
            <a:r>
              <a:rPr lang="fr" sz="1300">
                <a:solidFill>
                  <a:srgbClr val="212529"/>
                </a:solidFill>
                <a:latin typeface="Arial"/>
                <a:ea typeface="Arial"/>
                <a:cs typeface="Arial"/>
                <a:sym typeface="Arial"/>
              </a:rPr>
              <a:t>In comparison to the SQL server, MongoDB is faster and more scalable. While the SQL server supports JOIN and Global transactions, MongoDB does not. The MS SQL server does not accommodate large amounts of data, however MongoDB does.</a:t>
            </a:r>
            <a:endParaRPr sz="1300">
              <a:solidFill>
                <a:srgbClr val="212529"/>
              </a:solidFill>
              <a:latin typeface="Arial"/>
              <a:ea typeface="Arial"/>
              <a:cs typeface="Arial"/>
              <a:sym typeface="Arial"/>
            </a:endParaRPr>
          </a:p>
          <a:p>
            <a:pPr indent="0" lvl="0" marL="0" rtl="0" algn="l">
              <a:lnSpc>
                <a:spcPct val="175000"/>
              </a:lnSpc>
              <a:spcBef>
                <a:spcPts val="1500"/>
              </a:spcBef>
              <a:spcAft>
                <a:spcPts val="0"/>
              </a:spcAft>
              <a:buSzPts val="935"/>
              <a:buNone/>
            </a:pPr>
            <a:r>
              <a:rPr lang="fr" sz="1300">
                <a:solidFill>
                  <a:srgbClr val="212529"/>
                </a:solidFill>
                <a:latin typeface="Arial"/>
                <a:ea typeface="Arial"/>
                <a:cs typeface="Arial"/>
                <a:sym typeface="Arial"/>
              </a:rPr>
              <a:t>Agile practices are supported by MongoDB, although they are not supported by MS SQL Server.</a:t>
            </a:r>
            <a:endParaRPr sz="1300">
              <a:solidFill>
                <a:srgbClr val="212529"/>
              </a:solidFill>
              <a:latin typeface="Arial"/>
              <a:ea typeface="Arial"/>
              <a:cs typeface="Arial"/>
              <a:sym typeface="Arial"/>
            </a:endParaRPr>
          </a:p>
          <a:p>
            <a:pPr indent="0" lvl="0" marL="0" rtl="0" algn="l">
              <a:lnSpc>
                <a:spcPct val="175000"/>
              </a:lnSpc>
              <a:spcBef>
                <a:spcPts val="1500"/>
              </a:spcBef>
              <a:spcAft>
                <a:spcPts val="0"/>
              </a:spcAft>
              <a:buSzPts val="935"/>
              <a:buNone/>
            </a:pPr>
            <a:r>
              <a:rPr lang="fr" sz="1300">
                <a:solidFill>
                  <a:srgbClr val="212529"/>
                </a:solidFill>
                <a:latin typeface="Arial"/>
                <a:ea typeface="Arial"/>
                <a:cs typeface="Arial"/>
                <a:sym typeface="Arial"/>
              </a:rPr>
              <a:t>A SQL database processes SQL queries, whereas MongoDB offers JSON querying. MongoDB is a more dynamic and complicated choice that is appropriate for hierarchical data because of its fundamental properties, as opposed to a SQL Database, which is still more predetermined and appropriate for other types of data storage.Hence this is the reason MongoDB outshines the SQL database.</a:t>
            </a:r>
            <a:endParaRPr sz="1300">
              <a:solidFill>
                <a:srgbClr val="212529"/>
              </a:solidFill>
              <a:latin typeface="Arial"/>
              <a:ea typeface="Arial"/>
              <a:cs typeface="Arial"/>
              <a:sym typeface="Arial"/>
            </a:endParaRPr>
          </a:p>
          <a:p>
            <a:pPr indent="0" lvl="0" marL="0" rtl="0" algn="l">
              <a:spcBef>
                <a:spcPts val="0"/>
              </a:spcBef>
              <a:spcAft>
                <a:spcPts val="1200"/>
              </a:spcAft>
              <a:buSzPts val="935"/>
              <a:buNone/>
            </a:pPr>
            <a:r>
              <a:t/>
            </a:r>
            <a:endParaRPr sz="1205"/>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