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6" r:id="rId4"/>
    <p:sldId id="256" r:id="rId5"/>
    <p:sldId id="257" r:id="rId6"/>
    <p:sldId id="268" r:id="rId7"/>
    <p:sldId id="274" r:id="rId8"/>
    <p:sldId id="258" r:id="rId9"/>
    <p:sldId id="273" r:id="rId10"/>
    <p:sldId id="270" r:id="rId11"/>
    <p:sldId id="269" r:id="rId12"/>
    <p:sldId id="259" r:id="rId13"/>
    <p:sldId id="260" r:id="rId14"/>
    <p:sldId id="261"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1E620-ED6F-4B88-BF9B-47D5518FC41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4B1E620-ED6F-4B88-BF9B-47D5518FC41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4B1E620-ED6F-4B88-BF9B-47D5518FC41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4B1E620-ED6F-4B88-BF9B-47D5518FC41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4B1E620-ED6F-4B88-BF9B-47D5518FC41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34B1E620-ED6F-4B88-BF9B-47D5518FC41C}" type="datetimeFigureOut">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34B1E620-ED6F-4B88-BF9B-47D5518FC41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63AFA-82B9-4A25-B395-44C7D1FEA4E8}" type="slidenum">
              <a:rPr lang="en-US" smtClean="0"/>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1E620-ED6F-4B88-BF9B-47D5518FC41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1E620-ED6F-4B88-BF9B-47D5518FC41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34B1E620-ED6F-4B88-BF9B-47D5518FC41C}" type="datetimeFigureOut">
              <a:rPr lang="en-US" smtClean="0"/>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4B1E620-ED6F-4B88-BF9B-47D5518FC41C}" type="datetimeFigureOut">
              <a:rPr lang="en-US" smtClean="0"/>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D363AFA-82B9-4A25-B395-44C7D1FEA4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4B1E620-ED6F-4B88-BF9B-47D5518FC41C}" type="datetimeFigureOut">
              <a:rPr lang="en-US" smtClean="0"/>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D363AFA-82B9-4A25-B395-44C7D1FEA4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7999"/>
          </a:xfrm>
        </p:spPr>
        <p:txBody>
          <a:bodyPr>
            <a:normAutofit lnSpcReduction="10000"/>
          </a:bodyPr>
          <a:lstStyle/>
          <a:p>
            <a:pPr marL="0" indent="0">
              <a:buNone/>
            </a:pPr>
            <a:r>
              <a:rPr lang="en-US" dirty="0"/>
              <a:t>                   </a:t>
            </a:r>
            <a:r>
              <a:rPr lang="en-US" sz="3200" b="1" dirty="0">
                <a:solidFill>
                  <a:schemeClr val="tx1"/>
                </a:solidFill>
                <a:latin typeface="Garamond" panose="02020404030301010803" pitchFamily="18" charset="0"/>
              </a:rPr>
              <a:t>Presentation on : ONLINE TEST</a:t>
            </a:r>
            <a:endParaRPr lang="en-US" sz="3200" b="1" dirty="0">
              <a:solidFill>
                <a:schemeClr val="tx1"/>
              </a:solidFill>
              <a:latin typeface="Garamond" panose="02020404030301010803" pitchFamily="18" charset="0"/>
            </a:endParaRPr>
          </a:p>
          <a:p>
            <a:pPr marL="0" indent="0">
              <a:buNone/>
            </a:pPr>
            <a:endParaRPr lang="en-US" dirty="0"/>
          </a:p>
          <a:p>
            <a:pPr marL="0" indent="0" algn="ctr">
              <a:buNone/>
            </a:pPr>
            <a:r>
              <a:rPr lang="en-US" sz="3200" b="1" dirty="0">
                <a:solidFill>
                  <a:schemeClr val="tx1"/>
                </a:solidFill>
                <a:latin typeface="Garamond" panose="02020404030301010803" pitchFamily="18" charset="0"/>
              </a:rPr>
              <a:t>Presented by: </a:t>
            </a:r>
            <a:endParaRPr lang="en-US" sz="3200" b="1"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Achal shah</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 Sarena </a:t>
            </a:r>
            <a:r>
              <a:rPr lang="en-US" sz="2400" dirty="0" err="1">
                <a:solidFill>
                  <a:schemeClr val="tx1"/>
                </a:solidFill>
                <a:latin typeface="Garamond" panose="02020404030301010803" pitchFamily="18" charset="0"/>
              </a:rPr>
              <a:t>Dawadi</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Rabin ale</a:t>
            </a:r>
            <a:endParaRPr lang="en-US" sz="2400" dirty="0">
              <a:solidFill>
                <a:schemeClr val="tx1"/>
              </a:solidFill>
              <a:latin typeface="Garamond" panose="02020404030301010803" pitchFamily="18" charset="0"/>
            </a:endParaRPr>
          </a:p>
          <a:p>
            <a:pPr marL="0" indent="0" algn="ctr">
              <a:buNone/>
            </a:pPr>
            <a:r>
              <a:rPr lang="en-US" sz="2400" dirty="0" err="1">
                <a:solidFill>
                  <a:schemeClr val="tx1"/>
                </a:solidFill>
                <a:latin typeface="Garamond" panose="02020404030301010803" pitchFamily="18" charset="0"/>
              </a:rPr>
              <a:t>Basanta</a:t>
            </a:r>
            <a:r>
              <a:rPr lang="en-US" sz="2400" dirty="0">
                <a:solidFill>
                  <a:schemeClr val="tx1"/>
                </a:solidFill>
                <a:latin typeface="Garamond" panose="02020404030301010803" pitchFamily="18" charset="0"/>
              </a:rPr>
              <a:t> </a:t>
            </a:r>
            <a:r>
              <a:rPr lang="en-US" sz="2400" dirty="0" err="1">
                <a:solidFill>
                  <a:schemeClr val="tx1"/>
                </a:solidFill>
                <a:latin typeface="Garamond" panose="02020404030301010803" pitchFamily="18" charset="0"/>
              </a:rPr>
              <a:t>Pokhrel</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Roll no: 2, 21, 17, 3</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Semester: Fifth Semester</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Subject: Software Engineering</a:t>
            </a:r>
            <a:endParaRPr lang="en-US" sz="2400" dirty="0">
              <a:solidFill>
                <a:schemeClr val="tx1"/>
              </a:solidFill>
              <a:latin typeface="Garamond" panose="02020404030301010803" pitchFamily="18" charset="0"/>
            </a:endParaRPr>
          </a:p>
          <a:p>
            <a:pPr marL="0" indent="0" algn="ctr">
              <a:buNone/>
            </a:pPr>
            <a:endParaRPr lang="en-US" sz="2400" dirty="0">
              <a:solidFill>
                <a:schemeClr val="tx1"/>
              </a:solidFill>
              <a:latin typeface="Garamond" panose="02020404030301010803" pitchFamily="18" charset="0"/>
            </a:endParaRPr>
          </a:p>
          <a:p>
            <a:pPr marL="0" indent="0" algn="ctr">
              <a:buNone/>
            </a:pPr>
            <a:r>
              <a:rPr lang="en-US" sz="3200" b="1" dirty="0">
                <a:solidFill>
                  <a:schemeClr val="tx1"/>
                </a:solidFill>
                <a:latin typeface="Garamond" panose="02020404030301010803" pitchFamily="18" charset="0"/>
              </a:rPr>
              <a:t>Guided by</a:t>
            </a:r>
            <a:endParaRPr lang="en-US" sz="3200" b="1" dirty="0">
              <a:solidFill>
                <a:schemeClr val="tx1"/>
              </a:solidFill>
              <a:latin typeface="Garamond" panose="02020404030301010803" pitchFamily="18" charset="0"/>
            </a:endParaRPr>
          </a:p>
          <a:p>
            <a:pPr marL="0" indent="0" algn="ctr">
              <a:buNone/>
            </a:pPr>
            <a:r>
              <a:rPr lang="en-US" sz="2400" dirty="0" err="1">
                <a:solidFill>
                  <a:schemeClr val="tx1"/>
                </a:solidFill>
                <a:latin typeface="Garamond" panose="02020404030301010803" pitchFamily="18" charset="0"/>
              </a:rPr>
              <a:t>Ghan</a:t>
            </a:r>
            <a:r>
              <a:rPr lang="en-US" sz="2400" dirty="0">
                <a:solidFill>
                  <a:schemeClr val="tx1"/>
                </a:solidFill>
                <a:latin typeface="Garamond" panose="02020404030301010803" pitchFamily="18" charset="0"/>
              </a:rPr>
              <a:t> </a:t>
            </a:r>
            <a:r>
              <a:rPr lang="en-US" sz="2400" dirty="0" err="1">
                <a:solidFill>
                  <a:schemeClr val="tx1"/>
                </a:solidFill>
                <a:latin typeface="Garamond" panose="02020404030301010803" pitchFamily="18" charset="0"/>
              </a:rPr>
              <a:t>Bhadur</a:t>
            </a:r>
            <a:r>
              <a:rPr lang="en-US" sz="2400" dirty="0">
                <a:solidFill>
                  <a:schemeClr val="tx1"/>
                </a:solidFill>
                <a:latin typeface="Garamond" panose="02020404030301010803" pitchFamily="18" charset="0"/>
              </a:rPr>
              <a:t> Thapa sir</a:t>
            </a:r>
            <a:endParaRPr lang="en-US" sz="2400" dirty="0">
              <a:solidFill>
                <a:schemeClr val="tx1"/>
              </a:solidFill>
              <a:latin typeface="Garamond" panose="02020404030301010803" pitchFamily="18" charset="0"/>
            </a:endParaRPr>
          </a:p>
          <a:p>
            <a:pPr marL="0" indent="0" algn="ctr">
              <a:buNone/>
            </a:pPr>
            <a:r>
              <a:rPr lang="en-US" sz="2400" dirty="0">
                <a:solidFill>
                  <a:schemeClr val="tx1"/>
                </a:solidFill>
                <a:latin typeface="Garamond" panose="02020404030301010803" pitchFamily="18" charset="0"/>
              </a:rPr>
              <a:t>College of IT , </a:t>
            </a:r>
            <a:r>
              <a:rPr lang="en-US" sz="2400" dirty="0" err="1">
                <a:solidFill>
                  <a:schemeClr val="tx1"/>
                </a:solidFill>
                <a:latin typeface="Garamond" panose="02020404030301010803" pitchFamily="18" charset="0"/>
              </a:rPr>
              <a:t>Aadikavi</a:t>
            </a:r>
            <a:r>
              <a:rPr lang="en-US" sz="2400" dirty="0">
                <a:solidFill>
                  <a:schemeClr val="tx1"/>
                </a:solidFill>
                <a:latin typeface="Garamond" panose="02020404030301010803" pitchFamily="18" charset="0"/>
              </a:rPr>
              <a:t> </a:t>
            </a:r>
            <a:r>
              <a:rPr lang="en-US" sz="2400" dirty="0" err="1">
                <a:solidFill>
                  <a:schemeClr val="tx1"/>
                </a:solidFill>
                <a:latin typeface="Garamond" panose="02020404030301010803" pitchFamily="18" charset="0"/>
              </a:rPr>
              <a:t>bhanubhakta</a:t>
            </a:r>
            <a:r>
              <a:rPr lang="en-US" sz="2400" dirty="0">
                <a:solidFill>
                  <a:schemeClr val="tx1"/>
                </a:solidFill>
                <a:latin typeface="Garamond" panose="02020404030301010803" pitchFamily="18" charset="0"/>
              </a:rPr>
              <a:t> campus</a:t>
            </a:r>
            <a:endParaRPr lang="en-US" dirty="0">
              <a:solidFill>
                <a:schemeClr val="tx1"/>
              </a:solidFill>
              <a:latin typeface="Garamond" panose="02020404030301010803" pitchFamily="18" charset="0"/>
            </a:endParaRPr>
          </a:p>
          <a:p>
            <a:pPr marL="0" indent="0">
              <a:buNone/>
            </a:pPr>
            <a:endParaRPr lang="en-US" dirty="0"/>
          </a:p>
          <a:p>
            <a:pPr marL="0" indent="0">
              <a:buNone/>
            </a:pPr>
            <a:endParaRPr lang="en-US" dirty="0"/>
          </a:p>
          <a:p>
            <a:pPr marL="0" indent="0">
              <a:buNone/>
            </a:pPr>
            <a:endParaRPr lang="en-US" sz="1800" dirty="0">
              <a:solidFill>
                <a:srgbClr val="000000"/>
              </a:solidFill>
              <a:latin typeface="Times New Roman" panose="02020603050405020304" pitchFamily="18" charset="0"/>
            </a:endParaRPr>
          </a:p>
          <a:p>
            <a:pPr marL="0" indent="0">
              <a:buNone/>
            </a:pPr>
            <a:endParaRPr lang="en-US" dirty="0"/>
          </a:p>
        </p:txBody>
      </p:sp>
      <p:pic>
        <p:nvPicPr>
          <p:cNvPr id="4102" name="Picture 6" descr="Online Test Concept. Quiz on the Computer Stock Vector - Illustration of  information, question: 1326926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8382" y="1139687"/>
            <a:ext cx="2822713" cy="25278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7358" y="2511977"/>
            <a:ext cx="4585252" cy="1325563"/>
          </a:xfrm>
        </p:spPr>
        <p:txBody>
          <a:bodyPr>
            <a:normAutofit/>
          </a:bodyPr>
          <a:lstStyle/>
          <a:p>
            <a:r>
              <a:rPr lang="en-US" sz="3200" b="1" dirty="0">
                <a:latin typeface="Garamond" panose="02020404030301010803" pitchFamily="18" charset="0"/>
              </a:rPr>
              <a:t>Demonstration</a:t>
            </a:r>
            <a:endParaRPr lang="en-US" sz="3200" b="1" dirty="0">
              <a:latin typeface="Garamond" panose="020204040303010108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029" y="155715"/>
            <a:ext cx="6183993" cy="742120"/>
          </a:xfrm>
        </p:spPr>
        <p:txBody>
          <a:bodyPr>
            <a:normAutofit fontScale="90000"/>
          </a:bodyPr>
          <a:lstStyle/>
          <a:p>
            <a:r>
              <a:rPr lang="en-US" sz="3200" b="1" dirty="0">
                <a:latin typeface="Garamond" panose="02020404030301010803" pitchFamily="18" charset="0"/>
              </a:rPr>
              <a:t>conclusion</a:t>
            </a:r>
            <a:endParaRPr lang="en-US" sz="3200" b="1" dirty="0">
              <a:latin typeface="Garamond" panose="02020404030301010803" pitchFamily="18" charset="0"/>
            </a:endParaRPr>
          </a:p>
        </p:txBody>
      </p:sp>
      <p:sp>
        <p:nvSpPr>
          <p:cNvPr id="3" name="Content Placeholder 2"/>
          <p:cNvSpPr>
            <a:spLocks noGrp="1"/>
          </p:cNvSpPr>
          <p:nvPr>
            <p:ph idx="1"/>
          </p:nvPr>
        </p:nvSpPr>
        <p:spPr>
          <a:xfrm>
            <a:off x="622852" y="4002156"/>
            <a:ext cx="11264348" cy="2855843"/>
          </a:xfrm>
        </p:spPr>
        <p:txBody>
          <a:bodyPr>
            <a:normAutofit/>
          </a:bodyPr>
          <a:lstStyle/>
          <a:p>
            <a:pPr marL="0" indent="0">
              <a:buNone/>
            </a:pPr>
            <a:r>
              <a:rPr lang="en-US" sz="2800" dirty="0">
                <a:latin typeface="Garamond" panose="02020404030301010803" pitchFamily="18" charset="0"/>
              </a:rPr>
              <a:t>Online Examination portal is a web application. The key concept is to minimize the amount of paper and convert all forms of documentation to digital form. It can observe that the information required can be obtained with ease and accuracy in the computerized system. The user with minimum knowledge about computer cab be easily able operate the system easily. The system also produces brief result required by the management.</a:t>
            </a:r>
            <a:endParaRPr lang="en-US" sz="2800" dirty="0">
              <a:latin typeface="Garamond" panose="02020404030301010803" pitchFamily="18" charset="0"/>
            </a:endParaRPr>
          </a:p>
        </p:txBody>
      </p:sp>
      <p:pic>
        <p:nvPicPr>
          <p:cNvPr id="11268" name="Picture 4" descr="Online exam hi-res stock photography and images - Alamy"/>
          <p:cNvPicPr>
            <a:picLocks noChangeAspect="1" noChangeArrowheads="1"/>
          </p:cNvPicPr>
          <p:nvPr/>
        </p:nvPicPr>
        <p:blipFill rotWithShape="1">
          <a:blip r:embed="rId1">
            <a:extLst>
              <a:ext uri="{28A0092B-C50C-407E-A947-70E740481C1C}">
                <a14:useLocalDpi xmlns:a14="http://schemas.microsoft.com/office/drawing/2010/main" val="0"/>
              </a:ext>
            </a:extLst>
          </a:blip>
          <a:srcRect b="12657"/>
          <a:stretch>
            <a:fillRect/>
          </a:stretch>
        </p:blipFill>
        <p:spPr bwMode="auto">
          <a:xfrm>
            <a:off x="2206485" y="1091647"/>
            <a:ext cx="8097079" cy="2544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371" y="355092"/>
            <a:ext cx="7729728" cy="1188720"/>
          </a:xfrm>
        </p:spPr>
        <p:txBody>
          <a:bodyPr>
            <a:normAutofit/>
          </a:bodyPr>
          <a:lstStyle/>
          <a:p>
            <a:r>
              <a:rPr lang="en-US" sz="3200" b="1" dirty="0">
                <a:solidFill>
                  <a:schemeClr val="tx1"/>
                </a:solidFill>
                <a:latin typeface="Garamond" panose="02020404030301010803" pitchFamily="18" charset="0"/>
              </a:rPr>
              <a:t>Reference</a:t>
            </a:r>
            <a:endParaRPr lang="en-US" sz="3200"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410817" y="1825625"/>
            <a:ext cx="11542644" cy="4351338"/>
          </a:xfrm>
        </p:spPr>
        <p:txBody>
          <a:bodyPr>
            <a:normAutofit/>
          </a:bodyPr>
          <a:lstStyle/>
          <a:p>
            <a:pPr>
              <a:buFont typeface="Wingdings" panose="05000000000000000000" pitchFamily="2" charset="2"/>
              <a:buChar char="q"/>
            </a:pPr>
            <a:r>
              <a:rPr lang="en-US" sz="2400" dirty="0">
                <a:solidFill>
                  <a:schemeClr val="tx1"/>
                </a:solidFill>
                <a:latin typeface="Garamond" panose="02020404030301010803" pitchFamily="18" charset="0"/>
              </a:rPr>
              <a:t>Design and implementation of an online self-training system for the Computer System Platform course. Published in: Advanced Computational Intelligence (ICACI), 2012 IEEE Fifth International Conference on.</a:t>
            </a:r>
            <a:endParaRPr lang="en-US" sz="2400" dirty="0">
              <a:solidFill>
                <a:schemeClr val="tx1"/>
              </a:solidFill>
              <a:latin typeface="Garamond" panose="02020404030301010803" pitchFamily="18" charset="0"/>
            </a:endParaRPr>
          </a:p>
          <a:p>
            <a:pPr>
              <a:buFont typeface="Wingdings" panose="05000000000000000000" pitchFamily="2" charset="2"/>
              <a:buChar char="q"/>
            </a:pPr>
            <a:r>
              <a:rPr lang="en-US" sz="2400" dirty="0">
                <a:solidFill>
                  <a:schemeClr val="tx1"/>
                </a:solidFill>
                <a:latin typeface="Garamond" panose="02020404030301010803" pitchFamily="18" charset="0"/>
              </a:rPr>
              <a:t>Mohammad A Sarrayrih1, Mohammed Ilyas (2013),”Challenges of Online Exam, Performances and Problems for Online University Examination”.</a:t>
            </a:r>
            <a:endParaRPr lang="en-US" sz="2400" dirty="0">
              <a:solidFill>
                <a:schemeClr val="tx1"/>
              </a:solidFill>
              <a:latin typeface="Garamond" panose="02020404030301010803" pitchFamily="18" charset="0"/>
            </a:endParaRPr>
          </a:p>
          <a:p>
            <a:pPr>
              <a:buFont typeface="Wingdings" panose="05000000000000000000" pitchFamily="2" charset="2"/>
              <a:buChar char="q"/>
            </a:pPr>
            <a:r>
              <a:rPr lang="en-US" sz="2400" dirty="0">
                <a:solidFill>
                  <a:schemeClr val="tx1"/>
                </a:solidFill>
                <a:latin typeface="Garamond" panose="02020404030301010803" pitchFamily="18" charset="0"/>
              </a:rPr>
              <a:t>F. Andrew, Darren Pullen and Colleen Harper (2009). “Case study of a computer based examination system” Australian Journal of Educational Technology, 25(4), 509- 523.10, page 125-135.</a:t>
            </a:r>
            <a:endParaRPr lang="en-US" sz="2400" dirty="0">
              <a:solidFill>
                <a:schemeClr val="tx1"/>
              </a:solidFill>
              <a:latin typeface="Garamond" panose="02020404030301010803"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161 Any Questions Images, Stock Photos &amp; Vectors | Shutterstock"/>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b="6695"/>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594 Computer Thank You Stock Photos - Free &amp; Royalty-Free Stock Photos from  Dreamstime"/>
          <p:cNvPicPr>
            <a:picLocks noGrp="1" noChangeAspect="1" noChangeArrowheads="1"/>
          </p:cNvPicPr>
          <p:nvPr>
            <p:ph idx="1"/>
          </p:nvPr>
        </p:nvPicPr>
        <p:blipFill rotWithShape="1">
          <a:blip r:embed="rId1">
            <a:extLst>
              <a:ext uri="{28A0092B-C50C-407E-A947-70E740481C1C}">
                <a14:useLocalDpi xmlns:a14="http://schemas.microsoft.com/office/drawing/2010/main" val="0"/>
              </a:ext>
            </a:extLst>
          </a:blip>
          <a:srcRect t="-7933" b="7933"/>
          <a:stretch>
            <a:fillRect/>
          </a:stretch>
        </p:blipFill>
        <p:spPr bwMode="auto">
          <a:xfrm>
            <a:off x="0" y="-503583"/>
            <a:ext cx="12192000" cy="7361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426" y="0"/>
            <a:ext cx="10515600" cy="1325563"/>
          </a:xfrm>
        </p:spPr>
        <p:txBody>
          <a:bodyPr/>
          <a:lstStyle/>
          <a:p>
            <a:r>
              <a:rPr lang="en-US" b="1" dirty="0">
                <a:solidFill>
                  <a:schemeClr val="tx1"/>
                </a:solidFill>
                <a:latin typeface="Garamond" panose="02020404030301010803" pitchFamily="18" charset="0"/>
              </a:rPr>
              <a:t>Content</a:t>
            </a:r>
            <a:endParaRPr lang="en-US" b="1" dirty="0">
              <a:solidFill>
                <a:schemeClr val="tx1"/>
              </a:solidFill>
              <a:latin typeface="Garamond" panose="02020404030301010803" pitchFamily="18" charset="0"/>
            </a:endParaRPr>
          </a:p>
        </p:txBody>
      </p:sp>
      <p:sp>
        <p:nvSpPr>
          <p:cNvPr id="3" name="Content Placeholder 2"/>
          <p:cNvSpPr>
            <a:spLocks noGrp="1"/>
          </p:cNvSpPr>
          <p:nvPr>
            <p:ph idx="1"/>
          </p:nvPr>
        </p:nvSpPr>
        <p:spPr>
          <a:xfrm>
            <a:off x="692426" y="1444487"/>
            <a:ext cx="11022496" cy="5413512"/>
          </a:xfrm>
        </p:spPr>
        <p:txBody>
          <a:bodyPr/>
          <a:lstStyle/>
          <a:p>
            <a:pPr marL="514350" indent="-514350">
              <a:buAutoNum type="arabicPeriod"/>
            </a:pPr>
            <a:r>
              <a:rPr lang="en-US" sz="2400" dirty="0">
                <a:solidFill>
                  <a:schemeClr val="tx1"/>
                </a:solidFill>
                <a:latin typeface="Garamond" panose="02020404030301010803" pitchFamily="18" charset="0"/>
              </a:rPr>
              <a:t>Introduction</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Objectives</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Work Division </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Tools</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Time Schedules</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Demonstrates</a:t>
            </a:r>
            <a:endParaRPr lang="en-US" sz="2400" dirty="0">
              <a:solidFill>
                <a:schemeClr val="tx1"/>
              </a:solidFill>
              <a:latin typeface="Garamond" panose="02020404030301010803" pitchFamily="18" charset="0"/>
            </a:endParaRPr>
          </a:p>
          <a:p>
            <a:pPr marL="514350" indent="-514350">
              <a:buAutoNum type="arabicPeriod"/>
            </a:pPr>
            <a:r>
              <a:rPr lang="en-US" sz="2400" dirty="0">
                <a:solidFill>
                  <a:schemeClr val="tx1"/>
                </a:solidFill>
                <a:latin typeface="Garamond" panose="02020404030301010803" pitchFamily="18" charset="0"/>
              </a:rPr>
              <a:t>Conclusion</a:t>
            </a:r>
            <a:endParaRPr lang="en-US" sz="2400" dirty="0">
              <a:solidFill>
                <a:schemeClr val="tx1"/>
              </a:solidFill>
              <a:latin typeface="Garamond" panose="02020404030301010803" pitchFamily="18" charset="0"/>
            </a:endParaRPr>
          </a:p>
          <a:p>
            <a:pPr marL="514350" indent="-514350">
              <a:buAutoNum type="arabicPeriod"/>
            </a:pPr>
            <a:endParaRPr lang="en-US" dirty="0"/>
          </a:p>
        </p:txBody>
      </p:sp>
      <p:pic>
        <p:nvPicPr>
          <p:cNvPr id="8194" name="Picture 2" descr="Online Exam preparation for competitive exams in 20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0261" y="4768090"/>
            <a:ext cx="8865704" cy="1911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4070" y="278295"/>
            <a:ext cx="11012557" cy="6294782"/>
          </a:xfrm>
        </p:spPr>
        <p:txBody>
          <a:bodyPr>
            <a:normAutofit fontScale="25000" lnSpcReduction="20000"/>
          </a:bodyPr>
          <a:lstStyle/>
          <a:p>
            <a:r>
              <a:rPr lang="en-US" sz="14400" b="1" dirty="0">
                <a:solidFill>
                  <a:schemeClr val="tx1"/>
                </a:solidFill>
                <a:latin typeface="Garamond" panose="02020404030301010803" pitchFamily="18" charset="0"/>
              </a:rPr>
              <a:t>Introduction</a:t>
            </a:r>
            <a:endParaRPr lang="en-US" sz="14400" b="1" dirty="0">
              <a:solidFill>
                <a:schemeClr val="tx1"/>
              </a:solidFill>
              <a:latin typeface="Garamond" panose="02020404030301010803" pitchFamily="18" charset="0"/>
            </a:endParaRPr>
          </a:p>
          <a:p>
            <a:pPr algn="just"/>
            <a:r>
              <a:rPr lang="en-US" sz="11200" dirty="0">
                <a:solidFill>
                  <a:schemeClr val="tx1"/>
                </a:solidFill>
                <a:latin typeface="Garamond" panose="02020404030301010803" pitchFamily="18" charset="0"/>
              </a:rPr>
              <a:t>Online Exams is being launched because a need for a destination that is beneficial for both institutes and students. With this site, institutes can register and host online exams. Students can give exams and view their results. This site is an attempt to remove the existing flaws in the manual system of conducting exams.</a:t>
            </a:r>
            <a:endParaRPr lang="en-US" sz="11200" dirty="0">
              <a:solidFill>
                <a:schemeClr val="tx1"/>
              </a:solidFill>
              <a:latin typeface="Garamond" panose="02020404030301010803" pitchFamily="18" charset="0"/>
            </a:endParaRPr>
          </a:p>
          <a:p>
            <a:pPr algn="just"/>
            <a:r>
              <a:rPr lang="en-US" sz="9600" b="1" dirty="0">
                <a:solidFill>
                  <a:schemeClr val="tx1"/>
                </a:solidFill>
                <a:latin typeface="Garamond" panose="02020404030301010803" pitchFamily="18" charset="0"/>
              </a:rPr>
              <a:t>Purpose</a:t>
            </a:r>
            <a:endParaRPr lang="en-US" sz="9600" b="1" dirty="0">
              <a:solidFill>
                <a:schemeClr val="tx1"/>
              </a:solidFill>
              <a:latin typeface="Garamond" panose="02020404030301010803" pitchFamily="18" charset="0"/>
            </a:endParaRPr>
          </a:p>
          <a:p>
            <a:pPr algn="just"/>
            <a:r>
              <a:rPr lang="en-US" sz="11200" dirty="0">
                <a:solidFill>
                  <a:schemeClr val="tx1"/>
                </a:solidFill>
                <a:latin typeface="Garamond" panose="02020404030301010803" pitchFamily="18" charset="0"/>
              </a:rPr>
              <a:t>Online Exams System fulfills the requirements of the institutes to conduct the exams online. They do not have to go to any software developer to make a separate site for being able to conduct exams online. They just have to register on the site and enter the exam details and the lists of the students which can appear in the exam. Students can give exam without the need of going to any physical destination. They can view the result at the same time. Thus the purpose of the site is to provide a system that saves the efforts and time of both the institutes and the students.</a:t>
            </a:r>
            <a:r>
              <a:rPr lang="en-US" sz="11200" dirty="0">
                <a:solidFill>
                  <a:schemeClr val="bg2"/>
                </a:solidFill>
                <a:latin typeface="Garamond" panose="02020404030301010803" pitchFamily="18" charset="0"/>
              </a:rPr>
              <a:t>.</a:t>
            </a:r>
            <a:endParaRPr lang="en-US" sz="11200" dirty="0">
              <a:solidFill>
                <a:schemeClr val="bg2"/>
              </a:solidFill>
              <a:latin typeface="Garamond" panose="02020404030301010803" pitchFamily="18" charset="0"/>
            </a:endParaRPr>
          </a:p>
          <a:p>
            <a:endParaRPr lang="en-US" dirty="0"/>
          </a:p>
          <a:p>
            <a:endParaRPr lang="en-US" dirty="0"/>
          </a:p>
          <a:p>
            <a:endParaRPr lang="en-US" dirty="0"/>
          </a:p>
        </p:txBody>
      </p:sp>
      <p:pic>
        <p:nvPicPr>
          <p:cNvPr id="1028" name="Picture 4" descr="Online Test Software at best price in Jaipur by Helpu IT Service | ID:  172457691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56983" y="5499652"/>
            <a:ext cx="2590800" cy="1209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061" y="288354"/>
            <a:ext cx="7615230" cy="970603"/>
          </a:xfrm>
        </p:spPr>
        <p:txBody>
          <a:bodyPr>
            <a:normAutofit/>
          </a:bodyPr>
          <a:lstStyle/>
          <a:p>
            <a:r>
              <a:rPr lang="en-US" sz="3200" dirty="0">
                <a:solidFill>
                  <a:schemeClr val="tx1"/>
                </a:solidFill>
                <a:latin typeface="Garamond" panose="02020404030301010803" pitchFamily="18" charset="0"/>
              </a:rPr>
              <a:t>Objective</a:t>
            </a:r>
            <a:endParaRPr lang="en-US" sz="3200" dirty="0">
              <a:solidFill>
                <a:schemeClr val="tx1"/>
              </a:solidFill>
              <a:latin typeface="Garamond" panose="02020404030301010803" pitchFamily="18" charset="0"/>
            </a:endParaRPr>
          </a:p>
        </p:txBody>
      </p:sp>
      <p:sp>
        <p:nvSpPr>
          <p:cNvPr id="3" name="Content Placeholder 2"/>
          <p:cNvSpPr>
            <a:spLocks noGrp="1"/>
          </p:cNvSpPr>
          <p:nvPr>
            <p:ph idx="1"/>
          </p:nvPr>
        </p:nvSpPr>
        <p:spPr>
          <a:xfrm>
            <a:off x="1018032" y="1643270"/>
            <a:ext cx="10286072" cy="4770781"/>
          </a:xfrm>
        </p:spPr>
        <p:txBody>
          <a:bodyPr>
            <a:normAutofit fontScale="70000" lnSpcReduction="20000"/>
          </a:bodyPr>
          <a:lstStyle/>
          <a:p>
            <a:pPr marL="0" indent="0">
              <a:buNone/>
            </a:pPr>
            <a:r>
              <a:rPr lang="en-US" sz="4100" b="1" dirty="0">
                <a:latin typeface="Garamond" panose="02020404030301010803" pitchFamily="18" charset="0"/>
              </a:rPr>
              <a:t>1.    General objective</a:t>
            </a:r>
            <a:endParaRPr lang="en-US" sz="4100" b="1" dirty="0">
              <a:latin typeface="Garamond" panose="02020404030301010803" pitchFamily="18" charset="0"/>
            </a:endParaRPr>
          </a:p>
          <a:p>
            <a:pPr marL="0" indent="0">
              <a:buNone/>
            </a:pPr>
            <a:r>
              <a:rPr lang="en-US" sz="3600" dirty="0">
                <a:latin typeface="Garamond" panose="02020404030301010803" pitchFamily="18" charset="0"/>
              </a:rPr>
              <a:t>General objective of our project is to change the current manual system into computerized one. This project would be very useful for educational institutes where regular evaluation of students is required.</a:t>
            </a:r>
            <a:endParaRPr lang="en-US" sz="3600" dirty="0">
              <a:latin typeface="Garamond" panose="02020404030301010803" pitchFamily="18" charset="0"/>
            </a:endParaRPr>
          </a:p>
          <a:p>
            <a:pPr marL="0" indent="0">
              <a:buNone/>
            </a:pPr>
            <a:r>
              <a:rPr lang="en-US" sz="4100" b="1" dirty="0">
                <a:latin typeface="Garamond" panose="02020404030301010803" pitchFamily="18" charset="0"/>
              </a:rPr>
              <a:t>2.     Specific objective</a:t>
            </a:r>
            <a:endParaRPr lang="en-US" sz="4100" b="1" dirty="0">
              <a:latin typeface="Garamond" panose="02020404030301010803" pitchFamily="18" charset="0"/>
            </a:endParaRPr>
          </a:p>
          <a:p>
            <a:r>
              <a:rPr lang="en-US" sz="3600" dirty="0">
                <a:latin typeface="Garamond" panose="02020404030301010803" pitchFamily="18" charset="0"/>
              </a:rPr>
              <a:t>Online examination project assesses student by conducting online objective tests.</a:t>
            </a:r>
            <a:endParaRPr lang="en-US" sz="3600" dirty="0">
              <a:latin typeface="Garamond" panose="02020404030301010803" pitchFamily="18" charset="0"/>
            </a:endParaRPr>
          </a:p>
          <a:p>
            <a:r>
              <a:rPr lang="en-US" sz="3600" dirty="0">
                <a:latin typeface="Garamond" panose="02020404030301010803" pitchFamily="18" charset="0"/>
              </a:rPr>
              <a:t>Responses by the candidates will be checked automatically.</a:t>
            </a:r>
            <a:endParaRPr lang="en-US" sz="3600" dirty="0">
              <a:latin typeface="Garamond" panose="02020404030301010803" pitchFamily="18" charset="0"/>
            </a:endParaRPr>
          </a:p>
          <a:p>
            <a:r>
              <a:rPr lang="en-US" sz="3600" dirty="0">
                <a:latin typeface="Garamond" panose="02020404030301010803" pitchFamily="18" charset="0"/>
              </a:rPr>
              <a:t>It reduces time consumption.</a:t>
            </a:r>
            <a:endParaRPr lang="en-US" sz="3600" dirty="0">
              <a:latin typeface="Garamond" panose="02020404030301010803" pitchFamily="18" charset="0"/>
            </a:endParaRPr>
          </a:p>
          <a:p>
            <a:r>
              <a:rPr lang="en-US" sz="3600" dirty="0">
                <a:latin typeface="Garamond" panose="02020404030301010803" pitchFamily="18" charset="0"/>
              </a:rPr>
              <a:t>Being an integrated online examination system reduce paper work.</a:t>
            </a:r>
            <a:endParaRPr lang="en-US" sz="3600" dirty="0">
              <a:latin typeface="Garamond" panose="02020404030301010803" pitchFamily="18" charset="0"/>
            </a:endParaRPr>
          </a:p>
          <a:p>
            <a:r>
              <a:rPr lang="en-US" sz="3600" dirty="0">
                <a:latin typeface="Garamond" panose="02020404030301010803" pitchFamily="18" charset="0"/>
              </a:rPr>
              <a:t>Questions can have multiple options, multiple answers or can be text answers.</a:t>
            </a:r>
            <a:endParaRPr lang="en-US" sz="3600" dirty="0">
              <a:latin typeface="Garamond" panose="02020404030301010803" pitchFamily="18" charset="0"/>
            </a:endParaRPr>
          </a:p>
          <a:p>
            <a:pPr marL="0" indent="0">
              <a:buNone/>
            </a:pPr>
            <a:endParaRPr lang="en-US" dirty="0"/>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23" y="424069"/>
            <a:ext cx="7729728" cy="956959"/>
          </a:xfrm>
        </p:spPr>
        <p:txBody>
          <a:bodyPr/>
          <a:lstStyle/>
          <a:p>
            <a:r>
              <a:rPr lang="en-US" dirty="0">
                <a:solidFill>
                  <a:schemeClr val="tx1"/>
                </a:solidFill>
                <a:latin typeface="Garamond" panose="02020404030301010803" pitchFamily="18" charset="0"/>
              </a:rPr>
              <a:t>Continue….</a:t>
            </a:r>
            <a:endParaRPr lang="en-US" dirty="0">
              <a:solidFill>
                <a:schemeClr val="tx1"/>
              </a:solidFill>
              <a:latin typeface="Garamond" panose="02020404030301010803" pitchFamily="18" charset="0"/>
            </a:endParaRPr>
          </a:p>
        </p:txBody>
      </p:sp>
      <p:sp>
        <p:nvSpPr>
          <p:cNvPr id="3" name="Content Placeholder 2"/>
          <p:cNvSpPr>
            <a:spLocks noGrp="1"/>
          </p:cNvSpPr>
          <p:nvPr>
            <p:ph idx="1"/>
          </p:nvPr>
        </p:nvSpPr>
        <p:spPr>
          <a:xfrm>
            <a:off x="702365" y="2014330"/>
            <a:ext cx="10840278" cy="3725697"/>
          </a:xfrm>
        </p:spPr>
        <p:txBody>
          <a:bodyPr>
            <a:noAutofit/>
          </a:bodyPr>
          <a:lstStyle/>
          <a:p>
            <a:r>
              <a:rPr lang="en-US" sz="2800" dirty="0">
                <a:solidFill>
                  <a:schemeClr val="tx1"/>
                </a:solidFill>
                <a:latin typeface="Garamond" panose="02020404030301010803" pitchFamily="18" charset="0"/>
              </a:rPr>
              <a:t>To allow department to create tests and answers.</a:t>
            </a:r>
            <a:endParaRPr lang="en-US" sz="2800" dirty="0">
              <a:solidFill>
                <a:schemeClr val="tx1"/>
              </a:solidFill>
              <a:latin typeface="Garamond" panose="02020404030301010803" pitchFamily="18" charset="0"/>
            </a:endParaRPr>
          </a:p>
          <a:p>
            <a:r>
              <a:rPr lang="en-US" sz="2800" dirty="0">
                <a:solidFill>
                  <a:schemeClr val="tx1"/>
                </a:solidFill>
                <a:latin typeface="Garamond" panose="02020404030301010803" pitchFamily="18" charset="0"/>
              </a:rPr>
              <a:t>The result will be shown after some time to the participating students.</a:t>
            </a:r>
            <a:endParaRPr lang="en-US" sz="2800" dirty="0">
              <a:solidFill>
                <a:schemeClr val="tx1"/>
              </a:solidFill>
              <a:latin typeface="Garamond" panose="02020404030301010803" pitchFamily="18" charset="0"/>
            </a:endParaRPr>
          </a:p>
          <a:p>
            <a:r>
              <a:rPr lang="en-US" sz="2800" dirty="0">
                <a:solidFill>
                  <a:schemeClr val="tx1"/>
                </a:solidFill>
                <a:latin typeface="Garamond" panose="02020404030301010803" pitchFamily="18" charset="0"/>
              </a:rPr>
              <a:t>Can generate various report for evaluation purpose when and where required.</a:t>
            </a:r>
            <a:endParaRPr lang="en-US" sz="2800" dirty="0">
              <a:solidFill>
                <a:schemeClr val="tx1"/>
              </a:solidFill>
              <a:latin typeface="Garamond" panose="02020404030301010803" pitchFamily="18" charset="0"/>
            </a:endParaRPr>
          </a:p>
          <a:p>
            <a:r>
              <a:rPr lang="en-US" sz="2800" dirty="0">
                <a:solidFill>
                  <a:schemeClr val="tx1"/>
                </a:solidFill>
                <a:latin typeface="Garamond" panose="02020404030301010803" pitchFamily="18" charset="0"/>
              </a:rPr>
              <a:t>This project will enable educational institutes to conduct test and have automated checking of answers based on the response by the candidates.</a:t>
            </a:r>
            <a:endParaRPr lang="en-US" sz="2800" dirty="0">
              <a:solidFill>
                <a:schemeClr val="tx1"/>
              </a:solidFill>
              <a:latin typeface="Garamond" panose="02020404030301010803" pitchFamily="18" charset="0"/>
            </a:endParaRPr>
          </a:p>
          <a:p>
            <a:r>
              <a:rPr lang="en-US" sz="2800" dirty="0">
                <a:solidFill>
                  <a:schemeClr val="tx1"/>
                </a:solidFill>
                <a:latin typeface="Garamond" panose="02020404030301010803" pitchFamily="18" charset="0"/>
              </a:rPr>
              <a:t>It would enable educational institutes to perform testes quiz and create feedback forms.</a:t>
            </a:r>
            <a:endParaRPr lang="en-US" sz="2800" dirty="0">
              <a:solidFill>
                <a:schemeClr val="tx1"/>
              </a:solidFill>
              <a:latin typeface="Garamond" panose="020204040303010108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205609" y="3089844"/>
            <a:ext cx="6117734" cy="678577"/>
          </a:xfrm>
        </p:spPr>
        <p:txBody>
          <a:bodyPr vert="eaVert">
            <a:normAutofit/>
          </a:bodyPr>
          <a:lstStyle/>
          <a:p>
            <a:r>
              <a:rPr lang="en-US" dirty="0">
                <a:solidFill>
                  <a:schemeClr val="tx1"/>
                </a:solidFill>
                <a:latin typeface="Garamond" panose="02020404030301010803" pitchFamily="18" charset="0"/>
              </a:rPr>
              <a:t>Work </a:t>
            </a:r>
            <a:br>
              <a:rPr lang="en-US" dirty="0">
                <a:solidFill>
                  <a:schemeClr val="tx1"/>
                </a:solidFill>
                <a:latin typeface="Garamond" panose="02020404030301010803" pitchFamily="18" charset="0"/>
              </a:rPr>
            </a:br>
            <a:br>
              <a:rPr lang="en-US" dirty="0">
                <a:solidFill>
                  <a:schemeClr val="tx1"/>
                </a:solidFill>
                <a:latin typeface="Garamond" panose="02020404030301010803" pitchFamily="18" charset="0"/>
              </a:rPr>
            </a:br>
            <a:r>
              <a:rPr lang="en-US" dirty="0">
                <a:solidFill>
                  <a:schemeClr val="tx1"/>
                </a:solidFill>
                <a:latin typeface="Garamond" panose="02020404030301010803" pitchFamily="18" charset="0"/>
              </a:rPr>
              <a:t>division</a:t>
            </a:r>
            <a:endParaRPr lang="en-US" dirty="0">
              <a:solidFill>
                <a:schemeClr val="tx1"/>
              </a:solidFill>
              <a:latin typeface="Garamond" panose="02020404030301010803" pitchFamily="18" charset="0"/>
            </a:endParaRPr>
          </a:p>
        </p:txBody>
      </p:sp>
      <p:graphicFrame>
        <p:nvGraphicFramePr>
          <p:cNvPr id="10" name="Table 10"/>
          <p:cNvGraphicFramePr>
            <a:graphicFrameLocks noGrp="1"/>
          </p:cNvGraphicFramePr>
          <p:nvPr>
            <p:ph idx="1"/>
          </p:nvPr>
        </p:nvGraphicFramePr>
        <p:xfrm>
          <a:off x="2343150" y="0"/>
          <a:ext cx="9008110" cy="6943725"/>
        </p:xfrm>
        <a:graphic>
          <a:graphicData uri="http://schemas.openxmlformats.org/drawingml/2006/table">
            <a:tbl>
              <a:tblPr firstRow="1" bandRow="1">
                <a:tableStyleId>{21E4AEA4-8DFA-4A89-87EB-49C32662AFE0}</a:tableStyleId>
              </a:tblPr>
              <a:tblGrid>
                <a:gridCol w="1002030"/>
                <a:gridCol w="4146550"/>
                <a:gridCol w="3859530"/>
              </a:tblGrid>
              <a:tr h="421005">
                <a:tc>
                  <a:txBody>
                    <a:bodyPr/>
                    <a:lstStyle/>
                    <a:p>
                      <a:r>
                        <a:rPr lang="en-US" dirty="0">
                          <a:solidFill>
                            <a:schemeClr val="tx1"/>
                          </a:solidFill>
                          <a:latin typeface="Garamond" panose="02020404030301010803" pitchFamily="18" charset="0"/>
                        </a:rPr>
                        <a:t>SN</a:t>
                      </a:r>
                      <a:endParaRPr lang="en-US" dirty="0">
                        <a:solidFill>
                          <a:schemeClr val="tx1"/>
                        </a:solidFill>
                        <a:latin typeface="Garamond" panose="02020404030301010803" pitchFamily="18" charset="0"/>
                      </a:endParaRPr>
                    </a:p>
                  </a:txBody>
                  <a:tcPr/>
                </a:tc>
                <a:tc>
                  <a:txBody>
                    <a:bodyPr/>
                    <a:lstStyle/>
                    <a:p>
                      <a:r>
                        <a:rPr lang="en-US" dirty="0">
                          <a:solidFill>
                            <a:schemeClr val="tx1"/>
                          </a:solidFill>
                          <a:latin typeface="Garamond" panose="02020404030301010803" pitchFamily="18" charset="0"/>
                        </a:rPr>
                        <a:t>Activities</a:t>
                      </a:r>
                      <a:endParaRPr lang="en-US" dirty="0">
                        <a:solidFill>
                          <a:schemeClr val="tx1"/>
                        </a:solidFill>
                        <a:latin typeface="Garamond" panose="02020404030301010803" pitchFamily="18" charset="0"/>
                      </a:endParaRPr>
                    </a:p>
                  </a:txBody>
                  <a:tcPr/>
                </a:tc>
                <a:tc>
                  <a:txBody>
                    <a:bodyPr/>
                    <a:lstStyle/>
                    <a:p>
                      <a:r>
                        <a:rPr lang="en-US" dirty="0">
                          <a:solidFill>
                            <a:schemeClr val="tx1"/>
                          </a:solidFill>
                          <a:latin typeface="Garamond" panose="02020404030301010803" pitchFamily="18" charset="0"/>
                        </a:rPr>
                        <a:t>Participates</a:t>
                      </a:r>
                      <a:endParaRPr lang="en-US" dirty="0">
                        <a:solidFill>
                          <a:schemeClr val="tx1"/>
                        </a:solidFill>
                        <a:latin typeface="Garamond" panose="02020404030301010803" pitchFamily="18" charset="0"/>
                      </a:endParaRPr>
                    </a:p>
                  </a:txBody>
                  <a:tcPr/>
                </a:tc>
              </a:tr>
              <a:tr h="640080">
                <a:tc>
                  <a:txBody>
                    <a:bodyPr/>
                    <a:lstStyle/>
                    <a:p>
                      <a:r>
                        <a:rPr lang="en-US" dirty="0"/>
                        <a:t>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Requirement</a:t>
                      </a:r>
                      <a:endParaRPr lang="en-US" dirty="0"/>
                    </a:p>
                    <a:p>
                      <a:endParaRPr lang="en-US" dirty="0"/>
                    </a:p>
                  </a:txBody>
                  <a:tcPr/>
                </a:tc>
                <a:tc>
                  <a:txBody>
                    <a:bodyPr/>
                    <a:lstStyle/>
                    <a:p>
                      <a:r>
                        <a:rPr lang="en-US" dirty="0"/>
                        <a:t>Rabin ,</a:t>
                      </a:r>
                      <a:r>
                        <a:rPr lang="en-US" dirty="0" err="1"/>
                        <a:t>Basanta</a:t>
                      </a:r>
                      <a:r>
                        <a:rPr lang="en-US" dirty="0"/>
                        <a:t> , Achal ,Sarena</a:t>
                      </a:r>
                      <a:endParaRPr lang="en-US" dirty="0"/>
                    </a:p>
                  </a:txBody>
                  <a:tcPr/>
                </a:tc>
              </a:tr>
              <a:tr h="640080">
                <a:tc>
                  <a:txBody>
                    <a:bodyPr/>
                    <a:lstStyle/>
                    <a:p>
                      <a:r>
                        <a:rPr lang="en-US" dirty="0"/>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Requirement Analysis</a:t>
                      </a:r>
                      <a:endParaRPr lang="en-US" dirty="0"/>
                    </a:p>
                    <a:p>
                      <a:endParaRPr lang="en-US" dirty="0"/>
                    </a:p>
                  </a:txBody>
                  <a:tcPr/>
                </a:tc>
                <a:tc>
                  <a:txBody>
                    <a:bodyPr/>
                    <a:lstStyle/>
                    <a:p>
                      <a:r>
                        <a:rPr lang="en-US" dirty="0"/>
                        <a:t>Achal ,Sarena</a:t>
                      </a:r>
                      <a:endParaRPr lang="en-US" dirty="0"/>
                    </a:p>
                  </a:txBody>
                  <a:tcPr/>
                </a:tc>
              </a:tr>
              <a:tr h="640080">
                <a:tc>
                  <a:txBody>
                    <a:bodyPr/>
                    <a:lstStyle/>
                    <a:p>
                      <a:r>
                        <a:rPr lang="en-US" dirty="0"/>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System Design</a:t>
                      </a:r>
                      <a:endParaRPr lang="en-US" dirty="0"/>
                    </a:p>
                    <a:p>
                      <a:endParaRPr lang="en-US" dirty="0"/>
                    </a:p>
                  </a:txBody>
                  <a:tcPr/>
                </a:tc>
                <a:tc>
                  <a:txBody>
                    <a:bodyPr/>
                    <a:lstStyle/>
                    <a:p>
                      <a:r>
                        <a:rPr lang="en-US" dirty="0"/>
                        <a:t>Rabin ,</a:t>
                      </a:r>
                      <a:r>
                        <a:rPr lang="en-US" dirty="0" err="1"/>
                        <a:t>Basanta</a:t>
                      </a:r>
                      <a:r>
                        <a:rPr lang="en-US" dirty="0"/>
                        <a:t> </a:t>
                      </a:r>
                      <a:endParaRPr lang="en-US" dirty="0"/>
                    </a:p>
                  </a:txBody>
                  <a:tcPr/>
                </a:tc>
              </a:tr>
              <a:tr h="640080">
                <a:tc>
                  <a:txBody>
                    <a:bodyPr/>
                    <a:lstStyle/>
                    <a:p>
                      <a:r>
                        <a:rPr lang="en-US" dirty="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Coding</a:t>
                      </a:r>
                      <a:endParaRPr lang="en-US" dirty="0"/>
                    </a:p>
                    <a:p>
                      <a:endParaRPr lang="en-US" dirty="0"/>
                    </a:p>
                  </a:txBody>
                  <a:tcPr/>
                </a:tc>
                <a:tc>
                  <a:txBody>
                    <a:bodyPr/>
                    <a:lstStyle/>
                    <a:p>
                      <a:r>
                        <a:rPr lang="en-US" dirty="0"/>
                        <a:t>Rabin ,</a:t>
                      </a:r>
                      <a:r>
                        <a:rPr lang="en-US" dirty="0" err="1"/>
                        <a:t>Basanta</a:t>
                      </a:r>
                      <a:r>
                        <a:rPr lang="en-US" dirty="0"/>
                        <a:t> </a:t>
                      </a:r>
                      <a:endParaRPr lang="en-US" dirty="0"/>
                    </a:p>
                  </a:txBody>
                  <a:tcPr/>
                </a:tc>
              </a:tr>
              <a:tr h="640080">
                <a:tc>
                  <a:txBody>
                    <a:bodyPr/>
                    <a:lstStyle/>
                    <a:p>
                      <a:r>
                        <a:rPr lang="en-US" dirty="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Testing</a:t>
                      </a:r>
                      <a:endParaRPr lang="en-US" dirty="0"/>
                    </a:p>
                    <a:p>
                      <a:endParaRPr lang="en-US" dirty="0"/>
                    </a:p>
                  </a:txBody>
                  <a:tcPr/>
                </a:tc>
                <a:tc>
                  <a:txBody>
                    <a:bodyPr/>
                    <a:lstStyle/>
                    <a:p>
                      <a:r>
                        <a:rPr lang="en-US" dirty="0"/>
                        <a:t>Achal ,Sarena , Rabin ,</a:t>
                      </a:r>
                      <a:r>
                        <a:rPr lang="en-US" dirty="0" err="1"/>
                        <a:t>Basanta</a:t>
                      </a:r>
                      <a:r>
                        <a:rPr lang="en-US" dirty="0"/>
                        <a:t> </a:t>
                      </a:r>
                      <a:endParaRPr lang="en-US" dirty="0"/>
                    </a:p>
                  </a:txBody>
                  <a:tcPr/>
                </a:tc>
              </a:tr>
              <a:tr h="894080">
                <a:tc>
                  <a:txBody>
                    <a:bodyPr/>
                    <a:lstStyle/>
                    <a:p>
                      <a:r>
                        <a:rPr lang="en-US" dirty="0"/>
                        <a:t>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Debugging</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Achal ,Sarena , Rabin ,</a:t>
                      </a:r>
                      <a:r>
                        <a:rPr lang="en-US" dirty="0" err="1"/>
                        <a:t>Basanta</a:t>
                      </a:r>
                      <a:r>
                        <a:rPr lang="en-US" dirty="0"/>
                        <a:t> </a:t>
                      </a:r>
                      <a:endParaRPr lang="en-US" dirty="0"/>
                    </a:p>
                    <a:p>
                      <a:endParaRPr lang="en-US" dirty="0"/>
                    </a:p>
                  </a:txBody>
                  <a:tcPr/>
                </a:tc>
              </a:tr>
              <a:tr h="894080">
                <a:tc>
                  <a:txBody>
                    <a:bodyPr/>
                    <a:lstStyle/>
                    <a:p>
                      <a:r>
                        <a:rPr lang="en-US" dirty="0"/>
                        <a:t>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Implementation</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Achal ,Sarena , Rabin ,</a:t>
                      </a:r>
                      <a:r>
                        <a:rPr lang="en-US" dirty="0" err="1"/>
                        <a:t>Basanta</a:t>
                      </a:r>
                      <a:r>
                        <a:rPr lang="en-US" dirty="0"/>
                        <a:t> </a:t>
                      </a:r>
                      <a:endParaRPr lang="en-US" dirty="0"/>
                    </a:p>
                    <a:p>
                      <a:endParaRPr lang="en-US" dirty="0"/>
                    </a:p>
                  </a:txBody>
                  <a:tcPr/>
                </a:tc>
              </a:tr>
              <a:tr h="894080">
                <a:tc>
                  <a:txBody>
                    <a:bodyPr/>
                    <a:lstStyle/>
                    <a:p>
                      <a:r>
                        <a:rPr lang="en-US" dirty="0"/>
                        <a:t>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Maintenance</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Achal ,Sarena , Rabin ,</a:t>
                      </a:r>
                      <a:r>
                        <a:rPr lang="en-US" dirty="0" err="1"/>
                        <a:t>Basanta</a:t>
                      </a:r>
                      <a:r>
                        <a:rPr lang="en-US"/>
                        <a:t> </a:t>
                      </a:r>
                      <a:endParaRPr lang="en-US"/>
                    </a:p>
                    <a:p>
                      <a:endParaRPr lang="en-US"/>
                    </a:p>
                  </a:txBody>
                  <a:tcPr/>
                </a:tc>
              </a:tr>
              <a:tr h="640080">
                <a:tc>
                  <a:txBody>
                    <a:bodyPr/>
                    <a:lstStyle/>
                    <a:p>
                      <a:r>
                        <a:rPr lang="en-US" dirty="0"/>
                        <a:t>9</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Documentation</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Achal ,Sarena</a:t>
                      </a:r>
                      <a:endParaRPr lang="en-US" dirty="0"/>
                    </a:p>
                    <a:p>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Garamond" panose="02020404030301010803" pitchFamily="18" charset="0"/>
              </a:rPr>
              <a:t>Tools used</a:t>
            </a:r>
            <a:endParaRPr lang="en-US" sz="3200" b="1" dirty="0">
              <a:latin typeface="Garamond" panose="02020404030301010803" pitchFamily="18" charset="0"/>
            </a:endParaRPr>
          </a:p>
        </p:txBody>
      </p:sp>
      <p:sp>
        <p:nvSpPr>
          <p:cNvPr id="3" name="Content Placeholder 2"/>
          <p:cNvSpPr>
            <a:spLocks noGrp="1"/>
          </p:cNvSpPr>
          <p:nvPr>
            <p:ph idx="1"/>
          </p:nvPr>
        </p:nvSpPr>
        <p:spPr>
          <a:xfrm>
            <a:off x="781877" y="2292626"/>
            <a:ext cx="11118575" cy="4306957"/>
          </a:xfrm>
        </p:spPr>
        <p:txBody>
          <a:bodyPr>
            <a:noAutofit/>
          </a:bodyPr>
          <a:lstStyle/>
          <a:p>
            <a:r>
              <a:rPr lang="en-US" sz="2400" dirty="0">
                <a:solidFill>
                  <a:schemeClr val="tx1"/>
                </a:solidFill>
                <a:latin typeface="Garamond" panose="02020404030301010803" pitchFamily="18" charset="0"/>
              </a:rPr>
              <a:t>Front End Tool: </a:t>
            </a:r>
            <a:endParaRPr lang="en-US" sz="2400" dirty="0">
              <a:solidFill>
                <a:schemeClr val="tx1"/>
              </a:solidFill>
              <a:latin typeface="Garamond" panose="02020404030301010803" pitchFamily="18" charset="0"/>
            </a:endParaRPr>
          </a:p>
          <a:p>
            <a:pPr marL="0" indent="0">
              <a:buNone/>
            </a:pPr>
            <a:r>
              <a:rPr lang="en-US" sz="2400" dirty="0">
                <a:solidFill>
                  <a:schemeClr val="tx1"/>
                </a:solidFill>
                <a:latin typeface="Garamond" panose="02020404030301010803" pitchFamily="18" charset="0"/>
              </a:rPr>
              <a:t>Front end development tool is a system software application which helps developers to build attractive website layouts and apps with ease.</a:t>
            </a:r>
            <a:endParaRPr lang="en-US" sz="2400" dirty="0">
              <a:solidFill>
                <a:schemeClr val="tx1"/>
              </a:solidFill>
              <a:latin typeface="Garamond" panose="02020404030301010803" pitchFamily="18" charset="0"/>
            </a:endParaRPr>
          </a:p>
          <a:p>
            <a:pPr marL="0" indent="0">
              <a:buNone/>
            </a:pPr>
            <a:r>
              <a:rPr lang="en-US" sz="2400" dirty="0">
                <a:solidFill>
                  <a:schemeClr val="tx1"/>
                </a:solidFill>
                <a:latin typeface="Garamond" panose="02020404030301010803" pitchFamily="18" charset="0"/>
              </a:rPr>
              <a:t>Example Java swing</a:t>
            </a:r>
            <a:endParaRPr lang="en-US" sz="2400" dirty="0">
              <a:solidFill>
                <a:schemeClr val="tx1"/>
              </a:solidFill>
              <a:latin typeface="Garamond" panose="02020404030301010803" pitchFamily="18" charset="0"/>
            </a:endParaRP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Back end Tool:</a:t>
            </a:r>
            <a:endParaRPr lang="en-US" sz="2400" dirty="0">
              <a:solidFill>
                <a:schemeClr val="tx1"/>
              </a:solidFill>
              <a:latin typeface="Garamond" panose="02020404030301010803" pitchFamily="18" charset="0"/>
            </a:endParaRPr>
          </a:p>
          <a:p>
            <a:pPr marL="0" indent="0">
              <a:buNone/>
            </a:pPr>
            <a:r>
              <a:rPr lang="en-US" sz="2400" dirty="0">
                <a:solidFill>
                  <a:schemeClr val="tx1"/>
                </a:solidFill>
                <a:latin typeface="Garamond" panose="02020404030301010803" pitchFamily="18" charset="0"/>
              </a:rPr>
              <a:t> the back end is also called the data access layer of software or hardware and includes any functionality that needs to be accessed and navigated to by digital means. </a:t>
            </a:r>
            <a:endParaRPr lang="en-US" sz="2400" dirty="0">
              <a:solidFill>
                <a:schemeClr val="tx1"/>
              </a:solidFill>
              <a:latin typeface="Garamond" panose="02020404030301010803" pitchFamily="18" charset="0"/>
            </a:endParaRPr>
          </a:p>
          <a:p>
            <a:pPr marL="0" indent="0">
              <a:buNone/>
            </a:pPr>
            <a:r>
              <a:rPr lang="en-US" sz="2400" dirty="0">
                <a:solidFill>
                  <a:schemeClr val="tx1"/>
                </a:solidFill>
                <a:latin typeface="Garamond" panose="02020404030301010803" pitchFamily="18" charset="0"/>
              </a:rPr>
              <a:t>Example </a:t>
            </a:r>
            <a:r>
              <a:rPr lang="en-US" sz="2400" dirty="0" err="1">
                <a:solidFill>
                  <a:schemeClr val="tx1"/>
                </a:solidFill>
                <a:latin typeface="Garamond" panose="02020404030301010803" pitchFamily="18" charset="0"/>
              </a:rPr>
              <a:t>MySql</a:t>
            </a:r>
            <a:endParaRPr lang="en-US" sz="2400" dirty="0">
              <a:solidFill>
                <a:schemeClr val="tx1"/>
              </a:solidFill>
              <a:latin typeface="Garamond" panose="020204040303010108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latin typeface="Garamond" panose="02020404030301010803" pitchFamily="18" charset="0"/>
              </a:rPr>
              <a:t>Schedule Feasibility Study</a:t>
            </a:r>
            <a:br>
              <a:rPr lang="en-US" dirty="0"/>
            </a:br>
            <a:endParaRPr lang="en-US" dirty="0"/>
          </a:p>
        </p:txBody>
      </p:sp>
      <p:sp>
        <p:nvSpPr>
          <p:cNvPr id="3" name="Content Placeholder 2"/>
          <p:cNvSpPr>
            <a:spLocks noGrp="1"/>
          </p:cNvSpPr>
          <p:nvPr>
            <p:ph idx="1"/>
          </p:nvPr>
        </p:nvSpPr>
        <p:spPr>
          <a:xfrm>
            <a:off x="1258957" y="2638044"/>
            <a:ext cx="9886121" cy="3101983"/>
          </a:xfrm>
        </p:spPr>
        <p:txBody>
          <a:bodyPr>
            <a:normAutofit/>
          </a:bodyPr>
          <a:lstStyle/>
          <a:p>
            <a:r>
              <a:rPr lang="en-US" sz="2800" dirty="0">
                <a:solidFill>
                  <a:schemeClr val="tx1"/>
                </a:solidFill>
                <a:latin typeface="Garamond" panose="02020404030301010803" pitchFamily="18" charset="0"/>
              </a:rPr>
              <a:t>Schedule Feasibility is defined as the probability of a project to be completed within its scheduled time limits, by a planned due date. If a project has a high probability to be completed on-time, then its schedule feasibility is appraised as high.</a:t>
            </a:r>
            <a:endParaRPr lang="en-US" sz="2800" dirty="0">
              <a:solidFill>
                <a:schemeClr val="tx1"/>
              </a:solidFill>
              <a:latin typeface="Garamond" panose="020204040303010108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14" y="209318"/>
            <a:ext cx="5322603" cy="599066"/>
          </a:xfrm>
        </p:spPr>
        <p:txBody>
          <a:bodyPr>
            <a:normAutofit fontScale="90000"/>
          </a:bodyPr>
          <a:lstStyle/>
          <a:p>
            <a:r>
              <a:rPr lang="en-US" dirty="0">
                <a:solidFill>
                  <a:schemeClr val="tx1"/>
                </a:solidFill>
                <a:latin typeface="Garamond" panose="02020404030301010803" pitchFamily="18" charset="0"/>
              </a:rPr>
              <a:t>Scheduling-Gantt Chart</a:t>
            </a:r>
            <a:endParaRPr lang="en-US" dirty="0">
              <a:solidFill>
                <a:schemeClr val="tx1"/>
              </a:solidFill>
              <a:latin typeface="Garamond" panose="02020404030301010803"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43339" y="982249"/>
            <a:ext cx="10800522" cy="4121425"/>
          </a:xfrm>
        </p:spPr>
      </p:pic>
      <p:sp>
        <p:nvSpPr>
          <p:cNvPr id="7" name="TextBox 6"/>
          <p:cNvSpPr txBox="1"/>
          <p:nvPr/>
        </p:nvSpPr>
        <p:spPr>
          <a:xfrm>
            <a:off x="848139" y="5103674"/>
            <a:ext cx="10648123" cy="1631216"/>
          </a:xfrm>
          <a:prstGeom prst="rect">
            <a:avLst/>
          </a:prstGeom>
          <a:noFill/>
        </p:spPr>
        <p:txBody>
          <a:bodyPr wrap="square">
            <a:spAutoFit/>
          </a:bodyPr>
          <a:lstStyle/>
          <a:p>
            <a:r>
              <a:rPr lang="en-US" sz="2000" dirty="0">
                <a:latin typeface="Garamond" panose="02020404030301010803" pitchFamily="18" charset="0"/>
              </a:rPr>
              <a:t>The diagram explains the schedule of the project where the requirement and Requirement analysis was completed in 31 and 17 days respectively. Then, system Design was completed in around 30 days collectively. Coding and testing was completed in 19 and 20 days respectively. Debugging took 12 days and afterward implementation was completed in 14 days. Side by side, process of documentation was also carried out until the completion of the project.</a:t>
            </a:r>
            <a:endParaRPr lang="en-US" sz="2000" dirty="0">
              <a:latin typeface="Garamond" panose="020204040303010108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4726</Words>
  <Application>WPS Presentation</Application>
  <PresentationFormat>Widescreen</PresentationFormat>
  <Paragraphs>165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Garamond</vt:lpstr>
      <vt:lpstr>PMingLiU-ExtB</vt:lpstr>
      <vt:lpstr>Times New Roman</vt:lpstr>
      <vt:lpstr>Gill Sans MT</vt:lpstr>
      <vt:lpstr>Microsoft YaHei</vt:lpstr>
      <vt:lpstr>Arial Unicode MS</vt:lpstr>
      <vt:lpstr>Calibri</vt:lpstr>
      <vt:lpstr>Parcel</vt:lpstr>
      <vt:lpstr>PowerPoint 演示文稿</vt:lpstr>
      <vt:lpstr>Content</vt:lpstr>
      <vt:lpstr>PowerPoint 演示文稿</vt:lpstr>
      <vt:lpstr>Objective</vt:lpstr>
      <vt:lpstr>Continue….</vt:lpstr>
      <vt:lpstr>Work   division</vt:lpstr>
      <vt:lpstr>Tools used</vt:lpstr>
      <vt:lpstr>Schedule Feasibility Study </vt:lpstr>
      <vt:lpstr>Scheduling-Gantt Chart</vt:lpstr>
      <vt:lpstr>Demonstration</vt:lpstr>
      <vt:lpstr>conclusion</vt:lpstr>
      <vt:lpstr>Reference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Achal Shah</dc:creator>
  <cp:lastModifiedBy>rabin</cp:lastModifiedBy>
  <cp:revision>16</cp:revision>
  <dcterms:created xsi:type="dcterms:W3CDTF">2023-04-25T03:55:00Z</dcterms:created>
  <dcterms:modified xsi:type="dcterms:W3CDTF">2023-04-26T02:32:49Z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B74DD52A3294405BAEED70CB47B65E46</vt:lpwstr>
  </property>
  <property fmtid="{D5CDD505-2E9C-101B-9397-08002B2CF9AE}" pid="3" name="KSOProductBuildVer">
    <vt:lpwstr>1033-11.2.0.11536</vt:lpwstr>
  </property>
</Properties>
</file>