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2" autoAdjust="0"/>
  </p:normalViewPr>
  <p:slideViewPr>
    <p:cSldViewPr>
      <p:cViewPr>
        <p:scale>
          <a:sx n="70" d="100"/>
          <a:sy n="70" d="100"/>
        </p:scale>
        <p:origin x="-130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FC144-D140-42F3-B74D-2547DD377ACE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316B-1177-48AA-9DF6-F4B1C44A3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31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ozie.apache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qoop.apache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Hortonworks</a:t>
            </a:r>
            <a:r>
              <a:rPr lang="fr-FR" dirty="0" smtClean="0"/>
              <a:t> est une société de logiciels informatique basée à Santa Clara, en Californie. La société se concentre sur le développement et le soutien de </a:t>
            </a:r>
            <a:r>
              <a:rPr lang="fr-FR" dirty="0" err="1" smtClean="0"/>
              <a:t>Hadoop</a:t>
            </a:r>
            <a:r>
              <a:rPr lang="fr-FR" dirty="0" smtClean="0"/>
              <a:t>, un </a:t>
            </a:r>
            <a:r>
              <a:rPr lang="fr-FR" dirty="0" err="1" smtClean="0"/>
              <a:t>framework</a:t>
            </a:r>
            <a:r>
              <a:rPr lang="fr-FR" dirty="0" smtClean="0"/>
              <a:t> Java qui permet le traitement distribué de grands volumes de données par des grappes de serveurs.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8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err="1" smtClean="0">
                <a:latin typeface="Arial"/>
                <a:cs typeface="Arial"/>
              </a:rPr>
              <a:t>Solr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built off </a:t>
            </a:r>
            <a:r>
              <a:rPr lang="en-US" sz="1200" spc="-15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Apache Lucene </a:t>
            </a:r>
            <a:r>
              <a:rPr lang="en-US" sz="1200" spc="-20" dirty="0" smtClean="0">
                <a:latin typeface="Arial"/>
                <a:cs typeface="Arial"/>
              </a:rPr>
              <a:t>search </a:t>
            </a:r>
            <a:r>
              <a:rPr lang="en-US" sz="1200" spc="-30" dirty="0" smtClean="0">
                <a:latin typeface="Arial"/>
                <a:cs typeface="Arial"/>
              </a:rPr>
              <a:t>library. </a:t>
            </a:r>
            <a:r>
              <a:rPr lang="en-US" sz="1200" spc="-20" dirty="0" smtClean="0">
                <a:latin typeface="Arial"/>
                <a:cs typeface="Arial"/>
              </a:rPr>
              <a:t>It is </a:t>
            </a:r>
            <a:r>
              <a:rPr lang="en-US" sz="1200" spc="-25" dirty="0" smtClean="0">
                <a:latin typeface="Arial"/>
                <a:cs typeface="Arial"/>
              </a:rPr>
              <a:t>designed </a:t>
            </a:r>
            <a:r>
              <a:rPr lang="en-US" sz="1200" spc="-20" dirty="0" smtClean="0">
                <a:latin typeface="Arial"/>
                <a:cs typeface="Arial"/>
              </a:rPr>
              <a:t>for full </a:t>
            </a:r>
            <a:r>
              <a:rPr lang="en-US" sz="1200" spc="-25" dirty="0" smtClean="0">
                <a:latin typeface="Arial"/>
                <a:cs typeface="Arial"/>
              </a:rPr>
              <a:t>text </a:t>
            </a:r>
            <a:r>
              <a:rPr lang="en-US" sz="1200" spc="-30" dirty="0" smtClean="0">
                <a:latin typeface="Arial"/>
                <a:cs typeface="Arial"/>
              </a:rPr>
              <a:t>indexing 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searching.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Solr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powers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search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5" dirty="0" smtClean="0">
                <a:latin typeface="Arial"/>
                <a:cs typeface="Arial"/>
              </a:rPr>
              <a:t> many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sites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around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internet.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highly  reliable, scalable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fault tolerant providing distributed indexing, replication </a:t>
            </a:r>
            <a:r>
              <a:rPr lang="en-US" sz="1200" spc="-20" dirty="0" smtClean="0">
                <a:latin typeface="Arial"/>
                <a:cs typeface="Arial"/>
              </a:rPr>
              <a:t>and load-  </a:t>
            </a:r>
            <a:r>
              <a:rPr lang="en-US" sz="1200" spc="-25" dirty="0" smtClean="0">
                <a:latin typeface="Arial"/>
                <a:cs typeface="Arial"/>
              </a:rPr>
              <a:t>balanced </a:t>
            </a:r>
            <a:r>
              <a:rPr lang="en-US" sz="1200" spc="-30" dirty="0" smtClean="0">
                <a:latin typeface="Arial"/>
                <a:cs typeface="Arial"/>
              </a:rPr>
              <a:t>querying, </a:t>
            </a:r>
            <a:r>
              <a:rPr lang="en-US" sz="1200" spc="-25" dirty="0" smtClean="0">
                <a:latin typeface="Arial"/>
                <a:cs typeface="Arial"/>
              </a:rPr>
              <a:t>automated failover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recover, centralized configure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more!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2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000"/>
              </a:lnSpc>
              <a:spcBef>
                <a:spcPts val="590"/>
              </a:spcBef>
            </a:pPr>
            <a:r>
              <a:rPr lang="en-US" sz="1200" spc="-25" dirty="0" smtClean="0">
                <a:latin typeface="Arial"/>
                <a:cs typeface="Arial"/>
              </a:rPr>
              <a:t>Spark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in-memory processing </a:t>
            </a:r>
            <a:r>
              <a:rPr lang="en-US" sz="1200" spc="-30" dirty="0" smtClean="0">
                <a:latin typeface="Arial"/>
                <a:cs typeface="Arial"/>
              </a:rPr>
              <a:t>engine </a:t>
            </a:r>
            <a:r>
              <a:rPr lang="en-US" sz="1200" spc="-25" dirty="0" smtClean="0">
                <a:latin typeface="Arial"/>
                <a:cs typeface="Arial"/>
              </a:rPr>
              <a:t>where speed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scalability </a:t>
            </a:r>
            <a:r>
              <a:rPr lang="en-US" sz="1200" spc="-15" dirty="0" smtClean="0">
                <a:latin typeface="Arial"/>
                <a:cs typeface="Arial"/>
              </a:rPr>
              <a:t>is the </a:t>
            </a:r>
            <a:r>
              <a:rPr lang="en-US" sz="1200" spc="-20" dirty="0" smtClean="0">
                <a:latin typeface="Arial"/>
                <a:cs typeface="Arial"/>
              </a:rPr>
              <a:t>big  </a:t>
            </a:r>
            <a:r>
              <a:rPr lang="en-US" sz="1200" spc="-25" dirty="0" smtClean="0">
                <a:latin typeface="Arial"/>
                <a:cs typeface="Arial"/>
              </a:rPr>
              <a:t>advantage. There are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number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built-in libraries that sits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15" dirty="0" smtClean="0">
                <a:latin typeface="Arial"/>
                <a:cs typeface="Arial"/>
              </a:rPr>
              <a:t>top of the </a:t>
            </a:r>
            <a:r>
              <a:rPr lang="en-US" sz="1200" spc="-25" dirty="0" smtClean="0">
                <a:latin typeface="Arial"/>
                <a:cs typeface="Arial"/>
              </a:rPr>
              <a:t>Spark core,  which takes advantage </a:t>
            </a:r>
            <a:r>
              <a:rPr lang="en-US" sz="1200" spc="-20" dirty="0" smtClean="0">
                <a:latin typeface="Arial"/>
                <a:cs typeface="Arial"/>
              </a:rPr>
              <a:t>of all its </a:t>
            </a:r>
            <a:r>
              <a:rPr lang="en-US" sz="1200" spc="-25" dirty="0" smtClean="0">
                <a:latin typeface="Arial"/>
                <a:cs typeface="Arial"/>
              </a:rPr>
              <a:t>capabilities. Spark </a:t>
            </a:r>
            <a:r>
              <a:rPr lang="en-US" sz="1200" spc="-20" dirty="0" smtClean="0">
                <a:latin typeface="Arial"/>
                <a:cs typeface="Arial"/>
              </a:rPr>
              <a:t>ML, </a:t>
            </a:r>
            <a:r>
              <a:rPr lang="en-US" sz="1200" spc="-25" dirty="0" smtClean="0">
                <a:latin typeface="Arial"/>
                <a:cs typeface="Arial"/>
              </a:rPr>
              <a:t>Spark's </a:t>
            </a:r>
            <a:r>
              <a:rPr lang="en-US" sz="1200" spc="-25" dirty="0" err="1" smtClean="0">
                <a:latin typeface="Arial"/>
                <a:cs typeface="Arial"/>
              </a:rPr>
              <a:t>GraphX</a:t>
            </a:r>
            <a:r>
              <a:rPr lang="en-US" sz="1200" spc="-25" dirty="0" smtClean="0">
                <a:latin typeface="Arial"/>
                <a:cs typeface="Arial"/>
              </a:rPr>
              <a:t>, Spark  Streaming, Spark </a:t>
            </a:r>
            <a:r>
              <a:rPr lang="en-US" sz="1200" spc="-20" dirty="0" smtClean="0">
                <a:latin typeface="Arial"/>
                <a:cs typeface="Arial"/>
              </a:rPr>
              <a:t>SQL and </a:t>
            </a:r>
            <a:r>
              <a:rPr lang="en-US" sz="1200" spc="-25" dirty="0" err="1" smtClean="0">
                <a:latin typeface="Arial"/>
                <a:cs typeface="Arial"/>
              </a:rPr>
              <a:t>DataFrames</a:t>
            </a:r>
            <a:r>
              <a:rPr lang="en-US" sz="1200" spc="-25" dirty="0" smtClean="0">
                <a:latin typeface="Arial"/>
                <a:cs typeface="Arial"/>
              </a:rPr>
              <a:t>. There </a:t>
            </a:r>
            <a:r>
              <a:rPr lang="en-US" sz="1200" spc="-20" dirty="0" smtClean="0">
                <a:latin typeface="Arial"/>
                <a:cs typeface="Arial"/>
              </a:rPr>
              <a:t>are three </a:t>
            </a:r>
            <a:r>
              <a:rPr lang="en-US" sz="1200" spc="-25" dirty="0" smtClean="0">
                <a:latin typeface="Arial"/>
                <a:cs typeface="Arial"/>
              </a:rPr>
              <a:t>main </a:t>
            </a:r>
            <a:r>
              <a:rPr lang="en-US" sz="1200" spc="-30" dirty="0" smtClean="0">
                <a:latin typeface="Arial"/>
                <a:cs typeface="Arial"/>
              </a:rPr>
              <a:t>languages </a:t>
            </a:r>
            <a:r>
              <a:rPr lang="en-US" sz="1200" spc="-25" dirty="0" smtClean="0">
                <a:latin typeface="Arial"/>
                <a:cs typeface="Arial"/>
              </a:rPr>
              <a:t>supported</a:t>
            </a:r>
            <a:r>
              <a:rPr lang="en-US" sz="1200" spc="-2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Spark: Scala, Python,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R.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most cases, Spark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run programs faster </a:t>
            </a:r>
            <a:r>
              <a:rPr lang="en-US" sz="1200" spc="-20" dirty="0" smtClean="0">
                <a:latin typeface="Arial"/>
                <a:cs typeface="Arial"/>
              </a:rPr>
              <a:t>than  </a:t>
            </a:r>
            <a:r>
              <a:rPr lang="en-US" sz="1200" spc="-25" dirty="0" smtClean="0">
                <a:latin typeface="Arial"/>
                <a:cs typeface="Arial"/>
              </a:rPr>
              <a:t>MapReduce </a:t>
            </a:r>
            <a:r>
              <a:rPr lang="en-US" sz="1200" spc="-15" dirty="0" smtClean="0">
                <a:latin typeface="Arial"/>
                <a:cs typeface="Arial"/>
              </a:rPr>
              <a:t>can by </a:t>
            </a:r>
            <a:r>
              <a:rPr lang="en-US" sz="1200" spc="-25" dirty="0" smtClean="0">
                <a:latin typeface="Arial"/>
                <a:cs typeface="Arial"/>
              </a:rPr>
              <a:t>utilizing its in-memory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architecture.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5" dirty="0" smtClean="0">
                <a:latin typeface="Arial"/>
                <a:cs typeface="Arial"/>
              </a:rPr>
              <a:t>Spark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https://spark.apache.org/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3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Druid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err="1" smtClean="0">
                <a:latin typeface="Arial"/>
                <a:cs typeface="Arial"/>
              </a:rPr>
              <a:t>datastore</a:t>
            </a:r>
            <a:r>
              <a:rPr lang="en-US" sz="1200" spc="-25" dirty="0" smtClean="0">
                <a:latin typeface="Arial"/>
                <a:cs typeface="Arial"/>
              </a:rPr>
              <a:t> designed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business intelligence (OLAP) queries. Druid </a:t>
            </a:r>
            <a:r>
              <a:rPr lang="en-US" sz="1200" spc="-30" dirty="0" smtClean="0">
                <a:latin typeface="Arial"/>
                <a:cs typeface="Arial"/>
              </a:rPr>
              <a:t>provides  </a:t>
            </a:r>
            <a:r>
              <a:rPr lang="en-US" sz="1200" spc="-25" dirty="0" smtClean="0">
                <a:latin typeface="Arial"/>
                <a:cs typeface="Arial"/>
              </a:rPr>
              <a:t>real-time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ingestion,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query,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fast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aggregations.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integrates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Apache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  build OLAP </a:t>
            </a:r>
            <a:r>
              <a:rPr lang="en-US" sz="1200" spc="-25" dirty="0" smtClean="0">
                <a:latin typeface="Arial"/>
                <a:cs typeface="Arial"/>
              </a:rPr>
              <a:t>cubes </a:t>
            </a:r>
            <a:r>
              <a:rPr lang="en-US" sz="1200" spc="-20" dirty="0" smtClean="0">
                <a:latin typeface="Arial"/>
                <a:cs typeface="Arial"/>
              </a:rPr>
              <a:t>and run </a:t>
            </a:r>
            <a:r>
              <a:rPr lang="en-US" sz="1200" spc="-25" dirty="0" smtClean="0">
                <a:latin typeface="Arial"/>
                <a:cs typeface="Arial"/>
              </a:rPr>
              <a:t>sub-seconds</a:t>
            </a:r>
            <a:r>
              <a:rPr lang="en-US" sz="1200" spc="-21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queries.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91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Falcon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managing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life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cycle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use  </a:t>
            </a:r>
            <a:r>
              <a:rPr lang="en-US" sz="1200" spc="-20" dirty="0" smtClean="0">
                <a:latin typeface="Arial"/>
                <a:cs typeface="Arial"/>
              </a:rPr>
              <a:t>case </a:t>
            </a:r>
            <a:r>
              <a:rPr lang="en-US" sz="1200" spc="-25" dirty="0" smtClean="0">
                <a:latin typeface="Arial"/>
                <a:cs typeface="Arial"/>
              </a:rPr>
              <a:t>would feed </a:t>
            </a:r>
            <a:r>
              <a:rPr lang="en-US" sz="1200" spc="-30" dirty="0" smtClean="0">
                <a:latin typeface="Arial"/>
                <a:cs typeface="Arial"/>
              </a:rPr>
              <a:t>management </a:t>
            </a:r>
            <a:r>
              <a:rPr lang="en-US" sz="1200" spc="-25" dirty="0" smtClean="0">
                <a:latin typeface="Arial"/>
                <a:cs typeface="Arial"/>
              </a:rPr>
              <a:t>services </a:t>
            </a:r>
            <a:r>
              <a:rPr lang="en-US" sz="1200" spc="-20" dirty="0" smtClean="0">
                <a:latin typeface="Arial"/>
                <a:cs typeface="Arial"/>
              </a:rPr>
              <a:t>such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feed </a:t>
            </a:r>
            <a:r>
              <a:rPr lang="en-US" sz="1200" spc="-25" dirty="0" smtClean="0">
                <a:latin typeface="Arial"/>
                <a:cs typeface="Arial"/>
              </a:rPr>
              <a:t>retention, replications across  clusters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backups, archival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etc.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Falcon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https://falcon.apache.org/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Atlas </a:t>
            </a:r>
            <a:r>
              <a:rPr lang="en-US" sz="1200" spc="-25" dirty="0" smtClean="0">
                <a:latin typeface="Arial"/>
                <a:cs typeface="Arial"/>
              </a:rPr>
              <a:t>enables enterprises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meet </a:t>
            </a:r>
            <a:r>
              <a:rPr lang="en-US" sz="1200" spc="-20" dirty="0" smtClean="0">
                <a:latin typeface="Arial"/>
                <a:cs typeface="Arial"/>
              </a:rPr>
              <a:t>their </a:t>
            </a:r>
            <a:r>
              <a:rPr lang="en-US" sz="1200" spc="-25" dirty="0" smtClean="0">
                <a:latin typeface="Arial"/>
                <a:cs typeface="Arial"/>
              </a:rPr>
              <a:t>compliance </a:t>
            </a:r>
            <a:r>
              <a:rPr lang="en-US" sz="1200" spc="-30" dirty="0" smtClean="0">
                <a:latin typeface="Arial"/>
                <a:cs typeface="Arial"/>
              </a:rPr>
              <a:t>requirements </a:t>
            </a:r>
            <a:r>
              <a:rPr lang="en-US" sz="1200" spc="-25" dirty="0" smtClean="0">
                <a:latin typeface="Arial"/>
                <a:cs typeface="Arial"/>
              </a:rPr>
              <a:t>within </a:t>
            </a:r>
            <a:r>
              <a:rPr lang="en-US" sz="1200" spc="-30" dirty="0" smtClean="0">
                <a:latin typeface="Arial"/>
                <a:cs typeface="Arial"/>
              </a:rPr>
              <a:t>Hadoop. </a:t>
            </a:r>
            <a:r>
              <a:rPr lang="en-US" sz="1200" spc="-10" dirty="0" smtClean="0">
                <a:latin typeface="Arial"/>
                <a:cs typeface="Arial"/>
              </a:rPr>
              <a:t>It  </a:t>
            </a:r>
            <a:r>
              <a:rPr lang="en-US" sz="1200" spc="-25" dirty="0" smtClean="0">
                <a:latin typeface="Arial"/>
                <a:cs typeface="Arial"/>
              </a:rPr>
              <a:t>provides features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classification, </a:t>
            </a:r>
            <a:r>
              <a:rPr lang="en-US" sz="1200" spc="-25" dirty="0" smtClean="0">
                <a:latin typeface="Arial"/>
                <a:cs typeface="Arial"/>
              </a:rPr>
              <a:t>centralized auditing, centralized </a:t>
            </a:r>
            <a:r>
              <a:rPr lang="en-US" sz="1200" spc="-30" dirty="0" smtClean="0">
                <a:latin typeface="Arial"/>
                <a:cs typeface="Arial"/>
              </a:rPr>
              <a:t>lineage, and  </a:t>
            </a:r>
            <a:r>
              <a:rPr lang="en-US" sz="1200" spc="-25" dirty="0" smtClean="0">
                <a:latin typeface="Arial"/>
                <a:cs typeface="Arial"/>
              </a:rPr>
              <a:t>security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policy engine.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30" dirty="0" smtClean="0">
                <a:latin typeface="Arial"/>
                <a:cs typeface="Arial"/>
              </a:rPr>
              <a:t>integrates </a:t>
            </a:r>
            <a:r>
              <a:rPr lang="en-US" sz="1200" spc="-20" dirty="0" smtClean="0">
                <a:latin typeface="Arial"/>
                <a:cs typeface="Arial"/>
              </a:rPr>
              <a:t>with the </a:t>
            </a:r>
            <a:r>
              <a:rPr lang="en-US" sz="1200" spc="-25" dirty="0" smtClean="0">
                <a:latin typeface="Arial"/>
                <a:cs typeface="Arial"/>
              </a:rPr>
              <a:t>whole enterprise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ecosystem.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Atlas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https://atlas.apache.org/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88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Ranger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entire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platform.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Ranger  console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manage policies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access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files, folders, </a:t>
            </a:r>
            <a:r>
              <a:rPr lang="en-US" sz="1200" spc="-30" dirty="0" smtClean="0">
                <a:latin typeface="Arial"/>
                <a:cs typeface="Arial"/>
              </a:rPr>
              <a:t>databases, </a:t>
            </a:r>
            <a:r>
              <a:rPr lang="en-US" sz="1200" spc="-25" dirty="0" smtClean="0">
                <a:latin typeface="Arial"/>
                <a:cs typeface="Arial"/>
              </a:rPr>
              <a:t>tables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columns.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policies </a:t>
            </a:r>
            <a:r>
              <a:rPr lang="en-US" sz="1200" spc="-20" dirty="0" smtClean="0">
                <a:latin typeface="Arial"/>
                <a:cs typeface="Arial"/>
              </a:rPr>
              <a:t>can be set for </a:t>
            </a:r>
            <a:r>
              <a:rPr lang="en-US" sz="1200" spc="-30" dirty="0" smtClean="0">
                <a:latin typeface="Arial"/>
                <a:cs typeface="Arial"/>
              </a:rPr>
              <a:t>individual </a:t>
            </a:r>
            <a:r>
              <a:rPr lang="en-US" sz="1200" spc="-20" dirty="0" smtClean="0">
                <a:latin typeface="Arial"/>
                <a:cs typeface="Arial"/>
              </a:rPr>
              <a:t>users or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groups.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Ranger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https://ranger.apache.org/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67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Knox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gateway </a:t>
            </a:r>
            <a:r>
              <a:rPr lang="en-US" sz="1200" spc="-15" dirty="0" smtClean="0">
                <a:latin typeface="Arial"/>
                <a:cs typeface="Arial"/>
              </a:rPr>
              <a:t>for the </a:t>
            </a:r>
            <a:r>
              <a:rPr lang="en-US" sz="1200" spc="-25" dirty="0" smtClean="0">
                <a:latin typeface="Arial"/>
                <a:cs typeface="Arial"/>
              </a:rPr>
              <a:t>Hadoop ecosystem.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provides perimeter level security </a:t>
            </a:r>
            <a:r>
              <a:rPr lang="en-US" sz="1200" spc="-15" dirty="0" smtClean="0">
                <a:latin typeface="Arial"/>
                <a:cs typeface="Arial"/>
              </a:rPr>
              <a:t>for  </a:t>
            </a:r>
            <a:r>
              <a:rPr lang="en-US" sz="1200" spc="-25" dirty="0" smtClean="0">
                <a:latin typeface="Arial"/>
                <a:cs typeface="Arial"/>
              </a:rPr>
              <a:t>Hadoop.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think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Knox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like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castle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walls,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walls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  cluster. </a:t>
            </a:r>
            <a:r>
              <a:rPr lang="en-US" sz="1200" spc="-20" dirty="0" smtClean="0">
                <a:latin typeface="Arial"/>
                <a:cs typeface="Arial"/>
              </a:rPr>
              <a:t>Knox </a:t>
            </a:r>
            <a:r>
              <a:rPr lang="en-US" sz="1200" spc="-25" dirty="0" smtClean="0">
                <a:latin typeface="Arial"/>
                <a:cs typeface="Arial"/>
              </a:rPr>
              <a:t>integrates </a:t>
            </a:r>
            <a:r>
              <a:rPr lang="en-US" sz="1200" spc="-20" dirty="0" smtClean="0">
                <a:latin typeface="Arial"/>
                <a:cs typeface="Arial"/>
              </a:rPr>
              <a:t>with SSO and </a:t>
            </a:r>
            <a:r>
              <a:rPr lang="en-US" sz="1200" spc="-25" dirty="0" smtClean="0">
                <a:latin typeface="Arial"/>
                <a:cs typeface="Arial"/>
              </a:rPr>
              <a:t>identity management systems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simplify  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execute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jobs.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1200" spc="-20" dirty="0" smtClean="0">
                <a:latin typeface="Arial"/>
                <a:cs typeface="Arial"/>
              </a:rPr>
              <a:t>Knox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https://knox.apache.org/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17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25" dirty="0" smtClean="0">
                <a:latin typeface="Arial"/>
                <a:cs typeface="Arial"/>
              </a:rPr>
              <a:t>will </a:t>
            </a:r>
            <a:r>
              <a:rPr lang="en-US" sz="1200" spc="-20" dirty="0" smtClean="0">
                <a:latin typeface="Arial"/>
                <a:cs typeface="Arial"/>
              </a:rPr>
              <a:t>grow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know </a:t>
            </a:r>
            <a:r>
              <a:rPr lang="en-US" sz="1200" spc="-25" dirty="0" smtClean="0">
                <a:latin typeface="Arial"/>
                <a:cs typeface="Arial"/>
              </a:rPr>
              <a:t>your </a:t>
            </a:r>
            <a:r>
              <a:rPr lang="en-US" sz="1200" spc="-20" dirty="0" smtClean="0">
                <a:latin typeface="Arial"/>
                <a:cs typeface="Arial"/>
              </a:rPr>
              <a:t>way </a:t>
            </a:r>
            <a:r>
              <a:rPr lang="en-US" sz="1200" spc="-25" dirty="0" smtClean="0">
                <a:latin typeface="Arial"/>
                <a:cs typeface="Arial"/>
              </a:rPr>
              <a:t>around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as this is the </a:t>
            </a:r>
            <a:r>
              <a:rPr lang="en-US" sz="1200" spc="-25" dirty="0" smtClean="0">
                <a:latin typeface="Arial"/>
                <a:cs typeface="Arial"/>
              </a:rPr>
              <a:t>central </a:t>
            </a:r>
            <a:r>
              <a:rPr lang="en-US" sz="1200" spc="-20" dirty="0" smtClean="0">
                <a:latin typeface="Arial"/>
                <a:cs typeface="Arial"/>
              </a:rPr>
              <a:t>place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manage  your entire Hadoop cluster. Installation, provisioning, management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monitoring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some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easy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RESTful  APIs </a:t>
            </a:r>
            <a:r>
              <a:rPr lang="en-US" sz="1200" spc="-25" dirty="0" smtClean="0">
                <a:latin typeface="Arial"/>
                <a:cs typeface="Arial"/>
              </a:rPr>
              <a:t>which allows application </a:t>
            </a:r>
            <a:r>
              <a:rPr lang="en-US" sz="1200" spc="-30" dirty="0" smtClean="0">
                <a:latin typeface="Arial"/>
                <a:cs typeface="Arial"/>
              </a:rPr>
              <a:t>developers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easily integrate </a:t>
            </a:r>
            <a:r>
              <a:rPr lang="en-US" sz="1200" spc="-20" dirty="0" err="1" smtClean="0">
                <a:latin typeface="Arial"/>
                <a:cs typeface="Arial"/>
              </a:rPr>
              <a:t>Ambari</a:t>
            </a:r>
            <a:r>
              <a:rPr lang="en-US" sz="1200" spc="-20" dirty="0" smtClean="0">
                <a:latin typeface="Arial"/>
                <a:cs typeface="Arial"/>
              </a:rPr>
              <a:t> with </a:t>
            </a:r>
            <a:r>
              <a:rPr lang="en-US" sz="1200" spc="-25" dirty="0" smtClean="0">
                <a:latin typeface="Arial"/>
                <a:cs typeface="Arial"/>
              </a:rPr>
              <a:t>their own  applications.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37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look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shown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left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metrics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your cluster showing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center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page. Additional component 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configurations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drill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down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respective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pages.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51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err="1" smtClean="0">
                <a:latin typeface="Arial"/>
                <a:cs typeface="Arial"/>
              </a:rPr>
              <a:t>Cloudbreak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tool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cloud.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err="1" smtClean="0">
                <a:latin typeface="Arial"/>
                <a:cs typeface="Arial"/>
              </a:rPr>
              <a:t>Cloudbreak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Hortonworks'  project, </a:t>
            </a:r>
            <a:r>
              <a:rPr lang="en-US" sz="1200" spc="-20" dirty="0" smtClean="0">
                <a:latin typeface="Arial"/>
                <a:cs typeface="Arial"/>
              </a:rPr>
              <a:t>and is </a:t>
            </a:r>
            <a:r>
              <a:rPr lang="en-US" sz="1200" spc="-25" dirty="0" smtClean="0">
                <a:latin typeface="Arial"/>
                <a:cs typeface="Arial"/>
              </a:rPr>
              <a:t>currently </a:t>
            </a:r>
            <a:r>
              <a:rPr lang="en-US" sz="1200" spc="-20" dirty="0" smtClean="0">
                <a:latin typeface="Arial"/>
                <a:cs typeface="Arial"/>
              </a:rPr>
              <a:t>not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part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Apache.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automates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launch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clusters </a:t>
            </a:r>
            <a:r>
              <a:rPr lang="en-US" sz="1200" spc="-20" dirty="0" smtClean="0">
                <a:latin typeface="Arial"/>
                <a:cs typeface="Arial"/>
              </a:rPr>
              <a:t>into  </a:t>
            </a:r>
            <a:r>
              <a:rPr lang="en-US" sz="1200" spc="-25" dirty="0" smtClean="0">
                <a:latin typeface="Arial"/>
                <a:cs typeface="Arial"/>
              </a:rPr>
              <a:t>various </a:t>
            </a:r>
            <a:r>
              <a:rPr lang="en-US" sz="1200" spc="-20" dirty="0" smtClean="0">
                <a:latin typeface="Arial"/>
                <a:cs typeface="Arial"/>
              </a:rPr>
              <a:t>cloud </a:t>
            </a:r>
            <a:r>
              <a:rPr lang="en-US" sz="1200" spc="-25" dirty="0" smtClean="0">
                <a:latin typeface="Arial"/>
                <a:cs typeface="Arial"/>
              </a:rPr>
              <a:t>infrastructure</a:t>
            </a:r>
            <a:r>
              <a:rPr lang="en-US" sz="1200" spc="-11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platforms.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30" dirty="0" smtClean="0"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0" dirty="0" smtClean="0">
                <a:latin typeface="Arial"/>
                <a:cs typeface="Arial"/>
              </a:rPr>
              <a:t>Des </a:t>
            </a:r>
            <a:r>
              <a:rPr lang="en-US" sz="1200" spc="-30" dirty="0" err="1" smtClean="0">
                <a:latin typeface="Arial"/>
                <a:cs typeface="Arial"/>
              </a:rPr>
              <a:t>regles</a:t>
            </a:r>
            <a:r>
              <a:rPr lang="en-US" sz="1200" spc="-30" baseline="0" dirty="0" smtClean="0">
                <a:latin typeface="Arial"/>
                <a:cs typeface="Arial"/>
              </a:rPr>
              <a:t> de </a:t>
            </a:r>
            <a:r>
              <a:rPr lang="en-US" sz="1200" spc="-30" baseline="0" dirty="0" err="1" smtClean="0">
                <a:latin typeface="Arial"/>
                <a:cs typeface="Arial"/>
              </a:rPr>
              <a:t>mise</a:t>
            </a:r>
            <a:r>
              <a:rPr lang="en-US" sz="1200" spc="-30" baseline="0" dirty="0" smtClean="0">
                <a:latin typeface="Arial"/>
                <a:cs typeface="Arial"/>
              </a:rPr>
              <a:t> à l echelle </a:t>
            </a:r>
            <a:r>
              <a:rPr lang="en-US" sz="1200" spc="-30" baseline="0" dirty="0" err="1" smtClean="0">
                <a:latin typeface="Arial"/>
                <a:cs typeface="Arial"/>
              </a:rPr>
              <a:t>automatique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98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210"/>
              </a:lnSpc>
              <a:spcBef>
                <a:spcPts val="160"/>
              </a:spcBef>
            </a:pPr>
            <a:r>
              <a:rPr lang="en-US" sz="1200" spc="-25" dirty="0" smtClean="0">
                <a:latin typeface="Arial"/>
                <a:cs typeface="Arial"/>
              </a:rPr>
              <a:t>Hortonworks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(HDP)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powerful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rest.  </a:t>
            </a:r>
            <a:r>
              <a:rPr lang="en-US" sz="1200" spc="-20" dirty="0" smtClean="0">
                <a:latin typeface="Arial"/>
                <a:cs typeface="Arial"/>
              </a:rPr>
              <a:t>HDP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Open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Enterprise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it's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46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100% </a:t>
            </a:r>
            <a:r>
              <a:rPr lang="en-US" sz="1200" b="1" spc="-20" dirty="0" smtClean="0">
                <a:latin typeface="Arial"/>
                <a:cs typeface="Arial"/>
              </a:rPr>
              <a:t>Open</a:t>
            </a:r>
            <a:r>
              <a:rPr lang="en-US" sz="1200" b="1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b="1" spc="-25" dirty="0" smtClean="0">
                <a:latin typeface="Arial"/>
                <a:cs typeface="Arial"/>
              </a:rPr>
              <a:t>Central</a:t>
            </a:r>
            <a:r>
              <a:rPr lang="en-US" sz="1200" spc="-25" dirty="0" smtClean="0">
                <a:latin typeface="Arial"/>
                <a:cs typeface="Arial"/>
              </a:rPr>
              <a:t>ly architected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50" dirty="0" smtClean="0">
                <a:latin typeface="Arial"/>
                <a:cs typeface="Arial"/>
              </a:rPr>
              <a:t>YARN </a:t>
            </a:r>
            <a:r>
              <a:rPr lang="en-US" sz="1200" spc="-20" dirty="0" smtClean="0">
                <a:latin typeface="Arial"/>
                <a:cs typeface="Arial"/>
              </a:rPr>
              <a:t>at its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core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b="1" spc="-25" dirty="0" smtClean="0">
                <a:latin typeface="Arial"/>
                <a:cs typeface="Arial"/>
              </a:rPr>
              <a:t>Interoperable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existing technology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skills,</a:t>
            </a:r>
            <a:r>
              <a:rPr lang="en-US" sz="1200" spc="-30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AND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b="1" spc="-30" dirty="0" smtClean="0">
                <a:latin typeface="Arial"/>
                <a:cs typeface="Arial"/>
              </a:rPr>
              <a:t>Enterprise-ready</a:t>
            </a:r>
            <a:r>
              <a:rPr lang="en-US" sz="1200" spc="-30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with data </a:t>
            </a:r>
            <a:r>
              <a:rPr lang="en-US" sz="1200" spc="-25" dirty="0" smtClean="0">
                <a:latin typeface="Arial"/>
                <a:cs typeface="Arial"/>
              </a:rPr>
              <a:t>services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operations, </a:t>
            </a:r>
            <a:r>
              <a:rPr lang="en-US" sz="1200" spc="-25" dirty="0" smtClean="0">
                <a:latin typeface="Arial"/>
                <a:cs typeface="Arial"/>
              </a:rPr>
              <a:t>governance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6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err="1" smtClean="0">
                <a:latin typeface="Arial"/>
                <a:cs typeface="Arial"/>
              </a:rPr>
              <a:t>ZooKeeper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provides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centralized service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maintaining configuration </a:t>
            </a:r>
            <a:r>
              <a:rPr lang="en-US" sz="1200" spc="-30" dirty="0" smtClean="0">
                <a:latin typeface="Arial"/>
                <a:cs typeface="Arial"/>
              </a:rPr>
              <a:t>information,  </a:t>
            </a:r>
            <a:r>
              <a:rPr lang="en-US" sz="1200" spc="-25" dirty="0" smtClean="0">
                <a:latin typeface="Arial"/>
                <a:cs typeface="Arial"/>
              </a:rPr>
              <a:t>naming, providing distributed synchronization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providing </a:t>
            </a:r>
            <a:r>
              <a:rPr lang="en-US" sz="1200" spc="-15" dirty="0" smtClean="0">
                <a:latin typeface="Arial"/>
                <a:cs typeface="Arial"/>
              </a:rPr>
              <a:t>group </a:t>
            </a:r>
            <a:r>
              <a:rPr lang="en-US" sz="1200" spc="-25" dirty="0" smtClean="0">
                <a:latin typeface="Arial"/>
                <a:cs typeface="Arial"/>
              </a:rPr>
              <a:t>services across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your  </a:t>
            </a:r>
            <a:r>
              <a:rPr lang="en-US" sz="1200" spc="-25" dirty="0" smtClean="0">
                <a:latin typeface="Arial"/>
                <a:cs typeface="Arial"/>
              </a:rPr>
              <a:t>Hadoop cluster. Applications within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Hadoop cluster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0" dirty="0" smtClean="0">
                <a:latin typeface="Arial"/>
                <a:cs typeface="Arial"/>
              </a:rPr>
              <a:t>use </a:t>
            </a:r>
            <a:r>
              <a:rPr lang="en-US" sz="1200" spc="-25" dirty="0" err="1" smtClean="0">
                <a:latin typeface="Arial"/>
                <a:cs typeface="Arial"/>
              </a:rPr>
              <a:t>ZooKeeper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maintain  configuration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information.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1200" spc="-25" dirty="0" err="1" smtClean="0">
                <a:latin typeface="Arial"/>
                <a:cs typeface="Arial"/>
              </a:rPr>
              <a:t>ZooKeeper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https://zookeeper.apache.org/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23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Oozie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workflow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scheduler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jobs.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Oozie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integrated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rest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Hadoop stack. </a:t>
            </a:r>
            <a:r>
              <a:rPr lang="en-US" sz="1200" spc="-20" dirty="0" err="1" smtClean="0">
                <a:latin typeface="Arial"/>
                <a:cs typeface="Arial"/>
              </a:rPr>
              <a:t>Oozie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workflow jobs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Directed </a:t>
            </a:r>
            <a:r>
              <a:rPr lang="en-US" sz="1200" spc="-25" dirty="0" err="1" smtClean="0">
                <a:latin typeface="Arial"/>
                <a:cs typeface="Arial"/>
              </a:rPr>
              <a:t>Acyclical</a:t>
            </a:r>
            <a:r>
              <a:rPr lang="en-US" sz="1200" spc="-25" dirty="0" smtClean="0">
                <a:latin typeface="Arial"/>
                <a:cs typeface="Arial"/>
              </a:rPr>
              <a:t> Graphs  </a:t>
            </a:r>
            <a:r>
              <a:rPr lang="en-US" sz="1200" spc="-20" dirty="0" smtClean="0">
                <a:latin typeface="Arial"/>
                <a:cs typeface="Arial"/>
              </a:rPr>
              <a:t>(DAGs) of </a:t>
            </a:r>
            <a:r>
              <a:rPr lang="en-US" sz="1200" spc="-25" dirty="0" smtClean="0">
                <a:latin typeface="Arial"/>
                <a:cs typeface="Arial"/>
              </a:rPr>
              <a:t>actions.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heart </a:t>
            </a:r>
            <a:r>
              <a:rPr lang="en-US" sz="1200" spc="-20" dirty="0" smtClean="0">
                <a:latin typeface="Arial"/>
                <a:cs typeface="Arial"/>
              </a:rPr>
              <a:t>of this is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YARN.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Oozie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http://oozie.apache.org/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596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fr-FR" sz="1200" spc="-25" dirty="0" err="1" smtClean="0">
                <a:latin typeface="Arial"/>
                <a:cs typeface="Arial"/>
              </a:rPr>
              <a:t>Zepplin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err="1" smtClean="0">
                <a:latin typeface="Arial"/>
                <a:cs typeface="Arial"/>
              </a:rPr>
              <a:t>is</a:t>
            </a:r>
            <a:r>
              <a:rPr lang="fr-FR" sz="1200" spc="-1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a </a:t>
            </a:r>
            <a:r>
              <a:rPr lang="fr-FR" sz="1200" spc="-25" dirty="0" smtClean="0">
                <a:latin typeface="Arial"/>
                <a:cs typeface="Arial"/>
              </a:rPr>
              <a:t>web </a:t>
            </a:r>
            <a:r>
              <a:rPr lang="fr-FR" sz="1200" spc="-25" dirty="0" err="1" smtClean="0">
                <a:latin typeface="Arial"/>
                <a:cs typeface="Arial"/>
              </a:rPr>
              <a:t>based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notebook </a:t>
            </a:r>
            <a:r>
              <a:rPr lang="fr-FR" sz="1200" spc="-25" dirty="0" err="1" smtClean="0">
                <a:latin typeface="Arial"/>
                <a:cs typeface="Arial"/>
              </a:rPr>
              <a:t>designed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for </a:t>
            </a:r>
            <a:r>
              <a:rPr lang="fr-FR" sz="1200" spc="-20" dirty="0" smtClean="0">
                <a:latin typeface="Arial"/>
                <a:cs typeface="Arial"/>
              </a:rPr>
              <a:t>data </a:t>
            </a:r>
            <a:r>
              <a:rPr lang="fr-FR" sz="1200" spc="-25" dirty="0" err="1" smtClean="0">
                <a:latin typeface="Arial"/>
                <a:cs typeface="Arial"/>
              </a:rPr>
              <a:t>scientists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0" dirty="0" smtClean="0">
                <a:latin typeface="Arial"/>
                <a:cs typeface="Arial"/>
              </a:rPr>
              <a:t>to </a:t>
            </a:r>
            <a:r>
              <a:rPr lang="fr-FR" sz="1200" spc="-25" dirty="0" err="1" smtClean="0">
                <a:latin typeface="Arial"/>
                <a:cs typeface="Arial"/>
              </a:rPr>
              <a:t>easily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and </a:t>
            </a:r>
            <a:r>
              <a:rPr lang="fr-FR" sz="1200" spc="-25" dirty="0" err="1" smtClean="0">
                <a:latin typeface="Arial"/>
                <a:cs typeface="Arial"/>
              </a:rPr>
              <a:t>quickly</a:t>
            </a:r>
            <a:r>
              <a:rPr lang="fr-FR" sz="1200" spc="-25" dirty="0" smtClean="0">
                <a:latin typeface="Arial"/>
                <a:cs typeface="Arial"/>
              </a:rPr>
              <a:t>  explore </a:t>
            </a:r>
            <a:r>
              <a:rPr lang="fr-FR" sz="1200" spc="-25" dirty="0" err="1" smtClean="0">
                <a:latin typeface="Arial"/>
                <a:cs typeface="Arial"/>
              </a:rPr>
              <a:t>dataset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through</a:t>
            </a:r>
            <a:r>
              <a:rPr lang="fr-FR" sz="1200" spc="-25" dirty="0" smtClean="0">
                <a:latin typeface="Arial"/>
                <a:cs typeface="Arial"/>
              </a:rPr>
              <a:t> collaborations. Notebooks </a:t>
            </a:r>
            <a:r>
              <a:rPr lang="fr-FR" sz="1200" spc="-20" dirty="0" err="1" smtClean="0">
                <a:latin typeface="Arial"/>
                <a:cs typeface="Arial"/>
              </a:rPr>
              <a:t>can</a:t>
            </a:r>
            <a:r>
              <a:rPr lang="fr-FR" sz="1200" spc="-29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contain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Spark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SQL, SQL, </a:t>
            </a:r>
            <a:r>
              <a:rPr lang="fr-FR" sz="1200" spc="-25" dirty="0" smtClean="0">
                <a:latin typeface="Arial"/>
                <a:cs typeface="Arial"/>
              </a:rPr>
              <a:t>Scala,  Python, JDBC, </a:t>
            </a:r>
            <a:r>
              <a:rPr lang="fr-FR" sz="1200" spc="-20" dirty="0" smtClean="0">
                <a:latin typeface="Arial"/>
                <a:cs typeface="Arial"/>
              </a:rPr>
              <a:t>and more. </a:t>
            </a:r>
            <a:r>
              <a:rPr lang="fr-FR" sz="1200" spc="-25" dirty="0" smtClean="0">
                <a:latin typeface="Arial"/>
                <a:cs typeface="Arial"/>
              </a:rPr>
              <a:t>Zeppelin </a:t>
            </a:r>
            <a:r>
              <a:rPr lang="fr-FR" sz="1200" spc="-25" dirty="0" err="1" smtClean="0">
                <a:latin typeface="Arial"/>
                <a:cs typeface="Arial"/>
              </a:rPr>
              <a:t>allows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for </a:t>
            </a:r>
            <a:r>
              <a:rPr lang="fr-FR" sz="1200" spc="-25" dirty="0" smtClean="0">
                <a:latin typeface="Arial"/>
                <a:cs typeface="Arial"/>
              </a:rPr>
              <a:t>interaction and </a:t>
            </a:r>
            <a:r>
              <a:rPr lang="fr-FR" sz="1200" spc="-25" dirty="0" err="1" smtClean="0">
                <a:latin typeface="Arial"/>
                <a:cs typeface="Arial"/>
              </a:rPr>
              <a:t>visualization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of </a:t>
            </a:r>
            <a:r>
              <a:rPr lang="fr-FR" sz="1200" spc="-25" dirty="0" smtClean="0">
                <a:latin typeface="Arial"/>
                <a:cs typeface="Arial"/>
              </a:rPr>
              <a:t>large  </a:t>
            </a:r>
            <a:r>
              <a:rPr lang="fr-FR" sz="1200" spc="-25" dirty="0" err="1" smtClean="0">
                <a:latin typeface="Arial"/>
                <a:cs typeface="Arial"/>
              </a:rPr>
              <a:t>datasets</a:t>
            </a:r>
            <a:r>
              <a:rPr lang="fr-FR" sz="1200" spc="-25" dirty="0" smtClean="0">
                <a:latin typeface="Arial"/>
                <a:cs typeface="Arial"/>
              </a:rPr>
              <a:t>.</a:t>
            </a:r>
            <a:endParaRPr lang="fr-FR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fr-FR" sz="1200" spc="-25" dirty="0" smtClean="0">
                <a:latin typeface="Arial"/>
                <a:cs typeface="Arial"/>
              </a:rPr>
              <a:t>Zeppelin </a:t>
            </a:r>
            <a:r>
              <a:rPr lang="fr-FR" sz="1200" spc="-30" dirty="0" smtClean="0">
                <a:latin typeface="Arial"/>
                <a:cs typeface="Arial"/>
              </a:rPr>
              <a:t>documentation:</a:t>
            </a:r>
            <a:r>
              <a:rPr lang="fr-FR" sz="1200" spc="-70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https://zeppelin.apache.org/</a:t>
            </a:r>
            <a:endParaRPr lang="fr-FR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err="1" smtClean="0">
                <a:latin typeface="Arial"/>
                <a:cs typeface="Arial"/>
              </a:rPr>
              <a:t>Ambari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views </a:t>
            </a:r>
            <a:r>
              <a:rPr lang="en-US" sz="1200" spc="-25" dirty="0" smtClean="0">
                <a:latin typeface="Arial"/>
                <a:cs typeface="Arial"/>
              </a:rPr>
              <a:t>provide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built-in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views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Hive, </a:t>
            </a:r>
            <a:r>
              <a:rPr lang="en-US" sz="1200" spc="-20" dirty="0" smtClean="0">
                <a:latin typeface="Arial"/>
                <a:cs typeface="Arial"/>
              </a:rPr>
              <a:t>Pig, </a:t>
            </a:r>
            <a:r>
              <a:rPr lang="en-US" sz="1200" spc="-20" dirty="0" err="1" smtClean="0">
                <a:latin typeface="Arial"/>
                <a:cs typeface="Arial"/>
              </a:rPr>
              <a:t>Tez</a:t>
            </a:r>
            <a:r>
              <a:rPr lang="en-US" sz="1200" spc="-20" dirty="0" smtClean="0">
                <a:latin typeface="Arial"/>
                <a:cs typeface="Arial"/>
              </a:rPr>
              <a:t>, </a:t>
            </a:r>
            <a:r>
              <a:rPr lang="en-US" sz="1200" spc="-25" dirty="0" smtClean="0">
                <a:latin typeface="Arial"/>
                <a:cs typeface="Arial"/>
              </a:rPr>
              <a:t>Capacity Schedule, File,  </a:t>
            </a:r>
            <a:r>
              <a:rPr lang="en-US" sz="1200" spc="-20" dirty="0" smtClean="0">
                <a:latin typeface="Arial"/>
                <a:cs typeface="Arial"/>
              </a:rPr>
              <a:t>HDFS </a:t>
            </a:r>
            <a:r>
              <a:rPr lang="en-US" sz="1200" spc="-25" dirty="0" smtClean="0">
                <a:latin typeface="Arial"/>
                <a:cs typeface="Arial"/>
              </a:rPr>
              <a:t>which allows developers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monitor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manage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cluster.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also allows  developers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plug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Web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UI.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534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some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value-add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IBM.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6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learn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bit  about </a:t>
            </a:r>
            <a:r>
              <a:rPr lang="en-US" sz="1200" spc="-20" dirty="0" smtClean="0">
                <a:latin typeface="Arial"/>
                <a:cs typeface="Arial"/>
              </a:rPr>
              <a:t>these </a:t>
            </a:r>
            <a:r>
              <a:rPr lang="en-US" sz="1200" spc="-25" dirty="0" smtClean="0">
                <a:latin typeface="Arial"/>
                <a:cs typeface="Arial"/>
              </a:rPr>
              <a:t>components</a:t>
            </a:r>
            <a:r>
              <a:rPr lang="en-US" sz="1200" spc="-1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next.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76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processing engine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Hadoop cluster. </a:t>
            </a:r>
            <a:r>
              <a:rPr lang="en-US" sz="1200" spc="-10" dirty="0" smtClean="0">
                <a:latin typeface="Arial"/>
                <a:cs typeface="Arial"/>
              </a:rPr>
              <a:t>It </a:t>
            </a:r>
            <a:r>
              <a:rPr lang="en-US" sz="1200" spc="-30" dirty="0" smtClean="0">
                <a:latin typeface="Arial"/>
                <a:cs typeface="Arial"/>
              </a:rPr>
              <a:t>provides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30" dirty="0" smtClean="0">
                <a:latin typeface="Arial"/>
                <a:cs typeface="Arial"/>
              </a:rPr>
              <a:t>on 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plugs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directly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proprietary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format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15" dirty="0" smtClean="0">
                <a:latin typeface="Arial"/>
                <a:cs typeface="Arial"/>
              </a:rPr>
              <a:t>no </a:t>
            </a:r>
            <a:r>
              <a:rPr lang="en-US" sz="1200" spc="-20" dirty="0" smtClean="0">
                <a:latin typeface="Arial"/>
                <a:cs typeface="Arial"/>
              </a:rPr>
              <a:t>new SQL </a:t>
            </a:r>
            <a:r>
              <a:rPr lang="en-US" sz="1200" spc="-25" dirty="0" smtClean="0">
                <a:latin typeface="Arial"/>
                <a:cs typeface="Arial"/>
              </a:rPr>
              <a:t>syntax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learn. </a:t>
            </a:r>
            <a:r>
              <a:rPr lang="en-US" sz="1200" spc="-20" dirty="0" smtClean="0">
                <a:latin typeface="Arial"/>
                <a:cs typeface="Arial"/>
              </a:rPr>
              <a:t>The same </a:t>
            </a:r>
            <a:r>
              <a:rPr lang="en-US" sz="1200" spc="-15" dirty="0" smtClean="0">
                <a:latin typeface="Arial"/>
                <a:cs typeface="Arial"/>
              </a:rPr>
              <a:t>SQL </a:t>
            </a:r>
            <a:r>
              <a:rPr lang="en-US" sz="1200" spc="-20" dirty="0" smtClean="0">
                <a:latin typeface="Arial"/>
                <a:cs typeface="Arial"/>
              </a:rPr>
              <a:t>can be used on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warehouse data </a:t>
            </a:r>
            <a:r>
              <a:rPr lang="en-US" sz="1200" spc="-20" dirty="0" smtClean="0">
                <a:latin typeface="Arial"/>
                <a:cs typeface="Arial"/>
              </a:rPr>
              <a:t>with  little </a:t>
            </a:r>
            <a:r>
              <a:rPr lang="en-US" sz="1200" spc="-15" dirty="0" smtClean="0">
                <a:latin typeface="Arial"/>
                <a:cs typeface="Arial"/>
              </a:rPr>
              <a:t>or no </a:t>
            </a:r>
            <a:r>
              <a:rPr lang="en-US" sz="1200" spc="-30" dirty="0" smtClean="0">
                <a:latin typeface="Arial"/>
                <a:cs typeface="Arial"/>
              </a:rPr>
              <a:t>modification.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provides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ease-of-use language </a:t>
            </a:r>
            <a:r>
              <a:rPr lang="en-US" sz="1200" spc="-20" dirty="0" smtClean="0">
                <a:latin typeface="Arial"/>
                <a:cs typeface="Arial"/>
              </a:rPr>
              <a:t>for SQL </a:t>
            </a:r>
            <a:r>
              <a:rPr lang="en-US" sz="1200" spc="-30" dirty="0" smtClean="0">
                <a:latin typeface="Arial"/>
                <a:cs typeface="Arial"/>
              </a:rPr>
              <a:t>developers </a:t>
            </a:r>
            <a:r>
              <a:rPr lang="en-US" sz="1200" spc="-15" dirty="0" smtClean="0">
                <a:latin typeface="Arial"/>
                <a:cs typeface="Arial"/>
              </a:rPr>
              <a:t>to be  </a:t>
            </a:r>
            <a:r>
              <a:rPr lang="en-US" sz="1200" spc="-20" dirty="0" smtClean="0">
                <a:latin typeface="Arial"/>
                <a:cs typeface="Arial"/>
              </a:rPr>
              <a:t>able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work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21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Hadoop.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24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active-active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replication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Replicate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competition.  </a:t>
            </a:r>
            <a:r>
              <a:rPr lang="en-US" sz="1200" spc="-1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replicates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automatically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30" dirty="0" smtClean="0">
                <a:latin typeface="Arial"/>
                <a:cs typeface="Arial"/>
              </a:rPr>
              <a:t>guaranteed </a:t>
            </a:r>
            <a:r>
              <a:rPr lang="en-US" sz="1200" spc="-25" dirty="0" smtClean="0">
                <a:latin typeface="Arial"/>
                <a:cs typeface="Arial"/>
              </a:rPr>
              <a:t>consistency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Hadoop clusters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any  </a:t>
            </a:r>
            <a:r>
              <a:rPr lang="en-US" sz="1200" spc="-25" dirty="0" smtClean="0">
                <a:latin typeface="Arial"/>
                <a:cs typeface="Arial"/>
              </a:rPr>
              <a:t>distribution, </a:t>
            </a:r>
            <a:r>
              <a:rPr lang="en-US" sz="1200" spc="-20" dirty="0" smtClean="0">
                <a:latin typeface="Arial"/>
                <a:cs typeface="Arial"/>
              </a:rPr>
              <a:t>cloud </a:t>
            </a:r>
            <a:r>
              <a:rPr lang="en-US" sz="1200" spc="-25" dirty="0" smtClean="0">
                <a:latin typeface="Arial"/>
                <a:cs typeface="Arial"/>
              </a:rPr>
              <a:t>object storage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local </a:t>
            </a:r>
            <a:r>
              <a:rPr lang="en-US" sz="1200" spc="-20" dirty="0" smtClean="0">
                <a:latin typeface="Arial"/>
                <a:cs typeface="Arial"/>
              </a:rPr>
              <a:t>and NDFS </a:t>
            </a:r>
            <a:r>
              <a:rPr lang="en-US" sz="1200" spc="-25" dirty="0" smtClean="0">
                <a:latin typeface="Arial"/>
                <a:cs typeface="Arial"/>
              </a:rPr>
              <a:t>mounted </a:t>
            </a:r>
            <a:r>
              <a:rPr lang="en-US" sz="1200" spc="-20" dirty="0" smtClean="0">
                <a:latin typeface="Arial"/>
                <a:cs typeface="Arial"/>
              </a:rPr>
              <a:t>file </a:t>
            </a:r>
            <a:r>
              <a:rPr lang="en-US" sz="1200" spc="-25" dirty="0" smtClean="0">
                <a:latin typeface="Arial"/>
                <a:cs typeface="Arial"/>
              </a:rPr>
              <a:t>systems. </a:t>
            </a:r>
            <a:r>
              <a:rPr lang="en-US" sz="1200" spc="-15" dirty="0" smtClean="0">
                <a:latin typeface="Arial"/>
                <a:cs typeface="Arial"/>
              </a:rPr>
              <a:t>Big  </a:t>
            </a:r>
            <a:r>
              <a:rPr lang="en-US" sz="1200" spc="-25" dirty="0" smtClean="0">
                <a:latin typeface="Arial"/>
                <a:cs typeface="Arial"/>
              </a:rPr>
              <a:t>Replicate </a:t>
            </a:r>
            <a:r>
              <a:rPr lang="en-US" sz="1200" spc="-30" dirty="0" smtClean="0">
                <a:latin typeface="Arial"/>
                <a:cs typeface="Arial"/>
              </a:rPr>
              <a:t>provides </a:t>
            </a:r>
            <a:r>
              <a:rPr lang="en-US" sz="1200" spc="-15" dirty="0" smtClean="0">
                <a:latin typeface="Arial"/>
                <a:cs typeface="Arial"/>
              </a:rPr>
              <a:t>SDK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extend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any other data </a:t>
            </a:r>
            <a:r>
              <a:rPr lang="en-US" sz="1200" spc="-25" dirty="0" smtClean="0">
                <a:latin typeface="Arial"/>
                <a:cs typeface="Arial"/>
              </a:rPr>
              <a:t>source. Patented </a:t>
            </a:r>
            <a:r>
              <a:rPr lang="en-US" sz="1200" spc="-30" dirty="0" smtClean="0">
                <a:latin typeface="Arial"/>
                <a:cs typeface="Arial"/>
              </a:rPr>
              <a:t>distributed  </a:t>
            </a:r>
            <a:r>
              <a:rPr lang="en-US" sz="1200" spc="-25" dirty="0" smtClean="0">
                <a:latin typeface="Arial"/>
                <a:cs typeface="Arial"/>
              </a:rPr>
              <a:t>coordination engine enables </a:t>
            </a:r>
            <a:r>
              <a:rPr lang="en-US" sz="1200" spc="-30" dirty="0" smtClean="0">
                <a:latin typeface="Arial"/>
                <a:cs typeface="Arial"/>
              </a:rPr>
              <a:t>guaranteed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consistency across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number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sites 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0" dirty="0" smtClean="0">
                <a:latin typeface="Arial"/>
                <a:cs typeface="Arial"/>
              </a:rPr>
              <a:t>any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distance.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32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Information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integration,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quality,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governance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spc="-25" dirty="0" smtClean="0">
                <a:latin typeface="Arial"/>
                <a:cs typeface="Arial"/>
              </a:rPr>
              <a:t>unified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common metadata layer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scalable architecture.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means more  reuse, better </a:t>
            </a:r>
            <a:r>
              <a:rPr lang="en-US" sz="1200" spc="-35" dirty="0" smtClean="0">
                <a:latin typeface="Arial"/>
                <a:cs typeface="Arial"/>
              </a:rPr>
              <a:t>productivity,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ability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leverage massively scalable </a:t>
            </a:r>
            <a:r>
              <a:rPr lang="en-US" sz="1200" spc="-30" dirty="0" smtClean="0">
                <a:latin typeface="Arial"/>
                <a:cs typeface="Arial"/>
              </a:rPr>
              <a:t>architectures  </a:t>
            </a:r>
            <a:r>
              <a:rPr lang="en-US" sz="1200" spc="-20" dirty="0" smtClean="0">
                <a:latin typeface="Arial"/>
                <a:cs typeface="Arial"/>
              </a:rPr>
              <a:t>like </a:t>
            </a:r>
            <a:r>
              <a:rPr lang="en-US" sz="1200" spc="-65" dirty="0" smtClean="0">
                <a:latin typeface="Arial"/>
                <a:cs typeface="Arial"/>
              </a:rPr>
              <a:t>MPP, </a:t>
            </a:r>
            <a:r>
              <a:rPr lang="en-US" sz="1200" spc="-25" dirty="0" smtClean="0">
                <a:latin typeface="Arial"/>
                <a:cs typeface="Arial"/>
              </a:rPr>
              <a:t>GRID,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1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25" dirty="0" smtClean="0"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 smtClean="0">
                <a:latin typeface="Arial"/>
                <a:cs typeface="Arial"/>
              </a:rPr>
              <a:t>Provides data </a:t>
            </a:r>
            <a:r>
              <a:rPr lang="en-US" sz="1200" spc="-5" dirty="0" smtClean="0">
                <a:latin typeface="Arial"/>
                <a:cs typeface="Arial"/>
              </a:rPr>
              <a:t>integration features == </a:t>
            </a:r>
            <a:r>
              <a:rPr lang="fr-FR" dirty="0" smtClean="0"/>
              <a:t>Fournit des fonctionnalités d'intégration de données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071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5" dirty="0" smtClean="0">
                <a:latin typeface="Arial"/>
                <a:cs typeface="Arial"/>
              </a:rPr>
              <a:t>Match provides proven probabilistic matching </a:t>
            </a:r>
            <a:r>
              <a:rPr lang="en-US" sz="1200" spc="-30" dirty="0" smtClean="0">
                <a:latin typeface="Arial"/>
                <a:cs typeface="Arial"/>
              </a:rPr>
              <a:t>algorithms </a:t>
            </a:r>
            <a:r>
              <a:rPr lang="en-US" sz="1200" spc="-25" dirty="0" smtClean="0">
                <a:latin typeface="Arial"/>
                <a:cs typeface="Arial"/>
              </a:rPr>
              <a:t>natively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accurately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economically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link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customer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structured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un-structured 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sources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large scale. </a:t>
            </a:r>
            <a:r>
              <a:rPr lang="en-US" sz="1200" spc="-20" dirty="0" smtClean="0">
                <a:latin typeface="Arial"/>
                <a:cs typeface="Arial"/>
              </a:rPr>
              <a:t>Big Match </a:t>
            </a:r>
            <a:r>
              <a:rPr lang="en-US" sz="1200" spc="-25" dirty="0" smtClean="0">
                <a:latin typeface="Arial"/>
                <a:cs typeface="Arial"/>
              </a:rPr>
              <a:t>helps </a:t>
            </a:r>
            <a:r>
              <a:rPr lang="en-US" sz="1200" spc="-30" dirty="0" smtClean="0">
                <a:latin typeface="Arial"/>
                <a:cs typeface="Arial"/>
              </a:rPr>
              <a:t>provide </a:t>
            </a:r>
            <a:r>
              <a:rPr lang="en-US" sz="1200" spc="-25" dirty="0" smtClean="0">
                <a:latin typeface="Arial"/>
                <a:cs typeface="Arial"/>
              </a:rPr>
              <a:t>customer information </a:t>
            </a:r>
            <a:r>
              <a:rPr lang="en-US" sz="1200" spc="-30" dirty="0" smtClean="0">
                <a:latin typeface="Arial"/>
                <a:cs typeface="Arial"/>
              </a:rPr>
              <a:t>that  </a:t>
            </a:r>
            <a:r>
              <a:rPr lang="en-US" sz="1200" spc="-25" dirty="0" smtClean="0">
                <a:latin typeface="Arial"/>
                <a:cs typeface="Arial"/>
              </a:rPr>
              <a:t>consuming </a:t>
            </a:r>
            <a:r>
              <a:rPr lang="en-US" sz="1200" spc="-30" dirty="0" smtClean="0">
                <a:latin typeface="Arial"/>
                <a:cs typeface="Arial"/>
              </a:rPr>
              <a:t>applications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0" dirty="0" smtClean="0">
                <a:latin typeface="Arial"/>
                <a:cs typeface="Arial"/>
              </a:rPr>
              <a:t>act </a:t>
            </a:r>
            <a:r>
              <a:rPr lang="en-US" sz="1200" spc="-10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2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confidence.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5" dirty="0" smtClean="0">
                <a:latin typeface="Arial"/>
                <a:cs typeface="Arial"/>
              </a:rPr>
              <a:t>Match integrates directly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Apache</a:t>
            </a:r>
            <a:r>
              <a:rPr lang="en-US" sz="1200" spc="-1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453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Watson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Studio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collaborative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designed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built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open  source components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value-add components available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cloud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0" dirty="0" smtClean="0">
                <a:latin typeface="Arial"/>
                <a:cs typeface="Arial"/>
              </a:rPr>
              <a:t>on-  </a:t>
            </a:r>
            <a:r>
              <a:rPr lang="en-US" sz="1200" spc="-25" dirty="0" smtClean="0">
                <a:latin typeface="Arial"/>
                <a:cs typeface="Arial"/>
              </a:rPr>
              <a:t>premise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8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lang="en-US" sz="1200" spc="-20" dirty="0" smtClean="0">
                <a:latin typeface="Arial"/>
                <a:cs typeface="Arial"/>
              </a:rPr>
              <a:t>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high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level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Hortonworks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divided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several  categories, listed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no </a:t>
            </a:r>
            <a:r>
              <a:rPr lang="en-US" sz="1200" spc="-25" dirty="0" smtClean="0">
                <a:latin typeface="Arial"/>
                <a:cs typeface="Arial"/>
              </a:rPr>
              <a:t>particular order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importance.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Governance,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Integration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Tools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Security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Operations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Access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Management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next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several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slides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go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detail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groupings.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72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Sqoop</a:t>
            </a:r>
            <a:r>
              <a:rPr lang="en-US" sz="1200" spc="-20" dirty="0" smtClean="0">
                <a:latin typeface="Arial"/>
                <a:cs typeface="Arial"/>
              </a:rPr>
              <a:t>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tool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moving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between structured databases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relational databases 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related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system.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both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ways.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take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RDBMS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move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your </a:t>
            </a:r>
            <a:r>
              <a:rPr lang="en-US" sz="1200" spc="-20" dirty="0" smtClean="0">
                <a:latin typeface="Arial"/>
                <a:cs typeface="Arial"/>
              </a:rPr>
              <a:t>HDFS and </a:t>
            </a:r>
            <a:r>
              <a:rPr lang="en-US" sz="1200" spc="-25" dirty="0" smtClean="0">
                <a:latin typeface="Arial"/>
                <a:cs typeface="Arial"/>
              </a:rPr>
              <a:t>move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your </a:t>
            </a:r>
            <a:r>
              <a:rPr lang="en-US" sz="1200" spc="-20" dirty="0" smtClean="0">
                <a:latin typeface="Arial"/>
                <a:cs typeface="Arial"/>
              </a:rPr>
              <a:t>HDFS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some </a:t>
            </a:r>
            <a:r>
              <a:rPr lang="en-US" sz="1200" spc="-25" dirty="0" smtClean="0">
                <a:latin typeface="Arial"/>
                <a:cs typeface="Arial"/>
              </a:rPr>
              <a:t>other </a:t>
            </a:r>
            <a:r>
              <a:rPr lang="en-US" sz="1200" spc="-20" dirty="0" smtClean="0">
                <a:latin typeface="Arial"/>
                <a:cs typeface="Arial"/>
              </a:rPr>
              <a:t>form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RDBMS. 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Sqoop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offload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tasks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ETL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warehouses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  </a:t>
            </a:r>
            <a:r>
              <a:rPr lang="en-US" sz="1200" spc="-25" dirty="0" smtClean="0">
                <a:latin typeface="Arial"/>
                <a:cs typeface="Arial"/>
              </a:rPr>
              <a:t>lower </a:t>
            </a:r>
            <a:r>
              <a:rPr lang="en-US" sz="1200" spc="-20" dirty="0" smtClean="0">
                <a:latin typeface="Arial"/>
                <a:cs typeface="Arial"/>
              </a:rPr>
              <a:t>cost and </a:t>
            </a:r>
            <a:r>
              <a:rPr lang="en-US" sz="1200" spc="-25" dirty="0" smtClean="0">
                <a:latin typeface="Arial"/>
                <a:cs typeface="Arial"/>
              </a:rPr>
              <a:t>efficient execution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analytics.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Check </a:t>
            </a:r>
            <a:r>
              <a:rPr lang="en-US" sz="1200" spc="-20" dirty="0" smtClean="0">
                <a:latin typeface="Arial"/>
                <a:cs typeface="Arial"/>
              </a:rPr>
              <a:t>out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Sqoop</a:t>
            </a:r>
            <a:r>
              <a:rPr lang="en-US" sz="1200" spc="-25" dirty="0" smtClean="0">
                <a:latin typeface="Arial"/>
                <a:cs typeface="Arial"/>
              </a:rPr>
              <a:t> documentation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more </a:t>
            </a:r>
            <a:r>
              <a:rPr lang="en-US" sz="1200" spc="-25" dirty="0" smtClean="0">
                <a:latin typeface="Arial"/>
                <a:cs typeface="Arial"/>
              </a:rPr>
              <a:t>info: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http://sqoop.apache.org/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6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000"/>
              </a:lnSpc>
              <a:spcBef>
                <a:spcPts val="590"/>
              </a:spcBef>
            </a:pP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stage, Flume </a:t>
            </a:r>
            <a:r>
              <a:rPr lang="en-US" sz="1200" spc="-20" dirty="0" smtClean="0">
                <a:latin typeface="Arial"/>
                <a:cs typeface="Arial"/>
              </a:rPr>
              <a:t>is now </a:t>
            </a:r>
            <a:r>
              <a:rPr lang="en-US" sz="1200" spc="-25" dirty="0" smtClean="0">
                <a:latin typeface="Arial"/>
                <a:cs typeface="Arial"/>
              </a:rPr>
              <a:t>deprecated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0" dirty="0" smtClean="0">
                <a:latin typeface="Arial"/>
                <a:cs typeface="Arial"/>
              </a:rPr>
              <a:t>HDP in </a:t>
            </a:r>
            <a:r>
              <a:rPr lang="en-US" sz="1200" spc="-25" dirty="0" smtClean="0">
                <a:latin typeface="Arial"/>
                <a:cs typeface="Arial"/>
              </a:rPr>
              <a:t>favor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HDF, </a:t>
            </a:r>
            <a:r>
              <a:rPr lang="en-US" sz="1200" spc="-30" dirty="0" smtClean="0">
                <a:latin typeface="Arial"/>
                <a:cs typeface="Arial"/>
              </a:rPr>
              <a:t>Hortonworks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Flow.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course, </a:t>
            </a:r>
            <a:r>
              <a:rPr lang="en-US" sz="1200" spc="-20" dirty="0" smtClean="0">
                <a:latin typeface="Arial"/>
                <a:cs typeface="Arial"/>
              </a:rPr>
              <a:t>will, </a:t>
            </a:r>
            <a:r>
              <a:rPr lang="en-US" sz="1200" spc="-30" dirty="0" smtClean="0">
                <a:latin typeface="Arial"/>
                <a:cs typeface="Arial"/>
              </a:rPr>
              <a:t>however, </a:t>
            </a:r>
            <a:r>
              <a:rPr lang="en-US" sz="1200" spc="-25" dirty="0" smtClean="0">
                <a:latin typeface="Arial"/>
                <a:cs typeface="Arial"/>
              </a:rPr>
              <a:t>cover </a:t>
            </a:r>
            <a:r>
              <a:rPr lang="en-US" sz="1200" spc="-20" dirty="0" smtClean="0">
                <a:latin typeface="Arial"/>
                <a:cs typeface="Arial"/>
              </a:rPr>
              <a:t>what Flume </a:t>
            </a:r>
            <a:r>
              <a:rPr lang="en-US" sz="1200" spc="-25" dirty="0" smtClean="0">
                <a:latin typeface="Arial"/>
                <a:cs typeface="Arial"/>
              </a:rPr>
              <a:t>does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very </a:t>
            </a:r>
            <a:r>
              <a:rPr lang="en-US" sz="1200" spc="-20" dirty="0" smtClean="0">
                <a:latin typeface="Arial"/>
                <a:cs typeface="Arial"/>
              </a:rPr>
              <a:t>high </a:t>
            </a:r>
            <a:r>
              <a:rPr lang="en-US" sz="1200" spc="-25" dirty="0" smtClean="0">
                <a:latin typeface="Arial"/>
                <a:cs typeface="Arial"/>
              </a:rPr>
              <a:t>level, but will  </a:t>
            </a:r>
            <a:r>
              <a:rPr lang="en-US" sz="1200" spc="-20" dirty="0" smtClean="0">
                <a:latin typeface="Arial"/>
                <a:cs typeface="Arial"/>
              </a:rPr>
              <a:t>not </a:t>
            </a:r>
            <a:r>
              <a:rPr lang="en-US" sz="1200" spc="-25" dirty="0" smtClean="0">
                <a:latin typeface="Arial"/>
                <a:cs typeface="Arial"/>
              </a:rPr>
              <a:t>get </a:t>
            </a:r>
            <a:r>
              <a:rPr lang="en-US" sz="1200" spc="-20" dirty="0" smtClean="0">
                <a:latin typeface="Arial"/>
                <a:cs typeface="Arial"/>
              </a:rPr>
              <a:t>into HDF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great detail until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end. Essentially, when you </a:t>
            </a:r>
            <a:r>
              <a:rPr lang="en-US" sz="1200" spc="-30" dirty="0" smtClean="0">
                <a:latin typeface="Arial"/>
                <a:cs typeface="Arial"/>
              </a:rPr>
              <a:t>have </a:t>
            </a:r>
            <a:r>
              <a:rPr lang="en-US" sz="1200" spc="-25" dirty="0" smtClean="0">
                <a:latin typeface="Arial"/>
                <a:cs typeface="Arial"/>
              </a:rPr>
              <a:t>large  amounts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files,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moved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location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another,  </a:t>
            </a:r>
            <a:r>
              <a:rPr lang="en-US" sz="1200" spc="-20" dirty="0" smtClean="0">
                <a:latin typeface="Arial"/>
                <a:cs typeface="Arial"/>
              </a:rPr>
              <a:t>Flume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tool.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Now,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said,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cases,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moving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log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  would consider looking </a:t>
            </a:r>
            <a:r>
              <a:rPr lang="en-US" sz="1200" spc="-20" dirty="0" smtClean="0">
                <a:latin typeface="Arial"/>
                <a:cs typeface="Arial"/>
              </a:rPr>
              <a:t>into </a:t>
            </a:r>
            <a:r>
              <a:rPr lang="en-US" sz="1200" spc="-25" dirty="0" smtClean="0">
                <a:latin typeface="Arial"/>
                <a:cs typeface="Arial"/>
              </a:rPr>
              <a:t>streaming technologies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move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real-time </a:t>
            </a:r>
            <a:r>
              <a:rPr lang="en-US" sz="1200" spc="-20" dirty="0" smtClean="0">
                <a:latin typeface="Arial"/>
                <a:cs typeface="Arial"/>
              </a:rPr>
              <a:t>(or near  </a:t>
            </a:r>
            <a:r>
              <a:rPr lang="en-US" sz="1200" spc="-25" dirty="0" smtClean="0">
                <a:latin typeface="Arial"/>
                <a:cs typeface="Arial"/>
              </a:rPr>
              <a:t>real-time)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log </a:t>
            </a:r>
            <a:r>
              <a:rPr lang="en-US" sz="1200" spc="-20" dirty="0" smtClean="0">
                <a:latin typeface="Arial"/>
                <a:cs typeface="Arial"/>
              </a:rPr>
              <a:t>files are </a:t>
            </a:r>
            <a:r>
              <a:rPr lang="en-US" sz="1200" spc="-25" dirty="0" smtClean="0">
                <a:latin typeface="Arial"/>
                <a:cs typeface="Arial"/>
              </a:rPr>
              <a:t>generated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warehouse </a:t>
            </a:r>
            <a:r>
              <a:rPr lang="en-US" sz="1200" spc="-20" dirty="0" smtClean="0">
                <a:latin typeface="Arial"/>
                <a:cs typeface="Arial"/>
              </a:rPr>
              <a:t>into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Hadoop  </a:t>
            </a:r>
            <a:r>
              <a:rPr lang="en-US" sz="1200" spc="-25" dirty="0" err="1" smtClean="0">
                <a:latin typeface="Arial"/>
                <a:cs typeface="Arial"/>
              </a:rPr>
              <a:t>datastore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processing. This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where Hortonworks Data Flow comes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in.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0" dirty="0" smtClean="0">
                <a:latin typeface="Arial"/>
                <a:cs typeface="Arial"/>
              </a:rPr>
              <a:t>For more </a:t>
            </a:r>
            <a:r>
              <a:rPr lang="en-US" sz="1200" spc="-30" dirty="0" smtClean="0">
                <a:latin typeface="Arial"/>
                <a:cs typeface="Arial"/>
              </a:rPr>
              <a:t>information, </a:t>
            </a:r>
            <a:r>
              <a:rPr lang="en-US" sz="1200" spc="-25" dirty="0" smtClean="0">
                <a:latin typeface="Arial"/>
                <a:cs typeface="Arial"/>
              </a:rPr>
              <a:t>refer </a:t>
            </a:r>
            <a:r>
              <a:rPr lang="en-US" sz="1200" spc="-20" dirty="0" smtClean="0">
                <a:latin typeface="Arial"/>
                <a:cs typeface="Arial"/>
              </a:rPr>
              <a:t>to: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https://hortonworks.com/products/data-platforms/hdf/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0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Kafka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Apache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Kafka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messaging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real-time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pipelines.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Kafka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used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build </a:t>
            </a:r>
            <a:r>
              <a:rPr lang="en-US" sz="1200" spc="-25" dirty="0" smtClean="0">
                <a:latin typeface="Arial"/>
                <a:cs typeface="Arial"/>
              </a:rPr>
              <a:t>real-time streaming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pipelines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get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between systems </a:t>
            </a:r>
            <a:r>
              <a:rPr lang="en-US" sz="1200" spc="-15" dirty="0" smtClean="0">
                <a:latin typeface="Arial"/>
                <a:cs typeface="Arial"/>
              </a:rPr>
              <a:t>or  </a:t>
            </a:r>
            <a:r>
              <a:rPr lang="en-US" sz="1200" spc="-25" dirty="0" smtClean="0">
                <a:latin typeface="Arial"/>
                <a:cs typeface="Arial"/>
              </a:rPr>
              <a:t>applications. Kafka works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number variety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Hadoop tools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various  </a:t>
            </a:r>
            <a:r>
              <a:rPr lang="en-US" sz="1200" spc="-25" dirty="0" smtClean="0">
                <a:latin typeface="Arial"/>
                <a:cs typeface="Arial"/>
              </a:rPr>
              <a:t>applications. Such </a:t>
            </a:r>
            <a:r>
              <a:rPr lang="en-US" sz="1200" spc="-30" dirty="0" err="1" smtClean="0">
                <a:latin typeface="Arial"/>
                <a:cs typeface="Arial"/>
              </a:rPr>
              <a:t>exmaples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 uses </a:t>
            </a:r>
            <a:r>
              <a:rPr lang="en-US" sz="1200" spc="-25" dirty="0" smtClean="0">
                <a:latin typeface="Arial"/>
                <a:cs typeface="Arial"/>
              </a:rPr>
              <a:t>cases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are: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974090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Website activity tracking: capturing </a:t>
            </a:r>
            <a:r>
              <a:rPr lang="en-US" sz="1200" spc="-20" dirty="0" smtClean="0">
                <a:latin typeface="Arial"/>
                <a:cs typeface="Arial"/>
              </a:rPr>
              <a:t>user site </a:t>
            </a:r>
            <a:r>
              <a:rPr lang="en-US" sz="1200" spc="-25" dirty="0" smtClean="0">
                <a:latin typeface="Arial"/>
                <a:cs typeface="Arial"/>
              </a:rPr>
              <a:t>activities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real-time  </a:t>
            </a:r>
            <a:r>
              <a:rPr lang="en-US" sz="1200" spc="-25" dirty="0" smtClean="0">
                <a:latin typeface="Arial"/>
                <a:cs typeface="Arial"/>
              </a:rPr>
              <a:t>tracking/monitoring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Metrics: monitoring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144145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Log </a:t>
            </a:r>
            <a:r>
              <a:rPr lang="en-US" sz="1200" spc="-30" dirty="0" smtClean="0">
                <a:latin typeface="Arial"/>
                <a:cs typeface="Arial"/>
              </a:rPr>
              <a:t>aggregation: </a:t>
            </a:r>
            <a:r>
              <a:rPr lang="en-US" sz="1200" spc="-25" dirty="0" smtClean="0">
                <a:latin typeface="Arial"/>
                <a:cs typeface="Arial"/>
              </a:rPr>
              <a:t>collecting logs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various sources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central location for  </a:t>
            </a:r>
            <a:r>
              <a:rPr lang="en-US" sz="1200" spc="-30" dirty="0" smtClean="0">
                <a:latin typeface="Arial"/>
                <a:cs typeface="Arial"/>
              </a:rPr>
              <a:t>processing.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Stream </a:t>
            </a:r>
            <a:r>
              <a:rPr lang="en-US" sz="1200" spc="-25" dirty="0" smtClean="0">
                <a:latin typeface="Arial"/>
                <a:cs typeface="Arial"/>
              </a:rPr>
              <a:t>processing: article </a:t>
            </a:r>
            <a:r>
              <a:rPr lang="en-US" sz="1200" spc="-30" dirty="0" smtClean="0">
                <a:latin typeface="Arial"/>
                <a:cs typeface="Arial"/>
              </a:rPr>
              <a:t>recommendations </a:t>
            </a:r>
            <a:r>
              <a:rPr lang="en-US" sz="1200" spc="-25" dirty="0" smtClean="0">
                <a:latin typeface="Arial"/>
                <a:cs typeface="Arial"/>
              </a:rPr>
              <a:t>based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user</a:t>
            </a:r>
            <a:r>
              <a:rPr lang="en-US" sz="1200" spc="-21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activity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426720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Event sourcing: state changes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applications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logged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2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time-ordered  sequence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records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572135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Commit log: </a:t>
            </a:r>
            <a:r>
              <a:rPr lang="en-US" sz="1200" spc="-30" dirty="0" smtClean="0">
                <a:latin typeface="Arial"/>
                <a:cs typeface="Arial"/>
              </a:rPr>
              <a:t>external </a:t>
            </a:r>
            <a:r>
              <a:rPr lang="en-US" sz="1200" spc="-20" dirty="0" smtClean="0">
                <a:latin typeface="Arial"/>
                <a:cs typeface="Arial"/>
              </a:rPr>
              <a:t>commit log system</a:t>
            </a:r>
            <a:r>
              <a:rPr lang="en-US" sz="1200" spc="-29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helps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replicating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between nodes </a:t>
            </a:r>
            <a:r>
              <a:rPr lang="en-US" sz="1200" spc="-20" dirty="0" smtClean="0">
                <a:latin typeface="Arial"/>
                <a:cs typeface="Arial"/>
              </a:rPr>
              <a:t>in case of </a:t>
            </a:r>
            <a:r>
              <a:rPr lang="en-US" sz="1200" spc="-25" dirty="0" smtClean="0">
                <a:latin typeface="Arial"/>
                <a:cs typeface="Arial"/>
              </a:rPr>
              <a:t>failed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More </a:t>
            </a:r>
            <a:r>
              <a:rPr lang="en-US" sz="1200" spc="-25" dirty="0" smtClean="0">
                <a:latin typeface="Arial"/>
                <a:cs typeface="Arial"/>
              </a:rPr>
              <a:t>information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0" dirty="0" smtClean="0">
                <a:latin typeface="Arial"/>
                <a:cs typeface="Arial"/>
              </a:rPr>
              <a:t>found </a:t>
            </a:r>
            <a:r>
              <a:rPr lang="en-US" sz="1200" spc="-25" dirty="0" smtClean="0">
                <a:latin typeface="Arial"/>
                <a:cs typeface="Arial"/>
              </a:rPr>
              <a:t>here: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https://kafka.apache.org/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29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4835">
              <a:lnSpc>
                <a:spcPct val="100000"/>
              </a:lnSpc>
              <a:spcBef>
                <a:spcPts val="540"/>
              </a:spcBef>
            </a:pPr>
            <a:r>
              <a:rPr lang="en-US" sz="1100" i="1" spc="-5" dirty="0" err="1" smtClean="0">
                <a:solidFill>
                  <a:srgbClr val="999999"/>
                </a:solidFill>
                <a:latin typeface="Arial"/>
                <a:cs typeface="Arial"/>
              </a:rPr>
              <a:t>Accumulo</a:t>
            </a:r>
            <a:endParaRPr lang="en-US" sz="11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40"/>
              </a:spcBef>
            </a:pPr>
            <a:r>
              <a:rPr lang="en-US" sz="1200" spc="-25" dirty="0" err="1" smtClean="0">
                <a:latin typeface="Arial"/>
                <a:cs typeface="Arial"/>
              </a:rPr>
              <a:t>Accumulo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another </a:t>
            </a:r>
            <a:r>
              <a:rPr lang="en-US" sz="1200" spc="-30" dirty="0" smtClean="0">
                <a:latin typeface="Arial"/>
                <a:cs typeface="Arial"/>
              </a:rPr>
              <a:t>key/value </a:t>
            </a:r>
            <a:r>
              <a:rPr lang="en-US" sz="1200" spc="-25" dirty="0" smtClean="0">
                <a:latin typeface="Arial"/>
                <a:cs typeface="Arial"/>
              </a:rPr>
              <a:t>store, similar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err="1" smtClean="0">
                <a:latin typeface="Arial"/>
                <a:cs typeface="Arial"/>
              </a:rPr>
              <a:t>HBase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spc="-20" dirty="0" smtClean="0">
                <a:latin typeface="Arial"/>
                <a:cs typeface="Arial"/>
              </a:rPr>
              <a:t>You can </a:t>
            </a:r>
            <a:r>
              <a:rPr lang="en-US" sz="1200" spc="-25" dirty="0" smtClean="0">
                <a:latin typeface="Arial"/>
                <a:cs typeface="Arial"/>
              </a:rPr>
              <a:t>think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err="1" smtClean="0">
                <a:latin typeface="Arial"/>
                <a:cs typeface="Arial"/>
              </a:rPr>
              <a:t>Accumulo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"highly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secure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HBase</a:t>
            </a:r>
            <a:r>
              <a:rPr lang="en-US" sz="1200" spc="-25" dirty="0" smtClean="0">
                <a:latin typeface="Arial"/>
                <a:cs typeface="Arial"/>
              </a:rPr>
              <a:t>".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various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features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robust,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scalable,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  storage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retrieval. </a:t>
            </a:r>
            <a:r>
              <a:rPr lang="en-US" sz="1200" spc="-20" dirty="0" smtClean="0">
                <a:latin typeface="Arial"/>
                <a:cs typeface="Arial"/>
              </a:rPr>
              <a:t>It is also </a:t>
            </a:r>
            <a:r>
              <a:rPr lang="en-US" sz="1200" spc="-25" dirty="0" smtClean="0">
                <a:latin typeface="Arial"/>
                <a:cs typeface="Arial"/>
              </a:rPr>
              <a:t>based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Google's </a:t>
            </a:r>
            <a:r>
              <a:rPr lang="en-US" sz="1200" spc="-25" dirty="0" err="1" smtClean="0">
                <a:latin typeface="Arial"/>
                <a:cs typeface="Arial"/>
              </a:rPr>
              <a:t>BigTable</a:t>
            </a:r>
            <a:r>
              <a:rPr lang="en-US" sz="1200" spc="-25" dirty="0" smtClean="0">
                <a:latin typeface="Arial"/>
                <a:cs typeface="Arial"/>
              </a:rPr>
              <a:t>, which again, </a:t>
            </a:r>
            <a:r>
              <a:rPr lang="en-US" sz="1200" spc="-20" dirty="0" smtClean="0">
                <a:latin typeface="Arial"/>
                <a:cs typeface="Arial"/>
              </a:rPr>
              <a:t>is the same  </a:t>
            </a:r>
            <a:r>
              <a:rPr lang="en-US" sz="1200" spc="-25" dirty="0" smtClean="0">
                <a:latin typeface="Arial"/>
                <a:cs typeface="Arial"/>
              </a:rPr>
              <a:t>technology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err="1" smtClean="0">
                <a:latin typeface="Arial"/>
                <a:cs typeface="Arial"/>
              </a:rPr>
              <a:t>HBase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spc="-25" dirty="0" err="1" smtClean="0">
                <a:latin typeface="Arial"/>
                <a:cs typeface="Arial"/>
              </a:rPr>
              <a:t>HBase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30" dirty="0" smtClean="0">
                <a:latin typeface="Arial"/>
                <a:cs typeface="Arial"/>
              </a:rPr>
              <a:t>however,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getting </a:t>
            </a:r>
            <a:r>
              <a:rPr lang="en-US" sz="1200" spc="-20" dirty="0" smtClean="0">
                <a:latin typeface="Arial"/>
                <a:cs typeface="Arial"/>
              </a:rPr>
              <a:t>more </a:t>
            </a:r>
            <a:r>
              <a:rPr lang="en-US" sz="1200" spc="-30" dirty="0" smtClean="0">
                <a:latin typeface="Arial"/>
                <a:cs typeface="Arial"/>
              </a:rPr>
              <a:t>features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aligns </a:t>
            </a:r>
            <a:r>
              <a:rPr lang="en-US" sz="1200" spc="-20" dirty="0" smtClean="0">
                <a:latin typeface="Arial"/>
                <a:cs typeface="Arial"/>
              </a:rPr>
              <a:t>it more with  </a:t>
            </a:r>
            <a:r>
              <a:rPr lang="en-US" sz="1200" spc="-25" dirty="0" smtClean="0">
                <a:latin typeface="Arial"/>
                <a:cs typeface="Arial"/>
              </a:rPr>
              <a:t>what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community needs.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15" dirty="0" smtClean="0">
                <a:latin typeface="Arial"/>
                <a:cs typeface="Arial"/>
              </a:rPr>
              <a:t>is up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evaluate your </a:t>
            </a:r>
            <a:r>
              <a:rPr lang="en-US" sz="1200" spc="-30" dirty="0" smtClean="0">
                <a:latin typeface="Arial"/>
                <a:cs typeface="Arial"/>
              </a:rPr>
              <a:t>requirements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determine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best </a:t>
            </a:r>
            <a:r>
              <a:rPr lang="en-US" sz="1200" spc="-20" dirty="0" smtClean="0">
                <a:latin typeface="Arial"/>
                <a:cs typeface="Arial"/>
              </a:rPr>
              <a:t>tool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1200" spc="-25" dirty="0" err="1" smtClean="0">
                <a:latin typeface="Arial"/>
                <a:cs typeface="Arial"/>
              </a:rPr>
              <a:t>Accumulo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https://accumulo.apache.org/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9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Phoenix enables online transactional process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operational </a:t>
            </a:r>
            <a:r>
              <a:rPr lang="en-US" sz="1200" spc="-25" dirty="0" smtClean="0">
                <a:latin typeface="Arial"/>
                <a:cs typeface="Arial"/>
              </a:rPr>
              <a:t>analytics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for  </a:t>
            </a:r>
            <a:r>
              <a:rPr lang="en-US" sz="1200" spc="-20" dirty="0" smtClean="0">
                <a:latin typeface="Arial"/>
                <a:cs typeface="Arial"/>
              </a:rPr>
              <a:t>low </a:t>
            </a:r>
            <a:r>
              <a:rPr lang="en-US" sz="1200" spc="-25" dirty="0" smtClean="0">
                <a:latin typeface="Arial"/>
                <a:cs typeface="Arial"/>
              </a:rPr>
              <a:t>latency applications. Essentially, </a:t>
            </a:r>
            <a:r>
              <a:rPr lang="en-US" sz="1200" spc="-20" dirty="0" smtClean="0">
                <a:latin typeface="Arial"/>
                <a:cs typeface="Arial"/>
              </a:rPr>
              <a:t>this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SQL for </a:t>
            </a:r>
            <a:r>
              <a:rPr lang="en-US" sz="1200" spc="-25" dirty="0" smtClean="0">
                <a:latin typeface="Arial"/>
                <a:cs typeface="Arial"/>
              </a:rPr>
              <a:t>NoSQL database. Recall that  </a:t>
            </a:r>
            <a:r>
              <a:rPr lang="en-US" sz="1200" spc="-20" dirty="0" err="1" smtClean="0">
                <a:latin typeface="Arial"/>
                <a:cs typeface="Arial"/>
              </a:rPr>
              <a:t>HBase</a:t>
            </a:r>
            <a:r>
              <a:rPr lang="en-US" sz="1200" spc="-20" dirty="0" smtClean="0">
                <a:latin typeface="Arial"/>
                <a:cs typeface="Arial"/>
              </a:rPr>
              <a:t> is </a:t>
            </a:r>
            <a:r>
              <a:rPr lang="en-US" sz="1200" spc="-25" dirty="0" smtClean="0">
                <a:latin typeface="Arial"/>
                <a:cs typeface="Arial"/>
              </a:rPr>
              <a:t>not </a:t>
            </a:r>
            <a:r>
              <a:rPr lang="en-US" sz="1200" spc="-30" dirty="0" smtClean="0">
                <a:latin typeface="Arial"/>
                <a:cs typeface="Arial"/>
              </a:rPr>
              <a:t>designed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transactional processing. Phoenix combines </a:t>
            </a:r>
            <a:r>
              <a:rPr lang="en-US" sz="1200" spc="-20" dirty="0" smtClean="0">
                <a:latin typeface="Arial"/>
                <a:cs typeface="Arial"/>
              </a:rPr>
              <a:t>the best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  NoSQL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datastore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transactional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processing.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fully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integrated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  other </a:t>
            </a:r>
            <a:r>
              <a:rPr lang="en-US" sz="1200" spc="-25" dirty="0" smtClean="0">
                <a:latin typeface="Arial"/>
                <a:cs typeface="Arial"/>
              </a:rPr>
              <a:t>Hadoop produces </a:t>
            </a:r>
            <a:r>
              <a:rPr lang="en-US" sz="1200" spc="-20" dirty="0" smtClean="0">
                <a:latin typeface="Arial"/>
                <a:cs typeface="Arial"/>
              </a:rPr>
              <a:t>such as </a:t>
            </a:r>
            <a:r>
              <a:rPr lang="en-US" sz="1200" spc="-25" dirty="0" smtClean="0">
                <a:latin typeface="Arial"/>
                <a:cs typeface="Arial"/>
              </a:rPr>
              <a:t>Spark, Hive, </a:t>
            </a:r>
            <a:r>
              <a:rPr lang="en-US" sz="1200" spc="-15" dirty="0" smtClean="0">
                <a:latin typeface="Arial"/>
                <a:cs typeface="Arial"/>
              </a:rPr>
              <a:t>Pig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MapReduce.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Phoenix </a:t>
            </a:r>
            <a:r>
              <a:rPr lang="en-US" sz="1200" spc="-30" dirty="0" smtClean="0">
                <a:latin typeface="Arial"/>
                <a:cs typeface="Arial"/>
              </a:rPr>
              <a:t>documentation: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https://phoenix.apache.org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53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Storm is </a:t>
            </a:r>
            <a:r>
              <a:rPr lang="en-US" sz="1200" spc="-25" dirty="0" smtClean="0">
                <a:latin typeface="Arial"/>
                <a:cs typeface="Arial"/>
              </a:rPr>
              <a:t>designed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real-time computation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fast, scalable,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fault-tolerant.  </a:t>
            </a:r>
            <a:r>
              <a:rPr lang="en-US" sz="1200" spc="-20" dirty="0" smtClean="0">
                <a:latin typeface="Arial"/>
                <a:cs typeface="Arial"/>
              </a:rPr>
              <a:t>When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case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analyze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consider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Storm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option.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course,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numerous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tools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Spark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even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IBM  </a:t>
            </a:r>
            <a:r>
              <a:rPr lang="en-US" sz="1200" spc="-25" dirty="0" smtClean="0">
                <a:latin typeface="Arial"/>
                <a:cs typeface="Arial"/>
              </a:rPr>
              <a:t>Streams,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proprietary </a:t>
            </a:r>
            <a:r>
              <a:rPr lang="en-US" sz="1200" spc="-25" dirty="0" smtClean="0">
                <a:latin typeface="Arial"/>
                <a:cs typeface="Arial"/>
              </a:rPr>
              <a:t>software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decades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research behind </a:t>
            </a:r>
            <a:r>
              <a:rPr lang="en-US" sz="1200" spc="-15" dirty="0" smtClean="0">
                <a:latin typeface="Arial"/>
                <a:cs typeface="Arial"/>
              </a:rPr>
              <a:t>it for </a:t>
            </a:r>
            <a:r>
              <a:rPr lang="en-US" sz="1200" spc="-25" dirty="0" smtClean="0">
                <a:latin typeface="Arial"/>
                <a:cs typeface="Arial"/>
              </a:rPr>
              <a:t>real-time  analytics.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316B-1177-48AA-9DF6-F4B1C44A3C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75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6379F-485C-854F-BD15-9986646B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4162EE-6D66-D146-A06B-9DFAC494A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6AFEB5-5054-0C4E-A4A1-74DBCB12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6A1733-5109-5B45-AA3B-0FAFABD8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05A4B8-4E1C-854D-A9B8-13482898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4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D947E-A488-E948-9354-BB5054AE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A86CA9-AF00-6B46-BD03-742D45E0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5EA8C4-7EB3-7D46-9565-67ADF68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4267FA-4C5C-024E-8824-B35914E7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C60F7-901B-6C46-93E0-68881D15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2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8D90A6-1E3B-A449-98D2-4BCD55B0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ABF25B-3B35-6D40-8A94-62525A34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E95A2-7C96-974E-B367-E4C6F470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98A7C8-1B42-5448-A460-EEE90E53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F0541-E2BF-2C40-8A26-C32E4EB9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8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D87CD-0B3D-2144-816B-BF74F653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289019-7B3C-CE41-A81D-F605F049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8A122D-6F8D-4745-B99D-D05F1A9D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E25DF8-A3F7-214E-828C-B3FBDD2F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0BFBFF-0094-7D41-8406-7D499B89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EE4BC-CC8D-394B-879C-D7F175F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E53E71-E0A0-4340-A8AF-FAB59F2E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D0A33-821D-F340-966A-472F120D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D5562-1CDB-AD4D-8591-96FC00BA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8A5157-003D-A54A-9E4B-3F96D46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38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9D923-EB1E-F846-A6BA-2C52FDF7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5447F-27D9-4249-877C-6C1C68A56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A80DCD-0DDD-2740-812F-6262CB7A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7311C7-FBB4-4E4F-82CB-5CD71AA9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E9225E-17C3-E345-93DC-E17028A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14965C-7D46-514C-B99B-161F37F1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BA0E6-FDF8-D749-8BA8-74C6AD44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68BF9E-AEC8-7B4D-B0C0-2564D468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A5CEFB-83F8-7445-98D5-3E7596F1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F7BAA0-A6DD-C642-A5C2-6B48B5CA3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9EC1E3-735C-D04D-B8D7-69E40DD0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F7E89C-C538-1D46-8927-D3E19FF7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0B7BAC4-3812-0544-8206-EEBAA4ED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A579F5-90F9-C74E-B38F-71B0B99D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0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B2F28-AAF2-C840-BDE4-B0CA6D9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12E56B-DB67-CB41-B179-123940B1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E79BCD-CEAE-E244-A5B0-418D16BA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FAEDA7-2926-B948-84D2-D583B8ED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88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EA937B-1837-124B-8F27-D3CF873E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9D4AA7-F0BA-104A-9F96-85DECA29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186979-86D8-2D43-B689-5A4D6057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7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3C8F0-BCC1-3547-9F7B-BD48C008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61890-7847-6245-8EB7-52DB03D9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3C177D-4C6A-A84F-B9A8-F12C2058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D59609-21FE-2247-8259-BDA7FAB5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46511D-B46A-C245-962B-DA604DB4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2124E0-280D-EC47-94D8-3BBBF4B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0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FD060-4B0D-6A40-B8C6-EA8F2155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A64E58-08EC-9745-90C6-17EC0E719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7E997F-C69C-9840-BBCD-430DCB38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69E951-83CE-CF4F-92D1-C426C6FF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3D47A0-1426-C943-A651-B4A3867A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3C62A8-DDF4-DE45-A2C1-E39D6FE4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9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3908DB-9E04-CA4A-9FB8-356FE5BB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7B4FA7-0DA4-5E41-ABF3-7E9240F9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21B18F-789A-4440-80C6-A1537B3F9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AE01-7B97-4897-9A5E-E7B9F997907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D3A511-4DDA-F245-AB5D-58BFF0835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5C4752-FFCD-D64B-BCB6-09EE2E010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4B36-83CB-41EB-A1E2-A3AE206E1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799202" y="1772816"/>
            <a:ext cx="5328592" cy="1477303"/>
          </a:xfrm>
        </p:spPr>
        <p:txBody>
          <a:bodyPr/>
          <a:lstStyle/>
          <a:p>
            <a:pPr marL="12700">
              <a:spcBef>
                <a:spcPts val="95"/>
              </a:spcBef>
            </a:pPr>
            <a:r>
              <a:rPr lang="en-US" sz="3000" dirty="0">
                <a:latin typeface="Arial"/>
                <a:cs typeface="Arial"/>
              </a:rPr>
              <a:t>Introduction to</a:t>
            </a:r>
            <a:r>
              <a:rPr lang="en-US" sz="3000" spc="-95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Hortonworks</a:t>
            </a:r>
            <a:br>
              <a:rPr lang="en-US" sz="3000" dirty="0">
                <a:latin typeface="Arial"/>
                <a:cs typeface="Arial"/>
              </a:rPr>
            </a:br>
            <a:r>
              <a:rPr lang="en-US" sz="3000" spc="-5" dirty="0">
                <a:latin typeface="Arial"/>
                <a:cs typeface="Arial"/>
              </a:rPr>
              <a:t>Data </a:t>
            </a:r>
            <a:r>
              <a:rPr lang="en-US" sz="3000" dirty="0">
                <a:latin typeface="Arial"/>
                <a:cs typeface="Arial"/>
              </a:rPr>
              <a:t>Platform</a:t>
            </a:r>
            <a:r>
              <a:rPr lang="en-US" sz="3000" spc="-35" dirty="0">
                <a:latin typeface="Arial"/>
                <a:cs typeface="Arial"/>
              </a:rPr>
              <a:t> </a:t>
            </a:r>
            <a:r>
              <a:rPr lang="en-US" sz="3000" spc="-5" dirty="0">
                <a:latin typeface="Arial"/>
                <a:cs typeface="Arial"/>
              </a:rPr>
              <a:t>(HDP)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2400" spc="15" dirty="0">
                <a:latin typeface="Arial"/>
                <a:cs typeface="Arial"/>
              </a:rPr>
              <a:t>Data Science</a:t>
            </a:r>
            <a:r>
              <a:rPr lang="fr-FR" sz="2400" spc="-80" dirty="0">
                <a:latin typeface="Arial"/>
                <a:cs typeface="Arial"/>
              </a:rPr>
              <a:t> </a:t>
            </a:r>
            <a:r>
              <a:rPr lang="fr-FR" sz="2400" spc="15" dirty="0" err="1">
                <a:latin typeface="Arial"/>
                <a:cs typeface="Arial"/>
              </a:rPr>
              <a:t>Foundations</a:t>
            </a:r>
            <a:endParaRPr lang="fr-FR" sz="2400" dirty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8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>
                <a:latin typeface="Arial"/>
                <a:cs typeface="Arial"/>
              </a:rPr>
              <a:t>Data</a:t>
            </a:r>
            <a:r>
              <a:rPr lang="fr-FR" spc="-5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access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object 6"/>
          <p:cNvSpPr/>
          <p:nvPr/>
        </p:nvSpPr>
        <p:spPr>
          <a:xfrm>
            <a:off x="1043608" y="1889246"/>
            <a:ext cx="6624736" cy="403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7812360" y="4324020"/>
            <a:ext cx="1008112" cy="617148"/>
          </a:xfrm>
          <a:custGeom>
            <a:avLst/>
            <a:gdLst/>
            <a:ahLst/>
            <a:cxnLst/>
            <a:rect l="l" t="t" r="r" b="b"/>
            <a:pathLst>
              <a:path w="603884" h="485139">
                <a:moveTo>
                  <a:pt x="241985" y="0"/>
                </a:moveTo>
                <a:lnTo>
                  <a:pt x="0" y="242544"/>
                </a:lnTo>
                <a:lnTo>
                  <a:pt x="241985" y="485038"/>
                </a:lnTo>
                <a:lnTo>
                  <a:pt x="241985" y="457238"/>
                </a:lnTo>
                <a:lnTo>
                  <a:pt x="218998" y="457238"/>
                </a:lnTo>
                <a:lnTo>
                  <a:pt x="218998" y="429434"/>
                </a:lnTo>
                <a:lnTo>
                  <a:pt x="40618" y="250672"/>
                </a:lnTo>
                <a:lnTo>
                  <a:pt x="24371" y="250672"/>
                </a:lnTo>
                <a:lnTo>
                  <a:pt x="24371" y="234391"/>
                </a:lnTo>
                <a:lnTo>
                  <a:pt x="40614" y="234391"/>
                </a:lnTo>
                <a:lnTo>
                  <a:pt x="218998" y="55583"/>
                </a:lnTo>
                <a:lnTo>
                  <a:pt x="218998" y="27787"/>
                </a:lnTo>
                <a:lnTo>
                  <a:pt x="241985" y="27787"/>
                </a:lnTo>
                <a:lnTo>
                  <a:pt x="241985" y="0"/>
                </a:lnTo>
                <a:close/>
              </a:path>
              <a:path w="603884" h="485139">
                <a:moveTo>
                  <a:pt x="218998" y="429434"/>
                </a:moveTo>
                <a:lnTo>
                  <a:pt x="218998" y="457238"/>
                </a:lnTo>
                <a:lnTo>
                  <a:pt x="238620" y="449097"/>
                </a:lnTo>
                <a:lnTo>
                  <a:pt x="218998" y="429434"/>
                </a:lnTo>
                <a:close/>
              </a:path>
              <a:path w="603884" h="485139">
                <a:moveTo>
                  <a:pt x="580377" y="338378"/>
                </a:moveTo>
                <a:lnTo>
                  <a:pt x="218998" y="338378"/>
                </a:lnTo>
                <a:lnTo>
                  <a:pt x="218998" y="429434"/>
                </a:lnTo>
                <a:lnTo>
                  <a:pt x="238620" y="449097"/>
                </a:lnTo>
                <a:lnTo>
                  <a:pt x="218998" y="457238"/>
                </a:lnTo>
                <a:lnTo>
                  <a:pt x="241985" y="457238"/>
                </a:lnTo>
                <a:lnTo>
                  <a:pt x="241985" y="361403"/>
                </a:lnTo>
                <a:lnTo>
                  <a:pt x="230492" y="361403"/>
                </a:lnTo>
                <a:lnTo>
                  <a:pt x="241985" y="349884"/>
                </a:lnTo>
                <a:lnTo>
                  <a:pt x="580377" y="349884"/>
                </a:lnTo>
                <a:lnTo>
                  <a:pt x="580377" y="338378"/>
                </a:lnTo>
                <a:close/>
              </a:path>
              <a:path w="603884" h="485139">
                <a:moveTo>
                  <a:pt x="241985" y="349884"/>
                </a:moveTo>
                <a:lnTo>
                  <a:pt x="230492" y="361403"/>
                </a:lnTo>
                <a:lnTo>
                  <a:pt x="241985" y="361403"/>
                </a:lnTo>
                <a:lnTo>
                  <a:pt x="241985" y="349884"/>
                </a:lnTo>
                <a:close/>
              </a:path>
              <a:path w="603884" h="485139">
                <a:moveTo>
                  <a:pt x="603376" y="338378"/>
                </a:moveTo>
                <a:lnTo>
                  <a:pt x="591870" y="338378"/>
                </a:lnTo>
                <a:lnTo>
                  <a:pt x="580377" y="349884"/>
                </a:lnTo>
                <a:lnTo>
                  <a:pt x="241985" y="349884"/>
                </a:lnTo>
                <a:lnTo>
                  <a:pt x="241985" y="361403"/>
                </a:lnTo>
                <a:lnTo>
                  <a:pt x="603376" y="361403"/>
                </a:lnTo>
                <a:lnTo>
                  <a:pt x="603376" y="338378"/>
                </a:lnTo>
                <a:close/>
              </a:path>
              <a:path w="603884" h="485139">
                <a:moveTo>
                  <a:pt x="580377" y="135242"/>
                </a:moveTo>
                <a:lnTo>
                  <a:pt x="580377" y="349884"/>
                </a:lnTo>
                <a:lnTo>
                  <a:pt x="591870" y="338378"/>
                </a:lnTo>
                <a:lnTo>
                  <a:pt x="603376" y="338378"/>
                </a:lnTo>
                <a:lnTo>
                  <a:pt x="603376" y="146748"/>
                </a:lnTo>
                <a:lnTo>
                  <a:pt x="591870" y="146748"/>
                </a:lnTo>
                <a:lnTo>
                  <a:pt x="580377" y="135242"/>
                </a:lnTo>
                <a:close/>
              </a:path>
              <a:path w="603884" h="485139">
                <a:moveTo>
                  <a:pt x="24371" y="234391"/>
                </a:moveTo>
                <a:lnTo>
                  <a:pt x="24371" y="250672"/>
                </a:lnTo>
                <a:lnTo>
                  <a:pt x="32493" y="242530"/>
                </a:lnTo>
                <a:lnTo>
                  <a:pt x="24371" y="234391"/>
                </a:lnTo>
                <a:close/>
              </a:path>
              <a:path w="603884" h="485139">
                <a:moveTo>
                  <a:pt x="32493" y="242530"/>
                </a:moveTo>
                <a:lnTo>
                  <a:pt x="24371" y="250672"/>
                </a:lnTo>
                <a:lnTo>
                  <a:pt x="40618" y="250672"/>
                </a:lnTo>
                <a:lnTo>
                  <a:pt x="32493" y="242530"/>
                </a:lnTo>
                <a:close/>
              </a:path>
              <a:path w="603884" h="485139">
                <a:moveTo>
                  <a:pt x="40614" y="234391"/>
                </a:moveTo>
                <a:lnTo>
                  <a:pt x="24371" y="234391"/>
                </a:lnTo>
                <a:lnTo>
                  <a:pt x="32493" y="242530"/>
                </a:lnTo>
                <a:lnTo>
                  <a:pt x="40614" y="234391"/>
                </a:lnTo>
                <a:close/>
              </a:path>
              <a:path w="603884" h="485139">
                <a:moveTo>
                  <a:pt x="241985" y="27787"/>
                </a:moveTo>
                <a:lnTo>
                  <a:pt x="218998" y="27787"/>
                </a:lnTo>
                <a:lnTo>
                  <a:pt x="238620" y="35915"/>
                </a:lnTo>
                <a:lnTo>
                  <a:pt x="218998" y="55583"/>
                </a:lnTo>
                <a:lnTo>
                  <a:pt x="218998" y="146748"/>
                </a:lnTo>
                <a:lnTo>
                  <a:pt x="580377" y="146748"/>
                </a:lnTo>
                <a:lnTo>
                  <a:pt x="580377" y="135242"/>
                </a:lnTo>
                <a:lnTo>
                  <a:pt x="241985" y="135242"/>
                </a:lnTo>
                <a:lnTo>
                  <a:pt x="230492" y="123723"/>
                </a:lnTo>
                <a:lnTo>
                  <a:pt x="241985" y="123723"/>
                </a:lnTo>
                <a:lnTo>
                  <a:pt x="241985" y="27787"/>
                </a:lnTo>
                <a:close/>
              </a:path>
              <a:path w="603884" h="485139">
                <a:moveTo>
                  <a:pt x="603376" y="123723"/>
                </a:moveTo>
                <a:lnTo>
                  <a:pt x="241985" y="123723"/>
                </a:lnTo>
                <a:lnTo>
                  <a:pt x="241985" y="135242"/>
                </a:lnTo>
                <a:lnTo>
                  <a:pt x="580377" y="135242"/>
                </a:lnTo>
                <a:lnTo>
                  <a:pt x="591870" y="146748"/>
                </a:lnTo>
                <a:lnTo>
                  <a:pt x="603376" y="146748"/>
                </a:lnTo>
                <a:lnTo>
                  <a:pt x="603376" y="123723"/>
                </a:lnTo>
                <a:close/>
              </a:path>
              <a:path w="603884" h="485139">
                <a:moveTo>
                  <a:pt x="241985" y="123723"/>
                </a:moveTo>
                <a:lnTo>
                  <a:pt x="230492" y="123723"/>
                </a:lnTo>
                <a:lnTo>
                  <a:pt x="241985" y="135242"/>
                </a:lnTo>
                <a:lnTo>
                  <a:pt x="241985" y="123723"/>
                </a:lnTo>
                <a:close/>
              </a:path>
              <a:path w="603884" h="485139">
                <a:moveTo>
                  <a:pt x="218998" y="27787"/>
                </a:moveTo>
                <a:lnTo>
                  <a:pt x="218998" y="55583"/>
                </a:lnTo>
                <a:lnTo>
                  <a:pt x="238620" y="35915"/>
                </a:lnTo>
                <a:lnTo>
                  <a:pt x="218998" y="277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555776" y="3933189"/>
            <a:ext cx="4968169" cy="1325220"/>
          </a:xfrm>
          <a:custGeom>
            <a:avLst/>
            <a:gdLst/>
            <a:ahLst/>
            <a:cxnLst/>
            <a:rect l="l" t="t" r="r" b="b"/>
            <a:pathLst>
              <a:path w="3102610" h="952500">
                <a:moveTo>
                  <a:pt x="0" y="952505"/>
                </a:moveTo>
                <a:lnTo>
                  <a:pt x="3102539" y="952505"/>
                </a:lnTo>
                <a:lnTo>
                  <a:pt x="3102539" y="0"/>
                </a:lnTo>
                <a:lnTo>
                  <a:pt x="0" y="0"/>
                </a:lnTo>
                <a:lnTo>
                  <a:pt x="0" y="952505"/>
                </a:lnTo>
                <a:close/>
              </a:path>
            </a:pathLst>
          </a:custGeom>
          <a:ln w="38100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9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 smtClean="0">
                <a:latin typeface="Arial"/>
                <a:cs typeface="Arial"/>
              </a:rPr>
              <a:t>Hi</a:t>
            </a:r>
            <a:r>
              <a:rPr lang="fr-FR" spc="-30" dirty="0" err="1" smtClean="0">
                <a:latin typeface="Arial"/>
                <a:cs typeface="Arial"/>
              </a:rPr>
              <a:t>v</a:t>
            </a:r>
            <a:r>
              <a:rPr lang="fr-FR" spc="-5" dirty="0" err="1" smtClean="0">
                <a:latin typeface="Arial"/>
                <a:cs typeface="Arial"/>
              </a:rPr>
              <a:t>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9472" y="2204864"/>
            <a:ext cx="10016008" cy="3478144"/>
          </a:xfrm>
        </p:spPr>
        <p:txBody>
          <a:bodyPr/>
          <a:lstStyle/>
          <a:p>
            <a:pPr marL="918844" indent="-139700">
              <a:spcBef>
                <a:spcPts val="125"/>
              </a:spcBef>
              <a:tabLst>
                <a:tab pos="919480" algn="l"/>
              </a:tabLst>
            </a:pPr>
            <a:r>
              <a:rPr lang="fr-FR" sz="2400" spc="10" dirty="0">
                <a:latin typeface="Arial"/>
                <a:cs typeface="Arial"/>
              </a:rPr>
              <a:t>Apache </a:t>
            </a:r>
            <a:r>
              <a:rPr lang="fr-FR" sz="2400" spc="5" dirty="0" err="1">
                <a:latin typeface="Arial"/>
                <a:cs typeface="Arial"/>
              </a:rPr>
              <a:t>Hive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is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10" dirty="0">
                <a:latin typeface="Arial"/>
                <a:cs typeface="Arial"/>
              </a:rPr>
              <a:t>a </a:t>
            </a:r>
            <a:r>
              <a:rPr lang="fr-FR" sz="2400" spc="5" dirty="0">
                <a:latin typeface="Arial"/>
                <a:cs typeface="Arial"/>
              </a:rPr>
              <a:t>data </a:t>
            </a:r>
            <a:r>
              <a:rPr lang="fr-FR" sz="2400" spc="5" dirty="0" err="1">
                <a:latin typeface="Arial"/>
                <a:cs typeface="Arial"/>
              </a:rPr>
              <a:t>warehouse</a:t>
            </a:r>
            <a:r>
              <a:rPr lang="fr-FR" sz="2400" spc="5" dirty="0">
                <a:latin typeface="Arial"/>
                <a:cs typeface="Arial"/>
              </a:rPr>
              <a:t> system </a:t>
            </a:r>
            <a:r>
              <a:rPr lang="fr-FR" sz="2400" spc="5" dirty="0" err="1">
                <a:latin typeface="Arial"/>
                <a:cs typeface="Arial"/>
              </a:rPr>
              <a:t>built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10" dirty="0">
                <a:latin typeface="Arial"/>
                <a:cs typeface="Arial"/>
              </a:rPr>
              <a:t>on </a:t>
            </a:r>
            <a:r>
              <a:rPr lang="fr-FR" sz="2400" spc="5" dirty="0">
                <a:latin typeface="Arial"/>
                <a:cs typeface="Arial"/>
              </a:rPr>
              <a:t>top of</a:t>
            </a:r>
            <a:r>
              <a:rPr lang="fr-FR" sz="2400" spc="-200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Hadoop</a:t>
            </a:r>
            <a:r>
              <a:rPr lang="fr-FR" sz="2400" spc="5" dirty="0">
                <a:latin typeface="Arial"/>
                <a:cs typeface="Arial"/>
              </a:rPr>
              <a:t>.</a:t>
            </a:r>
            <a:endParaRPr lang="fr-FR" sz="2400" dirty="0">
              <a:latin typeface="Arial"/>
              <a:cs typeface="Arial"/>
            </a:endParaRPr>
          </a:p>
          <a:p>
            <a:pPr marL="918844" marR="848994" indent="-139700">
              <a:tabLst>
                <a:tab pos="919480" algn="l"/>
              </a:tabLst>
            </a:pPr>
            <a:r>
              <a:rPr lang="fr-FR" sz="2400" spc="5" dirty="0" err="1" smtClean="0">
                <a:latin typeface="Arial"/>
                <a:cs typeface="Arial"/>
              </a:rPr>
              <a:t>Hive</a:t>
            </a:r>
            <a:r>
              <a:rPr lang="fr-FR" sz="2400" spc="5" dirty="0" smtClean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facilitates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easy</a:t>
            </a:r>
            <a:r>
              <a:rPr lang="fr-FR" sz="2400" spc="5" dirty="0">
                <a:latin typeface="Arial"/>
                <a:cs typeface="Arial"/>
              </a:rPr>
              <a:t> data </a:t>
            </a:r>
            <a:r>
              <a:rPr lang="fr-FR" sz="2400" spc="5" dirty="0" err="1">
                <a:latin typeface="Arial"/>
                <a:cs typeface="Arial"/>
              </a:rPr>
              <a:t>summarization</a:t>
            </a:r>
            <a:r>
              <a:rPr lang="fr-FR" sz="2400" spc="5" dirty="0">
                <a:latin typeface="Arial"/>
                <a:cs typeface="Arial"/>
              </a:rPr>
              <a:t>, </a:t>
            </a:r>
            <a:r>
              <a:rPr lang="fr-FR" sz="2400" spc="10" dirty="0">
                <a:latin typeface="Arial"/>
                <a:cs typeface="Arial"/>
              </a:rPr>
              <a:t>ad-hoc </a:t>
            </a:r>
            <a:r>
              <a:rPr lang="fr-FR" sz="2400" spc="5" dirty="0" err="1">
                <a:latin typeface="Arial"/>
                <a:cs typeface="Arial"/>
              </a:rPr>
              <a:t>queries</a:t>
            </a:r>
            <a:r>
              <a:rPr lang="fr-FR" sz="2400" spc="5" dirty="0">
                <a:latin typeface="Arial"/>
                <a:cs typeface="Arial"/>
              </a:rPr>
              <a:t>, </a:t>
            </a:r>
            <a:r>
              <a:rPr lang="fr-FR" sz="2400" spc="10" dirty="0">
                <a:latin typeface="Arial"/>
                <a:cs typeface="Arial"/>
              </a:rPr>
              <a:t>and</a:t>
            </a:r>
            <a:r>
              <a:rPr lang="fr-FR" sz="2400" spc="-215" dirty="0">
                <a:latin typeface="Arial"/>
                <a:cs typeface="Arial"/>
              </a:rPr>
              <a:t> </a:t>
            </a:r>
            <a:r>
              <a:rPr lang="fr-FR" sz="2400" dirty="0">
                <a:latin typeface="Arial"/>
                <a:cs typeface="Arial"/>
              </a:rPr>
              <a:t>the  </a:t>
            </a:r>
            <a:r>
              <a:rPr lang="fr-FR" sz="2400" spc="5" dirty="0" err="1">
                <a:latin typeface="Arial"/>
                <a:cs typeface="Arial"/>
              </a:rPr>
              <a:t>analysis</a:t>
            </a:r>
            <a:r>
              <a:rPr lang="fr-FR" sz="2400" spc="5" dirty="0">
                <a:latin typeface="Arial"/>
                <a:cs typeface="Arial"/>
              </a:rPr>
              <a:t> of </a:t>
            </a:r>
            <a:r>
              <a:rPr lang="fr-FR" sz="2400" spc="5" dirty="0" err="1">
                <a:latin typeface="Arial"/>
                <a:cs typeface="Arial"/>
              </a:rPr>
              <a:t>very</a:t>
            </a:r>
            <a:r>
              <a:rPr lang="fr-FR" sz="2400" spc="5" dirty="0">
                <a:latin typeface="Arial"/>
                <a:cs typeface="Arial"/>
              </a:rPr>
              <a:t> large </a:t>
            </a:r>
            <a:r>
              <a:rPr lang="fr-FR" sz="2400" spc="5" dirty="0" err="1">
                <a:latin typeface="Arial"/>
                <a:cs typeface="Arial"/>
              </a:rPr>
              <a:t>datasets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that</a:t>
            </a:r>
            <a:r>
              <a:rPr lang="fr-FR" sz="2400" spc="5" dirty="0">
                <a:latin typeface="Arial"/>
                <a:cs typeface="Arial"/>
              </a:rPr>
              <a:t> are </a:t>
            </a:r>
            <a:r>
              <a:rPr lang="fr-FR" sz="2400" spc="5" dirty="0" err="1">
                <a:latin typeface="Arial"/>
                <a:cs typeface="Arial"/>
              </a:rPr>
              <a:t>stored</a:t>
            </a:r>
            <a:r>
              <a:rPr lang="fr-FR" sz="2400" spc="5" dirty="0">
                <a:latin typeface="Arial"/>
                <a:cs typeface="Arial"/>
              </a:rPr>
              <a:t> in</a:t>
            </a:r>
            <a:r>
              <a:rPr lang="fr-FR" sz="2400" spc="-175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Hadoop</a:t>
            </a:r>
            <a:r>
              <a:rPr lang="fr-FR" sz="2400" spc="5" dirty="0">
                <a:latin typeface="Arial"/>
                <a:cs typeface="Arial"/>
              </a:rPr>
              <a:t>.</a:t>
            </a:r>
            <a:endParaRPr lang="fr-FR" sz="2400" dirty="0">
              <a:latin typeface="Arial"/>
              <a:cs typeface="Arial"/>
            </a:endParaRPr>
          </a:p>
          <a:p>
            <a:pPr marL="918844" indent="-139700">
              <a:spcBef>
                <a:spcPts val="850"/>
              </a:spcBef>
              <a:tabLst>
                <a:tab pos="919480" algn="l"/>
              </a:tabLst>
            </a:pPr>
            <a:r>
              <a:rPr lang="fr-FR" sz="2400" spc="5" dirty="0" err="1" smtClean="0">
                <a:latin typeface="Arial"/>
                <a:cs typeface="Arial"/>
              </a:rPr>
              <a:t>Hive</a:t>
            </a:r>
            <a:r>
              <a:rPr lang="fr-FR" sz="2400" spc="5" dirty="0" smtClean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provides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10" dirty="0">
                <a:latin typeface="Arial"/>
                <a:cs typeface="Arial"/>
              </a:rPr>
              <a:t>SQL on</a:t>
            </a:r>
            <a:r>
              <a:rPr lang="fr-FR" sz="2400" spc="-85" dirty="0">
                <a:latin typeface="Arial"/>
                <a:cs typeface="Arial"/>
              </a:rPr>
              <a:t> </a:t>
            </a:r>
            <a:r>
              <a:rPr lang="fr-FR" sz="2400" spc="10" dirty="0" err="1">
                <a:latin typeface="Arial"/>
                <a:cs typeface="Arial"/>
              </a:rPr>
              <a:t>Hadoop</a:t>
            </a:r>
            <a:endParaRPr lang="fr-FR" sz="2400" dirty="0">
              <a:latin typeface="Arial"/>
              <a:cs typeface="Arial"/>
            </a:endParaRPr>
          </a:p>
          <a:p>
            <a:pPr marL="1054735" marR="5975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400" spc="-10" dirty="0" err="1">
                <a:latin typeface="Arial"/>
                <a:cs typeface="Arial"/>
              </a:rPr>
              <a:t>Provides</a:t>
            </a:r>
            <a:r>
              <a:rPr lang="fr-FR" sz="2400" spc="-10" dirty="0">
                <a:latin typeface="Arial"/>
                <a:cs typeface="Arial"/>
              </a:rPr>
              <a:t> SQL </a:t>
            </a:r>
            <a:r>
              <a:rPr lang="fr-FR" sz="2400" spc="-5" dirty="0">
                <a:latin typeface="Arial"/>
                <a:cs typeface="Arial"/>
              </a:rPr>
              <a:t>interface, </a:t>
            </a:r>
            <a:r>
              <a:rPr lang="fr-FR" sz="2400" spc="-10" dirty="0" err="1">
                <a:latin typeface="Arial"/>
                <a:cs typeface="Arial"/>
              </a:rPr>
              <a:t>better</a:t>
            </a:r>
            <a:r>
              <a:rPr lang="fr-FR" sz="2400" spc="-10" dirty="0">
                <a:latin typeface="Arial"/>
                <a:cs typeface="Arial"/>
              </a:rPr>
              <a:t> </a:t>
            </a:r>
            <a:r>
              <a:rPr lang="fr-FR" sz="2400" spc="-10" dirty="0" err="1">
                <a:latin typeface="Arial"/>
                <a:cs typeface="Arial"/>
              </a:rPr>
              <a:t>known</a:t>
            </a:r>
            <a:r>
              <a:rPr lang="fr-FR" sz="2400" spc="-10" dirty="0">
                <a:latin typeface="Arial"/>
                <a:cs typeface="Arial"/>
              </a:rPr>
              <a:t> as </a:t>
            </a:r>
            <a:r>
              <a:rPr lang="fr-FR" sz="2400" spc="-10" dirty="0" err="1">
                <a:latin typeface="Arial"/>
                <a:cs typeface="Arial"/>
              </a:rPr>
              <a:t>HiveQL</a:t>
            </a:r>
            <a:r>
              <a:rPr lang="fr-FR" sz="2400" spc="-10" dirty="0">
                <a:latin typeface="Arial"/>
                <a:cs typeface="Arial"/>
              </a:rPr>
              <a:t> or HQL, </a:t>
            </a:r>
            <a:r>
              <a:rPr lang="fr-FR" sz="2400" spc="-5" dirty="0" err="1">
                <a:latin typeface="Arial"/>
                <a:cs typeface="Arial"/>
              </a:rPr>
              <a:t>which</a:t>
            </a:r>
            <a:r>
              <a:rPr lang="fr-FR" sz="2400" spc="-5" dirty="0">
                <a:latin typeface="Arial"/>
                <a:cs typeface="Arial"/>
              </a:rPr>
              <a:t> </a:t>
            </a:r>
            <a:r>
              <a:rPr lang="fr-FR" sz="2400" spc="-5" dirty="0" err="1">
                <a:latin typeface="Arial"/>
                <a:cs typeface="Arial"/>
              </a:rPr>
              <a:t>allows</a:t>
            </a:r>
            <a:r>
              <a:rPr lang="fr-FR" sz="2400" spc="-5" dirty="0">
                <a:latin typeface="Arial"/>
                <a:cs typeface="Arial"/>
              </a:rPr>
              <a:t> for  </a:t>
            </a:r>
            <a:r>
              <a:rPr lang="fr-FR" sz="2400" spc="-5" dirty="0" err="1">
                <a:latin typeface="Arial"/>
                <a:cs typeface="Arial"/>
              </a:rPr>
              <a:t>easy</a:t>
            </a:r>
            <a:r>
              <a:rPr lang="fr-FR" sz="2400" spc="-5" dirty="0">
                <a:latin typeface="Arial"/>
                <a:cs typeface="Arial"/>
              </a:rPr>
              <a:t> </a:t>
            </a:r>
            <a:r>
              <a:rPr lang="fr-FR" sz="2400" spc="-10" dirty="0" err="1">
                <a:latin typeface="Arial"/>
                <a:cs typeface="Arial"/>
              </a:rPr>
              <a:t>querying</a:t>
            </a:r>
            <a:r>
              <a:rPr lang="fr-FR" sz="2400" spc="-10" dirty="0"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of </a:t>
            </a:r>
            <a:r>
              <a:rPr lang="fr-FR" sz="2400" spc="-10" dirty="0">
                <a:latin typeface="Arial"/>
                <a:cs typeface="Arial"/>
              </a:rPr>
              <a:t>data </a:t>
            </a:r>
            <a:r>
              <a:rPr lang="fr-FR" sz="2400" dirty="0">
                <a:latin typeface="Arial"/>
                <a:cs typeface="Arial"/>
              </a:rPr>
              <a:t>in</a:t>
            </a:r>
            <a:r>
              <a:rPr lang="fr-FR" sz="2400" spc="45" dirty="0">
                <a:latin typeface="Arial"/>
                <a:cs typeface="Arial"/>
              </a:rPr>
              <a:t> </a:t>
            </a:r>
            <a:r>
              <a:rPr lang="fr-FR" sz="2400" spc="-10" dirty="0" err="1">
                <a:latin typeface="Arial"/>
                <a:cs typeface="Arial"/>
              </a:rPr>
              <a:t>Hadoop</a:t>
            </a:r>
            <a:endParaRPr lang="fr-FR" sz="2400" dirty="0">
              <a:latin typeface="Arial"/>
              <a:cs typeface="Arial"/>
            </a:endParaRPr>
          </a:p>
          <a:p>
            <a:pPr marL="918844" indent="-139700">
              <a:spcBef>
                <a:spcPts val="969"/>
              </a:spcBef>
              <a:tabLst>
                <a:tab pos="919480" algn="l"/>
              </a:tabLst>
            </a:pPr>
            <a:r>
              <a:rPr lang="fr-FR" sz="2400" spc="5" dirty="0" err="1" smtClean="0">
                <a:latin typeface="Arial"/>
                <a:cs typeface="Arial"/>
              </a:rPr>
              <a:t>Includes</a:t>
            </a:r>
            <a:r>
              <a:rPr lang="fr-FR" sz="2400" spc="-45" dirty="0" smtClean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HCatalog</a:t>
            </a:r>
            <a:endParaRPr lang="fr-FR" sz="24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400" spc="-10" dirty="0">
                <a:latin typeface="Arial"/>
                <a:cs typeface="Arial"/>
              </a:rPr>
              <a:t>Global </a:t>
            </a:r>
            <a:r>
              <a:rPr lang="fr-FR" sz="2400" spc="-10" dirty="0" err="1">
                <a:latin typeface="Arial"/>
                <a:cs typeface="Arial"/>
              </a:rPr>
              <a:t>metadata</a:t>
            </a:r>
            <a:r>
              <a:rPr lang="fr-FR" sz="2400" spc="-10" dirty="0">
                <a:latin typeface="Arial"/>
                <a:cs typeface="Arial"/>
              </a:rPr>
              <a:t> management layer </a:t>
            </a:r>
            <a:r>
              <a:rPr lang="fr-FR" sz="2400" spc="-5" dirty="0" err="1">
                <a:latin typeface="Arial"/>
                <a:cs typeface="Arial"/>
              </a:rPr>
              <a:t>that</a:t>
            </a:r>
            <a:r>
              <a:rPr lang="fr-FR" sz="2400" spc="-5" dirty="0">
                <a:latin typeface="Arial"/>
                <a:cs typeface="Arial"/>
              </a:rPr>
              <a:t> exposes </a:t>
            </a:r>
            <a:r>
              <a:rPr lang="fr-FR" sz="2400" spc="-10" dirty="0" err="1">
                <a:latin typeface="Arial"/>
                <a:cs typeface="Arial"/>
              </a:rPr>
              <a:t>Hive</a:t>
            </a:r>
            <a:r>
              <a:rPr lang="fr-FR" sz="2400" spc="-10" dirty="0"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table </a:t>
            </a:r>
            <a:r>
              <a:rPr lang="fr-FR" sz="2400" spc="-10" dirty="0" err="1">
                <a:latin typeface="Arial"/>
                <a:cs typeface="Arial"/>
              </a:rPr>
              <a:t>metadata</a:t>
            </a:r>
            <a:r>
              <a:rPr lang="fr-FR" sz="2400" spc="225" dirty="0">
                <a:latin typeface="Arial"/>
                <a:cs typeface="Arial"/>
              </a:rPr>
              <a:t> </a:t>
            </a:r>
            <a:r>
              <a:rPr lang="fr-FR" sz="2400" spc="-5" dirty="0" smtClean="0">
                <a:latin typeface="Arial"/>
                <a:cs typeface="Arial"/>
              </a:rPr>
              <a:t>to </a:t>
            </a:r>
            <a:r>
              <a:rPr lang="fr-FR" sz="2400" spc="-10" dirty="0" err="1" smtClean="0">
                <a:latin typeface="Arial"/>
                <a:cs typeface="Arial"/>
              </a:rPr>
              <a:t>other</a:t>
            </a:r>
            <a:r>
              <a:rPr lang="fr-FR" sz="2400" spc="-10" dirty="0" smtClean="0">
                <a:latin typeface="Arial"/>
                <a:cs typeface="Arial"/>
              </a:rPr>
              <a:t> </a:t>
            </a:r>
            <a:r>
              <a:rPr lang="fr-FR" sz="2400" spc="-10" dirty="0" err="1">
                <a:latin typeface="Arial"/>
                <a:cs typeface="Arial"/>
              </a:rPr>
              <a:t>Hadoop</a:t>
            </a:r>
            <a:r>
              <a:rPr lang="fr-FR" sz="2400" spc="30" dirty="0"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applications.</a:t>
            </a:r>
            <a:endParaRPr lang="fr-FR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object 6"/>
          <p:cNvSpPr/>
          <p:nvPr/>
        </p:nvSpPr>
        <p:spPr>
          <a:xfrm>
            <a:off x="3489957" y="692696"/>
            <a:ext cx="1298067" cy="100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Pig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5198" y="2060848"/>
            <a:ext cx="9939725" cy="3622160"/>
          </a:xfrm>
        </p:spPr>
        <p:txBody>
          <a:bodyPr/>
          <a:lstStyle/>
          <a:p>
            <a:pPr marL="918844" indent="-139700">
              <a:spcBef>
                <a:spcPts val="300"/>
              </a:spcBef>
              <a:tabLst>
                <a:tab pos="919480" algn="l"/>
              </a:tabLst>
            </a:pPr>
            <a:r>
              <a:rPr lang="en-US" sz="2300" spc="10" dirty="0">
                <a:latin typeface="Arial"/>
                <a:cs typeface="Arial"/>
              </a:rPr>
              <a:t>Apache Pig </a:t>
            </a:r>
            <a:r>
              <a:rPr lang="en-US" sz="2300" spc="5" dirty="0">
                <a:latin typeface="Arial"/>
                <a:cs typeface="Arial"/>
              </a:rPr>
              <a:t>is </a:t>
            </a:r>
            <a:r>
              <a:rPr lang="en-US" sz="2300" spc="10" dirty="0">
                <a:latin typeface="Arial"/>
                <a:cs typeface="Arial"/>
              </a:rPr>
              <a:t>a </a:t>
            </a:r>
            <a:r>
              <a:rPr lang="en-US" sz="2300" spc="5" dirty="0">
                <a:latin typeface="Arial"/>
                <a:cs typeface="Arial"/>
              </a:rPr>
              <a:t>platform for analyzing large</a:t>
            </a:r>
            <a:r>
              <a:rPr lang="en-US" sz="2300" spc="-254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data sets.</a:t>
            </a:r>
            <a:endParaRPr lang="en-US" sz="2300" dirty="0">
              <a:latin typeface="Arial"/>
              <a:cs typeface="Arial"/>
            </a:endParaRPr>
          </a:p>
          <a:p>
            <a:pPr marL="918844" marR="853440" indent="-139700">
              <a:lnSpc>
                <a:spcPct val="101499"/>
              </a:lnSpc>
              <a:spcBef>
                <a:spcPts val="465"/>
              </a:spcBef>
              <a:tabLst>
                <a:tab pos="919480" algn="l"/>
              </a:tabLst>
            </a:pPr>
            <a:r>
              <a:rPr lang="en-US" sz="2300" spc="10" dirty="0">
                <a:latin typeface="Arial"/>
                <a:cs typeface="Arial"/>
              </a:rPr>
              <a:t>Pig</a:t>
            </a:r>
            <a:r>
              <a:rPr lang="en-US" sz="2300" spc="-15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was</a:t>
            </a:r>
            <a:r>
              <a:rPr lang="en-US" sz="2300" spc="-1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designed</a:t>
            </a:r>
            <a:r>
              <a:rPr lang="en-US" sz="2300" spc="-4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for</a:t>
            </a:r>
            <a:r>
              <a:rPr lang="en-US" sz="230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scripting</a:t>
            </a:r>
            <a:r>
              <a:rPr lang="en-US" sz="2300" spc="-45" dirty="0">
                <a:latin typeface="Arial"/>
                <a:cs typeface="Arial"/>
              </a:rPr>
              <a:t> </a:t>
            </a:r>
            <a:r>
              <a:rPr lang="en-US" sz="2300" spc="10" dirty="0">
                <a:latin typeface="Arial"/>
                <a:cs typeface="Arial"/>
              </a:rPr>
              <a:t>a</a:t>
            </a:r>
            <a:r>
              <a:rPr lang="en-US" sz="2300" spc="5" dirty="0">
                <a:latin typeface="Arial"/>
                <a:cs typeface="Arial"/>
              </a:rPr>
              <a:t> long</a:t>
            </a:r>
            <a:r>
              <a:rPr lang="en-US" sz="2300" spc="-25" dirty="0">
                <a:latin typeface="Arial"/>
                <a:cs typeface="Arial"/>
              </a:rPr>
              <a:t> </a:t>
            </a:r>
            <a:r>
              <a:rPr lang="en-US" sz="2300" spc="10" dirty="0">
                <a:latin typeface="Arial"/>
                <a:cs typeface="Arial"/>
              </a:rPr>
              <a:t>series</a:t>
            </a:r>
            <a:r>
              <a:rPr lang="en-US" sz="2300" spc="-1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of</a:t>
            </a:r>
            <a:r>
              <a:rPr lang="en-US" sz="2300" spc="-1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data</a:t>
            </a:r>
            <a:r>
              <a:rPr lang="en-US" sz="2300" spc="-1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operations</a:t>
            </a:r>
            <a:r>
              <a:rPr lang="en-US" sz="2300" spc="-4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(good  for</a:t>
            </a:r>
            <a:r>
              <a:rPr lang="en-US" sz="2300" spc="-10" dirty="0">
                <a:latin typeface="Arial"/>
                <a:cs typeface="Arial"/>
              </a:rPr>
              <a:t> </a:t>
            </a:r>
            <a:r>
              <a:rPr lang="en-US" sz="2300" spc="10" dirty="0">
                <a:latin typeface="Arial"/>
                <a:cs typeface="Arial"/>
              </a:rPr>
              <a:t>ETL)</a:t>
            </a:r>
            <a:endParaRPr lang="en-US" sz="2300" dirty="0">
              <a:latin typeface="Arial"/>
              <a:cs typeface="Arial"/>
            </a:endParaRPr>
          </a:p>
          <a:p>
            <a:pPr marL="1054735" marR="80708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300" spc="-5" dirty="0">
                <a:latin typeface="Arial"/>
                <a:cs typeface="Arial"/>
              </a:rPr>
              <a:t>Pig consists of a high-level </a:t>
            </a:r>
            <a:r>
              <a:rPr lang="en-US" sz="2300" spc="-10" dirty="0">
                <a:latin typeface="Arial"/>
                <a:cs typeface="Arial"/>
              </a:rPr>
              <a:t>language </a:t>
            </a:r>
            <a:r>
              <a:rPr lang="en-US" sz="2300" spc="-5" dirty="0">
                <a:latin typeface="Arial"/>
                <a:cs typeface="Arial"/>
              </a:rPr>
              <a:t>called </a:t>
            </a:r>
            <a:r>
              <a:rPr lang="en-US" sz="2300" dirty="0">
                <a:latin typeface="Arial"/>
                <a:cs typeface="Arial"/>
              </a:rPr>
              <a:t>Pig </a:t>
            </a:r>
            <a:r>
              <a:rPr lang="en-US" sz="2300" spc="-5" dirty="0">
                <a:latin typeface="Arial"/>
                <a:cs typeface="Arial"/>
              </a:rPr>
              <a:t>Latin, which </a:t>
            </a:r>
            <a:r>
              <a:rPr lang="en-US" sz="2300" spc="-10" dirty="0">
                <a:latin typeface="Arial"/>
                <a:cs typeface="Arial"/>
              </a:rPr>
              <a:t>was designed  </a:t>
            </a:r>
            <a:r>
              <a:rPr lang="en-US" sz="2300" spc="-5" dirty="0">
                <a:latin typeface="Arial"/>
                <a:cs typeface="Arial"/>
              </a:rPr>
              <a:t>to simplify </a:t>
            </a:r>
            <a:r>
              <a:rPr lang="en-US" sz="2300" spc="-10" dirty="0">
                <a:latin typeface="Arial"/>
                <a:cs typeface="Arial"/>
              </a:rPr>
              <a:t>MapReduce</a:t>
            </a:r>
            <a:r>
              <a:rPr lang="en-US" sz="2300" spc="15" dirty="0">
                <a:latin typeface="Arial"/>
                <a:cs typeface="Arial"/>
              </a:rPr>
              <a:t> </a:t>
            </a:r>
            <a:r>
              <a:rPr lang="en-US" sz="2300" spc="-10" dirty="0">
                <a:latin typeface="Arial"/>
                <a:cs typeface="Arial"/>
              </a:rPr>
              <a:t>programming.</a:t>
            </a:r>
            <a:endParaRPr lang="en-US" sz="2300" dirty="0">
              <a:latin typeface="Arial"/>
              <a:cs typeface="Arial"/>
            </a:endParaRPr>
          </a:p>
          <a:p>
            <a:pPr marL="918844" marR="798830" indent="-139700">
              <a:lnSpc>
                <a:spcPct val="101600"/>
              </a:lnSpc>
              <a:spcBef>
                <a:spcPts val="450"/>
              </a:spcBef>
              <a:tabLst>
                <a:tab pos="919480" algn="l"/>
              </a:tabLst>
            </a:pPr>
            <a:r>
              <a:rPr lang="en-US" sz="2300" spc="5" dirty="0">
                <a:latin typeface="Arial"/>
                <a:cs typeface="Arial"/>
              </a:rPr>
              <a:t>Pig's infrastructure layer </a:t>
            </a:r>
            <a:r>
              <a:rPr lang="en-US" sz="2300" spc="10" dirty="0">
                <a:latin typeface="Arial"/>
                <a:cs typeface="Arial"/>
              </a:rPr>
              <a:t>consists </a:t>
            </a:r>
            <a:r>
              <a:rPr lang="en-US" sz="2300" spc="5" dirty="0">
                <a:latin typeface="Arial"/>
                <a:cs typeface="Arial"/>
              </a:rPr>
              <a:t>of </a:t>
            </a:r>
            <a:r>
              <a:rPr lang="en-US" sz="2300" spc="10" dirty="0">
                <a:latin typeface="Arial"/>
                <a:cs typeface="Arial"/>
              </a:rPr>
              <a:t>a compiler </a:t>
            </a:r>
            <a:r>
              <a:rPr lang="en-US" sz="2300" spc="5" dirty="0">
                <a:latin typeface="Arial"/>
                <a:cs typeface="Arial"/>
              </a:rPr>
              <a:t>that produces  sequences of </a:t>
            </a:r>
            <a:r>
              <a:rPr lang="en-US" sz="2300" spc="10" dirty="0">
                <a:latin typeface="Arial"/>
                <a:cs typeface="Arial"/>
              </a:rPr>
              <a:t>MapReduce </a:t>
            </a:r>
            <a:r>
              <a:rPr lang="en-US" sz="2300" spc="5" dirty="0">
                <a:latin typeface="Arial"/>
                <a:cs typeface="Arial"/>
              </a:rPr>
              <a:t>programs </a:t>
            </a:r>
            <a:r>
              <a:rPr lang="en-US" sz="2300" spc="10" dirty="0">
                <a:latin typeface="Arial"/>
                <a:cs typeface="Arial"/>
              </a:rPr>
              <a:t>from </a:t>
            </a:r>
            <a:r>
              <a:rPr lang="en-US" sz="2300" spc="5" dirty="0">
                <a:latin typeface="Arial"/>
                <a:cs typeface="Arial"/>
              </a:rPr>
              <a:t>this </a:t>
            </a:r>
            <a:r>
              <a:rPr lang="en-US" sz="2300" spc="10" dirty="0">
                <a:latin typeface="Arial"/>
                <a:cs typeface="Arial"/>
              </a:rPr>
              <a:t>Pig </a:t>
            </a:r>
            <a:r>
              <a:rPr lang="en-US" sz="2300" spc="5" dirty="0">
                <a:latin typeface="Arial"/>
                <a:cs typeface="Arial"/>
              </a:rPr>
              <a:t>Latin </a:t>
            </a:r>
            <a:r>
              <a:rPr lang="en-US" sz="2300" spc="10" dirty="0">
                <a:latin typeface="Arial"/>
                <a:cs typeface="Arial"/>
              </a:rPr>
              <a:t>code</a:t>
            </a:r>
            <a:r>
              <a:rPr lang="en-US" sz="2300" spc="-24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that </a:t>
            </a:r>
            <a:r>
              <a:rPr lang="en-US" sz="2300" dirty="0">
                <a:latin typeface="Arial"/>
                <a:cs typeface="Arial"/>
              </a:rPr>
              <a:t>you  write.</a:t>
            </a:r>
          </a:p>
          <a:p>
            <a:pPr marL="918844" marR="751840" indent="-139700">
              <a:lnSpc>
                <a:spcPct val="101499"/>
              </a:lnSpc>
              <a:spcBef>
                <a:spcPts val="450"/>
              </a:spcBef>
              <a:tabLst>
                <a:tab pos="919480" algn="l"/>
              </a:tabLst>
            </a:pPr>
            <a:r>
              <a:rPr lang="en-US" sz="2300" spc="10" dirty="0">
                <a:latin typeface="Arial"/>
                <a:cs typeface="Arial"/>
              </a:rPr>
              <a:t>The </a:t>
            </a:r>
            <a:r>
              <a:rPr lang="en-US" sz="2300" spc="5" dirty="0">
                <a:latin typeface="Arial"/>
                <a:cs typeface="Arial"/>
              </a:rPr>
              <a:t>system is </a:t>
            </a:r>
            <a:r>
              <a:rPr lang="en-US" sz="2300" spc="10" dirty="0">
                <a:latin typeface="Arial"/>
                <a:cs typeface="Arial"/>
              </a:rPr>
              <a:t>able </a:t>
            </a:r>
            <a:r>
              <a:rPr lang="en-US" sz="2300" spc="5" dirty="0">
                <a:latin typeface="Arial"/>
                <a:cs typeface="Arial"/>
              </a:rPr>
              <a:t>to optimize your </a:t>
            </a:r>
            <a:r>
              <a:rPr lang="en-US" sz="2300" spc="10" dirty="0">
                <a:latin typeface="Arial"/>
                <a:cs typeface="Arial"/>
              </a:rPr>
              <a:t>code, and </a:t>
            </a:r>
            <a:r>
              <a:rPr lang="en-US" sz="2300" spc="5" dirty="0">
                <a:latin typeface="Arial"/>
                <a:cs typeface="Arial"/>
              </a:rPr>
              <a:t>"translate" it into  </a:t>
            </a:r>
            <a:r>
              <a:rPr lang="en-US" sz="2300" spc="10" dirty="0">
                <a:latin typeface="Arial"/>
                <a:cs typeface="Arial"/>
              </a:rPr>
              <a:t>MapReduce </a:t>
            </a:r>
            <a:r>
              <a:rPr lang="en-US" sz="2300" dirty="0">
                <a:latin typeface="Arial"/>
                <a:cs typeface="Arial"/>
              </a:rPr>
              <a:t>allowing </a:t>
            </a:r>
            <a:r>
              <a:rPr lang="en-US" sz="2300" spc="5" dirty="0">
                <a:latin typeface="Arial"/>
                <a:cs typeface="Arial"/>
              </a:rPr>
              <a:t>you to focus </a:t>
            </a:r>
            <a:r>
              <a:rPr lang="en-US" sz="2300" spc="10" dirty="0">
                <a:latin typeface="Arial"/>
                <a:cs typeface="Arial"/>
              </a:rPr>
              <a:t>on semantics </a:t>
            </a:r>
            <a:r>
              <a:rPr lang="en-US" sz="2300" spc="5" dirty="0">
                <a:latin typeface="Arial"/>
                <a:cs typeface="Arial"/>
              </a:rPr>
              <a:t>rather than</a:t>
            </a:r>
            <a:r>
              <a:rPr lang="en-US" sz="2300" spc="-200" dirty="0">
                <a:latin typeface="Arial"/>
                <a:cs typeface="Arial"/>
              </a:rPr>
              <a:t> </a:t>
            </a:r>
            <a:r>
              <a:rPr lang="en-US" sz="2300" spc="5" dirty="0">
                <a:latin typeface="Arial"/>
                <a:cs typeface="Arial"/>
              </a:rPr>
              <a:t>efficiency.</a:t>
            </a:r>
            <a:endParaRPr lang="en-US" sz="2300" dirty="0">
              <a:latin typeface="Arial"/>
              <a:cs typeface="Arial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3512370" y="692696"/>
            <a:ext cx="1126769" cy="1177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9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 smtClean="0">
                <a:latin typeface="Arial"/>
                <a:cs typeface="Arial"/>
              </a:rPr>
              <a:t>H</a:t>
            </a:r>
            <a:r>
              <a:rPr lang="fr-FR" spc="-15" dirty="0" err="1" smtClean="0">
                <a:latin typeface="Arial"/>
                <a:cs typeface="Arial"/>
              </a:rPr>
              <a:t>B</a:t>
            </a:r>
            <a:r>
              <a:rPr lang="fr-FR" spc="-5" dirty="0" err="1" smtClean="0">
                <a:latin typeface="Arial"/>
                <a:cs typeface="Arial"/>
              </a:rPr>
              <a:t>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52536" y="2204864"/>
            <a:ext cx="9295952" cy="3766176"/>
          </a:xfrm>
        </p:spPr>
        <p:txBody>
          <a:bodyPr/>
          <a:lstStyle/>
          <a:p>
            <a:pPr marL="918844" indent="-139700">
              <a:spcBef>
                <a:spcPts val="125"/>
              </a:spcBef>
              <a:tabLst>
                <a:tab pos="919480" algn="l"/>
              </a:tabLst>
            </a:pPr>
            <a:r>
              <a:rPr lang="en-US" sz="2400" spc="10" dirty="0">
                <a:latin typeface="Arial"/>
                <a:cs typeface="Arial"/>
              </a:rPr>
              <a:t>Apache </a:t>
            </a:r>
            <a:r>
              <a:rPr lang="en-US" sz="2400" spc="10" dirty="0" err="1">
                <a:latin typeface="Arial"/>
                <a:cs typeface="Arial"/>
              </a:rPr>
              <a:t>HBase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is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spc="5" dirty="0">
                <a:latin typeface="Arial"/>
                <a:cs typeface="Arial"/>
              </a:rPr>
              <a:t>distributed, scalable, </a:t>
            </a:r>
            <a:r>
              <a:rPr lang="en-US" sz="2400" spc="10" dirty="0">
                <a:latin typeface="Arial"/>
                <a:cs typeface="Arial"/>
              </a:rPr>
              <a:t>big</a:t>
            </a:r>
            <a:r>
              <a:rPr lang="en-US" sz="2400" spc="-24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data store</a:t>
            </a:r>
            <a:r>
              <a:rPr lang="en-US" sz="2400" spc="5" dirty="0" smtClean="0">
                <a:latin typeface="Arial"/>
                <a:cs typeface="Arial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918844" indent="-139700">
              <a:tabLst>
                <a:tab pos="919480" algn="l"/>
              </a:tabLst>
            </a:pPr>
            <a:r>
              <a:rPr lang="en-US" sz="2400" spc="15" dirty="0">
                <a:latin typeface="Arial"/>
                <a:cs typeface="Arial"/>
              </a:rPr>
              <a:t>Use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Apache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15" dirty="0" err="1">
                <a:latin typeface="Arial"/>
                <a:cs typeface="Arial"/>
              </a:rPr>
              <a:t>HBase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when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you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need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random,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real-time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5" dirty="0" smtClean="0">
                <a:latin typeface="Arial"/>
                <a:cs typeface="Arial"/>
              </a:rPr>
              <a:t>read/write access </a:t>
            </a:r>
            <a:r>
              <a:rPr lang="en-US" sz="2400" spc="5" dirty="0">
                <a:latin typeface="Arial"/>
                <a:cs typeface="Arial"/>
              </a:rPr>
              <a:t>to your </a:t>
            </a:r>
            <a:r>
              <a:rPr lang="en-US" sz="2400" spc="10" dirty="0">
                <a:latin typeface="Arial"/>
                <a:cs typeface="Arial"/>
              </a:rPr>
              <a:t>Big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Data.</a:t>
            </a:r>
            <a:endParaRPr lang="en-US" sz="2400" dirty="0">
              <a:latin typeface="Arial"/>
              <a:cs typeface="Arial"/>
            </a:endParaRPr>
          </a:p>
          <a:p>
            <a:pPr marL="1054735" marR="811530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goals of the </a:t>
            </a:r>
            <a:r>
              <a:rPr lang="en-US" sz="2400" spc="-5" dirty="0" err="1">
                <a:latin typeface="Arial"/>
                <a:cs typeface="Arial"/>
              </a:rPr>
              <a:t>HBase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project </a:t>
            </a:r>
            <a:r>
              <a:rPr lang="en-US" sz="2400" dirty="0">
                <a:latin typeface="Arial"/>
                <a:cs typeface="Arial"/>
              </a:rPr>
              <a:t>is </a:t>
            </a:r>
            <a:r>
              <a:rPr lang="en-US" sz="2400" spc="-5" dirty="0">
                <a:latin typeface="Arial"/>
                <a:cs typeface="Arial"/>
              </a:rPr>
              <a:t>to be able to handle </a:t>
            </a:r>
            <a:r>
              <a:rPr lang="en-US" sz="2400" spc="-10" dirty="0">
                <a:latin typeface="Arial"/>
                <a:cs typeface="Arial"/>
              </a:rPr>
              <a:t>very </a:t>
            </a:r>
            <a:r>
              <a:rPr lang="en-US" sz="2400" spc="-5" dirty="0">
                <a:latin typeface="Arial"/>
                <a:cs typeface="Arial"/>
              </a:rPr>
              <a:t>large tables </a:t>
            </a:r>
            <a:r>
              <a:rPr lang="en-US" sz="2400" spc="-10" dirty="0">
                <a:latin typeface="Arial"/>
                <a:cs typeface="Arial"/>
              </a:rPr>
              <a:t>of  data running on </a:t>
            </a:r>
            <a:r>
              <a:rPr lang="en-US" sz="2400" spc="-5" dirty="0">
                <a:latin typeface="Arial"/>
                <a:cs typeface="Arial"/>
              </a:rPr>
              <a:t>clusters of </a:t>
            </a:r>
            <a:r>
              <a:rPr lang="en-US" sz="2400" spc="-10" dirty="0">
                <a:latin typeface="Arial"/>
                <a:cs typeface="Arial"/>
              </a:rPr>
              <a:t>commodity</a:t>
            </a:r>
            <a:r>
              <a:rPr lang="en-US" sz="2400" spc="8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hardware</a:t>
            </a:r>
            <a:r>
              <a:rPr lang="en-US" sz="2400" spc="-10" dirty="0" smtClean="0">
                <a:latin typeface="Arial"/>
                <a:cs typeface="Arial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918844" marR="727710" indent="-139700">
              <a:lnSpc>
                <a:spcPct val="101499"/>
              </a:lnSpc>
              <a:spcBef>
                <a:spcPts val="944"/>
              </a:spcBef>
              <a:tabLst>
                <a:tab pos="919480" algn="l"/>
              </a:tabLst>
            </a:pPr>
            <a:r>
              <a:rPr lang="en-US" sz="2400" spc="10" dirty="0" err="1">
                <a:latin typeface="Arial"/>
                <a:cs typeface="Arial"/>
              </a:rPr>
              <a:t>HBase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is modeled after Google's </a:t>
            </a:r>
            <a:r>
              <a:rPr lang="en-US" sz="2400" spc="5" dirty="0" err="1">
                <a:latin typeface="Arial"/>
                <a:cs typeface="Arial"/>
              </a:rPr>
              <a:t>BigTable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provides </a:t>
            </a:r>
            <a:r>
              <a:rPr lang="en-US" sz="2400" spc="5" dirty="0" err="1">
                <a:latin typeface="Arial"/>
                <a:cs typeface="Arial"/>
              </a:rPr>
              <a:t>BigTable</a:t>
            </a:r>
            <a:r>
              <a:rPr lang="en-US" sz="2400" spc="5" dirty="0">
                <a:latin typeface="Arial"/>
                <a:cs typeface="Arial"/>
              </a:rPr>
              <a:t>-like  capabilities </a:t>
            </a:r>
            <a:r>
              <a:rPr lang="en-US" sz="2400" spc="10" dirty="0">
                <a:latin typeface="Arial"/>
                <a:cs typeface="Arial"/>
              </a:rPr>
              <a:t>on </a:t>
            </a:r>
            <a:r>
              <a:rPr lang="en-US" sz="2400" spc="5" dirty="0">
                <a:latin typeface="Arial"/>
                <a:cs typeface="Arial"/>
              </a:rPr>
              <a:t>top of </a:t>
            </a:r>
            <a:r>
              <a:rPr lang="en-US" sz="2400" spc="10" dirty="0">
                <a:latin typeface="Arial"/>
                <a:cs typeface="Arial"/>
              </a:rPr>
              <a:t>Hadoop and </a:t>
            </a:r>
            <a:r>
              <a:rPr lang="en-US" sz="2400" spc="15" dirty="0">
                <a:latin typeface="Arial"/>
                <a:cs typeface="Arial"/>
              </a:rPr>
              <a:t>HDFS. </a:t>
            </a:r>
            <a:r>
              <a:rPr lang="en-US" sz="2400" spc="10" dirty="0" err="1">
                <a:latin typeface="Arial"/>
                <a:cs typeface="Arial"/>
              </a:rPr>
              <a:t>HBase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is </a:t>
            </a:r>
            <a:r>
              <a:rPr lang="en-US" sz="2400" spc="10" dirty="0">
                <a:latin typeface="Arial"/>
                <a:cs typeface="Arial"/>
              </a:rPr>
              <a:t>a NoSQL  </a:t>
            </a:r>
            <a:r>
              <a:rPr lang="en-US" sz="2400" spc="5" dirty="0" err="1">
                <a:latin typeface="Arial"/>
                <a:cs typeface="Arial"/>
              </a:rPr>
              <a:t>datastore</a:t>
            </a:r>
            <a:r>
              <a:rPr lang="en-US" sz="2400" spc="5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endParaRPr lang="fr-FR" sz="2400" dirty="0"/>
          </a:p>
        </p:txBody>
      </p:sp>
      <p:sp>
        <p:nvSpPr>
          <p:cNvPr id="4" name="object 6"/>
          <p:cNvSpPr/>
          <p:nvPr/>
        </p:nvSpPr>
        <p:spPr>
          <a:xfrm>
            <a:off x="2915816" y="844225"/>
            <a:ext cx="2972864" cy="993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3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5" dirty="0" err="1">
                <a:latin typeface="Arial"/>
                <a:cs typeface="Arial"/>
              </a:rPr>
              <a:t>A</a:t>
            </a:r>
            <a:r>
              <a:rPr lang="fr-FR" spc="-5" dirty="0" err="1">
                <a:latin typeface="Arial"/>
                <a:cs typeface="Arial"/>
              </a:rPr>
              <a:t>ccumulo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108" y="2276872"/>
            <a:ext cx="8805672" cy="3622160"/>
          </a:xfrm>
        </p:spPr>
        <p:txBody>
          <a:bodyPr/>
          <a:lstStyle/>
          <a:p>
            <a:pPr marL="152400" marR="5080" indent="-139700">
              <a:lnSpc>
                <a:spcPct val="101499"/>
              </a:lnSpc>
              <a:spcBef>
                <a:spcPts val="100"/>
              </a:spcBef>
              <a:tabLst>
                <a:tab pos="153035" algn="l"/>
              </a:tabLst>
            </a:pPr>
            <a:r>
              <a:rPr lang="en-US" sz="2400" spc="10" dirty="0">
                <a:latin typeface="Arial"/>
                <a:cs typeface="Arial"/>
              </a:rPr>
              <a:t>Apache </a:t>
            </a:r>
            <a:r>
              <a:rPr lang="en-US" sz="2400" spc="10" dirty="0" err="1">
                <a:latin typeface="Arial"/>
                <a:cs typeface="Arial"/>
              </a:rPr>
              <a:t>Accumulo</a:t>
            </a:r>
            <a:r>
              <a:rPr lang="en-US" sz="2400" spc="10" dirty="0">
                <a:latin typeface="Arial"/>
                <a:cs typeface="Arial"/>
              </a:rPr>
              <a:t> is a </a:t>
            </a:r>
            <a:r>
              <a:rPr lang="en-US" sz="2400" spc="5" dirty="0">
                <a:latin typeface="Arial"/>
                <a:cs typeface="Arial"/>
              </a:rPr>
              <a:t>sorted, </a:t>
            </a:r>
            <a:r>
              <a:rPr lang="en-US" sz="2400" spc="10" dirty="0">
                <a:latin typeface="Arial"/>
                <a:cs typeface="Arial"/>
              </a:rPr>
              <a:t>distributed </a:t>
            </a:r>
            <a:r>
              <a:rPr lang="en-US" sz="2400" spc="5" dirty="0">
                <a:latin typeface="Arial"/>
                <a:cs typeface="Arial"/>
              </a:rPr>
              <a:t>key/value </a:t>
            </a:r>
            <a:r>
              <a:rPr lang="en-US" sz="2400" spc="10" dirty="0">
                <a:latin typeface="Arial"/>
                <a:cs typeface="Arial"/>
              </a:rPr>
              <a:t>store that</a:t>
            </a:r>
            <a:r>
              <a:rPr lang="en-US" sz="2400" spc="-17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provides  </a:t>
            </a:r>
            <a:r>
              <a:rPr lang="en-US" sz="2400" spc="5" dirty="0">
                <a:latin typeface="Arial"/>
                <a:cs typeface="Arial"/>
              </a:rPr>
              <a:t>robust, scalable data storage </a:t>
            </a:r>
            <a:r>
              <a:rPr lang="en-US" sz="2400" spc="10" dirty="0">
                <a:latin typeface="Arial"/>
                <a:cs typeface="Arial"/>
              </a:rPr>
              <a:t>and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retrieval.</a:t>
            </a:r>
          </a:p>
          <a:p>
            <a:pPr marL="152400" indent="-139700">
              <a:spcBef>
                <a:spcPts val="855"/>
              </a:spcBef>
              <a:tabLst>
                <a:tab pos="153035" algn="l"/>
              </a:tabLst>
            </a:pPr>
            <a:r>
              <a:rPr lang="en-US" sz="2400" spc="10" dirty="0" smtClean="0">
                <a:latin typeface="Arial"/>
                <a:cs typeface="Arial"/>
              </a:rPr>
              <a:t>Based </a:t>
            </a:r>
            <a:r>
              <a:rPr lang="en-US" sz="2400" spc="10" dirty="0">
                <a:latin typeface="Arial"/>
                <a:cs typeface="Arial"/>
              </a:rPr>
              <a:t>on Google’s </a:t>
            </a:r>
            <a:r>
              <a:rPr lang="en-US" sz="2400" spc="5" dirty="0" err="1">
                <a:latin typeface="Arial"/>
                <a:cs typeface="Arial"/>
              </a:rPr>
              <a:t>BigTable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runs </a:t>
            </a:r>
            <a:r>
              <a:rPr lang="en-US" sz="2400" spc="10" dirty="0">
                <a:latin typeface="Arial"/>
                <a:cs typeface="Arial"/>
              </a:rPr>
              <a:t>on</a:t>
            </a:r>
            <a:r>
              <a:rPr lang="en-US" sz="2400" spc="-22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YARN</a:t>
            </a:r>
            <a:endParaRPr lang="en-US" sz="2400" dirty="0">
              <a:latin typeface="Arial"/>
              <a:cs typeface="Arial"/>
            </a:endParaRPr>
          </a:p>
          <a:p>
            <a:pPr marL="288290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288925" algn="l"/>
              </a:tabLst>
            </a:pPr>
            <a:r>
              <a:rPr lang="en-US" sz="2400" spc="-5" dirty="0">
                <a:latin typeface="Arial"/>
                <a:cs typeface="Arial"/>
              </a:rPr>
              <a:t>Think of </a:t>
            </a:r>
            <a:r>
              <a:rPr lang="en-US" sz="2400" dirty="0">
                <a:latin typeface="Arial"/>
                <a:cs typeface="Arial"/>
              </a:rPr>
              <a:t>it </a:t>
            </a:r>
            <a:r>
              <a:rPr lang="en-US" sz="2400" spc="-10" dirty="0">
                <a:latin typeface="Arial"/>
                <a:cs typeface="Arial"/>
              </a:rPr>
              <a:t>as </a:t>
            </a:r>
            <a:r>
              <a:rPr lang="en-US" sz="2400" spc="-5" dirty="0">
                <a:latin typeface="Arial"/>
                <a:cs typeface="Arial"/>
              </a:rPr>
              <a:t>a "highly secure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HBase</a:t>
            </a:r>
            <a:r>
              <a:rPr lang="en-US" sz="2400" spc="-5" dirty="0">
                <a:latin typeface="Arial"/>
                <a:cs typeface="Arial"/>
              </a:rPr>
              <a:t>"</a:t>
            </a:r>
            <a:endParaRPr lang="en-US" sz="2400" dirty="0">
              <a:latin typeface="Arial"/>
              <a:cs typeface="Arial"/>
            </a:endParaRPr>
          </a:p>
          <a:p>
            <a:pPr marL="167640" indent="-139700">
              <a:spcBef>
                <a:spcPts val="585"/>
              </a:spcBef>
              <a:tabLst>
                <a:tab pos="168275" algn="l"/>
              </a:tabLst>
            </a:pPr>
            <a:r>
              <a:rPr lang="en-US" sz="2400" spc="5" dirty="0" smtClean="0">
                <a:latin typeface="Arial"/>
                <a:cs typeface="Arial"/>
              </a:rPr>
              <a:t>Features</a:t>
            </a:r>
            <a:r>
              <a:rPr lang="en-US" sz="2400" spc="5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30353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304165" algn="l"/>
              </a:tabLst>
            </a:pPr>
            <a:r>
              <a:rPr lang="en-US" sz="2400" spc="-10" dirty="0">
                <a:latin typeface="Arial"/>
                <a:cs typeface="Arial"/>
              </a:rPr>
              <a:t>Server-side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programming</a:t>
            </a:r>
            <a:endParaRPr lang="en-US" sz="2400" dirty="0">
              <a:latin typeface="Arial"/>
              <a:cs typeface="Arial"/>
            </a:endParaRPr>
          </a:p>
          <a:p>
            <a:pPr marL="30353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304165" algn="l"/>
              </a:tabLst>
            </a:pPr>
            <a:r>
              <a:rPr lang="en-US" sz="2400" spc="-5" dirty="0">
                <a:latin typeface="Arial"/>
                <a:cs typeface="Arial"/>
              </a:rPr>
              <a:t>Designed to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scale</a:t>
            </a:r>
            <a:endParaRPr lang="en-US" sz="2400" dirty="0">
              <a:latin typeface="Arial"/>
              <a:cs typeface="Arial"/>
            </a:endParaRPr>
          </a:p>
          <a:p>
            <a:pPr marL="303530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304165" algn="l"/>
              </a:tabLst>
            </a:pPr>
            <a:r>
              <a:rPr lang="en-US" sz="2400" spc="-5" dirty="0">
                <a:latin typeface="Arial"/>
                <a:cs typeface="Arial"/>
              </a:rPr>
              <a:t>Cell-based access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control</a:t>
            </a:r>
            <a:endParaRPr lang="en-US" sz="2400" dirty="0">
              <a:latin typeface="Arial"/>
              <a:cs typeface="Arial"/>
            </a:endParaRPr>
          </a:p>
          <a:p>
            <a:pPr marL="30353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304165" algn="l"/>
              </a:tabLst>
            </a:pPr>
            <a:r>
              <a:rPr lang="en-US" sz="2400" spc="-5" dirty="0">
                <a:latin typeface="Arial"/>
                <a:cs typeface="Arial"/>
              </a:rPr>
              <a:t>Stable</a:t>
            </a:r>
            <a:endParaRPr lang="en-US" sz="2400" dirty="0">
              <a:latin typeface="Arial"/>
              <a:cs typeface="Arial"/>
            </a:endParaRPr>
          </a:p>
          <a:p>
            <a:endParaRPr lang="fr-FR" sz="2400" dirty="0"/>
          </a:p>
        </p:txBody>
      </p:sp>
      <p:sp>
        <p:nvSpPr>
          <p:cNvPr id="4" name="object 9"/>
          <p:cNvSpPr/>
          <p:nvPr/>
        </p:nvSpPr>
        <p:spPr>
          <a:xfrm>
            <a:off x="3275856" y="937634"/>
            <a:ext cx="2682176" cy="80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1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Phoenix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468560" y="2060848"/>
            <a:ext cx="9217024" cy="4342240"/>
          </a:xfrm>
        </p:spPr>
        <p:txBody>
          <a:bodyPr/>
          <a:lstStyle/>
          <a:p>
            <a:pPr marL="918844" marR="861060" indent="-139700">
              <a:lnSpc>
                <a:spcPct val="101499"/>
              </a:lnSpc>
              <a:spcBef>
                <a:spcPts val="100"/>
              </a:spcBef>
              <a:tabLst>
                <a:tab pos="919480" algn="l"/>
              </a:tabLst>
            </a:pPr>
            <a:r>
              <a:rPr lang="en-US" sz="2000" spc="10" dirty="0">
                <a:latin typeface="Arial"/>
                <a:cs typeface="Arial"/>
              </a:rPr>
              <a:t>Apache Phoenix </a:t>
            </a:r>
            <a:r>
              <a:rPr lang="en-US" sz="2000" dirty="0">
                <a:latin typeface="Arial"/>
                <a:cs typeface="Arial"/>
              </a:rPr>
              <a:t>enables </a:t>
            </a:r>
            <a:r>
              <a:rPr lang="en-US" sz="2000" spc="10" dirty="0">
                <a:latin typeface="Arial"/>
                <a:cs typeface="Arial"/>
              </a:rPr>
              <a:t>OLTP and </a:t>
            </a:r>
            <a:r>
              <a:rPr lang="en-US" sz="2000" dirty="0">
                <a:latin typeface="Arial"/>
                <a:cs typeface="Arial"/>
              </a:rPr>
              <a:t>operational </a:t>
            </a:r>
            <a:r>
              <a:rPr lang="en-US" sz="2000" spc="5" dirty="0">
                <a:latin typeface="Arial"/>
                <a:cs typeface="Arial"/>
              </a:rPr>
              <a:t>analytics in</a:t>
            </a:r>
            <a:r>
              <a:rPr lang="en-US" sz="2000" spc="-22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Hadoop  </a:t>
            </a:r>
            <a:r>
              <a:rPr lang="en-US" sz="2000" spc="5" dirty="0">
                <a:latin typeface="Arial"/>
                <a:cs typeface="Arial"/>
              </a:rPr>
              <a:t>for </a:t>
            </a:r>
            <a:r>
              <a:rPr lang="en-US" sz="2000" spc="10" dirty="0">
                <a:latin typeface="Arial"/>
                <a:cs typeface="Arial"/>
              </a:rPr>
              <a:t>low </a:t>
            </a:r>
            <a:r>
              <a:rPr lang="en-US" sz="2000" spc="5" dirty="0">
                <a:latin typeface="Arial"/>
                <a:cs typeface="Arial"/>
              </a:rPr>
              <a:t>latency </a:t>
            </a:r>
            <a:r>
              <a:rPr lang="en-US" sz="2000" dirty="0">
                <a:latin typeface="Arial"/>
                <a:cs typeface="Arial"/>
              </a:rPr>
              <a:t>applications </a:t>
            </a:r>
            <a:r>
              <a:rPr lang="en-US" sz="2000" spc="10" dirty="0">
                <a:latin typeface="Arial"/>
                <a:cs typeface="Arial"/>
              </a:rPr>
              <a:t>by combining </a:t>
            </a:r>
            <a:r>
              <a:rPr lang="en-US" sz="2000" spc="5" dirty="0">
                <a:latin typeface="Arial"/>
                <a:cs typeface="Arial"/>
              </a:rPr>
              <a:t>the best of both</a:t>
            </a:r>
            <a:r>
              <a:rPr lang="en-US" sz="2000" spc="-22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worlds: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10" dirty="0">
                <a:latin typeface="Arial"/>
                <a:cs typeface="Arial"/>
              </a:rPr>
              <a:t>The power </a:t>
            </a:r>
            <a:r>
              <a:rPr lang="en-US" sz="2000" spc="-5" dirty="0">
                <a:latin typeface="Arial"/>
                <a:cs typeface="Arial"/>
              </a:rPr>
              <a:t>of standard SQL </a:t>
            </a:r>
            <a:r>
              <a:rPr lang="en-US" sz="2000" spc="-10" dirty="0">
                <a:latin typeface="Arial"/>
                <a:cs typeface="Arial"/>
              </a:rPr>
              <a:t>and </a:t>
            </a:r>
            <a:r>
              <a:rPr lang="en-US" sz="2000" spc="-5" dirty="0">
                <a:latin typeface="Arial"/>
                <a:cs typeface="Arial"/>
              </a:rPr>
              <a:t>JDBC APIs </a:t>
            </a:r>
            <a:r>
              <a:rPr lang="en-US" sz="2000" spc="-10" dirty="0">
                <a:latin typeface="Arial"/>
                <a:cs typeface="Arial"/>
              </a:rPr>
              <a:t>with </a:t>
            </a:r>
            <a:r>
              <a:rPr lang="en-US" sz="2000" dirty="0">
                <a:latin typeface="Arial"/>
                <a:cs typeface="Arial"/>
              </a:rPr>
              <a:t>full </a:t>
            </a:r>
            <a:r>
              <a:rPr lang="en-US" sz="2000" spc="-5" dirty="0">
                <a:latin typeface="Arial"/>
                <a:cs typeface="Arial"/>
              </a:rPr>
              <a:t>ACID</a:t>
            </a:r>
            <a:r>
              <a:rPr lang="en-US" sz="2000" spc="35" dirty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transaction capabilities</a:t>
            </a:r>
            <a:r>
              <a:rPr lang="en-US" sz="2000" spc="-5" dirty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pPr marL="1054735" marR="825500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10" dirty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flexibility </a:t>
            </a:r>
            <a:r>
              <a:rPr lang="en-US" sz="2000" spc="-5" dirty="0">
                <a:latin typeface="Arial"/>
                <a:cs typeface="Arial"/>
              </a:rPr>
              <a:t>of late-bound, </a:t>
            </a:r>
            <a:r>
              <a:rPr lang="en-US" sz="2000" spc="-10" dirty="0">
                <a:latin typeface="Arial"/>
                <a:cs typeface="Arial"/>
              </a:rPr>
              <a:t>schema-on-read </a:t>
            </a:r>
            <a:r>
              <a:rPr lang="en-US" sz="2000" spc="-5" dirty="0">
                <a:latin typeface="Arial"/>
                <a:cs typeface="Arial"/>
              </a:rPr>
              <a:t>capabilities from the </a:t>
            </a:r>
            <a:r>
              <a:rPr lang="en-US" sz="2000" spc="-10" dirty="0">
                <a:latin typeface="Arial"/>
                <a:cs typeface="Arial"/>
              </a:rPr>
              <a:t>NoSQL  </a:t>
            </a:r>
            <a:r>
              <a:rPr lang="en-US" sz="2000" spc="-5" dirty="0">
                <a:latin typeface="Arial"/>
                <a:cs typeface="Arial"/>
              </a:rPr>
              <a:t>world </a:t>
            </a:r>
            <a:r>
              <a:rPr lang="en-US" sz="2000" spc="-10" dirty="0">
                <a:latin typeface="Arial"/>
                <a:cs typeface="Arial"/>
              </a:rPr>
              <a:t>by leveraging </a:t>
            </a:r>
            <a:r>
              <a:rPr lang="en-US" sz="2000" spc="-5" dirty="0" err="1">
                <a:latin typeface="Arial"/>
                <a:cs typeface="Arial"/>
              </a:rPr>
              <a:t>HBase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as </a:t>
            </a:r>
            <a:r>
              <a:rPr lang="en-US" sz="2000" spc="-5" dirty="0">
                <a:latin typeface="Arial"/>
                <a:cs typeface="Arial"/>
              </a:rPr>
              <a:t>its backing</a:t>
            </a:r>
            <a:r>
              <a:rPr lang="en-US" sz="2000" spc="7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store.</a:t>
            </a:r>
            <a:endParaRPr lang="en-US" sz="2000" dirty="0">
              <a:latin typeface="Arial"/>
              <a:cs typeface="Arial"/>
            </a:endParaRPr>
          </a:p>
          <a:p>
            <a:pPr marL="918844" indent="-139700">
              <a:spcBef>
                <a:spcPts val="765"/>
              </a:spcBef>
              <a:tabLst>
                <a:tab pos="919480" algn="l"/>
              </a:tabLst>
            </a:pPr>
            <a:r>
              <a:rPr lang="en-US" sz="2000" spc="5" dirty="0" smtClean="0">
                <a:latin typeface="Arial"/>
                <a:cs typeface="Arial"/>
              </a:rPr>
              <a:t>Essentially </a:t>
            </a:r>
            <a:r>
              <a:rPr lang="en-US" sz="2000" spc="5" dirty="0">
                <a:latin typeface="Arial"/>
                <a:cs typeface="Arial"/>
              </a:rPr>
              <a:t>this is </a:t>
            </a:r>
            <a:r>
              <a:rPr lang="en-US" sz="2000" spc="10" dirty="0">
                <a:latin typeface="Arial"/>
                <a:cs typeface="Arial"/>
              </a:rPr>
              <a:t>SQL </a:t>
            </a:r>
            <a:r>
              <a:rPr lang="en-US" sz="2000" spc="5" dirty="0">
                <a:latin typeface="Arial"/>
                <a:cs typeface="Arial"/>
              </a:rPr>
              <a:t>for</a:t>
            </a:r>
            <a:r>
              <a:rPr lang="en-US" sz="2000" spc="-9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NoSQL</a:t>
            </a:r>
            <a:endParaRPr lang="en-US" sz="2000" dirty="0">
              <a:latin typeface="Arial"/>
              <a:cs typeface="Arial"/>
            </a:endParaRPr>
          </a:p>
          <a:p>
            <a:pPr marL="918844" indent="-139700">
              <a:tabLst>
                <a:tab pos="919480" algn="l"/>
              </a:tabLst>
            </a:pPr>
            <a:r>
              <a:rPr lang="en-US" sz="2000" spc="10" dirty="0" smtClean="0">
                <a:latin typeface="Arial"/>
                <a:cs typeface="Arial"/>
              </a:rPr>
              <a:t>Fully</a:t>
            </a:r>
            <a:r>
              <a:rPr lang="en-US" sz="2000" spc="-30" dirty="0" smtClean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integrated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with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other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Hadoop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products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such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as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Spark,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Hive,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10" dirty="0" smtClean="0">
                <a:latin typeface="Arial"/>
                <a:cs typeface="Arial"/>
              </a:rPr>
              <a:t>Pig, Flume</a:t>
            </a:r>
            <a:r>
              <a:rPr lang="en-US" sz="2000" spc="10" dirty="0">
                <a:latin typeface="Arial"/>
                <a:cs typeface="Arial"/>
              </a:rPr>
              <a:t>, and</a:t>
            </a:r>
            <a:r>
              <a:rPr lang="en-US" sz="2000" spc="-8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MapReduce</a:t>
            </a:r>
            <a:endParaRPr lang="en-US" sz="2000" dirty="0">
              <a:latin typeface="Arial"/>
              <a:cs typeface="Arial"/>
            </a:endParaRPr>
          </a:p>
          <a:p>
            <a:endParaRPr lang="fr-FR" sz="2000" dirty="0"/>
          </a:p>
        </p:txBody>
      </p:sp>
      <p:sp>
        <p:nvSpPr>
          <p:cNvPr id="4" name="object 6"/>
          <p:cNvSpPr/>
          <p:nvPr/>
        </p:nvSpPr>
        <p:spPr>
          <a:xfrm>
            <a:off x="2815139" y="764704"/>
            <a:ext cx="2404933" cy="57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1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smtClean="0">
                <a:latin typeface="Arial"/>
                <a:cs typeface="Arial"/>
              </a:rPr>
              <a:t>Storm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4544" y="2348880"/>
            <a:ext cx="10081120" cy="2830072"/>
          </a:xfrm>
        </p:spPr>
        <p:txBody>
          <a:bodyPr/>
          <a:lstStyle/>
          <a:p>
            <a:pPr marL="913130" marR="972185" indent="-139700">
              <a:lnSpc>
                <a:spcPct val="101499"/>
              </a:lnSpc>
              <a:spcBef>
                <a:spcPts val="100"/>
              </a:spcBef>
              <a:tabLst>
                <a:tab pos="913765" algn="l"/>
              </a:tabLst>
            </a:pPr>
            <a:r>
              <a:rPr lang="en-US" sz="2000" spc="10" dirty="0">
                <a:latin typeface="Arial"/>
                <a:cs typeface="Arial"/>
              </a:rPr>
              <a:t>Apache </a:t>
            </a:r>
            <a:r>
              <a:rPr lang="en-US" sz="2000" spc="5" dirty="0">
                <a:latin typeface="Arial"/>
                <a:cs typeface="Arial"/>
              </a:rPr>
              <a:t>Storm is </a:t>
            </a:r>
            <a:r>
              <a:rPr lang="en-US" sz="2000" spc="10" dirty="0">
                <a:latin typeface="Arial"/>
                <a:cs typeface="Arial"/>
              </a:rPr>
              <a:t>an </a:t>
            </a:r>
            <a:r>
              <a:rPr lang="en-US" sz="2000" spc="5" dirty="0">
                <a:latin typeface="Arial"/>
                <a:cs typeface="Arial"/>
              </a:rPr>
              <a:t>open </a:t>
            </a:r>
            <a:r>
              <a:rPr lang="en-US" sz="2000" spc="10" dirty="0">
                <a:latin typeface="Arial"/>
                <a:cs typeface="Arial"/>
              </a:rPr>
              <a:t>source </a:t>
            </a:r>
            <a:r>
              <a:rPr lang="en-US" sz="2000" spc="5" dirty="0">
                <a:latin typeface="Arial"/>
                <a:cs typeface="Arial"/>
              </a:rPr>
              <a:t>distributed </a:t>
            </a:r>
            <a:r>
              <a:rPr lang="en-US" sz="2000" spc="5" dirty="0" smtClean="0">
                <a:latin typeface="Arial"/>
                <a:cs typeface="Arial"/>
              </a:rPr>
              <a:t>real-time</a:t>
            </a:r>
            <a:r>
              <a:rPr lang="en-US" sz="2000" spc="-185" dirty="0" smtClean="0">
                <a:latin typeface="Arial"/>
                <a:cs typeface="Arial"/>
              </a:rPr>
              <a:t> </a:t>
            </a:r>
            <a:r>
              <a:rPr lang="en-US" sz="2000" spc="5" dirty="0" smtClean="0">
                <a:latin typeface="Arial"/>
                <a:cs typeface="Arial"/>
              </a:rPr>
              <a:t>computation  </a:t>
            </a:r>
            <a:r>
              <a:rPr lang="en-US" sz="2000" spc="5" dirty="0">
                <a:latin typeface="Arial"/>
                <a:cs typeface="Arial"/>
              </a:rPr>
              <a:t>system.</a:t>
            </a:r>
            <a:endParaRPr lang="en-US" sz="2000" dirty="0">
              <a:latin typeface="Arial"/>
              <a:cs typeface="Arial"/>
            </a:endParaRPr>
          </a:p>
          <a:p>
            <a:pPr marL="1049020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2000" spc="-5" dirty="0">
                <a:latin typeface="Arial"/>
                <a:cs typeface="Arial"/>
              </a:rPr>
              <a:t>Fast</a:t>
            </a:r>
            <a:endParaRPr lang="en-US" sz="2000" dirty="0">
              <a:latin typeface="Arial"/>
              <a:cs typeface="Arial"/>
            </a:endParaRPr>
          </a:p>
          <a:p>
            <a:pPr marL="1049020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2000" spc="-5" dirty="0">
                <a:latin typeface="Arial"/>
                <a:cs typeface="Arial"/>
              </a:rPr>
              <a:t>Scalable</a:t>
            </a:r>
            <a:endParaRPr lang="en-US" sz="2000" dirty="0">
              <a:latin typeface="Arial"/>
              <a:cs typeface="Arial"/>
            </a:endParaRPr>
          </a:p>
          <a:p>
            <a:pPr marL="104902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2000" spc="-5" dirty="0">
                <a:latin typeface="Arial"/>
                <a:cs typeface="Arial"/>
              </a:rPr>
              <a:t>Fault-tolerant</a:t>
            </a:r>
            <a:endParaRPr lang="en-US" sz="2000" dirty="0">
              <a:latin typeface="Arial"/>
              <a:cs typeface="Arial"/>
            </a:endParaRPr>
          </a:p>
          <a:p>
            <a:pPr marL="913130" indent="-139700">
              <a:spcBef>
                <a:spcPts val="969"/>
              </a:spcBef>
              <a:tabLst>
                <a:tab pos="913765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Used </a:t>
            </a:r>
            <a:r>
              <a:rPr lang="en-US" sz="2000" spc="5" dirty="0">
                <a:latin typeface="Arial"/>
                <a:cs typeface="Arial"/>
              </a:rPr>
              <a:t>to process large </a:t>
            </a:r>
            <a:r>
              <a:rPr lang="en-US" sz="2000" spc="10" dirty="0">
                <a:latin typeface="Arial"/>
                <a:cs typeface="Arial"/>
              </a:rPr>
              <a:t>volumes </a:t>
            </a:r>
            <a:r>
              <a:rPr lang="en-US" sz="2000" spc="5" dirty="0">
                <a:latin typeface="Arial"/>
                <a:cs typeface="Arial"/>
              </a:rPr>
              <a:t>of high-velocity</a:t>
            </a:r>
            <a:r>
              <a:rPr lang="en-US" sz="2000" spc="-22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  <a:p>
            <a:pPr marL="913130" indent="-139700">
              <a:tabLst>
                <a:tab pos="913765" algn="l"/>
              </a:tabLst>
            </a:pPr>
            <a:r>
              <a:rPr lang="en-US" sz="2000" spc="10" dirty="0" smtClean="0">
                <a:latin typeface="Arial"/>
                <a:cs typeface="Arial"/>
              </a:rPr>
              <a:t>Useful </a:t>
            </a:r>
            <a:r>
              <a:rPr lang="en-US" sz="2000" spc="5" dirty="0">
                <a:latin typeface="Arial"/>
                <a:cs typeface="Arial"/>
              </a:rPr>
              <a:t>when </a:t>
            </a:r>
            <a:r>
              <a:rPr lang="en-US" sz="2000" dirty="0">
                <a:latin typeface="Arial"/>
                <a:cs typeface="Arial"/>
              </a:rPr>
              <a:t>milliseconds </a:t>
            </a:r>
            <a:r>
              <a:rPr lang="en-US" sz="2000" spc="5" dirty="0">
                <a:latin typeface="Arial"/>
                <a:cs typeface="Arial"/>
              </a:rPr>
              <a:t>of latency matter </a:t>
            </a:r>
            <a:r>
              <a:rPr lang="en-US" sz="2000" spc="10" dirty="0">
                <a:latin typeface="Arial"/>
                <a:cs typeface="Arial"/>
              </a:rPr>
              <a:t>and </a:t>
            </a:r>
            <a:r>
              <a:rPr lang="en-US" sz="2000" spc="5" dirty="0">
                <a:latin typeface="Arial"/>
                <a:cs typeface="Arial"/>
              </a:rPr>
              <a:t>Spark isn't fast</a:t>
            </a:r>
            <a:r>
              <a:rPr lang="en-US" sz="2000" spc="-21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enough</a:t>
            </a:r>
            <a:endParaRPr lang="en-US" sz="2000" dirty="0">
              <a:latin typeface="Arial"/>
              <a:cs typeface="Arial"/>
            </a:endParaRPr>
          </a:p>
          <a:p>
            <a:pPr marL="1049020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2000" spc="-10" dirty="0">
                <a:latin typeface="Arial"/>
                <a:cs typeface="Arial"/>
              </a:rPr>
              <a:t>Has been benchmarked </a:t>
            </a:r>
            <a:r>
              <a:rPr lang="en-US" sz="2000" spc="-5" dirty="0">
                <a:latin typeface="Arial"/>
                <a:cs typeface="Arial"/>
              </a:rPr>
              <a:t>at </a:t>
            </a:r>
            <a:r>
              <a:rPr lang="en-US" sz="2000" spc="-10" dirty="0">
                <a:latin typeface="Arial"/>
                <a:cs typeface="Arial"/>
              </a:rPr>
              <a:t>over </a:t>
            </a:r>
            <a:r>
              <a:rPr lang="en-US" sz="2000" spc="-5" dirty="0">
                <a:latin typeface="Arial"/>
                <a:cs typeface="Arial"/>
              </a:rPr>
              <a:t>a million tuples processed per second</a:t>
            </a:r>
            <a:r>
              <a:rPr lang="en-US" sz="2000" spc="114" dirty="0"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Arial"/>
                <a:cs typeface="Arial"/>
              </a:rPr>
              <a:t>per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node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object 6"/>
          <p:cNvSpPr/>
          <p:nvPr/>
        </p:nvSpPr>
        <p:spPr>
          <a:xfrm>
            <a:off x="3419872" y="836836"/>
            <a:ext cx="2207174" cy="1007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Solr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4544" y="2780928"/>
            <a:ext cx="8805672" cy="3406136"/>
          </a:xfrm>
        </p:spPr>
        <p:txBody>
          <a:bodyPr/>
          <a:lstStyle/>
          <a:p>
            <a:pPr marL="918844" marR="755650" indent="-139700">
              <a:lnSpc>
                <a:spcPct val="101499"/>
              </a:lnSpc>
              <a:spcBef>
                <a:spcPts val="100"/>
              </a:spcBef>
              <a:tabLst>
                <a:tab pos="919480" algn="l"/>
              </a:tabLst>
            </a:pPr>
            <a:r>
              <a:rPr lang="en-US" sz="1800" spc="10" dirty="0">
                <a:latin typeface="Arial"/>
                <a:cs typeface="Arial"/>
              </a:rPr>
              <a:t>Apache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" dirty="0" err="1">
                <a:latin typeface="Arial"/>
                <a:cs typeface="Arial"/>
              </a:rPr>
              <a:t>Solr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fast, open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source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enterprise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search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platform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built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on  the </a:t>
            </a:r>
            <a:r>
              <a:rPr lang="en-US" sz="1800" spc="10" dirty="0">
                <a:latin typeface="Arial"/>
                <a:cs typeface="Arial"/>
              </a:rPr>
              <a:t>Apache Lucene </a:t>
            </a:r>
            <a:r>
              <a:rPr lang="en-US" sz="1800" spc="5" dirty="0">
                <a:latin typeface="Arial"/>
                <a:cs typeface="Arial"/>
              </a:rPr>
              <a:t>Java </a:t>
            </a:r>
            <a:r>
              <a:rPr lang="en-US" sz="1800" spc="10" dirty="0">
                <a:latin typeface="Arial"/>
                <a:cs typeface="Arial"/>
              </a:rPr>
              <a:t>search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library</a:t>
            </a:r>
            <a:endParaRPr lang="en-US" sz="18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918844" indent="-139700">
              <a:spcBef>
                <a:spcPts val="855"/>
              </a:spcBef>
              <a:tabLst>
                <a:tab pos="919480" algn="l"/>
              </a:tabLst>
            </a:pPr>
            <a:r>
              <a:rPr lang="en-US" sz="1800" spc="5" dirty="0">
                <a:latin typeface="Arial"/>
                <a:cs typeface="Arial"/>
              </a:rPr>
              <a:t>Full-text indexing </a:t>
            </a:r>
            <a:r>
              <a:rPr lang="en-US" sz="1800" spc="10" dirty="0">
                <a:latin typeface="Arial"/>
                <a:cs typeface="Arial"/>
              </a:rPr>
              <a:t>and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search</a:t>
            </a:r>
            <a:endParaRPr lang="en-US" sz="1800" dirty="0">
              <a:latin typeface="Arial"/>
              <a:cs typeface="Arial"/>
            </a:endParaRPr>
          </a:p>
          <a:p>
            <a:pPr marL="1054735" marR="839469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1800" spc="-5" dirty="0">
                <a:latin typeface="Arial"/>
                <a:cs typeface="Arial"/>
              </a:rPr>
              <a:t>REST-like </a:t>
            </a:r>
            <a:r>
              <a:rPr lang="en-US" sz="1800" spc="-10" dirty="0">
                <a:latin typeface="Arial"/>
                <a:cs typeface="Arial"/>
              </a:rPr>
              <a:t>HTTP/XML and JSON </a:t>
            </a:r>
            <a:r>
              <a:rPr lang="en-US" sz="1800" spc="-5" dirty="0">
                <a:latin typeface="Arial"/>
                <a:cs typeface="Arial"/>
              </a:rPr>
              <a:t>APIs </a:t>
            </a:r>
            <a:r>
              <a:rPr lang="en-US" sz="1800" spc="-10" dirty="0">
                <a:latin typeface="Arial"/>
                <a:cs typeface="Arial"/>
              </a:rPr>
              <a:t>make </a:t>
            </a:r>
            <a:r>
              <a:rPr lang="en-US" sz="1800" dirty="0">
                <a:latin typeface="Arial"/>
                <a:cs typeface="Arial"/>
              </a:rPr>
              <a:t>it </a:t>
            </a:r>
            <a:r>
              <a:rPr lang="en-US" sz="1800" spc="-5" dirty="0">
                <a:latin typeface="Arial"/>
                <a:cs typeface="Arial"/>
              </a:rPr>
              <a:t>easy to use with </a:t>
            </a:r>
            <a:r>
              <a:rPr lang="en-US" sz="1800" spc="-10" dirty="0">
                <a:latin typeface="Arial"/>
                <a:cs typeface="Arial"/>
              </a:rPr>
              <a:t>variety of  programming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languages</a:t>
            </a:r>
            <a:endParaRPr lang="en-US" sz="1800" dirty="0">
              <a:latin typeface="Arial"/>
              <a:cs typeface="Arial"/>
            </a:endParaRPr>
          </a:p>
          <a:p>
            <a:pPr lvl="1">
              <a:buFont typeface="Wingdings"/>
              <a:buChar char=""/>
            </a:pPr>
            <a:endParaRPr lang="en-US" sz="1800" dirty="0">
              <a:latin typeface="Times New Roman"/>
              <a:cs typeface="Times New Roman"/>
            </a:endParaRPr>
          </a:p>
          <a:p>
            <a:pPr marL="918844" marR="820419" indent="-139700">
              <a:lnSpc>
                <a:spcPct val="101499"/>
              </a:lnSpc>
              <a:spcBef>
                <a:spcPts val="944"/>
              </a:spcBef>
              <a:tabLst>
                <a:tab pos="919480" algn="l"/>
              </a:tabLst>
            </a:pPr>
            <a:r>
              <a:rPr lang="en-US" sz="1800" spc="5" dirty="0">
                <a:latin typeface="Arial"/>
                <a:cs typeface="Arial"/>
              </a:rPr>
              <a:t>Highly reliable, </a:t>
            </a:r>
            <a:r>
              <a:rPr lang="en-US" sz="1800" spc="10" dirty="0">
                <a:latin typeface="Arial"/>
                <a:cs typeface="Arial"/>
              </a:rPr>
              <a:t>scalable and </a:t>
            </a:r>
            <a:r>
              <a:rPr lang="en-US" sz="1800" spc="5" dirty="0">
                <a:latin typeface="Arial"/>
                <a:cs typeface="Arial"/>
              </a:rPr>
              <a:t>fault tolerant, providing distributed  indexing, replication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load-balanced querying, automated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failover 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dirty="0">
                <a:latin typeface="Arial"/>
                <a:cs typeface="Arial"/>
              </a:rPr>
              <a:t>recovery, </a:t>
            </a:r>
            <a:r>
              <a:rPr lang="en-US" sz="1800" spc="5" dirty="0">
                <a:latin typeface="Arial"/>
                <a:cs typeface="Arial"/>
              </a:rPr>
              <a:t>centralized configuration </a:t>
            </a:r>
            <a:r>
              <a:rPr lang="en-US" sz="1800" spc="10" dirty="0">
                <a:latin typeface="Arial"/>
                <a:cs typeface="Arial"/>
              </a:rPr>
              <a:t>and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more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3230650" y="836712"/>
            <a:ext cx="2493477" cy="1031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Spa</a:t>
            </a:r>
            <a:r>
              <a:rPr lang="fr-FR" spc="-10" dirty="0" err="1">
                <a:latin typeface="Arial"/>
                <a:cs typeface="Arial"/>
              </a:rPr>
              <a:t>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4511"/>
            <a:ext cx="8805672" cy="4126216"/>
          </a:xfrm>
        </p:spPr>
        <p:txBody>
          <a:bodyPr/>
          <a:lstStyle/>
          <a:p>
            <a:pPr marL="927100" marR="1278255" indent="-139065">
              <a:lnSpc>
                <a:spcPct val="100899"/>
              </a:lnSpc>
              <a:spcBef>
                <a:spcPts val="105"/>
              </a:spcBef>
              <a:tabLst>
                <a:tab pos="927735" algn="l"/>
              </a:tabLst>
            </a:pPr>
            <a:r>
              <a:rPr lang="fr-FR" sz="2000" spc="5" dirty="0">
                <a:latin typeface="Arial"/>
                <a:cs typeface="Arial"/>
              </a:rPr>
              <a:t>Apache </a:t>
            </a:r>
            <a:r>
              <a:rPr lang="fr-FR" sz="2000" spc="5" dirty="0" err="1">
                <a:latin typeface="Arial"/>
                <a:cs typeface="Arial"/>
              </a:rPr>
              <a:t>Spark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is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a </a:t>
            </a:r>
            <a:r>
              <a:rPr lang="fr-FR" sz="2000" spc="5" dirty="0" err="1">
                <a:latin typeface="Arial"/>
                <a:cs typeface="Arial"/>
              </a:rPr>
              <a:t>fast</a:t>
            </a:r>
            <a:r>
              <a:rPr lang="fr-FR" sz="2000" spc="5" dirty="0">
                <a:latin typeface="Arial"/>
                <a:cs typeface="Arial"/>
              </a:rPr>
              <a:t> and </a:t>
            </a:r>
            <a:r>
              <a:rPr lang="fr-FR" sz="2000" spc="5" dirty="0" err="1">
                <a:latin typeface="Arial"/>
                <a:cs typeface="Arial"/>
              </a:rPr>
              <a:t>general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engine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for large-</a:t>
            </a:r>
            <a:r>
              <a:rPr lang="fr-FR" sz="2000" spc="5" dirty="0" err="1">
                <a:latin typeface="Arial"/>
                <a:cs typeface="Arial"/>
              </a:rPr>
              <a:t>scale</a:t>
            </a:r>
            <a:r>
              <a:rPr lang="fr-FR" sz="2000" spc="-250" dirty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data  </a:t>
            </a:r>
            <a:r>
              <a:rPr lang="fr-FR" sz="2000" dirty="0" err="1">
                <a:latin typeface="Arial"/>
                <a:cs typeface="Arial"/>
              </a:rPr>
              <a:t>processing</a:t>
            </a:r>
            <a:r>
              <a:rPr lang="fr-FR" sz="2000" dirty="0">
                <a:latin typeface="Arial"/>
                <a:cs typeface="Arial"/>
              </a:rPr>
              <a:t>.</a:t>
            </a:r>
          </a:p>
          <a:p>
            <a:pPr marL="927100" indent="-139065">
              <a:spcBef>
                <a:spcPts val="475"/>
              </a:spcBef>
              <a:tabLst>
                <a:tab pos="927735" algn="l"/>
              </a:tabLst>
            </a:pPr>
            <a:r>
              <a:rPr lang="fr-FR" sz="2000" spc="10" dirty="0" err="1">
                <a:latin typeface="Arial"/>
                <a:cs typeface="Arial"/>
              </a:rPr>
              <a:t>Spark</a:t>
            </a:r>
            <a:r>
              <a:rPr lang="fr-FR" sz="2000" spc="1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has </a:t>
            </a:r>
            <a:r>
              <a:rPr lang="fr-FR" sz="2000" spc="10" dirty="0">
                <a:latin typeface="Arial"/>
                <a:cs typeface="Arial"/>
              </a:rPr>
              <a:t>a </a:t>
            </a:r>
            <a:r>
              <a:rPr lang="fr-FR" sz="2000" dirty="0" err="1">
                <a:latin typeface="Arial"/>
                <a:cs typeface="Arial"/>
              </a:rPr>
              <a:t>variety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of </a:t>
            </a:r>
            <a:r>
              <a:rPr lang="fr-FR" sz="2000" spc="5" dirty="0" err="1">
                <a:latin typeface="Arial"/>
                <a:cs typeface="Arial"/>
              </a:rPr>
              <a:t>advantages</a:t>
            </a:r>
            <a:r>
              <a:rPr lang="fr-FR" sz="2000" spc="-15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including</a:t>
            </a:r>
            <a:r>
              <a:rPr lang="fr-FR" sz="2000" dirty="0">
                <a:latin typeface="Arial"/>
                <a:cs typeface="Arial"/>
              </a:rPr>
              <a:t>:</a:t>
            </a:r>
          </a:p>
          <a:p>
            <a:pPr marL="1062355" lvl="1" indent="-100330">
              <a:spcBef>
                <a:spcPts val="455"/>
              </a:spcBef>
              <a:buSzPct val="81818"/>
              <a:buFont typeface="Wingdings"/>
              <a:buChar char=""/>
              <a:tabLst>
                <a:tab pos="1062990" algn="l"/>
              </a:tabLst>
            </a:pPr>
            <a:r>
              <a:rPr lang="fr-FR" sz="2000" spc="15" dirty="0">
                <a:latin typeface="Arial"/>
                <a:cs typeface="Arial"/>
              </a:rPr>
              <a:t>Speed</a:t>
            </a:r>
            <a:endParaRPr lang="fr-FR" sz="2000" dirty="0">
              <a:latin typeface="Arial"/>
              <a:cs typeface="Arial"/>
            </a:endParaRPr>
          </a:p>
          <a:p>
            <a:pPr marL="1200150" lvl="2" indent="-100965">
              <a:spcBef>
                <a:spcPts val="395"/>
              </a:spcBef>
              <a:buFont typeface="Verdana"/>
              <a:buChar char="−"/>
              <a:tabLst>
                <a:tab pos="1200785" algn="l"/>
              </a:tabLst>
            </a:pPr>
            <a:r>
              <a:rPr lang="fr-FR" sz="2000" spc="5" dirty="0" err="1">
                <a:latin typeface="Arial"/>
                <a:cs typeface="Arial"/>
              </a:rPr>
              <a:t>Run</a:t>
            </a:r>
            <a:r>
              <a:rPr lang="fr-FR" sz="2000" spc="5" dirty="0">
                <a:latin typeface="Arial"/>
                <a:cs typeface="Arial"/>
              </a:rPr>
              <a:t> programs </a:t>
            </a:r>
            <a:r>
              <a:rPr lang="fr-FR" sz="2000" spc="5" dirty="0" err="1">
                <a:latin typeface="Arial"/>
                <a:cs typeface="Arial"/>
              </a:rPr>
              <a:t>faster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than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MapReduce</a:t>
            </a:r>
            <a:r>
              <a:rPr lang="fr-FR" sz="2000" spc="5" dirty="0">
                <a:latin typeface="Arial"/>
                <a:cs typeface="Arial"/>
              </a:rPr>
              <a:t> in</a:t>
            </a:r>
            <a:r>
              <a:rPr lang="fr-FR" sz="2000" spc="70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memory</a:t>
            </a:r>
            <a:endParaRPr lang="fr-FR" sz="2000" dirty="0">
              <a:latin typeface="Arial"/>
              <a:cs typeface="Arial"/>
            </a:endParaRPr>
          </a:p>
          <a:p>
            <a:pPr marL="1062355" lvl="1" indent="-100330">
              <a:spcBef>
                <a:spcPts val="459"/>
              </a:spcBef>
              <a:buSzPct val="81818"/>
              <a:buFont typeface="Wingdings"/>
              <a:buChar char=""/>
              <a:tabLst>
                <a:tab pos="1062990" algn="l"/>
              </a:tabLst>
            </a:pPr>
            <a:r>
              <a:rPr lang="fr-FR" sz="2000" spc="20" dirty="0" err="1">
                <a:latin typeface="Arial"/>
                <a:cs typeface="Arial"/>
              </a:rPr>
              <a:t>Easy</a:t>
            </a:r>
            <a:r>
              <a:rPr lang="fr-FR" sz="2000" spc="20" dirty="0">
                <a:latin typeface="Arial"/>
                <a:cs typeface="Arial"/>
              </a:rPr>
              <a:t> </a:t>
            </a:r>
            <a:r>
              <a:rPr lang="fr-FR" sz="2000" spc="15" dirty="0">
                <a:latin typeface="Arial"/>
                <a:cs typeface="Arial"/>
              </a:rPr>
              <a:t>to</a:t>
            </a:r>
            <a:r>
              <a:rPr lang="fr-FR" sz="2000" spc="-15" dirty="0">
                <a:latin typeface="Arial"/>
                <a:cs typeface="Arial"/>
              </a:rPr>
              <a:t> </a:t>
            </a:r>
            <a:r>
              <a:rPr lang="fr-FR" sz="2000" spc="20" dirty="0">
                <a:latin typeface="Arial"/>
                <a:cs typeface="Arial"/>
              </a:rPr>
              <a:t>use</a:t>
            </a:r>
            <a:endParaRPr lang="fr-FR" sz="2000" dirty="0">
              <a:latin typeface="Arial"/>
              <a:cs typeface="Arial"/>
            </a:endParaRPr>
          </a:p>
          <a:p>
            <a:pPr marL="1200150" lvl="2" indent="-100965">
              <a:spcBef>
                <a:spcPts val="395"/>
              </a:spcBef>
              <a:buFont typeface="Verdana"/>
              <a:buChar char="−"/>
              <a:tabLst>
                <a:tab pos="1200785" algn="l"/>
              </a:tabLst>
            </a:pPr>
            <a:r>
              <a:rPr lang="fr-FR" sz="2000" spc="15" dirty="0">
                <a:latin typeface="Arial"/>
                <a:cs typeface="Arial"/>
              </a:rPr>
              <a:t>Write </a:t>
            </a:r>
            <a:r>
              <a:rPr lang="fr-FR" sz="2000" spc="5" dirty="0" err="1">
                <a:latin typeface="Arial"/>
                <a:cs typeface="Arial"/>
              </a:rPr>
              <a:t>apps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quickly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with</a:t>
            </a:r>
            <a:r>
              <a:rPr lang="fr-FR" sz="2000" spc="5" dirty="0">
                <a:latin typeface="Arial"/>
                <a:cs typeface="Arial"/>
              </a:rPr>
              <a:t> Java, Scala, Python,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spc="15" dirty="0">
                <a:latin typeface="Arial"/>
                <a:cs typeface="Arial"/>
              </a:rPr>
              <a:t>R</a:t>
            </a:r>
            <a:endParaRPr lang="fr-FR" sz="2000" dirty="0">
              <a:latin typeface="Arial"/>
              <a:cs typeface="Arial"/>
            </a:endParaRPr>
          </a:p>
          <a:p>
            <a:pPr marL="1062355" lvl="1" indent="-100330">
              <a:spcBef>
                <a:spcPts val="459"/>
              </a:spcBef>
              <a:buSzPct val="81818"/>
              <a:buFont typeface="Wingdings"/>
              <a:buChar char=""/>
              <a:tabLst>
                <a:tab pos="1062990" algn="l"/>
              </a:tabLst>
            </a:pPr>
            <a:r>
              <a:rPr lang="fr-FR" sz="2000" spc="15" dirty="0" err="1">
                <a:latin typeface="Arial"/>
                <a:cs typeface="Arial"/>
              </a:rPr>
              <a:t>Generality</a:t>
            </a:r>
            <a:endParaRPr lang="fr-FR" sz="2000" dirty="0">
              <a:latin typeface="Arial"/>
              <a:cs typeface="Arial"/>
            </a:endParaRPr>
          </a:p>
          <a:p>
            <a:pPr marL="1200150" lvl="2" indent="-100965">
              <a:spcBef>
                <a:spcPts val="395"/>
              </a:spcBef>
              <a:buFont typeface="Verdana"/>
              <a:buChar char="−"/>
              <a:tabLst>
                <a:tab pos="1200785" algn="l"/>
              </a:tabLst>
            </a:pPr>
            <a:r>
              <a:rPr lang="fr-FR" sz="2000" spc="5" dirty="0">
                <a:latin typeface="Arial"/>
                <a:cs typeface="Arial"/>
              </a:rPr>
              <a:t>Can combine SQL, streaming, and </a:t>
            </a:r>
            <a:r>
              <a:rPr lang="fr-FR" sz="2000" spc="5" dirty="0" err="1">
                <a:latin typeface="Arial"/>
                <a:cs typeface="Arial"/>
              </a:rPr>
              <a:t>complex</a:t>
            </a:r>
            <a:r>
              <a:rPr lang="fr-FR" sz="2000" spc="70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analytics</a:t>
            </a:r>
            <a:endParaRPr lang="fr-FR" sz="2000" dirty="0">
              <a:latin typeface="Arial"/>
              <a:cs typeface="Arial"/>
            </a:endParaRPr>
          </a:p>
          <a:p>
            <a:pPr marL="1062355" lvl="1" indent="-100330">
              <a:spcBef>
                <a:spcPts val="409"/>
              </a:spcBef>
              <a:buSzPct val="78260"/>
              <a:buFont typeface="Wingdings"/>
              <a:buChar char=""/>
              <a:tabLst>
                <a:tab pos="1062990" algn="l"/>
              </a:tabLst>
            </a:pPr>
            <a:r>
              <a:rPr lang="fr-FR" sz="2000" spc="-10" dirty="0" err="1">
                <a:latin typeface="Arial"/>
                <a:cs typeface="Arial"/>
              </a:rPr>
              <a:t>Runs</a:t>
            </a:r>
            <a:r>
              <a:rPr lang="fr-FR" sz="2000" spc="-10" dirty="0">
                <a:latin typeface="Arial"/>
                <a:cs typeface="Arial"/>
              </a:rPr>
              <a:t> on </a:t>
            </a:r>
            <a:r>
              <a:rPr lang="fr-FR" sz="2000" spc="-10" dirty="0" err="1">
                <a:latin typeface="Arial"/>
                <a:cs typeface="Arial"/>
              </a:rPr>
              <a:t>variety</a:t>
            </a:r>
            <a:r>
              <a:rPr lang="fr-FR" sz="2000" spc="-10" dirty="0">
                <a:latin typeface="Arial"/>
                <a:cs typeface="Arial"/>
              </a:rPr>
              <a:t> of </a:t>
            </a:r>
            <a:r>
              <a:rPr lang="fr-FR" sz="2000" spc="-10" dirty="0" err="1">
                <a:latin typeface="Arial"/>
                <a:cs typeface="Arial"/>
              </a:rPr>
              <a:t>environments</a:t>
            </a:r>
            <a:r>
              <a:rPr lang="fr-FR" sz="2000" spc="-10" dirty="0">
                <a:latin typeface="Arial"/>
                <a:cs typeface="Arial"/>
              </a:rPr>
              <a:t> and </a:t>
            </a:r>
            <a:r>
              <a:rPr lang="fr-FR" sz="2000" spc="-10" dirty="0" err="1">
                <a:latin typeface="Arial"/>
                <a:cs typeface="Arial"/>
              </a:rPr>
              <a:t>can</a:t>
            </a:r>
            <a:r>
              <a:rPr lang="fr-FR" sz="2000" spc="-10" dirty="0">
                <a:latin typeface="Arial"/>
                <a:cs typeface="Arial"/>
              </a:rPr>
              <a:t> </a:t>
            </a:r>
            <a:r>
              <a:rPr lang="fr-FR" sz="2000" spc="-10" dirty="0" err="1">
                <a:latin typeface="Arial"/>
                <a:cs typeface="Arial"/>
              </a:rPr>
              <a:t>access</a:t>
            </a:r>
            <a:r>
              <a:rPr lang="fr-FR" sz="2000" spc="-10" dirty="0">
                <a:latin typeface="Arial"/>
                <a:cs typeface="Arial"/>
              </a:rPr>
              <a:t> diverse data</a:t>
            </a:r>
            <a:r>
              <a:rPr lang="fr-FR" sz="2000" spc="135" dirty="0">
                <a:latin typeface="Arial"/>
                <a:cs typeface="Arial"/>
              </a:rPr>
              <a:t> </a:t>
            </a:r>
            <a:r>
              <a:rPr lang="fr-FR" sz="2000" spc="-10" dirty="0">
                <a:latin typeface="Arial"/>
                <a:cs typeface="Arial"/>
              </a:rPr>
              <a:t>sources</a:t>
            </a:r>
            <a:endParaRPr lang="fr-FR" sz="2000" dirty="0">
              <a:latin typeface="Arial"/>
              <a:cs typeface="Arial"/>
            </a:endParaRPr>
          </a:p>
          <a:p>
            <a:pPr marL="1200150" lvl="2" indent="-100965">
              <a:spcBef>
                <a:spcPts val="390"/>
              </a:spcBef>
              <a:buFont typeface="Verdana"/>
              <a:buChar char="−"/>
              <a:tabLst>
                <a:tab pos="1200785" algn="l"/>
              </a:tabLst>
            </a:pPr>
            <a:r>
              <a:rPr lang="fr-FR" sz="2000" spc="5" dirty="0" err="1">
                <a:latin typeface="Arial"/>
                <a:cs typeface="Arial"/>
              </a:rPr>
              <a:t>Hadoop</a:t>
            </a:r>
            <a:r>
              <a:rPr lang="fr-FR" sz="2000" spc="5" dirty="0">
                <a:latin typeface="Arial"/>
                <a:cs typeface="Arial"/>
              </a:rPr>
              <a:t>, </a:t>
            </a:r>
            <a:r>
              <a:rPr lang="fr-FR" sz="2000" spc="10" dirty="0" err="1">
                <a:latin typeface="Arial"/>
                <a:cs typeface="Arial"/>
              </a:rPr>
              <a:t>Mesos</a:t>
            </a:r>
            <a:r>
              <a:rPr lang="fr-FR" sz="2000" spc="10" dirty="0">
                <a:latin typeface="Arial"/>
                <a:cs typeface="Arial"/>
              </a:rPr>
              <a:t>, </a:t>
            </a:r>
            <a:r>
              <a:rPr lang="fr-FR" sz="2000" spc="5" dirty="0" err="1">
                <a:latin typeface="Arial"/>
                <a:cs typeface="Arial"/>
              </a:rPr>
              <a:t>standalone</a:t>
            </a:r>
            <a:r>
              <a:rPr lang="fr-FR" sz="2000" spc="5" dirty="0">
                <a:latin typeface="Arial"/>
                <a:cs typeface="Arial"/>
              </a:rPr>
              <a:t>,</a:t>
            </a:r>
            <a:r>
              <a:rPr lang="fr-FR" sz="2000" spc="7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cloud…</a:t>
            </a:r>
            <a:endParaRPr lang="fr-FR" sz="2000" dirty="0">
              <a:latin typeface="Arial"/>
              <a:cs typeface="Arial"/>
            </a:endParaRPr>
          </a:p>
          <a:p>
            <a:pPr marL="1200150" lvl="2" indent="-100965">
              <a:spcBef>
                <a:spcPts val="400"/>
              </a:spcBef>
              <a:buFont typeface="Verdana"/>
              <a:buChar char="−"/>
              <a:tabLst>
                <a:tab pos="1200785" algn="l"/>
              </a:tabLst>
            </a:pPr>
            <a:r>
              <a:rPr lang="fr-FR" sz="2000" spc="5" dirty="0">
                <a:latin typeface="Arial"/>
                <a:cs typeface="Arial"/>
              </a:rPr>
              <a:t>HDFS, Cassandra, </a:t>
            </a:r>
            <a:r>
              <a:rPr lang="fr-FR" sz="2000" spc="5" dirty="0" err="1">
                <a:latin typeface="Arial"/>
                <a:cs typeface="Arial"/>
              </a:rPr>
              <a:t>HBase</a:t>
            </a:r>
            <a:r>
              <a:rPr lang="fr-FR" sz="2000" spc="5" dirty="0">
                <a:latin typeface="Arial"/>
                <a:cs typeface="Arial"/>
              </a:rPr>
              <a:t>,</a:t>
            </a:r>
            <a:r>
              <a:rPr lang="fr-FR" sz="2000" spc="5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S3…</a:t>
            </a:r>
            <a:endParaRPr lang="fr-FR" sz="20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3491880" y="692696"/>
            <a:ext cx="1521535" cy="891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2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 smtClean="0">
                <a:latin typeface="Arial"/>
                <a:cs typeface="Arial"/>
              </a:rPr>
              <a:t>Druid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24544" y="1988840"/>
            <a:ext cx="9145016" cy="4054208"/>
          </a:xfrm>
        </p:spPr>
        <p:txBody>
          <a:bodyPr/>
          <a:lstStyle/>
          <a:p>
            <a:pPr marL="918844" marR="1028065" indent="-139700">
              <a:lnSpc>
                <a:spcPct val="101499"/>
              </a:lnSpc>
              <a:spcBef>
                <a:spcPts val="100"/>
              </a:spcBef>
              <a:tabLst>
                <a:tab pos="919480" algn="l"/>
              </a:tabLst>
            </a:pPr>
            <a:r>
              <a:rPr lang="en-US" sz="2000" spc="10" dirty="0">
                <a:latin typeface="Arial"/>
                <a:cs typeface="Arial"/>
              </a:rPr>
              <a:t>Apache Druid </a:t>
            </a:r>
            <a:r>
              <a:rPr lang="en-US" sz="2000" spc="5" dirty="0">
                <a:latin typeface="Arial"/>
                <a:cs typeface="Arial"/>
              </a:rPr>
              <a:t>is </a:t>
            </a:r>
            <a:r>
              <a:rPr lang="en-US" sz="2000" spc="10" dirty="0">
                <a:latin typeface="Arial"/>
                <a:cs typeface="Arial"/>
              </a:rPr>
              <a:t>a </a:t>
            </a:r>
            <a:r>
              <a:rPr lang="en-US" sz="2000" spc="5" dirty="0">
                <a:latin typeface="Arial"/>
                <a:cs typeface="Arial"/>
              </a:rPr>
              <a:t>high-performance, column-oriented,</a:t>
            </a:r>
            <a:r>
              <a:rPr lang="en-US" sz="2000" spc="-18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distributed  data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store.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5" dirty="0">
                <a:latin typeface="Arial"/>
                <a:cs typeface="Arial"/>
              </a:rPr>
              <a:t>Interactive sub-second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queries</a:t>
            </a:r>
            <a:endParaRPr lang="en-US" sz="2000" dirty="0">
              <a:latin typeface="Arial"/>
              <a:cs typeface="Arial"/>
            </a:endParaRPr>
          </a:p>
          <a:p>
            <a:pPr marL="1193165" marR="960755" lvl="2" indent="-101600">
              <a:lnSpc>
                <a:spcPct val="102699"/>
              </a:lnSpc>
              <a:spcBef>
                <a:spcPts val="380"/>
              </a:spcBef>
              <a:buFont typeface="Verdana"/>
              <a:buChar char="−"/>
              <a:tabLst>
                <a:tab pos="1193800" algn="l"/>
              </a:tabLst>
            </a:pPr>
            <a:r>
              <a:rPr lang="en-US" sz="2000" spc="5" dirty="0">
                <a:latin typeface="Arial"/>
                <a:cs typeface="Arial"/>
              </a:rPr>
              <a:t>Unique architecture enables rapid </a:t>
            </a:r>
            <a:r>
              <a:rPr lang="en-US" sz="2000" spc="10" dirty="0">
                <a:latin typeface="Arial"/>
                <a:cs typeface="Arial"/>
              </a:rPr>
              <a:t>multi-dimensional </a:t>
            </a:r>
            <a:r>
              <a:rPr lang="en-US" sz="2000" spc="5" dirty="0">
                <a:latin typeface="Arial"/>
                <a:cs typeface="Arial"/>
              </a:rPr>
              <a:t>filtering, </a:t>
            </a:r>
            <a:r>
              <a:rPr lang="en-US" sz="2000" spc="10" dirty="0">
                <a:latin typeface="Arial"/>
                <a:cs typeface="Arial"/>
              </a:rPr>
              <a:t>ad-hoc </a:t>
            </a:r>
            <a:r>
              <a:rPr lang="en-US" sz="2000" spc="5" dirty="0">
                <a:latin typeface="Arial"/>
                <a:cs typeface="Arial"/>
              </a:rPr>
              <a:t>attribute  groupings, and extremely </a:t>
            </a:r>
            <a:r>
              <a:rPr lang="en-US" sz="2000" spc="10" dirty="0">
                <a:latin typeface="Arial"/>
                <a:cs typeface="Arial"/>
              </a:rPr>
              <a:t>fast</a:t>
            </a:r>
            <a:r>
              <a:rPr lang="en-US" sz="2000" spc="7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aggregations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10" dirty="0">
                <a:latin typeface="Arial"/>
                <a:cs typeface="Arial"/>
              </a:rPr>
              <a:t>Real-time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streams</a:t>
            </a:r>
            <a:endParaRPr lang="en-US" sz="2000" dirty="0">
              <a:latin typeface="Arial"/>
              <a:cs typeface="Arial"/>
            </a:endParaRPr>
          </a:p>
          <a:p>
            <a:pPr marL="1193165" lvl="2" indent="-101600">
              <a:spcBef>
                <a:spcPts val="409"/>
              </a:spcBef>
              <a:buFont typeface="Verdana"/>
              <a:buChar char="−"/>
              <a:tabLst>
                <a:tab pos="1193800" algn="l"/>
              </a:tabLst>
            </a:pPr>
            <a:r>
              <a:rPr lang="en-US" sz="2000" spc="10" dirty="0">
                <a:latin typeface="Arial"/>
                <a:cs typeface="Arial"/>
              </a:rPr>
              <a:t>Lock-free ingestion to </a:t>
            </a:r>
            <a:r>
              <a:rPr lang="en-US" sz="2000" spc="5" dirty="0">
                <a:latin typeface="Arial"/>
                <a:cs typeface="Arial"/>
              </a:rPr>
              <a:t>allow </a:t>
            </a:r>
            <a:r>
              <a:rPr lang="en-US" sz="2000" spc="10" dirty="0">
                <a:latin typeface="Arial"/>
                <a:cs typeface="Arial"/>
              </a:rPr>
              <a:t>for </a:t>
            </a:r>
            <a:r>
              <a:rPr lang="en-US" sz="2000" spc="5" dirty="0">
                <a:latin typeface="Arial"/>
                <a:cs typeface="Arial"/>
              </a:rPr>
              <a:t>simultaneous ingestion </a:t>
            </a:r>
            <a:r>
              <a:rPr lang="en-US" sz="2000" spc="10" dirty="0">
                <a:latin typeface="Arial"/>
                <a:cs typeface="Arial"/>
              </a:rPr>
              <a:t>and </a:t>
            </a:r>
            <a:r>
              <a:rPr lang="en-US" sz="2000" spc="5" dirty="0">
                <a:latin typeface="Arial"/>
                <a:cs typeface="Arial"/>
              </a:rPr>
              <a:t>querying of</a:t>
            </a:r>
            <a:r>
              <a:rPr lang="en-US" sz="2000" spc="95" dirty="0">
                <a:latin typeface="Arial"/>
                <a:cs typeface="Arial"/>
              </a:rPr>
              <a:t> </a:t>
            </a:r>
            <a:r>
              <a:rPr lang="en-US" sz="2000" spc="5" dirty="0" smtClean="0">
                <a:latin typeface="Arial"/>
                <a:cs typeface="Arial"/>
              </a:rPr>
              <a:t>high dimensional</a:t>
            </a:r>
            <a:r>
              <a:rPr lang="en-US" sz="2000" spc="5" dirty="0">
                <a:latin typeface="Arial"/>
                <a:cs typeface="Arial"/>
              </a:rPr>
              <a:t>, high </a:t>
            </a:r>
            <a:r>
              <a:rPr lang="en-US" sz="2000" spc="10" dirty="0">
                <a:latin typeface="Arial"/>
                <a:cs typeface="Arial"/>
              </a:rPr>
              <a:t>volume </a:t>
            </a:r>
            <a:r>
              <a:rPr lang="en-US" sz="2000" spc="5" dirty="0">
                <a:latin typeface="Arial"/>
                <a:cs typeface="Arial"/>
              </a:rPr>
              <a:t>data</a:t>
            </a:r>
            <a:r>
              <a:rPr lang="en-US" sz="2000" spc="6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sets</a:t>
            </a:r>
            <a:endParaRPr lang="en-US" sz="2000" dirty="0">
              <a:latin typeface="Arial"/>
              <a:cs typeface="Arial"/>
            </a:endParaRPr>
          </a:p>
          <a:p>
            <a:pPr marL="1193165" lvl="2" indent="-101600">
              <a:spcBef>
                <a:spcPts val="395"/>
              </a:spcBef>
              <a:buFont typeface="Verdana"/>
              <a:buChar char="−"/>
              <a:tabLst>
                <a:tab pos="1193800" algn="l"/>
              </a:tabLst>
            </a:pPr>
            <a:r>
              <a:rPr lang="en-US" sz="2000" spc="5" dirty="0">
                <a:latin typeface="Arial"/>
                <a:cs typeface="Arial"/>
              </a:rPr>
              <a:t>Explore events immediately after they</a:t>
            </a:r>
            <a:r>
              <a:rPr lang="en-US" sz="2000" spc="10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occur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5" dirty="0">
                <a:latin typeface="Arial"/>
                <a:cs typeface="Arial"/>
              </a:rPr>
              <a:t>Horizontally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scalable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5" dirty="0">
                <a:latin typeface="Arial"/>
                <a:cs typeface="Arial"/>
              </a:rPr>
              <a:t>Deploy </a:t>
            </a:r>
            <a:r>
              <a:rPr lang="en-US" sz="2000" spc="-10" dirty="0">
                <a:latin typeface="Arial"/>
                <a:cs typeface="Arial"/>
              </a:rPr>
              <a:t>anywhere</a:t>
            </a:r>
            <a:endParaRPr lang="en-US" sz="20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2951952" y="622043"/>
            <a:ext cx="2492491" cy="1005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2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Unit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2400" spc="5" dirty="0">
                <a:latin typeface="Arial"/>
                <a:cs typeface="Arial"/>
              </a:rPr>
              <a:t>Describe the functions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features of</a:t>
            </a:r>
            <a:r>
              <a:rPr lang="en-US" sz="2400" spc="-17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HDP</a:t>
            </a:r>
            <a:endParaRPr lang="en-US" sz="24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en-US" sz="2400" spc="5" dirty="0">
                <a:latin typeface="Arial"/>
                <a:cs typeface="Arial"/>
              </a:rPr>
              <a:t>List the </a:t>
            </a:r>
            <a:r>
              <a:rPr lang="en-US" sz="2400" spc="10" dirty="0">
                <a:latin typeface="Arial"/>
                <a:cs typeface="Arial"/>
              </a:rPr>
              <a:t>IBM </a:t>
            </a:r>
            <a:r>
              <a:rPr lang="en-US" sz="2400" spc="5" dirty="0">
                <a:latin typeface="Arial"/>
                <a:cs typeface="Arial"/>
              </a:rPr>
              <a:t>value-add</a:t>
            </a:r>
            <a:r>
              <a:rPr lang="en-US" sz="2400" spc="-8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components</a:t>
            </a:r>
            <a:endParaRPr lang="en-US" sz="2400" dirty="0">
              <a:latin typeface="Arial"/>
              <a:cs typeface="Arial"/>
            </a:endParaRPr>
          </a:p>
          <a:p>
            <a:pPr marL="163195" indent="-139700">
              <a:spcBef>
                <a:spcPts val="459"/>
              </a:spcBef>
              <a:tabLst>
                <a:tab pos="163830" algn="l"/>
              </a:tabLst>
            </a:pPr>
            <a:r>
              <a:rPr lang="en-US" sz="2400" spc="10" dirty="0">
                <a:latin typeface="Arial"/>
                <a:cs typeface="Arial"/>
              </a:rPr>
              <a:t>Explain </a:t>
            </a:r>
            <a:r>
              <a:rPr lang="en-US" sz="2400" spc="5" dirty="0">
                <a:latin typeface="Arial"/>
                <a:cs typeface="Arial"/>
              </a:rPr>
              <a:t>what </a:t>
            </a:r>
            <a:r>
              <a:rPr lang="en-US" sz="2400" spc="10" dirty="0">
                <a:latin typeface="Arial"/>
                <a:cs typeface="Arial"/>
              </a:rPr>
              <a:t>IBM </a:t>
            </a:r>
            <a:r>
              <a:rPr lang="en-US" sz="2400" spc="15" dirty="0">
                <a:latin typeface="Arial"/>
                <a:cs typeface="Arial"/>
              </a:rPr>
              <a:t>Watson </a:t>
            </a:r>
            <a:r>
              <a:rPr lang="en-US" sz="2400" spc="5" dirty="0">
                <a:latin typeface="Arial"/>
                <a:cs typeface="Arial"/>
              </a:rPr>
              <a:t>Studio</a:t>
            </a:r>
            <a:r>
              <a:rPr lang="en-US" sz="2400" spc="-19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is</a:t>
            </a:r>
            <a:endParaRPr lang="en-US" sz="24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2400" spc="5" dirty="0">
                <a:latin typeface="Arial"/>
                <a:cs typeface="Arial"/>
              </a:rPr>
              <a:t>Give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spc="5" dirty="0">
                <a:latin typeface="Arial"/>
                <a:cs typeface="Arial"/>
              </a:rPr>
              <a:t>brief description of the purpose of each of the</a:t>
            </a:r>
            <a:r>
              <a:rPr lang="en-US" sz="2400" spc="-185" dirty="0">
                <a:latin typeface="Arial"/>
                <a:cs typeface="Arial"/>
              </a:rPr>
              <a:t> </a:t>
            </a:r>
            <a:r>
              <a:rPr lang="en-US" sz="2400" spc="10" dirty="0" smtClean="0">
                <a:latin typeface="Arial"/>
                <a:cs typeface="Arial"/>
              </a:rPr>
              <a:t>value-add </a:t>
            </a:r>
            <a:r>
              <a:rPr lang="en-US" sz="2400" spc="5" dirty="0" smtClean="0">
                <a:latin typeface="Arial"/>
                <a:cs typeface="Arial"/>
              </a:rPr>
              <a:t>components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Data </a:t>
            </a:r>
            <a:r>
              <a:rPr lang="fr-FR" spc="-10" dirty="0" err="1">
                <a:latin typeface="Arial"/>
                <a:cs typeface="Arial"/>
              </a:rPr>
              <a:t>Lifecycle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and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Governance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933382" y="2026924"/>
            <a:ext cx="3973211" cy="2524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1904844" y="2298272"/>
            <a:ext cx="905510" cy="861694"/>
          </a:xfrm>
          <a:custGeom>
            <a:avLst/>
            <a:gdLst/>
            <a:ahLst/>
            <a:cxnLst/>
            <a:rect l="l" t="t" r="r" b="b"/>
            <a:pathLst>
              <a:path w="905510" h="861694">
                <a:moveTo>
                  <a:pt x="0" y="861292"/>
                </a:moveTo>
                <a:lnTo>
                  <a:pt x="904922" y="861292"/>
                </a:lnTo>
                <a:lnTo>
                  <a:pt x="904922" y="0"/>
                </a:lnTo>
                <a:lnTo>
                  <a:pt x="0" y="0"/>
                </a:lnTo>
                <a:lnTo>
                  <a:pt x="0" y="861292"/>
                </a:lnTo>
                <a:close/>
              </a:path>
            </a:pathLst>
          </a:custGeom>
          <a:ln w="2300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1191233" y="2514066"/>
            <a:ext cx="725170" cy="485140"/>
          </a:xfrm>
          <a:custGeom>
            <a:avLst/>
            <a:gdLst/>
            <a:ahLst/>
            <a:cxnLst/>
            <a:rect l="l" t="t" r="r" b="b"/>
            <a:pathLst>
              <a:path w="725169" h="485139">
                <a:moveTo>
                  <a:pt x="483071" y="349846"/>
                </a:moveTo>
                <a:lnTo>
                  <a:pt x="483071" y="485089"/>
                </a:lnTo>
                <a:lnTo>
                  <a:pt x="510807" y="457301"/>
                </a:lnTo>
                <a:lnTo>
                  <a:pt x="506058" y="457301"/>
                </a:lnTo>
                <a:lnTo>
                  <a:pt x="486436" y="449160"/>
                </a:lnTo>
                <a:lnTo>
                  <a:pt x="506058" y="429502"/>
                </a:lnTo>
                <a:lnTo>
                  <a:pt x="506058" y="361353"/>
                </a:lnTo>
                <a:lnTo>
                  <a:pt x="494564" y="361353"/>
                </a:lnTo>
                <a:lnTo>
                  <a:pt x="483071" y="349846"/>
                </a:lnTo>
                <a:close/>
              </a:path>
              <a:path w="725169" h="485139">
                <a:moveTo>
                  <a:pt x="506058" y="429502"/>
                </a:moveTo>
                <a:lnTo>
                  <a:pt x="486436" y="449160"/>
                </a:lnTo>
                <a:lnTo>
                  <a:pt x="506058" y="457301"/>
                </a:lnTo>
                <a:lnTo>
                  <a:pt x="506058" y="429502"/>
                </a:lnTo>
                <a:close/>
              </a:path>
              <a:path w="725169" h="485139">
                <a:moveTo>
                  <a:pt x="692661" y="242544"/>
                </a:moveTo>
                <a:lnTo>
                  <a:pt x="506058" y="429502"/>
                </a:lnTo>
                <a:lnTo>
                  <a:pt x="506058" y="457301"/>
                </a:lnTo>
                <a:lnTo>
                  <a:pt x="510807" y="457301"/>
                </a:lnTo>
                <a:lnTo>
                  <a:pt x="717045" y="250685"/>
                </a:lnTo>
                <a:lnTo>
                  <a:pt x="700787" y="250685"/>
                </a:lnTo>
                <a:lnTo>
                  <a:pt x="692661" y="242544"/>
                </a:lnTo>
                <a:close/>
              </a:path>
              <a:path w="725169" h="485139">
                <a:moveTo>
                  <a:pt x="483071" y="123723"/>
                </a:moveTo>
                <a:lnTo>
                  <a:pt x="0" y="123723"/>
                </a:lnTo>
                <a:lnTo>
                  <a:pt x="0" y="361353"/>
                </a:lnTo>
                <a:lnTo>
                  <a:pt x="483071" y="361353"/>
                </a:lnTo>
                <a:lnTo>
                  <a:pt x="483071" y="349846"/>
                </a:lnTo>
                <a:lnTo>
                  <a:pt x="22988" y="349846"/>
                </a:lnTo>
                <a:lnTo>
                  <a:pt x="11493" y="338327"/>
                </a:lnTo>
                <a:lnTo>
                  <a:pt x="22988" y="338327"/>
                </a:lnTo>
                <a:lnTo>
                  <a:pt x="22988" y="146761"/>
                </a:lnTo>
                <a:lnTo>
                  <a:pt x="11493" y="146761"/>
                </a:lnTo>
                <a:lnTo>
                  <a:pt x="22988" y="135242"/>
                </a:lnTo>
                <a:lnTo>
                  <a:pt x="483071" y="135242"/>
                </a:lnTo>
                <a:lnTo>
                  <a:pt x="483071" y="123723"/>
                </a:lnTo>
                <a:close/>
              </a:path>
              <a:path w="725169" h="485139">
                <a:moveTo>
                  <a:pt x="506058" y="338327"/>
                </a:moveTo>
                <a:lnTo>
                  <a:pt x="22988" y="338327"/>
                </a:lnTo>
                <a:lnTo>
                  <a:pt x="22988" y="349846"/>
                </a:lnTo>
                <a:lnTo>
                  <a:pt x="483071" y="349846"/>
                </a:lnTo>
                <a:lnTo>
                  <a:pt x="494564" y="361353"/>
                </a:lnTo>
                <a:lnTo>
                  <a:pt x="506058" y="361353"/>
                </a:lnTo>
                <a:lnTo>
                  <a:pt x="506058" y="338327"/>
                </a:lnTo>
                <a:close/>
              </a:path>
              <a:path w="725169" h="485139">
                <a:moveTo>
                  <a:pt x="22988" y="338327"/>
                </a:moveTo>
                <a:lnTo>
                  <a:pt x="11493" y="338327"/>
                </a:lnTo>
                <a:lnTo>
                  <a:pt x="22988" y="349846"/>
                </a:lnTo>
                <a:lnTo>
                  <a:pt x="22988" y="338327"/>
                </a:lnTo>
                <a:close/>
              </a:path>
              <a:path w="725169" h="485139">
                <a:moveTo>
                  <a:pt x="700787" y="234403"/>
                </a:moveTo>
                <a:lnTo>
                  <a:pt x="692661" y="242544"/>
                </a:lnTo>
                <a:lnTo>
                  <a:pt x="700787" y="250685"/>
                </a:lnTo>
                <a:lnTo>
                  <a:pt x="700787" y="234403"/>
                </a:lnTo>
                <a:close/>
              </a:path>
              <a:path w="725169" h="485139">
                <a:moveTo>
                  <a:pt x="717045" y="234403"/>
                </a:moveTo>
                <a:lnTo>
                  <a:pt x="700787" y="234403"/>
                </a:lnTo>
                <a:lnTo>
                  <a:pt x="700787" y="250685"/>
                </a:lnTo>
                <a:lnTo>
                  <a:pt x="717045" y="250685"/>
                </a:lnTo>
                <a:lnTo>
                  <a:pt x="725171" y="242544"/>
                </a:lnTo>
                <a:lnTo>
                  <a:pt x="717045" y="234403"/>
                </a:lnTo>
                <a:close/>
              </a:path>
              <a:path w="725169" h="485139">
                <a:moveTo>
                  <a:pt x="510807" y="27787"/>
                </a:moveTo>
                <a:lnTo>
                  <a:pt x="506058" y="27787"/>
                </a:lnTo>
                <a:lnTo>
                  <a:pt x="506058" y="55587"/>
                </a:lnTo>
                <a:lnTo>
                  <a:pt x="692661" y="242544"/>
                </a:lnTo>
                <a:lnTo>
                  <a:pt x="700787" y="234403"/>
                </a:lnTo>
                <a:lnTo>
                  <a:pt x="717045" y="234403"/>
                </a:lnTo>
                <a:lnTo>
                  <a:pt x="510807" y="27787"/>
                </a:lnTo>
                <a:close/>
              </a:path>
              <a:path w="725169" h="485139">
                <a:moveTo>
                  <a:pt x="22988" y="135242"/>
                </a:moveTo>
                <a:lnTo>
                  <a:pt x="11493" y="146761"/>
                </a:lnTo>
                <a:lnTo>
                  <a:pt x="22988" y="146761"/>
                </a:lnTo>
                <a:lnTo>
                  <a:pt x="22988" y="135242"/>
                </a:lnTo>
                <a:close/>
              </a:path>
              <a:path w="725169" h="485139">
                <a:moveTo>
                  <a:pt x="506058" y="123723"/>
                </a:moveTo>
                <a:lnTo>
                  <a:pt x="494564" y="123723"/>
                </a:lnTo>
                <a:lnTo>
                  <a:pt x="483071" y="135242"/>
                </a:lnTo>
                <a:lnTo>
                  <a:pt x="22988" y="135242"/>
                </a:lnTo>
                <a:lnTo>
                  <a:pt x="22988" y="146761"/>
                </a:lnTo>
                <a:lnTo>
                  <a:pt x="506058" y="146761"/>
                </a:lnTo>
                <a:lnTo>
                  <a:pt x="506058" y="123723"/>
                </a:lnTo>
                <a:close/>
              </a:path>
              <a:path w="725169" h="485139">
                <a:moveTo>
                  <a:pt x="483071" y="0"/>
                </a:moveTo>
                <a:lnTo>
                  <a:pt x="483071" y="135242"/>
                </a:lnTo>
                <a:lnTo>
                  <a:pt x="494564" y="123723"/>
                </a:lnTo>
                <a:lnTo>
                  <a:pt x="506058" y="123723"/>
                </a:lnTo>
                <a:lnTo>
                  <a:pt x="506058" y="55587"/>
                </a:lnTo>
                <a:lnTo>
                  <a:pt x="486436" y="35928"/>
                </a:lnTo>
                <a:lnTo>
                  <a:pt x="506058" y="27787"/>
                </a:lnTo>
                <a:lnTo>
                  <a:pt x="510807" y="27787"/>
                </a:lnTo>
                <a:lnTo>
                  <a:pt x="483071" y="0"/>
                </a:lnTo>
                <a:close/>
              </a:path>
              <a:path w="725169" h="485139">
                <a:moveTo>
                  <a:pt x="506058" y="27787"/>
                </a:moveTo>
                <a:lnTo>
                  <a:pt x="486436" y="35928"/>
                </a:lnTo>
                <a:lnTo>
                  <a:pt x="506058" y="55587"/>
                </a:lnTo>
                <a:lnTo>
                  <a:pt x="506058" y="27787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0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Falcon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64904"/>
            <a:ext cx="8805672" cy="3478144"/>
          </a:xfrm>
        </p:spPr>
        <p:txBody>
          <a:bodyPr/>
          <a:lstStyle/>
          <a:p>
            <a:pPr marL="918844" indent="-139700">
              <a:spcBef>
                <a:spcPts val="125"/>
              </a:spcBef>
              <a:tabLst>
                <a:tab pos="919480" algn="l"/>
              </a:tabLst>
            </a:pPr>
            <a:r>
              <a:rPr lang="fr-FR" sz="2000" spc="10" dirty="0">
                <a:latin typeface="Arial"/>
                <a:cs typeface="Arial"/>
              </a:rPr>
              <a:t>Framework </a:t>
            </a:r>
            <a:r>
              <a:rPr lang="fr-FR" sz="2000" spc="5" dirty="0">
                <a:latin typeface="Arial"/>
                <a:cs typeface="Arial"/>
              </a:rPr>
              <a:t>for </a:t>
            </a:r>
            <a:r>
              <a:rPr lang="fr-FR" sz="2000" spc="5" dirty="0" err="1">
                <a:latin typeface="Arial"/>
                <a:cs typeface="Arial"/>
              </a:rPr>
              <a:t>managing</a:t>
            </a:r>
            <a:r>
              <a:rPr lang="fr-FR" sz="2000" spc="5" dirty="0">
                <a:latin typeface="Arial"/>
                <a:cs typeface="Arial"/>
              </a:rPr>
              <a:t> data life cycle in </a:t>
            </a:r>
            <a:r>
              <a:rPr lang="fr-FR" sz="2000" spc="10" dirty="0" err="1">
                <a:latin typeface="Arial"/>
                <a:cs typeface="Arial"/>
              </a:rPr>
              <a:t>Hadoop</a:t>
            </a:r>
            <a:r>
              <a:rPr lang="fr-FR" sz="2000" spc="-21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clusters</a:t>
            </a:r>
            <a:endParaRPr lang="fr-FR" sz="2000" dirty="0">
              <a:latin typeface="Arial"/>
              <a:cs typeface="Arial"/>
            </a:endParaRPr>
          </a:p>
          <a:p>
            <a:pPr marL="918844" indent="-139700">
              <a:tabLst>
                <a:tab pos="919480" algn="l"/>
              </a:tabLst>
            </a:pPr>
            <a:r>
              <a:rPr lang="fr-FR" sz="2000" spc="10" dirty="0" smtClean="0">
                <a:latin typeface="Arial"/>
                <a:cs typeface="Arial"/>
              </a:rPr>
              <a:t>Data </a:t>
            </a:r>
            <a:r>
              <a:rPr lang="fr-FR" sz="2000" spc="5" dirty="0" err="1">
                <a:latin typeface="Arial"/>
                <a:cs typeface="Arial"/>
              </a:rPr>
              <a:t>governance</a:t>
            </a:r>
            <a:r>
              <a:rPr lang="fr-FR" sz="2000" spc="-8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engine</a:t>
            </a:r>
            <a:endParaRPr lang="fr-FR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000" spc="-5" dirty="0" err="1">
                <a:latin typeface="Arial"/>
                <a:cs typeface="Arial"/>
              </a:rPr>
              <a:t>Defines</a:t>
            </a:r>
            <a:r>
              <a:rPr lang="fr-FR" sz="2000" spc="-5" dirty="0">
                <a:latin typeface="Arial"/>
                <a:cs typeface="Arial"/>
              </a:rPr>
              <a:t>, </a:t>
            </a:r>
            <a:r>
              <a:rPr lang="fr-FR" sz="2000" spc="-5" dirty="0" err="1">
                <a:latin typeface="Arial"/>
                <a:cs typeface="Arial"/>
              </a:rPr>
              <a:t>schedules</a:t>
            </a:r>
            <a:r>
              <a:rPr lang="fr-FR" sz="2000" spc="-5" dirty="0">
                <a:latin typeface="Arial"/>
                <a:cs typeface="Arial"/>
              </a:rPr>
              <a:t>, </a:t>
            </a:r>
            <a:r>
              <a:rPr lang="fr-FR" sz="2000" spc="-10" dirty="0">
                <a:latin typeface="Arial"/>
                <a:cs typeface="Arial"/>
              </a:rPr>
              <a:t>and </a:t>
            </a:r>
            <a:r>
              <a:rPr lang="fr-FR" sz="2000" spc="-5" dirty="0">
                <a:latin typeface="Arial"/>
                <a:cs typeface="Arial"/>
              </a:rPr>
              <a:t>monitors </a:t>
            </a:r>
            <a:r>
              <a:rPr lang="fr-FR" sz="2000" spc="-10" dirty="0">
                <a:latin typeface="Arial"/>
                <a:cs typeface="Arial"/>
              </a:rPr>
              <a:t>data management</a:t>
            </a:r>
            <a:r>
              <a:rPr lang="fr-FR" sz="2000" spc="95" dirty="0">
                <a:latin typeface="Arial"/>
                <a:cs typeface="Arial"/>
              </a:rPr>
              <a:t> </a:t>
            </a:r>
            <a:r>
              <a:rPr lang="fr-FR" sz="2000" spc="-5" dirty="0" err="1">
                <a:latin typeface="Arial"/>
                <a:cs typeface="Arial"/>
              </a:rPr>
              <a:t>policies</a:t>
            </a:r>
            <a:endParaRPr lang="fr-FR" sz="2000" dirty="0">
              <a:latin typeface="Arial"/>
              <a:cs typeface="Arial"/>
            </a:endParaRPr>
          </a:p>
          <a:p>
            <a:pPr marL="918844" indent="-139700">
              <a:spcBef>
                <a:spcPts val="969"/>
              </a:spcBef>
              <a:tabLst>
                <a:tab pos="919480" algn="l"/>
              </a:tabLst>
            </a:pPr>
            <a:r>
              <a:rPr lang="fr-FR" sz="2000" spc="10" dirty="0" err="1" smtClean="0">
                <a:latin typeface="Arial"/>
                <a:cs typeface="Arial"/>
              </a:rPr>
              <a:t>Hadoop</a:t>
            </a:r>
            <a:r>
              <a:rPr lang="fr-FR" sz="2000" spc="10" dirty="0" smtClean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admins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 err="1">
                <a:latin typeface="Arial"/>
                <a:cs typeface="Arial"/>
              </a:rPr>
              <a:t>can</a:t>
            </a:r>
            <a:r>
              <a:rPr lang="fr-FR" sz="2000" spc="10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centrally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define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their</a:t>
            </a:r>
            <a:r>
              <a:rPr lang="fr-FR" sz="2000" spc="5" dirty="0">
                <a:latin typeface="Arial"/>
                <a:cs typeface="Arial"/>
              </a:rPr>
              <a:t> data</a:t>
            </a:r>
            <a:r>
              <a:rPr lang="fr-FR" sz="2000" spc="-225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pipelines</a:t>
            </a:r>
            <a:endParaRPr lang="fr-FR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000" spc="-5" dirty="0">
                <a:latin typeface="Arial"/>
                <a:cs typeface="Arial"/>
              </a:rPr>
              <a:t>Falcon uses </a:t>
            </a:r>
            <a:r>
              <a:rPr lang="fr-FR" sz="2000" spc="-5" dirty="0" err="1">
                <a:latin typeface="Arial"/>
                <a:cs typeface="Arial"/>
              </a:rPr>
              <a:t>these</a:t>
            </a:r>
            <a:r>
              <a:rPr lang="fr-FR" sz="2000" spc="-5" dirty="0">
                <a:latin typeface="Arial"/>
                <a:cs typeface="Arial"/>
              </a:rPr>
              <a:t> </a:t>
            </a:r>
            <a:r>
              <a:rPr lang="fr-FR" sz="2000" spc="-5" dirty="0" err="1">
                <a:latin typeface="Arial"/>
                <a:cs typeface="Arial"/>
              </a:rPr>
              <a:t>definitions</a:t>
            </a:r>
            <a:r>
              <a:rPr lang="fr-FR" sz="2000" spc="-5" dirty="0">
                <a:latin typeface="Arial"/>
                <a:cs typeface="Arial"/>
              </a:rPr>
              <a:t> to auto-</a:t>
            </a:r>
            <a:r>
              <a:rPr lang="fr-FR" sz="2000" spc="-5" dirty="0" err="1">
                <a:latin typeface="Arial"/>
                <a:cs typeface="Arial"/>
              </a:rPr>
              <a:t>generate</a:t>
            </a:r>
            <a:r>
              <a:rPr lang="fr-FR" sz="2000" spc="-5" dirty="0">
                <a:latin typeface="Arial"/>
                <a:cs typeface="Arial"/>
              </a:rPr>
              <a:t> workflows </a:t>
            </a:r>
            <a:r>
              <a:rPr lang="fr-FR" sz="2000" dirty="0">
                <a:latin typeface="Arial"/>
                <a:cs typeface="Arial"/>
              </a:rPr>
              <a:t>in</a:t>
            </a:r>
            <a:r>
              <a:rPr lang="fr-FR" sz="2000" spc="55" dirty="0">
                <a:latin typeface="Arial"/>
                <a:cs typeface="Arial"/>
              </a:rPr>
              <a:t> </a:t>
            </a:r>
            <a:r>
              <a:rPr lang="fr-FR" sz="2000" spc="-10" dirty="0" err="1">
                <a:latin typeface="Arial"/>
                <a:cs typeface="Arial"/>
              </a:rPr>
              <a:t>Oozie</a:t>
            </a:r>
            <a:endParaRPr lang="fr-FR" sz="2000" dirty="0">
              <a:latin typeface="Arial"/>
              <a:cs typeface="Arial"/>
            </a:endParaRPr>
          </a:p>
          <a:p>
            <a:pPr marL="918844" marR="610870" indent="-139700">
              <a:lnSpc>
                <a:spcPct val="101600"/>
              </a:lnSpc>
              <a:spcBef>
                <a:spcPts val="935"/>
              </a:spcBef>
              <a:tabLst>
                <a:tab pos="919480" algn="l"/>
              </a:tabLst>
            </a:pPr>
            <a:r>
              <a:rPr lang="fr-FR" sz="2000" spc="10" dirty="0" err="1" smtClean="0">
                <a:latin typeface="Arial"/>
                <a:cs typeface="Arial"/>
              </a:rPr>
              <a:t>Addresses</a:t>
            </a:r>
            <a:r>
              <a:rPr lang="fr-FR" sz="2000" spc="10" dirty="0" smtClean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enterprise</a:t>
            </a:r>
            <a:r>
              <a:rPr lang="fr-FR" sz="2000" spc="5" dirty="0">
                <a:latin typeface="Arial"/>
                <a:cs typeface="Arial"/>
              </a:rPr>
              <a:t> challenges </a:t>
            </a:r>
            <a:r>
              <a:rPr lang="fr-FR" sz="2000" spc="5" dirty="0" err="1">
                <a:latin typeface="Arial"/>
                <a:cs typeface="Arial"/>
              </a:rPr>
              <a:t>related</a:t>
            </a:r>
            <a:r>
              <a:rPr lang="fr-FR" sz="2000" spc="5" dirty="0">
                <a:latin typeface="Arial"/>
                <a:cs typeface="Arial"/>
              </a:rPr>
              <a:t> to </a:t>
            </a:r>
            <a:r>
              <a:rPr lang="fr-FR" sz="2000" spc="10" dirty="0" err="1">
                <a:latin typeface="Arial"/>
                <a:cs typeface="Arial"/>
              </a:rPr>
              <a:t>Hadoop</a:t>
            </a:r>
            <a:r>
              <a:rPr lang="fr-FR" sz="2000" spc="1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data </a:t>
            </a:r>
            <a:r>
              <a:rPr lang="fr-FR" sz="2000" spc="5" dirty="0" err="1">
                <a:latin typeface="Arial"/>
                <a:cs typeface="Arial"/>
              </a:rPr>
              <a:t>replication</a:t>
            </a:r>
            <a:r>
              <a:rPr lang="fr-FR" sz="2000" spc="5" dirty="0">
                <a:latin typeface="Arial"/>
                <a:cs typeface="Arial"/>
              </a:rPr>
              <a:t>,  business </a:t>
            </a:r>
            <a:r>
              <a:rPr lang="fr-FR" sz="2000" dirty="0" err="1">
                <a:latin typeface="Arial"/>
                <a:cs typeface="Arial"/>
              </a:rPr>
              <a:t>continuity</a:t>
            </a:r>
            <a:r>
              <a:rPr lang="fr-FR" sz="2000" dirty="0">
                <a:latin typeface="Arial"/>
                <a:cs typeface="Arial"/>
              </a:rPr>
              <a:t>, </a:t>
            </a:r>
            <a:r>
              <a:rPr lang="fr-FR" sz="2000" spc="10" dirty="0">
                <a:latin typeface="Arial"/>
                <a:cs typeface="Arial"/>
              </a:rPr>
              <a:t>and </a:t>
            </a:r>
            <a:r>
              <a:rPr lang="fr-FR" sz="2000" spc="5" dirty="0" err="1">
                <a:latin typeface="Arial"/>
                <a:cs typeface="Arial"/>
              </a:rPr>
              <a:t>lineage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tracing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by </a:t>
            </a:r>
            <a:r>
              <a:rPr lang="fr-FR" sz="2000" spc="5" dirty="0" err="1">
                <a:latin typeface="Arial"/>
                <a:cs typeface="Arial"/>
              </a:rPr>
              <a:t>deploying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a </a:t>
            </a:r>
            <a:r>
              <a:rPr lang="fr-FR" sz="2000" spc="10" dirty="0" err="1">
                <a:latin typeface="Arial"/>
                <a:cs typeface="Arial"/>
              </a:rPr>
              <a:t>framework</a:t>
            </a:r>
            <a:r>
              <a:rPr lang="fr-FR" sz="2000" spc="-25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for  data management </a:t>
            </a:r>
            <a:r>
              <a:rPr lang="fr-FR" sz="2000" spc="10" dirty="0">
                <a:latin typeface="Arial"/>
                <a:cs typeface="Arial"/>
              </a:rPr>
              <a:t>and</a:t>
            </a:r>
            <a:r>
              <a:rPr lang="fr-FR" sz="2000" spc="-80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processing</a:t>
            </a:r>
            <a:endParaRPr lang="fr-FR" sz="2000" dirty="0">
              <a:latin typeface="Arial"/>
              <a:cs typeface="Arial"/>
            </a:endParaRPr>
          </a:p>
          <a:p>
            <a:endParaRPr lang="fr-FR" sz="2000" dirty="0"/>
          </a:p>
        </p:txBody>
      </p:sp>
      <p:sp>
        <p:nvSpPr>
          <p:cNvPr id="4" name="object 6"/>
          <p:cNvSpPr/>
          <p:nvPr/>
        </p:nvSpPr>
        <p:spPr>
          <a:xfrm>
            <a:off x="2796019" y="1268761"/>
            <a:ext cx="2712085" cy="890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3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5" dirty="0" smtClean="0">
                <a:latin typeface="Arial"/>
                <a:cs typeface="Arial"/>
              </a:rPr>
              <a:t>A</a:t>
            </a:r>
            <a:r>
              <a:rPr lang="fr-FR" spc="-5" dirty="0" smtClean="0">
                <a:latin typeface="Arial"/>
                <a:cs typeface="Arial"/>
              </a:rPr>
              <a:t>tlas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468560" y="2204864"/>
            <a:ext cx="9793088" cy="3478144"/>
          </a:xfrm>
        </p:spPr>
        <p:txBody>
          <a:bodyPr/>
          <a:lstStyle/>
          <a:p>
            <a:pPr marL="918844" marR="835660" indent="-139700">
              <a:spcBef>
                <a:spcPts val="100"/>
              </a:spcBef>
              <a:tabLst>
                <a:tab pos="919480" algn="l"/>
              </a:tabLst>
            </a:pPr>
            <a:r>
              <a:rPr lang="en-US" sz="2000" spc="10" dirty="0">
                <a:latin typeface="Arial"/>
                <a:cs typeface="Arial"/>
              </a:rPr>
              <a:t>Apache </a:t>
            </a:r>
            <a:r>
              <a:rPr lang="en-US" sz="2000" spc="5" dirty="0">
                <a:latin typeface="Arial"/>
                <a:cs typeface="Arial"/>
              </a:rPr>
              <a:t>Atlas is </a:t>
            </a:r>
            <a:r>
              <a:rPr lang="en-US" sz="2000" spc="10" dirty="0">
                <a:latin typeface="Arial"/>
                <a:cs typeface="Arial"/>
              </a:rPr>
              <a:t>a scalable and </a:t>
            </a:r>
            <a:r>
              <a:rPr lang="en-US" sz="2000" dirty="0">
                <a:latin typeface="Arial"/>
                <a:cs typeface="Arial"/>
              </a:rPr>
              <a:t>extensible </a:t>
            </a:r>
            <a:r>
              <a:rPr lang="en-US" sz="2000" spc="10" dirty="0">
                <a:latin typeface="Arial"/>
                <a:cs typeface="Arial"/>
              </a:rPr>
              <a:t>set </a:t>
            </a:r>
            <a:r>
              <a:rPr lang="en-US" sz="2000" spc="5" dirty="0">
                <a:latin typeface="Arial"/>
                <a:cs typeface="Arial"/>
              </a:rPr>
              <a:t>of </a:t>
            </a:r>
            <a:r>
              <a:rPr lang="en-US" sz="2000" spc="10" dirty="0">
                <a:latin typeface="Arial"/>
                <a:cs typeface="Arial"/>
              </a:rPr>
              <a:t>core</a:t>
            </a:r>
            <a:r>
              <a:rPr lang="en-US" sz="2000" spc="-24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foundational  governance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services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10" dirty="0">
                <a:latin typeface="Arial"/>
                <a:cs typeface="Arial"/>
              </a:rPr>
              <a:t>Enables enterprises </a:t>
            </a:r>
            <a:r>
              <a:rPr lang="en-US" sz="2000" spc="-5" dirty="0">
                <a:latin typeface="Arial"/>
                <a:cs typeface="Arial"/>
              </a:rPr>
              <a:t>to effectively </a:t>
            </a:r>
            <a:r>
              <a:rPr lang="en-US" sz="2000" spc="-10" dirty="0">
                <a:latin typeface="Arial"/>
                <a:cs typeface="Arial"/>
              </a:rPr>
              <a:t>and </a:t>
            </a:r>
            <a:r>
              <a:rPr lang="en-US" sz="2000" spc="-5" dirty="0">
                <a:latin typeface="Arial"/>
                <a:cs typeface="Arial"/>
              </a:rPr>
              <a:t>efficiently </a:t>
            </a:r>
            <a:r>
              <a:rPr lang="en-US" sz="2000" spc="-10" dirty="0">
                <a:latin typeface="Arial"/>
                <a:cs typeface="Arial"/>
              </a:rPr>
              <a:t>meet </a:t>
            </a:r>
            <a:r>
              <a:rPr lang="en-US" sz="2000" spc="-5" dirty="0">
                <a:latin typeface="Arial"/>
                <a:cs typeface="Arial"/>
              </a:rPr>
              <a:t>their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compliance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Arial"/>
                <a:cs typeface="Arial"/>
              </a:rPr>
              <a:t>requirements </a:t>
            </a:r>
            <a:r>
              <a:rPr lang="en-US" sz="2000" spc="-5" dirty="0">
                <a:latin typeface="Arial"/>
                <a:cs typeface="Arial"/>
              </a:rPr>
              <a:t>within</a:t>
            </a:r>
            <a:r>
              <a:rPr lang="en-US" sz="2000" spc="4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Hadoop</a:t>
            </a:r>
            <a:endParaRPr lang="en-US" sz="2000" dirty="0">
              <a:latin typeface="Arial"/>
              <a:cs typeface="Arial"/>
            </a:endParaRPr>
          </a:p>
          <a:p>
            <a:pPr marL="918844" marR="532765" indent="-139700">
              <a:spcBef>
                <a:spcPts val="459"/>
              </a:spcBef>
              <a:tabLst>
                <a:tab pos="919480" algn="l"/>
              </a:tabLst>
            </a:pPr>
            <a:r>
              <a:rPr lang="en-US" sz="2000" spc="10" dirty="0">
                <a:latin typeface="Arial"/>
                <a:cs typeface="Arial"/>
              </a:rPr>
              <a:t>Exchange </a:t>
            </a:r>
            <a:r>
              <a:rPr lang="en-US" sz="2000" spc="5" dirty="0">
                <a:latin typeface="Arial"/>
                <a:cs typeface="Arial"/>
              </a:rPr>
              <a:t>metadata with other tools </a:t>
            </a:r>
            <a:r>
              <a:rPr lang="en-US" sz="2000" spc="10" dirty="0">
                <a:latin typeface="Arial"/>
                <a:cs typeface="Arial"/>
              </a:rPr>
              <a:t>and </a:t>
            </a:r>
            <a:r>
              <a:rPr lang="en-US" sz="2000" spc="5" dirty="0">
                <a:latin typeface="Arial"/>
                <a:cs typeface="Arial"/>
              </a:rPr>
              <a:t>processes within </a:t>
            </a:r>
            <a:r>
              <a:rPr lang="en-US" sz="2000" spc="10" dirty="0">
                <a:latin typeface="Arial"/>
                <a:cs typeface="Arial"/>
              </a:rPr>
              <a:t>and</a:t>
            </a:r>
            <a:r>
              <a:rPr lang="en-US" sz="2000" spc="-24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outside  of 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Hadoop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5" dirty="0">
                <a:latin typeface="Arial"/>
                <a:cs typeface="Arial"/>
              </a:rPr>
              <a:t>Allows integration with the </a:t>
            </a:r>
            <a:r>
              <a:rPr lang="en-US" sz="2000" spc="-10" dirty="0">
                <a:latin typeface="Arial"/>
                <a:cs typeface="Arial"/>
              </a:rPr>
              <a:t>whole </a:t>
            </a:r>
            <a:r>
              <a:rPr lang="en-US" sz="2000" spc="-5" dirty="0">
                <a:latin typeface="Arial"/>
                <a:cs typeface="Arial"/>
              </a:rPr>
              <a:t>enterprise </a:t>
            </a:r>
            <a:r>
              <a:rPr lang="en-US" sz="2000" spc="-10" dirty="0">
                <a:latin typeface="Arial"/>
                <a:cs typeface="Arial"/>
              </a:rPr>
              <a:t>data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ecosystem</a:t>
            </a:r>
            <a:endParaRPr lang="en-US" sz="2000" dirty="0">
              <a:latin typeface="Arial"/>
              <a:cs typeface="Arial"/>
            </a:endParaRPr>
          </a:p>
          <a:p>
            <a:pPr marL="918844" indent="-139700">
              <a:spcBef>
                <a:spcPts val="480"/>
              </a:spcBef>
              <a:tabLst>
                <a:tab pos="919480" algn="l"/>
              </a:tabLst>
            </a:pPr>
            <a:r>
              <a:rPr lang="en-US" sz="2000" spc="5" dirty="0">
                <a:latin typeface="Arial"/>
                <a:cs typeface="Arial"/>
              </a:rPr>
              <a:t>Atlas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Features: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1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Classification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10" dirty="0">
                <a:latin typeface="Arial"/>
                <a:cs typeface="Arial"/>
              </a:rPr>
              <a:t>Centralized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Auditing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10" dirty="0">
                <a:latin typeface="Arial"/>
                <a:cs typeface="Arial"/>
              </a:rPr>
              <a:t>Centralized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Lineage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5" dirty="0">
                <a:latin typeface="Arial"/>
                <a:cs typeface="Arial"/>
              </a:rPr>
              <a:t>Security &amp; Policy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Engine</a:t>
            </a:r>
            <a:endParaRPr lang="en-US" sz="20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2821000" y="980728"/>
            <a:ext cx="2687104" cy="109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933382" y="2026924"/>
            <a:ext cx="3973211" cy="2524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4569510" y="1393469"/>
            <a:ext cx="484505" cy="726440"/>
          </a:xfrm>
          <a:custGeom>
            <a:avLst/>
            <a:gdLst/>
            <a:ahLst/>
            <a:cxnLst/>
            <a:rect l="l" t="t" r="r" b="b"/>
            <a:pathLst>
              <a:path w="484504" h="726439">
                <a:moveTo>
                  <a:pt x="123520" y="483857"/>
                </a:moveTo>
                <a:lnTo>
                  <a:pt x="0" y="483857"/>
                </a:lnTo>
                <a:lnTo>
                  <a:pt x="242138" y="726389"/>
                </a:lnTo>
                <a:lnTo>
                  <a:pt x="266496" y="701992"/>
                </a:lnTo>
                <a:lnTo>
                  <a:pt x="234022" y="701992"/>
                </a:lnTo>
                <a:lnTo>
                  <a:pt x="242141" y="693854"/>
                </a:lnTo>
                <a:lnTo>
                  <a:pt x="55479" y="506882"/>
                </a:lnTo>
                <a:lnTo>
                  <a:pt x="27736" y="506882"/>
                </a:lnTo>
                <a:lnTo>
                  <a:pt x="35864" y="487235"/>
                </a:lnTo>
                <a:lnTo>
                  <a:pt x="123520" y="487235"/>
                </a:lnTo>
                <a:lnTo>
                  <a:pt x="123520" y="483857"/>
                </a:lnTo>
                <a:close/>
              </a:path>
              <a:path w="484504" h="726439">
                <a:moveTo>
                  <a:pt x="242141" y="693854"/>
                </a:moveTo>
                <a:lnTo>
                  <a:pt x="234022" y="701992"/>
                </a:lnTo>
                <a:lnTo>
                  <a:pt x="250266" y="701992"/>
                </a:lnTo>
                <a:lnTo>
                  <a:pt x="242141" y="693854"/>
                </a:lnTo>
                <a:close/>
              </a:path>
              <a:path w="484504" h="726439">
                <a:moveTo>
                  <a:pt x="448271" y="487235"/>
                </a:moveTo>
                <a:lnTo>
                  <a:pt x="242141" y="693854"/>
                </a:lnTo>
                <a:lnTo>
                  <a:pt x="250266" y="701992"/>
                </a:lnTo>
                <a:lnTo>
                  <a:pt x="266496" y="701992"/>
                </a:lnTo>
                <a:lnTo>
                  <a:pt x="461300" y="506882"/>
                </a:lnTo>
                <a:lnTo>
                  <a:pt x="456552" y="506882"/>
                </a:lnTo>
                <a:lnTo>
                  <a:pt x="448271" y="487235"/>
                </a:lnTo>
                <a:close/>
              </a:path>
              <a:path w="484504" h="726439">
                <a:moveTo>
                  <a:pt x="35864" y="487235"/>
                </a:moveTo>
                <a:lnTo>
                  <a:pt x="27736" y="506882"/>
                </a:lnTo>
                <a:lnTo>
                  <a:pt x="55479" y="506882"/>
                </a:lnTo>
                <a:lnTo>
                  <a:pt x="35864" y="487235"/>
                </a:lnTo>
                <a:close/>
              </a:path>
              <a:path w="484504" h="726439">
                <a:moveTo>
                  <a:pt x="123520" y="487235"/>
                </a:moveTo>
                <a:lnTo>
                  <a:pt x="35864" y="487235"/>
                </a:lnTo>
                <a:lnTo>
                  <a:pt x="55479" y="506882"/>
                </a:lnTo>
                <a:lnTo>
                  <a:pt x="146507" y="506882"/>
                </a:lnTo>
                <a:lnTo>
                  <a:pt x="146507" y="495363"/>
                </a:lnTo>
                <a:lnTo>
                  <a:pt x="123520" y="495363"/>
                </a:lnTo>
                <a:lnTo>
                  <a:pt x="123520" y="487235"/>
                </a:lnTo>
                <a:close/>
              </a:path>
              <a:path w="484504" h="726439">
                <a:moveTo>
                  <a:pt x="337769" y="11518"/>
                </a:moveTo>
                <a:lnTo>
                  <a:pt x="337769" y="506882"/>
                </a:lnTo>
                <a:lnTo>
                  <a:pt x="428671" y="506882"/>
                </a:lnTo>
                <a:lnTo>
                  <a:pt x="440163" y="495363"/>
                </a:lnTo>
                <a:lnTo>
                  <a:pt x="360768" y="495363"/>
                </a:lnTo>
                <a:lnTo>
                  <a:pt x="349275" y="483857"/>
                </a:lnTo>
                <a:lnTo>
                  <a:pt x="360768" y="483857"/>
                </a:lnTo>
                <a:lnTo>
                  <a:pt x="360768" y="23025"/>
                </a:lnTo>
                <a:lnTo>
                  <a:pt x="349275" y="23025"/>
                </a:lnTo>
                <a:lnTo>
                  <a:pt x="337769" y="11518"/>
                </a:lnTo>
                <a:close/>
              </a:path>
              <a:path w="484504" h="726439">
                <a:moveTo>
                  <a:pt x="480916" y="487235"/>
                </a:moveTo>
                <a:lnTo>
                  <a:pt x="448271" y="487235"/>
                </a:lnTo>
                <a:lnTo>
                  <a:pt x="456552" y="506882"/>
                </a:lnTo>
                <a:lnTo>
                  <a:pt x="461300" y="506882"/>
                </a:lnTo>
                <a:lnTo>
                  <a:pt x="480916" y="487235"/>
                </a:lnTo>
                <a:close/>
              </a:path>
              <a:path w="484504" h="726439">
                <a:moveTo>
                  <a:pt x="360768" y="0"/>
                </a:moveTo>
                <a:lnTo>
                  <a:pt x="123520" y="0"/>
                </a:lnTo>
                <a:lnTo>
                  <a:pt x="123520" y="495363"/>
                </a:lnTo>
                <a:lnTo>
                  <a:pt x="135013" y="483857"/>
                </a:lnTo>
                <a:lnTo>
                  <a:pt x="146507" y="483857"/>
                </a:lnTo>
                <a:lnTo>
                  <a:pt x="146507" y="23025"/>
                </a:lnTo>
                <a:lnTo>
                  <a:pt x="135013" y="23025"/>
                </a:lnTo>
                <a:lnTo>
                  <a:pt x="146507" y="11518"/>
                </a:lnTo>
                <a:lnTo>
                  <a:pt x="360768" y="11518"/>
                </a:lnTo>
                <a:lnTo>
                  <a:pt x="360768" y="0"/>
                </a:lnTo>
                <a:close/>
              </a:path>
              <a:path w="484504" h="726439">
                <a:moveTo>
                  <a:pt x="146507" y="483857"/>
                </a:moveTo>
                <a:lnTo>
                  <a:pt x="135013" y="483857"/>
                </a:lnTo>
                <a:lnTo>
                  <a:pt x="123520" y="495363"/>
                </a:lnTo>
                <a:lnTo>
                  <a:pt x="146507" y="495363"/>
                </a:lnTo>
                <a:lnTo>
                  <a:pt x="146507" y="483857"/>
                </a:lnTo>
                <a:close/>
              </a:path>
              <a:path w="484504" h="726439">
                <a:moveTo>
                  <a:pt x="360768" y="483857"/>
                </a:moveTo>
                <a:lnTo>
                  <a:pt x="349275" y="483857"/>
                </a:lnTo>
                <a:lnTo>
                  <a:pt x="360768" y="495363"/>
                </a:lnTo>
                <a:lnTo>
                  <a:pt x="360768" y="483857"/>
                </a:lnTo>
                <a:close/>
              </a:path>
              <a:path w="484504" h="726439">
                <a:moveTo>
                  <a:pt x="484289" y="483857"/>
                </a:moveTo>
                <a:lnTo>
                  <a:pt x="360768" y="483857"/>
                </a:lnTo>
                <a:lnTo>
                  <a:pt x="360768" y="495363"/>
                </a:lnTo>
                <a:lnTo>
                  <a:pt x="440163" y="495363"/>
                </a:lnTo>
                <a:lnTo>
                  <a:pt x="448271" y="487235"/>
                </a:lnTo>
                <a:lnTo>
                  <a:pt x="480916" y="487235"/>
                </a:lnTo>
                <a:lnTo>
                  <a:pt x="484289" y="483857"/>
                </a:lnTo>
                <a:close/>
              </a:path>
              <a:path w="484504" h="726439">
                <a:moveTo>
                  <a:pt x="146507" y="11518"/>
                </a:moveTo>
                <a:lnTo>
                  <a:pt x="135013" y="23025"/>
                </a:lnTo>
                <a:lnTo>
                  <a:pt x="146507" y="23025"/>
                </a:lnTo>
                <a:lnTo>
                  <a:pt x="146507" y="11518"/>
                </a:lnTo>
                <a:close/>
              </a:path>
              <a:path w="484504" h="726439">
                <a:moveTo>
                  <a:pt x="337769" y="11518"/>
                </a:moveTo>
                <a:lnTo>
                  <a:pt x="146507" y="11518"/>
                </a:lnTo>
                <a:lnTo>
                  <a:pt x="146507" y="23025"/>
                </a:lnTo>
                <a:lnTo>
                  <a:pt x="337769" y="23025"/>
                </a:lnTo>
                <a:lnTo>
                  <a:pt x="337769" y="11518"/>
                </a:lnTo>
                <a:close/>
              </a:path>
              <a:path w="484504" h="726439">
                <a:moveTo>
                  <a:pt x="360768" y="11518"/>
                </a:moveTo>
                <a:lnTo>
                  <a:pt x="337769" y="11518"/>
                </a:lnTo>
                <a:lnTo>
                  <a:pt x="349275" y="23025"/>
                </a:lnTo>
                <a:lnTo>
                  <a:pt x="360768" y="23025"/>
                </a:lnTo>
                <a:lnTo>
                  <a:pt x="360768" y="11518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 flipV="1">
            <a:off x="4497328" y="2363930"/>
            <a:ext cx="728345" cy="705030"/>
          </a:xfrm>
          <a:custGeom>
            <a:avLst/>
            <a:gdLst/>
            <a:ahLst/>
            <a:cxnLst/>
            <a:rect l="l" t="t" r="r" b="b"/>
            <a:pathLst>
              <a:path w="728345" h="858519">
                <a:moveTo>
                  <a:pt x="0" y="858299"/>
                </a:moveTo>
                <a:lnTo>
                  <a:pt x="728017" y="858299"/>
                </a:lnTo>
                <a:lnTo>
                  <a:pt x="728017" y="0"/>
                </a:lnTo>
                <a:lnTo>
                  <a:pt x="0" y="0"/>
                </a:lnTo>
                <a:lnTo>
                  <a:pt x="0" y="858299"/>
                </a:lnTo>
                <a:close/>
              </a:path>
            </a:pathLst>
          </a:custGeom>
          <a:ln w="23004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7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>
                <a:latin typeface="Arial"/>
                <a:cs typeface="Arial"/>
              </a:rPr>
              <a:t>Rang</a:t>
            </a:r>
            <a:r>
              <a:rPr lang="fr-FR" spc="-5" dirty="0">
                <a:latin typeface="Arial"/>
                <a:cs typeface="Arial"/>
              </a:rPr>
              <a:t>er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916832"/>
            <a:ext cx="8805672" cy="3334128"/>
          </a:xfrm>
        </p:spPr>
        <p:txBody>
          <a:bodyPr/>
          <a:lstStyle/>
          <a:p>
            <a:pPr marL="918844" marR="1165860" indent="-139700">
              <a:lnSpc>
                <a:spcPct val="101499"/>
              </a:lnSpc>
              <a:spcBef>
                <a:spcPts val="100"/>
              </a:spcBef>
              <a:tabLst>
                <a:tab pos="919480" algn="l"/>
              </a:tabLst>
            </a:pPr>
            <a:r>
              <a:rPr lang="en-US" sz="2000" spc="5" dirty="0">
                <a:latin typeface="Arial"/>
                <a:cs typeface="Arial"/>
              </a:rPr>
              <a:t>Centralized security </a:t>
            </a:r>
            <a:r>
              <a:rPr lang="en-US" sz="2000" spc="10" dirty="0">
                <a:latin typeface="Arial"/>
                <a:cs typeface="Arial"/>
              </a:rPr>
              <a:t>framework </a:t>
            </a:r>
            <a:r>
              <a:rPr lang="en-US" sz="2000" spc="5" dirty="0">
                <a:latin typeface="Arial"/>
                <a:cs typeface="Arial"/>
              </a:rPr>
              <a:t>to enable, monitor </a:t>
            </a:r>
            <a:r>
              <a:rPr lang="en-US" sz="2000" spc="10" dirty="0">
                <a:latin typeface="Arial"/>
                <a:cs typeface="Arial"/>
              </a:rPr>
              <a:t>and</a:t>
            </a:r>
            <a:r>
              <a:rPr lang="en-US" sz="2000" spc="-22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manage  </a:t>
            </a:r>
            <a:r>
              <a:rPr lang="en-US" sz="2000" spc="5" dirty="0">
                <a:latin typeface="Arial"/>
                <a:cs typeface="Arial"/>
              </a:rPr>
              <a:t>comprehensive data security across the Hadoop</a:t>
            </a:r>
            <a:r>
              <a:rPr lang="en-US" sz="2000" spc="-14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platform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918844" marR="1229995" indent="-139700">
              <a:lnSpc>
                <a:spcPct val="101499"/>
              </a:lnSpc>
              <a:spcBef>
                <a:spcPts val="830"/>
              </a:spcBef>
              <a:tabLst>
                <a:tab pos="919480" algn="l"/>
              </a:tabLst>
            </a:pPr>
            <a:r>
              <a:rPr lang="en-US" sz="2000" spc="10" dirty="0">
                <a:latin typeface="Arial"/>
                <a:cs typeface="Arial"/>
              </a:rPr>
              <a:t>Manage </a:t>
            </a:r>
            <a:r>
              <a:rPr lang="en-US" sz="2000" spc="5" dirty="0">
                <a:latin typeface="Arial"/>
                <a:cs typeface="Arial"/>
              </a:rPr>
              <a:t>fine-grained access control over Hadoop data</a:t>
            </a:r>
            <a:r>
              <a:rPr lang="en-US" sz="2000" spc="-19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access  components </a:t>
            </a:r>
            <a:r>
              <a:rPr lang="en-US" sz="2000" spc="10" dirty="0">
                <a:latin typeface="Arial"/>
                <a:cs typeface="Arial"/>
              </a:rPr>
              <a:t>like Apache </a:t>
            </a:r>
            <a:r>
              <a:rPr lang="en-US" sz="2000" spc="5" dirty="0">
                <a:latin typeface="Arial"/>
                <a:cs typeface="Arial"/>
              </a:rPr>
              <a:t>Hive </a:t>
            </a:r>
            <a:r>
              <a:rPr lang="en-US" sz="2000" spc="10" dirty="0">
                <a:latin typeface="Arial"/>
                <a:cs typeface="Arial"/>
              </a:rPr>
              <a:t>and Apache</a:t>
            </a:r>
            <a:r>
              <a:rPr lang="en-US" sz="2000" spc="-204" dirty="0">
                <a:latin typeface="Arial"/>
                <a:cs typeface="Arial"/>
              </a:rPr>
              <a:t> </a:t>
            </a:r>
            <a:r>
              <a:rPr lang="en-US" sz="2000" spc="10" dirty="0" err="1">
                <a:latin typeface="Arial"/>
                <a:cs typeface="Arial"/>
              </a:rPr>
              <a:t>HBase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918844" marR="648970" indent="-139700">
              <a:lnSpc>
                <a:spcPct val="101499"/>
              </a:lnSpc>
              <a:spcBef>
                <a:spcPts val="830"/>
              </a:spcBef>
              <a:tabLst>
                <a:tab pos="919480" algn="l"/>
              </a:tabLst>
            </a:pPr>
            <a:r>
              <a:rPr lang="en-US" sz="2000" spc="10" dirty="0">
                <a:latin typeface="Arial"/>
                <a:cs typeface="Arial"/>
              </a:rPr>
              <a:t>Using Ranger console can </a:t>
            </a:r>
            <a:r>
              <a:rPr lang="en-US" sz="2000" spc="5" dirty="0">
                <a:latin typeface="Arial"/>
                <a:cs typeface="Arial"/>
              </a:rPr>
              <a:t>manage </a:t>
            </a:r>
            <a:r>
              <a:rPr lang="en-US" sz="2000" dirty="0">
                <a:latin typeface="Arial"/>
                <a:cs typeface="Arial"/>
              </a:rPr>
              <a:t>policies </a:t>
            </a:r>
            <a:r>
              <a:rPr lang="en-US" sz="2000" spc="5" dirty="0">
                <a:latin typeface="Arial"/>
                <a:cs typeface="Arial"/>
              </a:rPr>
              <a:t>for access to files,</a:t>
            </a:r>
            <a:r>
              <a:rPr lang="en-US" sz="2000" spc="-229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folders,  databases, tables, or </a:t>
            </a:r>
            <a:r>
              <a:rPr lang="en-US" sz="2000" spc="10" dirty="0">
                <a:latin typeface="Arial"/>
                <a:cs typeface="Arial"/>
              </a:rPr>
              <a:t>column </a:t>
            </a:r>
            <a:r>
              <a:rPr lang="en-US" sz="2000" spc="5" dirty="0">
                <a:latin typeface="Arial"/>
                <a:cs typeface="Arial"/>
              </a:rPr>
              <a:t>with</a:t>
            </a:r>
            <a:r>
              <a:rPr lang="en-US" sz="2000" spc="-15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ease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918844" indent="-139700">
              <a:spcBef>
                <a:spcPts val="850"/>
              </a:spcBef>
              <a:tabLst>
                <a:tab pos="919480" algn="l"/>
              </a:tabLst>
            </a:pPr>
            <a:r>
              <a:rPr lang="en-US" sz="2000" spc="5" dirty="0">
                <a:latin typeface="Arial"/>
                <a:cs typeface="Arial"/>
              </a:rPr>
              <a:t>Policies </a:t>
            </a:r>
            <a:r>
              <a:rPr lang="en-US" sz="2000" spc="10" dirty="0">
                <a:latin typeface="Arial"/>
                <a:cs typeface="Arial"/>
              </a:rPr>
              <a:t>can be set for </a:t>
            </a:r>
            <a:r>
              <a:rPr lang="en-US" sz="2000" spc="5" dirty="0">
                <a:latin typeface="Arial"/>
                <a:cs typeface="Arial"/>
              </a:rPr>
              <a:t>individual users or</a:t>
            </a:r>
            <a:r>
              <a:rPr lang="en-US" sz="2000" spc="-22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groups</a:t>
            </a:r>
            <a:endParaRPr lang="en-US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2000" spc="-5" dirty="0">
                <a:latin typeface="Arial"/>
                <a:cs typeface="Arial"/>
              </a:rPr>
              <a:t>Policies enforced within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Hadoop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3203848" y="855398"/>
            <a:ext cx="2406699" cy="826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3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Kn</a:t>
            </a:r>
            <a:r>
              <a:rPr lang="fr-FR" spc="-5" dirty="0">
                <a:latin typeface="Arial"/>
                <a:cs typeface="Arial"/>
              </a:rPr>
              <a:t>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40568" y="2348880"/>
            <a:ext cx="10225136" cy="3550152"/>
          </a:xfrm>
        </p:spPr>
        <p:txBody>
          <a:bodyPr/>
          <a:lstStyle/>
          <a:p>
            <a:pPr marL="918844" marR="1388110" indent="-139700">
              <a:lnSpc>
                <a:spcPct val="101499"/>
              </a:lnSpc>
              <a:spcBef>
                <a:spcPts val="100"/>
              </a:spcBef>
              <a:tabLst>
                <a:tab pos="919480" algn="l"/>
              </a:tabLst>
            </a:pPr>
            <a:r>
              <a:rPr lang="en-US" sz="1800" spc="15" dirty="0">
                <a:latin typeface="Arial"/>
                <a:cs typeface="Arial"/>
              </a:rPr>
              <a:t>REST </a:t>
            </a:r>
            <a:r>
              <a:rPr lang="en-US" sz="1800" spc="10" dirty="0">
                <a:latin typeface="Arial"/>
                <a:cs typeface="Arial"/>
              </a:rPr>
              <a:t>API and </a:t>
            </a:r>
            <a:r>
              <a:rPr lang="en-US" sz="1800" spc="5" dirty="0">
                <a:latin typeface="Arial"/>
                <a:cs typeface="Arial"/>
              </a:rPr>
              <a:t>Application Gateway for the </a:t>
            </a:r>
            <a:r>
              <a:rPr lang="en-US" sz="1800" spc="10" dirty="0">
                <a:latin typeface="Arial"/>
                <a:cs typeface="Arial"/>
              </a:rPr>
              <a:t>Apache</a:t>
            </a:r>
            <a:r>
              <a:rPr lang="en-US" sz="1800" spc="-254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Hadoop </a:t>
            </a:r>
            <a:r>
              <a:rPr lang="en-US" sz="1800" spc="5" dirty="0">
                <a:latin typeface="Arial"/>
                <a:cs typeface="Arial"/>
              </a:rPr>
              <a:t>Ecosystem</a:t>
            </a:r>
            <a:endParaRPr lang="en-US" sz="1800" dirty="0">
              <a:latin typeface="Arial"/>
              <a:cs typeface="Arial"/>
            </a:endParaRPr>
          </a:p>
          <a:p>
            <a:pPr marL="918844" indent="-139700">
              <a:spcBef>
                <a:spcPts val="855"/>
              </a:spcBef>
              <a:tabLst>
                <a:tab pos="919480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Provides </a:t>
            </a:r>
            <a:r>
              <a:rPr lang="en-US" sz="1800" spc="5" dirty="0">
                <a:latin typeface="Arial"/>
                <a:cs typeface="Arial"/>
              </a:rPr>
              <a:t>perimeter security for </a:t>
            </a:r>
            <a:r>
              <a:rPr lang="en-US" sz="1800" spc="10" dirty="0">
                <a:latin typeface="Arial"/>
                <a:cs typeface="Arial"/>
              </a:rPr>
              <a:t>Hadoop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clusters</a:t>
            </a:r>
            <a:endParaRPr lang="en-US" sz="1800" dirty="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918844" indent="-139700">
              <a:tabLst>
                <a:tab pos="919480" algn="l"/>
              </a:tabLst>
            </a:pPr>
            <a:r>
              <a:rPr lang="en-US" sz="1800" spc="10" dirty="0">
                <a:latin typeface="Arial"/>
                <a:cs typeface="Arial"/>
              </a:rPr>
              <a:t>Single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access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point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for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all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REST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interactions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with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Apache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Hadoop </a:t>
            </a:r>
            <a:r>
              <a:rPr lang="en-US" sz="1800" spc="5" dirty="0" smtClean="0">
                <a:latin typeface="Arial"/>
                <a:cs typeface="Arial"/>
              </a:rPr>
              <a:t>clusters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918844" indent="-139700">
              <a:spcBef>
                <a:spcPts val="850"/>
              </a:spcBef>
              <a:tabLst>
                <a:tab pos="919480" algn="l"/>
              </a:tabLst>
            </a:pPr>
            <a:r>
              <a:rPr lang="en-US" sz="1800" dirty="0">
                <a:latin typeface="Arial"/>
                <a:cs typeface="Arial"/>
              </a:rPr>
              <a:t>Integrates </a:t>
            </a:r>
            <a:r>
              <a:rPr lang="en-US" sz="1800" spc="5" dirty="0">
                <a:latin typeface="Arial"/>
                <a:cs typeface="Arial"/>
              </a:rPr>
              <a:t>with prevalent </a:t>
            </a:r>
            <a:r>
              <a:rPr lang="en-US" sz="1800" spc="15" dirty="0">
                <a:latin typeface="Arial"/>
                <a:cs typeface="Arial"/>
              </a:rPr>
              <a:t>SSO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identity management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systems</a:t>
            </a:r>
            <a:endParaRPr lang="en-US" sz="1800" dirty="0">
              <a:latin typeface="Arial"/>
              <a:cs typeface="Arial"/>
            </a:endParaRPr>
          </a:p>
          <a:p>
            <a:pPr marL="1054735" marR="7499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1800" spc="-5" dirty="0">
                <a:latin typeface="Arial"/>
                <a:cs typeface="Arial"/>
              </a:rPr>
              <a:t>Simplifies </a:t>
            </a:r>
            <a:r>
              <a:rPr lang="en-US" sz="1800" spc="-10" dirty="0">
                <a:latin typeface="Arial"/>
                <a:cs typeface="Arial"/>
              </a:rPr>
              <a:t>Hadoop </a:t>
            </a:r>
            <a:r>
              <a:rPr lang="en-US" sz="1800" spc="-5" dirty="0">
                <a:latin typeface="Arial"/>
                <a:cs typeface="Arial"/>
              </a:rPr>
              <a:t>security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users who </a:t>
            </a:r>
            <a:r>
              <a:rPr lang="en-US" sz="1800" spc="-5" dirty="0">
                <a:latin typeface="Arial"/>
                <a:cs typeface="Arial"/>
              </a:rPr>
              <a:t>access cluster </a:t>
            </a:r>
            <a:r>
              <a:rPr lang="en-US" sz="1800" spc="-10" dirty="0">
                <a:latin typeface="Arial"/>
                <a:cs typeface="Arial"/>
              </a:rPr>
              <a:t>data and execute  jobs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3152764" y="901788"/>
            <a:ext cx="1851284" cy="877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>
                <a:latin typeface="Arial"/>
                <a:cs typeface="Arial"/>
              </a:rPr>
              <a:t>Operations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933382" y="2026924"/>
            <a:ext cx="6095002" cy="4138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7070688" y="2492896"/>
            <a:ext cx="957696" cy="1325030"/>
          </a:xfrm>
          <a:custGeom>
            <a:avLst/>
            <a:gdLst/>
            <a:ahLst/>
            <a:cxnLst/>
            <a:rect l="l" t="t" r="r" b="b"/>
            <a:pathLst>
              <a:path w="718820" h="858519">
                <a:moveTo>
                  <a:pt x="0" y="858299"/>
                </a:moveTo>
                <a:lnTo>
                  <a:pt x="718362" y="858299"/>
                </a:lnTo>
                <a:lnTo>
                  <a:pt x="718362" y="0"/>
                </a:lnTo>
                <a:lnTo>
                  <a:pt x="0" y="0"/>
                </a:lnTo>
                <a:lnTo>
                  <a:pt x="0" y="858299"/>
                </a:lnTo>
                <a:close/>
              </a:path>
            </a:pathLst>
          </a:custGeom>
          <a:ln w="38100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7120277" y="1327789"/>
            <a:ext cx="429259" cy="699135"/>
          </a:xfrm>
          <a:custGeom>
            <a:avLst/>
            <a:gdLst/>
            <a:ahLst/>
            <a:cxnLst/>
            <a:rect l="l" t="t" r="r" b="b"/>
            <a:pathLst>
              <a:path w="429260" h="699135">
                <a:moveTo>
                  <a:pt x="428663" y="483844"/>
                </a:moveTo>
                <a:lnTo>
                  <a:pt x="0" y="483844"/>
                </a:lnTo>
                <a:lnTo>
                  <a:pt x="214401" y="698601"/>
                </a:lnTo>
                <a:lnTo>
                  <a:pt x="428663" y="483844"/>
                </a:lnTo>
                <a:close/>
              </a:path>
              <a:path w="429260" h="699135">
                <a:moveTo>
                  <a:pt x="321538" y="0"/>
                </a:moveTo>
                <a:lnTo>
                  <a:pt x="107124" y="0"/>
                </a:lnTo>
                <a:lnTo>
                  <a:pt x="107124" y="483844"/>
                </a:lnTo>
                <a:lnTo>
                  <a:pt x="321538" y="483844"/>
                </a:lnTo>
                <a:lnTo>
                  <a:pt x="321538" y="0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9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5" dirty="0" err="1">
                <a:latin typeface="Arial"/>
                <a:cs typeface="Arial"/>
              </a:rPr>
              <a:t>Ambari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910" y="2924944"/>
            <a:ext cx="8805672" cy="2686056"/>
          </a:xfrm>
        </p:spPr>
        <p:txBody>
          <a:bodyPr/>
          <a:lstStyle/>
          <a:p>
            <a:pPr marL="152400" indent="-139700">
              <a:spcBef>
                <a:spcPts val="125"/>
              </a:spcBef>
              <a:tabLst>
                <a:tab pos="153035" algn="l"/>
              </a:tabLst>
            </a:pPr>
            <a:r>
              <a:rPr lang="en-US" sz="2000" spc="1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provisioning,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managing,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monitoring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Apache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Hadoop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clusters.</a:t>
            </a:r>
            <a:endParaRPr lang="en-US" sz="2000" dirty="0">
              <a:latin typeface="Arial"/>
              <a:cs typeface="Arial"/>
            </a:endParaRPr>
          </a:p>
          <a:p>
            <a:pPr marL="152400" indent="-139700">
              <a:tabLst>
                <a:tab pos="153035" algn="l"/>
              </a:tabLst>
            </a:pPr>
            <a:r>
              <a:rPr lang="en-US" sz="2000" spc="5" dirty="0" smtClean="0">
                <a:latin typeface="Arial"/>
                <a:cs typeface="Arial"/>
              </a:rPr>
              <a:t>Provides </a:t>
            </a:r>
            <a:r>
              <a:rPr lang="en-US" sz="2000" dirty="0">
                <a:latin typeface="Arial"/>
                <a:cs typeface="Arial"/>
              </a:rPr>
              <a:t>intuitive, </a:t>
            </a:r>
            <a:r>
              <a:rPr lang="en-US" sz="2000" spc="5" dirty="0">
                <a:latin typeface="Arial"/>
                <a:cs typeface="Arial"/>
              </a:rPr>
              <a:t>easy-to-use </a:t>
            </a:r>
            <a:r>
              <a:rPr lang="en-US" sz="2000" spc="10" dirty="0">
                <a:latin typeface="Arial"/>
                <a:cs typeface="Arial"/>
              </a:rPr>
              <a:t>Hadoop </a:t>
            </a:r>
            <a:r>
              <a:rPr lang="en-US" sz="2000" spc="5" dirty="0">
                <a:latin typeface="Arial"/>
                <a:cs typeface="Arial"/>
              </a:rPr>
              <a:t>management </a:t>
            </a:r>
            <a:r>
              <a:rPr lang="en-US" sz="2000" spc="10" dirty="0">
                <a:latin typeface="Arial"/>
                <a:cs typeface="Arial"/>
              </a:rPr>
              <a:t>web UI backed</a:t>
            </a:r>
            <a:r>
              <a:rPr lang="en-US" sz="2000" spc="-229" dirty="0">
                <a:latin typeface="Arial"/>
                <a:cs typeface="Arial"/>
              </a:rPr>
              <a:t> </a:t>
            </a:r>
            <a:r>
              <a:rPr lang="en-US" sz="2000" spc="5" dirty="0" smtClean="0">
                <a:latin typeface="Arial"/>
                <a:cs typeface="Arial"/>
              </a:rPr>
              <a:t>by </a:t>
            </a:r>
            <a:r>
              <a:rPr lang="en-US" sz="2000" dirty="0" smtClean="0">
                <a:latin typeface="Arial"/>
                <a:cs typeface="Arial"/>
              </a:rPr>
              <a:t>its </a:t>
            </a:r>
            <a:r>
              <a:rPr lang="en-US" sz="2000" spc="10" dirty="0">
                <a:latin typeface="Arial"/>
                <a:cs typeface="Arial"/>
              </a:rPr>
              <a:t>RESTful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APIs</a:t>
            </a:r>
            <a:endParaRPr lang="en-US" sz="2000" dirty="0">
              <a:latin typeface="Arial"/>
              <a:cs typeface="Arial"/>
            </a:endParaRPr>
          </a:p>
          <a:p>
            <a:pPr marL="152400" indent="-139700">
              <a:spcBef>
                <a:spcPts val="850"/>
              </a:spcBef>
              <a:tabLst>
                <a:tab pos="153035" algn="l"/>
              </a:tabLst>
            </a:pPr>
            <a:r>
              <a:rPr lang="en-US" sz="2000" spc="10" dirty="0" err="1" smtClean="0">
                <a:latin typeface="Arial"/>
                <a:cs typeface="Arial"/>
              </a:rPr>
              <a:t>Ambari</a:t>
            </a:r>
            <a:r>
              <a:rPr lang="en-US" sz="2000" spc="10" dirty="0" smtClean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REST</a:t>
            </a:r>
            <a:r>
              <a:rPr lang="en-US" sz="2000" spc="-14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APIs</a:t>
            </a:r>
            <a:endParaRPr lang="en-US" sz="2000" dirty="0">
              <a:latin typeface="Arial"/>
              <a:cs typeface="Arial"/>
            </a:endParaRPr>
          </a:p>
          <a:p>
            <a:pPr marL="288290" marR="53340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288925" algn="l"/>
              </a:tabLst>
            </a:pPr>
            <a:r>
              <a:rPr lang="en-US" sz="2000" spc="-5" dirty="0">
                <a:latin typeface="Arial"/>
                <a:cs typeface="Arial"/>
              </a:rPr>
              <a:t>Allows application </a:t>
            </a:r>
            <a:r>
              <a:rPr lang="en-US" sz="2000" spc="-10" dirty="0">
                <a:latin typeface="Arial"/>
                <a:cs typeface="Arial"/>
              </a:rPr>
              <a:t>developers and </a:t>
            </a:r>
            <a:r>
              <a:rPr lang="en-US" sz="2000" spc="-5" dirty="0">
                <a:latin typeface="Arial"/>
                <a:cs typeface="Arial"/>
              </a:rPr>
              <a:t>system </a:t>
            </a:r>
            <a:r>
              <a:rPr lang="en-US" sz="2000" spc="-10" dirty="0">
                <a:latin typeface="Arial"/>
                <a:cs typeface="Arial"/>
              </a:rPr>
              <a:t>integrators </a:t>
            </a:r>
            <a:r>
              <a:rPr lang="en-US" sz="2000" spc="-5" dirty="0">
                <a:latin typeface="Arial"/>
                <a:cs typeface="Arial"/>
              </a:rPr>
              <a:t>to easily </a:t>
            </a:r>
            <a:r>
              <a:rPr lang="en-US" sz="2000" spc="-10" dirty="0">
                <a:latin typeface="Arial"/>
                <a:cs typeface="Arial"/>
              </a:rPr>
              <a:t>integrate  Hadoop </a:t>
            </a:r>
            <a:r>
              <a:rPr lang="en-US" sz="2000" spc="-5" dirty="0">
                <a:latin typeface="Arial"/>
                <a:cs typeface="Arial"/>
              </a:rPr>
              <a:t>provisioning, </a:t>
            </a:r>
            <a:r>
              <a:rPr lang="en-US" sz="2000" spc="-10" dirty="0">
                <a:latin typeface="Arial"/>
                <a:cs typeface="Arial"/>
              </a:rPr>
              <a:t>management, and </a:t>
            </a:r>
            <a:r>
              <a:rPr lang="en-US" sz="2000" spc="-5" dirty="0">
                <a:latin typeface="Arial"/>
                <a:cs typeface="Arial"/>
              </a:rPr>
              <a:t>monitoring capabilities to their </a:t>
            </a:r>
            <a:r>
              <a:rPr lang="en-US" sz="2000" spc="-10" dirty="0">
                <a:latin typeface="Arial"/>
                <a:cs typeface="Arial"/>
              </a:rPr>
              <a:t>own  </a:t>
            </a:r>
            <a:r>
              <a:rPr lang="en-US" sz="2000" spc="-5" dirty="0">
                <a:latin typeface="Arial"/>
                <a:cs typeface="Arial"/>
              </a:rPr>
              <a:t>applications</a:t>
            </a:r>
            <a:endParaRPr lang="en-US" sz="2000" dirty="0">
              <a:latin typeface="Arial"/>
              <a:cs typeface="Arial"/>
            </a:endParaRPr>
          </a:p>
          <a:p>
            <a:endParaRPr lang="fr-FR" sz="2000" dirty="0"/>
          </a:p>
        </p:txBody>
      </p:sp>
      <p:sp>
        <p:nvSpPr>
          <p:cNvPr id="4" name="object 7"/>
          <p:cNvSpPr/>
          <p:nvPr/>
        </p:nvSpPr>
        <p:spPr>
          <a:xfrm>
            <a:off x="3475356" y="1052736"/>
            <a:ext cx="2320780" cy="1368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>
                <a:latin typeface="Arial"/>
                <a:cs typeface="Arial"/>
              </a:rPr>
              <a:t>The </a:t>
            </a:r>
            <a:r>
              <a:rPr lang="fr-FR" spc="-15" dirty="0" err="1">
                <a:latin typeface="Arial"/>
                <a:cs typeface="Arial"/>
              </a:rPr>
              <a:t>Ambari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5" dirty="0">
                <a:latin typeface="Arial"/>
                <a:cs typeface="Arial"/>
              </a:rPr>
              <a:t>web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interface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 smtClean="0">
                <a:latin typeface="Arial"/>
                <a:cs typeface="Arial"/>
              </a:rPr>
              <a:t>Cloudbreak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6552" y="1196752"/>
            <a:ext cx="9374816" cy="5358384"/>
          </a:xfrm>
        </p:spPr>
        <p:txBody>
          <a:bodyPr/>
          <a:lstStyle/>
          <a:p>
            <a:pPr marL="918844" indent="-139700">
              <a:tabLst>
                <a:tab pos="919480" algn="l"/>
              </a:tabLst>
            </a:pPr>
            <a:r>
              <a:rPr lang="fr-FR" sz="2000" spc="15" dirty="0">
                <a:latin typeface="Arial"/>
                <a:cs typeface="Arial"/>
              </a:rPr>
              <a:t>A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tool</a:t>
            </a:r>
            <a:r>
              <a:rPr lang="fr-FR" sz="2000" spc="-1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for</a:t>
            </a:r>
            <a:r>
              <a:rPr lang="fr-FR" sz="2000" spc="-20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provisioning</a:t>
            </a:r>
            <a:r>
              <a:rPr lang="fr-FR" sz="2000" spc="-40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and</a:t>
            </a:r>
            <a:r>
              <a:rPr lang="fr-FR" sz="2000" spc="-1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managing</a:t>
            </a:r>
            <a:r>
              <a:rPr lang="fr-FR" sz="2000" spc="-4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Apache</a:t>
            </a:r>
            <a:r>
              <a:rPr lang="fr-FR" sz="2000" spc="-40" dirty="0">
                <a:latin typeface="Arial"/>
                <a:cs typeface="Arial"/>
              </a:rPr>
              <a:t> </a:t>
            </a:r>
            <a:r>
              <a:rPr lang="fr-FR" sz="2000" spc="10" dirty="0" err="1">
                <a:latin typeface="Arial"/>
                <a:cs typeface="Arial"/>
              </a:rPr>
              <a:t>Hadoop</a:t>
            </a:r>
            <a:r>
              <a:rPr lang="fr-FR" sz="2000" spc="-45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clusters</a:t>
            </a:r>
            <a:r>
              <a:rPr lang="fr-FR" sz="2000" spc="-2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in</a:t>
            </a:r>
            <a:r>
              <a:rPr lang="fr-FR" sz="2000" spc="-15" dirty="0">
                <a:latin typeface="Arial"/>
                <a:cs typeface="Arial"/>
              </a:rPr>
              <a:t> </a:t>
            </a:r>
            <a:r>
              <a:rPr lang="fr-FR" sz="2000" dirty="0" smtClean="0">
                <a:latin typeface="Arial"/>
                <a:cs typeface="Arial"/>
              </a:rPr>
              <a:t>the </a:t>
            </a:r>
            <a:r>
              <a:rPr lang="fr-FR" sz="2000" spc="10" dirty="0" smtClean="0">
                <a:latin typeface="Arial"/>
                <a:cs typeface="Arial"/>
              </a:rPr>
              <a:t>cloud</a:t>
            </a:r>
            <a:endParaRPr lang="fr-F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sz="2000" dirty="0">
              <a:latin typeface="Times New Roman"/>
              <a:cs typeface="Times New Roman"/>
            </a:endParaRPr>
          </a:p>
          <a:p>
            <a:pPr marL="918844" indent="-139700">
              <a:spcBef>
                <a:spcPts val="850"/>
              </a:spcBef>
              <a:tabLst>
                <a:tab pos="919480" algn="l"/>
              </a:tabLst>
            </a:pPr>
            <a:r>
              <a:rPr lang="fr-FR" sz="2000" spc="5" dirty="0">
                <a:latin typeface="Arial"/>
                <a:cs typeface="Arial"/>
              </a:rPr>
              <a:t>Automates </a:t>
            </a:r>
            <a:r>
              <a:rPr lang="fr-FR" sz="2000" spc="5" dirty="0" err="1">
                <a:latin typeface="Arial"/>
                <a:cs typeface="Arial"/>
              </a:rPr>
              <a:t>launching</a:t>
            </a:r>
            <a:r>
              <a:rPr lang="fr-FR" sz="2000" spc="5" dirty="0">
                <a:latin typeface="Arial"/>
                <a:cs typeface="Arial"/>
              </a:rPr>
              <a:t> of </a:t>
            </a:r>
            <a:r>
              <a:rPr lang="fr-FR" sz="2000" spc="5" dirty="0" err="1">
                <a:latin typeface="Arial"/>
                <a:cs typeface="Arial"/>
              </a:rPr>
              <a:t>elastic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 err="1">
                <a:latin typeface="Arial"/>
                <a:cs typeface="Arial"/>
              </a:rPr>
              <a:t>Hadoop</a:t>
            </a:r>
            <a:r>
              <a:rPr lang="fr-FR" sz="2000" spc="-165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clusters</a:t>
            </a:r>
            <a:endParaRPr lang="fr-FR"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Font typeface="Arial"/>
              <a:buChar char="•"/>
            </a:pPr>
            <a:endParaRPr lang="fr-FR" sz="2000" dirty="0">
              <a:latin typeface="Times New Roman"/>
              <a:cs typeface="Times New Roman"/>
            </a:endParaRPr>
          </a:p>
          <a:p>
            <a:pPr marL="918844" marR="656590" indent="-139700">
              <a:lnSpc>
                <a:spcPct val="101499"/>
              </a:lnSpc>
              <a:tabLst>
                <a:tab pos="919480" algn="l"/>
              </a:tabLst>
            </a:pPr>
            <a:r>
              <a:rPr lang="fr-FR" sz="2000" spc="5" dirty="0">
                <a:latin typeface="Arial"/>
                <a:cs typeface="Arial"/>
              </a:rPr>
              <a:t>Policy-</a:t>
            </a:r>
            <a:r>
              <a:rPr lang="fr-FR" sz="2000" spc="5" dirty="0" err="1">
                <a:latin typeface="Arial"/>
                <a:cs typeface="Arial"/>
              </a:rPr>
              <a:t>based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autoscaling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on </a:t>
            </a:r>
            <a:r>
              <a:rPr lang="fr-FR" sz="2000" spc="5" dirty="0">
                <a:latin typeface="Arial"/>
                <a:cs typeface="Arial"/>
              </a:rPr>
              <a:t>the </a:t>
            </a:r>
            <a:r>
              <a:rPr lang="fr-FR" sz="2000" spc="10" dirty="0">
                <a:latin typeface="Arial"/>
                <a:cs typeface="Arial"/>
              </a:rPr>
              <a:t>major cloud </a:t>
            </a:r>
            <a:r>
              <a:rPr lang="fr-FR" sz="2000" spc="5" dirty="0" smtClean="0">
                <a:latin typeface="Arial"/>
                <a:cs typeface="Arial"/>
              </a:rPr>
              <a:t>infrastructure </a:t>
            </a:r>
            <a:r>
              <a:rPr lang="fr-FR" sz="2000" spc="5" dirty="0" err="1" smtClean="0">
                <a:latin typeface="Arial"/>
                <a:cs typeface="Arial"/>
              </a:rPr>
              <a:t>platforms</a:t>
            </a:r>
            <a:r>
              <a:rPr lang="fr-FR" sz="2000" spc="5" dirty="0" smtClean="0">
                <a:latin typeface="Arial"/>
                <a:cs typeface="Arial"/>
              </a:rPr>
              <a:t>,  </a:t>
            </a:r>
            <a:r>
              <a:rPr lang="fr-FR" sz="2000" spc="5" dirty="0" err="1">
                <a:latin typeface="Arial"/>
                <a:cs typeface="Arial"/>
              </a:rPr>
              <a:t>including</a:t>
            </a:r>
            <a:r>
              <a:rPr lang="fr-FR" sz="2000" spc="5" dirty="0">
                <a:latin typeface="Arial"/>
                <a:cs typeface="Arial"/>
              </a:rPr>
              <a:t>:</a:t>
            </a:r>
            <a:endParaRPr lang="fr-FR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000" spc="-5" dirty="0">
                <a:latin typeface="Arial"/>
                <a:cs typeface="Arial"/>
              </a:rPr>
              <a:t>Microsoft</a:t>
            </a:r>
            <a:r>
              <a:rPr lang="fr-FR" sz="2000" spc="-10" dirty="0">
                <a:latin typeface="Arial"/>
                <a:cs typeface="Arial"/>
              </a:rPr>
              <a:t> Azure</a:t>
            </a:r>
            <a:endParaRPr lang="fr-FR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000" spc="-10" dirty="0">
                <a:latin typeface="Arial"/>
                <a:cs typeface="Arial"/>
              </a:rPr>
              <a:t>Amazon </a:t>
            </a:r>
            <a:r>
              <a:rPr lang="fr-FR" sz="2000" spc="15" dirty="0">
                <a:latin typeface="Arial"/>
                <a:cs typeface="Arial"/>
              </a:rPr>
              <a:t>Web</a:t>
            </a:r>
            <a:r>
              <a:rPr lang="fr-FR" sz="2000" spc="-105" dirty="0">
                <a:latin typeface="Arial"/>
                <a:cs typeface="Arial"/>
              </a:rPr>
              <a:t> </a:t>
            </a:r>
            <a:r>
              <a:rPr lang="fr-FR" sz="2000" spc="-5" dirty="0">
                <a:latin typeface="Arial"/>
                <a:cs typeface="Arial"/>
              </a:rPr>
              <a:t>Services</a:t>
            </a:r>
            <a:endParaRPr lang="fr-FR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000" spc="-10" dirty="0">
                <a:latin typeface="Arial"/>
                <a:cs typeface="Arial"/>
              </a:rPr>
              <a:t>Google Cloud </a:t>
            </a:r>
            <a:r>
              <a:rPr lang="fr-FR" sz="2000" spc="-5" dirty="0">
                <a:latin typeface="Arial"/>
                <a:cs typeface="Arial"/>
              </a:rPr>
              <a:t>Platform</a:t>
            </a:r>
            <a:endParaRPr lang="fr-FR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000" spc="-5" dirty="0" err="1">
                <a:latin typeface="Arial"/>
                <a:cs typeface="Arial"/>
              </a:rPr>
              <a:t>OpenStack</a:t>
            </a:r>
            <a:endParaRPr lang="fr-FR" sz="2000" dirty="0">
              <a:latin typeface="Arial"/>
              <a:cs typeface="Arial"/>
            </a:endParaRPr>
          </a:p>
          <a:p>
            <a:pPr marL="105473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fr-FR" sz="2000" spc="-5" dirty="0" err="1">
                <a:latin typeface="Arial"/>
                <a:cs typeface="Arial"/>
              </a:rPr>
              <a:t>Platforms</a:t>
            </a:r>
            <a:r>
              <a:rPr lang="fr-FR" sz="2000" spc="-5" dirty="0">
                <a:latin typeface="Arial"/>
                <a:cs typeface="Arial"/>
              </a:rPr>
              <a:t> </a:t>
            </a:r>
            <a:r>
              <a:rPr lang="fr-FR" sz="2000" spc="-5" dirty="0" err="1">
                <a:latin typeface="Arial"/>
                <a:cs typeface="Arial"/>
              </a:rPr>
              <a:t>that</a:t>
            </a:r>
            <a:r>
              <a:rPr lang="fr-FR" sz="2000" spc="-5" dirty="0">
                <a:latin typeface="Arial"/>
                <a:cs typeface="Arial"/>
              </a:rPr>
              <a:t> support Docker</a:t>
            </a:r>
            <a:r>
              <a:rPr lang="fr-FR" sz="2000" spc="15" dirty="0">
                <a:latin typeface="Arial"/>
                <a:cs typeface="Arial"/>
              </a:rPr>
              <a:t> </a:t>
            </a:r>
            <a:r>
              <a:rPr lang="fr-FR" sz="2000" spc="-10" dirty="0">
                <a:latin typeface="Arial"/>
                <a:cs typeface="Arial"/>
              </a:rPr>
              <a:t>container</a:t>
            </a:r>
            <a:endParaRPr lang="fr-FR" sz="2000" dirty="0">
              <a:latin typeface="Arial"/>
              <a:cs typeface="Arial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512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fr-FR" spc="-5" dirty="0" err="1">
                <a:latin typeface="Arial"/>
                <a:cs typeface="Arial"/>
              </a:rPr>
              <a:t>Hortonworks</a:t>
            </a:r>
            <a:r>
              <a:rPr lang="fr-FR" spc="-5" dirty="0">
                <a:latin typeface="Arial"/>
                <a:cs typeface="Arial"/>
              </a:rPr>
              <a:t> Data Platform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(HDP)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4694296" cy="5358384"/>
          </a:xfrm>
        </p:spPr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fr-FR" sz="2400" spc="15" dirty="0" smtClean="0">
                <a:latin typeface="Arial"/>
                <a:cs typeface="Arial"/>
              </a:rPr>
              <a:t>HDP </a:t>
            </a:r>
            <a:r>
              <a:rPr lang="fr-FR" sz="2400" spc="5" dirty="0" err="1">
                <a:latin typeface="Arial"/>
                <a:cs typeface="Arial"/>
              </a:rPr>
              <a:t>is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platform</a:t>
            </a:r>
            <a:r>
              <a:rPr lang="fr-FR" sz="2400" spc="5" dirty="0">
                <a:latin typeface="Arial"/>
                <a:cs typeface="Arial"/>
              </a:rPr>
              <a:t> for</a:t>
            </a:r>
            <a:r>
              <a:rPr lang="fr-FR" sz="2400" spc="-120" dirty="0">
                <a:latin typeface="Arial"/>
                <a:cs typeface="Arial"/>
              </a:rPr>
              <a:t> </a:t>
            </a:r>
            <a:r>
              <a:rPr lang="fr-FR" sz="2400" spc="5" dirty="0">
                <a:latin typeface="Arial"/>
                <a:cs typeface="Arial"/>
              </a:rPr>
              <a:t>data-at-</a:t>
            </a:r>
            <a:r>
              <a:rPr lang="fr-FR" sz="2400" spc="5" dirty="0" err="1">
                <a:latin typeface="Arial"/>
                <a:cs typeface="Arial"/>
              </a:rPr>
              <a:t>rest</a:t>
            </a:r>
            <a:endParaRPr lang="fr-FR" sz="2400" dirty="0">
              <a:latin typeface="Arial"/>
              <a:cs typeface="Arial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lang="fr-FR" sz="2400" dirty="0">
              <a:latin typeface="Times New Roman"/>
              <a:cs typeface="Times New Roman"/>
            </a:endParaRPr>
          </a:p>
          <a:p>
            <a:pPr marL="163195" marR="5080" indent="-139700">
              <a:lnSpc>
                <a:spcPct val="100899"/>
              </a:lnSpc>
              <a:tabLst>
                <a:tab pos="163830" algn="l"/>
              </a:tabLst>
            </a:pPr>
            <a:r>
              <a:rPr lang="fr-FR" sz="2400" spc="5" dirty="0">
                <a:latin typeface="Arial"/>
                <a:cs typeface="Arial"/>
              </a:rPr>
              <a:t>Secure, </a:t>
            </a:r>
            <a:r>
              <a:rPr lang="fr-FR" sz="2400" spc="5" dirty="0" err="1">
                <a:latin typeface="Arial"/>
                <a:cs typeface="Arial"/>
              </a:rPr>
              <a:t>enterprise-ready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10" dirty="0">
                <a:latin typeface="Arial"/>
                <a:cs typeface="Arial"/>
              </a:rPr>
              <a:t>open source </a:t>
            </a:r>
            <a:r>
              <a:rPr lang="fr-FR" sz="2400" spc="15" dirty="0">
                <a:latin typeface="Arial"/>
                <a:cs typeface="Arial"/>
              </a:rPr>
              <a:t>Apache </a:t>
            </a:r>
            <a:r>
              <a:rPr lang="fr-FR" sz="2400" spc="15" dirty="0" err="1">
                <a:latin typeface="Arial"/>
                <a:cs typeface="Arial"/>
              </a:rPr>
              <a:t>Hadoop</a:t>
            </a:r>
            <a:r>
              <a:rPr lang="fr-FR" sz="2400" spc="-235" dirty="0">
                <a:latin typeface="Arial"/>
                <a:cs typeface="Arial"/>
              </a:rPr>
              <a:t> </a:t>
            </a:r>
            <a:r>
              <a:rPr lang="fr-FR" sz="2400" spc="10" dirty="0">
                <a:latin typeface="Arial"/>
                <a:cs typeface="Arial"/>
              </a:rPr>
              <a:t>distribution  </a:t>
            </a:r>
            <a:r>
              <a:rPr lang="fr-FR" sz="2400" spc="5" dirty="0" err="1">
                <a:latin typeface="Arial"/>
                <a:cs typeface="Arial"/>
              </a:rPr>
              <a:t>based</a:t>
            </a:r>
            <a:r>
              <a:rPr lang="fr-FR" sz="2400" spc="5" dirty="0">
                <a:latin typeface="Arial"/>
                <a:cs typeface="Arial"/>
              </a:rPr>
              <a:t> </a:t>
            </a:r>
            <a:r>
              <a:rPr lang="fr-FR" sz="2400" spc="10" dirty="0">
                <a:latin typeface="Arial"/>
                <a:cs typeface="Arial"/>
              </a:rPr>
              <a:t>on a </a:t>
            </a:r>
            <a:r>
              <a:rPr lang="fr-FR" sz="2400" spc="5" dirty="0" err="1">
                <a:latin typeface="Arial"/>
                <a:cs typeface="Arial"/>
              </a:rPr>
              <a:t>centralized</a:t>
            </a:r>
            <a:r>
              <a:rPr lang="fr-FR" sz="2400" spc="5" dirty="0">
                <a:latin typeface="Arial"/>
                <a:cs typeface="Arial"/>
              </a:rPr>
              <a:t> architecture</a:t>
            </a:r>
            <a:r>
              <a:rPr lang="fr-FR" sz="2400" spc="-160" dirty="0">
                <a:latin typeface="Arial"/>
                <a:cs typeface="Arial"/>
              </a:rPr>
              <a:t> </a:t>
            </a:r>
            <a:r>
              <a:rPr lang="fr-FR" sz="2400" spc="10" dirty="0">
                <a:latin typeface="Arial"/>
                <a:cs typeface="Arial"/>
              </a:rPr>
              <a:t>(YARN)</a:t>
            </a:r>
            <a:endParaRPr lang="fr-FR" sz="2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fr-FR" sz="2400" dirty="0">
              <a:latin typeface="Times New Roman"/>
              <a:cs typeface="Times New Roman"/>
            </a:endParaRPr>
          </a:p>
          <a:p>
            <a:pPr marL="163195" indent="-139700">
              <a:spcBef>
                <a:spcPts val="830"/>
              </a:spcBef>
              <a:tabLst>
                <a:tab pos="163830" algn="l"/>
              </a:tabLst>
            </a:pPr>
            <a:r>
              <a:rPr lang="fr-FR" sz="2400" spc="15" dirty="0">
                <a:latin typeface="Arial"/>
                <a:cs typeface="Arial"/>
              </a:rPr>
              <a:t>HDP</a:t>
            </a:r>
            <a:r>
              <a:rPr lang="fr-FR" sz="2400" spc="-35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is</a:t>
            </a:r>
            <a:r>
              <a:rPr lang="fr-FR" sz="2400" spc="5" dirty="0">
                <a:latin typeface="Arial"/>
                <a:cs typeface="Arial"/>
              </a:rPr>
              <a:t>:</a:t>
            </a:r>
            <a:endParaRPr lang="fr-FR" sz="2400" dirty="0">
              <a:latin typeface="Arial"/>
              <a:cs typeface="Arial"/>
            </a:endParaRPr>
          </a:p>
          <a:p>
            <a:pPr marL="29908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fr-FR" sz="2400" b="1" spc="20" dirty="0">
                <a:latin typeface="Arial"/>
                <a:cs typeface="Arial"/>
              </a:rPr>
              <a:t>Open</a:t>
            </a:r>
            <a:endParaRPr lang="fr-FR" sz="2400" dirty="0">
              <a:latin typeface="Arial"/>
              <a:cs typeface="Arial"/>
            </a:endParaRPr>
          </a:p>
          <a:p>
            <a:pPr marL="299085" lvl="1" indent="-100965">
              <a:spcBef>
                <a:spcPts val="47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fr-FR" sz="2400" b="1" spc="15" dirty="0">
                <a:latin typeface="Arial"/>
                <a:cs typeface="Arial"/>
              </a:rPr>
              <a:t>Central</a:t>
            </a:r>
            <a:endParaRPr lang="fr-FR" sz="2400" dirty="0">
              <a:latin typeface="Arial"/>
              <a:cs typeface="Arial"/>
            </a:endParaRPr>
          </a:p>
          <a:p>
            <a:pPr marL="29908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fr-FR" sz="2400" b="1" spc="15" dirty="0" err="1">
                <a:latin typeface="Arial"/>
                <a:cs typeface="Arial"/>
              </a:rPr>
              <a:t>Interoperable</a:t>
            </a:r>
            <a:endParaRPr lang="fr-FR" sz="2400" dirty="0">
              <a:latin typeface="Arial"/>
              <a:cs typeface="Arial"/>
            </a:endParaRPr>
          </a:p>
          <a:p>
            <a:pPr marL="299085" lvl="1" indent="-100965">
              <a:spcBef>
                <a:spcPts val="47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fr-FR" sz="2400" b="1" spc="15" dirty="0">
                <a:latin typeface="Arial"/>
                <a:cs typeface="Arial"/>
              </a:rPr>
              <a:t>Enterprise</a:t>
            </a:r>
            <a:r>
              <a:rPr lang="fr-FR" sz="2400" b="1" spc="25" dirty="0">
                <a:latin typeface="Arial"/>
                <a:cs typeface="Arial"/>
              </a:rPr>
              <a:t> </a:t>
            </a:r>
            <a:r>
              <a:rPr lang="fr-FR" sz="2400" b="1" spc="15" dirty="0" err="1">
                <a:latin typeface="Arial"/>
                <a:cs typeface="Arial"/>
              </a:rPr>
              <a:t>ready</a:t>
            </a:r>
            <a:endParaRPr lang="fr-FR" sz="2400" dirty="0">
              <a:latin typeface="Arial"/>
              <a:cs typeface="Arial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6804248" y="4149477"/>
            <a:ext cx="1158519" cy="129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3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 err="1">
                <a:latin typeface="Arial"/>
                <a:cs typeface="Arial"/>
              </a:rPr>
              <a:t>ZooKeeper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2576" y="2543144"/>
            <a:ext cx="10394860" cy="4270232"/>
          </a:xfrm>
        </p:spPr>
        <p:txBody>
          <a:bodyPr/>
          <a:lstStyle/>
          <a:p>
            <a:pPr marL="918844" marR="704215" indent="-139700">
              <a:spcBef>
                <a:spcPts val="100"/>
              </a:spcBef>
              <a:tabLst>
                <a:tab pos="919480" algn="l"/>
              </a:tabLst>
            </a:pPr>
            <a:r>
              <a:rPr lang="en-US" sz="1800" spc="10" dirty="0">
                <a:latin typeface="Arial"/>
                <a:cs typeface="Arial"/>
              </a:rPr>
              <a:t>Apache </a:t>
            </a:r>
            <a:r>
              <a:rPr lang="en-US" sz="1800" spc="5" dirty="0" err="1">
                <a:latin typeface="Arial"/>
                <a:cs typeface="Arial"/>
              </a:rPr>
              <a:t>ZooKeeper</a:t>
            </a:r>
            <a:r>
              <a:rPr lang="en-US" sz="1800" spc="5" dirty="0">
                <a:latin typeface="Arial"/>
                <a:cs typeface="Arial"/>
              </a:rPr>
              <a:t> is centralized service for maintaining configuration  information, naming, providing </a:t>
            </a:r>
            <a:r>
              <a:rPr lang="en-US" sz="1800" dirty="0">
                <a:latin typeface="Arial"/>
                <a:cs typeface="Arial"/>
              </a:rPr>
              <a:t>distributed synchronization, </a:t>
            </a:r>
            <a:r>
              <a:rPr lang="en-US" sz="1800" spc="5" dirty="0">
                <a:latin typeface="Arial"/>
                <a:cs typeface="Arial"/>
              </a:rPr>
              <a:t>and  providing group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services</a:t>
            </a:r>
            <a:endParaRPr lang="en-US" sz="1800" dirty="0">
              <a:latin typeface="Arial"/>
              <a:cs typeface="Arial"/>
            </a:endParaRPr>
          </a:p>
          <a:p>
            <a:pPr marL="1054735" marR="132143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1800" spc="-5" dirty="0">
                <a:latin typeface="Arial"/>
                <a:cs typeface="Arial"/>
              </a:rPr>
              <a:t>All of these kinds of services </a:t>
            </a:r>
            <a:r>
              <a:rPr lang="en-US" sz="1800" spc="-10" dirty="0">
                <a:latin typeface="Arial"/>
                <a:cs typeface="Arial"/>
              </a:rPr>
              <a:t>are </a:t>
            </a:r>
            <a:r>
              <a:rPr lang="en-US" sz="1800" spc="-5" dirty="0">
                <a:latin typeface="Arial"/>
                <a:cs typeface="Arial"/>
              </a:rPr>
              <a:t>used </a:t>
            </a:r>
            <a:r>
              <a:rPr lang="en-US" sz="1800" dirty="0">
                <a:latin typeface="Arial"/>
                <a:cs typeface="Arial"/>
              </a:rPr>
              <a:t>in </a:t>
            </a:r>
            <a:r>
              <a:rPr lang="en-US" sz="1800" spc="-10" dirty="0">
                <a:latin typeface="Arial"/>
                <a:cs typeface="Arial"/>
              </a:rPr>
              <a:t>some </a:t>
            </a:r>
            <a:r>
              <a:rPr lang="en-US" sz="1800" spc="-5" dirty="0">
                <a:latin typeface="Arial"/>
                <a:cs typeface="Arial"/>
              </a:rPr>
              <a:t>form </a:t>
            </a:r>
            <a:r>
              <a:rPr lang="en-US" sz="1800" spc="-10" dirty="0">
                <a:latin typeface="Arial"/>
                <a:cs typeface="Arial"/>
              </a:rPr>
              <a:t>or another </a:t>
            </a:r>
            <a:r>
              <a:rPr lang="en-US" sz="1800" spc="-10" dirty="0" smtClean="0">
                <a:latin typeface="Arial"/>
                <a:cs typeface="Arial"/>
              </a:rPr>
              <a:t>by </a:t>
            </a:r>
            <a:r>
              <a:rPr lang="en-US" sz="1800" spc="-5" dirty="0" smtClean="0">
                <a:latin typeface="Arial"/>
                <a:cs typeface="Arial"/>
              </a:rPr>
              <a:t>distributed</a:t>
            </a: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applications</a:t>
            </a:r>
            <a:endParaRPr lang="en-US" sz="1800" dirty="0">
              <a:latin typeface="Arial"/>
              <a:cs typeface="Arial"/>
            </a:endParaRPr>
          </a:p>
          <a:p>
            <a:pPr marL="105473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5370" algn="l"/>
              </a:tabLst>
            </a:pPr>
            <a:r>
              <a:rPr lang="en-US" sz="1800" spc="-10" dirty="0">
                <a:latin typeface="Arial"/>
                <a:cs typeface="Arial"/>
              </a:rPr>
              <a:t>Saves </a:t>
            </a:r>
            <a:r>
              <a:rPr lang="en-US" sz="1800" spc="-5" dirty="0">
                <a:latin typeface="Arial"/>
                <a:cs typeface="Arial"/>
              </a:rPr>
              <a:t>time so </a:t>
            </a:r>
            <a:r>
              <a:rPr lang="en-US" sz="1800" spc="-10" dirty="0">
                <a:latin typeface="Arial"/>
                <a:cs typeface="Arial"/>
              </a:rPr>
              <a:t>you don't have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spc="-10" dirty="0">
                <a:latin typeface="Arial"/>
                <a:cs typeface="Arial"/>
              </a:rPr>
              <a:t>develop your</a:t>
            </a:r>
            <a:r>
              <a:rPr lang="en-US" sz="1800" spc="13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own</a:t>
            </a:r>
            <a:endParaRPr lang="en-US" sz="1800" dirty="0">
              <a:latin typeface="Arial"/>
              <a:cs typeface="Arial"/>
            </a:endParaRPr>
          </a:p>
          <a:p>
            <a:pPr lvl="1">
              <a:buFont typeface="Wingdings"/>
              <a:buChar char=""/>
            </a:pPr>
            <a:endParaRPr lang="en-US" sz="1800" dirty="0">
              <a:latin typeface="Times New Roman"/>
              <a:cs typeface="Times New Roman"/>
            </a:endParaRPr>
          </a:p>
          <a:p>
            <a:pPr marL="918844" indent="-139700">
              <a:spcBef>
                <a:spcPts val="960"/>
              </a:spcBef>
              <a:tabLst>
                <a:tab pos="919480" algn="l"/>
              </a:tabLst>
            </a:pPr>
            <a:r>
              <a:rPr lang="en-US" sz="1800" dirty="0">
                <a:latin typeface="Arial"/>
                <a:cs typeface="Arial"/>
              </a:rPr>
              <a:t>It </a:t>
            </a:r>
            <a:r>
              <a:rPr lang="en-US" sz="1800" spc="5" dirty="0">
                <a:latin typeface="Arial"/>
                <a:cs typeface="Arial"/>
              </a:rPr>
              <a:t>is fast, reliable, </a:t>
            </a:r>
            <a:r>
              <a:rPr lang="en-US" sz="1800" spc="10" dirty="0">
                <a:latin typeface="Arial"/>
                <a:cs typeface="Arial"/>
              </a:rPr>
              <a:t>simple and</a:t>
            </a:r>
            <a:r>
              <a:rPr lang="en-US" sz="1800" spc="-1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ordered</a:t>
            </a:r>
            <a:endParaRPr lang="en-US" sz="1800" dirty="0">
              <a:latin typeface="Arial"/>
              <a:cs typeface="Arial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918844" indent="-139700">
              <a:spcBef>
                <a:spcPts val="5"/>
              </a:spcBef>
              <a:tabLst>
                <a:tab pos="919480" algn="l"/>
              </a:tabLst>
            </a:pPr>
            <a:r>
              <a:rPr lang="en-US" sz="1800" spc="5" dirty="0">
                <a:latin typeface="Arial"/>
                <a:cs typeface="Arial"/>
              </a:rPr>
              <a:t>Distributed </a:t>
            </a:r>
            <a:r>
              <a:rPr lang="en-US" sz="1800" dirty="0">
                <a:latin typeface="Arial"/>
                <a:cs typeface="Arial"/>
              </a:rPr>
              <a:t>applications </a:t>
            </a:r>
            <a:r>
              <a:rPr lang="en-US" sz="1800" spc="10" dirty="0">
                <a:latin typeface="Arial"/>
                <a:cs typeface="Arial"/>
              </a:rPr>
              <a:t>can use </a:t>
            </a:r>
            <a:r>
              <a:rPr lang="en-US" sz="1800" spc="10" dirty="0" err="1">
                <a:latin typeface="Arial"/>
                <a:cs typeface="Arial"/>
              </a:rPr>
              <a:t>ZooKeeper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to store </a:t>
            </a:r>
            <a:r>
              <a:rPr lang="en-US" sz="1800" spc="10" dirty="0">
                <a:latin typeface="Arial"/>
                <a:cs typeface="Arial"/>
              </a:rPr>
              <a:t>and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mediate updates </a:t>
            </a:r>
            <a:r>
              <a:rPr lang="en-US" sz="1800" spc="5" dirty="0">
                <a:latin typeface="Arial"/>
                <a:cs typeface="Arial"/>
              </a:rPr>
              <a:t>to important configuration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information</a:t>
            </a: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3454242" y="620688"/>
            <a:ext cx="1405789" cy="1715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13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 err="1">
                <a:latin typeface="Arial"/>
                <a:cs typeface="Arial"/>
              </a:rPr>
              <a:t>Oozie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2708920"/>
            <a:ext cx="8805672" cy="3838184"/>
          </a:xfrm>
        </p:spPr>
        <p:txBody>
          <a:bodyPr/>
          <a:lstStyle/>
          <a:p>
            <a:pPr marL="152400" marR="7620" indent="-139700">
              <a:lnSpc>
                <a:spcPct val="101499"/>
              </a:lnSpc>
              <a:spcBef>
                <a:spcPts val="100"/>
              </a:spcBef>
              <a:tabLst>
                <a:tab pos="153035" algn="l"/>
              </a:tabLst>
            </a:pPr>
            <a:r>
              <a:rPr lang="en-US" sz="1800" spc="5" dirty="0" err="1">
                <a:latin typeface="Arial"/>
                <a:cs typeface="Arial"/>
              </a:rPr>
              <a:t>Oozie</a:t>
            </a:r>
            <a:r>
              <a:rPr lang="en-US" sz="1800" spc="5" dirty="0">
                <a:latin typeface="Arial"/>
                <a:cs typeface="Arial"/>
              </a:rPr>
              <a:t> 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Java based workflow </a:t>
            </a:r>
            <a:r>
              <a:rPr lang="en-US" sz="1800" spc="10" dirty="0">
                <a:latin typeface="Arial"/>
                <a:cs typeface="Arial"/>
              </a:rPr>
              <a:t>scheduler </a:t>
            </a:r>
            <a:r>
              <a:rPr lang="en-US" sz="1800" spc="5" dirty="0">
                <a:latin typeface="Arial"/>
                <a:cs typeface="Arial"/>
              </a:rPr>
              <a:t>system to </a:t>
            </a:r>
            <a:r>
              <a:rPr lang="en-US" sz="1800" spc="10" dirty="0">
                <a:latin typeface="Arial"/>
                <a:cs typeface="Arial"/>
              </a:rPr>
              <a:t>manage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Apache  </a:t>
            </a:r>
            <a:r>
              <a:rPr lang="en-US" sz="1800" spc="10" dirty="0">
                <a:latin typeface="Arial"/>
                <a:cs typeface="Arial"/>
              </a:rPr>
              <a:t>Hadoop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jobs</a:t>
            </a:r>
          </a:p>
          <a:p>
            <a:pPr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52400" indent="-139700">
              <a:spcBef>
                <a:spcPts val="855"/>
              </a:spcBef>
              <a:tabLst>
                <a:tab pos="153035" algn="l"/>
              </a:tabLst>
            </a:pPr>
            <a:r>
              <a:rPr lang="en-US" sz="1800" spc="5" dirty="0" err="1">
                <a:latin typeface="Arial"/>
                <a:cs typeface="Arial"/>
              </a:rPr>
              <a:t>Oozie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Workflow </a:t>
            </a:r>
            <a:r>
              <a:rPr lang="en-US" sz="1800" spc="5" dirty="0">
                <a:latin typeface="Arial"/>
                <a:cs typeface="Arial"/>
              </a:rPr>
              <a:t>jobs are Directed </a:t>
            </a:r>
            <a:r>
              <a:rPr lang="en-US" sz="1800" spc="10" dirty="0" err="1">
                <a:latin typeface="Arial"/>
                <a:cs typeface="Arial"/>
              </a:rPr>
              <a:t>Acyclical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Graphs (DAGs) of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actions</a:t>
            </a:r>
            <a:endParaRPr lang="en-US" sz="1800" dirty="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52400" indent="-139700">
              <a:tabLst>
                <a:tab pos="153035" algn="l"/>
              </a:tabLst>
            </a:pPr>
            <a:r>
              <a:rPr lang="en-US" sz="1800" spc="5" dirty="0">
                <a:latin typeface="Arial"/>
                <a:cs typeface="Arial"/>
              </a:rPr>
              <a:t>Integrated with the </a:t>
            </a:r>
            <a:r>
              <a:rPr lang="en-US" sz="1800" spc="10" dirty="0">
                <a:latin typeface="Arial"/>
                <a:cs typeface="Arial"/>
              </a:rPr>
              <a:t>Hadoop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stack</a:t>
            </a:r>
            <a:endParaRPr lang="en-US" sz="1800" dirty="0">
              <a:latin typeface="Arial"/>
              <a:cs typeface="Arial"/>
            </a:endParaRPr>
          </a:p>
          <a:p>
            <a:pPr marL="288290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288925" algn="l"/>
              </a:tabLst>
            </a:pPr>
            <a:r>
              <a:rPr lang="en-US" sz="1800" spc="-10" dirty="0">
                <a:latin typeface="Arial"/>
                <a:cs typeface="Arial"/>
              </a:rPr>
              <a:t>YARN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its architectural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center</a:t>
            </a:r>
            <a:endParaRPr lang="en-US" sz="1800" dirty="0">
              <a:latin typeface="Arial"/>
              <a:cs typeface="Arial"/>
            </a:endParaRPr>
          </a:p>
          <a:p>
            <a:pPr marL="288290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288925" algn="l"/>
              </a:tabLst>
            </a:pPr>
            <a:r>
              <a:rPr lang="en-US" sz="1800" spc="-10" dirty="0">
                <a:latin typeface="Arial"/>
                <a:cs typeface="Arial"/>
              </a:rPr>
              <a:t>Supports Hadoop jobs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MapReduce, </a:t>
            </a:r>
            <a:r>
              <a:rPr lang="en-US" sz="1800" spc="-5" dirty="0">
                <a:latin typeface="Arial"/>
                <a:cs typeface="Arial"/>
              </a:rPr>
              <a:t>Pig, </a:t>
            </a:r>
            <a:r>
              <a:rPr lang="en-US" sz="1800" spc="-10" dirty="0">
                <a:latin typeface="Arial"/>
                <a:cs typeface="Arial"/>
              </a:rPr>
              <a:t>Hive, and</a:t>
            </a:r>
            <a:r>
              <a:rPr lang="en-US" sz="1800" spc="16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Sqoop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7"/>
          <p:cNvSpPr/>
          <p:nvPr/>
        </p:nvSpPr>
        <p:spPr>
          <a:xfrm>
            <a:off x="2925064" y="1124744"/>
            <a:ext cx="2583040" cy="914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>
                <a:latin typeface="Arial"/>
                <a:cs typeface="Arial"/>
              </a:rPr>
              <a:t>Tools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933382" y="2026924"/>
            <a:ext cx="6383034" cy="435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3417010" y="2443808"/>
            <a:ext cx="2667158" cy="1489247"/>
          </a:xfrm>
          <a:custGeom>
            <a:avLst/>
            <a:gdLst/>
            <a:ahLst/>
            <a:cxnLst/>
            <a:rect l="l" t="t" r="r" b="b"/>
            <a:pathLst>
              <a:path w="1634489" h="694689">
                <a:moveTo>
                  <a:pt x="0" y="694108"/>
                </a:moveTo>
                <a:lnTo>
                  <a:pt x="1634182" y="694108"/>
                </a:lnTo>
                <a:lnTo>
                  <a:pt x="1634182" y="0"/>
                </a:lnTo>
                <a:lnTo>
                  <a:pt x="0" y="0"/>
                </a:lnTo>
                <a:lnTo>
                  <a:pt x="0" y="694108"/>
                </a:lnTo>
                <a:close/>
              </a:path>
            </a:pathLst>
          </a:custGeom>
          <a:ln w="38100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4375527" y="1318564"/>
            <a:ext cx="484505" cy="726440"/>
          </a:xfrm>
          <a:custGeom>
            <a:avLst/>
            <a:gdLst/>
            <a:ahLst/>
            <a:cxnLst/>
            <a:rect l="l" t="t" r="r" b="b"/>
            <a:pathLst>
              <a:path w="484504" h="726439">
                <a:moveTo>
                  <a:pt x="123532" y="483844"/>
                </a:moveTo>
                <a:lnTo>
                  <a:pt x="0" y="483844"/>
                </a:lnTo>
                <a:lnTo>
                  <a:pt x="242150" y="726389"/>
                </a:lnTo>
                <a:lnTo>
                  <a:pt x="266672" y="701827"/>
                </a:lnTo>
                <a:lnTo>
                  <a:pt x="234022" y="701827"/>
                </a:lnTo>
                <a:lnTo>
                  <a:pt x="242150" y="693692"/>
                </a:lnTo>
                <a:lnTo>
                  <a:pt x="55494" y="506869"/>
                </a:lnTo>
                <a:lnTo>
                  <a:pt x="27749" y="506869"/>
                </a:lnTo>
                <a:lnTo>
                  <a:pt x="35864" y="487222"/>
                </a:lnTo>
                <a:lnTo>
                  <a:pt x="123532" y="487222"/>
                </a:lnTo>
                <a:lnTo>
                  <a:pt x="123532" y="483844"/>
                </a:lnTo>
                <a:close/>
              </a:path>
              <a:path w="484504" h="726439">
                <a:moveTo>
                  <a:pt x="242150" y="693692"/>
                </a:moveTo>
                <a:lnTo>
                  <a:pt x="234022" y="701827"/>
                </a:lnTo>
                <a:lnTo>
                  <a:pt x="250278" y="701827"/>
                </a:lnTo>
                <a:lnTo>
                  <a:pt x="242150" y="693692"/>
                </a:lnTo>
                <a:close/>
              </a:path>
              <a:path w="484504" h="726439">
                <a:moveTo>
                  <a:pt x="448437" y="487222"/>
                </a:moveTo>
                <a:lnTo>
                  <a:pt x="242150" y="693692"/>
                </a:lnTo>
                <a:lnTo>
                  <a:pt x="250278" y="701827"/>
                </a:lnTo>
                <a:lnTo>
                  <a:pt x="266672" y="701827"/>
                </a:lnTo>
                <a:lnTo>
                  <a:pt x="461314" y="506869"/>
                </a:lnTo>
                <a:lnTo>
                  <a:pt x="456552" y="506869"/>
                </a:lnTo>
                <a:lnTo>
                  <a:pt x="448437" y="487222"/>
                </a:lnTo>
                <a:close/>
              </a:path>
              <a:path w="484504" h="726439">
                <a:moveTo>
                  <a:pt x="35864" y="487222"/>
                </a:moveTo>
                <a:lnTo>
                  <a:pt x="27749" y="506869"/>
                </a:lnTo>
                <a:lnTo>
                  <a:pt x="55494" y="506869"/>
                </a:lnTo>
                <a:lnTo>
                  <a:pt x="35864" y="487222"/>
                </a:lnTo>
                <a:close/>
              </a:path>
              <a:path w="484504" h="726439">
                <a:moveTo>
                  <a:pt x="123532" y="487222"/>
                </a:moveTo>
                <a:lnTo>
                  <a:pt x="35864" y="487222"/>
                </a:lnTo>
                <a:lnTo>
                  <a:pt x="55494" y="506869"/>
                </a:lnTo>
                <a:lnTo>
                  <a:pt x="146519" y="506869"/>
                </a:lnTo>
                <a:lnTo>
                  <a:pt x="146519" y="495363"/>
                </a:lnTo>
                <a:lnTo>
                  <a:pt x="123532" y="495363"/>
                </a:lnTo>
                <a:lnTo>
                  <a:pt x="123532" y="487222"/>
                </a:lnTo>
                <a:close/>
              </a:path>
              <a:path w="484504" h="726439">
                <a:moveTo>
                  <a:pt x="337781" y="11506"/>
                </a:moveTo>
                <a:lnTo>
                  <a:pt x="337781" y="506869"/>
                </a:lnTo>
                <a:lnTo>
                  <a:pt x="428807" y="506869"/>
                </a:lnTo>
                <a:lnTo>
                  <a:pt x="440303" y="495363"/>
                </a:lnTo>
                <a:lnTo>
                  <a:pt x="360768" y="495363"/>
                </a:lnTo>
                <a:lnTo>
                  <a:pt x="349275" y="483844"/>
                </a:lnTo>
                <a:lnTo>
                  <a:pt x="360768" y="483844"/>
                </a:lnTo>
                <a:lnTo>
                  <a:pt x="360768" y="23025"/>
                </a:lnTo>
                <a:lnTo>
                  <a:pt x="349275" y="23025"/>
                </a:lnTo>
                <a:lnTo>
                  <a:pt x="337781" y="11506"/>
                </a:lnTo>
                <a:close/>
              </a:path>
              <a:path w="484504" h="726439">
                <a:moveTo>
                  <a:pt x="480929" y="487222"/>
                </a:moveTo>
                <a:lnTo>
                  <a:pt x="448437" y="487222"/>
                </a:lnTo>
                <a:lnTo>
                  <a:pt x="456552" y="506869"/>
                </a:lnTo>
                <a:lnTo>
                  <a:pt x="461314" y="506869"/>
                </a:lnTo>
                <a:lnTo>
                  <a:pt x="480929" y="487222"/>
                </a:lnTo>
                <a:close/>
              </a:path>
              <a:path w="484504" h="726439">
                <a:moveTo>
                  <a:pt x="360768" y="0"/>
                </a:moveTo>
                <a:lnTo>
                  <a:pt x="123532" y="0"/>
                </a:lnTo>
                <a:lnTo>
                  <a:pt x="123532" y="495363"/>
                </a:lnTo>
                <a:lnTo>
                  <a:pt x="135026" y="483844"/>
                </a:lnTo>
                <a:lnTo>
                  <a:pt x="146519" y="483844"/>
                </a:lnTo>
                <a:lnTo>
                  <a:pt x="146519" y="23025"/>
                </a:lnTo>
                <a:lnTo>
                  <a:pt x="135026" y="23025"/>
                </a:lnTo>
                <a:lnTo>
                  <a:pt x="146519" y="11506"/>
                </a:lnTo>
                <a:lnTo>
                  <a:pt x="360768" y="11506"/>
                </a:lnTo>
                <a:lnTo>
                  <a:pt x="360768" y="0"/>
                </a:lnTo>
                <a:close/>
              </a:path>
              <a:path w="484504" h="726439">
                <a:moveTo>
                  <a:pt x="146519" y="483844"/>
                </a:moveTo>
                <a:lnTo>
                  <a:pt x="135026" y="483844"/>
                </a:lnTo>
                <a:lnTo>
                  <a:pt x="123532" y="495363"/>
                </a:lnTo>
                <a:lnTo>
                  <a:pt x="146519" y="495363"/>
                </a:lnTo>
                <a:lnTo>
                  <a:pt x="146519" y="483844"/>
                </a:lnTo>
                <a:close/>
              </a:path>
              <a:path w="484504" h="726439">
                <a:moveTo>
                  <a:pt x="360768" y="483844"/>
                </a:moveTo>
                <a:lnTo>
                  <a:pt x="349275" y="483844"/>
                </a:lnTo>
                <a:lnTo>
                  <a:pt x="360768" y="495363"/>
                </a:lnTo>
                <a:lnTo>
                  <a:pt x="360768" y="483844"/>
                </a:lnTo>
                <a:close/>
              </a:path>
              <a:path w="484504" h="726439">
                <a:moveTo>
                  <a:pt x="484301" y="483844"/>
                </a:moveTo>
                <a:lnTo>
                  <a:pt x="360768" y="483844"/>
                </a:lnTo>
                <a:lnTo>
                  <a:pt x="360768" y="495363"/>
                </a:lnTo>
                <a:lnTo>
                  <a:pt x="440303" y="495363"/>
                </a:lnTo>
                <a:lnTo>
                  <a:pt x="448437" y="487222"/>
                </a:lnTo>
                <a:lnTo>
                  <a:pt x="480929" y="487222"/>
                </a:lnTo>
                <a:lnTo>
                  <a:pt x="484301" y="483844"/>
                </a:lnTo>
                <a:close/>
              </a:path>
              <a:path w="484504" h="726439">
                <a:moveTo>
                  <a:pt x="146519" y="11506"/>
                </a:moveTo>
                <a:lnTo>
                  <a:pt x="135026" y="23025"/>
                </a:lnTo>
                <a:lnTo>
                  <a:pt x="146519" y="23025"/>
                </a:lnTo>
                <a:lnTo>
                  <a:pt x="146519" y="11506"/>
                </a:lnTo>
                <a:close/>
              </a:path>
              <a:path w="484504" h="726439">
                <a:moveTo>
                  <a:pt x="337781" y="11506"/>
                </a:moveTo>
                <a:lnTo>
                  <a:pt x="146519" y="11506"/>
                </a:lnTo>
                <a:lnTo>
                  <a:pt x="146519" y="23025"/>
                </a:lnTo>
                <a:lnTo>
                  <a:pt x="337781" y="23025"/>
                </a:lnTo>
                <a:lnTo>
                  <a:pt x="337781" y="11506"/>
                </a:lnTo>
                <a:close/>
              </a:path>
              <a:path w="484504" h="726439">
                <a:moveTo>
                  <a:pt x="360768" y="11506"/>
                </a:moveTo>
                <a:lnTo>
                  <a:pt x="337781" y="11506"/>
                </a:lnTo>
                <a:lnTo>
                  <a:pt x="349275" y="23025"/>
                </a:lnTo>
                <a:lnTo>
                  <a:pt x="360768" y="23025"/>
                </a:lnTo>
                <a:lnTo>
                  <a:pt x="360768" y="11506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5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>
                <a:latin typeface="Arial"/>
                <a:cs typeface="Arial"/>
              </a:rPr>
              <a:t>Zeppelin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52536" y="2276872"/>
            <a:ext cx="9217024" cy="4270232"/>
          </a:xfrm>
        </p:spPr>
        <p:txBody>
          <a:bodyPr/>
          <a:lstStyle/>
          <a:p>
            <a:pPr marL="918844" marR="847725" indent="-139700">
              <a:lnSpc>
                <a:spcPct val="101499"/>
              </a:lnSpc>
              <a:spcBef>
                <a:spcPts val="100"/>
              </a:spcBef>
              <a:tabLst>
                <a:tab pos="919480" algn="l"/>
              </a:tabLst>
            </a:pPr>
            <a:r>
              <a:rPr lang="fr-FR" sz="2000" spc="10" dirty="0">
                <a:latin typeface="Arial"/>
                <a:cs typeface="Arial"/>
              </a:rPr>
              <a:t>Apache </a:t>
            </a:r>
            <a:r>
              <a:rPr lang="fr-FR" sz="2000" spc="5" dirty="0">
                <a:latin typeface="Arial"/>
                <a:cs typeface="Arial"/>
              </a:rPr>
              <a:t>Zeppelin </a:t>
            </a:r>
            <a:r>
              <a:rPr lang="fr-FR" sz="2000" spc="5" dirty="0" err="1">
                <a:latin typeface="Arial"/>
                <a:cs typeface="Arial"/>
              </a:rPr>
              <a:t>is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a Web-</a:t>
            </a:r>
            <a:r>
              <a:rPr lang="fr-FR" sz="2000" spc="10" dirty="0" err="1">
                <a:latin typeface="Arial"/>
                <a:cs typeface="Arial"/>
              </a:rPr>
              <a:t>based</a:t>
            </a:r>
            <a:r>
              <a:rPr lang="fr-FR" sz="2000" spc="1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notebook </a:t>
            </a:r>
            <a:r>
              <a:rPr lang="fr-FR" sz="2000" spc="5" dirty="0" err="1">
                <a:latin typeface="Arial"/>
                <a:cs typeface="Arial"/>
              </a:rPr>
              <a:t>that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enables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data-</a:t>
            </a:r>
            <a:r>
              <a:rPr lang="fr-FR" sz="2000" dirty="0" err="1">
                <a:latin typeface="Arial"/>
                <a:cs typeface="Arial"/>
              </a:rPr>
              <a:t>driven</a:t>
            </a:r>
            <a:r>
              <a:rPr lang="fr-FR" sz="2000" dirty="0">
                <a:latin typeface="Arial"/>
                <a:cs typeface="Arial"/>
              </a:rPr>
              <a:t>,  interactive </a:t>
            </a:r>
            <a:r>
              <a:rPr lang="fr-FR" sz="2000" spc="5" dirty="0">
                <a:latin typeface="Arial"/>
                <a:cs typeface="Arial"/>
              </a:rPr>
              <a:t>data </a:t>
            </a:r>
            <a:r>
              <a:rPr lang="fr-FR" sz="2000" spc="5" dirty="0" err="1">
                <a:latin typeface="Arial"/>
                <a:cs typeface="Arial"/>
              </a:rPr>
              <a:t>analytics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and </a:t>
            </a:r>
            <a:r>
              <a:rPr lang="fr-FR" sz="2000" spc="5" dirty="0">
                <a:latin typeface="Arial"/>
                <a:cs typeface="Arial"/>
              </a:rPr>
              <a:t>collaborative</a:t>
            </a:r>
            <a:r>
              <a:rPr lang="fr-FR" sz="2000" spc="-13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documents</a:t>
            </a:r>
            <a:endParaRPr lang="fr-FR" sz="2000" dirty="0">
              <a:latin typeface="Arial"/>
              <a:cs typeface="Arial"/>
            </a:endParaRPr>
          </a:p>
          <a:p>
            <a:pPr marL="918844" marR="1255395" indent="-139700">
              <a:lnSpc>
                <a:spcPct val="101499"/>
              </a:lnSpc>
              <a:spcBef>
                <a:spcPts val="830"/>
              </a:spcBef>
              <a:tabLst>
                <a:tab pos="919480" algn="l"/>
              </a:tabLst>
            </a:pPr>
            <a:r>
              <a:rPr lang="fr-FR" sz="2000" spc="5" dirty="0" smtClean="0">
                <a:latin typeface="Arial"/>
                <a:cs typeface="Arial"/>
              </a:rPr>
              <a:t>Documents </a:t>
            </a:r>
            <a:r>
              <a:rPr lang="fr-FR" sz="2000" spc="10" dirty="0" err="1">
                <a:latin typeface="Arial"/>
                <a:cs typeface="Arial"/>
              </a:rPr>
              <a:t>can</a:t>
            </a:r>
            <a:r>
              <a:rPr lang="fr-FR" sz="2000" spc="10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contain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SparkSQL</a:t>
            </a:r>
            <a:r>
              <a:rPr lang="fr-FR" sz="2000" spc="5" dirty="0">
                <a:latin typeface="Arial"/>
                <a:cs typeface="Arial"/>
              </a:rPr>
              <a:t>, </a:t>
            </a:r>
            <a:r>
              <a:rPr lang="fr-FR" sz="2000" spc="15" dirty="0">
                <a:latin typeface="Arial"/>
                <a:cs typeface="Arial"/>
              </a:rPr>
              <a:t>SQL, </a:t>
            </a:r>
            <a:r>
              <a:rPr lang="fr-FR" sz="2000" spc="10" dirty="0">
                <a:latin typeface="Arial"/>
                <a:cs typeface="Arial"/>
              </a:rPr>
              <a:t>Scala, Python,</a:t>
            </a:r>
            <a:r>
              <a:rPr lang="fr-FR" sz="2000" spc="-125" dirty="0">
                <a:latin typeface="Arial"/>
                <a:cs typeface="Arial"/>
              </a:rPr>
              <a:t> </a:t>
            </a:r>
            <a:r>
              <a:rPr lang="fr-FR" sz="2000" spc="15" dirty="0">
                <a:latin typeface="Arial"/>
                <a:cs typeface="Arial"/>
              </a:rPr>
              <a:t>JDBC  </a:t>
            </a:r>
            <a:r>
              <a:rPr lang="fr-FR" sz="2000" spc="5" dirty="0" err="1">
                <a:latin typeface="Arial"/>
                <a:cs typeface="Arial"/>
              </a:rPr>
              <a:t>connection</a:t>
            </a:r>
            <a:r>
              <a:rPr lang="fr-FR" sz="2000" spc="5" dirty="0">
                <a:latin typeface="Arial"/>
                <a:cs typeface="Arial"/>
              </a:rPr>
              <a:t>, </a:t>
            </a:r>
            <a:r>
              <a:rPr lang="fr-FR" sz="2000" spc="10" dirty="0">
                <a:latin typeface="Arial"/>
                <a:cs typeface="Arial"/>
              </a:rPr>
              <a:t>and </a:t>
            </a:r>
            <a:r>
              <a:rPr lang="fr-FR" sz="2000" spc="10" dirty="0" err="1">
                <a:latin typeface="Arial"/>
                <a:cs typeface="Arial"/>
              </a:rPr>
              <a:t>much</a:t>
            </a:r>
            <a:r>
              <a:rPr lang="fr-FR" sz="2000" spc="-100" dirty="0">
                <a:latin typeface="Arial"/>
                <a:cs typeface="Arial"/>
              </a:rPr>
              <a:t> </a:t>
            </a:r>
            <a:r>
              <a:rPr lang="fr-FR" sz="2000" spc="10" dirty="0" smtClean="0">
                <a:latin typeface="Arial"/>
                <a:cs typeface="Arial"/>
              </a:rPr>
              <a:t>more </a:t>
            </a:r>
            <a:r>
              <a:rPr lang="fr-FR" sz="2000" spc="10" dirty="0" err="1" smtClean="0">
                <a:latin typeface="Arial"/>
                <a:cs typeface="Arial"/>
              </a:rPr>
              <a:t>Easy</a:t>
            </a:r>
            <a:r>
              <a:rPr lang="fr-FR" sz="2000" spc="10" dirty="0" smtClean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for </a:t>
            </a:r>
            <a:r>
              <a:rPr lang="fr-FR" sz="2000" spc="5" dirty="0" err="1">
                <a:latin typeface="Arial"/>
                <a:cs typeface="Arial"/>
              </a:rPr>
              <a:t>both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end-</a:t>
            </a:r>
            <a:r>
              <a:rPr lang="fr-FR" sz="2000" spc="10" dirty="0" err="1">
                <a:latin typeface="Arial"/>
                <a:cs typeface="Arial"/>
              </a:rPr>
              <a:t>users</a:t>
            </a:r>
            <a:r>
              <a:rPr lang="fr-FR" sz="2000" spc="10" dirty="0">
                <a:latin typeface="Arial"/>
                <a:cs typeface="Arial"/>
              </a:rPr>
              <a:t> and data </a:t>
            </a:r>
            <a:r>
              <a:rPr lang="fr-FR" sz="2000" spc="10" dirty="0" err="1">
                <a:latin typeface="Arial"/>
                <a:cs typeface="Arial"/>
              </a:rPr>
              <a:t>scientists</a:t>
            </a:r>
            <a:r>
              <a:rPr lang="fr-FR" sz="2000" spc="10" dirty="0">
                <a:latin typeface="Arial"/>
                <a:cs typeface="Arial"/>
              </a:rPr>
              <a:t> to </a:t>
            </a:r>
            <a:r>
              <a:rPr lang="fr-FR" sz="2000" spc="10" dirty="0" err="1">
                <a:latin typeface="Arial"/>
                <a:cs typeface="Arial"/>
              </a:rPr>
              <a:t>work</a:t>
            </a:r>
            <a:r>
              <a:rPr lang="fr-FR" sz="2000" spc="-19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with</a:t>
            </a:r>
            <a:endParaRPr lang="fr-FR" sz="2000" dirty="0">
              <a:latin typeface="Arial"/>
              <a:cs typeface="Arial"/>
            </a:endParaRPr>
          </a:p>
          <a:p>
            <a:pPr marL="918844" indent="-139700">
              <a:tabLst>
                <a:tab pos="919480" algn="l"/>
              </a:tabLst>
            </a:pPr>
            <a:r>
              <a:rPr lang="fr-FR" sz="2000" spc="5" dirty="0" smtClean="0">
                <a:latin typeface="Arial"/>
                <a:cs typeface="Arial"/>
              </a:rPr>
              <a:t>Notebooks </a:t>
            </a:r>
            <a:r>
              <a:rPr lang="fr-FR" sz="2000" spc="10" dirty="0">
                <a:latin typeface="Arial"/>
                <a:cs typeface="Arial"/>
              </a:rPr>
              <a:t>combine </a:t>
            </a:r>
            <a:r>
              <a:rPr lang="fr-FR" sz="2000" spc="5" dirty="0">
                <a:latin typeface="Arial"/>
                <a:cs typeface="Arial"/>
              </a:rPr>
              <a:t>code </a:t>
            </a:r>
            <a:r>
              <a:rPr lang="fr-FR" sz="2000" spc="10" dirty="0" err="1">
                <a:latin typeface="Arial"/>
                <a:cs typeface="Arial"/>
              </a:rPr>
              <a:t>samples</a:t>
            </a:r>
            <a:r>
              <a:rPr lang="fr-FR" sz="2000" spc="10" dirty="0">
                <a:latin typeface="Arial"/>
                <a:cs typeface="Arial"/>
              </a:rPr>
              <a:t>, source </a:t>
            </a:r>
            <a:r>
              <a:rPr lang="fr-FR" sz="2000" spc="5" dirty="0">
                <a:latin typeface="Arial"/>
                <a:cs typeface="Arial"/>
              </a:rPr>
              <a:t>data, descriptive</a:t>
            </a:r>
            <a:r>
              <a:rPr lang="fr-FR" sz="2000" spc="-245" dirty="0">
                <a:latin typeface="Arial"/>
                <a:cs typeface="Arial"/>
              </a:rPr>
              <a:t> </a:t>
            </a:r>
            <a:r>
              <a:rPr lang="fr-FR" sz="2000" spc="10" dirty="0" err="1" smtClean="0">
                <a:latin typeface="Arial"/>
                <a:cs typeface="Arial"/>
              </a:rPr>
              <a:t>markup</a:t>
            </a:r>
            <a:r>
              <a:rPr lang="fr-FR" sz="2000" spc="10" dirty="0" smtClean="0">
                <a:latin typeface="Arial"/>
                <a:cs typeface="Arial"/>
              </a:rPr>
              <a:t>,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spc="5" dirty="0" err="1" smtClean="0">
                <a:latin typeface="Arial"/>
                <a:cs typeface="Arial"/>
              </a:rPr>
              <a:t>result</a:t>
            </a:r>
            <a:r>
              <a:rPr lang="fr-FR" sz="2000" spc="5" dirty="0" smtClean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sets, </a:t>
            </a:r>
            <a:r>
              <a:rPr lang="fr-FR" sz="2000" spc="10" dirty="0">
                <a:latin typeface="Arial"/>
                <a:cs typeface="Arial"/>
              </a:rPr>
              <a:t>and </a:t>
            </a:r>
            <a:r>
              <a:rPr lang="fr-FR" sz="2000" spc="5" dirty="0" err="1">
                <a:latin typeface="Arial"/>
                <a:cs typeface="Arial"/>
              </a:rPr>
              <a:t>rich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5" dirty="0" err="1">
                <a:latin typeface="Arial"/>
                <a:cs typeface="Arial"/>
              </a:rPr>
              <a:t>visualizations</a:t>
            </a:r>
            <a:r>
              <a:rPr lang="fr-FR" sz="2000" spc="5" dirty="0">
                <a:latin typeface="Arial"/>
                <a:cs typeface="Arial"/>
              </a:rPr>
              <a:t> </a:t>
            </a:r>
            <a:r>
              <a:rPr lang="fr-FR" sz="2000" spc="10" dirty="0">
                <a:latin typeface="Arial"/>
                <a:cs typeface="Arial"/>
              </a:rPr>
              <a:t>in one</a:t>
            </a:r>
            <a:r>
              <a:rPr lang="fr-FR" sz="2000" spc="-190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place</a:t>
            </a:r>
            <a:endParaRPr lang="fr-FR" sz="2000" dirty="0">
              <a:latin typeface="Arial"/>
              <a:cs typeface="Arial"/>
            </a:endParaRPr>
          </a:p>
          <a:p>
            <a:endParaRPr lang="fr-FR" sz="2000" dirty="0"/>
          </a:p>
        </p:txBody>
      </p:sp>
      <p:sp>
        <p:nvSpPr>
          <p:cNvPr id="4" name="object 6"/>
          <p:cNvSpPr/>
          <p:nvPr/>
        </p:nvSpPr>
        <p:spPr>
          <a:xfrm>
            <a:off x="3203848" y="980728"/>
            <a:ext cx="1998086" cy="818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1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Zeppelin</a:t>
            </a:r>
            <a:r>
              <a:rPr lang="fr-FR" spc="-100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GUI</a:t>
            </a:r>
            <a:endParaRPr lang="fr-FR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5" dirty="0" err="1">
                <a:latin typeface="Arial"/>
                <a:cs typeface="Arial"/>
              </a:rPr>
              <a:t>Ambari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spc="5" dirty="0" err="1">
                <a:latin typeface="Arial"/>
                <a:cs typeface="Arial"/>
              </a:rPr>
              <a:t>Views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2348880"/>
            <a:ext cx="8805672" cy="4198224"/>
          </a:xfrm>
        </p:spPr>
        <p:txBody>
          <a:bodyPr/>
          <a:lstStyle/>
          <a:p>
            <a:pPr marL="918844" marR="1061720" indent="-139700">
              <a:spcBef>
                <a:spcPts val="95"/>
              </a:spcBef>
              <a:tabLst>
                <a:tab pos="919480" algn="l"/>
              </a:tabLst>
            </a:pP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web interface includes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spc="5" dirty="0">
                <a:latin typeface="Arial"/>
                <a:cs typeface="Arial"/>
              </a:rPr>
              <a:t>built-in </a:t>
            </a:r>
            <a:r>
              <a:rPr lang="en-US" sz="2400" spc="10" dirty="0">
                <a:latin typeface="Arial"/>
                <a:cs typeface="Arial"/>
              </a:rPr>
              <a:t>set </a:t>
            </a:r>
            <a:r>
              <a:rPr lang="en-US" sz="2400" spc="5" dirty="0">
                <a:latin typeface="Arial"/>
                <a:cs typeface="Arial"/>
              </a:rPr>
              <a:t>of </a:t>
            </a:r>
            <a:r>
              <a:rPr lang="en-US" sz="2400" i="1" spc="-45" dirty="0">
                <a:latin typeface="Arial"/>
                <a:cs typeface="Arial"/>
              </a:rPr>
              <a:t>Views </a:t>
            </a:r>
            <a:r>
              <a:rPr lang="en-US" sz="2400" spc="5" dirty="0">
                <a:latin typeface="Arial"/>
                <a:cs typeface="Arial"/>
              </a:rPr>
              <a:t>that are</a:t>
            </a:r>
            <a:r>
              <a:rPr lang="en-US" sz="2400" spc="-22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pre-  deployed for you to use with your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cluster</a:t>
            </a:r>
            <a:endParaRPr lang="en-US" sz="2400" dirty="0">
              <a:latin typeface="Arial"/>
              <a:cs typeface="Arial"/>
            </a:endParaRPr>
          </a:p>
          <a:p>
            <a:pPr marL="918844" indent="-139700">
              <a:spcBef>
                <a:spcPts val="855"/>
              </a:spcBef>
              <a:tabLst>
                <a:tab pos="919480" algn="l"/>
              </a:tabLst>
            </a:pPr>
            <a:r>
              <a:rPr lang="en-US" sz="2400" spc="10" dirty="0" smtClean="0">
                <a:latin typeface="Arial"/>
                <a:cs typeface="Arial"/>
              </a:rPr>
              <a:t>These </a:t>
            </a:r>
            <a:r>
              <a:rPr lang="en-US" sz="2400" spc="10" dirty="0">
                <a:latin typeface="Arial"/>
                <a:cs typeface="Arial"/>
              </a:rPr>
              <a:t>GUI </a:t>
            </a:r>
            <a:r>
              <a:rPr lang="en-US" sz="2400" spc="5" dirty="0">
                <a:latin typeface="Arial"/>
                <a:cs typeface="Arial"/>
              </a:rPr>
              <a:t>components increase</a:t>
            </a:r>
            <a:r>
              <a:rPr lang="en-US" sz="2400" spc="-14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ease-of-use</a:t>
            </a:r>
            <a:endParaRPr lang="en-US" sz="2400" dirty="0">
              <a:latin typeface="Arial"/>
              <a:cs typeface="Arial"/>
            </a:endParaRPr>
          </a:p>
          <a:p>
            <a:pPr marL="918844" indent="-139700">
              <a:tabLst>
                <a:tab pos="919480" algn="l"/>
              </a:tabLst>
            </a:pPr>
            <a:r>
              <a:rPr lang="en-US" sz="2400" spc="5" dirty="0" smtClean="0">
                <a:latin typeface="Arial"/>
                <a:cs typeface="Arial"/>
              </a:rPr>
              <a:t>Includes</a:t>
            </a:r>
            <a:r>
              <a:rPr lang="en-US" sz="2400" spc="-50" dirty="0" smtClean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views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for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Hive,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Pig,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 err="1">
                <a:latin typeface="Arial"/>
                <a:cs typeface="Arial"/>
              </a:rPr>
              <a:t>Tez</a:t>
            </a:r>
            <a:r>
              <a:rPr lang="en-US" sz="2400" spc="5" dirty="0">
                <a:latin typeface="Arial"/>
                <a:cs typeface="Arial"/>
              </a:rPr>
              <a:t>, Capacity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Scheduler,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File,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HDFS</a:t>
            </a:r>
            <a:endParaRPr lang="en-US" sz="2400" dirty="0">
              <a:latin typeface="Arial"/>
              <a:cs typeface="Arial"/>
            </a:endParaRPr>
          </a:p>
          <a:p>
            <a:pPr marL="918844" indent="-139700">
              <a:spcBef>
                <a:spcPts val="5"/>
              </a:spcBef>
              <a:tabLst>
                <a:tab pos="919480" algn="l"/>
              </a:tabLst>
            </a:pPr>
            <a:r>
              <a:rPr lang="en-US" sz="2400" spc="10" dirty="0" err="1" smtClean="0">
                <a:latin typeface="Arial"/>
                <a:cs typeface="Arial"/>
              </a:rPr>
              <a:t>Ambari</a:t>
            </a:r>
            <a:r>
              <a:rPr lang="en-US" sz="2400" spc="10" dirty="0" smtClean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Views Framework </a:t>
            </a:r>
            <a:r>
              <a:rPr lang="en-US" sz="2400" spc="5" dirty="0">
                <a:latin typeface="Arial"/>
                <a:cs typeface="Arial"/>
              </a:rPr>
              <a:t>allow developers to create </a:t>
            </a:r>
            <a:r>
              <a:rPr lang="en-US" sz="2400" spc="10" dirty="0">
                <a:latin typeface="Arial"/>
                <a:cs typeface="Arial"/>
              </a:rPr>
              <a:t>new</a:t>
            </a:r>
            <a:r>
              <a:rPr lang="en-US" sz="2400" spc="-220" dirty="0">
                <a:latin typeface="Arial"/>
                <a:cs typeface="Arial"/>
              </a:rPr>
              <a:t> </a:t>
            </a:r>
            <a:r>
              <a:rPr lang="en-US" sz="2400" spc="5" dirty="0" smtClean="0">
                <a:latin typeface="Arial"/>
                <a:cs typeface="Arial"/>
              </a:rPr>
              <a:t>user interface </a:t>
            </a:r>
            <a:r>
              <a:rPr lang="en-US" sz="2400" spc="5" dirty="0">
                <a:latin typeface="Arial"/>
                <a:cs typeface="Arial"/>
              </a:rPr>
              <a:t>components that </a:t>
            </a:r>
            <a:r>
              <a:rPr lang="en-US" sz="2400" spc="10" dirty="0">
                <a:latin typeface="Arial"/>
                <a:cs typeface="Arial"/>
              </a:rPr>
              <a:t>plug </a:t>
            </a:r>
            <a:r>
              <a:rPr lang="en-US" sz="2400" spc="5" dirty="0">
                <a:latin typeface="Arial"/>
                <a:cs typeface="Arial"/>
              </a:rPr>
              <a:t>into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Web</a:t>
            </a:r>
            <a:r>
              <a:rPr lang="en-US" sz="2400" spc="-23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UI</a:t>
            </a:r>
            <a:endParaRPr lang="en-US" sz="24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3635896" y="908720"/>
            <a:ext cx="1592432" cy="118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1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IBM value-</a:t>
            </a:r>
            <a:r>
              <a:rPr lang="fr-FR" spc="-5" dirty="0" err="1">
                <a:latin typeface="Arial"/>
                <a:cs typeface="Arial"/>
              </a:rPr>
              <a:t>add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913130" indent="-139700">
              <a:buSzPct val="120689"/>
              <a:tabLst>
                <a:tab pos="913765" algn="l"/>
              </a:tabLst>
            </a:pPr>
            <a:r>
              <a:rPr lang="en-US" sz="2400" spc="-5" dirty="0">
                <a:latin typeface="Arial"/>
                <a:cs typeface="Arial"/>
              </a:rPr>
              <a:t>Big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SQL</a:t>
            </a:r>
          </a:p>
          <a:p>
            <a:pPr>
              <a:spcBef>
                <a:spcPts val="25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913130" indent="-139700">
              <a:buSzPct val="120689"/>
              <a:tabLst>
                <a:tab pos="913765" algn="l"/>
              </a:tabLst>
            </a:pPr>
            <a:r>
              <a:rPr lang="en-US" sz="2400" dirty="0">
                <a:latin typeface="Arial"/>
                <a:cs typeface="Arial"/>
              </a:rPr>
              <a:t>Big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Replicate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913130" indent="-139700">
              <a:buSzPct val="120689"/>
              <a:tabLst>
                <a:tab pos="913765" algn="l"/>
              </a:tabLst>
            </a:pPr>
            <a:r>
              <a:rPr lang="en-US" sz="2400" spc="-5" dirty="0" err="1">
                <a:latin typeface="Arial"/>
                <a:cs typeface="Arial"/>
              </a:rPr>
              <a:t>BigQuality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913130" indent="-139700">
              <a:buSzPct val="120689"/>
              <a:tabLst>
                <a:tab pos="913765" algn="l"/>
              </a:tabLst>
            </a:pPr>
            <a:r>
              <a:rPr lang="en-US" sz="2400" spc="-5" dirty="0" err="1">
                <a:latin typeface="Arial"/>
                <a:cs typeface="Arial"/>
              </a:rPr>
              <a:t>BigIntegrate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913130" indent="-139700">
              <a:buSzPct val="120689"/>
              <a:tabLst>
                <a:tab pos="913765" algn="l"/>
              </a:tabLst>
            </a:pPr>
            <a:r>
              <a:rPr lang="en-US" sz="2400" dirty="0">
                <a:latin typeface="Arial"/>
                <a:cs typeface="Arial"/>
              </a:rPr>
              <a:t>Big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Match</a:t>
            </a:r>
            <a:endParaRPr lang="en-US" sz="2400" dirty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0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pc="-5" dirty="0">
                <a:latin typeface="Arial"/>
                <a:cs typeface="Arial"/>
              </a:rPr>
              <a:t>Big SQL is SQL on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Hadoop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6854536" cy="5358384"/>
          </a:xfrm>
        </p:spPr>
        <p:txBody>
          <a:bodyPr/>
          <a:lstStyle/>
          <a:p>
            <a:pPr marL="163195" indent="-139700">
              <a:spcBef>
                <a:spcPts val="1335"/>
              </a:spcBef>
              <a:tabLst>
                <a:tab pos="163830" algn="l"/>
              </a:tabLst>
            </a:pPr>
            <a:r>
              <a:rPr lang="en-US" sz="2400" spc="10" dirty="0">
                <a:latin typeface="Arial"/>
                <a:cs typeface="Arial"/>
              </a:rPr>
              <a:t>Big SQL </a:t>
            </a:r>
            <a:r>
              <a:rPr lang="en-US" sz="2400" spc="5" dirty="0">
                <a:latin typeface="Arial"/>
                <a:cs typeface="Arial"/>
              </a:rPr>
              <a:t>builds </a:t>
            </a:r>
            <a:r>
              <a:rPr lang="en-US" sz="2400" spc="10" dirty="0">
                <a:latin typeface="Arial"/>
                <a:cs typeface="Arial"/>
              </a:rPr>
              <a:t>on Apache</a:t>
            </a:r>
            <a:r>
              <a:rPr lang="en-US" sz="2400" spc="-195" dirty="0">
                <a:latin typeface="Arial"/>
                <a:cs typeface="Arial"/>
              </a:rPr>
              <a:t> </a:t>
            </a:r>
            <a:r>
              <a:rPr lang="en-US" sz="2400" spc="5" dirty="0" smtClean="0">
                <a:latin typeface="Arial"/>
                <a:cs typeface="Arial"/>
              </a:rPr>
              <a:t>Hive foundation</a:t>
            </a:r>
            <a:endParaRPr lang="en-US" sz="2400" dirty="0">
              <a:latin typeface="Arial"/>
              <a:cs typeface="Arial"/>
            </a:endParaRPr>
          </a:p>
          <a:p>
            <a:pPr marL="288290" indent="-100965">
              <a:lnSpc>
                <a:spcPct val="100000"/>
              </a:lnSpc>
              <a:spcBef>
                <a:spcPts val="520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88925" algn="l"/>
              </a:tabLst>
            </a:pPr>
            <a:r>
              <a:rPr lang="en-US" sz="2400" spc="-5" dirty="0">
                <a:latin typeface="Arial"/>
                <a:cs typeface="Arial"/>
              </a:rPr>
              <a:t>Integrates with the </a:t>
            </a:r>
            <a:r>
              <a:rPr lang="en-US" sz="2400" spc="-10" dirty="0">
                <a:latin typeface="Arial"/>
                <a:cs typeface="Arial"/>
              </a:rPr>
              <a:t>Hive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10" dirty="0" err="1">
                <a:latin typeface="Arial"/>
                <a:cs typeface="Arial"/>
              </a:rPr>
              <a:t>metastore</a:t>
            </a:r>
            <a:endParaRPr lang="en-US" sz="2400" dirty="0">
              <a:latin typeface="Arial"/>
              <a:cs typeface="Arial"/>
            </a:endParaRPr>
          </a:p>
          <a:p>
            <a:pPr marL="288290" marR="5080" indent="-100965">
              <a:lnSpc>
                <a:spcPct val="100000"/>
              </a:lnSpc>
              <a:spcBef>
                <a:spcPts val="415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88925" algn="l"/>
              </a:tabLst>
            </a:pPr>
            <a:r>
              <a:rPr lang="en-US" sz="2400" spc="-5" dirty="0">
                <a:latin typeface="Arial"/>
                <a:cs typeface="Arial"/>
              </a:rPr>
              <a:t>Instead of </a:t>
            </a:r>
            <a:r>
              <a:rPr lang="en-US" sz="2400" spc="-10" dirty="0">
                <a:latin typeface="Arial"/>
                <a:cs typeface="Arial"/>
              </a:rPr>
              <a:t>MapReduce, uses  powerful native C/C++ MPP</a:t>
            </a:r>
            <a:r>
              <a:rPr lang="en-US" sz="2400" spc="6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engine</a:t>
            </a:r>
            <a:endParaRPr lang="en-US" sz="2400" dirty="0">
              <a:latin typeface="Arial"/>
              <a:cs typeface="Arial"/>
            </a:endParaRPr>
          </a:p>
          <a:p>
            <a:pPr marL="152400" marR="89535" indent="-139700">
              <a:lnSpc>
                <a:spcPct val="101499"/>
              </a:lnSpc>
              <a:spcBef>
                <a:spcPts val="459"/>
              </a:spcBef>
              <a:tabLst>
                <a:tab pos="153035" algn="l"/>
              </a:tabLst>
            </a:pPr>
            <a:r>
              <a:rPr lang="en-US" sz="2400" spc="10" dirty="0">
                <a:latin typeface="Arial"/>
                <a:cs typeface="Arial"/>
              </a:rPr>
              <a:t>View on </a:t>
            </a:r>
            <a:r>
              <a:rPr lang="en-US" sz="2400" spc="5" dirty="0">
                <a:latin typeface="Arial"/>
                <a:cs typeface="Arial"/>
              </a:rPr>
              <a:t>your data residing in</a:t>
            </a:r>
            <a:r>
              <a:rPr lang="en-US" sz="2400" spc="-18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 </a:t>
            </a:r>
            <a:r>
              <a:rPr lang="en-US" sz="2400" spc="10" dirty="0">
                <a:latin typeface="Arial"/>
                <a:cs typeface="Arial"/>
              </a:rPr>
              <a:t>Hadoop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5" dirty="0" err="1">
                <a:latin typeface="Arial"/>
                <a:cs typeface="Arial"/>
              </a:rPr>
              <a:t>FileSystem</a:t>
            </a:r>
            <a:endParaRPr lang="en-US" sz="2400" dirty="0">
              <a:latin typeface="Arial"/>
              <a:cs typeface="Arial"/>
            </a:endParaRPr>
          </a:p>
          <a:p>
            <a:pPr marL="152400" indent="-139700">
              <a:spcBef>
                <a:spcPts val="470"/>
              </a:spcBef>
              <a:tabLst>
                <a:tab pos="153035" algn="l"/>
              </a:tabLst>
            </a:pPr>
            <a:r>
              <a:rPr lang="en-US" sz="2400" spc="15" dirty="0">
                <a:latin typeface="Arial"/>
                <a:cs typeface="Arial"/>
              </a:rPr>
              <a:t>No </a:t>
            </a:r>
            <a:r>
              <a:rPr lang="en-US" sz="2400" spc="5" dirty="0">
                <a:latin typeface="Arial"/>
                <a:cs typeface="Arial"/>
              </a:rPr>
              <a:t>proprietary storage</a:t>
            </a:r>
            <a:r>
              <a:rPr lang="en-US" sz="2400" spc="-114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format</a:t>
            </a:r>
            <a:endParaRPr lang="en-US" sz="2400" dirty="0">
              <a:latin typeface="Arial"/>
              <a:cs typeface="Arial"/>
            </a:endParaRPr>
          </a:p>
          <a:p>
            <a:pPr marL="152400" indent="-139700">
              <a:spcBef>
                <a:spcPts val="489"/>
              </a:spcBef>
              <a:tabLst>
                <a:tab pos="153035" algn="l"/>
              </a:tabLst>
            </a:pPr>
            <a:r>
              <a:rPr lang="en-US" sz="2400" spc="5" dirty="0">
                <a:latin typeface="Arial"/>
                <a:cs typeface="Arial"/>
              </a:rPr>
              <a:t>Modern </a:t>
            </a:r>
            <a:r>
              <a:rPr lang="en-US" sz="2400" spc="10" dirty="0">
                <a:latin typeface="Arial"/>
                <a:cs typeface="Arial"/>
              </a:rPr>
              <a:t>SQL:2011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capabilities</a:t>
            </a:r>
            <a:endParaRPr lang="en-US" sz="2400" dirty="0">
              <a:latin typeface="Arial"/>
              <a:cs typeface="Arial"/>
            </a:endParaRPr>
          </a:p>
          <a:p>
            <a:pPr marL="152400" marR="132715" indent="-139700">
              <a:lnSpc>
                <a:spcPct val="101499"/>
              </a:lnSpc>
              <a:spcBef>
                <a:spcPts val="450"/>
              </a:spcBef>
              <a:tabLst>
                <a:tab pos="153035" algn="l"/>
              </a:tabLst>
            </a:pPr>
            <a:r>
              <a:rPr lang="en-US" sz="2400" spc="15" dirty="0">
                <a:latin typeface="Arial"/>
                <a:cs typeface="Arial"/>
              </a:rPr>
              <a:t>Same </a:t>
            </a:r>
            <a:r>
              <a:rPr lang="en-US" sz="2400" spc="10" dirty="0">
                <a:latin typeface="Arial"/>
                <a:cs typeface="Arial"/>
              </a:rPr>
              <a:t>SQL can be </a:t>
            </a:r>
            <a:r>
              <a:rPr lang="en-US" sz="2400" spc="5" dirty="0">
                <a:latin typeface="Arial"/>
                <a:cs typeface="Arial"/>
              </a:rPr>
              <a:t>used </a:t>
            </a:r>
            <a:r>
              <a:rPr lang="en-US" sz="2400" spc="10" dirty="0">
                <a:latin typeface="Arial"/>
                <a:cs typeface="Arial"/>
              </a:rPr>
              <a:t>on</a:t>
            </a:r>
            <a:r>
              <a:rPr lang="en-US" sz="2400" spc="-19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your  </a:t>
            </a:r>
            <a:r>
              <a:rPr lang="en-US" sz="2400" spc="5" dirty="0">
                <a:latin typeface="Arial"/>
                <a:cs typeface="Arial"/>
              </a:rPr>
              <a:t>warehouse data with </a:t>
            </a:r>
            <a:r>
              <a:rPr lang="en-US" sz="2400" dirty="0">
                <a:latin typeface="Arial"/>
                <a:cs typeface="Arial"/>
              </a:rPr>
              <a:t>little </a:t>
            </a:r>
            <a:r>
              <a:rPr lang="en-US" sz="2400" spc="5" dirty="0">
                <a:latin typeface="Arial"/>
                <a:cs typeface="Arial"/>
              </a:rPr>
              <a:t>or no  modifications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53" name="Groupe 352"/>
          <p:cNvGrpSpPr/>
          <p:nvPr/>
        </p:nvGrpSpPr>
        <p:grpSpPr>
          <a:xfrm>
            <a:off x="6405304" y="2698666"/>
            <a:ext cx="2318120" cy="2047363"/>
            <a:chOff x="4085209" y="2198001"/>
            <a:chExt cx="2318120" cy="2047363"/>
          </a:xfrm>
        </p:grpSpPr>
        <p:sp>
          <p:nvSpPr>
            <p:cNvPr id="4" name="object 7"/>
            <p:cNvSpPr/>
            <p:nvPr/>
          </p:nvSpPr>
          <p:spPr>
            <a:xfrm>
              <a:off x="4158738" y="3005264"/>
              <a:ext cx="2241550" cy="1237615"/>
            </a:xfrm>
            <a:custGeom>
              <a:avLst/>
              <a:gdLst/>
              <a:ahLst/>
              <a:cxnLst/>
              <a:rect l="l" t="t" r="r" b="b"/>
              <a:pathLst>
                <a:path w="2241550" h="1237614">
                  <a:moveTo>
                    <a:pt x="0" y="635206"/>
                  </a:moveTo>
                  <a:lnTo>
                    <a:pt x="2591" y="640098"/>
                  </a:lnTo>
                  <a:lnTo>
                    <a:pt x="28472" y="666644"/>
                  </a:lnTo>
                  <a:lnTo>
                    <a:pt x="37278" y="657834"/>
                  </a:lnTo>
                  <a:lnTo>
                    <a:pt x="0" y="635206"/>
                  </a:lnTo>
                  <a:close/>
                </a:path>
                <a:path w="2241550" h="1237614">
                  <a:moveTo>
                    <a:pt x="38205" y="657009"/>
                  </a:moveTo>
                  <a:lnTo>
                    <a:pt x="37278" y="657834"/>
                  </a:lnTo>
                  <a:lnTo>
                    <a:pt x="39272" y="659028"/>
                  </a:lnTo>
                  <a:lnTo>
                    <a:pt x="38205" y="657009"/>
                  </a:lnTo>
                  <a:close/>
                </a:path>
                <a:path w="2241550" h="1237614">
                  <a:moveTo>
                    <a:pt x="48811" y="905778"/>
                  </a:moveTo>
                  <a:lnTo>
                    <a:pt x="108125" y="962126"/>
                  </a:lnTo>
                  <a:lnTo>
                    <a:pt x="150669" y="983022"/>
                  </a:lnTo>
                  <a:lnTo>
                    <a:pt x="198883" y="996339"/>
                  </a:lnTo>
                  <a:lnTo>
                    <a:pt x="251387" y="1001013"/>
                  </a:lnTo>
                  <a:lnTo>
                    <a:pt x="257983" y="1000935"/>
                  </a:lnTo>
                  <a:lnTo>
                    <a:pt x="264654" y="1000701"/>
                  </a:lnTo>
                  <a:lnTo>
                    <a:pt x="271355" y="1000312"/>
                  </a:lnTo>
                  <a:lnTo>
                    <a:pt x="272397" y="1000227"/>
                  </a:lnTo>
                  <a:lnTo>
                    <a:pt x="260725" y="989867"/>
                  </a:lnTo>
                  <a:lnTo>
                    <a:pt x="230882" y="954963"/>
                  </a:lnTo>
                  <a:lnTo>
                    <a:pt x="205400" y="954963"/>
                  </a:lnTo>
                  <a:lnTo>
                    <a:pt x="152900" y="950288"/>
                  </a:lnTo>
                  <a:lnTo>
                    <a:pt x="104687" y="936972"/>
                  </a:lnTo>
                  <a:lnTo>
                    <a:pt x="62144" y="916076"/>
                  </a:lnTo>
                  <a:lnTo>
                    <a:pt x="48811" y="905778"/>
                  </a:lnTo>
                  <a:close/>
                </a:path>
                <a:path w="2241550" h="1237614">
                  <a:moveTo>
                    <a:pt x="232070" y="953719"/>
                  </a:moveTo>
                  <a:lnTo>
                    <a:pt x="225381" y="954261"/>
                  </a:lnTo>
                  <a:lnTo>
                    <a:pt x="218678" y="954650"/>
                  </a:lnTo>
                  <a:lnTo>
                    <a:pt x="212003" y="954885"/>
                  </a:lnTo>
                  <a:lnTo>
                    <a:pt x="205400" y="954963"/>
                  </a:lnTo>
                  <a:lnTo>
                    <a:pt x="230882" y="954963"/>
                  </a:lnTo>
                  <a:lnTo>
                    <a:pt x="232070" y="953719"/>
                  </a:lnTo>
                  <a:close/>
                </a:path>
                <a:path w="2241550" h="1237614">
                  <a:moveTo>
                    <a:pt x="841576" y="1114424"/>
                  </a:moveTo>
                  <a:lnTo>
                    <a:pt x="837594" y="1114424"/>
                  </a:lnTo>
                  <a:lnTo>
                    <a:pt x="836985" y="1114667"/>
                  </a:lnTo>
                  <a:lnTo>
                    <a:pt x="867790" y="1145520"/>
                  </a:lnTo>
                  <a:lnTo>
                    <a:pt x="903459" y="1172378"/>
                  </a:lnTo>
                  <a:lnTo>
                    <a:pt x="943329" y="1194957"/>
                  </a:lnTo>
                  <a:lnTo>
                    <a:pt x="986751" y="1212988"/>
                  </a:lnTo>
                  <a:lnTo>
                    <a:pt x="1033076" y="1226200"/>
                  </a:lnTo>
                  <a:lnTo>
                    <a:pt x="1081655" y="1234325"/>
                  </a:lnTo>
                  <a:lnTo>
                    <a:pt x="1131840" y="1237094"/>
                  </a:lnTo>
                  <a:lnTo>
                    <a:pt x="1183165" y="1234189"/>
                  </a:lnTo>
                  <a:lnTo>
                    <a:pt x="1232516" y="1225753"/>
                  </a:lnTo>
                  <a:lnTo>
                    <a:pt x="1279281" y="1212136"/>
                  </a:lnTo>
                  <a:lnTo>
                    <a:pt x="1322849" y="1193690"/>
                  </a:lnTo>
                  <a:lnTo>
                    <a:pt x="1327484" y="1191018"/>
                  </a:lnTo>
                  <a:lnTo>
                    <a:pt x="1085866" y="1191018"/>
                  </a:lnTo>
                  <a:lnTo>
                    <a:pt x="1034578" y="1188121"/>
                  </a:lnTo>
                  <a:lnTo>
                    <a:pt x="985133" y="1179681"/>
                  </a:lnTo>
                  <a:lnTo>
                    <a:pt x="937970" y="1165937"/>
                  </a:lnTo>
                  <a:lnTo>
                    <a:pt x="893872" y="1147191"/>
                  </a:lnTo>
                  <a:lnTo>
                    <a:pt x="853538" y="1123727"/>
                  </a:lnTo>
                  <a:lnTo>
                    <a:pt x="841576" y="1114424"/>
                  </a:lnTo>
                  <a:close/>
                </a:path>
                <a:path w="2241550" h="1237614">
                  <a:moveTo>
                    <a:pt x="1425337" y="995273"/>
                  </a:moveTo>
                  <a:lnTo>
                    <a:pt x="1406934" y="1032593"/>
                  </a:lnTo>
                  <a:lnTo>
                    <a:pt x="1382275" y="1066841"/>
                  </a:lnTo>
                  <a:lnTo>
                    <a:pt x="1351970" y="1097666"/>
                  </a:lnTo>
                  <a:lnTo>
                    <a:pt x="1316633" y="1124714"/>
                  </a:lnTo>
                  <a:lnTo>
                    <a:pt x="1276875" y="1147636"/>
                  </a:lnTo>
                  <a:lnTo>
                    <a:pt x="1233307" y="1166079"/>
                  </a:lnTo>
                  <a:lnTo>
                    <a:pt x="1186542" y="1179691"/>
                  </a:lnTo>
                  <a:lnTo>
                    <a:pt x="1137191" y="1188121"/>
                  </a:lnTo>
                  <a:lnTo>
                    <a:pt x="1085866" y="1191018"/>
                  </a:lnTo>
                  <a:lnTo>
                    <a:pt x="1327484" y="1191018"/>
                  </a:lnTo>
                  <a:lnTo>
                    <a:pt x="1362607" y="1170767"/>
                  </a:lnTo>
                  <a:lnTo>
                    <a:pt x="1397944" y="1143717"/>
                  </a:lnTo>
                  <a:lnTo>
                    <a:pt x="1428249" y="1112892"/>
                  </a:lnTo>
                  <a:lnTo>
                    <a:pt x="1452931" y="1078598"/>
                  </a:lnTo>
                  <a:lnTo>
                    <a:pt x="1471311" y="1041323"/>
                  </a:lnTo>
                  <a:lnTo>
                    <a:pt x="1795299" y="1041323"/>
                  </a:lnTo>
                  <a:lnTo>
                    <a:pt x="1811443" y="1032548"/>
                  </a:lnTo>
                  <a:lnTo>
                    <a:pt x="1586716" y="1032548"/>
                  </a:lnTo>
                  <a:lnTo>
                    <a:pt x="1544301" y="1030246"/>
                  </a:lnTo>
                  <a:lnTo>
                    <a:pt x="1502954" y="1023435"/>
                  </a:lnTo>
                  <a:lnTo>
                    <a:pt x="1463220" y="1012252"/>
                  </a:lnTo>
                  <a:lnTo>
                    <a:pt x="1425642" y="996835"/>
                  </a:lnTo>
                  <a:lnTo>
                    <a:pt x="1425337" y="995273"/>
                  </a:lnTo>
                  <a:close/>
                </a:path>
                <a:path w="2241550" h="1237614">
                  <a:moveTo>
                    <a:pt x="288155" y="1014214"/>
                  </a:moveTo>
                  <a:lnTo>
                    <a:pt x="341829" y="1067087"/>
                  </a:lnTo>
                  <a:lnTo>
                    <a:pt x="381576" y="1094202"/>
                  </a:lnTo>
                  <a:lnTo>
                    <a:pt x="425352" y="1116993"/>
                  </a:lnTo>
                  <a:lnTo>
                    <a:pt x="472554" y="1135189"/>
                  </a:lnTo>
                  <a:lnTo>
                    <a:pt x="522581" y="1148520"/>
                  </a:lnTo>
                  <a:lnTo>
                    <a:pt x="574831" y="1156717"/>
                  </a:lnTo>
                  <a:lnTo>
                    <a:pt x="628704" y="1159509"/>
                  </a:lnTo>
                  <a:lnTo>
                    <a:pt x="683517" y="1156583"/>
                  </a:lnTo>
                  <a:lnTo>
                    <a:pt x="737111" y="1147997"/>
                  </a:lnTo>
                  <a:lnTo>
                    <a:pt x="788724" y="1133895"/>
                  </a:lnTo>
                  <a:lnTo>
                    <a:pt x="836985" y="1114667"/>
                  </a:lnTo>
                  <a:lnTo>
                    <a:pt x="837594" y="1114424"/>
                  </a:lnTo>
                  <a:lnTo>
                    <a:pt x="841576" y="1114424"/>
                  </a:lnTo>
                  <a:lnTo>
                    <a:pt x="840335" y="1113459"/>
                  </a:lnTo>
                  <a:lnTo>
                    <a:pt x="582717" y="1113459"/>
                  </a:lnTo>
                  <a:lnTo>
                    <a:pt x="528845" y="1110667"/>
                  </a:lnTo>
                  <a:lnTo>
                    <a:pt x="476594" y="1102470"/>
                  </a:lnTo>
                  <a:lnTo>
                    <a:pt x="426567" y="1089139"/>
                  </a:lnTo>
                  <a:lnTo>
                    <a:pt x="379365" y="1070943"/>
                  </a:lnTo>
                  <a:lnTo>
                    <a:pt x="335589" y="1048152"/>
                  </a:lnTo>
                  <a:lnTo>
                    <a:pt x="295842" y="1021037"/>
                  </a:lnTo>
                  <a:lnTo>
                    <a:pt x="288155" y="1014214"/>
                  </a:lnTo>
                  <a:close/>
                </a:path>
                <a:path w="2241550" h="1237614">
                  <a:moveTo>
                    <a:pt x="790997" y="1068616"/>
                  </a:moveTo>
                  <a:lnTo>
                    <a:pt x="742725" y="1087831"/>
                  </a:lnTo>
                  <a:lnTo>
                    <a:pt x="704213" y="1098927"/>
                  </a:lnTo>
                  <a:lnTo>
                    <a:pt x="664507" y="1106936"/>
                  </a:lnTo>
                  <a:lnTo>
                    <a:pt x="623908" y="1111800"/>
                  </a:lnTo>
                  <a:lnTo>
                    <a:pt x="582717" y="1113459"/>
                  </a:lnTo>
                  <a:lnTo>
                    <a:pt x="840335" y="1113459"/>
                  </a:lnTo>
                  <a:lnTo>
                    <a:pt x="817667" y="1095832"/>
                  </a:lnTo>
                  <a:lnTo>
                    <a:pt x="790997" y="1068616"/>
                  </a:lnTo>
                  <a:close/>
                </a:path>
                <a:path w="2241550" h="1237614">
                  <a:moveTo>
                    <a:pt x="1795299" y="1041323"/>
                  </a:moveTo>
                  <a:lnTo>
                    <a:pt x="1471311" y="1041323"/>
                  </a:lnTo>
                  <a:lnTo>
                    <a:pt x="1471616" y="1042885"/>
                  </a:lnTo>
                  <a:lnTo>
                    <a:pt x="1509196" y="1058302"/>
                  </a:lnTo>
                  <a:lnTo>
                    <a:pt x="1548933" y="1069485"/>
                  </a:lnTo>
                  <a:lnTo>
                    <a:pt x="1590280" y="1076297"/>
                  </a:lnTo>
                  <a:lnTo>
                    <a:pt x="1632690" y="1078598"/>
                  </a:lnTo>
                  <a:lnTo>
                    <a:pt x="1686981" y="1074831"/>
                  </a:lnTo>
                  <a:lnTo>
                    <a:pt x="1738126" y="1064006"/>
                  </a:lnTo>
                  <a:lnTo>
                    <a:pt x="1785274" y="1046772"/>
                  </a:lnTo>
                  <a:lnTo>
                    <a:pt x="1795299" y="1041323"/>
                  </a:lnTo>
                  <a:close/>
                </a:path>
                <a:path w="2241550" h="1237614">
                  <a:moveTo>
                    <a:pt x="2105669" y="163565"/>
                  </a:moveTo>
                  <a:lnTo>
                    <a:pt x="2124156" y="191872"/>
                  </a:lnTo>
                  <a:lnTo>
                    <a:pt x="2138751" y="230720"/>
                  </a:lnTo>
                  <a:lnTo>
                    <a:pt x="2143801" y="271881"/>
                  </a:lnTo>
                  <a:lnTo>
                    <a:pt x="2142347" y="293881"/>
                  </a:lnTo>
                  <a:lnTo>
                    <a:pt x="2138032" y="315579"/>
                  </a:lnTo>
                  <a:lnTo>
                    <a:pt x="2130932" y="336843"/>
                  </a:lnTo>
                  <a:lnTo>
                    <a:pt x="2121119" y="357543"/>
                  </a:lnTo>
                  <a:lnTo>
                    <a:pt x="2121881" y="357695"/>
                  </a:lnTo>
                  <a:lnTo>
                    <a:pt x="2153484" y="395725"/>
                  </a:lnTo>
                  <a:lnTo>
                    <a:pt x="2176540" y="436948"/>
                  </a:lnTo>
                  <a:lnTo>
                    <a:pt x="2190659" y="480530"/>
                  </a:lnTo>
                  <a:lnTo>
                    <a:pt x="2195452" y="525640"/>
                  </a:lnTo>
                  <a:lnTo>
                    <a:pt x="2191629" y="566087"/>
                  </a:lnTo>
                  <a:lnTo>
                    <a:pt x="2180502" y="604828"/>
                  </a:lnTo>
                  <a:lnTo>
                    <a:pt x="2162583" y="641406"/>
                  </a:lnTo>
                  <a:lnTo>
                    <a:pt x="2138384" y="675366"/>
                  </a:lnTo>
                  <a:lnTo>
                    <a:pt x="2108417" y="706250"/>
                  </a:lnTo>
                  <a:lnTo>
                    <a:pt x="2073196" y="733602"/>
                  </a:lnTo>
                  <a:lnTo>
                    <a:pt x="2033232" y="756966"/>
                  </a:lnTo>
                  <a:lnTo>
                    <a:pt x="1989037" y="775885"/>
                  </a:lnTo>
                  <a:lnTo>
                    <a:pt x="1941124" y="789902"/>
                  </a:lnTo>
                  <a:lnTo>
                    <a:pt x="1890004" y="798563"/>
                  </a:lnTo>
                  <a:lnTo>
                    <a:pt x="1890462" y="799172"/>
                  </a:lnTo>
                  <a:lnTo>
                    <a:pt x="1885213" y="841197"/>
                  </a:lnTo>
                  <a:lnTo>
                    <a:pt x="1870850" y="880716"/>
                  </a:lnTo>
                  <a:lnTo>
                    <a:pt x="1848224" y="917078"/>
                  </a:lnTo>
                  <a:lnTo>
                    <a:pt x="1818188" y="949633"/>
                  </a:lnTo>
                  <a:lnTo>
                    <a:pt x="1781596" y="977732"/>
                  </a:lnTo>
                  <a:lnTo>
                    <a:pt x="1739300" y="1000722"/>
                  </a:lnTo>
                  <a:lnTo>
                    <a:pt x="1692152" y="1017955"/>
                  </a:lnTo>
                  <a:lnTo>
                    <a:pt x="1641007" y="1028780"/>
                  </a:lnTo>
                  <a:lnTo>
                    <a:pt x="1586716" y="1032548"/>
                  </a:lnTo>
                  <a:lnTo>
                    <a:pt x="1811443" y="1032548"/>
                  </a:lnTo>
                  <a:lnTo>
                    <a:pt x="1864162" y="995684"/>
                  </a:lnTo>
                  <a:lnTo>
                    <a:pt x="1894198" y="963128"/>
                  </a:lnTo>
                  <a:lnTo>
                    <a:pt x="1916824" y="926766"/>
                  </a:lnTo>
                  <a:lnTo>
                    <a:pt x="1931187" y="887248"/>
                  </a:lnTo>
                  <a:lnTo>
                    <a:pt x="1936436" y="845223"/>
                  </a:lnTo>
                  <a:lnTo>
                    <a:pt x="1935978" y="844626"/>
                  </a:lnTo>
                  <a:lnTo>
                    <a:pt x="1987098" y="835962"/>
                  </a:lnTo>
                  <a:lnTo>
                    <a:pt x="2035011" y="821942"/>
                  </a:lnTo>
                  <a:lnTo>
                    <a:pt x="2079206" y="803022"/>
                  </a:lnTo>
                  <a:lnTo>
                    <a:pt x="2119170" y="779658"/>
                  </a:lnTo>
                  <a:lnTo>
                    <a:pt x="2154391" y="752306"/>
                  </a:lnTo>
                  <a:lnTo>
                    <a:pt x="2184358" y="721422"/>
                  </a:lnTo>
                  <a:lnTo>
                    <a:pt x="2208557" y="687462"/>
                  </a:lnTo>
                  <a:lnTo>
                    <a:pt x="2226476" y="650883"/>
                  </a:lnTo>
                  <a:lnTo>
                    <a:pt x="2237603" y="612140"/>
                  </a:lnTo>
                  <a:lnTo>
                    <a:pt x="2241426" y="571690"/>
                  </a:lnTo>
                  <a:lnTo>
                    <a:pt x="2236633" y="526580"/>
                  </a:lnTo>
                  <a:lnTo>
                    <a:pt x="2222514" y="482998"/>
                  </a:lnTo>
                  <a:lnTo>
                    <a:pt x="2199458" y="441775"/>
                  </a:lnTo>
                  <a:lnTo>
                    <a:pt x="2167855" y="403745"/>
                  </a:lnTo>
                  <a:lnTo>
                    <a:pt x="2167093" y="403593"/>
                  </a:lnTo>
                  <a:lnTo>
                    <a:pt x="2176911" y="382893"/>
                  </a:lnTo>
                  <a:lnTo>
                    <a:pt x="2184011" y="361630"/>
                  </a:lnTo>
                  <a:lnTo>
                    <a:pt x="2188322" y="339937"/>
                  </a:lnTo>
                  <a:lnTo>
                    <a:pt x="2189775" y="317944"/>
                  </a:lnTo>
                  <a:lnTo>
                    <a:pt x="2184726" y="276778"/>
                  </a:lnTo>
                  <a:lnTo>
                    <a:pt x="2170132" y="237927"/>
                  </a:lnTo>
                  <a:lnTo>
                    <a:pt x="2146829" y="202240"/>
                  </a:lnTo>
                  <a:lnTo>
                    <a:pt x="2115649" y="170565"/>
                  </a:lnTo>
                  <a:lnTo>
                    <a:pt x="2105669" y="163565"/>
                  </a:lnTo>
                  <a:close/>
                </a:path>
                <a:path w="2241550" h="1237614">
                  <a:moveTo>
                    <a:pt x="1908303" y="0"/>
                  </a:moveTo>
                  <a:lnTo>
                    <a:pt x="1923843" y="23014"/>
                  </a:lnTo>
                  <a:lnTo>
                    <a:pt x="1938125" y="61582"/>
                  </a:lnTo>
                  <a:lnTo>
                    <a:pt x="1937210" y="62039"/>
                  </a:lnTo>
                  <a:lnTo>
                    <a:pt x="1970856" y="71868"/>
                  </a:lnTo>
                  <a:lnTo>
                    <a:pt x="1969817" y="69065"/>
                  </a:lnTo>
                  <a:lnTo>
                    <a:pt x="1946399" y="34382"/>
                  </a:lnTo>
                  <a:lnTo>
                    <a:pt x="1915009" y="4331"/>
                  </a:lnTo>
                  <a:lnTo>
                    <a:pt x="190830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8"/>
            <p:cNvSpPr/>
            <p:nvPr/>
          </p:nvSpPr>
          <p:spPr>
            <a:xfrm>
              <a:off x="4151619" y="2997589"/>
              <a:ext cx="2251710" cy="1247775"/>
            </a:xfrm>
            <a:custGeom>
              <a:avLst/>
              <a:gdLst/>
              <a:ahLst/>
              <a:cxnLst/>
              <a:rect l="l" t="t" r="r" b="b"/>
              <a:pathLst>
                <a:path w="2251710" h="1247775">
                  <a:moveTo>
                    <a:pt x="0" y="638561"/>
                  </a:moveTo>
                  <a:lnTo>
                    <a:pt x="23860" y="668887"/>
                  </a:lnTo>
                  <a:lnTo>
                    <a:pt x="32618" y="677293"/>
                  </a:lnTo>
                  <a:lnTo>
                    <a:pt x="36680" y="673229"/>
                  </a:lnTo>
                  <a:lnTo>
                    <a:pt x="28001" y="664874"/>
                  </a:lnTo>
                  <a:lnTo>
                    <a:pt x="19720" y="655679"/>
                  </a:lnTo>
                  <a:lnTo>
                    <a:pt x="12062" y="646180"/>
                  </a:lnTo>
                  <a:lnTo>
                    <a:pt x="11720" y="645675"/>
                  </a:lnTo>
                  <a:lnTo>
                    <a:pt x="0" y="638561"/>
                  </a:lnTo>
                  <a:close/>
                </a:path>
                <a:path w="2251710" h="1247775">
                  <a:moveTo>
                    <a:pt x="851532" y="1127065"/>
                  </a:moveTo>
                  <a:lnTo>
                    <a:pt x="843480" y="1127065"/>
                  </a:lnTo>
                  <a:lnTo>
                    <a:pt x="868918" y="1152465"/>
                  </a:lnTo>
                  <a:lnTo>
                    <a:pt x="899576" y="1176595"/>
                  </a:lnTo>
                  <a:lnTo>
                    <a:pt x="933752" y="1198185"/>
                  </a:lnTo>
                  <a:lnTo>
                    <a:pt x="970684" y="1215965"/>
                  </a:lnTo>
                  <a:lnTo>
                    <a:pt x="1010231" y="1229935"/>
                  </a:lnTo>
                  <a:lnTo>
                    <a:pt x="1051760" y="1240095"/>
                  </a:lnTo>
                  <a:lnTo>
                    <a:pt x="1094826" y="1246445"/>
                  </a:lnTo>
                  <a:lnTo>
                    <a:pt x="1116899" y="1247715"/>
                  </a:lnTo>
                  <a:lnTo>
                    <a:pt x="1168384" y="1247715"/>
                  </a:lnTo>
                  <a:lnTo>
                    <a:pt x="1197048" y="1245175"/>
                  </a:lnTo>
                  <a:lnTo>
                    <a:pt x="1211069" y="1242635"/>
                  </a:lnTo>
                  <a:lnTo>
                    <a:pt x="1117203" y="1242635"/>
                  </a:lnTo>
                  <a:lnTo>
                    <a:pt x="1073833" y="1237555"/>
                  </a:lnTo>
                  <a:lnTo>
                    <a:pt x="1032139" y="1229935"/>
                  </a:lnTo>
                  <a:lnTo>
                    <a:pt x="992147" y="1217235"/>
                  </a:lnTo>
                  <a:lnTo>
                    <a:pt x="954288" y="1201995"/>
                  </a:lnTo>
                  <a:lnTo>
                    <a:pt x="919350" y="1182945"/>
                  </a:lnTo>
                  <a:lnTo>
                    <a:pt x="887460" y="1160085"/>
                  </a:lnTo>
                  <a:lnTo>
                    <a:pt x="859114" y="1134685"/>
                  </a:lnTo>
                  <a:lnTo>
                    <a:pt x="851532" y="1127065"/>
                  </a:lnTo>
                  <a:close/>
                </a:path>
                <a:path w="2251710" h="1247775">
                  <a:moveTo>
                    <a:pt x="1479344" y="1040705"/>
                  </a:moveTo>
                  <a:lnTo>
                    <a:pt x="1454973" y="1090235"/>
                  </a:lnTo>
                  <a:lnTo>
                    <a:pt x="1426169" y="1127065"/>
                  </a:lnTo>
                  <a:lnTo>
                    <a:pt x="1390609" y="1160085"/>
                  </a:lnTo>
                  <a:lnTo>
                    <a:pt x="1348928" y="1188025"/>
                  </a:lnTo>
                  <a:lnTo>
                    <a:pt x="1302179" y="1210885"/>
                  </a:lnTo>
                  <a:lnTo>
                    <a:pt x="1250833" y="1228665"/>
                  </a:lnTo>
                  <a:lnTo>
                    <a:pt x="1196274" y="1238825"/>
                  </a:lnTo>
                  <a:lnTo>
                    <a:pt x="1139111" y="1242635"/>
                  </a:lnTo>
                  <a:lnTo>
                    <a:pt x="1211069" y="1242635"/>
                  </a:lnTo>
                  <a:lnTo>
                    <a:pt x="1252370" y="1233745"/>
                  </a:lnTo>
                  <a:lnTo>
                    <a:pt x="1304325" y="1217235"/>
                  </a:lnTo>
                  <a:lnTo>
                    <a:pt x="1341103" y="1199455"/>
                  </a:lnTo>
                  <a:lnTo>
                    <a:pt x="1351836" y="1193105"/>
                  </a:lnTo>
                  <a:lnTo>
                    <a:pt x="1373756" y="1180405"/>
                  </a:lnTo>
                  <a:lnTo>
                    <a:pt x="1413139" y="1148655"/>
                  </a:lnTo>
                  <a:lnTo>
                    <a:pt x="1446083" y="1113095"/>
                  </a:lnTo>
                  <a:lnTo>
                    <a:pt x="1471533" y="1072455"/>
                  </a:lnTo>
                  <a:lnTo>
                    <a:pt x="1479496" y="1054675"/>
                  </a:lnTo>
                  <a:lnTo>
                    <a:pt x="1492683" y="1054675"/>
                  </a:lnTo>
                  <a:lnTo>
                    <a:pt x="1481338" y="1049595"/>
                  </a:lnTo>
                  <a:lnTo>
                    <a:pt x="1479344" y="1040705"/>
                  </a:lnTo>
                  <a:close/>
                </a:path>
                <a:path w="2251710" h="1247775">
                  <a:moveTo>
                    <a:pt x="282476" y="1011495"/>
                  </a:moveTo>
                  <a:lnTo>
                    <a:pt x="281797" y="1011495"/>
                  </a:lnTo>
                  <a:lnTo>
                    <a:pt x="296047" y="1029275"/>
                  </a:lnTo>
                  <a:lnTo>
                    <a:pt x="328851" y="1062295"/>
                  </a:lnTo>
                  <a:lnTo>
                    <a:pt x="366697" y="1091505"/>
                  </a:lnTo>
                  <a:lnTo>
                    <a:pt x="408848" y="1116905"/>
                  </a:lnTo>
                  <a:lnTo>
                    <a:pt x="478736" y="1146115"/>
                  </a:lnTo>
                  <a:lnTo>
                    <a:pt x="529003" y="1160085"/>
                  </a:lnTo>
                  <a:lnTo>
                    <a:pt x="581721" y="1167705"/>
                  </a:lnTo>
                  <a:lnTo>
                    <a:pt x="608543" y="1170245"/>
                  </a:lnTo>
                  <a:lnTo>
                    <a:pt x="663559" y="1170245"/>
                  </a:lnTo>
                  <a:lnTo>
                    <a:pt x="690991" y="1167705"/>
                  </a:lnTo>
                  <a:lnTo>
                    <a:pt x="709076" y="1165165"/>
                  </a:lnTo>
                  <a:lnTo>
                    <a:pt x="635823" y="1165165"/>
                  </a:lnTo>
                  <a:lnTo>
                    <a:pt x="582330" y="1162625"/>
                  </a:lnTo>
                  <a:lnTo>
                    <a:pt x="505089" y="1148655"/>
                  </a:lnTo>
                  <a:lnTo>
                    <a:pt x="456664" y="1132145"/>
                  </a:lnTo>
                  <a:lnTo>
                    <a:pt x="411452" y="1111825"/>
                  </a:lnTo>
                  <a:lnTo>
                    <a:pt x="369923" y="1087695"/>
                  </a:lnTo>
                  <a:lnTo>
                    <a:pt x="332674" y="1058485"/>
                  </a:lnTo>
                  <a:lnTo>
                    <a:pt x="305649" y="1031815"/>
                  </a:lnTo>
                  <a:lnTo>
                    <a:pt x="306746" y="1031815"/>
                  </a:lnTo>
                  <a:lnTo>
                    <a:pt x="302961" y="1029275"/>
                  </a:lnTo>
                  <a:lnTo>
                    <a:pt x="282476" y="1011495"/>
                  </a:lnTo>
                  <a:close/>
                </a:path>
                <a:path w="2251710" h="1247775">
                  <a:moveTo>
                    <a:pt x="844429" y="1119613"/>
                  </a:moveTo>
                  <a:lnTo>
                    <a:pt x="839035" y="1121985"/>
                  </a:lnTo>
                  <a:lnTo>
                    <a:pt x="839340" y="1121985"/>
                  </a:lnTo>
                  <a:lnTo>
                    <a:pt x="819731" y="1130875"/>
                  </a:lnTo>
                  <a:lnTo>
                    <a:pt x="769617" y="1147385"/>
                  </a:lnTo>
                  <a:lnTo>
                    <a:pt x="717204" y="1158815"/>
                  </a:lnTo>
                  <a:lnTo>
                    <a:pt x="635823" y="1165165"/>
                  </a:lnTo>
                  <a:lnTo>
                    <a:pt x="709076" y="1165165"/>
                  </a:lnTo>
                  <a:lnTo>
                    <a:pt x="771141" y="1152465"/>
                  </a:lnTo>
                  <a:lnTo>
                    <a:pt x="821878" y="1135955"/>
                  </a:lnTo>
                  <a:lnTo>
                    <a:pt x="843480" y="1127065"/>
                  </a:lnTo>
                  <a:lnTo>
                    <a:pt x="851532" y="1127065"/>
                  </a:lnTo>
                  <a:lnTo>
                    <a:pt x="849005" y="1124525"/>
                  </a:lnTo>
                  <a:lnTo>
                    <a:pt x="849619" y="1123652"/>
                  </a:lnTo>
                  <a:lnTo>
                    <a:pt x="847453" y="1121985"/>
                  </a:lnTo>
                  <a:lnTo>
                    <a:pt x="844429" y="1119613"/>
                  </a:lnTo>
                  <a:close/>
                </a:path>
                <a:path w="2251710" h="1247775">
                  <a:moveTo>
                    <a:pt x="849899" y="1123255"/>
                  </a:moveTo>
                  <a:lnTo>
                    <a:pt x="849619" y="1123652"/>
                  </a:lnTo>
                  <a:lnTo>
                    <a:pt x="860657" y="1132145"/>
                  </a:lnTo>
                  <a:lnTo>
                    <a:pt x="849899" y="1123255"/>
                  </a:lnTo>
                  <a:close/>
                </a:path>
                <a:path w="2251710" h="1247775">
                  <a:moveTo>
                    <a:pt x="824786" y="1104205"/>
                  </a:moveTo>
                  <a:lnTo>
                    <a:pt x="844429" y="1119613"/>
                  </a:lnTo>
                  <a:lnTo>
                    <a:pt x="844811" y="1119445"/>
                  </a:lnTo>
                  <a:lnTo>
                    <a:pt x="824786" y="1104205"/>
                  </a:lnTo>
                  <a:close/>
                </a:path>
                <a:path w="2251710" h="1247775">
                  <a:moveTo>
                    <a:pt x="1492683" y="1054675"/>
                  </a:moveTo>
                  <a:lnTo>
                    <a:pt x="1479496" y="1054675"/>
                  </a:lnTo>
                  <a:lnTo>
                    <a:pt x="1496210" y="1062295"/>
                  </a:lnTo>
                  <a:lnTo>
                    <a:pt x="1515361" y="1069915"/>
                  </a:lnTo>
                  <a:lnTo>
                    <a:pt x="1576054" y="1085155"/>
                  </a:lnTo>
                  <a:lnTo>
                    <a:pt x="1597048" y="1087695"/>
                  </a:lnTo>
                  <a:lnTo>
                    <a:pt x="1639808" y="1090235"/>
                  </a:lnTo>
                  <a:lnTo>
                    <a:pt x="1670911" y="1088965"/>
                  </a:lnTo>
                  <a:lnTo>
                    <a:pt x="1701111" y="1085155"/>
                  </a:lnTo>
                  <a:lnTo>
                    <a:pt x="1706966" y="1083885"/>
                  </a:lnTo>
                  <a:lnTo>
                    <a:pt x="1618650" y="1083885"/>
                  </a:lnTo>
                  <a:lnTo>
                    <a:pt x="1576969" y="1078805"/>
                  </a:lnTo>
                  <a:lnTo>
                    <a:pt x="1556738" y="1074995"/>
                  </a:lnTo>
                  <a:lnTo>
                    <a:pt x="1536811" y="1069915"/>
                  </a:lnTo>
                  <a:lnTo>
                    <a:pt x="1517203" y="1063565"/>
                  </a:lnTo>
                  <a:lnTo>
                    <a:pt x="1498356" y="1057215"/>
                  </a:lnTo>
                  <a:lnTo>
                    <a:pt x="1492683" y="1054675"/>
                  </a:lnTo>
                  <a:close/>
                </a:path>
                <a:path w="2251710" h="1247775">
                  <a:moveTo>
                    <a:pt x="2106336" y="163135"/>
                  </a:moveTo>
                  <a:lnTo>
                    <a:pt x="2107969" y="164405"/>
                  </a:lnTo>
                  <a:lnTo>
                    <a:pt x="2117617" y="179126"/>
                  </a:lnTo>
                  <a:lnTo>
                    <a:pt x="2123031" y="183455"/>
                  </a:lnTo>
                  <a:lnTo>
                    <a:pt x="2161334" y="225365"/>
                  </a:lnTo>
                  <a:lnTo>
                    <a:pt x="2185553" y="273625"/>
                  </a:lnTo>
                  <a:lnTo>
                    <a:pt x="2193986" y="325695"/>
                  </a:lnTo>
                  <a:lnTo>
                    <a:pt x="2193681" y="337125"/>
                  </a:lnTo>
                  <a:lnTo>
                    <a:pt x="2185248" y="380305"/>
                  </a:lnTo>
                  <a:lnTo>
                    <a:pt x="2170072" y="414595"/>
                  </a:lnTo>
                  <a:lnTo>
                    <a:pt x="2173450" y="414595"/>
                  </a:lnTo>
                  <a:lnTo>
                    <a:pt x="2204247" y="451425"/>
                  </a:lnTo>
                  <a:lnTo>
                    <a:pt x="2227082" y="492065"/>
                  </a:lnTo>
                  <a:lnTo>
                    <a:pt x="2241026" y="535245"/>
                  </a:lnTo>
                  <a:lnTo>
                    <a:pt x="2245789" y="579695"/>
                  </a:lnTo>
                  <a:lnTo>
                    <a:pt x="2245471" y="592395"/>
                  </a:lnTo>
                  <a:lnTo>
                    <a:pt x="2236747" y="641925"/>
                  </a:lnTo>
                  <a:lnTo>
                    <a:pt x="2210686" y="699075"/>
                  </a:lnTo>
                  <a:lnTo>
                    <a:pt x="2178809" y="739715"/>
                  </a:lnTo>
                  <a:lnTo>
                    <a:pt x="2138347" y="776545"/>
                  </a:lnTo>
                  <a:lnTo>
                    <a:pt x="2090227" y="805755"/>
                  </a:lnTo>
                  <a:lnTo>
                    <a:pt x="2035515" y="829885"/>
                  </a:lnTo>
                  <a:lnTo>
                    <a:pt x="1974822" y="845125"/>
                  </a:lnTo>
                  <a:lnTo>
                    <a:pt x="1937738" y="851475"/>
                  </a:lnTo>
                  <a:lnTo>
                    <a:pt x="1940646" y="854015"/>
                  </a:lnTo>
                  <a:lnTo>
                    <a:pt x="1934207" y="899735"/>
                  </a:lnTo>
                  <a:lnTo>
                    <a:pt x="1916592" y="942915"/>
                  </a:lnTo>
                  <a:lnTo>
                    <a:pt x="1888690" y="982285"/>
                  </a:lnTo>
                  <a:lnTo>
                    <a:pt x="1852064" y="1016575"/>
                  </a:lnTo>
                  <a:lnTo>
                    <a:pt x="1814072" y="1040705"/>
                  </a:lnTo>
                  <a:lnTo>
                    <a:pt x="1807626" y="1044515"/>
                  </a:lnTo>
                  <a:lnTo>
                    <a:pt x="1756585" y="1066105"/>
                  </a:lnTo>
                  <a:lnTo>
                    <a:pt x="1700184" y="1078805"/>
                  </a:lnTo>
                  <a:lnTo>
                    <a:pt x="1639808" y="1083885"/>
                  </a:lnTo>
                  <a:lnTo>
                    <a:pt x="1706966" y="1083885"/>
                  </a:lnTo>
                  <a:lnTo>
                    <a:pt x="1758426" y="1071185"/>
                  </a:lnTo>
                  <a:lnTo>
                    <a:pt x="1810230" y="1049595"/>
                  </a:lnTo>
                  <a:lnTo>
                    <a:pt x="1855594" y="1020385"/>
                  </a:lnTo>
                  <a:lnTo>
                    <a:pt x="1893135" y="986095"/>
                  </a:lnTo>
                  <a:lnTo>
                    <a:pt x="1921647" y="945455"/>
                  </a:lnTo>
                  <a:lnTo>
                    <a:pt x="1939732" y="901005"/>
                  </a:lnTo>
                  <a:lnTo>
                    <a:pt x="1946323" y="855285"/>
                  </a:lnTo>
                  <a:lnTo>
                    <a:pt x="1975901" y="851475"/>
                  </a:lnTo>
                  <a:lnTo>
                    <a:pt x="2037357" y="834965"/>
                  </a:lnTo>
                  <a:lnTo>
                    <a:pt x="2092983" y="810835"/>
                  </a:lnTo>
                  <a:lnTo>
                    <a:pt x="2141878" y="780355"/>
                  </a:lnTo>
                  <a:lnTo>
                    <a:pt x="2183102" y="743525"/>
                  </a:lnTo>
                  <a:lnTo>
                    <a:pt x="2215588" y="701615"/>
                  </a:lnTo>
                  <a:lnTo>
                    <a:pt x="2238118" y="655895"/>
                  </a:lnTo>
                  <a:lnTo>
                    <a:pt x="2248088" y="619065"/>
                  </a:lnTo>
                  <a:lnTo>
                    <a:pt x="2251453" y="579695"/>
                  </a:lnTo>
                  <a:lnTo>
                    <a:pt x="2250234" y="556835"/>
                  </a:lnTo>
                  <a:lnTo>
                    <a:pt x="2240722" y="512385"/>
                  </a:lnTo>
                  <a:lnTo>
                    <a:pt x="2221722" y="469205"/>
                  </a:lnTo>
                  <a:lnTo>
                    <a:pt x="2194138" y="428565"/>
                  </a:lnTo>
                  <a:lnTo>
                    <a:pt x="2177895" y="410785"/>
                  </a:lnTo>
                  <a:lnTo>
                    <a:pt x="2186785" y="393005"/>
                  </a:lnTo>
                  <a:lnTo>
                    <a:pt x="2198431" y="348555"/>
                  </a:lnTo>
                  <a:lnTo>
                    <a:pt x="2199802" y="325695"/>
                  </a:lnTo>
                  <a:lnTo>
                    <a:pt x="2198735" y="307915"/>
                  </a:lnTo>
                  <a:lnTo>
                    <a:pt x="2184334" y="254575"/>
                  </a:lnTo>
                  <a:lnTo>
                    <a:pt x="2154438" y="206315"/>
                  </a:lnTo>
                  <a:lnTo>
                    <a:pt x="2126853" y="178375"/>
                  </a:lnTo>
                  <a:lnTo>
                    <a:pt x="2110915" y="165675"/>
                  </a:lnTo>
                  <a:lnTo>
                    <a:pt x="2106336" y="163135"/>
                  </a:lnTo>
                  <a:close/>
                </a:path>
                <a:path w="2251710" h="1247775">
                  <a:moveTo>
                    <a:pt x="306746" y="1031815"/>
                  </a:moveTo>
                  <a:lnTo>
                    <a:pt x="305649" y="1031815"/>
                  </a:lnTo>
                  <a:lnTo>
                    <a:pt x="342708" y="1055945"/>
                  </a:lnTo>
                  <a:lnTo>
                    <a:pt x="306746" y="1031815"/>
                  </a:lnTo>
                  <a:close/>
                </a:path>
                <a:path w="2251710" h="1247775">
                  <a:moveTo>
                    <a:pt x="48649" y="908625"/>
                  </a:moveTo>
                  <a:lnTo>
                    <a:pt x="79956" y="946725"/>
                  </a:lnTo>
                  <a:lnTo>
                    <a:pt x="111376" y="970855"/>
                  </a:lnTo>
                  <a:lnTo>
                    <a:pt x="148308" y="991175"/>
                  </a:lnTo>
                  <a:lnTo>
                    <a:pt x="189837" y="1003875"/>
                  </a:lnTo>
                  <a:lnTo>
                    <a:pt x="234896" y="1011495"/>
                  </a:lnTo>
                  <a:lnTo>
                    <a:pt x="258506" y="1012765"/>
                  </a:lnTo>
                  <a:lnTo>
                    <a:pt x="271980" y="1011495"/>
                  </a:lnTo>
                  <a:lnTo>
                    <a:pt x="282476" y="1011495"/>
                  </a:lnTo>
                  <a:lnTo>
                    <a:pt x="276623" y="1006415"/>
                  </a:lnTo>
                  <a:lnTo>
                    <a:pt x="258506" y="1006415"/>
                  </a:lnTo>
                  <a:lnTo>
                    <a:pt x="235354" y="1005145"/>
                  </a:lnTo>
                  <a:lnTo>
                    <a:pt x="191069" y="998795"/>
                  </a:lnTo>
                  <a:lnTo>
                    <a:pt x="150606" y="984825"/>
                  </a:lnTo>
                  <a:lnTo>
                    <a:pt x="114437" y="967045"/>
                  </a:lnTo>
                  <a:lnTo>
                    <a:pt x="83792" y="942915"/>
                  </a:lnTo>
                  <a:lnTo>
                    <a:pt x="62861" y="920055"/>
                  </a:lnTo>
                  <a:lnTo>
                    <a:pt x="64109" y="920055"/>
                  </a:lnTo>
                  <a:lnTo>
                    <a:pt x="48649" y="908625"/>
                  </a:lnTo>
                  <a:close/>
                </a:path>
                <a:path w="2251710" h="1247775">
                  <a:moveTo>
                    <a:pt x="267843" y="998795"/>
                  </a:moveTo>
                  <a:lnTo>
                    <a:pt x="276500" y="1006415"/>
                  </a:lnTo>
                  <a:lnTo>
                    <a:pt x="267843" y="998795"/>
                  </a:lnTo>
                  <a:close/>
                </a:path>
                <a:path w="2251710" h="1247775">
                  <a:moveTo>
                    <a:pt x="64109" y="920055"/>
                  </a:moveTo>
                  <a:lnTo>
                    <a:pt x="62861" y="920055"/>
                  </a:lnTo>
                  <a:lnTo>
                    <a:pt x="69262" y="923865"/>
                  </a:lnTo>
                  <a:lnTo>
                    <a:pt x="64109" y="920055"/>
                  </a:lnTo>
                  <a:close/>
                </a:path>
                <a:path w="2251710" h="1247775">
                  <a:moveTo>
                    <a:pt x="2116678" y="178375"/>
                  </a:moveTo>
                  <a:lnTo>
                    <a:pt x="2131275" y="199965"/>
                  </a:lnTo>
                  <a:lnTo>
                    <a:pt x="2117617" y="179126"/>
                  </a:lnTo>
                  <a:lnTo>
                    <a:pt x="2116678" y="178375"/>
                  </a:lnTo>
                  <a:close/>
                </a:path>
                <a:path w="2251710" h="1247775">
                  <a:moveTo>
                    <a:pt x="1910239" y="0"/>
                  </a:moveTo>
                  <a:lnTo>
                    <a:pt x="1919404" y="13572"/>
                  </a:lnTo>
                  <a:lnTo>
                    <a:pt x="1932836" y="24896"/>
                  </a:lnTo>
                  <a:lnTo>
                    <a:pt x="1946171" y="38091"/>
                  </a:lnTo>
                  <a:lnTo>
                    <a:pt x="1957969" y="52061"/>
                  </a:lnTo>
                  <a:lnTo>
                    <a:pt x="1968078" y="66958"/>
                  </a:lnTo>
                  <a:lnTo>
                    <a:pt x="1974407" y="78501"/>
                  </a:lnTo>
                  <a:lnTo>
                    <a:pt x="1982121" y="80755"/>
                  </a:lnTo>
                  <a:lnTo>
                    <a:pt x="1950463" y="34103"/>
                  </a:lnTo>
                  <a:lnTo>
                    <a:pt x="1921799" y="8005"/>
                  </a:lnTo>
                  <a:lnTo>
                    <a:pt x="1910239" y="0"/>
                  </a:lnTo>
                  <a:close/>
                </a:path>
                <a:path w="2251710" h="1247775">
                  <a:moveTo>
                    <a:pt x="1919404" y="13572"/>
                  </a:moveTo>
                  <a:lnTo>
                    <a:pt x="1930962" y="30689"/>
                  </a:lnTo>
                  <a:lnTo>
                    <a:pt x="1945243" y="69257"/>
                  </a:lnTo>
                  <a:lnTo>
                    <a:pt x="1944329" y="69714"/>
                  </a:lnTo>
                  <a:lnTo>
                    <a:pt x="1974407" y="78501"/>
                  </a:lnTo>
                  <a:lnTo>
                    <a:pt x="1919404" y="1357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4978861" y="4103006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0" y="0"/>
                  </a:moveTo>
                  <a:lnTo>
                    <a:pt x="4440" y="6243"/>
                  </a:lnTo>
                  <a:lnTo>
                    <a:pt x="14714" y="18740"/>
                  </a:lnTo>
                  <a:lnTo>
                    <a:pt x="19147" y="15095"/>
                  </a:lnTo>
                  <a:lnTo>
                    <a:pt x="18685" y="14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5627446" y="4021278"/>
              <a:ext cx="13970" cy="26670"/>
            </a:xfrm>
            <a:custGeom>
              <a:avLst/>
              <a:gdLst/>
              <a:ahLst/>
              <a:cxnLst/>
              <a:rect l="l" t="t" r="r" b="b"/>
              <a:pathLst>
                <a:path w="13970" h="26670">
                  <a:moveTo>
                    <a:pt x="7876" y="0"/>
                  </a:moveTo>
                  <a:lnTo>
                    <a:pt x="4902" y="10514"/>
                  </a:lnTo>
                  <a:lnTo>
                    <a:pt x="0" y="24471"/>
                  </a:lnTo>
                  <a:lnTo>
                    <a:pt x="5359" y="26389"/>
                  </a:lnTo>
                  <a:lnTo>
                    <a:pt x="10413" y="12241"/>
                  </a:lnTo>
                  <a:lnTo>
                    <a:pt x="13365" y="1544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/>
            <p:cNvSpPr/>
            <p:nvPr/>
          </p:nvSpPr>
          <p:spPr>
            <a:xfrm>
              <a:off x="6084984" y="3796699"/>
              <a:ext cx="13335" cy="54610"/>
            </a:xfrm>
            <a:custGeom>
              <a:avLst/>
              <a:gdLst/>
              <a:ahLst/>
              <a:cxnLst/>
              <a:rect l="l" t="t" r="r" b="b"/>
              <a:pathLst>
                <a:path w="13335" h="54610">
                  <a:moveTo>
                    <a:pt x="5837" y="0"/>
                  </a:moveTo>
                  <a:lnTo>
                    <a:pt x="0" y="989"/>
                  </a:lnTo>
                  <a:lnTo>
                    <a:pt x="691" y="3128"/>
                  </a:lnTo>
                  <a:lnTo>
                    <a:pt x="4374" y="19231"/>
                  </a:lnTo>
                  <a:lnTo>
                    <a:pt x="6672" y="35436"/>
                  </a:lnTo>
                  <a:lnTo>
                    <a:pt x="7430" y="52010"/>
                  </a:lnTo>
                  <a:lnTo>
                    <a:pt x="7282" y="53648"/>
                  </a:lnTo>
                  <a:lnTo>
                    <a:pt x="13111" y="54004"/>
                  </a:lnTo>
                  <a:lnTo>
                    <a:pt x="13261" y="51959"/>
                  </a:lnTo>
                  <a:lnTo>
                    <a:pt x="12349" y="34903"/>
                  </a:lnTo>
                  <a:lnTo>
                    <a:pt x="10038" y="18190"/>
                  </a:lnTo>
                  <a:lnTo>
                    <a:pt x="6367" y="1591"/>
                  </a:lnTo>
                  <a:lnTo>
                    <a:pt x="583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/>
            <p:cNvSpPr/>
            <p:nvPr/>
          </p:nvSpPr>
          <p:spPr>
            <a:xfrm>
              <a:off x="6319478" y="3407473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3902" y="0"/>
                  </a:moveTo>
                  <a:lnTo>
                    <a:pt x="0" y="6488"/>
                  </a:lnTo>
                  <a:lnTo>
                    <a:pt x="3281" y="12355"/>
                  </a:lnTo>
                  <a:lnTo>
                    <a:pt x="8804" y="2921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/>
            <p:cNvSpPr/>
            <p:nvPr/>
          </p:nvSpPr>
          <p:spPr>
            <a:xfrm>
              <a:off x="4085209" y="2904591"/>
              <a:ext cx="2269490" cy="1292225"/>
            </a:xfrm>
            <a:custGeom>
              <a:avLst/>
              <a:gdLst/>
              <a:ahLst/>
              <a:cxnLst/>
              <a:rect l="l" t="t" r="r" b="b"/>
              <a:pathLst>
                <a:path w="2269490" h="1292225">
                  <a:moveTo>
                    <a:pt x="1454297" y="1169047"/>
                  </a:moveTo>
                  <a:lnTo>
                    <a:pt x="865136" y="1169047"/>
                  </a:lnTo>
                  <a:lnTo>
                    <a:pt x="864537" y="1169286"/>
                  </a:lnTo>
                  <a:lnTo>
                    <a:pt x="895346" y="1200143"/>
                  </a:lnTo>
                  <a:lnTo>
                    <a:pt x="931014" y="1227001"/>
                  </a:lnTo>
                  <a:lnTo>
                    <a:pt x="970884" y="1249580"/>
                  </a:lnTo>
                  <a:lnTo>
                    <a:pt x="1014306" y="1267611"/>
                  </a:lnTo>
                  <a:lnTo>
                    <a:pt x="1060631" y="1280823"/>
                  </a:lnTo>
                  <a:lnTo>
                    <a:pt x="1109211" y="1288948"/>
                  </a:lnTo>
                  <a:lnTo>
                    <a:pt x="1159395" y="1291717"/>
                  </a:lnTo>
                  <a:lnTo>
                    <a:pt x="1210720" y="1288812"/>
                  </a:lnTo>
                  <a:lnTo>
                    <a:pt x="1260071" y="1280376"/>
                  </a:lnTo>
                  <a:lnTo>
                    <a:pt x="1306837" y="1266759"/>
                  </a:lnTo>
                  <a:lnTo>
                    <a:pt x="1350404" y="1248313"/>
                  </a:lnTo>
                  <a:lnTo>
                    <a:pt x="1390163" y="1225389"/>
                  </a:lnTo>
                  <a:lnTo>
                    <a:pt x="1425500" y="1198340"/>
                  </a:lnTo>
                  <a:lnTo>
                    <a:pt x="1454297" y="1169047"/>
                  </a:lnTo>
                  <a:close/>
                </a:path>
                <a:path w="2269490" h="1292225">
                  <a:moveTo>
                    <a:pt x="1886397" y="1054392"/>
                  </a:moveTo>
                  <a:lnTo>
                    <a:pt x="305600" y="1054392"/>
                  </a:lnTo>
                  <a:lnTo>
                    <a:pt x="304396" y="1055558"/>
                  </a:lnTo>
                  <a:lnTo>
                    <a:pt x="334254" y="1090540"/>
                  </a:lnTo>
                  <a:lnTo>
                    <a:pt x="369371" y="1121710"/>
                  </a:lnTo>
                  <a:lnTo>
                    <a:pt x="409119" y="1148825"/>
                  </a:lnTo>
                  <a:lnTo>
                    <a:pt x="452894" y="1171616"/>
                  </a:lnTo>
                  <a:lnTo>
                    <a:pt x="500096" y="1189812"/>
                  </a:lnTo>
                  <a:lnTo>
                    <a:pt x="550123" y="1203143"/>
                  </a:lnTo>
                  <a:lnTo>
                    <a:pt x="602374" y="1211340"/>
                  </a:lnTo>
                  <a:lnTo>
                    <a:pt x="656247" y="1214132"/>
                  </a:lnTo>
                  <a:lnTo>
                    <a:pt x="711067" y="1211206"/>
                  </a:lnTo>
                  <a:lnTo>
                    <a:pt x="764663" y="1202620"/>
                  </a:lnTo>
                  <a:lnTo>
                    <a:pt x="816274" y="1188518"/>
                  </a:lnTo>
                  <a:lnTo>
                    <a:pt x="864537" y="1169286"/>
                  </a:lnTo>
                  <a:lnTo>
                    <a:pt x="865136" y="1169047"/>
                  </a:lnTo>
                  <a:lnTo>
                    <a:pt x="1454297" y="1169047"/>
                  </a:lnTo>
                  <a:lnTo>
                    <a:pt x="1455804" y="1167515"/>
                  </a:lnTo>
                  <a:lnTo>
                    <a:pt x="1480486" y="1133221"/>
                  </a:lnTo>
                  <a:lnTo>
                    <a:pt x="1498866" y="1095946"/>
                  </a:lnTo>
                  <a:lnTo>
                    <a:pt x="1822854" y="1095946"/>
                  </a:lnTo>
                  <a:lnTo>
                    <a:pt x="1855125" y="1078405"/>
                  </a:lnTo>
                  <a:lnTo>
                    <a:pt x="1886397" y="1054392"/>
                  </a:lnTo>
                  <a:close/>
                </a:path>
                <a:path w="2269490" h="1292225">
                  <a:moveTo>
                    <a:pt x="1822854" y="1095946"/>
                  </a:moveTo>
                  <a:lnTo>
                    <a:pt x="1498866" y="1095946"/>
                  </a:lnTo>
                  <a:lnTo>
                    <a:pt x="1499171" y="1097508"/>
                  </a:lnTo>
                  <a:lnTo>
                    <a:pt x="1536749" y="1112925"/>
                  </a:lnTo>
                  <a:lnTo>
                    <a:pt x="1576484" y="1124108"/>
                  </a:lnTo>
                  <a:lnTo>
                    <a:pt x="1617830" y="1130919"/>
                  </a:lnTo>
                  <a:lnTo>
                    <a:pt x="1660245" y="1133221"/>
                  </a:lnTo>
                  <a:lnTo>
                    <a:pt x="1714536" y="1129453"/>
                  </a:lnTo>
                  <a:lnTo>
                    <a:pt x="1765682" y="1118628"/>
                  </a:lnTo>
                  <a:lnTo>
                    <a:pt x="1812829" y="1101395"/>
                  </a:lnTo>
                  <a:lnTo>
                    <a:pt x="1822854" y="1095946"/>
                  </a:lnTo>
                  <a:close/>
                </a:path>
                <a:path w="2269490" h="1292225">
                  <a:moveTo>
                    <a:pt x="110878" y="758536"/>
                  </a:moveTo>
                  <a:lnTo>
                    <a:pt x="85245" y="784119"/>
                  </a:lnTo>
                  <a:lnTo>
                    <a:pt x="65827" y="813636"/>
                  </a:lnTo>
                  <a:lnTo>
                    <a:pt x="53880" y="845409"/>
                  </a:lnTo>
                  <a:lnTo>
                    <a:pt x="49809" y="878611"/>
                  </a:lnTo>
                  <a:lnTo>
                    <a:pt x="55866" y="919204"/>
                  </a:lnTo>
                  <a:lnTo>
                    <a:pt x="73116" y="956466"/>
                  </a:lnTo>
                  <a:lnTo>
                    <a:pt x="100179" y="989335"/>
                  </a:lnTo>
                  <a:lnTo>
                    <a:pt x="135673" y="1016749"/>
                  </a:lnTo>
                  <a:lnTo>
                    <a:pt x="178217" y="1037645"/>
                  </a:lnTo>
                  <a:lnTo>
                    <a:pt x="226429" y="1050961"/>
                  </a:lnTo>
                  <a:lnTo>
                    <a:pt x="278930" y="1055636"/>
                  </a:lnTo>
                  <a:lnTo>
                    <a:pt x="285533" y="1055558"/>
                  </a:lnTo>
                  <a:lnTo>
                    <a:pt x="292207" y="1055323"/>
                  </a:lnTo>
                  <a:lnTo>
                    <a:pt x="298911" y="1054934"/>
                  </a:lnTo>
                  <a:lnTo>
                    <a:pt x="305600" y="1054392"/>
                  </a:lnTo>
                  <a:lnTo>
                    <a:pt x="1886397" y="1054392"/>
                  </a:lnTo>
                  <a:lnTo>
                    <a:pt x="1921753" y="1017751"/>
                  </a:lnTo>
                  <a:lnTo>
                    <a:pt x="1944379" y="981389"/>
                  </a:lnTo>
                  <a:lnTo>
                    <a:pt x="1958743" y="941870"/>
                  </a:lnTo>
                  <a:lnTo>
                    <a:pt x="1963991" y="899845"/>
                  </a:lnTo>
                  <a:lnTo>
                    <a:pt x="1963534" y="899236"/>
                  </a:lnTo>
                  <a:lnTo>
                    <a:pt x="2014653" y="890575"/>
                  </a:lnTo>
                  <a:lnTo>
                    <a:pt x="2062566" y="876558"/>
                  </a:lnTo>
                  <a:lnTo>
                    <a:pt x="2106761" y="857639"/>
                  </a:lnTo>
                  <a:lnTo>
                    <a:pt x="2146725" y="834275"/>
                  </a:lnTo>
                  <a:lnTo>
                    <a:pt x="2181947" y="806923"/>
                  </a:lnTo>
                  <a:lnTo>
                    <a:pt x="2211913" y="776039"/>
                  </a:lnTo>
                  <a:lnTo>
                    <a:pt x="2223555" y="759701"/>
                  </a:lnTo>
                  <a:lnTo>
                    <a:pt x="112801" y="759701"/>
                  </a:lnTo>
                  <a:lnTo>
                    <a:pt x="110878" y="758536"/>
                  </a:lnTo>
                  <a:close/>
                </a:path>
                <a:path w="2269490" h="1292225">
                  <a:moveTo>
                    <a:pt x="2224994" y="757682"/>
                  </a:moveTo>
                  <a:lnTo>
                    <a:pt x="111734" y="757682"/>
                  </a:lnTo>
                  <a:lnTo>
                    <a:pt x="112801" y="759701"/>
                  </a:lnTo>
                  <a:lnTo>
                    <a:pt x="2223555" y="759701"/>
                  </a:lnTo>
                  <a:lnTo>
                    <a:pt x="2224994" y="757682"/>
                  </a:lnTo>
                  <a:close/>
                </a:path>
                <a:path w="2269490" h="1292225">
                  <a:moveTo>
                    <a:pt x="203962" y="429657"/>
                  </a:moveTo>
                  <a:lnTo>
                    <a:pt x="149148" y="439477"/>
                  </a:lnTo>
                  <a:lnTo>
                    <a:pt x="99904" y="459188"/>
                  </a:lnTo>
                  <a:lnTo>
                    <a:pt x="58699" y="487189"/>
                  </a:lnTo>
                  <a:lnTo>
                    <a:pt x="27201" y="522021"/>
                  </a:lnTo>
                  <a:lnTo>
                    <a:pt x="7078" y="562227"/>
                  </a:lnTo>
                  <a:lnTo>
                    <a:pt x="0" y="606348"/>
                  </a:lnTo>
                  <a:lnTo>
                    <a:pt x="7738" y="652446"/>
                  </a:lnTo>
                  <a:lnTo>
                    <a:pt x="30140" y="694736"/>
                  </a:lnTo>
                  <a:lnTo>
                    <a:pt x="65672" y="731169"/>
                  </a:lnTo>
                  <a:lnTo>
                    <a:pt x="110878" y="758536"/>
                  </a:lnTo>
                  <a:lnTo>
                    <a:pt x="111734" y="757682"/>
                  </a:lnTo>
                  <a:lnTo>
                    <a:pt x="2224994" y="757682"/>
                  </a:lnTo>
                  <a:lnTo>
                    <a:pt x="2236112" y="742079"/>
                  </a:lnTo>
                  <a:lnTo>
                    <a:pt x="2254031" y="705501"/>
                  </a:lnTo>
                  <a:lnTo>
                    <a:pt x="2265159" y="666760"/>
                  </a:lnTo>
                  <a:lnTo>
                    <a:pt x="2268981" y="626313"/>
                  </a:lnTo>
                  <a:lnTo>
                    <a:pt x="2264189" y="581203"/>
                  </a:lnTo>
                  <a:lnTo>
                    <a:pt x="2250070" y="537621"/>
                  </a:lnTo>
                  <a:lnTo>
                    <a:pt x="2227014" y="496398"/>
                  </a:lnTo>
                  <a:lnTo>
                    <a:pt x="2195410" y="458368"/>
                  </a:lnTo>
                  <a:lnTo>
                    <a:pt x="2194648" y="458216"/>
                  </a:lnTo>
                  <a:lnTo>
                    <a:pt x="2204461" y="437516"/>
                  </a:lnTo>
                  <a:lnTo>
                    <a:pt x="2207031" y="429818"/>
                  </a:lnTo>
                  <a:lnTo>
                    <a:pt x="203987" y="429818"/>
                  </a:lnTo>
                  <a:lnTo>
                    <a:pt x="203962" y="429657"/>
                  </a:lnTo>
                  <a:close/>
                </a:path>
                <a:path w="2269490" h="1292225">
                  <a:moveTo>
                    <a:pt x="2207133" y="429514"/>
                  </a:moveTo>
                  <a:lnTo>
                    <a:pt x="204762" y="429514"/>
                  </a:lnTo>
                  <a:lnTo>
                    <a:pt x="203987" y="429818"/>
                  </a:lnTo>
                  <a:lnTo>
                    <a:pt x="2207031" y="429818"/>
                  </a:lnTo>
                  <a:lnTo>
                    <a:pt x="2207133" y="429514"/>
                  </a:lnTo>
                  <a:close/>
                </a:path>
                <a:path w="2269490" h="1292225">
                  <a:moveTo>
                    <a:pt x="555561" y="117894"/>
                  </a:moveTo>
                  <a:lnTo>
                    <a:pt x="503121" y="120875"/>
                  </a:lnTo>
                  <a:lnTo>
                    <a:pt x="453082" y="129536"/>
                  </a:lnTo>
                  <a:lnTo>
                    <a:pt x="405990" y="143450"/>
                  </a:lnTo>
                  <a:lnTo>
                    <a:pt x="362391" y="162192"/>
                  </a:lnTo>
                  <a:lnTo>
                    <a:pt x="322833" y="185337"/>
                  </a:lnTo>
                  <a:lnTo>
                    <a:pt x="287861" y="212459"/>
                  </a:lnTo>
                  <a:lnTo>
                    <a:pt x="258022" y="243132"/>
                  </a:lnTo>
                  <a:lnTo>
                    <a:pt x="233862" y="276930"/>
                  </a:lnTo>
                  <a:lnTo>
                    <a:pt x="215929" y="313429"/>
                  </a:lnTo>
                  <a:lnTo>
                    <a:pt x="204768" y="352201"/>
                  </a:lnTo>
                  <a:lnTo>
                    <a:pt x="200926" y="392823"/>
                  </a:lnTo>
                  <a:lnTo>
                    <a:pt x="201038" y="402058"/>
                  </a:lnTo>
                  <a:lnTo>
                    <a:pt x="201595" y="411321"/>
                  </a:lnTo>
                  <a:lnTo>
                    <a:pt x="202582" y="420584"/>
                  </a:lnTo>
                  <a:lnTo>
                    <a:pt x="203962" y="429657"/>
                  </a:lnTo>
                  <a:lnTo>
                    <a:pt x="204762" y="429514"/>
                  </a:lnTo>
                  <a:lnTo>
                    <a:pt x="2207133" y="429514"/>
                  </a:lnTo>
                  <a:lnTo>
                    <a:pt x="2211562" y="416252"/>
                  </a:lnTo>
                  <a:lnTo>
                    <a:pt x="2215876" y="394554"/>
                  </a:lnTo>
                  <a:lnTo>
                    <a:pt x="2217331" y="372554"/>
                  </a:lnTo>
                  <a:lnTo>
                    <a:pt x="2212280" y="331393"/>
                  </a:lnTo>
                  <a:lnTo>
                    <a:pt x="2197685" y="292545"/>
                  </a:lnTo>
                  <a:lnTo>
                    <a:pt x="2174380" y="256859"/>
                  </a:lnTo>
                  <a:lnTo>
                    <a:pt x="2143199" y="225185"/>
                  </a:lnTo>
                  <a:lnTo>
                    <a:pt x="2104975" y="198369"/>
                  </a:lnTo>
                  <a:lnTo>
                    <a:pt x="2060544" y="177262"/>
                  </a:lnTo>
                  <a:lnTo>
                    <a:pt x="2010740" y="162712"/>
                  </a:lnTo>
                  <a:lnTo>
                    <a:pt x="2011654" y="162255"/>
                  </a:lnTo>
                  <a:lnTo>
                    <a:pt x="2009209" y="155651"/>
                  </a:lnTo>
                  <a:lnTo>
                    <a:pt x="734872" y="155651"/>
                  </a:lnTo>
                  <a:lnTo>
                    <a:pt x="692760" y="139325"/>
                  </a:lnTo>
                  <a:lnTo>
                    <a:pt x="648436" y="127504"/>
                  </a:lnTo>
                  <a:lnTo>
                    <a:pt x="602502" y="120318"/>
                  </a:lnTo>
                  <a:lnTo>
                    <a:pt x="555561" y="117894"/>
                  </a:lnTo>
                  <a:close/>
                </a:path>
                <a:path w="2269490" h="1292225">
                  <a:moveTo>
                    <a:pt x="983145" y="38836"/>
                  </a:moveTo>
                  <a:lnTo>
                    <a:pt x="932226" y="42451"/>
                  </a:lnTo>
                  <a:lnTo>
                    <a:pt x="883771" y="52970"/>
                  </a:lnTo>
                  <a:lnTo>
                    <a:pt x="838839" y="69902"/>
                  </a:lnTo>
                  <a:lnTo>
                    <a:pt x="798491" y="92757"/>
                  </a:lnTo>
                  <a:lnTo>
                    <a:pt x="763787" y="121047"/>
                  </a:lnTo>
                  <a:lnTo>
                    <a:pt x="735787" y="154279"/>
                  </a:lnTo>
                  <a:lnTo>
                    <a:pt x="734872" y="155651"/>
                  </a:lnTo>
                  <a:lnTo>
                    <a:pt x="2009209" y="155651"/>
                  </a:lnTo>
                  <a:lnTo>
                    <a:pt x="1997373" y="123687"/>
                  </a:lnTo>
                  <a:lnTo>
                    <a:pt x="1982270" y="101320"/>
                  </a:lnTo>
                  <a:lnTo>
                    <a:pt x="1179779" y="101320"/>
                  </a:lnTo>
                  <a:lnTo>
                    <a:pt x="1137289" y="74653"/>
                  </a:lnTo>
                  <a:lnTo>
                    <a:pt x="1089396" y="55052"/>
                  </a:lnTo>
                  <a:lnTo>
                    <a:pt x="1037536" y="42965"/>
                  </a:lnTo>
                  <a:lnTo>
                    <a:pt x="983145" y="38836"/>
                  </a:lnTo>
                  <a:close/>
                </a:path>
                <a:path w="2269490" h="1292225">
                  <a:moveTo>
                    <a:pt x="1384071" y="0"/>
                  </a:moveTo>
                  <a:lnTo>
                    <a:pt x="1333085" y="4442"/>
                  </a:lnTo>
                  <a:lnTo>
                    <a:pt x="1285467" y="17263"/>
                  </a:lnTo>
                  <a:lnTo>
                    <a:pt x="1242822" y="37702"/>
                  </a:lnTo>
                  <a:lnTo>
                    <a:pt x="1206753" y="65001"/>
                  </a:lnTo>
                  <a:lnTo>
                    <a:pt x="1178864" y="98399"/>
                  </a:lnTo>
                  <a:lnTo>
                    <a:pt x="1179779" y="101320"/>
                  </a:lnTo>
                  <a:lnTo>
                    <a:pt x="1982270" y="101320"/>
                  </a:lnTo>
                  <a:lnTo>
                    <a:pt x="1973954" y="89005"/>
                  </a:lnTo>
                  <a:lnTo>
                    <a:pt x="1954104" y="70002"/>
                  </a:lnTo>
                  <a:lnTo>
                    <a:pt x="1566290" y="70002"/>
                  </a:lnTo>
                  <a:lnTo>
                    <a:pt x="1529650" y="40413"/>
                  </a:lnTo>
                  <a:lnTo>
                    <a:pt x="1485811" y="18422"/>
                  </a:lnTo>
                  <a:lnTo>
                    <a:pt x="1436656" y="4721"/>
                  </a:lnTo>
                  <a:lnTo>
                    <a:pt x="1384071" y="0"/>
                  </a:lnTo>
                  <a:close/>
                </a:path>
                <a:path w="2269490" h="1292225">
                  <a:moveTo>
                    <a:pt x="1760626" y="0"/>
                  </a:moveTo>
                  <a:lnTo>
                    <a:pt x="1705342" y="4671"/>
                  </a:lnTo>
                  <a:lnTo>
                    <a:pt x="1653305" y="18265"/>
                  </a:lnTo>
                  <a:lnTo>
                    <a:pt x="1606267" y="40151"/>
                  </a:lnTo>
                  <a:lnTo>
                    <a:pt x="1565986" y="69697"/>
                  </a:lnTo>
                  <a:lnTo>
                    <a:pt x="1566290" y="70002"/>
                  </a:lnTo>
                  <a:lnTo>
                    <a:pt x="1954104" y="70002"/>
                  </a:lnTo>
                  <a:lnTo>
                    <a:pt x="1942564" y="58954"/>
                  </a:lnTo>
                  <a:lnTo>
                    <a:pt x="1904370" y="34282"/>
                  </a:lnTo>
                  <a:lnTo>
                    <a:pt x="1860538" y="15734"/>
                  </a:lnTo>
                  <a:lnTo>
                    <a:pt x="1812234" y="4058"/>
                  </a:lnTo>
                  <a:lnTo>
                    <a:pt x="1760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/>
            <p:cNvSpPr/>
            <p:nvPr/>
          </p:nvSpPr>
          <p:spPr>
            <a:xfrm>
              <a:off x="4085220" y="2904591"/>
              <a:ext cx="2269490" cy="1292225"/>
            </a:xfrm>
            <a:custGeom>
              <a:avLst/>
              <a:gdLst/>
              <a:ahLst/>
              <a:cxnLst/>
              <a:rect l="l" t="t" r="r" b="b"/>
              <a:pathLst>
                <a:path w="2269490" h="1292225">
                  <a:moveTo>
                    <a:pt x="204751" y="429510"/>
                  </a:moveTo>
                  <a:lnTo>
                    <a:pt x="149142" y="439475"/>
                  </a:lnTo>
                  <a:lnTo>
                    <a:pt x="99901" y="459188"/>
                  </a:lnTo>
                  <a:lnTo>
                    <a:pt x="58697" y="487190"/>
                  </a:lnTo>
                  <a:lnTo>
                    <a:pt x="27200" y="522023"/>
                  </a:lnTo>
                  <a:lnTo>
                    <a:pt x="7078" y="562229"/>
                  </a:lnTo>
                  <a:lnTo>
                    <a:pt x="0" y="606349"/>
                  </a:lnTo>
                  <a:lnTo>
                    <a:pt x="7732" y="652445"/>
                  </a:lnTo>
                  <a:lnTo>
                    <a:pt x="30134" y="694734"/>
                  </a:lnTo>
                  <a:lnTo>
                    <a:pt x="65668" y="731168"/>
                  </a:lnTo>
                  <a:lnTo>
                    <a:pt x="112797" y="759702"/>
                  </a:lnTo>
                  <a:lnTo>
                    <a:pt x="65823" y="813634"/>
                  </a:lnTo>
                  <a:lnTo>
                    <a:pt x="49808" y="878607"/>
                  </a:lnTo>
                  <a:lnTo>
                    <a:pt x="55865" y="919202"/>
                  </a:lnTo>
                  <a:lnTo>
                    <a:pt x="73114" y="956465"/>
                  </a:lnTo>
                  <a:lnTo>
                    <a:pt x="100175" y="989333"/>
                  </a:lnTo>
                  <a:lnTo>
                    <a:pt x="135668" y="1016746"/>
                  </a:lnTo>
                  <a:lnTo>
                    <a:pt x="178211" y="1037641"/>
                  </a:lnTo>
                  <a:lnTo>
                    <a:pt x="226425" y="1050956"/>
                  </a:lnTo>
                  <a:lnTo>
                    <a:pt x="278928" y="1055631"/>
                  </a:lnTo>
                  <a:lnTo>
                    <a:pt x="285530" y="1055553"/>
                  </a:lnTo>
                  <a:lnTo>
                    <a:pt x="292204" y="1055320"/>
                  </a:lnTo>
                  <a:lnTo>
                    <a:pt x="298906" y="1054931"/>
                  </a:lnTo>
                  <a:lnTo>
                    <a:pt x="305594" y="1054387"/>
                  </a:lnTo>
                  <a:lnTo>
                    <a:pt x="304368" y="1055585"/>
                  </a:lnTo>
                  <a:lnTo>
                    <a:pt x="334254" y="1090538"/>
                  </a:lnTo>
                  <a:lnTo>
                    <a:pt x="369371" y="1121706"/>
                  </a:lnTo>
                  <a:lnTo>
                    <a:pt x="409118" y="1148820"/>
                  </a:lnTo>
                  <a:lnTo>
                    <a:pt x="452894" y="1171610"/>
                  </a:lnTo>
                  <a:lnTo>
                    <a:pt x="500096" y="1189806"/>
                  </a:lnTo>
                  <a:lnTo>
                    <a:pt x="550124" y="1203137"/>
                  </a:lnTo>
                  <a:lnTo>
                    <a:pt x="602374" y="1211334"/>
                  </a:lnTo>
                  <a:lnTo>
                    <a:pt x="656247" y="1214126"/>
                  </a:lnTo>
                  <a:lnTo>
                    <a:pt x="711063" y="1211200"/>
                  </a:lnTo>
                  <a:lnTo>
                    <a:pt x="764657" y="1202613"/>
                  </a:lnTo>
                  <a:lnTo>
                    <a:pt x="816269" y="1188511"/>
                  </a:lnTo>
                  <a:lnTo>
                    <a:pt x="865137" y="1169041"/>
                  </a:lnTo>
                  <a:lnTo>
                    <a:pt x="895342" y="1200138"/>
                  </a:lnTo>
                  <a:lnTo>
                    <a:pt x="931011" y="1226996"/>
                  </a:lnTo>
                  <a:lnTo>
                    <a:pt x="970880" y="1249574"/>
                  </a:lnTo>
                  <a:lnTo>
                    <a:pt x="1014301" y="1267604"/>
                  </a:lnTo>
                  <a:lnTo>
                    <a:pt x="1060626" y="1280815"/>
                  </a:lnTo>
                  <a:lnTo>
                    <a:pt x="1109205" y="1288940"/>
                  </a:lnTo>
                  <a:lnTo>
                    <a:pt x="1159391" y="1291708"/>
                  </a:lnTo>
                  <a:lnTo>
                    <a:pt x="1210715" y="1288804"/>
                  </a:lnTo>
                  <a:lnTo>
                    <a:pt x="1260065" y="1280369"/>
                  </a:lnTo>
                  <a:lnTo>
                    <a:pt x="1306830" y="1266753"/>
                  </a:lnTo>
                  <a:lnTo>
                    <a:pt x="1350397" y="1248308"/>
                  </a:lnTo>
                  <a:lnTo>
                    <a:pt x="1390154" y="1225385"/>
                  </a:lnTo>
                  <a:lnTo>
                    <a:pt x="1425491" y="1198335"/>
                  </a:lnTo>
                  <a:lnTo>
                    <a:pt x="1455794" y="1167511"/>
                  </a:lnTo>
                  <a:lnTo>
                    <a:pt x="1480453" y="1133262"/>
                  </a:lnTo>
                  <a:lnTo>
                    <a:pt x="1498855" y="1095941"/>
                  </a:lnTo>
                  <a:lnTo>
                    <a:pt x="1499162" y="1097507"/>
                  </a:lnTo>
                  <a:lnTo>
                    <a:pt x="1536744" y="1112923"/>
                  </a:lnTo>
                  <a:lnTo>
                    <a:pt x="1576480" y="1124104"/>
                  </a:lnTo>
                  <a:lnTo>
                    <a:pt x="1617826" y="1130913"/>
                  </a:lnTo>
                  <a:lnTo>
                    <a:pt x="1660235" y="1133213"/>
                  </a:lnTo>
                  <a:lnTo>
                    <a:pt x="1714528" y="1129446"/>
                  </a:lnTo>
                  <a:lnTo>
                    <a:pt x="1765675" y="1118622"/>
                  </a:lnTo>
                  <a:lnTo>
                    <a:pt x="1812823" y="1101390"/>
                  </a:lnTo>
                  <a:lnTo>
                    <a:pt x="1855120" y="1078400"/>
                  </a:lnTo>
                  <a:lnTo>
                    <a:pt x="1891713" y="1050302"/>
                  </a:lnTo>
                  <a:lnTo>
                    <a:pt x="1921749" y="1017747"/>
                  </a:lnTo>
                  <a:lnTo>
                    <a:pt x="1944376" y="981384"/>
                  </a:lnTo>
                  <a:lnTo>
                    <a:pt x="1958741" y="941864"/>
                  </a:lnTo>
                  <a:lnTo>
                    <a:pt x="1963991" y="899837"/>
                  </a:lnTo>
                  <a:lnTo>
                    <a:pt x="1963531" y="899239"/>
                  </a:lnTo>
                  <a:lnTo>
                    <a:pt x="2014651" y="890578"/>
                  </a:lnTo>
                  <a:lnTo>
                    <a:pt x="2062564" y="876559"/>
                  </a:lnTo>
                  <a:lnTo>
                    <a:pt x="2106758" y="857640"/>
                  </a:lnTo>
                  <a:lnTo>
                    <a:pt x="2146722" y="834276"/>
                  </a:lnTo>
                  <a:lnTo>
                    <a:pt x="2181942" y="806924"/>
                  </a:lnTo>
                  <a:lnTo>
                    <a:pt x="2211908" y="776039"/>
                  </a:lnTo>
                  <a:lnTo>
                    <a:pt x="2236105" y="742079"/>
                  </a:lnTo>
                  <a:lnTo>
                    <a:pt x="2254024" y="705499"/>
                  </a:lnTo>
                  <a:lnTo>
                    <a:pt x="2265150" y="666755"/>
                  </a:lnTo>
                  <a:lnTo>
                    <a:pt x="2268973" y="626305"/>
                  </a:lnTo>
                  <a:lnTo>
                    <a:pt x="2264181" y="581198"/>
                  </a:lnTo>
                  <a:lnTo>
                    <a:pt x="2250065" y="537616"/>
                  </a:lnTo>
                  <a:lnTo>
                    <a:pt x="2227012" y="496395"/>
                  </a:lnTo>
                  <a:lnTo>
                    <a:pt x="2195410" y="458369"/>
                  </a:lnTo>
                  <a:lnTo>
                    <a:pt x="2194643" y="458215"/>
                  </a:lnTo>
                  <a:lnTo>
                    <a:pt x="2204459" y="437514"/>
                  </a:lnTo>
                  <a:lnTo>
                    <a:pt x="2211559" y="416251"/>
                  </a:lnTo>
                  <a:lnTo>
                    <a:pt x="2215872" y="394556"/>
                  </a:lnTo>
                  <a:lnTo>
                    <a:pt x="2217325" y="372559"/>
                  </a:lnTo>
                  <a:lnTo>
                    <a:pt x="2212276" y="331395"/>
                  </a:lnTo>
                  <a:lnTo>
                    <a:pt x="2197682" y="292545"/>
                  </a:lnTo>
                  <a:lnTo>
                    <a:pt x="2174378" y="256859"/>
                  </a:lnTo>
                  <a:lnTo>
                    <a:pt x="2143197" y="225184"/>
                  </a:lnTo>
                  <a:lnTo>
                    <a:pt x="2104974" y="198370"/>
                  </a:lnTo>
                  <a:lnTo>
                    <a:pt x="2060542" y="177264"/>
                  </a:lnTo>
                  <a:lnTo>
                    <a:pt x="2010735" y="162716"/>
                  </a:lnTo>
                  <a:lnTo>
                    <a:pt x="2011654" y="162256"/>
                  </a:lnTo>
                  <a:lnTo>
                    <a:pt x="1997370" y="123687"/>
                  </a:lnTo>
                  <a:lnTo>
                    <a:pt x="1973950" y="89004"/>
                  </a:lnTo>
                  <a:lnTo>
                    <a:pt x="1942560" y="58953"/>
                  </a:lnTo>
                  <a:lnTo>
                    <a:pt x="1904365" y="34281"/>
                  </a:lnTo>
                  <a:lnTo>
                    <a:pt x="1860533" y="15733"/>
                  </a:lnTo>
                  <a:lnTo>
                    <a:pt x="1812229" y="4057"/>
                  </a:lnTo>
                  <a:lnTo>
                    <a:pt x="1760619" y="0"/>
                  </a:lnTo>
                  <a:lnTo>
                    <a:pt x="1705336" y="4672"/>
                  </a:lnTo>
                  <a:lnTo>
                    <a:pt x="1653300" y="18267"/>
                  </a:lnTo>
                  <a:lnTo>
                    <a:pt x="1606265" y="40151"/>
                  </a:lnTo>
                  <a:lnTo>
                    <a:pt x="1565982" y="69691"/>
                  </a:lnTo>
                  <a:lnTo>
                    <a:pt x="1566289" y="69998"/>
                  </a:lnTo>
                  <a:lnTo>
                    <a:pt x="1529648" y="40410"/>
                  </a:lnTo>
                  <a:lnTo>
                    <a:pt x="1485809" y="18420"/>
                  </a:lnTo>
                  <a:lnTo>
                    <a:pt x="1436655" y="4720"/>
                  </a:lnTo>
                  <a:lnTo>
                    <a:pt x="1384066" y="0"/>
                  </a:lnTo>
                  <a:lnTo>
                    <a:pt x="1333078" y="4441"/>
                  </a:lnTo>
                  <a:lnTo>
                    <a:pt x="1285459" y="17261"/>
                  </a:lnTo>
                  <a:lnTo>
                    <a:pt x="1242813" y="37699"/>
                  </a:lnTo>
                  <a:lnTo>
                    <a:pt x="1206743" y="64998"/>
                  </a:lnTo>
                  <a:lnTo>
                    <a:pt x="1178854" y="98397"/>
                  </a:lnTo>
                  <a:lnTo>
                    <a:pt x="1179774" y="101314"/>
                  </a:lnTo>
                  <a:lnTo>
                    <a:pt x="1137283" y="74649"/>
                  </a:lnTo>
                  <a:lnTo>
                    <a:pt x="1089390" y="55051"/>
                  </a:lnTo>
                  <a:lnTo>
                    <a:pt x="1037532" y="42964"/>
                  </a:lnTo>
                  <a:lnTo>
                    <a:pt x="983145" y="38837"/>
                  </a:lnTo>
                  <a:lnTo>
                    <a:pt x="932223" y="42452"/>
                  </a:lnTo>
                  <a:lnTo>
                    <a:pt x="883766" y="52970"/>
                  </a:lnTo>
                  <a:lnTo>
                    <a:pt x="838834" y="69902"/>
                  </a:lnTo>
                  <a:lnTo>
                    <a:pt x="798487" y="92757"/>
                  </a:lnTo>
                  <a:lnTo>
                    <a:pt x="763785" y="121044"/>
                  </a:lnTo>
                  <a:lnTo>
                    <a:pt x="735788" y="154273"/>
                  </a:lnTo>
                  <a:lnTo>
                    <a:pt x="734868" y="155655"/>
                  </a:lnTo>
                  <a:lnTo>
                    <a:pt x="692756" y="139328"/>
                  </a:lnTo>
                  <a:lnTo>
                    <a:pt x="648431" y="127506"/>
                  </a:lnTo>
                  <a:lnTo>
                    <a:pt x="602497" y="120317"/>
                  </a:lnTo>
                  <a:lnTo>
                    <a:pt x="555557" y="117892"/>
                  </a:lnTo>
                  <a:lnTo>
                    <a:pt x="503116" y="120874"/>
                  </a:lnTo>
                  <a:lnTo>
                    <a:pt x="453076" y="129534"/>
                  </a:lnTo>
                  <a:lnTo>
                    <a:pt x="405984" y="143448"/>
                  </a:lnTo>
                  <a:lnTo>
                    <a:pt x="362385" y="162191"/>
                  </a:lnTo>
                  <a:lnTo>
                    <a:pt x="322826" y="185335"/>
                  </a:lnTo>
                  <a:lnTo>
                    <a:pt x="287854" y="212457"/>
                  </a:lnTo>
                  <a:lnTo>
                    <a:pt x="258015" y="243129"/>
                  </a:lnTo>
                  <a:lnTo>
                    <a:pt x="233855" y="276928"/>
                  </a:lnTo>
                  <a:lnTo>
                    <a:pt x="215922" y="313426"/>
                  </a:lnTo>
                  <a:lnTo>
                    <a:pt x="204761" y="352200"/>
                  </a:lnTo>
                  <a:lnTo>
                    <a:pt x="200920" y="392822"/>
                  </a:lnTo>
                  <a:lnTo>
                    <a:pt x="201032" y="402056"/>
                  </a:lnTo>
                  <a:lnTo>
                    <a:pt x="201590" y="411319"/>
                  </a:lnTo>
                  <a:lnTo>
                    <a:pt x="202579" y="420582"/>
                  </a:lnTo>
                  <a:lnTo>
                    <a:pt x="203985" y="429817"/>
                  </a:lnTo>
                  <a:lnTo>
                    <a:pt x="204751" y="429510"/>
                  </a:lnTo>
                  <a:close/>
                </a:path>
              </a:pathLst>
            </a:custGeom>
            <a:ln w="5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/>
            <p:cNvSpPr/>
            <p:nvPr/>
          </p:nvSpPr>
          <p:spPr>
            <a:xfrm>
              <a:off x="4198017" y="3664293"/>
              <a:ext cx="133350" cy="24765"/>
            </a:xfrm>
            <a:custGeom>
              <a:avLst/>
              <a:gdLst/>
              <a:ahLst/>
              <a:cxnLst/>
              <a:rect l="l" t="t" r="r" b="b"/>
              <a:pathLst>
                <a:path w="133350" h="24764">
                  <a:moveTo>
                    <a:pt x="0" y="0"/>
                  </a:moveTo>
                  <a:lnTo>
                    <a:pt x="27061" y="10555"/>
                  </a:lnTo>
                  <a:lnTo>
                    <a:pt x="55574" y="18196"/>
                  </a:lnTo>
                  <a:lnTo>
                    <a:pt x="85151" y="22840"/>
                  </a:lnTo>
                  <a:lnTo>
                    <a:pt x="115402" y="24407"/>
                  </a:lnTo>
                  <a:lnTo>
                    <a:pt x="121226" y="24346"/>
                  </a:lnTo>
                  <a:lnTo>
                    <a:pt x="127203" y="24223"/>
                  </a:lnTo>
                  <a:lnTo>
                    <a:pt x="133180" y="23870"/>
                  </a:lnTo>
                </a:path>
              </a:pathLst>
            </a:custGeom>
            <a:ln w="5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/>
            <p:cNvSpPr/>
            <p:nvPr/>
          </p:nvSpPr>
          <p:spPr>
            <a:xfrm>
              <a:off x="4390814" y="3947604"/>
              <a:ext cx="58419" cy="11430"/>
            </a:xfrm>
            <a:custGeom>
              <a:avLst/>
              <a:gdLst/>
              <a:ahLst/>
              <a:cxnLst/>
              <a:rect l="l" t="t" r="r" b="b"/>
              <a:pathLst>
                <a:path w="58420" h="11429">
                  <a:moveTo>
                    <a:pt x="0" y="11374"/>
                  </a:moveTo>
                  <a:lnTo>
                    <a:pt x="14875" y="9647"/>
                  </a:lnTo>
                  <a:lnTo>
                    <a:pt x="29578" y="7166"/>
                  </a:lnTo>
                  <a:lnTo>
                    <a:pt x="44051" y="3946"/>
                  </a:lnTo>
                  <a:lnTo>
                    <a:pt x="58237" y="0"/>
                  </a:lnTo>
                </a:path>
              </a:pathLst>
            </a:custGeom>
            <a:ln w="5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4914648" y="4021824"/>
              <a:ext cx="35560" cy="52069"/>
            </a:xfrm>
            <a:custGeom>
              <a:avLst/>
              <a:gdLst/>
              <a:ahLst/>
              <a:cxnLst/>
              <a:rect l="l" t="t" r="r" b="b"/>
              <a:pathLst>
                <a:path w="35560" h="52070">
                  <a:moveTo>
                    <a:pt x="0" y="0"/>
                  </a:moveTo>
                  <a:lnTo>
                    <a:pt x="7380" y="13534"/>
                  </a:lnTo>
                  <a:lnTo>
                    <a:pt x="15708" y="26738"/>
                  </a:lnTo>
                  <a:lnTo>
                    <a:pt x="24956" y="39583"/>
                  </a:lnTo>
                  <a:lnTo>
                    <a:pt x="35095" y="52038"/>
                  </a:lnTo>
                </a:path>
              </a:pathLst>
            </a:custGeom>
            <a:ln w="5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/>
            <p:cNvSpPr/>
            <p:nvPr/>
          </p:nvSpPr>
          <p:spPr>
            <a:xfrm>
              <a:off x="5584076" y="3943490"/>
              <a:ext cx="13970" cy="57150"/>
            </a:xfrm>
            <a:custGeom>
              <a:avLst/>
              <a:gdLst/>
              <a:ahLst/>
              <a:cxnLst/>
              <a:rect l="l" t="t" r="r" b="b"/>
              <a:pathLst>
                <a:path w="13970" h="57150">
                  <a:moveTo>
                    <a:pt x="0" y="57042"/>
                  </a:moveTo>
                  <a:lnTo>
                    <a:pt x="5002" y="43003"/>
                  </a:lnTo>
                  <a:lnTo>
                    <a:pt x="8984" y="28791"/>
                  </a:lnTo>
                  <a:lnTo>
                    <a:pt x="11961" y="14445"/>
                  </a:lnTo>
                  <a:lnTo>
                    <a:pt x="13946" y="0"/>
                  </a:lnTo>
                </a:path>
              </a:pathLst>
            </a:custGeom>
            <a:ln w="5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/>
            <p:cNvSpPr/>
            <p:nvPr/>
          </p:nvSpPr>
          <p:spPr>
            <a:xfrm>
              <a:off x="5875607" y="3588195"/>
              <a:ext cx="176632" cy="219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/>
            <p:cNvSpPr/>
            <p:nvPr/>
          </p:nvSpPr>
          <p:spPr>
            <a:xfrm>
              <a:off x="6203694" y="3362807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>
                  <a:moveTo>
                    <a:pt x="0" y="79976"/>
                  </a:moveTo>
                  <a:lnTo>
                    <a:pt x="23453" y="62623"/>
                  </a:lnTo>
                  <a:lnTo>
                    <a:pt x="44061" y="43384"/>
                  </a:lnTo>
                  <a:lnTo>
                    <a:pt x="61681" y="22447"/>
                  </a:lnTo>
                  <a:lnTo>
                    <a:pt x="76168" y="0"/>
                  </a:lnTo>
                </a:path>
              </a:pathLst>
            </a:custGeom>
            <a:ln w="5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/>
            <p:cNvSpPr/>
            <p:nvPr/>
          </p:nvSpPr>
          <p:spPr>
            <a:xfrm>
              <a:off x="6096874" y="3066847"/>
              <a:ext cx="4445" cy="38100"/>
            </a:xfrm>
            <a:custGeom>
              <a:avLst/>
              <a:gdLst/>
              <a:ahLst/>
              <a:cxnLst/>
              <a:rect l="l" t="t" r="r" b="b"/>
              <a:pathLst>
                <a:path w="4445" h="38100">
                  <a:moveTo>
                    <a:pt x="3984" y="37762"/>
                  </a:moveTo>
                  <a:lnTo>
                    <a:pt x="3984" y="36841"/>
                  </a:lnTo>
                  <a:lnTo>
                    <a:pt x="4137" y="35920"/>
                  </a:lnTo>
                  <a:lnTo>
                    <a:pt x="4137" y="34999"/>
                  </a:lnTo>
                  <a:lnTo>
                    <a:pt x="3879" y="26163"/>
                  </a:lnTo>
                  <a:lnTo>
                    <a:pt x="3103" y="17384"/>
                  </a:lnTo>
                  <a:lnTo>
                    <a:pt x="1810" y="8663"/>
                  </a:lnTo>
                  <a:lnTo>
                    <a:pt x="0" y="0"/>
                  </a:lnTo>
                </a:path>
              </a:pathLst>
            </a:custGeom>
            <a:ln w="5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/>
            <p:cNvSpPr/>
            <p:nvPr/>
          </p:nvSpPr>
          <p:spPr>
            <a:xfrm>
              <a:off x="5612275" y="2974283"/>
              <a:ext cx="39370" cy="48260"/>
            </a:xfrm>
            <a:custGeom>
              <a:avLst/>
              <a:gdLst/>
              <a:ahLst/>
              <a:cxnLst/>
              <a:rect l="l" t="t" r="r" b="b"/>
              <a:pathLst>
                <a:path w="39370" h="48260">
                  <a:moveTo>
                    <a:pt x="38927" y="0"/>
                  </a:moveTo>
                  <a:lnTo>
                    <a:pt x="27500" y="11222"/>
                  </a:lnTo>
                  <a:lnTo>
                    <a:pt x="17164" y="23006"/>
                  </a:lnTo>
                  <a:lnTo>
                    <a:pt x="7978" y="35337"/>
                  </a:lnTo>
                  <a:lnTo>
                    <a:pt x="0" y="48200"/>
                  </a:lnTo>
                </a:path>
              </a:pathLst>
            </a:custGeom>
            <a:ln w="5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/>
            <p:cNvSpPr/>
            <p:nvPr/>
          </p:nvSpPr>
          <p:spPr>
            <a:xfrm>
              <a:off x="5245224" y="3002988"/>
              <a:ext cx="19050" cy="41910"/>
            </a:xfrm>
            <a:custGeom>
              <a:avLst/>
              <a:gdLst/>
              <a:ahLst/>
              <a:cxnLst/>
              <a:rect l="l" t="t" r="r" b="b"/>
              <a:pathLst>
                <a:path w="19050" h="41910">
                  <a:moveTo>
                    <a:pt x="18850" y="0"/>
                  </a:moveTo>
                  <a:lnTo>
                    <a:pt x="12909" y="10040"/>
                  </a:lnTo>
                  <a:lnTo>
                    <a:pt x="7758" y="20339"/>
                  </a:lnTo>
                  <a:lnTo>
                    <a:pt x="3441" y="30869"/>
                  </a:lnTo>
                  <a:lnTo>
                    <a:pt x="0" y="41600"/>
                  </a:lnTo>
                </a:path>
              </a:pathLst>
            </a:custGeom>
            <a:ln w="5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/>
            <p:cNvSpPr/>
            <p:nvPr/>
          </p:nvSpPr>
          <p:spPr>
            <a:xfrm>
              <a:off x="4820088" y="3060246"/>
              <a:ext cx="68580" cy="40640"/>
            </a:xfrm>
            <a:custGeom>
              <a:avLst/>
              <a:gdLst/>
              <a:ahLst/>
              <a:cxnLst/>
              <a:rect l="l" t="t" r="r" b="b"/>
              <a:pathLst>
                <a:path w="68579" h="40639">
                  <a:moveTo>
                    <a:pt x="68352" y="40372"/>
                  </a:moveTo>
                  <a:lnTo>
                    <a:pt x="52435" y="29034"/>
                  </a:lnTo>
                  <a:lnTo>
                    <a:pt x="35728" y="18516"/>
                  </a:lnTo>
                  <a:lnTo>
                    <a:pt x="18244" y="8833"/>
                  </a:lnTo>
                  <a:lnTo>
                    <a:pt x="0" y="0"/>
                  </a:lnTo>
                </a:path>
              </a:pathLst>
            </a:custGeom>
            <a:ln w="5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/>
            <p:cNvSpPr/>
            <p:nvPr/>
          </p:nvSpPr>
          <p:spPr>
            <a:xfrm>
              <a:off x="4289205" y="3334408"/>
              <a:ext cx="12065" cy="42545"/>
            </a:xfrm>
            <a:custGeom>
              <a:avLst/>
              <a:gdLst/>
              <a:ahLst/>
              <a:cxnLst/>
              <a:rect l="l" t="t" r="r" b="b"/>
              <a:pathLst>
                <a:path w="12064" h="42545">
                  <a:moveTo>
                    <a:pt x="0" y="0"/>
                  </a:moveTo>
                  <a:lnTo>
                    <a:pt x="2212" y="10699"/>
                  </a:lnTo>
                  <a:lnTo>
                    <a:pt x="4942" y="21356"/>
                  </a:lnTo>
                  <a:lnTo>
                    <a:pt x="8189" y="31926"/>
                  </a:lnTo>
                  <a:lnTo>
                    <a:pt x="11954" y="42367"/>
                  </a:lnTo>
                </a:path>
              </a:pathLst>
            </a:custGeom>
            <a:ln w="5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/>
            <p:cNvSpPr/>
            <p:nvPr/>
          </p:nvSpPr>
          <p:spPr>
            <a:xfrm>
              <a:off x="4606747" y="2243124"/>
              <a:ext cx="379730" cy="291465"/>
            </a:xfrm>
            <a:custGeom>
              <a:avLst/>
              <a:gdLst/>
              <a:ahLst/>
              <a:cxnLst/>
              <a:rect l="l" t="t" r="r" b="b"/>
              <a:pathLst>
                <a:path w="379729" h="291464">
                  <a:moveTo>
                    <a:pt x="373024" y="0"/>
                  </a:moveTo>
                  <a:lnTo>
                    <a:pt x="6743" y="0"/>
                  </a:lnTo>
                  <a:lnTo>
                    <a:pt x="0" y="6603"/>
                  </a:lnTo>
                  <a:lnTo>
                    <a:pt x="0" y="284302"/>
                  </a:lnTo>
                  <a:lnTo>
                    <a:pt x="6743" y="291058"/>
                  </a:lnTo>
                  <a:lnTo>
                    <a:pt x="373024" y="291058"/>
                  </a:lnTo>
                  <a:lnTo>
                    <a:pt x="379615" y="284302"/>
                  </a:lnTo>
                  <a:lnTo>
                    <a:pt x="379615" y="6603"/>
                  </a:lnTo>
                  <a:lnTo>
                    <a:pt x="3730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/>
            <p:cNvSpPr/>
            <p:nvPr/>
          </p:nvSpPr>
          <p:spPr>
            <a:xfrm>
              <a:off x="4606754" y="2243133"/>
              <a:ext cx="379730" cy="291465"/>
            </a:xfrm>
            <a:custGeom>
              <a:avLst/>
              <a:gdLst/>
              <a:ahLst/>
              <a:cxnLst/>
              <a:rect l="l" t="t" r="r" b="b"/>
              <a:pathLst>
                <a:path w="379729" h="291464">
                  <a:moveTo>
                    <a:pt x="0" y="14736"/>
                  </a:moveTo>
                  <a:lnTo>
                    <a:pt x="0" y="6600"/>
                  </a:lnTo>
                  <a:lnTo>
                    <a:pt x="6743" y="0"/>
                  </a:lnTo>
                  <a:lnTo>
                    <a:pt x="14865" y="0"/>
                  </a:lnTo>
                  <a:lnTo>
                    <a:pt x="364752" y="0"/>
                  </a:lnTo>
                  <a:lnTo>
                    <a:pt x="373028" y="0"/>
                  </a:lnTo>
                  <a:lnTo>
                    <a:pt x="379618" y="6600"/>
                  </a:lnTo>
                  <a:lnTo>
                    <a:pt x="379618" y="14736"/>
                  </a:lnTo>
                  <a:lnTo>
                    <a:pt x="379618" y="276157"/>
                  </a:lnTo>
                  <a:lnTo>
                    <a:pt x="379618" y="284293"/>
                  </a:lnTo>
                  <a:lnTo>
                    <a:pt x="373028" y="291047"/>
                  </a:lnTo>
                  <a:lnTo>
                    <a:pt x="364752" y="291047"/>
                  </a:lnTo>
                  <a:lnTo>
                    <a:pt x="14865" y="291047"/>
                  </a:lnTo>
                  <a:lnTo>
                    <a:pt x="6743" y="291047"/>
                  </a:lnTo>
                  <a:lnTo>
                    <a:pt x="0" y="284293"/>
                  </a:lnTo>
                  <a:lnTo>
                    <a:pt x="0" y="276157"/>
                  </a:lnTo>
                  <a:lnTo>
                    <a:pt x="0" y="14736"/>
                  </a:lnTo>
                  <a:close/>
                </a:path>
              </a:pathLst>
            </a:custGeom>
            <a:ln w="11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/>
            <p:cNvSpPr txBox="1"/>
            <p:nvPr/>
          </p:nvSpPr>
          <p:spPr>
            <a:xfrm>
              <a:off x="4716047" y="2331287"/>
              <a:ext cx="165735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spc="-10" dirty="0">
                  <a:latin typeface="Arial"/>
                  <a:cs typeface="Arial"/>
                </a:rPr>
                <a:t>H</a:t>
              </a:r>
              <a:r>
                <a:rPr sz="550" spc="5" dirty="0">
                  <a:latin typeface="Arial"/>
                  <a:cs typeface="Arial"/>
                </a:rPr>
                <a:t>i</a:t>
              </a:r>
              <a:r>
                <a:rPr sz="550" dirty="0">
                  <a:latin typeface="Arial"/>
                  <a:cs typeface="Arial"/>
                </a:rPr>
                <a:t>ve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26" name="object 29"/>
            <p:cNvSpPr/>
            <p:nvPr/>
          </p:nvSpPr>
          <p:spPr>
            <a:xfrm>
              <a:off x="4943602" y="2713634"/>
              <a:ext cx="430530" cy="309245"/>
            </a:xfrm>
            <a:custGeom>
              <a:avLst/>
              <a:gdLst/>
              <a:ahLst/>
              <a:cxnLst/>
              <a:rect l="l" t="t" r="r" b="b"/>
              <a:pathLst>
                <a:path w="430529" h="309244">
                  <a:moveTo>
                    <a:pt x="0" y="0"/>
                  </a:moveTo>
                  <a:lnTo>
                    <a:pt x="0" y="264947"/>
                  </a:lnTo>
                  <a:lnTo>
                    <a:pt x="10976" y="278918"/>
                  </a:lnTo>
                  <a:lnTo>
                    <a:pt x="41536" y="291053"/>
                  </a:lnTo>
                  <a:lnTo>
                    <a:pt x="88125" y="300624"/>
                  </a:lnTo>
                  <a:lnTo>
                    <a:pt x="147189" y="306901"/>
                  </a:lnTo>
                  <a:lnTo>
                    <a:pt x="215176" y="309156"/>
                  </a:lnTo>
                  <a:lnTo>
                    <a:pt x="283146" y="306901"/>
                  </a:lnTo>
                  <a:lnTo>
                    <a:pt x="342173" y="300624"/>
                  </a:lnTo>
                  <a:lnTo>
                    <a:pt x="388717" y="291053"/>
                  </a:lnTo>
                  <a:lnTo>
                    <a:pt x="419239" y="278918"/>
                  </a:lnTo>
                  <a:lnTo>
                    <a:pt x="430199" y="264947"/>
                  </a:lnTo>
                  <a:lnTo>
                    <a:pt x="430199" y="44208"/>
                  </a:lnTo>
                  <a:lnTo>
                    <a:pt x="215176" y="44208"/>
                  </a:lnTo>
                  <a:lnTo>
                    <a:pt x="147189" y="41953"/>
                  </a:lnTo>
                  <a:lnTo>
                    <a:pt x="88125" y="35673"/>
                  </a:lnTo>
                  <a:lnTo>
                    <a:pt x="41536" y="26100"/>
                  </a:lnTo>
                  <a:lnTo>
                    <a:pt x="10976" y="13966"/>
                  </a:lnTo>
                  <a:lnTo>
                    <a:pt x="0" y="0"/>
                  </a:lnTo>
                  <a:close/>
                </a:path>
                <a:path w="430529" h="309244">
                  <a:moveTo>
                    <a:pt x="430199" y="0"/>
                  </a:moveTo>
                  <a:lnTo>
                    <a:pt x="388717" y="26100"/>
                  </a:lnTo>
                  <a:lnTo>
                    <a:pt x="342173" y="35673"/>
                  </a:lnTo>
                  <a:lnTo>
                    <a:pt x="283146" y="41953"/>
                  </a:lnTo>
                  <a:lnTo>
                    <a:pt x="215176" y="44208"/>
                  </a:lnTo>
                  <a:lnTo>
                    <a:pt x="430199" y="44208"/>
                  </a:lnTo>
                  <a:lnTo>
                    <a:pt x="430199" y="0"/>
                  </a:lnTo>
                  <a:close/>
                </a:path>
              </a:pathLst>
            </a:custGeom>
            <a:solidFill>
              <a:srgbClr val="FFF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/>
            <p:cNvSpPr/>
            <p:nvPr/>
          </p:nvSpPr>
          <p:spPr>
            <a:xfrm>
              <a:off x="4943602" y="2669425"/>
              <a:ext cx="430530" cy="88900"/>
            </a:xfrm>
            <a:custGeom>
              <a:avLst/>
              <a:gdLst/>
              <a:ahLst/>
              <a:cxnLst/>
              <a:rect l="l" t="t" r="r" b="b"/>
              <a:pathLst>
                <a:path w="430529" h="88900">
                  <a:moveTo>
                    <a:pt x="215176" y="0"/>
                  </a:moveTo>
                  <a:lnTo>
                    <a:pt x="147189" y="2254"/>
                  </a:lnTo>
                  <a:lnTo>
                    <a:pt x="88125" y="8531"/>
                  </a:lnTo>
                  <a:lnTo>
                    <a:pt x="41536" y="18102"/>
                  </a:lnTo>
                  <a:lnTo>
                    <a:pt x="0" y="44208"/>
                  </a:lnTo>
                  <a:lnTo>
                    <a:pt x="10976" y="58174"/>
                  </a:lnTo>
                  <a:lnTo>
                    <a:pt x="41536" y="70309"/>
                  </a:lnTo>
                  <a:lnTo>
                    <a:pt x="88125" y="79882"/>
                  </a:lnTo>
                  <a:lnTo>
                    <a:pt x="147189" y="86161"/>
                  </a:lnTo>
                  <a:lnTo>
                    <a:pt x="215176" y="88417"/>
                  </a:lnTo>
                  <a:lnTo>
                    <a:pt x="283146" y="86161"/>
                  </a:lnTo>
                  <a:lnTo>
                    <a:pt x="342173" y="79882"/>
                  </a:lnTo>
                  <a:lnTo>
                    <a:pt x="388717" y="70309"/>
                  </a:lnTo>
                  <a:lnTo>
                    <a:pt x="419239" y="58174"/>
                  </a:lnTo>
                  <a:lnTo>
                    <a:pt x="430199" y="44208"/>
                  </a:lnTo>
                  <a:lnTo>
                    <a:pt x="419239" y="30237"/>
                  </a:lnTo>
                  <a:lnTo>
                    <a:pt x="388717" y="18102"/>
                  </a:lnTo>
                  <a:lnTo>
                    <a:pt x="342173" y="8531"/>
                  </a:lnTo>
                  <a:lnTo>
                    <a:pt x="283146" y="2254"/>
                  </a:lnTo>
                  <a:lnTo>
                    <a:pt x="215176" y="0"/>
                  </a:lnTo>
                  <a:close/>
                </a:path>
              </a:pathLst>
            </a:custGeom>
            <a:solidFill>
              <a:srgbClr val="FFFD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1"/>
            <p:cNvSpPr/>
            <p:nvPr/>
          </p:nvSpPr>
          <p:spPr>
            <a:xfrm>
              <a:off x="4943614" y="2669420"/>
              <a:ext cx="430530" cy="88900"/>
            </a:xfrm>
            <a:custGeom>
              <a:avLst/>
              <a:gdLst/>
              <a:ahLst/>
              <a:cxnLst/>
              <a:rect l="l" t="t" r="r" b="b"/>
              <a:pathLst>
                <a:path w="430529" h="88900">
                  <a:moveTo>
                    <a:pt x="430193" y="44209"/>
                  </a:moveTo>
                  <a:lnTo>
                    <a:pt x="388713" y="70315"/>
                  </a:lnTo>
                  <a:lnTo>
                    <a:pt x="342170" y="79887"/>
                  </a:lnTo>
                  <a:lnTo>
                    <a:pt x="283144" y="86164"/>
                  </a:lnTo>
                  <a:lnTo>
                    <a:pt x="215173" y="88419"/>
                  </a:lnTo>
                  <a:lnTo>
                    <a:pt x="147185" y="86164"/>
                  </a:lnTo>
                  <a:lnTo>
                    <a:pt x="88121" y="79887"/>
                  </a:lnTo>
                  <a:lnTo>
                    <a:pt x="41533" y="70315"/>
                  </a:lnTo>
                  <a:lnTo>
                    <a:pt x="10975" y="58180"/>
                  </a:lnTo>
                  <a:lnTo>
                    <a:pt x="0" y="44209"/>
                  </a:lnTo>
                  <a:lnTo>
                    <a:pt x="10975" y="30239"/>
                  </a:lnTo>
                  <a:lnTo>
                    <a:pt x="41533" y="18103"/>
                  </a:lnTo>
                  <a:lnTo>
                    <a:pt x="88121" y="8532"/>
                  </a:lnTo>
                  <a:lnTo>
                    <a:pt x="147185" y="2254"/>
                  </a:lnTo>
                  <a:lnTo>
                    <a:pt x="215173" y="0"/>
                  </a:lnTo>
                  <a:lnTo>
                    <a:pt x="283144" y="2254"/>
                  </a:lnTo>
                  <a:lnTo>
                    <a:pt x="342170" y="8532"/>
                  </a:lnTo>
                  <a:lnTo>
                    <a:pt x="388713" y="18103"/>
                  </a:lnTo>
                  <a:lnTo>
                    <a:pt x="419233" y="30239"/>
                  </a:lnTo>
                  <a:lnTo>
                    <a:pt x="430193" y="44209"/>
                  </a:lnTo>
                  <a:close/>
                </a:path>
              </a:pathLst>
            </a:custGeom>
            <a:ln w="5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/>
            <p:cNvSpPr/>
            <p:nvPr/>
          </p:nvSpPr>
          <p:spPr>
            <a:xfrm>
              <a:off x="4943614" y="2713629"/>
              <a:ext cx="430530" cy="309245"/>
            </a:xfrm>
            <a:custGeom>
              <a:avLst/>
              <a:gdLst/>
              <a:ahLst/>
              <a:cxnLst/>
              <a:rect l="l" t="t" r="r" b="b"/>
              <a:pathLst>
                <a:path w="430529" h="309244">
                  <a:moveTo>
                    <a:pt x="430193" y="0"/>
                  </a:moveTo>
                  <a:lnTo>
                    <a:pt x="430193" y="264951"/>
                  </a:lnTo>
                  <a:lnTo>
                    <a:pt x="419233" y="278921"/>
                  </a:lnTo>
                  <a:lnTo>
                    <a:pt x="388713" y="291057"/>
                  </a:lnTo>
                  <a:lnTo>
                    <a:pt x="342170" y="300628"/>
                  </a:lnTo>
                  <a:lnTo>
                    <a:pt x="283144" y="306906"/>
                  </a:lnTo>
                  <a:lnTo>
                    <a:pt x="215173" y="309161"/>
                  </a:lnTo>
                  <a:lnTo>
                    <a:pt x="147185" y="306906"/>
                  </a:lnTo>
                  <a:lnTo>
                    <a:pt x="88121" y="300628"/>
                  </a:lnTo>
                  <a:lnTo>
                    <a:pt x="41533" y="291057"/>
                  </a:lnTo>
                  <a:lnTo>
                    <a:pt x="10975" y="278921"/>
                  </a:lnTo>
                  <a:lnTo>
                    <a:pt x="0" y="264951"/>
                  </a:lnTo>
                  <a:lnTo>
                    <a:pt x="0" y="0"/>
                  </a:lnTo>
                </a:path>
              </a:pathLst>
            </a:custGeom>
            <a:ln w="5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/>
            <p:cNvSpPr txBox="1"/>
            <p:nvPr/>
          </p:nvSpPr>
          <p:spPr>
            <a:xfrm>
              <a:off x="4945166" y="2817594"/>
              <a:ext cx="43053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5" dirty="0">
                  <a:latin typeface="Arial"/>
                  <a:cs typeface="Arial"/>
                </a:rPr>
                <a:t>Hive</a:t>
              </a:r>
              <a:r>
                <a:rPr sz="450" dirty="0">
                  <a:latin typeface="Arial"/>
                  <a:cs typeface="Arial"/>
                </a:rPr>
                <a:t> </a:t>
              </a:r>
              <a:r>
                <a:rPr sz="450" spc="5" dirty="0">
                  <a:latin typeface="Arial"/>
                  <a:cs typeface="Arial"/>
                </a:rPr>
                <a:t>Metastore</a:t>
              </a:r>
              <a:endParaRPr sz="450">
                <a:latin typeface="Arial"/>
                <a:cs typeface="Arial"/>
              </a:endParaRPr>
            </a:p>
          </p:txBody>
        </p:sp>
        <p:sp>
          <p:nvSpPr>
            <p:cNvPr id="31" name="object 34"/>
            <p:cNvSpPr txBox="1"/>
            <p:nvPr/>
          </p:nvSpPr>
          <p:spPr>
            <a:xfrm>
              <a:off x="5035588" y="3762977"/>
              <a:ext cx="324485" cy="2870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 marR="5080" indent="-26034">
                <a:lnSpc>
                  <a:spcPct val="132000"/>
                </a:lnSpc>
                <a:spcBef>
                  <a:spcPts val="95"/>
                </a:spcBef>
              </a:pPr>
              <a:r>
                <a:rPr sz="650" spc="5" dirty="0">
                  <a:latin typeface="Arial"/>
                  <a:cs typeface="Arial"/>
                </a:rPr>
                <a:t>H</a:t>
              </a:r>
              <a:r>
                <a:rPr sz="650" spc="10" dirty="0">
                  <a:latin typeface="Arial"/>
                  <a:cs typeface="Arial"/>
                </a:rPr>
                <a:t>adoo</a:t>
              </a:r>
              <a:r>
                <a:rPr sz="650" spc="5" dirty="0">
                  <a:latin typeface="Arial"/>
                  <a:cs typeface="Arial"/>
                </a:rPr>
                <a:t>p  </a:t>
              </a:r>
              <a:r>
                <a:rPr sz="650" dirty="0">
                  <a:latin typeface="Arial"/>
                  <a:cs typeface="Arial"/>
                </a:rPr>
                <a:t>Cl</a:t>
              </a:r>
              <a:r>
                <a:rPr sz="650" spc="10" dirty="0">
                  <a:latin typeface="Arial"/>
                  <a:cs typeface="Arial"/>
                </a:rPr>
                <a:t>u</a:t>
              </a:r>
              <a:r>
                <a:rPr sz="650" spc="5" dirty="0">
                  <a:latin typeface="Arial"/>
                  <a:cs typeface="Arial"/>
                </a:rPr>
                <a:t>st</a:t>
              </a:r>
              <a:r>
                <a:rPr sz="650" spc="10" dirty="0">
                  <a:latin typeface="Arial"/>
                  <a:cs typeface="Arial"/>
                </a:rPr>
                <a:t>e</a:t>
              </a:r>
              <a:r>
                <a:rPr sz="650" spc="5" dirty="0">
                  <a:latin typeface="Arial"/>
                  <a:cs typeface="Arial"/>
                </a:rPr>
                <a:t>r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32" name="object 35"/>
            <p:cNvSpPr/>
            <p:nvPr/>
          </p:nvSpPr>
          <p:spPr>
            <a:xfrm>
              <a:off x="4991887" y="2382520"/>
              <a:ext cx="187325" cy="287655"/>
            </a:xfrm>
            <a:custGeom>
              <a:avLst/>
              <a:gdLst/>
              <a:ahLst/>
              <a:cxnLst/>
              <a:rect l="l" t="t" r="r" b="b"/>
              <a:pathLst>
                <a:path w="187325" h="287655">
                  <a:moveTo>
                    <a:pt x="157527" y="241458"/>
                  </a:moveTo>
                  <a:lnTo>
                    <a:pt x="141452" y="242531"/>
                  </a:lnTo>
                  <a:lnTo>
                    <a:pt x="167500" y="287058"/>
                  </a:lnTo>
                  <a:lnTo>
                    <a:pt x="183194" y="249288"/>
                  </a:lnTo>
                  <a:lnTo>
                    <a:pt x="158153" y="249288"/>
                  </a:lnTo>
                  <a:lnTo>
                    <a:pt x="157527" y="241458"/>
                  </a:lnTo>
                  <a:close/>
                </a:path>
                <a:path w="187325" h="287655">
                  <a:moveTo>
                    <a:pt x="170928" y="240563"/>
                  </a:moveTo>
                  <a:lnTo>
                    <a:pt x="157527" y="241458"/>
                  </a:lnTo>
                  <a:lnTo>
                    <a:pt x="158153" y="249288"/>
                  </a:lnTo>
                  <a:lnTo>
                    <a:pt x="171640" y="248056"/>
                  </a:lnTo>
                  <a:lnTo>
                    <a:pt x="170928" y="240563"/>
                  </a:lnTo>
                  <a:close/>
                </a:path>
                <a:path w="187325" h="287655">
                  <a:moveTo>
                    <a:pt x="187274" y="239471"/>
                  </a:moveTo>
                  <a:lnTo>
                    <a:pt x="170928" y="240563"/>
                  </a:lnTo>
                  <a:lnTo>
                    <a:pt x="171640" y="248056"/>
                  </a:lnTo>
                  <a:lnTo>
                    <a:pt x="158153" y="249288"/>
                  </a:lnTo>
                  <a:lnTo>
                    <a:pt x="183194" y="249288"/>
                  </a:lnTo>
                  <a:lnTo>
                    <a:pt x="187274" y="239471"/>
                  </a:lnTo>
                  <a:close/>
                </a:path>
                <a:path w="187325" h="287655">
                  <a:moveTo>
                    <a:pt x="914" y="0"/>
                  </a:moveTo>
                  <a:lnTo>
                    <a:pt x="0" y="13347"/>
                  </a:lnTo>
                  <a:lnTo>
                    <a:pt x="7810" y="13817"/>
                  </a:lnTo>
                  <a:lnTo>
                    <a:pt x="15163" y="14884"/>
                  </a:lnTo>
                  <a:lnTo>
                    <a:pt x="57924" y="36220"/>
                  </a:lnTo>
                  <a:lnTo>
                    <a:pt x="85051" y="63080"/>
                  </a:lnTo>
                  <a:lnTo>
                    <a:pt x="109727" y="97929"/>
                  </a:lnTo>
                  <a:lnTo>
                    <a:pt x="130568" y="139534"/>
                  </a:lnTo>
                  <a:lnTo>
                    <a:pt x="146659" y="186042"/>
                  </a:lnTo>
                  <a:lnTo>
                    <a:pt x="157086" y="235940"/>
                  </a:lnTo>
                  <a:lnTo>
                    <a:pt x="157527" y="241458"/>
                  </a:lnTo>
                  <a:lnTo>
                    <a:pt x="170928" y="240563"/>
                  </a:lnTo>
                  <a:lnTo>
                    <a:pt x="159537" y="182054"/>
                  </a:lnTo>
                  <a:lnTo>
                    <a:pt x="142684" y="134010"/>
                  </a:lnTo>
                  <a:lnTo>
                    <a:pt x="120916" y="90563"/>
                  </a:lnTo>
                  <a:lnTo>
                    <a:pt x="94856" y="53873"/>
                  </a:lnTo>
                  <a:lnTo>
                    <a:pt x="65595" y="25171"/>
                  </a:lnTo>
                  <a:lnTo>
                    <a:pt x="25590" y="3682"/>
                  </a:lnTo>
                  <a:lnTo>
                    <a:pt x="8737" y="457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6"/>
            <p:cNvSpPr/>
            <p:nvPr/>
          </p:nvSpPr>
          <p:spPr>
            <a:xfrm>
              <a:off x="5145138" y="2473693"/>
              <a:ext cx="234022" cy="1958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7"/>
            <p:cNvSpPr/>
            <p:nvPr/>
          </p:nvSpPr>
          <p:spPr>
            <a:xfrm>
              <a:off x="4345444" y="2479382"/>
              <a:ext cx="379730" cy="322580"/>
            </a:xfrm>
            <a:custGeom>
              <a:avLst/>
              <a:gdLst/>
              <a:ahLst/>
              <a:cxnLst/>
              <a:rect l="l" t="t" r="r" b="b"/>
              <a:pathLst>
                <a:path w="379729" h="322580">
                  <a:moveTo>
                    <a:pt x="372262" y="0"/>
                  </a:moveTo>
                  <a:lnTo>
                    <a:pt x="7353" y="0"/>
                  </a:lnTo>
                  <a:lnTo>
                    <a:pt x="0" y="7366"/>
                  </a:lnTo>
                  <a:lnTo>
                    <a:pt x="0" y="314833"/>
                  </a:lnTo>
                  <a:lnTo>
                    <a:pt x="7353" y="322211"/>
                  </a:lnTo>
                  <a:lnTo>
                    <a:pt x="372262" y="322211"/>
                  </a:lnTo>
                  <a:lnTo>
                    <a:pt x="379615" y="314833"/>
                  </a:lnTo>
                  <a:lnTo>
                    <a:pt x="379615" y="7366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8"/>
            <p:cNvSpPr/>
            <p:nvPr/>
          </p:nvSpPr>
          <p:spPr>
            <a:xfrm>
              <a:off x="4345451" y="2479379"/>
              <a:ext cx="379730" cy="322580"/>
            </a:xfrm>
            <a:custGeom>
              <a:avLst/>
              <a:gdLst/>
              <a:ahLst/>
              <a:cxnLst/>
              <a:rect l="l" t="t" r="r" b="b"/>
              <a:pathLst>
                <a:path w="379729" h="322580">
                  <a:moveTo>
                    <a:pt x="0" y="16425"/>
                  </a:moveTo>
                  <a:lnTo>
                    <a:pt x="0" y="7368"/>
                  </a:lnTo>
                  <a:lnTo>
                    <a:pt x="7356" y="0"/>
                  </a:lnTo>
                  <a:lnTo>
                    <a:pt x="16398" y="0"/>
                  </a:lnTo>
                  <a:lnTo>
                    <a:pt x="363219" y="0"/>
                  </a:lnTo>
                  <a:lnTo>
                    <a:pt x="372261" y="0"/>
                  </a:lnTo>
                  <a:lnTo>
                    <a:pt x="379618" y="7368"/>
                  </a:lnTo>
                  <a:lnTo>
                    <a:pt x="379618" y="16425"/>
                  </a:lnTo>
                  <a:lnTo>
                    <a:pt x="379618" y="305784"/>
                  </a:lnTo>
                  <a:lnTo>
                    <a:pt x="379618" y="314841"/>
                  </a:lnTo>
                  <a:lnTo>
                    <a:pt x="372261" y="322209"/>
                  </a:lnTo>
                  <a:lnTo>
                    <a:pt x="363219" y="322209"/>
                  </a:lnTo>
                  <a:lnTo>
                    <a:pt x="16398" y="322209"/>
                  </a:lnTo>
                  <a:lnTo>
                    <a:pt x="7356" y="322209"/>
                  </a:lnTo>
                  <a:lnTo>
                    <a:pt x="0" y="314841"/>
                  </a:lnTo>
                  <a:lnTo>
                    <a:pt x="0" y="305784"/>
                  </a:lnTo>
                  <a:lnTo>
                    <a:pt x="0" y="16425"/>
                  </a:lnTo>
                  <a:close/>
                </a:path>
              </a:pathLst>
            </a:custGeom>
            <a:ln w="11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9"/>
            <p:cNvSpPr txBox="1"/>
            <p:nvPr/>
          </p:nvSpPr>
          <p:spPr>
            <a:xfrm>
              <a:off x="4472827" y="2583343"/>
              <a:ext cx="12700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spc="-5" dirty="0">
                  <a:latin typeface="Arial"/>
                  <a:cs typeface="Arial"/>
                </a:rPr>
                <a:t>P</a:t>
              </a:r>
              <a:r>
                <a:rPr sz="550" spc="5" dirty="0">
                  <a:latin typeface="Arial"/>
                  <a:cs typeface="Arial"/>
                </a:rPr>
                <a:t>i</a:t>
              </a:r>
              <a:r>
                <a:rPr sz="550" dirty="0">
                  <a:latin typeface="Arial"/>
                  <a:cs typeface="Arial"/>
                </a:rPr>
                <a:t>g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37" name="object 40"/>
            <p:cNvSpPr/>
            <p:nvPr/>
          </p:nvSpPr>
          <p:spPr>
            <a:xfrm>
              <a:off x="4735791" y="2778709"/>
              <a:ext cx="207975" cy="871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1"/>
            <p:cNvSpPr/>
            <p:nvPr/>
          </p:nvSpPr>
          <p:spPr>
            <a:xfrm>
              <a:off x="4350499" y="2733890"/>
              <a:ext cx="379730" cy="103505"/>
            </a:xfrm>
            <a:custGeom>
              <a:avLst/>
              <a:gdLst/>
              <a:ahLst/>
              <a:cxnLst/>
              <a:rect l="l" t="t" r="r" b="b"/>
              <a:pathLst>
                <a:path w="379729" h="103505">
                  <a:moveTo>
                    <a:pt x="377164" y="0"/>
                  </a:moveTo>
                  <a:lnTo>
                    <a:pt x="2298" y="0"/>
                  </a:lnTo>
                  <a:lnTo>
                    <a:pt x="0" y="2298"/>
                  </a:lnTo>
                  <a:lnTo>
                    <a:pt x="0" y="100698"/>
                  </a:lnTo>
                  <a:lnTo>
                    <a:pt x="2298" y="103009"/>
                  </a:lnTo>
                  <a:lnTo>
                    <a:pt x="377164" y="103009"/>
                  </a:lnTo>
                  <a:lnTo>
                    <a:pt x="379463" y="100698"/>
                  </a:lnTo>
                  <a:lnTo>
                    <a:pt x="379463" y="2298"/>
                  </a:lnTo>
                  <a:lnTo>
                    <a:pt x="37716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2"/>
            <p:cNvSpPr/>
            <p:nvPr/>
          </p:nvSpPr>
          <p:spPr>
            <a:xfrm>
              <a:off x="4350508" y="2733892"/>
              <a:ext cx="379730" cy="103505"/>
            </a:xfrm>
            <a:custGeom>
              <a:avLst/>
              <a:gdLst/>
              <a:ahLst/>
              <a:cxnLst/>
              <a:rect l="l" t="t" r="r" b="b"/>
              <a:pathLst>
                <a:path w="379729" h="103505">
                  <a:moveTo>
                    <a:pt x="0" y="5219"/>
                  </a:moveTo>
                  <a:lnTo>
                    <a:pt x="0" y="2302"/>
                  </a:lnTo>
                  <a:lnTo>
                    <a:pt x="2298" y="0"/>
                  </a:lnTo>
                  <a:lnTo>
                    <a:pt x="5210" y="0"/>
                  </a:lnTo>
                  <a:lnTo>
                    <a:pt x="374254" y="0"/>
                  </a:lnTo>
                  <a:lnTo>
                    <a:pt x="377166" y="0"/>
                  </a:lnTo>
                  <a:lnTo>
                    <a:pt x="379464" y="2302"/>
                  </a:lnTo>
                  <a:lnTo>
                    <a:pt x="379464" y="5219"/>
                  </a:lnTo>
                  <a:lnTo>
                    <a:pt x="379464" y="97783"/>
                  </a:lnTo>
                  <a:lnTo>
                    <a:pt x="379464" y="100700"/>
                  </a:lnTo>
                  <a:lnTo>
                    <a:pt x="377166" y="103002"/>
                  </a:lnTo>
                  <a:lnTo>
                    <a:pt x="374254" y="103002"/>
                  </a:lnTo>
                  <a:lnTo>
                    <a:pt x="5210" y="103002"/>
                  </a:lnTo>
                  <a:lnTo>
                    <a:pt x="2298" y="103002"/>
                  </a:lnTo>
                  <a:lnTo>
                    <a:pt x="0" y="100700"/>
                  </a:lnTo>
                  <a:lnTo>
                    <a:pt x="0" y="97783"/>
                  </a:lnTo>
                  <a:lnTo>
                    <a:pt x="0" y="5219"/>
                  </a:lnTo>
                  <a:close/>
                </a:path>
              </a:pathLst>
            </a:custGeom>
            <a:ln w="11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3"/>
            <p:cNvSpPr txBox="1"/>
            <p:nvPr/>
          </p:nvSpPr>
          <p:spPr>
            <a:xfrm>
              <a:off x="4356264" y="2734701"/>
              <a:ext cx="36830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46355">
                <a:lnSpc>
                  <a:spcPct val="100000"/>
                </a:lnSpc>
                <a:spcBef>
                  <a:spcPts val="125"/>
                </a:spcBef>
              </a:pPr>
              <a:r>
                <a:rPr sz="450" b="1" spc="10" dirty="0">
                  <a:latin typeface="Arial"/>
                  <a:cs typeface="Arial"/>
                </a:rPr>
                <a:t>Hive</a:t>
              </a:r>
              <a:r>
                <a:rPr sz="450" b="1" spc="-5" dirty="0">
                  <a:latin typeface="Arial"/>
                  <a:cs typeface="Arial"/>
                </a:rPr>
                <a:t> </a:t>
              </a:r>
              <a:r>
                <a:rPr sz="450" b="1" spc="5" dirty="0">
                  <a:latin typeface="Arial"/>
                  <a:cs typeface="Arial"/>
                </a:rPr>
                <a:t>APIs</a:t>
              </a:r>
              <a:endParaRPr sz="450">
                <a:latin typeface="Arial"/>
                <a:cs typeface="Arial"/>
              </a:endParaRPr>
            </a:p>
          </p:txBody>
        </p:sp>
        <p:sp>
          <p:nvSpPr>
            <p:cNvPr id="41" name="object 44"/>
            <p:cNvSpPr/>
            <p:nvPr/>
          </p:nvSpPr>
          <p:spPr>
            <a:xfrm>
              <a:off x="5660999" y="2441765"/>
              <a:ext cx="379730" cy="322580"/>
            </a:xfrm>
            <a:custGeom>
              <a:avLst/>
              <a:gdLst/>
              <a:ahLst/>
              <a:cxnLst/>
              <a:rect l="l" t="t" r="r" b="b"/>
              <a:pathLst>
                <a:path w="379729" h="322580">
                  <a:moveTo>
                    <a:pt x="372262" y="0"/>
                  </a:moveTo>
                  <a:lnTo>
                    <a:pt x="7365" y="0"/>
                  </a:lnTo>
                  <a:lnTo>
                    <a:pt x="0" y="7366"/>
                  </a:lnTo>
                  <a:lnTo>
                    <a:pt x="0" y="314845"/>
                  </a:lnTo>
                  <a:lnTo>
                    <a:pt x="7365" y="322211"/>
                  </a:lnTo>
                  <a:lnTo>
                    <a:pt x="372262" y="322211"/>
                  </a:lnTo>
                  <a:lnTo>
                    <a:pt x="379628" y="314845"/>
                  </a:lnTo>
                  <a:lnTo>
                    <a:pt x="379628" y="7366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5"/>
            <p:cNvSpPr/>
            <p:nvPr/>
          </p:nvSpPr>
          <p:spPr>
            <a:xfrm>
              <a:off x="5661011" y="2441770"/>
              <a:ext cx="379730" cy="322580"/>
            </a:xfrm>
            <a:custGeom>
              <a:avLst/>
              <a:gdLst/>
              <a:ahLst/>
              <a:cxnLst/>
              <a:rect l="l" t="t" r="r" b="b"/>
              <a:pathLst>
                <a:path w="379729" h="322580">
                  <a:moveTo>
                    <a:pt x="0" y="16425"/>
                  </a:moveTo>
                  <a:lnTo>
                    <a:pt x="0" y="7368"/>
                  </a:lnTo>
                  <a:lnTo>
                    <a:pt x="7356" y="0"/>
                  </a:lnTo>
                  <a:lnTo>
                    <a:pt x="16398" y="0"/>
                  </a:lnTo>
                  <a:lnTo>
                    <a:pt x="363219" y="0"/>
                  </a:lnTo>
                  <a:lnTo>
                    <a:pt x="372261" y="0"/>
                  </a:lnTo>
                  <a:lnTo>
                    <a:pt x="379618" y="7368"/>
                  </a:lnTo>
                  <a:lnTo>
                    <a:pt x="379618" y="16425"/>
                  </a:lnTo>
                  <a:lnTo>
                    <a:pt x="379618" y="305784"/>
                  </a:lnTo>
                  <a:lnTo>
                    <a:pt x="379618" y="314841"/>
                  </a:lnTo>
                  <a:lnTo>
                    <a:pt x="372261" y="322209"/>
                  </a:lnTo>
                  <a:lnTo>
                    <a:pt x="363219" y="322209"/>
                  </a:lnTo>
                  <a:lnTo>
                    <a:pt x="16398" y="322209"/>
                  </a:lnTo>
                  <a:lnTo>
                    <a:pt x="7356" y="322209"/>
                  </a:lnTo>
                  <a:lnTo>
                    <a:pt x="0" y="314841"/>
                  </a:lnTo>
                  <a:lnTo>
                    <a:pt x="0" y="305784"/>
                  </a:lnTo>
                  <a:lnTo>
                    <a:pt x="0" y="16425"/>
                  </a:lnTo>
                  <a:close/>
                </a:path>
              </a:pathLst>
            </a:custGeom>
            <a:ln w="11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6"/>
            <p:cNvSpPr txBox="1"/>
            <p:nvPr/>
          </p:nvSpPr>
          <p:spPr>
            <a:xfrm>
              <a:off x="5739345" y="2545735"/>
              <a:ext cx="226695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spc="-5" dirty="0">
                  <a:latin typeface="Arial"/>
                  <a:cs typeface="Arial"/>
                </a:rPr>
                <a:t>Sqoo</a:t>
              </a:r>
              <a:r>
                <a:rPr sz="550" dirty="0">
                  <a:latin typeface="Arial"/>
                  <a:cs typeface="Arial"/>
                </a:rPr>
                <a:t>p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44" name="object 47"/>
            <p:cNvSpPr/>
            <p:nvPr/>
          </p:nvSpPr>
          <p:spPr>
            <a:xfrm>
              <a:off x="5665901" y="2696286"/>
              <a:ext cx="379730" cy="103505"/>
            </a:xfrm>
            <a:custGeom>
              <a:avLst/>
              <a:gdLst/>
              <a:ahLst/>
              <a:cxnLst/>
              <a:rect l="l" t="t" r="r" b="b"/>
              <a:pathLst>
                <a:path w="379729" h="103505">
                  <a:moveTo>
                    <a:pt x="377329" y="0"/>
                  </a:moveTo>
                  <a:lnTo>
                    <a:pt x="2463" y="0"/>
                  </a:lnTo>
                  <a:lnTo>
                    <a:pt x="0" y="2298"/>
                  </a:lnTo>
                  <a:lnTo>
                    <a:pt x="0" y="100698"/>
                  </a:lnTo>
                  <a:lnTo>
                    <a:pt x="2463" y="103149"/>
                  </a:lnTo>
                  <a:lnTo>
                    <a:pt x="377329" y="103149"/>
                  </a:lnTo>
                  <a:lnTo>
                    <a:pt x="379628" y="100698"/>
                  </a:lnTo>
                  <a:lnTo>
                    <a:pt x="379628" y="2298"/>
                  </a:lnTo>
                  <a:lnTo>
                    <a:pt x="37732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8"/>
            <p:cNvSpPr/>
            <p:nvPr/>
          </p:nvSpPr>
          <p:spPr>
            <a:xfrm>
              <a:off x="5665915" y="2696283"/>
              <a:ext cx="379730" cy="103505"/>
            </a:xfrm>
            <a:custGeom>
              <a:avLst/>
              <a:gdLst/>
              <a:ahLst/>
              <a:cxnLst/>
              <a:rect l="l" t="t" r="r" b="b"/>
              <a:pathLst>
                <a:path w="379729" h="103505">
                  <a:moveTo>
                    <a:pt x="0" y="5219"/>
                  </a:moveTo>
                  <a:lnTo>
                    <a:pt x="0" y="2302"/>
                  </a:lnTo>
                  <a:lnTo>
                    <a:pt x="2452" y="0"/>
                  </a:lnTo>
                  <a:lnTo>
                    <a:pt x="5364" y="0"/>
                  </a:lnTo>
                  <a:lnTo>
                    <a:pt x="374407" y="0"/>
                  </a:lnTo>
                  <a:lnTo>
                    <a:pt x="377319" y="0"/>
                  </a:lnTo>
                  <a:lnTo>
                    <a:pt x="379618" y="2302"/>
                  </a:lnTo>
                  <a:lnTo>
                    <a:pt x="379618" y="5219"/>
                  </a:lnTo>
                  <a:lnTo>
                    <a:pt x="379618" y="97783"/>
                  </a:lnTo>
                  <a:lnTo>
                    <a:pt x="379618" y="100700"/>
                  </a:lnTo>
                  <a:lnTo>
                    <a:pt x="377319" y="103156"/>
                  </a:lnTo>
                  <a:lnTo>
                    <a:pt x="374407" y="103156"/>
                  </a:lnTo>
                  <a:lnTo>
                    <a:pt x="5364" y="103156"/>
                  </a:lnTo>
                  <a:lnTo>
                    <a:pt x="2452" y="103156"/>
                  </a:lnTo>
                  <a:lnTo>
                    <a:pt x="0" y="100700"/>
                  </a:lnTo>
                  <a:lnTo>
                    <a:pt x="0" y="97783"/>
                  </a:lnTo>
                  <a:lnTo>
                    <a:pt x="0" y="5219"/>
                  </a:lnTo>
                  <a:close/>
                </a:path>
              </a:pathLst>
            </a:custGeom>
            <a:ln w="11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9"/>
            <p:cNvSpPr txBox="1"/>
            <p:nvPr/>
          </p:nvSpPr>
          <p:spPr>
            <a:xfrm>
              <a:off x="5671671" y="2697091"/>
              <a:ext cx="36830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46990">
                <a:lnSpc>
                  <a:spcPct val="100000"/>
                </a:lnSpc>
                <a:spcBef>
                  <a:spcPts val="125"/>
                </a:spcBef>
              </a:pPr>
              <a:r>
                <a:rPr sz="450" b="1" spc="10" dirty="0">
                  <a:latin typeface="Arial"/>
                  <a:cs typeface="Arial"/>
                </a:rPr>
                <a:t>Hive</a:t>
              </a:r>
              <a:r>
                <a:rPr sz="450" b="1" spc="-5" dirty="0">
                  <a:latin typeface="Arial"/>
                  <a:cs typeface="Arial"/>
                </a:rPr>
                <a:t> </a:t>
              </a:r>
              <a:r>
                <a:rPr sz="450" b="1" spc="5" dirty="0">
                  <a:latin typeface="Arial"/>
                  <a:cs typeface="Arial"/>
                </a:rPr>
                <a:t>APIs</a:t>
              </a:r>
              <a:endParaRPr sz="450">
                <a:latin typeface="Arial"/>
                <a:cs typeface="Arial"/>
              </a:endParaRPr>
            </a:p>
          </p:txBody>
        </p:sp>
        <p:sp>
          <p:nvSpPr>
            <p:cNvPr id="47" name="object 50"/>
            <p:cNvSpPr/>
            <p:nvPr/>
          </p:nvSpPr>
          <p:spPr>
            <a:xfrm>
              <a:off x="5384837" y="2198001"/>
              <a:ext cx="379730" cy="291465"/>
            </a:xfrm>
            <a:custGeom>
              <a:avLst/>
              <a:gdLst/>
              <a:ahLst/>
              <a:cxnLst/>
              <a:rect l="l" t="t" r="r" b="b"/>
              <a:pathLst>
                <a:path w="379729" h="291464">
                  <a:moveTo>
                    <a:pt x="372872" y="0"/>
                  </a:moveTo>
                  <a:lnTo>
                    <a:pt x="6591" y="0"/>
                  </a:lnTo>
                  <a:lnTo>
                    <a:pt x="0" y="6603"/>
                  </a:lnTo>
                  <a:lnTo>
                    <a:pt x="0" y="284441"/>
                  </a:lnTo>
                  <a:lnTo>
                    <a:pt x="6591" y="291045"/>
                  </a:lnTo>
                  <a:lnTo>
                    <a:pt x="372872" y="291045"/>
                  </a:lnTo>
                  <a:lnTo>
                    <a:pt x="379463" y="284441"/>
                  </a:lnTo>
                  <a:lnTo>
                    <a:pt x="379463" y="6603"/>
                  </a:lnTo>
                  <a:lnTo>
                    <a:pt x="3728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1"/>
            <p:cNvSpPr/>
            <p:nvPr/>
          </p:nvSpPr>
          <p:spPr>
            <a:xfrm>
              <a:off x="5384841" y="2198002"/>
              <a:ext cx="379730" cy="291465"/>
            </a:xfrm>
            <a:custGeom>
              <a:avLst/>
              <a:gdLst/>
              <a:ahLst/>
              <a:cxnLst/>
              <a:rect l="l" t="t" r="r" b="b"/>
              <a:pathLst>
                <a:path w="379729" h="291464">
                  <a:moveTo>
                    <a:pt x="0" y="14890"/>
                  </a:moveTo>
                  <a:lnTo>
                    <a:pt x="0" y="6600"/>
                  </a:lnTo>
                  <a:lnTo>
                    <a:pt x="6590" y="0"/>
                  </a:lnTo>
                  <a:lnTo>
                    <a:pt x="14712" y="0"/>
                  </a:lnTo>
                  <a:lnTo>
                    <a:pt x="364752" y="0"/>
                  </a:lnTo>
                  <a:lnTo>
                    <a:pt x="372874" y="0"/>
                  </a:lnTo>
                  <a:lnTo>
                    <a:pt x="379464" y="6600"/>
                  </a:lnTo>
                  <a:lnTo>
                    <a:pt x="379464" y="14890"/>
                  </a:lnTo>
                  <a:lnTo>
                    <a:pt x="379464" y="276157"/>
                  </a:lnTo>
                  <a:lnTo>
                    <a:pt x="379464" y="284446"/>
                  </a:lnTo>
                  <a:lnTo>
                    <a:pt x="372874" y="291047"/>
                  </a:lnTo>
                  <a:lnTo>
                    <a:pt x="364752" y="291047"/>
                  </a:lnTo>
                  <a:lnTo>
                    <a:pt x="14712" y="291047"/>
                  </a:lnTo>
                  <a:lnTo>
                    <a:pt x="6590" y="291047"/>
                  </a:lnTo>
                  <a:lnTo>
                    <a:pt x="0" y="284446"/>
                  </a:lnTo>
                  <a:lnTo>
                    <a:pt x="0" y="276157"/>
                  </a:lnTo>
                  <a:lnTo>
                    <a:pt x="0" y="14890"/>
                  </a:lnTo>
                  <a:close/>
                </a:path>
              </a:pathLst>
            </a:custGeom>
            <a:ln w="11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2"/>
            <p:cNvSpPr txBox="1"/>
            <p:nvPr/>
          </p:nvSpPr>
          <p:spPr>
            <a:xfrm>
              <a:off x="5426241" y="2286309"/>
              <a:ext cx="29972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b="1" spc="-5" dirty="0">
                  <a:latin typeface="Arial"/>
                  <a:cs typeface="Arial"/>
                </a:rPr>
                <a:t>Big</a:t>
              </a:r>
              <a:r>
                <a:rPr sz="550" b="1" spc="-65" dirty="0">
                  <a:latin typeface="Arial"/>
                  <a:cs typeface="Arial"/>
                </a:rPr>
                <a:t> </a:t>
              </a:r>
              <a:r>
                <a:rPr sz="550" b="1" dirty="0">
                  <a:latin typeface="Arial"/>
                  <a:cs typeface="Arial"/>
                </a:rPr>
                <a:t>SQL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50" name="object 53"/>
            <p:cNvSpPr/>
            <p:nvPr/>
          </p:nvSpPr>
          <p:spPr>
            <a:xfrm>
              <a:off x="5384837" y="2428875"/>
              <a:ext cx="379730" cy="103505"/>
            </a:xfrm>
            <a:custGeom>
              <a:avLst/>
              <a:gdLst/>
              <a:ahLst/>
              <a:cxnLst/>
              <a:rect l="l" t="t" r="r" b="b"/>
              <a:pathLst>
                <a:path w="379729" h="103505">
                  <a:moveTo>
                    <a:pt x="377164" y="0"/>
                  </a:moveTo>
                  <a:lnTo>
                    <a:pt x="2298" y="0"/>
                  </a:lnTo>
                  <a:lnTo>
                    <a:pt x="0" y="2298"/>
                  </a:lnTo>
                  <a:lnTo>
                    <a:pt x="0" y="100698"/>
                  </a:lnTo>
                  <a:lnTo>
                    <a:pt x="2298" y="103162"/>
                  </a:lnTo>
                  <a:lnTo>
                    <a:pt x="377164" y="103162"/>
                  </a:lnTo>
                  <a:lnTo>
                    <a:pt x="379463" y="100698"/>
                  </a:lnTo>
                  <a:lnTo>
                    <a:pt x="379463" y="2298"/>
                  </a:lnTo>
                  <a:lnTo>
                    <a:pt x="37716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4"/>
            <p:cNvSpPr/>
            <p:nvPr/>
          </p:nvSpPr>
          <p:spPr>
            <a:xfrm>
              <a:off x="5384841" y="2428875"/>
              <a:ext cx="379730" cy="103505"/>
            </a:xfrm>
            <a:custGeom>
              <a:avLst/>
              <a:gdLst/>
              <a:ahLst/>
              <a:cxnLst/>
              <a:rect l="l" t="t" r="r" b="b"/>
              <a:pathLst>
                <a:path w="379729" h="103505">
                  <a:moveTo>
                    <a:pt x="0" y="5219"/>
                  </a:moveTo>
                  <a:lnTo>
                    <a:pt x="0" y="2302"/>
                  </a:lnTo>
                  <a:lnTo>
                    <a:pt x="2298" y="0"/>
                  </a:lnTo>
                  <a:lnTo>
                    <a:pt x="5210" y="0"/>
                  </a:lnTo>
                  <a:lnTo>
                    <a:pt x="374254" y="0"/>
                  </a:lnTo>
                  <a:lnTo>
                    <a:pt x="377166" y="0"/>
                  </a:lnTo>
                  <a:lnTo>
                    <a:pt x="379464" y="2302"/>
                  </a:lnTo>
                  <a:lnTo>
                    <a:pt x="379464" y="5219"/>
                  </a:lnTo>
                  <a:lnTo>
                    <a:pt x="379464" y="97783"/>
                  </a:lnTo>
                  <a:lnTo>
                    <a:pt x="379464" y="100700"/>
                  </a:lnTo>
                  <a:lnTo>
                    <a:pt x="377166" y="103156"/>
                  </a:lnTo>
                  <a:lnTo>
                    <a:pt x="374254" y="103156"/>
                  </a:lnTo>
                  <a:lnTo>
                    <a:pt x="5210" y="103156"/>
                  </a:lnTo>
                  <a:lnTo>
                    <a:pt x="2298" y="103156"/>
                  </a:lnTo>
                  <a:lnTo>
                    <a:pt x="0" y="100700"/>
                  </a:lnTo>
                  <a:lnTo>
                    <a:pt x="0" y="97783"/>
                  </a:lnTo>
                  <a:lnTo>
                    <a:pt x="0" y="5219"/>
                  </a:lnTo>
                  <a:close/>
                </a:path>
              </a:pathLst>
            </a:custGeom>
            <a:ln w="11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5"/>
            <p:cNvSpPr txBox="1"/>
            <p:nvPr/>
          </p:nvSpPr>
          <p:spPr>
            <a:xfrm>
              <a:off x="5390597" y="2429684"/>
              <a:ext cx="36830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46990">
                <a:lnSpc>
                  <a:spcPct val="100000"/>
                </a:lnSpc>
                <a:spcBef>
                  <a:spcPts val="125"/>
                </a:spcBef>
              </a:pPr>
              <a:r>
                <a:rPr sz="450" b="1" spc="10" dirty="0">
                  <a:latin typeface="Arial"/>
                  <a:cs typeface="Arial"/>
                </a:rPr>
                <a:t>Hive</a:t>
              </a:r>
              <a:r>
                <a:rPr sz="450" b="1" spc="-5" dirty="0">
                  <a:latin typeface="Arial"/>
                  <a:cs typeface="Arial"/>
                </a:rPr>
                <a:t> </a:t>
              </a:r>
              <a:r>
                <a:rPr sz="450" b="1" spc="5" dirty="0">
                  <a:latin typeface="Arial"/>
                  <a:cs typeface="Arial"/>
                </a:rPr>
                <a:t>APIs</a:t>
              </a:r>
              <a:endParaRPr sz="450">
                <a:latin typeface="Arial"/>
                <a:cs typeface="Arial"/>
              </a:endParaRPr>
            </a:p>
          </p:txBody>
        </p:sp>
        <p:sp>
          <p:nvSpPr>
            <p:cNvPr id="53" name="object 56"/>
            <p:cNvSpPr/>
            <p:nvPr/>
          </p:nvSpPr>
          <p:spPr>
            <a:xfrm>
              <a:off x="5373954" y="2741256"/>
              <a:ext cx="287020" cy="125730"/>
            </a:xfrm>
            <a:custGeom>
              <a:avLst/>
              <a:gdLst/>
              <a:ahLst/>
              <a:cxnLst/>
              <a:rect l="l" t="t" r="r" b="b"/>
              <a:pathLst>
                <a:path w="287020" h="125730">
                  <a:moveTo>
                    <a:pt x="44132" y="79057"/>
                  </a:moveTo>
                  <a:lnTo>
                    <a:pt x="0" y="105460"/>
                  </a:lnTo>
                  <a:lnTo>
                    <a:pt x="47510" y="125107"/>
                  </a:lnTo>
                  <a:lnTo>
                    <a:pt x="46350" y="109296"/>
                  </a:lnTo>
                  <a:lnTo>
                    <a:pt x="38925" y="109296"/>
                  </a:lnTo>
                  <a:lnTo>
                    <a:pt x="37541" y="95948"/>
                  </a:lnTo>
                  <a:lnTo>
                    <a:pt x="45317" y="95217"/>
                  </a:lnTo>
                  <a:lnTo>
                    <a:pt x="44132" y="79057"/>
                  </a:lnTo>
                  <a:close/>
                </a:path>
                <a:path w="287020" h="125730">
                  <a:moveTo>
                    <a:pt x="45317" y="95217"/>
                  </a:moveTo>
                  <a:lnTo>
                    <a:pt x="37541" y="95948"/>
                  </a:lnTo>
                  <a:lnTo>
                    <a:pt x="38925" y="109296"/>
                  </a:lnTo>
                  <a:lnTo>
                    <a:pt x="46298" y="108585"/>
                  </a:lnTo>
                  <a:lnTo>
                    <a:pt x="45317" y="95217"/>
                  </a:lnTo>
                  <a:close/>
                </a:path>
                <a:path w="287020" h="125730">
                  <a:moveTo>
                    <a:pt x="46298" y="108585"/>
                  </a:moveTo>
                  <a:lnTo>
                    <a:pt x="38925" y="109296"/>
                  </a:lnTo>
                  <a:lnTo>
                    <a:pt x="46350" y="109296"/>
                  </a:lnTo>
                  <a:lnTo>
                    <a:pt x="46298" y="108585"/>
                  </a:lnTo>
                  <a:close/>
                </a:path>
                <a:path w="287020" h="125730">
                  <a:moveTo>
                    <a:pt x="134049" y="64922"/>
                  </a:moveTo>
                  <a:lnTo>
                    <a:pt x="97929" y="83667"/>
                  </a:lnTo>
                  <a:lnTo>
                    <a:pt x="52260" y="94564"/>
                  </a:lnTo>
                  <a:lnTo>
                    <a:pt x="45317" y="95217"/>
                  </a:lnTo>
                  <a:lnTo>
                    <a:pt x="46298" y="108585"/>
                  </a:lnTo>
                  <a:lnTo>
                    <a:pt x="91643" y="99783"/>
                  </a:lnTo>
                  <a:lnTo>
                    <a:pt x="130416" y="83972"/>
                  </a:lnTo>
                  <a:lnTo>
                    <a:pt x="142989" y="74917"/>
                  </a:lnTo>
                  <a:lnTo>
                    <a:pt x="143294" y="74764"/>
                  </a:lnTo>
                  <a:lnTo>
                    <a:pt x="143598" y="74447"/>
                  </a:lnTo>
                  <a:lnTo>
                    <a:pt x="143751" y="74142"/>
                  </a:lnTo>
                  <a:lnTo>
                    <a:pt x="147739" y="69697"/>
                  </a:lnTo>
                  <a:lnTo>
                    <a:pt x="148043" y="69240"/>
                  </a:lnTo>
                  <a:lnTo>
                    <a:pt x="148348" y="68922"/>
                  </a:lnTo>
                  <a:lnTo>
                    <a:pt x="148501" y="68465"/>
                  </a:lnTo>
                  <a:lnTo>
                    <a:pt x="150250" y="65392"/>
                  </a:lnTo>
                  <a:lnTo>
                    <a:pt x="133642" y="65392"/>
                  </a:lnTo>
                  <a:lnTo>
                    <a:pt x="134049" y="64922"/>
                  </a:lnTo>
                  <a:close/>
                </a:path>
                <a:path w="287020" h="125730">
                  <a:moveTo>
                    <a:pt x="134404" y="64630"/>
                  </a:moveTo>
                  <a:lnTo>
                    <a:pt x="134049" y="64922"/>
                  </a:lnTo>
                  <a:lnTo>
                    <a:pt x="133642" y="65392"/>
                  </a:lnTo>
                  <a:lnTo>
                    <a:pt x="134404" y="64630"/>
                  </a:lnTo>
                  <a:close/>
                </a:path>
                <a:path w="287020" h="125730">
                  <a:moveTo>
                    <a:pt x="150683" y="64630"/>
                  </a:moveTo>
                  <a:lnTo>
                    <a:pt x="134404" y="64630"/>
                  </a:lnTo>
                  <a:lnTo>
                    <a:pt x="133642" y="65392"/>
                  </a:lnTo>
                  <a:lnTo>
                    <a:pt x="150250" y="65392"/>
                  </a:lnTo>
                  <a:lnTo>
                    <a:pt x="150683" y="64630"/>
                  </a:lnTo>
                  <a:close/>
                </a:path>
                <a:path w="287020" h="125730">
                  <a:moveTo>
                    <a:pt x="136966" y="61559"/>
                  </a:moveTo>
                  <a:lnTo>
                    <a:pt x="134049" y="64922"/>
                  </a:lnTo>
                  <a:lnTo>
                    <a:pt x="134404" y="64630"/>
                  </a:lnTo>
                  <a:lnTo>
                    <a:pt x="150683" y="64630"/>
                  </a:lnTo>
                  <a:lnTo>
                    <a:pt x="151117" y="63868"/>
                  </a:lnTo>
                  <a:lnTo>
                    <a:pt x="151422" y="63246"/>
                  </a:lnTo>
                  <a:lnTo>
                    <a:pt x="151726" y="62484"/>
                  </a:lnTo>
                  <a:lnTo>
                    <a:pt x="151726" y="62026"/>
                  </a:lnTo>
                  <a:lnTo>
                    <a:pt x="136702" y="62026"/>
                  </a:lnTo>
                  <a:lnTo>
                    <a:pt x="136966" y="61559"/>
                  </a:lnTo>
                  <a:close/>
                </a:path>
                <a:path w="287020" h="125730">
                  <a:moveTo>
                    <a:pt x="137629" y="60794"/>
                  </a:moveTo>
                  <a:lnTo>
                    <a:pt x="136966" y="61559"/>
                  </a:lnTo>
                  <a:lnTo>
                    <a:pt x="136702" y="62026"/>
                  </a:lnTo>
                  <a:lnTo>
                    <a:pt x="137629" y="60794"/>
                  </a:lnTo>
                  <a:close/>
                </a:path>
                <a:path w="287020" h="125730">
                  <a:moveTo>
                    <a:pt x="151939" y="60794"/>
                  </a:moveTo>
                  <a:lnTo>
                    <a:pt x="137629" y="60794"/>
                  </a:lnTo>
                  <a:lnTo>
                    <a:pt x="136702" y="62026"/>
                  </a:lnTo>
                  <a:lnTo>
                    <a:pt x="151726" y="62026"/>
                  </a:lnTo>
                  <a:lnTo>
                    <a:pt x="151787" y="61559"/>
                  </a:lnTo>
                  <a:lnTo>
                    <a:pt x="151939" y="60794"/>
                  </a:lnTo>
                  <a:close/>
                </a:path>
                <a:path w="287020" h="125730">
                  <a:moveTo>
                    <a:pt x="138731" y="58434"/>
                  </a:moveTo>
                  <a:lnTo>
                    <a:pt x="136966" y="61559"/>
                  </a:lnTo>
                  <a:lnTo>
                    <a:pt x="137629" y="60794"/>
                  </a:lnTo>
                  <a:lnTo>
                    <a:pt x="151939" y="60794"/>
                  </a:lnTo>
                  <a:lnTo>
                    <a:pt x="152184" y="59563"/>
                  </a:lnTo>
                  <a:lnTo>
                    <a:pt x="138544" y="59563"/>
                  </a:lnTo>
                  <a:lnTo>
                    <a:pt x="138731" y="58434"/>
                  </a:lnTo>
                  <a:close/>
                </a:path>
                <a:path w="287020" h="125730">
                  <a:moveTo>
                    <a:pt x="139306" y="57416"/>
                  </a:moveTo>
                  <a:lnTo>
                    <a:pt x="138731" y="58434"/>
                  </a:lnTo>
                  <a:lnTo>
                    <a:pt x="138544" y="59563"/>
                  </a:lnTo>
                  <a:lnTo>
                    <a:pt x="139306" y="57416"/>
                  </a:lnTo>
                  <a:close/>
                </a:path>
                <a:path w="287020" h="125730">
                  <a:moveTo>
                    <a:pt x="152610" y="57416"/>
                  </a:moveTo>
                  <a:lnTo>
                    <a:pt x="139306" y="57416"/>
                  </a:lnTo>
                  <a:lnTo>
                    <a:pt x="138544" y="59563"/>
                  </a:lnTo>
                  <a:lnTo>
                    <a:pt x="152184" y="59563"/>
                  </a:lnTo>
                  <a:lnTo>
                    <a:pt x="152610" y="57416"/>
                  </a:lnTo>
                  <a:close/>
                </a:path>
                <a:path w="287020" h="125730">
                  <a:moveTo>
                    <a:pt x="285826" y="0"/>
                  </a:moveTo>
                  <a:lnTo>
                    <a:pt x="233870" y="4305"/>
                  </a:lnTo>
                  <a:lnTo>
                    <a:pt x="187744" y="15659"/>
                  </a:lnTo>
                  <a:lnTo>
                    <a:pt x="148501" y="37299"/>
                  </a:lnTo>
                  <a:lnTo>
                    <a:pt x="148196" y="37452"/>
                  </a:lnTo>
                  <a:lnTo>
                    <a:pt x="148043" y="37769"/>
                  </a:lnTo>
                  <a:lnTo>
                    <a:pt x="147739" y="38074"/>
                  </a:lnTo>
                  <a:lnTo>
                    <a:pt x="143903" y="42519"/>
                  </a:lnTo>
                  <a:lnTo>
                    <a:pt x="143598" y="42989"/>
                  </a:lnTo>
                  <a:lnTo>
                    <a:pt x="143294" y="43294"/>
                  </a:lnTo>
                  <a:lnTo>
                    <a:pt x="143141" y="43903"/>
                  </a:lnTo>
                  <a:lnTo>
                    <a:pt x="140842" y="48514"/>
                  </a:lnTo>
                  <a:lnTo>
                    <a:pt x="140538" y="48971"/>
                  </a:lnTo>
                  <a:lnTo>
                    <a:pt x="140233" y="49580"/>
                  </a:lnTo>
                  <a:lnTo>
                    <a:pt x="140233" y="50355"/>
                  </a:lnTo>
                  <a:lnTo>
                    <a:pt x="139306" y="54965"/>
                  </a:lnTo>
                  <a:lnTo>
                    <a:pt x="138731" y="58434"/>
                  </a:lnTo>
                  <a:lnTo>
                    <a:pt x="139306" y="57416"/>
                  </a:lnTo>
                  <a:lnTo>
                    <a:pt x="152610" y="57416"/>
                  </a:lnTo>
                  <a:lnTo>
                    <a:pt x="153098" y="54495"/>
                  </a:lnTo>
                  <a:lnTo>
                    <a:pt x="152793" y="54495"/>
                  </a:lnTo>
                  <a:lnTo>
                    <a:pt x="153403" y="52654"/>
                  </a:lnTo>
                  <a:lnTo>
                    <a:pt x="153714" y="52654"/>
                  </a:lnTo>
                  <a:lnTo>
                    <a:pt x="154482" y="51117"/>
                  </a:lnTo>
                  <a:lnTo>
                    <a:pt x="154177" y="51117"/>
                  </a:lnTo>
                  <a:lnTo>
                    <a:pt x="155092" y="49898"/>
                  </a:lnTo>
                  <a:lnTo>
                    <a:pt x="155226" y="49898"/>
                  </a:lnTo>
                  <a:lnTo>
                    <a:pt x="157345" y="47434"/>
                  </a:lnTo>
                  <a:lnTo>
                    <a:pt x="158000" y="46672"/>
                  </a:lnTo>
                  <a:lnTo>
                    <a:pt x="161836" y="43446"/>
                  </a:lnTo>
                  <a:lnTo>
                    <a:pt x="201688" y="25171"/>
                  </a:lnTo>
                  <a:lnTo>
                    <a:pt x="260235" y="14592"/>
                  </a:lnTo>
                  <a:lnTo>
                    <a:pt x="286435" y="13360"/>
                  </a:lnTo>
                  <a:lnTo>
                    <a:pt x="285826" y="0"/>
                  </a:lnTo>
                  <a:close/>
                </a:path>
                <a:path w="287020" h="125730">
                  <a:moveTo>
                    <a:pt x="153403" y="52654"/>
                  </a:moveTo>
                  <a:lnTo>
                    <a:pt x="152793" y="54495"/>
                  </a:lnTo>
                  <a:lnTo>
                    <a:pt x="153249" y="53583"/>
                  </a:lnTo>
                  <a:lnTo>
                    <a:pt x="153403" y="52654"/>
                  </a:lnTo>
                  <a:close/>
                </a:path>
                <a:path w="287020" h="125730">
                  <a:moveTo>
                    <a:pt x="153249" y="53583"/>
                  </a:moveTo>
                  <a:lnTo>
                    <a:pt x="152793" y="54495"/>
                  </a:lnTo>
                  <a:lnTo>
                    <a:pt x="153098" y="54495"/>
                  </a:lnTo>
                  <a:lnTo>
                    <a:pt x="153249" y="53583"/>
                  </a:lnTo>
                  <a:close/>
                </a:path>
                <a:path w="287020" h="125730">
                  <a:moveTo>
                    <a:pt x="153714" y="52654"/>
                  </a:moveTo>
                  <a:lnTo>
                    <a:pt x="153403" y="52654"/>
                  </a:lnTo>
                  <a:lnTo>
                    <a:pt x="153249" y="53583"/>
                  </a:lnTo>
                  <a:lnTo>
                    <a:pt x="153714" y="52654"/>
                  </a:lnTo>
                  <a:close/>
                </a:path>
                <a:path w="287020" h="125730">
                  <a:moveTo>
                    <a:pt x="155092" y="49898"/>
                  </a:moveTo>
                  <a:lnTo>
                    <a:pt x="154177" y="51117"/>
                  </a:lnTo>
                  <a:lnTo>
                    <a:pt x="154906" y="50270"/>
                  </a:lnTo>
                  <a:lnTo>
                    <a:pt x="155092" y="49898"/>
                  </a:lnTo>
                  <a:close/>
                </a:path>
                <a:path w="287020" h="125730">
                  <a:moveTo>
                    <a:pt x="154906" y="50270"/>
                  </a:moveTo>
                  <a:lnTo>
                    <a:pt x="154177" y="51117"/>
                  </a:lnTo>
                  <a:lnTo>
                    <a:pt x="154482" y="51117"/>
                  </a:lnTo>
                  <a:lnTo>
                    <a:pt x="154906" y="50270"/>
                  </a:lnTo>
                  <a:close/>
                </a:path>
                <a:path w="287020" h="125730">
                  <a:moveTo>
                    <a:pt x="155226" y="49898"/>
                  </a:moveTo>
                  <a:lnTo>
                    <a:pt x="155092" y="49898"/>
                  </a:lnTo>
                  <a:lnTo>
                    <a:pt x="154906" y="50270"/>
                  </a:lnTo>
                  <a:lnTo>
                    <a:pt x="155226" y="49898"/>
                  </a:lnTo>
                  <a:close/>
                </a:path>
                <a:path w="287020" h="125730">
                  <a:moveTo>
                    <a:pt x="158000" y="46672"/>
                  </a:moveTo>
                  <a:lnTo>
                    <a:pt x="157238" y="47434"/>
                  </a:lnTo>
                  <a:lnTo>
                    <a:pt x="157658" y="47070"/>
                  </a:lnTo>
                  <a:lnTo>
                    <a:pt x="158000" y="46672"/>
                  </a:lnTo>
                  <a:close/>
                </a:path>
                <a:path w="287020" h="125730">
                  <a:moveTo>
                    <a:pt x="157658" y="47070"/>
                  </a:moveTo>
                  <a:lnTo>
                    <a:pt x="157238" y="47434"/>
                  </a:lnTo>
                  <a:lnTo>
                    <a:pt x="157658" y="47070"/>
                  </a:lnTo>
                  <a:close/>
                </a:path>
                <a:path w="287020" h="125730">
                  <a:moveTo>
                    <a:pt x="158117" y="46672"/>
                  </a:moveTo>
                  <a:lnTo>
                    <a:pt x="157658" y="47070"/>
                  </a:lnTo>
                  <a:lnTo>
                    <a:pt x="158117" y="46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/>
            <p:cNvSpPr/>
            <p:nvPr/>
          </p:nvSpPr>
          <p:spPr>
            <a:xfrm>
              <a:off x="4322508" y="3428250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8"/>
            <p:cNvSpPr/>
            <p:nvPr/>
          </p:nvSpPr>
          <p:spPr>
            <a:xfrm>
              <a:off x="4424540" y="3452959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9"/>
            <p:cNvSpPr/>
            <p:nvPr/>
          </p:nvSpPr>
          <p:spPr>
            <a:xfrm>
              <a:off x="4477093" y="3699040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43" y="0"/>
                  </a:moveTo>
                  <a:lnTo>
                    <a:pt x="0" y="44488"/>
                  </a:lnTo>
                  <a:lnTo>
                    <a:pt x="15506" y="44488"/>
                  </a:lnTo>
                  <a:lnTo>
                    <a:pt x="40843" y="17094"/>
                  </a:lnTo>
                  <a:lnTo>
                    <a:pt x="40843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0"/>
            <p:cNvSpPr/>
            <p:nvPr/>
          </p:nvSpPr>
          <p:spPr>
            <a:xfrm>
              <a:off x="4350461" y="354051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/>
            <p:cNvSpPr/>
            <p:nvPr/>
          </p:nvSpPr>
          <p:spPr>
            <a:xfrm>
              <a:off x="4350461" y="3475447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2"/>
            <p:cNvSpPr/>
            <p:nvPr/>
          </p:nvSpPr>
          <p:spPr>
            <a:xfrm>
              <a:off x="4313720" y="341985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68"/>
                  </a:lnTo>
                  <a:lnTo>
                    <a:pt x="235534" y="357568"/>
                  </a:lnTo>
                  <a:lnTo>
                    <a:pt x="227634" y="340461"/>
                  </a:lnTo>
                  <a:lnTo>
                    <a:pt x="15659" y="340461"/>
                  </a:lnTo>
                  <a:lnTo>
                    <a:pt x="15659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3"/>
            <p:cNvSpPr/>
            <p:nvPr/>
          </p:nvSpPr>
          <p:spPr>
            <a:xfrm>
              <a:off x="4313720" y="341985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106"/>
                  </a:lnTo>
                  <a:lnTo>
                    <a:pt x="219735" y="17106"/>
                  </a:lnTo>
                  <a:lnTo>
                    <a:pt x="219735" y="349173"/>
                  </a:lnTo>
                  <a:lnTo>
                    <a:pt x="235242" y="357568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4"/>
            <p:cNvSpPr/>
            <p:nvPr/>
          </p:nvSpPr>
          <p:spPr>
            <a:xfrm>
              <a:off x="4400086" y="342746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01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5"/>
            <p:cNvSpPr/>
            <p:nvPr/>
          </p:nvSpPr>
          <p:spPr>
            <a:xfrm>
              <a:off x="4419117" y="34491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00" y="289471"/>
                  </a:lnTo>
                  <a:lnTo>
                    <a:pt x="8788" y="289471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/>
            <p:cNvSpPr/>
            <p:nvPr/>
          </p:nvSpPr>
          <p:spPr>
            <a:xfrm>
              <a:off x="4419409" y="34491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499"/>
                  </a:lnTo>
                  <a:lnTo>
                    <a:pt x="94272" y="9499"/>
                  </a:lnTo>
                  <a:lnTo>
                    <a:pt x="94272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7"/>
            <p:cNvSpPr/>
            <p:nvPr/>
          </p:nvSpPr>
          <p:spPr>
            <a:xfrm>
              <a:off x="4424832" y="3495479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90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8"/>
            <p:cNvSpPr/>
            <p:nvPr/>
          </p:nvSpPr>
          <p:spPr>
            <a:xfrm>
              <a:off x="4424540" y="3536170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0" y="0"/>
                  </a:moveTo>
                  <a:lnTo>
                    <a:pt x="17195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9"/>
            <p:cNvSpPr/>
            <p:nvPr/>
          </p:nvSpPr>
          <p:spPr>
            <a:xfrm>
              <a:off x="4424540" y="357655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0" y="0"/>
                  </a:moveTo>
                  <a:lnTo>
                    <a:pt x="17195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0"/>
            <p:cNvSpPr/>
            <p:nvPr/>
          </p:nvSpPr>
          <p:spPr>
            <a:xfrm>
              <a:off x="4446930" y="3592616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1"/>
            <p:cNvSpPr/>
            <p:nvPr/>
          </p:nvSpPr>
          <p:spPr>
            <a:xfrm>
              <a:off x="4424540" y="361724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2"/>
            <p:cNvSpPr/>
            <p:nvPr/>
          </p:nvSpPr>
          <p:spPr>
            <a:xfrm>
              <a:off x="4446930" y="363315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3"/>
            <p:cNvSpPr/>
            <p:nvPr/>
          </p:nvSpPr>
          <p:spPr>
            <a:xfrm>
              <a:off x="4424540" y="365778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4"/>
            <p:cNvSpPr/>
            <p:nvPr/>
          </p:nvSpPr>
          <p:spPr>
            <a:xfrm>
              <a:off x="4345190" y="34705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83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1"/>
                  </a:lnTo>
                  <a:lnTo>
                    <a:pt x="9512" y="43561"/>
                  </a:lnTo>
                  <a:lnTo>
                    <a:pt x="9512" y="31038"/>
                  </a:lnTo>
                  <a:lnTo>
                    <a:pt x="26200" y="31038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5"/>
            <p:cNvSpPr/>
            <p:nvPr/>
          </p:nvSpPr>
          <p:spPr>
            <a:xfrm>
              <a:off x="4345190" y="34705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83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83" y="96126"/>
                  </a:lnTo>
                  <a:lnTo>
                    <a:pt x="31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6"/>
            <p:cNvSpPr/>
            <p:nvPr/>
          </p:nvSpPr>
          <p:spPr>
            <a:xfrm>
              <a:off x="4633467" y="3064217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3"/>
                  </a:moveTo>
                  <a:lnTo>
                    <a:pt x="218986" y="340613"/>
                  </a:lnTo>
                  <a:lnTo>
                    <a:pt x="218986" y="0"/>
                  </a:lnTo>
                  <a:lnTo>
                    <a:pt x="0" y="0"/>
                  </a:lnTo>
                  <a:lnTo>
                    <a:pt x="0" y="340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7"/>
            <p:cNvSpPr/>
            <p:nvPr/>
          </p:nvSpPr>
          <p:spPr>
            <a:xfrm>
              <a:off x="4735486" y="3088914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8"/>
            <p:cNvSpPr/>
            <p:nvPr/>
          </p:nvSpPr>
          <p:spPr>
            <a:xfrm>
              <a:off x="4788052" y="3334994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500"/>
                  </a:lnTo>
                  <a:lnTo>
                    <a:pt x="15506" y="44500"/>
                  </a:lnTo>
                  <a:lnTo>
                    <a:pt x="40830" y="17106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9"/>
            <p:cNvSpPr/>
            <p:nvPr/>
          </p:nvSpPr>
          <p:spPr>
            <a:xfrm>
              <a:off x="4661420" y="317648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80"/>
            <p:cNvSpPr/>
            <p:nvPr/>
          </p:nvSpPr>
          <p:spPr>
            <a:xfrm>
              <a:off x="4661420" y="3111402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5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81"/>
            <p:cNvSpPr/>
            <p:nvPr/>
          </p:nvSpPr>
          <p:spPr>
            <a:xfrm>
              <a:off x="4624679" y="3055823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34" y="340448"/>
                  </a:lnTo>
                  <a:lnTo>
                    <a:pt x="15659" y="340448"/>
                  </a:lnTo>
                  <a:lnTo>
                    <a:pt x="15659" y="8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2"/>
            <p:cNvSpPr/>
            <p:nvPr/>
          </p:nvSpPr>
          <p:spPr>
            <a:xfrm>
              <a:off x="4624679" y="3055823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22" y="17094"/>
                  </a:lnTo>
                  <a:lnTo>
                    <a:pt x="219722" y="349161"/>
                  </a:lnTo>
                  <a:lnTo>
                    <a:pt x="235242" y="357555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3"/>
            <p:cNvSpPr/>
            <p:nvPr/>
          </p:nvSpPr>
          <p:spPr>
            <a:xfrm>
              <a:off x="4711045" y="3063417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4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4"/>
            <p:cNvSpPr/>
            <p:nvPr/>
          </p:nvSpPr>
          <p:spPr>
            <a:xfrm>
              <a:off x="4730076" y="3085109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00" y="289471"/>
                  </a:lnTo>
                  <a:lnTo>
                    <a:pt x="8788" y="289471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5"/>
            <p:cNvSpPr/>
            <p:nvPr/>
          </p:nvSpPr>
          <p:spPr>
            <a:xfrm>
              <a:off x="4730369" y="3085109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512"/>
                  </a:lnTo>
                  <a:lnTo>
                    <a:pt x="94272" y="9512"/>
                  </a:lnTo>
                  <a:lnTo>
                    <a:pt x="94272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6"/>
            <p:cNvSpPr/>
            <p:nvPr/>
          </p:nvSpPr>
          <p:spPr>
            <a:xfrm>
              <a:off x="4758042" y="310680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282" y="8392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7"/>
            <p:cNvSpPr/>
            <p:nvPr/>
          </p:nvSpPr>
          <p:spPr>
            <a:xfrm>
              <a:off x="4735779" y="3131433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8"/>
            <p:cNvSpPr/>
            <p:nvPr/>
          </p:nvSpPr>
          <p:spPr>
            <a:xfrm>
              <a:off x="4757889" y="3147507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9"/>
            <p:cNvSpPr/>
            <p:nvPr/>
          </p:nvSpPr>
          <p:spPr>
            <a:xfrm>
              <a:off x="4735486" y="317213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90"/>
            <p:cNvSpPr/>
            <p:nvPr/>
          </p:nvSpPr>
          <p:spPr>
            <a:xfrm>
              <a:off x="4757889" y="3187879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1"/>
            <p:cNvSpPr/>
            <p:nvPr/>
          </p:nvSpPr>
          <p:spPr>
            <a:xfrm>
              <a:off x="4735486" y="3212510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2"/>
            <p:cNvSpPr/>
            <p:nvPr/>
          </p:nvSpPr>
          <p:spPr>
            <a:xfrm>
              <a:off x="4757889" y="322858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3"/>
            <p:cNvSpPr/>
            <p:nvPr/>
          </p:nvSpPr>
          <p:spPr>
            <a:xfrm>
              <a:off x="4735486" y="3253214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4"/>
            <p:cNvSpPr/>
            <p:nvPr/>
          </p:nvSpPr>
          <p:spPr>
            <a:xfrm>
              <a:off x="4757889" y="3269109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5"/>
            <p:cNvSpPr/>
            <p:nvPr/>
          </p:nvSpPr>
          <p:spPr>
            <a:xfrm>
              <a:off x="4735486" y="329373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6"/>
            <p:cNvSpPr/>
            <p:nvPr/>
          </p:nvSpPr>
          <p:spPr>
            <a:xfrm>
              <a:off x="4656150" y="3106483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19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0"/>
                  </a:lnTo>
                  <a:lnTo>
                    <a:pt x="9512" y="43560"/>
                  </a:lnTo>
                  <a:lnTo>
                    <a:pt x="9512" y="31051"/>
                  </a:lnTo>
                  <a:lnTo>
                    <a:pt x="26200" y="31051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7"/>
            <p:cNvSpPr/>
            <p:nvPr/>
          </p:nvSpPr>
          <p:spPr>
            <a:xfrm>
              <a:off x="4656150" y="3106483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19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8"/>
            <p:cNvSpPr/>
            <p:nvPr/>
          </p:nvSpPr>
          <p:spPr>
            <a:xfrm>
              <a:off x="4441736" y="3245661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5"/>
                  </a:moveTo>
                  <a:lnTo>
                    <a:pt x="218991" y="340615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9"/>
            <p:cNvSpPr/>
            <p:nvPr/>
          </p:nvSpPr>
          <p:spPr>
            <a:xfrm>
              <a:off x="4543768" y="3270359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00"/>
            <p:cNvSpPr/>
            <p:nvPr/>
          </p:nvSpPr>
          <p:spPr>
            <a:xfrm>
              <a:off x="4596320" y="3516439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43" y="0"/>
                  </a:moveTo>
                  <a:lnTo>
                    <a:pt x="0" y="44500"/>
                  </a:lnTo>
                  <a:lnTo>
                    <a:pt x="15519" y="44500"/>
                  </a:lnTo>
                  <a:lnTo>
                    <a:pt x="40843" y="17106"/>
                  </a:lnTo>
                  <a:lnTo>
                    <a:pt x="40843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01"/>
            <p:cNvSpPr/>
            <p:nvPr/>
          </p:nvSpPr>
          <p:spPr>
            <a:xfrm>
              <a:off x="4469701" y="335792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2"/>
            <p:cNvSpPr/>
            <p:nvPr/>
          </p:nvSpPr>
          <p:spPr>
            <a:xfrm>
              <a:off x="4469701" y="3292847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3"/>
            <p:cNvSpPr/>
            <p:nvPr/>
          </p:nvSpPr>
          <p:spPr>
            <a:xfrm>
              <a:off x="4432960" y="3237268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21" y="357555"/>
                  </a:lnTo>
                  <a:lnTo>
                    <a:pt x="227622" y="340448"/>
                  </a:lnTo>
                  <a:lnTo>
                    <a:pt x="15659" y="340448"/>
                  </a:lnTo>
                  <a:lnTo>
                    <a:pt x="15659" y="8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4"/>
            <p:cNvSpPr/>
            <p:nvPr/>
          </p:nvSpPr>
          <p:spPr>
            <a:xfrm>
              <a:off x="4432960" y="3237268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29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22" y="17094"/>
                  </a:lnTo>
                  <a:lnTo>
                    <a:pt x="219722" y="349161"/>
                  </a:lnTo>
                  <a:lnTo>
                    <a:pt x="235229" y="357555"/>
                  </a:lnTo>
                  <a:lnTo>
                    <a:pt x="235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5"/>
            <p:cNvSpPr/>
            <p:nvPr/>
          </p:nvSpPr>
          <p:spPr>
            <a:xfrm>
              <a:off x="4519325" y="324486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2"/>
                  </a:lnTo>
                </a:path>
              </a:pathLst>
            </a:custGeom>
            <a:ln w="15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6"/>
            <p:cNvSpPr/>
            <p:nvPr/>
          </p:nvSpPr>
          <p:spPr>
            <a:xfrm>
              <a:off x="4538357" y="32665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187" y="298970"/>
                  </a:lnTo>
                  <a:lnTo>
                    <a:pt x="96900" y="289471"/>
                  </a:lnTo>
                  <a:lnTo>
                    <a:pt x="8775" y="289471"/>
                  </a:lnTo>
                  <a:lnTo>
                    <a:pt x="8775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7"/>
            <p:cNvSpPr/>
            <p:nvPr/>
          </p:nvSpPr>
          <p:spPr>
            <a:xfrm>
              <a:off x="4538649" y="32665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512"/>
                  </a:lnTo>
                  <a:lnTo>
                    <a:pt x="94259" y="9512"/>
                  </a:lnTo>
                  <a:lnTo>
                    <a:pt x="94259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8"/>
            <p:cNvSpPr/>
            <p:nvPr/>
          </p:nvSpPr>
          <p:spPr>
            <a:xfrm>
              <a:off x="4566323" y="3288247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282" y="8393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9"/>
            <p:cNvSpPr/>
            <p:nvPr/>
          </p:nvSpPr>
          <p:spPr>
            <a:xfrm>
              <a:off x="4544059" y="331287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10"/>
            <p:cNvSpPr/>
            <p:nvPr/>
          </p:nvSpPr>
          <p:spPr>
            <a:xfrm>
              <a:off x="4566170" y="3328950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11"/>
            <p:cNvSpPr/>
            <p:nvPr/>
          </p:nvSpPr>
          <p:spPr>
            <a:xfrm>
              <a:off x="4543768" y="335358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12"/>
            <p:cNvSpPr/>
            <p:nvPr/>
          </p:nvSpPr>
          <p:spPr>
            <a:xfrm>
              <a:off x="4566170" y="336932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3"/>
            <p:cNvSpPr/>
            <p:nvPr/>
          </p:nvSpPr>
          <p:spPr>
            <a:xfrm>
              <a:off x="4543768" y="339395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4"/>
            <p:cNvSpPr/>
            <p:nvPr/>
          </p:nvSpPr>
          <p:spPr>
            <a:xfrm>
              <a:off x="4566170" y="3410027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5"/>
            <p:cNvSpPr/>
            <p:nvPr/>
          </p:nvSpPr>
          <p:spPr>
            <a:xfrm>
              <a:off x="4543768" y="343464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6"/>
            <p:cNvSpPr/>
            <p:nvPr/>
          </p:nvSpPr>
          <p:spPr>
            <a:xfrm>
              <a:off x="4566170" y="3450554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7"/>
            <p:cNvSpPr/>
            <p:nvPr/>
          </p:nvSpPr>
          <p:spPr>
            <a:xfrm>
              <a:off x="4543768" y="3475184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8"/>
            <p:cNvSpPr/>
            <p:nvPr/>
          </p:nvSpPr>
          <p:spPr>
            <a:xfrm>
              <a:off x="4464430" y="32879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0"/>
                  </a:lnTo>
                  <a:lnTo>
                    <a:pt x="9512" y="43560"/>
                  </a:lnTo>
                  <a:lnTo>
                    <a:pt x="9512" y="31051"/>
                  </a:lnTo>
                  <a:lnTo>
                    <a:pt x="26200" y="31051"/>
                  </a:lnTo>
                  <a:lnTo>
                    <a:pt x="26200" y="21869"/>
                  </a:lnTo>
                  <a:lnTo>
                    <a:pt x="9512" y="21869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9"/>
            <p:cNvSpPr/>
            <p:nvPr/>
          </p:nvSpPr>
          <p:spPr>
            <a:xfrm>
              <a:off x="4464430" y="32879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05" y="9347"/>
                  </a:lnTo>
                  <a:lnTo>
                    <a:pt x="21805" y="90423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20"/>
            <p:cNvSpPr/>
            <p:nvPr/>
          </p:nvSpPr>
          <p:spPr>
            <a:xfrm>
              <a:off x="4728946" y="3428250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21"/>
            <p:cNvSpPr/>
            <p:nvPr/>
          </p:nvSpPr>
          <p:spPr>
            <a:xfrm>
              <a:off x="4830965" y="3452959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22"/>
            <p:cNvSpPr/>
            <p:nvPr/>
          </p:nvSpPr>
          <p:spPr>
            <a:xfrm>
              <a:off x="4883530" y="3699040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488"/>
                  </a:lnTo>
                  <a:lnTo>
                    <a:pt x="15506" y="44488"/>
                  </a:lnTo>
                  <a:lnTo>
                    <a:pt x="40830" y="17094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3"/>
            <p:cNvSpPr/>
            <p:nvPr/>
          </p:nvSpPr>
          <p:spPr>
            <a:xfrm>
              <a:off x="4756899" y="354051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4"/>
            <p:cNvSpPr/>
            <p:nvPr/>
          </p:nvSpPr>
          <p:spPr>
            <a:xfrm>
              <a:off x="4756899" y="3475447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5"/>
            <p:cNvSpPr/>
            <p:nvPr/>
          </p:nvSpPr>
          <p:spPr>
            <a:xfrm>
              <a:off x="4720158" y="341985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68"/>
                  </a:lnTo>
                  <a:lnTo>
                    <a:pt x="235534" y="357568"/>
                  </a:lnTo>
                  <a:lnTo>
                    <a:pt x="227634" y="340461"/>
                  </a:lnTo>
                  <a:lnTo>
                    <a:pt x="15659" y="340461"/>
                  </a:lnTo>
                  <a:lnTo>
                    <a:pt x="15659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6"/>
            <p:cNvSpPr/>
            <p:nvPr/>
          </p:nvSpPr>
          <p:spPr>
            <a:xfrm>
              <a:off x="4720158" y="341985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106"/>
                  </a:lnTo>
                  <a:lnTo>
                    <a:pt x="219722" y="17106"/>
                  </a:lnTo>
                  <a:lnTo>
                    <a:pt x="219735" y="349173"/>
                  </a:lnTo>
                  <a:lnTo>
                    <a:pt x="235242" y="357568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7"/>
            <p:cNvSpPr/>
            <p:nvPr/>
          </p:nvSpPr>
          <p:spPr>
            <a:xfrm>
              <a:off x="4806524" y="342745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1"/>
                  </a:lnTo>
                </a:path>
              </a:pathLst>
            </a:custGeom>
            <a:ln w="15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8"/>
            <p:cNvSpPr/>
            <p:nvPr/>
          </p:nvSpPr>
          <p:spPr>
            <a:xfrm>
              <a:off x="4825555" y="34491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01" y="289471"/>
                  </a:lnTo>
                  <a:lnTo>
                    <a:pt x="8788" y="289471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9"/>
            <p:cNvSpPr/>
            <p:nvPr/>
          </p:nvSpPr>
          <p:spPr>
            <a:xfrm>
              <a:off x="4825847" y="34491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499"/>
                  </a:lnTo>
                  <a:lnTo>
                    <a:pt x="94272" y="9499"/>
                  </a:lnTo>
                  <a:lnTo>
                    <a:pt x="94272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30"/>
            <p:cNvSpPr/>
            <p:nvPr/>
          </p:nvSpPr>
          <p:spPr>
            <a:xfrm>
              <a:off x="4853520" y="3470848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283" y="8392"/>
                  </a:lnTo>
                  <a:lnTo>
                    <a:pt x="47283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31"/>
            <p:cNvSpPr/>
            <p:nvPr/>
          </p:nvSpPr>
          <p:spPr>
            <a:xfrm>
              <a:off x="4831257" y="349547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32"/>
            <p:cNvSpPr/>
            <p:nvPr/>
          </p:nvSpPr>
          <p:spPr>
            <a:xfrm>
              <a:off x="4853368" y="3511539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3"/>
            <p:cNvSpPr/>
            <p:nvPr/>
          </p:nvSpPr>
          <p:spPr>
            <a:xfrm>
              <a:off x="4830965" y="3536170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4"/>
            <p:cNvSpPr/>
            <p:nvPr/>
          </p:nvSpPr>
          <p:spPr>
            <a:xfrm>
              <a:off x="4853368" y="3551925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5"/>
            <p:cNvSpPr/>
            <p:nvPr/>
          </p:nvSpPr>
          <p:spPr>
            <a:xfrm>
              <a:off x="4830965" y="357655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6"/>
            <p:cNvSpPr/>
            <p:nvPr/>
          </p:nvSpPr>
          <p:spPr>
            <a:xfrm>
              <a:off x="4853368" y="3592616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7"/>
            <p:cNvSpPr/>
            <p:nvPr/>
          </p:nvSpPr>
          <p:spPr>
            <a:xfrm>
              <a:off x="4830965" y="361724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8"/>
            <p:cNvSpPr/>
            <p:nvPr/>
          </p:nvSpPr>
          <p:spPr>
            <a:xfrm>
              <a:off x="4853368" y="363315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9"/>
            <p:cNvSpPr/>
            <p:nvPr/>
          </p:nvSpPr>
          <p:spPr>
            <a:xfrm>
              <a:off x="4830965" y="365778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40"/>
            <p:cNvSpPr/>
            <p:nvPr/>
          </p:nvSpPr>
          <p:spPr>
            <a:xfrm>
              <a:off x="4751628" y="34705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1"/>
                  </a:lnTo>
                  <a:lnTo>
                    <a:pt x="9512" y="43561"/>
                  </a:lnTo>
                  <a:lnTo>
                    <a:pt x="9512" y="31038"/>
                  </a:lnTo>
                  <a:lnTo>
                    <a:pt x="26200" y="31038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41"/>
            <p:cNvSpPr/>
            <p:nvPr/>
          </p:nvSpPr>
          <p:spPr>
            <a:xfrm>
              <a:off x="4751628" y="34705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42"/>
            <p:cNvSpPr/>
            <p:nvPr/>
          </p:nvSpPr>
          <p:spPr>
            <a:xfrm>
              <a:off x="4929555" y="3348799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3"/>
            <p:cNvSpPr/>
            <p:nvPr/>
          </p:nvSpPr>
          <p:spPr>
            <a:xfrm>
              <a:off x="5031587" y="3506914"/>
              <a:ext cx="93980" cy="158115"/>
            </a:xfrm>
            <a:custGeom>
              <a:avLst/>
              <a:gdLst/>
              <a:ahLst/>
              <a:cxnLst/>
              <a:rect l="l" t="t" r="r" b="b"/>
              <a:pathLst>
                <a:path w="93979" h="158114">
                  <a:moveTo>
                    <a:pt x="0" y="157962"/>
                  </a:moveTo>
                  <a:lnTo>
                    <a:pt x="93395" y="157962"/>
                  </a:lnTo>
                  <a:lnTo>
                    <a:pt x="93395" y="0"/>
                  </a:lnTo>
                  <a:lnTo>
                    <a:pt x="0" y="0"/>
                  </a:lnTo>
                  <a:lnTo>
                    <a:pt x="0" y="1579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4"/>
            <p:cNvSpPr/>
            <p:nvPr/>
          </p:nvSpPr>
          <p:spPr>
            <a:xfrm>
              <a:off x="5084140" y="3619576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43" y="0"/>
                  </a:moveTo>
                  <a:lnTo>
                    <a:pt x="0" y="44500"/>
                  </a:lnTo>
                  <a:lnTo>
                    <a:pt x="15519" y="44500"/>
                  </a:lnTo>
                  <a:lnTo>
                    <a:pt x="40843" y="17106"/>
                  </a:lnTo>
                  <a:lnTo>
                    <a:pt x="40843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5"/>
            <p:cNvSpPr/>
            <p:nvPr/>
          </p:nvSpPr>
          <p:spPr>
            <a:xfrm>
              <a:off x="4957521" y="346106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0" y="21694"/>
                  </a:lnTo>
                  <a:lnTo>
                    <a:pt x="21810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6"/>
            <p:cNvSpPr/>
            <p:nvPr/>
          </p:nvSpPr>
          <p:spPr>
            <a:xfrm>
              <a:off x="4957521" y="3395996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0" y="65083"/>
                  </a:lnTo>
                  <a:lnTo>
                    <a:pt x="21810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7"/>
            <p:cNvSpPr/>
            <p:nvPr/>
          </p:nvSpPr>
          <p:spPr>
            <a:xfrm>
              <a:off x="4920767" y="3340404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34" y="340461"/>
                  </a:lnTo>
                  <a:lnTo>
                    <a:pt x="15671" y="340461"/>
                  </a:lnTo>
                  <a:lnTo>
                    <a:pt x="15671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8"/>
            <p:cNvSpPr/>
            <p:nvPr/>
          </p:nvSpPr>
          <p:spPr>
            <a:xfrm>
              <a:off x="4920767" y="3340404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35" y="17094"/>
                  </a:lnTo>
                  <a:lnTo>
                    <a:pt x="219735" y="349173"/>
                  </a:lnTo>
                  <a:lnTo>
                    <a:pt x="235242" y="357555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9"/>
            <p:cNvSpPr/>
            <p:nvPr/>
          </p:nvSpPr>
          <p:spPr>
            <a:xfrm>
              <a:off x="5007145" y="3348001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1"/>
                  </a:lnTo>
                </a:path>
              </a:pathLst>
            </a:custGeom>
            <a:ln w="15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50"/>
            <p:cNvSpPr/>
            <p:nvPr/>
          </p:nvSpPr>
          <p:spPr>
            <a:xfrm>
              <a:off x="5026164" y="3369690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83"/>
                  </a:lnTo>
                  <a:lnTo>
                    <a:pt x="103200" y="298983"/>
                  </a:lnTo>
                  <a:lnTo>
                    <a:pt x="96913" y="289483"/>
                  </a:lnTo>
                  <a:lnTo>
                    <a:pt x="8788" y="289483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51"/>
            <p:cNvSpPr/>
            <p:nvPr/>
          </p:nvSpPr>
          <p:spPr>
            <a:xfrm>
              <a:off x="5026456" y="3369690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60" y="0"/>
                  </a:moveTo>
                  <a:lnTo>
                    <a:pt x="0" y="0"/>
                  </a:lnTo>
                  <a:lnTo>
                    <a:pt x="6146" y="9512"/>
                  </a:lnTo>
                  <a:lnTo>
                    <a:pt x="94272" y="9512"/>
                  </a:lnTo>
                  <a:lnTo>
                    <a:pt x="94272" y="293433"/>
                  </a:lnTo>
                  <a:lnTo>
                    <a:pt x="103060" y="298983"/>
                  </a:lnTo>
                  <a:lnTo>
                    <a:pt x="103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52"/>
            <p:cNvSpPr/>
            <p:nvPr/>
          </p:nvSpPr>
          <p:spPr>
            <a:xfrm>
              <a:off x="5053990" y="3513165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3"/>
            <p:cNvSpPr/>
            <p:nvPr/>
          </p:nvSpPr>
          <p:spPr>
            <a:xfrm>
              <a:off x="5031587" y="353779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4"/>
            <p:cNvSpPr/>
            <p:nvPr/>
          </p:nvSpPr>
          <p:spPr>
            <a:xfrm>
              <a:off x="5053990" y="355370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5"/>
            <p:cNvSpPr/>
            <p:nvPr/>
          </p:nvSpPr>
          <p:spPr>
            <a:xfrm>
              <a:off x="5031587" y="3578334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6"/>
            <p:cNvSpPr/>
            <p:nvPr/>
          </p:nvSpPr>
          <p:spPr>
            <a:xfrm>
              <a:off x="4952238" y="3391077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12" y="96126"/>
                  </a:lnTo>
                  <a:lnTo>
                    <a:pt x="31483" y="96126"/>
                  </a:lnTo>
                  <a:lnTo>
                    <a:pt x="26212" y="86931"/>
                  </a:lnTo>
                  <a:lnTo>
                    <a:pt x="9525" y="86931"/>
                  </a:lnTo>
                  <a:lnTo>
                    <a:pt x="9525" y="74422"/>
                  </a:lnTo>
                  <a:lnTo>
                    <a:pt x="26212" y="74422"/>
                  </a:lnTo>
                  <a:lnTo>
                    <a:pt x="26212" y="65239"/>
                  </a:lnTo>
                  <a:lnTo>
                    <a:pt x="9525" y="65239"/>
                  </a:lnTo>
                  <a:lnTo>
                    <a:pt x="9525" y="52730"/>
                  </a:lnTo>
                  <a:lnTo>
                    <a:pt x="26212" y="52730"/>
                  </a:lnTo>
                  <a:lnTo>
                    <a:pt x="26212" y="43548"/>
                  </a:lnTo>
                  <a:lnTo>
                    <a:pt x="9525" y="43548"/>
                  </a:lnTo>
                  <a:lnTo>
                    <a:pt x="9525" y="31038"/>
                  </a:lnTo>
                  <a:lnTo>
                    <a:pt x="26212" y="31038"/>
                  </a:lnTo>
                  <a:lnTo>
                    <a:pt x="26212" y="21856"/>
                  </a:lnTo>
                  <a:lnTo>
                    <a:pt x="9525" y="21856"/>
                  </a:lnTo>
                  <a:lnTo>
                    <a:pt x="9525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7"/>
            <p:cNvSpPr/>
            <p:nvPr/>
          </p:nvSpPr>
          <p:spPr>
            <a:xfrm>
              <a:off x="4952238" y="3391077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83" y="0"/>
                  </a:moveTo>
                  <a:lnTo>
                    <a:pt x="0" y="0"/>
                  </a:lnTo>
                  <a:lnTo>
                    <a:pt x="5283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83" y="96126"/>
                  </a:lnTo>
                  <a:lnTo>
                    <a:pt x="31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8"/>
            <p:cNvSpPr/>
            <p:nvPr/>
          </p:nvSpPr>
          <p:spPr>
            <a:xfrm>
              <a:off x="5015077" y="3166300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3"/>
                  </a:moveTo>
                  <a:lnTo>
                    <a:pt x="218986" y="340613"/>
                  </a:lnTo>
                  <a:lnTo>
                    <a:pt x="218986" y="0"/>
                  </a:lnTo>
                  <a:lnTo>
                    <a:pt x="0" y="0"/>
                  </a:lnTo>
                  <a:lnTo>
                    <a:pt x="0" y="340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9"/>
            <p:cNvSpPr/>
            <p:nvPr/>
          </p:nvSpPr>
          <p:spPr>
            <a:xfrm>
              <a:off x="5117096" y="3190996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60"/>
            <p:cNvSpPr/>
            <p:nvPr/>
          </p:nvSpPr>
          <p:spPr>
            <a:xfrm>
              <a:off x="5169661" y="3437077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500"/>
                  </a:lnTo>
                  <a:lnTo>
                    <a:pt x="15506" y="44500"/>
                  </a:lnTo>
                  <a:lnTo>
                    <a:pt x="40830" y="17106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61"/>
            <p:cNvSpPr/>
            <p:nvPr/>
          </p:nvSpPr>
          <p:spPr>
            <a:xfrm>
              <a:off x="5043030" y="327856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62"/>
            <p:cNvSpPr/>
            <p:nvPr/>
          </p:nvSpPr>
          <p:spPr>
            <a:xfrm>
              <a:off x="5043030" y="3213484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3"/>
            <p:cNvSpPr/>
            <p:nvPr/>
          </p:nvSpPr>
          <p:spPr>
            <a:xfrm>
              <a:off x="5006289" y="315790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34" y="340461"/>
                  </a:lnTo>
                  <a:lnTo>
                    <a:pt x="15659" y="340461"/>
                  </a:lnTo>
                  <a:lnTo>
                    <a:pt x="15659" y="8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4"/>
            <p:cNvSpPr/>
            <p:nvPr/>
          </p:nvSpPr>
          <p:spPr>
            <a:xfrm>
              <a:off x="5006289" y="315790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22" y="17094"/>
                  </a:lnTo>
                  <a:lnTo>
                    <a:pt x="219735" y="349161"/>
                  </a:lnTo>
                  <a:lnTo>
                    <a:pt x="235242" y="357555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5"/>
            <p:cNvSpPr/>
            <p:nvPr/>
          </p:nvSpPr>
          <p:spPr>
            <a:xfrm>
              <a:off x="5092655" y="316550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4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6"/>
            <p:cNvSpPr/>
            <p:nvPr/>
          </p:nvSpPr>
          <p:spPr>
            <a:xfrm>
              <a:off x="5111686" y="3187192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00" y="289471"/>
                  </a:lnTo>
                  <a:lnTo>
                    <a:pt x="8788" y="289471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7"/>
            <p:cNvSpPr/>
            <p:nvPr/>
          </p:nvSpPr>
          <p:spPr>
            <a:xfrm>
              <a:off x="5111978" y="3187192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512"/>
                  </a:lnTo>
                  <a:lnTo>
                    <a:pt x="94272" y="9512"/>
                  </a:lnTo>
                  <a:lnTo>
                    <a:pt x="94272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8"/>
            <p:cNvSpPr/>
            <p:nvPr/>
          </p:nvSpPr>
          <p:spPr>
            <a:xfrm>
              <a:off x="5139651" y="3208884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282" y="8393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9"/>
            <p:cNvSpPr/>
            <p:nvPr/>
          </p:nvSpPr>
          <p:spPr>
            <a:xfrm>
              <a:off x="5117388" y="323351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70"/>
            <p:cNvSpPr/>
            <p:nvPr/>
          </p:nvSpPr>
          <p:spPr>
            <a:xfrm>
              <a:off x="5139499" y="3249588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71"/>
            <p:cNvSpPr/>
            <p:nvPr/>
          </p:nvSpPr>
          <p:spPr>
            <a:xfrm>
              <a:off x="5117096" y="327421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72"/>
            <p:cNvSpPr/>
            <p:nvPr/>
          </p:nvSpPr>
          <p:spPr>
            <a:xfrm>
              <a:off x="5139499" y="328996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3"/>
            <p:cNvSpPr/>
            <p:nvPr/>
          </p:nvSpPr>
          <p:spPr>
            <a:xfrm>
              <a:off x="5117096" y="33145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4"/>
            <p:cNvSpPr/>
            <p:nvPr/>
          </p:nvSpPr>
          <p:spPr>
            <a:xfrm>
              <a:off x="5139499" y="333065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5"/>
            <p:cNvSpPr/>
            <p:nvPr/>
          </p:nvSpPr>
          <p:spPr>
            <a:xfrm>
              <a:off x="5117096" y="3355283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6"/>
            <p:cNvSpPr/>
            <p:nvPr/>
          </p:nvSpPr>
          <p:spPr>
            <a:xfrm>
              <a:off x="5139499" y="3371190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7"/>
            <p:cNvSpPr/>
            <p:nvPr/>
          </p:nvSpPr>
          <p:spPr>
            <a:xfrm>
              <a:off x="5117096" y="3395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8"/>
            <p:cNvSpPr/>
            <p:nvPr/>
          </p:nvSpPr>
          <p:spPr>
            <a:xfrm>
              <a:off x="5037759" y="3208566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0"/>
                  </a:lnTo>
                  <a:lnTo>
                    <a:pt x="9512" y="43560"/>
                  </a:lnTo>
                  <a:lnTo>
                    <a:pt x="9512" y="31051"/>
                  </a:lnTo>
                  <a:lnTo>
                    <a:pt x="26200" y="31051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9"/>
            <p:cNvSpPr/>
            <p:nvPr/>
          </p:nvSpPr>
          <p:spPr>
            <a:xfrm>
              <a:off x="5037759" y="3208566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80"/>
            <p:cNvSpPr/>
            <p:nvPr/>
          </p:nvSpPr>
          <p:spPr>
            <a:xfrm>
              <a:off x="5168023" y="3428250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81"/>
            <p:cNvSpPr/>
            <p:nvPr/>
          </p:nvSpPr>
          <p:spPr>
            <a:xfrm>
              <a:off x="5270055" y="3452952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76"/>
                  </a:moveTo>
                  <a:lnTo>
                    <a:pt x="93395" y="291376"/>
                  </a:lnTo>
                  <a:lnTo>
                    <a:pt x="93395" y="0"/>
                  </a:lnTo>
                  <a:lnTo>
                    <a:pt x="0" y="0"/>
                  </a:lnTo>
                  <a:lnTo>
                    <a:pt x="0" y="29137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82"/>
            <p:cNvSpPr/>
            <p:nvPr/>
          </p:nvSpPr>
          <p:spPr>
            <a:xfrm>
              <a:off x="5322608" y="3699040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43" y="0"/>
                  </a:moveTo>
                  <a:lnTo>
                    <a:pt x="0" y="44488"/>
                  </a:lnTo>
                  <a:lnTo>
                    <a:pt x="15506" y="44488"/>
                  </a:lnTo>
                  <a:lnTo>
                    <a:pt x="40843" y="17094"/>
                  </a:lnTo>
                  <a:lnTo>
                    <a:pt x="40843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3"/>
            <p:cNvSpPr/>
            <p:nvPr/>
          </p:nvSpPr>
          <p:spPr>
            <a:xfrm>
              <a:off x="5195989" y="354051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0" y="21694"/>
                  </a:lnTo>
                  <a:lnTo>
                    <a:pt x="21810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4"/>
            <p:cNvSpPr/>
            <p:nvPr/>
          </p:nvSpPr>
          <p:spPr>
            <a:xfrm>
              <a:off x="5195989" y="3475447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0" y="65083"/>
                  </a:lnTo>
                  <a:lnTo>
                    <a:pt x="21810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5"/>
            <p:cNvSpPr/>
            <p:nvPr/>
          </p:nvSpPr>
          <p:spPr>
            <a:xfrm>
              <a:off x="5159235" y="341985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68"/>
                  </a:lnTo>
                  <a:lnTo>
                    <a:pt x="235534" y="357568"/>
                  </a:lnTo>
                  <a:lnTo>
                    <a:pt x="227634" y="340461"/>
                  </a:lnTo>
                  <a:lnTo>
                    <a:pt x="15671" y="340461"/>
                  </a:lnTo>
                  <a:lnTo>
                    <a:pt x="15671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6"/>
            <p:cNvSpPr/>
            <p:nvPr/>
          </p:nvSpPr>
          <p:spPr>
            <a:xfrm>
              <a:off x="5159235" y="3419855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106"/>
                  </a:lnTo>
                  <a:lnTo>
                    <a:pt x="219735" y="17106"/>
                  </a:lnTo>
                  <a:lnTo>
                    <a:pt x="219735" y="349173"/>
                  </a:lnTo>
                  <a:lnTo>
                    <a:pt x="235242" y="357568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7"/>
            <p:cNvSpPr/>
            <p:nvPr/>
          </p:nvSpPr>
          <p:spPr>
            <a:xfrm>
              <a:off x="5245601" y="342746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01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8"/>
            <p:cNvSpPr/>
            <p:nvPr/>
          </p:nvSpPr>
          <p:spPr>
            <a:xfrm>
              <a:off x="5264632" y="34491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13" y="289471"/>
                  </a:lnTo>
                  <a:lnTo>
                    <a:pt x="8788" y="289471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9"/>
            <p:cNvSpPr/>
            <p:nvPr/>
          </p:nvSpPr>
          <p:spPr>
            <a:xfrm>
              <a:off x="5264924" y="344915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60" y="0"/>
                  </a:moveTo>
                  <a:lnTo>
                    <a:pt x="0" y="0"/>
                  </a:lnTo>
                  <a:lnTo>
                    <a:pt x="6146" y="9499"/>
                  </a:lnTo>
                  <a:lnTo>
                    <a:pt x="94272" y="9499"/>
                  </a:lnTo>
                  <a:lnTo>
                    <a:pt x="94272" y="293433"/>
                  </a:lnTo>
                  <a:lnTo>
                    <a:pt x="103060" y="298970"/>
                  </a:lnTo>
                  <a:lnTo>
                    <a:pt x="103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90"/>
            <p:cNvSpPr/>
            <p:nvPr/>
          </p:nvSpPr>
          <p:spPr>
            <a:xfrm>
              <a:off x="5292597" y="3470848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282" y="8392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91"/>
            <p:cNvSpPr/>
            <p:nvPr/>
          </p:nvSpPr>
          <p:spPr>
            <a:xfrm>
              <a:off x="5270347" y="349547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92"/>
            <p:cNvSpPr/>
            <p:nvPr/>
          </p:nvSpPr>
          <p:spPr>
            <a:xfrm>
              <a:off x="5292458" y="3511539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3"/>
            <p:cNvSpPr/>
            <p:nvPr/>
          </p:nvSpPr>
          <p:spPr>
            <a:xfrm>
              <a:off x="5270055" y="3536170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4"/>
            <p:cNvSpPr/>
            <p:nvPr/>
          </p:nvSpPr>
          <p:spPr>
            <a:xfrm>
              <a:off x="5292458" y="3551925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5"/>
            <p:cNvSpPr/>
            <p:nvPr/>
          </p:nvSpPr>
          <p:spPr>
            <a:xfrm>
              <a:off x="5270055" y="357655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6"/>
            <p:cNvSpPr/>
            <p:nvPr/>
          </p:nvSpPr>
          <p:spPr>
            <a:xfrm>
              <a:off x="5292458" y="3592616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7"/>
            <p:cNvSpPr/>
            <p:nvPr/>
          </p:nvSpPr>
          <p:spPr>
            <a:xfrm>
              <a:off x="5270055" y="361724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8"/>
            <p:cNvSpPr/>
            <p:nvPr/>
          </p:nvSpPr>
          <p:spPr>
            <a:xfrm>
              <a:off x="5292458" y="363315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9"/>
            <p:cNvSpPr/>
            <p:nvPr/>
          </p:nvSpPr>
          <p:spPr>
            <a:xfrm>
              <a:off x="5270055" y="365778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200"/>
            <p:cNvSpPr/>
            <p:nvPr/>
          </p:nvSpPr>
          <p:spPr>
            <a:xfrm>
              <a:off x="5190706" y="34705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12" y="96126"/>
                  </a:lnTo>
                  <a:lnTo>
                    <a:pt x="31483" y="96126"/>
                  </a:lnTo>
                  <a:lnTo>
                    <a:pt x="26212" y="86944"/>
                  </a:lnTo>
                  <a:lnTo>
                    <a:pt x="9525" y="86944"/>
                  </a:lnTo>
                  <a:lnTo>
                    <a:pt x="9525" y="74434"/>
                  </a:lnTo>
                  <a:lnTo>
                    <a:pt x="26212" y="74434"/>
                  </a:lnTo>
                  <a:lnTo>
                    <a:pt x="26212" y="65239"/>
                  </a:lnTo>
                  <a:lnTo>
                    <a:pt x="9525" y="65239"/>
                  </a:lnTo>
                  <a:lnTo>
                    <a:pt x="9525" y="52730"/>
                  </a:lnTo>
                  <a:lnTo>
                    <a:pt x="26212" y="52730"/>
                  </a:lnTo>
                  <a:lnTo>
                    <a:pt x="26212" y="43561"/>
                  </a:lnTo>
                  <a:lnTo>
                    <a:pt x="9525" y="43561"/>
                  </a:lnTo>
                  <a:lnTo>
                    <a:pt x="9525" y="31038"/>
                  </a:lnTo>
                  <a:lnTo>
                    <a:pt x="26212" y="31038"/>
                  </a:lnTo>
                  <a:lnTo>
                    <a:pt x="26212" y="21856"/>
                  </a:lnTo>
                  <a:lnTo>
                    <a:pt x="9525" y="21856"/>
                  </a:lnTo>
                  <a:lnTo>
                    <a:pt x="9525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201"/>
            <p:cNvSpPr/>
            <p:nvPr/>
          </p:nvSpPr>
          <p:spPr>
            <a:xfrm>
              <a:off x="5190706" y="347052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83" y="0"/>
                  </a:moveTo>
                  <a:lnTo>
                    <a:pt x="0" y="0"/>
                  </a:lnTo>
                  <a:lnTo>
                    <a:pt x="5283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83" y="96126"/>
                  </a:lnTo>
                  <a:lnTo>
                    <a:pt x="31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202"/>
            <p:cNvSpPr/>
            <p:nvPr/>
          </p:nvSpPr>
          <p:spPr>
            <a:xfrm>
              <a:off x="4560976" y="3609746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3"/>
            <p:cNvSpPr/>
            <p:nvPr/>
          </p:nvSpPr>
          <p:spPr>
            <a:xfrm>
              <a:off x="4663008" y="3634442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4"/>
            <p:cNvSpPr/>
            <p:nvPr/>
          </p:nvSpPr>
          <p:spPr>
            <a:xfrm>
              <a:off x="4715560" y="3880523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500"/>
                  </a:lnTo>
                  <a:lnTo>
                    <a:pt x="15506" y="44500"/>
                  </a:lnTo>
                  <a:lnTo>
                    <a:pt x="40830" y="17106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5"/>
            <p:cNvSpPr/>
            <p:nvPr/>
          </p:nvSpPr>
          <p:spPr>
            <a:xfrm>
              <a:off x="4588929" y="372201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1"/>
                  </a:moveTo>
                  <a:lnTo>
                    <a:pt x="21818" y="21691"/>
                  </a:lnTo>
                  <a:lnTo>
                    <a:pt x="21818" y="0"/>
                  </a:lnTo>
                  <a:lnTo>
                    <a:pt x="0" y="0"/>
                  </a:lnTo>
                  <a:lnTo>
                    <a:pt x="0" y="21691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6"/>
            <p:cNvSpPr/>
            <p:nvPr/>
          </p:nvSpPr>
          <p:spPr>
            <a:xfrm>
              <a:off x="4588929" y="3656943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0" y="65083"/>
                  </a:lnTo>
                  <a:lnTo>
                    <a:pt x="21810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7"/>
            <p:cNvSpPr/>
            <p:nvPr/>
          </p:nvSpPr>
          <p:spPr>
            <a:xfrm>
              <a:off x="4552188" y="3601351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34" y="340461"/>
                  </a:lnTo>
                  <a:lnTo>
                    <a:pt x="15659" y="340461"/>
                  </a:lnTo>
                  <a:lnTo>
                    <a:pt x="15659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8"/>
            <p:cNvSpPr/>
            <p:nvPr/>
          </p:nvSpPr>
          <p:spPr>
            <a:xfrm>
              <a:off x="4552188" y="3601351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35" y="17094"/>
                  </a:lnTo>
                  <a:lnTo>
                    <a:pt x="219735" y="349173"/>
                  </a:lnTo>
                  <a:lnTo>
                    <a:pt x="235242" y="357555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9"/>
            <p:cNvSpPr/>
            <p:nvPr/>
          </p:nvSpPr>
          <p:spPr>
            <a:xfrm>
              <a:off x="4638554" y="3608946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4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10"/>
            <p:cNvSpPr/>
            <p:nvPr/>
          </p:nvSpPr>
          <p:spPr>
            <a:xfrm>
              <a:off x="4657585" y="3630638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83"/>
                  </a:lnTo>
                  <a:lnTo>
                    <a:pt x="103200" y="298983"/>
                  </a:lnTo>
                  <a:lnTo>
                    <a:pt x="96913" y="289483"/>
                  </a:lnTo>
                  <a:lnTo>
                    <a:pt x="8788" y="289483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11"/>
            <p:cNvSpPr/>
            <p:nvPr/>
          </p:nvSpPr>
          <p:spPr>
            <a:xfrm>
              <a:off x="4657877" y="3630638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512"/>
                  </a:lnTo>
                  <a:lnTo>
                    <a:pt x="94272" y="9512"/>
                  </a:lnTo>
                  <a:lnTo>
                    <a:pt x="94272" y="293433"/>
                  </a:lnTo>
                  <a:lnTo>
                    <a:pt x="103047" y="298983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12"/>
            <p:cNvSpPr/>
            <p:nvPr/>
          </p:nvSpPr>
          <p:spPr>
            <a:xfrm>
              <a:off x="4685550" y="3652330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282" y="8393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3"/>
            <p:cNvSpPr/>
            <p:nvPr/>
          </p:nvSpPr>
          <p:spPr>
            <a:xfrm>
              <a:off x="4663300" y="367696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4"/>
            <p:cNvSpPr/>
            <p:nvPr/>
          </p:nvSpPr>
          <p:spPr>
            <a:xfrm>
              <a:off x="4685398" y="3693034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5"/>
            <p:cNvSpPr/>
            <p:nvPr/>
          </p:nvSpPr>
          <p:spPr>
            <a:xfrm>
              <a:off x="4663008" y="371766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6"/>
            <p:cNvSpPr/>
            <p:nvPr/>
          </p:nvSpPr>
          <p:spPr>
            <a:xfrm>
              <a:off x="4685398" y="3733408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7"/>
            <p:cNvSpPr/>
            <p:nvPr/>
          </p:nvSpPr>
          <p:spPr>
            <a:xfrm>
              <a:off x="4663008" y="375803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8"/>
            <p:cNvSpPr/>
            <p:nvPr/>
          </p:nvSpPr>
          <p:spPr>
            <a:xfrm>
              <a:off x="4685398" y="377411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9"/>
            <p:cNvSpPr/>
            <p:nvPr/>
          </p:nvSpPr>
          <p:spPr>
            <a:xfrm>
              <a:off x="4663008" y="379874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20"/>
            <p:cNvSpPr/>
            <p:nvPr/>
          </p:nvSpPr>
          <p:spPr>
            <a:xfrm>
              <a:off x="4685398" y="3814649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21"/>
            <p:cNvSpPr/>
            <p:nvPr/>
          </p:nvSpPr>
          <p:spPr>
            <a:xfrm>
              <a:off x="4663008" y="3839281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22"/>
            <p:cNvSpPr/>
            <p:nvPr/>
          </p:nvSpPr>
          <p:spPr>
            <a:xfrm>
              <a:off x="4583658" y="3652024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31"/>
                  </a:lnTo>
                  <a:lnTo>
                    <a:pt x="9525" y="86931"/>
                  </a:lnTo>
                  <a:lnTo>
                    <a:pt x="9525" y="74422"/>
                  </a:lnTo>
                  <a:lnTo>
                    <a:pt x="26200" y="74422"/>
                  </a:lnTo>
                  <a:lnTo>
                    <a:pt x="26200" y="65239"/>
                  </a:lnTo>
                  <a:lnTo>
                    <a:pt x="9525" y="65239"/>
                  </a:lnTo>
                  <a:lnTo>
                    <a:pt x="9525" y="52730"/>
                  </a:lnTo>
                  <a:lnTo>
                    <a:pt x="26200" y="52730"/>
                  </a:lnTo>
                  <a:lnTo>
                    <a:pt x="26200" y="43548"/>
                  </a:lnTo>
                  <a:lnTo>
                    <a:pt x="9525" y="43548"/>
                  </a:lnTo>
                  <a:lnTo>
                    <a:pt x="9525" y="31038"/>
                  </a:lnTo>
                  <a:lnTo>
                    <a:pt x="26200" y="31038"/>
                  </a:lnTo>
                  <a:lnTo>
                    <a:pt x="26200" y="21856"/>
                  </a:lnTo>
                  <a:lnTo>
                    <a:pt x="9525" y="21856"/>
                  </a:lnTo>
                  <a:lnTo>
                    <a:pt x="9525" y="4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3"/>
            <p:cNvSpPr/>
            <p:nvPr/>
          </p:nvSpPr>
          <p:spPr>
            <a:xfrm>
              <a:off x="4583658" y="3652024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4"/>
            <p:cNvSpPr/>
            <p:nvPr/>
          </p:nvSpPr>
          <p:spPr>
            <a:xfrm>
              <a:off x="5382577" y="3167367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5"/>
            <p:cNvSpPr/>
            <p:nvPr/>
          </p:nvSpPr>
          <p:spPr>
            <a:xfrm>
              <a:off x="5484609" y="3192076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6"/>
            <p:cNvSpPr/>
            <p:nvPr/>
          </p:nvSpPr>
          <p:spPr>
            <a:xfrm>
              <a:off x="5537174" y="3438156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488"/>
                  </a:lnTo>
                  <a:lnTo>
                    <a:pt x="15506" y="44488"/>
                  </a:lnTo>
                  <a:lnTo>
                    <a:pt x="40830" y="17094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7"/>
            <p:cNvSpPr/>
            <p:nvPr/>
          </p:nvSpPr>
          <p:spPr>
            <a:xfrm>
              <a:off x="5410543" y="327963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8"/>
            <p:cNvSpPr/>
            <p:nvPr/>
          </p:nvSpPr>
          <p:spPr>
            <a:xfrm>
              <a:off x="5410543" y="3214564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9"/>
            <p:cNvSpPr/>
            <p:nvPr/>
          </p:nvSpPr>
          <p:spPr>
            <a:xfrm>
              <a:off x="5373801" y="3158972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68"/>
                  </a:lnTo>
                  <a:lnTo>
                    <a:pt x="235534" y="357568"/>
                  </a:lnTo>
                  <a:lnTo>
                    <a:pt x="227634" y="340461"/>
                  </a:lnTo>
                  <a:lnTo>
                    <a:pt x="15659" y="340461"/>
                  </a:lnTo>
                  <a:lnTo>
                    <a:pt x="15659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30"/>
            <p:cNvSpPr/>
            <p:nvPr/>
          </p:nvSpPr>
          <p:spPr>
            <a:xfrm>
              <a:off x="5373801" y="3158972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106"/>
                  </a:lnTo>
                  <a:lnTo>
                    <a:pt x="219722" y="17106"/>
                  </a:lnTo>
                  <a:lnTo>
                    <a:pt x="219722" y="349173"/>
                  </a:lnTo>
                  <a:lnTo>
                    <a:pt x="235242" y="357568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31"/>
            <p:cNvSpPr/>
            <p:nvPr/>
          </p:nvSpPr>
          <p:spPr>
            <a:xfrm>
              <a:off x="5460167" y="3166569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1"/>
                  </a:lnTo>
                </a:path>
              </a:pathLst>
            </a:custGeom>
            <a:ln w="15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32"/>
            <p:cNvSpPr/>
            <p:nvPr/>
          </p:nvSpPr>
          <p:spPr>
            <a:xfrm>
              <a:off x="5479199" y="3188271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00" y="289471"/>
                  </a:lnTo>
                  <a:lnTo>
                    <a:pt x="8788" y="289471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3"/>
            <p:cNvSpPr/>
            <p:nvPr/>
          </p:nvSpPr>
          <p:spPr>
            <a:xfrm>
              <a:off x="5479491" y="3188271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499"/>
                  </a:lnTo>
                  <a:lnTo>
                    <a:pt x="94259" y="9499"/>
                  </a:lnTo>
                  <a:lnTo>
                    <a:pt x="94259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4"/>
            <p:cNvSpPr/>
            <p:nvPr/>
          </p:nvSpPr>
          <p:spPr>
            <a:xfrm>
              <a:off x="5507164" y="3209964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282" y="8393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5"/>
            <p:cNvSpPr/>
            <p:nvPr/>
          </p:nvSpPr>
          <p:spPr>
            <a:xfrm>
              <a:off x="5484901" y="323459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6"/>
            <p:cNvSpPr/>
            <p:nvPr/>
          </p:nvSpPr>
          <p:spPr>
            <a:xfrm>
              <a:off x="5507011" y="3250655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7"/>
            <p:cNvSpPr/>
            <p:nvPr/>
          </p:nvSpPr>
          <p:spPr>
            <a:xfrm>
              <a:off x="5484609" y="327528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8"/>
            <p:cNvSpPr/>
            <p:nvPr/>
          </p:nvSpPr>
          <p:spPr>
            <a:xfrm>
              <a:off x="5507011" y="329104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9"/>
            <p:cNvSpPr/>
            <p:nvPr/>
          </p:nvSpPr>
          <p:spPr>
            <a:xfrm>
              <a:off x="5484609" y="331567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40"/>
            <p:cNvSpPr/>
            <p:nvPr/>
          </p:nvSpPr>
          <p:spPr>
            <a:xfrm>
              <a:off x="5507011" y="333173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4" y="8392"/>
                  </a:lnTo>
                  <a:lnTo>
                    <a:pt x="47134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41"/>
            <p:cNvSpPr/>
            <p:nvPr/>
          </p:nvSpPr>
          <p:spPr>
            <a:xfrm>
              <a:off x="5484609" y="3356363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0" y="0"/>
                  </a:moveTo>
                  <a:lnTo>
                    <a:pt x="65938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42"/>
            <p:cNvSpPr/>
            <p:nvPr/>
          </p:nvSpPr>
          <p:spPr>
            <a:xfrm>
              <a:off x="5507011" y="3372270"/>
              <a:ext cx="43815" cy="8890"/>
            </a:xfrm>
            <a:custGeom>
              <a:avLst/>
              <a:gdLst/>
              <a:ahLst/>
              <a:cxnLst/>
              <a:rect l="l" t="t" r="r" b="b"/>
              <a:pathLst>
                <a:path w="43814" h="8889">
                  <a:moveTo>
                    <a:pt x="0" y="8393"/>
                  </a:moveTo>
                  <a:lnTo>
                    <a:pt x="43535" y="8393"/>
                  </a:lnTo>
                  <a:lnTo>
                    <a:pt x="43535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3"/>
            <p:cNvSpPr/>
            <p:nvPr/>
          </p:nvSpPr>
          <p:spPr>
            <a:xfrm>
              <a:off x="5484609" y="3396901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0" y="0"/>
                  </a:moveTo>
                  <a:lnTo>
                    <a:pt x="65938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4"/>
            <p:cNvSpPr/>
            <p:nvPr/>
          </p:nvSpPr>
          <p:spPr>
            <a:xfrm>
              <a:off x="5405272" y="3209645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22"/>
                  </a:lnTo>
                  <a:lnTo>
                    <a:pt x="26200" y="74422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1"/>
                  </a:lnTo>
                  <a:lnTo>
                    <a:pt x="9512" y="43561"/>
                  </a:lnTo>
                  <a:lnTo>
                    <a:pt x="9512" y="31038"/>
                  </a:lnTo>
                  <a:lnTo>
                    <a:pt x="26200" y="31038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5"/>
            <p:cNvSpPr/>
            <p:nvPr/>
          </p:nvSpPr>
          <p:spPr>
            <a:xfrm>
              <a:off x="5405272" y="3209645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05" y="9347"/>
                  </a:lnTo>
                  <a:lnTo>
                    <a:pt x="21805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6"/>
            <p:cNvSpPr/>
            <p:nvPr/>
          </p:nvSpPr>
          <p:spPr>
            <a:xfrm>
              <a:off x="5550547" y="3348799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8" y="340614"/>
                  </a:lnTo>
                  <a:lnTo>
                    <a:pt x="218998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7"/>
            <p:cNvSpPr/>
            <p:nvPr/>
          </p:nvSpPr>
          <p:spPr>
            <a:xfrm>
              <a:off x="5652579" y="3373508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8"/>
            <p:cNvSpPr/>
            <p:nvPr/>
          </p:nvSpPr>
          <p:spPr>
            <a:xfrm>
              <a:off x="5705144" y="3619576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500"/>
                  </a:lnTo>
                  <a:lnTo>
                    <a:pt x="15506" y="44500"/>
                  </a:lnTo>
                  <a:lnTo>
                    <a:pt x="40830" y="17106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9"/>
            <p:cNvSpPr/>
            <p:nvPr/>
          </p:nvSpPr>
          <p:spPr>
            <a:xfrm>
              <a:off x="5578512" y="346106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50"/>
            <p:cNvSpPr/>
            <p:nvPr/>
          </p:nvSpPr>
          <p:spPr>
            <a:xfrm>
              <a:off x="5578512" y="3395996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51"/>
            <p:cNvSpPr/>
            <p:nvPr/>
          </p:nvSpPr>
          <p:spPr>
            <a:xfrm>
              <a:off x="5541771" y="3340404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22" y="340461"/>
                  </a:lnTo>
                  <a:lnTo>
                    <a:pt x="15659" y="340461"/>
                  </a:lnTo>
                  <a:lnTo>
                    <a:pt x="15659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52"/>
            <p:cNvSpPr/>
            <p:nvPr/>
          </p:nvSpPr>
          <p:spPr>
            <a:xfrm>
              <a:off x="5541771" y="3340404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29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22" y="17094"/>
                  </a:lnTo>
                  <a:lnTo>
                    <a:pt x="219722" y="349173"/>
                  </a:lnTo>
                  <a:lnTo>
                    <a:pt x="235229" y="357555"/>
                  </a:lnTo>
                  <a:lnTo>
                    <a:pt x="235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3"/>
            <p:cNvSpPr/>
            <p:nvPr/>
          </p:nvSpPr>
          <p:spPr>
            <a:xfrm>
              <a:off x="5628138" y="3347999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4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4"/>
            <p:cNvSpPr/>
            <p:nvPr/>
          </p:nvSpPr>
          <p:spPr>
            <a:xfrm>
              <a:off x="5647169" y="3369690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83"/>
                  </a:lnTo>
                  <a:lnTo>
                    <a:pt x="103200" y="298983"/>
                  </a:lnTo>
                  <a:lnTo>
                    <a:pt x="96900" y="289483"/>
                  </a:lnTo>
                  <a:lnTo>
                    <a:pt x="8775" y="289483"/>
                  </a:lnTo>
                  <a:lnTo>
                    <a:pt x="8775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5"/>
            <p:cNvSpPr/>
            <p:nvPr/>
          </p:nvSpPr>
          <p:spPr>
            <a:xfrm>
              <a:off x="5647461" y="3369690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512"/>
                  </a:lnTo>
                  <a:lnTo>
                    <a:pt x="94259" y="9512"/>
                  </a:lnTo>
                  <a:lnTo>
                    <a:pt x="94259" y="293433"/>
                  </a:lnTo>
                  <a:lnTo>
                    <a:pt x="103047" y="298983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6"/>
            <p:cNvSpPr/>
            <p:nvPr/>
          </p:nvSpPr>
          <p:spPr>
            <a:xfrm>
              <a:off x="5675134" y="3391385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282" y="8392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7"/>
            <p:cNvSpPr/>
            <p:nvPr/>
          </p:nvSpPr>
          <p:spPr>
            <a:xfrm>
              <a:off x="5652871" y="341602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8"/>
            <p:cNvSpPr/>
            <p:nvPr/>
          </p:nvSpPr>
          <p:spPr>
            <a:xfrm>
              <a:off x="5674982" y="3432088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9"/>
            <p:cNvSpPr/>
            <p:nvPr/>
          </p:nvSpPr>
          <p:spPr>
            <a:xfrm>
              <a:off x="5652579" y="34567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60"/>
            <p:cNvSpPr/>
            <p:nvPr/>
          </p:nvSpPr>
          <p:spPr>
            <a:xfrm>
              <a:off x="5674982" y="347246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61"/>
            <p:cNvSpPr/>
            <p:nvPr/>
          </p:nvSpPr>
          <p:spPr>
            <a:xfrm>
              <a:off x="5652579" y="3497091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62"/>
            <p:cNvSpPr/>
            <p:nvPr/>
          </p:nvSpPr>
          <p:spPr>
            <a:xfrm>
              <a:off x="5674982" y="3513165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3"/>
            <p:cNvSpPr/>
            <p:nvPr/>
          </p:nvSpPr>
          <p:spPr>
            <a:xfrm>
              <a:off x="5652579" y="353779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0" y="0"/>
                  </a:moveTo>
                  <a:lnTo>
                    <a:pt x="22110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4"/>
            <p:cNvSpPr/>
            <p:nvPr/>
          </p:nvSpPr>
          <p:spPr>
            <a:xfrm>
              <a:off x="5652579" y="3578334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0" y="0"/>
                  </a:moveTo>
                  <a:lnTo>
                    <a:pt x="22110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5"/>
            <p:cNvSpPr/>
            <p:nvPr/>
          </p:nvSpPr>
          <p:spPr>
            <a:xfrm>
              <a:off x="5573242" y="3391077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31"/>
                  </a:lnTo>
                  <a:lnTo>
                    <a:pt x="9512" y="86931"/>
                  </a:lnTo>
                  <a:lnTo>
                    <a:pt x="9512" y="74422"/>
                  </a:lnTo>
                  <a:lnTo>
                    <a:pt x="26200" y="74422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48"/>
                  </a:lnTo>
                  <a:lnTo>
                    <a:pt x="9512" y="43548"/>
                  </a:lnTo>
                  <a:lnTo>
                    <a:pt x="9512" y="31038"/>
                  </a:lnTo>
                  <a:lnTo>
                    <a:pt x="26200" y="31038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6"/>
            <p:cNvSpPr/>
            <p:nvPr/>
          </p:nvSpPr>
          <p:spPr>
            <a:xfrm>
              <a:off x="5573242" y="3391077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05" y="9347"/>
                  </a:lnTo>
                  <a:lnTo>
                    <a:pt x="21805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7"/>
            <p:cNvSpPr/>
            <p:nvPr/>
          </p:nvSpPr>
          <p:spPr>
            <a:xfrm>
              <a:off x="5621045" y="3034131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8"/>
            <p:cNvSpPr/>
            <p:nvPr/>
          </p:nvSpPr>
          <p:spPr>
            <a:xfrm>
              <a:off x="5723077" y="3058829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7"/>
                  </a:moveTo>
                  <a:lnTo>
                    <a:pt x="93393" y="291367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9"/>
            <p:cNvSpPr/>
            <p:nvPr/>
          </p:nvSpPr>
          <p:spPr>
            <a:xfrm>
              <a:off x="5775642" y="3304908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500"/>
                  </a:lnTo>
                  <a:lnTo>
                    <a:pt x="15506" y="44500"/>
                  </a:lnTo>
                  <a:lnTo>
                    <a:pt x="40830" y="17106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70"/>
            <p:cNvSpPr/>
            <p:nvPr/>
          </p:nvSpPr>
          <p:spPr>
            <a:xfrm>
              <a:off x="5649010" y="314639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71"/>
            <p:cNvSpPr/>
            <p:nvPr/>
          </p:nvSpPr>
          <p:spPr>
            <a:xfrm>
              <a:off x="5649010" y="3081317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5">
                  <a:moveTo>
                    <a:pt x="0" y="65082"/>
                  </a:moveTo>
                  <a:lnTo>
                    <a:pt x="21812" y="65082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72"/>
            <p:cNvSpPr/>
            <p:nvPr/>
          </p:nvSpPr>
          <p:spPr>
            <a:xfrm>
              <a:off x="5612269" y="3025736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34" y="340448"/>
                  </a:lnTo>
                  <a:lnTo>
                    <a:pt x="15659" y="340448"/>
                  </a:lnTo>
                  <a:lnTo>
                    <a:pt x="15659" y="8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3"/>
            <p:cNvSpPr/>
            <p:nvPr/>
          </p:nvSpPr>
          <p:spPr>
            <a:xfrm>
              <a:off x="5612269" y="3025736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29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22" y="17094"/>
                  </a:lnTo>
                  <a:lnTo>
                    <a:pt x="219722" y="349161"/>
                  </a:lnTo>
                  <a:lnTo>
                    <a:pt x="235229" y="357555"/>
                  </a:lnTo>
                  <a:lnTo>
                    <a:pt x="235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4"/>
            <p:cNvSpPr/>
            <p:nvPr/>
          </p:nvSpPr>
          <p:spPr>
            <a:xfrm>
              <a:off x="5698635" y="303333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1"/>
                  </a:lnTo>
                </a:path>
              </a:pathLst>
            </a:custGeom>
            <a:ln w="15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5"/>
            <p:cNvSpPr/>
            <p:nvPr/>
          </p:nvSpPr>
          <p:spPr>
            <a:xfrm>
              <a:off x="5717666" y="3055023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00" y="289471"/>
                  </a:lnTo>
                  <a:lnTo>
                    <a:pt x="8775" y="289471"/>
                  </a:lnTo>
                  <a:lnTo>
                    <a:pt x="8775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6"/>
            <p:cNvSpPr/>
            <p:nvPr/>
          </p:nvSpPr>
          <p:spPr>
            <a:xfrm>
              <a:off x="5717959" y="3055023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499"/>
                  </a:lnTo>
                  <a:lnTo>
                    <a:pt x="94259" y="9499"/>
                  </a:lnTo>
                  <a:lnTo>
                    <a:pt x="94259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7"/>
            <p:cNvSpPr/>
            <p:nvPr/>
          </p:nvSpPr>
          <p:spPr>
            <a:xfrm>
              <a:off x="5745632" y="3076717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282" y="8392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8"/>
            <p:cNvSpPr/>
            <p:nvPr/>
          </p:nvSpPr>
          <p:spPr>
            <a:xfrm>
              <a:off x="5723369" y="310134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9"/>
            <p:cNvSpPr/>
            <p:nvPr/>
          </p:nvSpPr>
          <p:spPr>
            <a:xfrm>
              <a:off x="5745479" y="3117407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80"/>
            <p:cNvSpPr/>
            <p:nvPr/>
          </p:nvSpPr>
          <p:spPr>
            <a:xfrm>
              <a:off x="5723077" y="3142050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81"/>
            <p:cNvSpPr/>
            <p:nvPr/>
          </p:nvSpPr>
          <p:spPr>
            <a:xfrm>
              <a:off x="5745479" y="3157791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4"/>
                  </a:moveTo>
                  <a:lnTo>
                    <a:pt x="47142" y="8394"/>
                  </a:lnTo>
                  <a:lnTo>
                    <a:pt x="47142" y="0"/>
                  </a:lnTo>
                  <a:lnTo>
                    <a:pt x="0" y="0"/>
                  </a:lnTo>
                  <a:lnTo>
                    <a:pt x="0" y="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82"/>
            <p:cNvSpPr/>
            <p:nvPr/>
          </p:nvSpPr>
          <p:spPr>
            <a:xfrm>
              <a:off x="5723077" y="3182423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3"/>
            <p:cNvSpPr/>
            <p:nvPr/>
          </p:nvSpPr>
          <p:spPr>
            <a:xfrm>
              <a:off x="5745479" y="3198484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4" y="8392"/>
                  </a:lnTo>
                  <a:lnTo>
                    <a:pt x="47134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4"/>
            <p:cNvSpPr/>
            <p:nvPr/>
          </p:nvSpPr>
          <p:spPr>
            <a:xfrm>
              <a:off x="5723077" y="3223127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5"/>
            <p:cNvSpPr/>
            <p:nvPr/>
          </p:nvSpPr>
          <p:spPr>
            <a:xfrm>
              <a:off x="5745479" y="323902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6"/>
            <p:cNvSpPr/>
            <p:nvPr/>
          </p:nvSpPr>
          <p:spPr>
            <a:xfrm>
              <a:off x="5723077" y="3263653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7"/>
            <p:cNvSpPr/>
            <p:nvPr/>
          </p:nvSpPr>
          <p:spPr>
            <a:xfrm>
              <a:off x="5643740" y="3076397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19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1"/>
                  </a:lnTo>
                  <a:lnTo>
                    <a:pt x="9512" y="43561"/>
                  </a:lnTo>
                  <a:lnTo>
                    <a:pt x="9512" y="31051"/>
                  </a:lnTo>
                  <a:lnTo>
                    <a:pt x="26200" y="31051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8"/>
            <p:cNvSpPr/>
            <p:nvPr/>
          </p:nvSpPr>
          <p:spPr>
            <a:xfrm>
              <a:off x="5643740" y="3076397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19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05" y="9347"/>
                  </a:lnTo>
                  <a:lnTo>
                    <a:pt x="21805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9"/>
            <p:cNvSpPr/>
            <p:nvPr/>
          </p:nvSpPr>
          <p:spPr>
            <a:xfrm>
              <a:off x="5674690" y="3530269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90"/>
            <p:cNvSpPr/>
            <p:nvPr/>
          </p:nvSpPr>
          <p:spPr>
            <a:xfrm>
              <a:off x="5776721" y="3554971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76"/>
                  </a:moveTo>
                  <a:lnTo>
                    <a:pt x="93395" y="291376"/>
                  </a:lnTo>
                  <a:lnTo>
                    <a:pt x="93395" y="0"/>
                  </a:lnTo>
                  <a:lnTo>
                    <a:pt x="0" y="0"/>
                  </a:lnTo>
                  <a:lnTo>
                    <a:pt x="0" y="29137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91"/>
            <p:cNvSpPr/>
            <p:nvPr/>
          </p:nvSpPr>
          <p:spPr>
            <a:xfrm>
              <a:off x="5829274" y="3801059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43" y="0"/>
                  </a:moveTo>
                  <a:lnTo>
                    <a:pt x="0" y="44500"/>
                  </a:lnTo>
                  <a:lnTo>
                    <a:pt x="15519" y="44500"/>
                  </a:lnTo>
                  <a:lnTo>
                    <a:pt x="40843" y="17094"/>
                  </a:lnTo>
                  <a:lnTo>
                    <a:pt x="40843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92"/>
            <p:cNvSpPr/>
            <p:nvPr/>
          </p:nvSpPr>
          <p:spPr>
            <a:xfrm>
              <a:off x="5702655" y="364253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0" y="21694"/>
                  </a:lnTo>
                  <a:lnTo>
                    <a:pt x="21810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3"/>
            <p:cNvSpPr/>
            <p:nvPr/>
          </p:nvSpPr>
          <p:spPr>
            <a:xfrm>
              <a:off x="5702655" y="3577466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0" y="65083"/>
                  </a:lnTo>
                  <a:lnTo>
                    <a:pt x="21810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4"/>
            <p:cNvSpPr/>
            <p:nvPr/>
          </p:nvSpPr>
          <p:spPr>
            <a:xfrm>
              <a:off x="5665901" y="3521887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34" y="340448"/>
                  </a:lnTo>
                  <a:lnTo>
                    <a:pt x="15671" y="340448"/>
                  </a:lnTo>
                  <a:lnTo>
                    <a:pt x="15671" y="8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5"/>
            <p:cNvSpPr/>
            <p:nvPr/>
          </p:nvSpPr>
          <p:spPr>
            <a:xfrm>
              <a:off x="5665901" y="3521887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35" y="17094"/>
                  </a:lnTo>
                  <a:lnTo>
                    <a:pt x="219735" y="349161"/>
                  </a:lnTo>
                  <a:lnTo>
                    <a:pt x="235242" y="357555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6"/>
            <p:cNvSpPr/>
            <p:nvPr/>
          </p:nvSpPr>
          <p:spPr>
            <a:xfrm>
              <a:off x="5752280" y="3529472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1"/>
                  </a:lnTo>
                </a:path>
              </a:pathLst>
            </a:custGeom>
            <a:ln w="15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7"/>
            <p:cNvSpPr/>
            <p:nvPr/>
          </p:nvSpPr>
          <p:spPr>
            <a:xfrm>
              <a:off x="5771299" y="3551173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200" y="298970"/>
                  </a:lnTo>
                  <a:lnTo>
                    <a:pt x="96913" y="289471"/>
                  </a:lnTo>
                  <a:lnTo>
                    <a:pt x="8788" y="289471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8"/>
            <p:cNvSpPr/>
            <p:nvPr/>
          </p:nvSpPr>
          <p:spPr>
            <a:xfrm>
              <a:off x="5771591" y="3551173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60" y="0"/>
                  </a:moveTo>
                  <a:lnTo>
                    <a:pt x="0" y="0"/>
                  </a:lnTo>
                  <a:lnTo>
                    <a:pt x="6159" y="9499"/>
                  </a:lnTo>
                  <a:lnTo>
                    <a:pt x="94272" y="9499"/>
                  </a:lnTo>
                  <a:lnTo>
                    <a:pt x="94272" y="293433"/>
                  </a:lnTo>
                  <a:lnTo>
                    <a:pt x="103060" y="298970"/>
                  </a:lnTo>
                  <a:lnTo>
                    <a:pt x="103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9"/>
            <p:cNvSpPr/>
            <p:nvPr/>
          </p:nvSpPr>
          <p:spPr>
            <a:xfrm>
              <a:off x="5799264" y="3572866"/>
              <a:ext cx="17145" cy="8890"/>
            </a:xfrm>
            <a:custGeom>
              <a:avLst/>
              <a:gdLst/>
              <a:ahLst/>
              <a:cxnLst/>
              <a:rect l="l" t="t" r="r" b="b"/>
              <a:pathLst>
                <a:path w="17145" h="8889">
                  <a:moveTo>
                    <a:pt x="0" y="8393"/>
                  </a:moveTo>
                  <a:lnTo>
                    <a:pt x="16573" y="8393"/>
                  </a:lnTo>
                  <a:lnTo>
                    <a:pt x="16573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300"/>
            <p:cNvSpPr/>
            <p:nvPr/>
          </p:nvSpPr>
          <p:spPr>
            <a:xfrm>
              <a:off x="5777014" y="3597498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882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301"/>
            <p:cNvSpPr/>
            <p:nvPr/>
          </p:nvSpPr>
          <p:spPr>
            <a:xfrm>
              <a:off x="5799124" y="3613557"/>
              <a:ext cx="17145" cy="8890"/>
            </a:xfrm>
            <a:custGeom>
              <a:avLst/>
              <a:gdLst/>
              <a:ahLst/>
              <a:cxnLst/>
              <a:rect l="l" t="t" r="r" b="b"/>
              <a:pathLst>
                <a:path w="17145" h="8889">
                  <a:moveTo>
                    <a:pt x="0" y="8393"/>
                  </a:moveTo>
                  <a:lnTo>
                    <a:pt x="16713" y="8393"/>
                  </a:lnTo>
                  <a:lnTo>
                    <a:pt x="16713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302"/>
            <p:cNvSpPr/>
            <p:nvPr/>
          </p:nvSpPr>
          <p:spPr>
            <a:xfrm>
              <a:off x="5776721" y="3638189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9115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3"/>
            <p:cNvSpPr/>
            <p:nvPr/>
          </p:nvSpPr>
          <p:spPr>
            <a:xfrm>
              <a:off x="5799124" y="3653944"/>
              <a:ext cx="17145" cy="8890"/>
            </a:xfrm>
            <a:custGeom>
              <a:avLst/>
              <a:gdLst/>
              <a:ahLst/>
              <a:cxnLst/>
              <a:rect l="l" t="t" r="r" b="b"/>
              <a:pathLst>
                <a:path w="17145" h="8889">
                  <a:moveTo>
                    <a:pt x="0" y="8392"/>
                  </a:moveTo>
                  <a:lnTo>
                    <a:pt x="16713" y="8392"/>
                  </a:lnTo>
                  <a:lnTo>
                    <a:pt x="16713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4"/>
            <p:cNvSpPr/>
            <p:nvPr/>
          </p:nvSpPr>
          <p:spPr>
            <a:xfrm>
              <a:off x="5776721" y="3678573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9115" y="0"/>
                  </a:lnTo>
                </a:path>
              </a:pathLst>
            </a:custGeom>
            <a:ln w="8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5"/>
            <p:cNvSpPr/>
            <p:nvPr/>
          </p:nvSpPr>
          <p:spPr>
            <a:xfrm>
              <a:off x="5799124" y="3694635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6"/>
            <p:cNvSpPr/>
            <p:nvPr/>
          </p:nvSpPr>
          <p:spPr>
            <a:xfrm>
              <a:off x="5776721" y="371926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7"/>
            <p:cNvSpPr/>
            <p:nvPr/>
          </p:nvSpPr>
          <p:spPr>
            <a:xfrm>
              <a:off x="5799124" y="373517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8"/>
            <p:cNvSpPr/>
            <p:nvPr/>
          </p:nvSpPr>
          <p:spPr>
            <a:xfrm>
              <a:off x="5776721" y="3759804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9"/>
            <p:cNvSpPr/>
            <p:nvPr/>
          </p:nvSpPr>
          <p:spPr>
            <a:xfrm>
              <a:off x="5697385" y="357254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0"/>
                  </a:lnTo>
                  <a:lnTo>
                    <a:pt x="9512" y="43560"/>
                  </a:lnTo>
                  <a:lnTo>
                    <a:pt x="9512" y="31051"/>
                  </a:lnTo>
                  <a:lnTo>
                    <a:pt x="26200" y="31051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10"/>
            <p:cNvSpPr/>
            <p:nvPr/>
          </p:nvSpPr>
          <p:spPr>
            <a:xfrm>
              <a:off x="5697385" y="357254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05" y="9347"/>
                  </a:lnTo>
                  <a:lnTo>
                    <a:pt x="21805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11"/>
            <p:cNvSpPr/>
            <p:nvPr/>
          </p:nvSpPr>
          <p:spPr>
            <a:xfrm>
              <a:off x="5815838" y="3347720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4"/>
                  </a:moveTo>
                  <a:lnTo>
                    <a:pt x="218991" y="340614"/>
                  </a:lnTo>
                  <a:lnTo>
                    <a:pt x="218991" y="0"/>
                  </a:lnTo>
                  <a:lnTo>
                    <a:pt x="0" y="0"/>
                  </a:lnTo>
                  <a:lnTo>
                    <a:pt x="0" y="3406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12"/>
            <p:cNvSpPr/>
            <p:nvPr/>
          </p:nvSpPr>
          <p:spPr>
            <a:xfrm>
              <a:off x="5917869" y="3372430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7"/>
                  </a:moveTo>
                  <a:lnTo>
                    <a:pt x="93393" y="291367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3"/>
            <p:cNvSpPr/>
            <p:nvPr/>
          </p:nvSpPr>
          <p:spPr>
            <a:xfrm>
              <a:off x="5970435" y="3618509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488"/>
                  </a:lnTo>
                  <a:lnTo>
                    <a:pt x="15506" y="44488"/>
                  </a:lnTo>
                  <a:lnTo>
                    <a:pt x="40830" y="17094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4"/>
            <p:cNvSpPr/>
            <p:nvPr/>
          </p:nvSpPr>
          <p:spPr>
            <a:xfrm>
              <a:off x="5843803" y="345998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5"/>
            <p:cNvSpPr/>
            <p:nvPr/>
          </p:nvSpPr>
          <p:spPr>
            <a:xfrm>
              <a:off x="5843803" y="3394917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6"/>
            <p:cNvSpPr/>
            <p:nvPr/>
          </p:nvSpPr>
          <p:spPr>
            <a:xfrm>
              <a:off x="5807062" y="3339338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21" y="357555"/>
                  </a:lnTo>
                  <a:lnTo>
                    <a:pt x="227622" y="340448"/>
                  </a:lnTo>
                  <a:lnTo>
                    <a:pt x="15659" y="340448"/>
                  </a:lnTo>
                  <a:lnTo>
                    <a:pt x="15659" y="8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7"/>
            <p:cNvSpPr/>
            <p:nvPr/>
          </p:nvSpPr>
          <p:spPr>
            <a:xfrm>
              <a:off x="5807062" y="3339338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29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22" y="17094"/>
                  </a:lnTo>
                  <a:lnTo>
                    <a:pt x="219722" y="349161"/>
                  </a:lnTo>
                  <a:lnTo>
                    <a:pt x="235229" y="357555"/>
                  </a:lnTo>
                  <a:lnTo>
                    <a:pt x="235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8"/>
            <p:cNvSpPr/>
            <p:nvPr/>
          </p:nvSpPr>
          <p:spPr>
            <a:xfrm>
              <a:off x="5893427" y="3346922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1"/>
                  </a:lnTo>
                </a:path>
              </a:pathLst>
            </a:custGeom>
            <a:ln w="15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9"/>
            <p:cNvSpPr/>
            <p:nvPr/>
          </p:nvSpPr>
          <p:spPr>
            <a:xfrm>
              <a:off x="5912459" y="336862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70"/>
                  </a:lnTo>
                  <a:lnTo>
                    <a:pt x="103187" y="298970"/>
                  </a:lnTo>
                  <a:lnTo>
                    <a:pt x="96900" y="289471"/>
                  </a:lnTo>
                  <a:lnTo>
                    <a:pt x="8775" y="289471"/>
                  </a:lnTo>
                  <a:lnTo>
                    <a:pt x="8775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20"/>
            <p:cNvSpPr/>
            <p:nvPr/>
          </p:nvSpPr>
          <p:spPr>
            <a:xfrm>
              <a:off x="5912751" y="3368624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499"/>
                  </a:lnTo>
                  <a:lnTo>
                    <a:pt x="94259" y="9499"/>
                  </a:lnTo>
                  <a:lnTo>
                    <a:pt x="94259" y="293433"/>
                  </a:lnTo>
                  <a:lnTo>
                    <a:pt x="103047" y="298970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21"/>
            <p:cNvSpPr/>
            <p:nvPr/>
          </p:nvSpPr>
          <p:spPr>
            <a:xfrm>
              <a:off x="5918162" y="3414948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916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22"/>
            <p:cNvSpPr/>
            <p:nvPr/>
          </p:nvSpPr>
          <p:spPr>
            <a:xfrm>
              <a:off x="5917869" y="3455639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0" y="0"/>
                  </a:moveTo>
                  <a:lnTo>
                    <a:pt x="17208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3"/>
            <p:cNvSpPr/>
            <p:nvPr/>
          </p:nvSpPr>
          <p:spPr>
            <a:xfrm>
              <a:off x="5917869" y="349602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0" y="0"/>
                  </a:moveTo>
                  <a:lnTo>
                    <a:pt x="17208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4"/>
            <p:cNvSpPr/>
            <p:nvPr/>
          </p:nvSpPr>
          <p:spPr>
            <a:xfrm>
              <a:off x="5940272" y="3512086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5"/>
            <p:cNvSpPr/>
            <p:nvPr/>
          </p:nvSpPr>
          <p:spPr>
            <a:xfrm>
              <a:off x="5917869" y="353671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6"/>
            <p:cNvSpPr/>
            <p:nvPr/>
          </p:nvSpPr>
          <p:spPr>
            <a:xfrm>
              <a:off x="5940272" y="3552624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7"/>
            <p:cNvSpPr/>
            <p:nvPr/>
          </p:nvSpPr>
          <p:spPr>
            <a:xfrm>
              <a:off x="5917869" y="3577254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8"/>
            <p:cNvSpPr/>
            <p:nvPr/>
          </p:nvSpPr>
          <p:spPr>
            <a:xfrm>
              <a:off x="5838532" y="338999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44"/>
                  </a:lnTo>
                  <a:lnTo>
                    <a:pt x="9512" y="86944"/>
                  </a:lnTo>
                  <a:lnTo>
                    <a:pt x="9512" y="74434"/>
                  </a:lnTo>
                  <a:lnTo>
                    <a:pt x="26200" y="74434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61"/>
                  </a:lnTo>
                  <a:lnTo>
                    <a:pt x="9512" y="43561"/>
                  </a:lnTo>
                  <a:lnTo>
                    <a:pt x="9512" y="31051"/>
                  </a:lnTo>
                  <a:lnTo>
                    <a:pt x="26200" y="31051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9"/>
            <p:cNvSpPr/>
            <p:nvPr/>
          </p:nvSpPr>
          <p:spPr>
            <a:xfrm>
              <a:off x="5838532" y="3389998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05" y="9347"/>
                  </a:lnTo>
                  <a:lnTo>
                    <a:pt x="21805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30"/>
            <p:cNvSpPr/>
            <p:nvPr/>
          </p:nvSpPr>
          <p:spPr>
            <a:xfrm>
              <a:off x="5935078" y="3165220"/>
              <a:ext cx="219075" cy="340995"/>
            </a:xfrm>
            <a:custGeom>
              <a:avLst/>
              <a:gdLst/>
              <a:ahLst/>
              <a:cxnLst/>
              <a:rect l="l" t="t" r="r" b="b"/>
              <a:pathLst>
                <a:path w="219075" h="340995">
                  <a:moveTo>
                    <a:pt x="0" y="340613"/>
                  </a:moveTo>
                  <a:lnTo>
                    <a:pt x="218986" y="340613"/>
                  </a:lnTo>
                  <a:lnTo>
                    <a:pt x="218986" y="0"/>
                  </a:lnTo>
                  <a:lnTo>
                    <a:pt x="0" y="0"/>
                  </a:lnTo>
                  <a:lnTo>
                    <a:pt x="0" y="340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31"/>
            <p:cNvSpPr/>
            <p:nvPr/>
          </p:nvSpPr>
          <p:spPr>
            <a:xfrm>
              <a:off x="6037110" y="3189930"/>
              <a:ext cx="93980" cy="291465"/>
            </a:xfrm>
            <a:custGeom>
              <a:avLst/>
              <a:gdLst/>
              <a:ahLst/>
              <a:cxnLst/>
              <a:rect l="l" t="t" r="r" b="b"/>
              <a:pathLst>
                <a:path w="93979" h="291464">
                  <a:moveTo>
                    <a:pt x="0" y="291368"/>
                  </a:moveTo>
                  <a:lnTo>
                    <a:pt x="93393" y="291368"/>
                  </a:lnTo>
                  <a:lnTo>
                    <a:pt x="93393" y="0"/>
                  </a:lnTo>
                  <a:lnTo>
                    <a:pt x="0" y="0"/>
                  </a:lnTo>
                  <a:lnTo>
                    <a:pt x="0" y="2913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32"/>
            <p:cNvSpPr/>
            <p:nvPr/>
          </p:nvSpPr>
          <p:spPr>
            <a:xfrm>
              <a:off x="6089662" y="3435997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40830" y="0"/>
                  </a:moveTo>
                  <a:lnTo>
                    <a:pt x="0" y="44500"/>
                  </a:lnTo>
                  <a:lnTo>
                    <a:pt x="15506" y="44500"/>
                  </a:lnTo>
                  <a:lnTo>
                    <a:pt x="40830" y="17106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3"/>
            <p:cNvSpPr/>
            <p:nvPr/>
          </p:nvSpPr>
          <p:spPr>
            <a:xfrm>
              <a:off x="5963030" y="327748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4"/>
                  </a:moveTo>
                  <a:lnTo>
                    <a:pt x="21812" y="21694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21694"/>
                  </a:lnTo>
                  <a:close/>
                </a:path>
              </a:pathLst>
            </a:custGeom>
            <a:solidFill>
              <a:srgbClr val="0CC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4"/>
            <p:cNvSpPr/>
            <p:nvPr/>
          </p:nvSpPr>
          <p:spPr>
            <a:xfrm>
              <a:off x="5963030" y="3212418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0" y="65083"/>
                  </a:moveTo>
                  <a:lnTo>
                    <a:pt x="21812" y="65083"/>
                  </a:lnTo>
                  <a:lnTo>
                    <a:pt x="21812" y="0"/>
                  </a:lnTo>
                  <a:lnTo>
                    <a:pt x="0" y="0"/>
                  </a:lnTo>
                  <a:lnTo>
                    <a:pt x="0" y="65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5"/>
            <p:cNvSpPr/>
            <p:nvPr/>
          </p:nvSpPr>
          <p:spPr>
            <a:xfrm>
              <a:off x="5926289" y="3156826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0" y="0"/>
                  </a:moveTo>
                  <a:lnTo>
                    <a:pt x="0" y="357555"/>
                  </a:lnTo>
                  <a:lnTo>
                    <a:pt x="235534" y="357555"/>
                  </a:lnTo>
                  <a:lnTo>
                    <a:pt x="227634" y="340461"/>
                  </a:lnTo>
                  <a:lnTo>
                    <a:pt x="15659" y="340461"/>
                  </a:lnTo>
                  <a:lnTo>
                    <a:pt x="15659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6"/>
            <p:cNvSpPr/>
            <p:nvPr/>
          </p:nvSpPr>
          <p:spPr>
            <a:xfrm>
              <a:off x="5926289" y="3156826"/>
              <a:ext cx="235585" cy="358140"/>
            </a:xfrm>
            <a:custGeom>
              <a:avLst/>
              <a:gdLst/>
              <a:ahLst/>
              <a:cxnLst/>
              <a:rect l="l" t="t" r="r" b="b"/>
              <a:pathLst>
                <a:path w="235585" h="358139">
                  <a:moveTo>
                    <a:pt x="235242" y="0"/>
                  </a:moveTo>
                  <a:lnTo>
                    <a:pt x="0" y="0"/>
                  </a:lnTo>
                  <a:lnTo>
                    <a:pt x="7759" y="17094"/>
                  </a:lnTo>
                  <a:lnTo>
                    <a:pt x="219735" y="17094"/>
                  </a:lnTo>
                  <a:lnTo>
                    <a:pt x="219735" y="349173"/>
                  </a:lnTo>
                  <a:lnTo>
                    <a:pt x="235242" y="357555"/>
                  </a:lnTo>
                  <a:lnTo>
                    <a:pt x="235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7"/>
            <p:cNvSpPr/>
            <p:nvPr/>
          </p:nvSpPr>
          <p:spPr>
            <a:xfrm>
              <a:off x="6012656" y="316442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414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8"/>
            <p:cNvSpPr/>
            <p:nvPr/>
          </p:nvSpPr>
          <p:spPr>
            <a:xfrm>
              <a:off x="6031687" y="3186112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0" y="0"/>
                  </a:moveTo>
                  <a:lnTo>
                    <a:pt x="0" y="298983"/>
                  </a:lnTo>
                  <a:lnTo>
                    <a:pt x="103200" y="298983"/>
                  </a:lnTo>
                  <a:lnTo>
                    <a:pt x="96900" y="289483"/>
                  </a:lnTo>
                  <a:lnTo>
                    <a:pt x="8788" y="289483"/>
                  </a:lnTo>
                  <a:lnTo>
                    <a:pt x="8788" y="5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9"/>
            <p:cNvSpPr/>
            <p:nvPr/>
          </p:nvSpPr>
          <p:spPr>
            <a:xfrm>
              <a:off x="6031979" y="3186112"/>
              <a:ext cx="103505" cy="299085"/>
            </a:xfrm>
            <a:custGeom>
              <a:avLst/>
              <a:gdLst/>
              <a:ahLst/>
              <a:cxnLst/>
              <a:rect l="l" t="t" r="r" b="b"/>
              <a:pathLst>
                <a:path w="103504" h="299085">
                  <a:moveTo>
                    <a:pt x="103047" y="0"/>
                  </a:moveTo>
                  <a:lnTo>
                    <a:pt x="0" y="0"/>
                  </a:lnTo>
                  <a:lnTo>
                    <a:pt x="6146" y="9512"/>
                  </a:lnTo>
                  <a:lnTo>
                    <a:pt x="94272" y="9512"/>
                  </a:lnTo>
                  <a:lnTo>
                    <a:pt x="94272" y="293433"/>
                  </a:lnTo>
                  <a:lnTo>
                    <a:pt x="103060" y="298983"/>
                  </a:lnTo>
                  <a:lnTo>
                    <a:pt x="10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40"/>
            <p:cNvSpPr/>
            <p:nvPr/>
          </p:nvSpPr>
          <p:spPr>
            <a:xfrm>
              <a:off x="6059652" y="3207806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282" y="8392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41"/>
            <p:cNvSpPr/>
            <p:nvPr/>
          </p:nvSpPr>
          <p:spPr>
            <a:xfrm>
              <a:off x="6037402" y="323244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42"/>
            <p:cNvSpPr/>
            <p:nvPr/>
          </p:nvSpPr>
          <p:spPr>
            <a:xfrm>
              <a:off x="6059500" y="3248510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3"/>
            <p:cNvSpPr/>
            <p:nvPr/>
          </p:nvSpPr>
          <p:spPr>
            <a:xfrm>
              <a:off x="6037110" y="3273140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4"/>
            <p:cNvSpPr/>
            <p:nvPr/>
          </p:nvSpPr>
          <p:spPr>
            <a:xfrm>
              <a:off x="6059500" y="3288883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5"/>
            <p:cNvSpPr/>
            <p:nvPr/>
          </p:nvSpPr>
          <p:spPr>
            <a:xfrm>
              <a:off x="6037110" y="3313513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6"/>
            <p:cNvSpPr/>
            <p:nvPr/>
          </p:nvSpPr>
          <p:spPr>
            <a:xfrm>
              <a:off x="6059500" y="3329587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2"/>
                  </a:moveTo>
                  <a:lnTo>
                    <a:pt x="47136" y="8392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7"/>
            <p:cNvSpPr/>
            <p:nvPr/>
          </p:nvSpPr>
          <p:spPr>
            <a:xfrm>
              <a:off x="6037110" y="335421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8"/>
            <p:cNvSpPr/>
            <p:nvPr/>
          </p:nvSpPr>
          <p:spPr>
            <a:xfrm>
              <a:off x="6059500" y="3370124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0" y="8393"/>
                  </a:moveTo>
                  <a:lnTo>
                    <a:pt x="47136" y="8393"/>
                  </a:lnTo>
                  <a:lnTo>
                    <a:pt x="47136" y="0"/>
                  </a:lnTo>
                  <a:lnTo>
                    <a:pt x="0" y="0"/>
                  </a:lnTo>
                  <a:lnTo>
                    <a:pt x="0" y="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9"/>
            <p:cNvSpPr/>
            <p:nvPr/>
          </p:nvSpPr>
          <p:spPr>
            <a:xfrm>
              <a:off x="6037110" y="339475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393" y="0"/>
                  </a:lnTo>
                </a:path>
              </a:pathLst>
            </a:custGeom>
            <a:ln w="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50"/>
            <p:cNvSpPr/>
            <p:nvPr/>
          </p:nvSpPr>
          <p:spPr>
            <a:xfrm>
              <a:off x="5957760" y="3207499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0" y="0"/>
                  </a:moveTo>
                  <a:lnTo>
                    <a:pt x="0" y="96126"/>
                  </a:lnTo>
                  <a:lnTo>
                    <a:pt x="31470" y="96126"/>
                  </a:lnTo>
                  <a:lnTo>
                    <a:pt x="26200" y="86931"/>
                  </a:lnTo>
                  <a:lnTo>
                    <a:pt x="9512" y="86931"/>
                  </a:lnTo>
                  <a:lnTo>
                    <a:pt x="9512" y="74422"/>
                  </a:lnTo>
                  <a:lnTo>
                    <a:pt x="26200" y="74422"/>
                  </a:lnTo>
                  <a:lnTo>
                    <a:pt x="26200" y="65239"/>
                  </a:lnTo>
                  <a:lnTo>
                    <a:pt x="9512" y="65239"/>
                  </a:lnTo>
                  <a:lnTo>
                    <a:pt x="9512" y="52730"/>
                  </a:lnTo>
                  <a:lnTo>
                    <a:pt x="26200" y="52730"/>
                  </a:lnTo>
                  <a:lnTo>
                    <a:pt x="26200" y="43548"/>
                  </a:lnTo>
                  <a:lnTo>
                    <a:pt x="9512" y="43548"/>
                  </a:lnTo>
                  <a:lnTo>
                    <a:pt x="9512" y="31038"/>
                  </a:lnTo>
                  <a:lnTo>
                    <a:pt x="26200" y="31038"/>
                  </a:lnTo>
                  <a:lnTo>
                    <a:pt x="26200" y="21856"/>
                  </a:lnTo>
                  <a:lnTo>
                    <a:pt x="9512" y="21856"/>
                  </a:lnTo>
                  <a:lnTo>
                    <a:pt x="9512" y="4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51"/>
            <p:cNvSpPr/>
            <p:nvPr/>
          </p:nvSpPr>
          <p:spPr>
            <a:xfrm>
              <a:off x="5957760" y="3207499"/>
              <a:ext cx="31750" cy="96520"/>
            </a:xfrm>
            <a:custGeom>
              <a:avLst/>
              <a:gdLst/>
              <a:ahLst/>
              <a:cxnLst/>
              <a:rect l="l" t="t" r="r" b="b"/>
              <a:pathLst>
                <a:path w="31750" h="96520">
                  <a:moveTo>
                    <a:pt x="31470" y="0"/>
                  </a:moveTo>
                  <a:lnTo>
                    <a:pt x="0" y="0"/>
                  </a:lnTo>
                  <a:lnTo>
                    <a:pt x="5270" y="9347"/>
                  </a:lnTo>
                  <a:lnTo>
                    <a:pt x="21818" y="9347"/>
                  </a:lnTo>
                  <a:lnTo>
                    <a:pt x="21818" y="90424"/>
                  </a:lnTo>
                  <a:lnTo>
                    <a:pt x="31470" y="96126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52"/>
            <p:cNvSpPr/>
            <p:nvPr/>
          </p:nvSpPr>
          <p:spPr>
            <a:xfrm>
              <a:off x="4506823" y="2843491"/>
              <a:ext cx="48895" cy="212725"/>
            </a:xfrm>
            <a:custGeom>
              <a:avLst/>
              <a:gdLst/>
              <a:ahLst/>
              <a:cxnLst/>
              <a:rect l="l" t="t" r="r" b="b"/>
              <a:pathLst>
                <a:path w="48895" h="212725">
                  <a:moveTo>
                    <a:pt x="44145" y="0"/>
                  </a:moveTo>
                  <a:lnTo>
                    <a:pt x="42760" y="1231"/>
                  </a:lnTo>
                  <a:lnTo>
                    <a:pt x="42456" y="2768"/>
                  </a:lnTo>
                  <a:lnTo>
                    <a:pt x="42303" y="4305"/>
                  </a:lnTo>
                  <a:lnTo>
                    <a:pt x="43370" y="5841"/>
                  </a:lnTo>
                  <a:lnTo>
                    <a:pt x="46596" y="6146"/>
                  </a:lnTo>
                  <a:lnTo>
                    <a:pt x="47967" y="5067"/>
                  </a:lnTo>
                  <a:lnTo>
                    <a:pt x="48120" y="3530"/>
                  </a:lnTo>
                  <a:lnTo>
                    <a:pt x="48425" y="1993"/>
                  </a:lnTo>
                  <a:lnTo>
                    <a:pt x="47358" y="469"/>
                  </a:lnTo>
                  <a:lnTo>
                    <a:pt x="45669" y="304"/>
                  </a:lnTo>
                  <a:lnTo>
                    <a:pt x="44145" y="0"/>
                  </a:lnTo>
                  <a:close/>
                </a:path>
                <a:path w="48895" h="212725">
                  <a:moveTo>
                    <a:pt x="42608" y="11518"/>
                  </a:moveTo>
                  <a:lnTo>
                    <a:pt x="41071" y="12585"/>
                  </a:lnTo>
                  <a:lnTo>
                    <a:pt x="40766" y="15659"/>
                  </a:lnTo>
                  <a:lnTo>
                    <a:pt x="41846" y="17195"/>
                  </a:lnTo>
                  <a:lnTo>
                    <a:pt x="43370" y="17348"/>
                  </a:lnTo>
                  <a:lnTo>
                    <a:pt x="44907" y="17652"/>
                  </a:lnTo>
                  <a:lnTo>
                    <a:pt x="46443" y="16586"/>
                  </a:lnTo>
                  <a:lnTo>
                    <a:pt x="46596" y="14897"/>
                  </a:lnTo>
                  <a:lnTo>
                    <a:pt x="46901" y="13360"/>
                  </a:lnTo>
                  <a:lnTo>
                    <a:pt x="45669" y="11976"/>
                  </a:lnTo>
                  <a:lnTo>
                    <a:pt x="44145" y="11671"/>
                  </a:lnTo>
                  <a:lnTo>
                    <a:pt x="42608" y="11518"/>
                  </a:lnTo>
                  <a:close/>
                </a:path>
                <a:path w="48895" h="212725">
                  <a:moveTo>
                    <a:pt x="41071" y="22872"/>
                  </a:moveTo>
                  <a:lnTo>
                    <a:pt x="39547" y="23952"/>
                  </a:lnTo>
                  <a:lnTo>
                    <a:pt x="39382" y="25641"/>
                  </a:lnTo>
                  <a:lnTo>
                    <a:pt x="39077" y="27177"/>
                  </a:lnTo>
                  <a:lnTo>
                    <a:pt x="40309" y="28562"/>
                  </a:lnTo>
                  <a:lnTo>
                    <a:pt x="41846" y="28867"/>
                  </a:lnTo>
                  <a:lnTo>
                    <a:pt x="43370" y="29019"/>
                  </a:lnTo>
                  <a:lnTo>
                    <a:pt x="44907" y="27939"/>
                  </a:lnTo>
                  <a:lnTo>
                    <a:pt x="45212" y="24714"/>
                  </a:lnTo>
                  <a:lnTo>
                    <a:pt x="44145" y="23342"/>
                  </a:lnTo>
                  <a:lnTo>
                    <a:pt x="42608" y="23025"/>
                  </a:lnTo>
                  <a:lnTo>
                    <a:pt x="41071" y="22872"/>
                  </a:lnTo>
                  <a:close/>
                </a:path>
                <a:path w="48895" h="212725">
                  <a:moveTo>
                    <a:pt x="39382" y="34239"/>
                  </a:moveTo>
                  <a:lnTo>
                    <a:pt x="38011" y="35458"/>
                  </a:lnTo>
                  <a:lnTo>
                    <a:pt x="37858" y="36995"/>
                  </a:lnTo>
                  <a:lnTo>
                    <a:pt x="37553" y="38531"/>
                  </a:lnTo>
                  <a:lnTo>
                    <a:pt x="38620" y="40068"/>
                  </a:lnTo>
                  <a:lnTo>
                    <a:pt x="41846" y="40373"/>
                  </a:lnTo>
                  <a:lnTo>
                    <a:pt x="43218" y="39306"/>
                  </a:lnTo>
                  <a:lnTo>
                    <a:pt x="43522" y="37769"/>
                  </a:lnTo>
                  <a:lnTo>
                    <a:pt x="43675" y="36233"/>
                  </a:lnTo>
                  <a:lnTo>
                    <a:pt x="42608" y="34696"/>
                  </a:lnTo>
                  <a:lnTo>
                    <a:pt x="41071" y="34543"/>
                  </a:lnTo>
                  <a:lnTo>
                    <a:pt x="39382" y="34239"/>
                  </a:lnTo>
                  <a:close/>
                </a:path>
                <a:path w="48895" h="212725">
                  <a:moveTo>
                    <a:pt x="37858" y="45745"/>
                  </a:moveTo>
                  <a:lnTo>
                    <a:pt x="36474" y="46824"/>
                  </a:lnTo>
                  <a:lnTo>
                    <a:pt x="36169" y="48361"/>
                  </a:lnTo>
                  <a:lnTo>
                    <a:pt x="36017" y="49898"/>
                  </a:lnTo>
                  <a:lnTo>
                    <a:pt x="37084" y="51434"/>
                  </a:lnTo>
                  <a:lnTo>
                    <a:pt x="38620" y="51587"/>
                  </a:lnTo>
                  <a:lnTo>
                    <a:pt x="40309" y="51892"/>
                  </a:lnTo>
                  <a:lnTo>
                    <a:pt x="41694" y="50812"/>
                  </a:lnTo>
                  <a:lnTo>
                    <a:pt x="41846" y="49123"/>
                  </a:lnTo>
                  <a:lnTo>
                    <a:pt x="42151" y="47586"/>
                  </a:lnTo>
                  <a:lnTo>
                    <a:pt x="41071" y="46215"/>
                  </a:lnTo>
                  <a:lnTo>
                    <a:pt x="39382" y="45897"/>
                  </a:lnTo>
                  <a:lnTo>
                    <a:pt x="37858" y="45745"/>
                  </a:lnTo>
                  <a:close/>
                </a:path>
                <a:path w="48895" h="212725">
                  <a:moveTo>
                    <a:pt x="36322" y="57111"/>
                  </a:moveTo>
                  <a:lnTo>
                    <a:pt x="34950" y="58178"/>
                  </a:lnTo>
                  <a:lnTo>
                    <a:pt x="34632" y="59867"/>
                  </a:lnTo>
                  <a:lnTo>
                    <a:pt x="34480" y="61404"/>
                  </a:lnTo>
                  <a:lnTo>
                    <a:pt x="35560" y="62788"/>
                  </a:lnTo>
                  <a:lnTo>
                    <a:pt x="37084" y="63093"/>
                  </a:lnTo>
                  <a:lnTo>
                    <a:pt x="38620" y="63245"/>
                  </a:lnTo>
                  <a:lnTo>
                    <a:pt x="40157" y="62179"/>
                  </a:lnTo>
                  <a:lnTo>
                    <a:pt x="40309" y="60642"/>
                  </a:lnTo>
                  <a:lnTo>
                    <a:pt x="40614" y="58953"/>
                  </a:lnTo>
                  <a:lnTo>
                    <a:pt x="39382" y="57569"/>
                  </a:lnTo>
                  <a:lnTo>
                    <a:pt x="37858" y="57264"/>
                  </a:lnTo>
                  <a:lnTo>
                    <a:pt x="36322" y="57111"/>
                  </a:lnTo>
                  <a:close/>
                </a:path>
                <a:path w="48895" h="212725">
                  <a:moveTo>
                    <a:pt x="34798" y="68465"/>
                  </a:moveTo>
                  <a:lnTo>
                    <a:pt x="33261" y="69697"/>
                  </a:lnTo>
                  <a:lnTo>
                    <a:pt x="33108" y="71234"/>
                  </a:lnTo>
                  <a:lnTo>
                    <a:pt x="32804" y="72770"/>
                  </a:lnTo>
                  <a:lnTo>
                    <a:pt x="34023" y="74307"/>
                  </a:lnTo>
                  <a:lnTo>
                    <a:pt x="37084" y="74612"/>
                  </a:lnTo>
                  <a:lnTo>
                    <a:pt x="38620" y="73532"/>
                  </a:lnTo>
                  <a:lnTo>
                    <a:pt x="38925" y="70459"/>
                  </a:lnTo>
                  <a:lnTo>
                    <a:pt x="37858" y="68922"/>
                  </a:lnTo>
                  <a:lnTo>
                    <a:pt x="36322" y="68770"/>
                  </a:lnTo>
                  <a:lnTo>
                    <a:pt x="34798" y="68465"/>
                  </a:lnTo>
                  <a:close/>
                </a:path>
                <a:path w="48895" h="212725">
                  <a:moveTo>
                    <a:pt x="33108" y="79984"/>
                  </a:moveTo>
                  <a:lnTo>
                    <a:pt x="31724" y="81051"/>
                  </a:lnTo>
                  <a:lnTo>
                    <a:pt x="31572" y="82588"/>
                  </a:lnTo>
                  <a:lnTo>
                    <a:pt x="31267" y="84124"/>
                  </a:lnTo>
                  <a:lnTo>
                    <a:pt x="32334" y="85661"/>
                  </a:lnTo>
                  <a:lnTo>
                    <a:pt x="34023" y="85813"/>
                  </a:lnTo>
                  <a:lnTo>
                    <a:pt x="35560" y="86118"/>
                  </a:lnTo>
                  <a:lnTo>
                    <a:pt x="36931" y="85051"/>
                  </a:lnTo>
                  <a:lnTo>
                    <a:pt x="37249" y="83362"/>
                  </a:lnTo>
                  <a:lnTo>
                    <a:pt x="37401" y="81826"/>
                  </a:lnTo>
                  <a:lnTo>
                    <a:pt x="36322" y="80441"/>
                  </a:lnTo>
                  <a:lnTo>
                    <a:pt x="34798" y="80136"/>
                  </a:lnTo>
                  <a:lnTo>
                    <a:pt x="33108" y="79984"/>
                  </a:lnTo>
                  <a:close/>
                </a:path>
                <a:path w="48895" h="212725">
                  <a:moveTo>
                    <a:pt x="31572" y="91338"/>
                  </a:moveTo>
                  <a:lnTo>
                    <a:pt x="30187" y="92417"/>
                  </a:lnTo>
                  <a:lnTo>
                    <a:pt x="29883" y="94106"/>
                  </a:lnTo>
                  <a:lnTo>
                    <a:pt x="29730" y="95643"/>
                  </a:lnTo>
                  <a:lnTo>
                    <a:pt x="30810" y="97015"/>
                  </a:lnTo>
                  <a:lnTo>
                    <a:pt x="32334" y="97332"/>
                  </a:lnTo>
                  <a:lnTo>
                    <a:pt x="34023" y="97485"/>
                  </a:lnTo>
                  <a:lnTo>
                    <a:pt x="35407" y="96405"/>
                  </a:lnTo>
                  <a:lnTo>
                    <a:pt x="35560" y="94868"/>
                  </a:lnTo>
                  <a:lnTo>
                    <a:pt x="35712" y="94868"/>
                  </a:lnTo>
                  <a:lnTo>
                    <a:pt x="35864" y="93179"/>
                  </a:lnTo>
                  <a:lnTo>
                    <a:pt x="34798" y="91795"/>
                  </a:lnTo>
                  <a:lnTo>
                    <a:pt x="33108" y="91490"/>
                  </a:lnTo>
                  <a:lnTo>
                    <a:pt x="31572" y="91338"/>
                  </a:lnTo>
                  <a:close/>
                </a:path>
                <a:path w="48895" h="212725">
                  <a:moveTo>
                    <a:pt x="30035" y="102704"/>
                  </a:moveTo>
                  <a:lnTo>
                    <a:pt x="28663" y="103924"/>
                  </a:lnTo>
                  <a:lnTo>
                    <a:pt x="28359" y="105460"/>
                  </a:lnTo>
                  <a:lnTo>
                    <a:pt x="28206" y="106997"/>
                  </a:lnTo>
                  <a:lnTo>
                    <a:pt x="29273" y="108534"/>
                  </a:lnTo>
                  <a:lnTo>
                    <a:pt x="32334" y="108838"/>
                  </a:lnTo>
                  <a:lnTo>
                    <a:pt x="33870" y="107759"/>
                  </a:lnTo>
                  <a:lnTo>
                    <a:pt x="34023" y="106235"/>
                  </a:lnTo>
                  <a:lnTo>
                    <a:pt x="34328" y="104698"/>
                  </a:lnTo>
                  <a:lnTo>
                    <a:pt x="33261" y="103162"/>
                  </a:lnTo>
                  <a:lnTo>
                    <a:pt x="31572" y="103009"/>
                  </a:lnTo>
                  <a:lnTo>
                    <a:pt x="30035" y="102704"/>
                  </a:lnTo>
                  <a:close/>
                </a:path>
                <a:path w="48895" h="212725">
                  <a:moveTo>
                    <a:pt x="28511" y="114211"/>
                  </a:moveTo>
                  <a:lnTo>
                    <a:pt x="26974" y="115290"/>
                  </a:lnTo>
                  <a:lnTo>
                    <a:pt x="26822" y="116827"/>
                  </a:lnTo>
                  <a:lnTo>
                    <a:pt x="26517" y="118351"/>
                  </a:lnTo>
                  <a:lnTo>
                    <a:pt x="27736" y="119887"/>
                  </a:lnTo>
                  <a:lnTo>
                    <a:pt x="29273" y="120040"/>
                  </a:lnTo>
                  <a:lnTo>
                    <a:pt x="30810" y="120357"/>
                  </a:lnTo>
                  <a:lnTo>
                    <a:pt x="32334" y="119278"/>
                  </a:lnTo>
                  <a:lnTo>
                    <a:pt x="32638" y="116052"/>
                  </a:lnTo>
                  <a:lnTo>
                    <a:pt x="31572" y="114668"/>
                  </a:lnTo>
                  <a:lnTo>
                    <a:pt x="30035" y="114363"/>
                  </a:lnTo>
                  <a:lnTo>
                    <a:pt x="28511" y="114211"/>
                  </a:lnTo>
                  <a:close/>
                </a:path>
                <a:path w="48895" h="212725">
                  <a:moveTo>
                    <a:pt x="26822" y="125577"/>
                  </a:moveTo>
                  <a:lnTo>
                    <a:pt x="25438" y="126644"/>
                  </a:lnTo>
                  <a:lnTo>
                    <a:pt x="25285" y="128333"/>
                  </a:lnTo>
                  <a:lnTo>
                    <a:pt x="24980" y="129870"/>
                  </a:lnTo>
                  <a:lnTo>
                    <a:pt x="26060" y="131254"/>
                  </a:lnTo>
                  <a:lnTo>
                    <a:pt x="27736" y="131559"/>
                  </a:lnTo>
                  <a:lnTo>
                    <a:pt x="29273" y="131711"/>
                  </a:lnTo>
                  <a:lnTo>
                    <a:pt x="30657" y="130632"/>
                  </a:lnTo>
                  <a:lnTo>
                    <a:pt x="30962" y="129108"/>
                  </a:lnTo>
                  <a:lnTo>
                    <a:pt x="31114" y="127419"/>
                  </a:lnTo>
                  <a:lnTo>
                    <a:pt x="30035" y="126034"/>
                  </a:lnTo>
                  <a:lnTo>
                    <a:pt x="28511" y="125882"/>
                  </a:lnTo>
                  <a:lnTo>
                    <a:pt x="26822" y="125577"/>
                  </a:lnTo>
                  <a:close/>
                </a:path>
                <a:path w="48895" h="212725">
                  <a:moveTo>
                    <a:pt x="25285" y="136931"/>
                  </a:moveTo>
                  <a:lnTo>
                    <a:pt x="23914" y="138163"/>
                  </a:lnTo>
                  <a:lnTo>
                    <a:pt x="23609" y="139700"/>
                  </a:lnTo>
                  <a:lnTo>
                    <a:pt x="23444" y="141224"/>
                  </a:lnTo>
                  <a:lnTo>
                    <a:pt x="24523" y="142760"/>
                  </a:lnTo>
                  <a:lnTo>
                    <a:pt x="27736" y="143078"/>
                  </a:lnTo>
                  <a:lnTo>
                    <a:pt x="29121" y="141998"/>
                  </a:lnTo>
                  <a:lnTo>
                    <a:pt x="29425" y="140461"/>
                  </a:lnTo>
                  <a:lnTo>
                    <a:pt x="29578" y="138925"/>
                  </a:lnTo>
                  <a:lnTo>
                    <a:pt x="28511" y="137388"/>
                  </a:lnTo>
                  <a:lnTo>
                    <a:pt x="26974" y="137236"/>
                  </a:lnTo>
                  <a:lnTo>
                    <a:pt x="25285" y="136931"/>
                  </a:lnTo>
                  <a:close/>
                </a:path>
                <a:path w="48895" h="212725">
                  <a:moveTo>
                    <a:pt x="23761" y="148450"/>
                  </a:moveTo>
                  <a:lnTo>
                    <a:pt x="22377" y="149517"/>
                  </a:lnTo>
                  <a:lnTo>
                    <a:pt x="22072" y="151053"/>
                  </a:lnTo>
                  <a:lnTo>
                    <a:pt x="21920" y="152590"/>
                  </a:lnTo>
                  <a:lnTo>
                    <a:pt x="22987" y="154127"/>
                  </a:lnTo>
                  <a:lnTo>
                    <a:pt x="24523" y="154279"/>
                  </a:lnTo>
                  <a:lnTo>
                    <a:pt x="26060" y="154584"/>
                  </a:lnTo>
                  <a:lnTo>
                    <a:pt x="27584" y="153504"/>
                  </a:lnTo>
                  <a:lnTo>
                    <a:pt x="27736" y="151815"/>
                  </a:lnTo>
                  <a:lnTo>
                    <a:pt x="28041" y="150291"/>
                  </a:lnTo>
                  <a:lnTo>
                    <a:pt x="26974" y="148907"/>
                  </a:lnTo>
                  <a:lnTo>
                    <a:pt x="25285" y="148602"/>
                  </a:lnTo>
                  <a:lnTo>
                    <a:pt x="23761" y="148450"/>
                  </a:lnTo>
                  <a:close/>
                </a:path>
                <a:path w="48895" h="212725">
                  <a:moveTo>
                    <a:pt x="0" y="163791"/>
                  </a:moveTo>
                  <a:lnTo>
                    <a:pt x="16548" y="212610"/>
                  </a:lnTo>
                  <a:lnTo>
                    <a:pt x="40602" y="177304"/>
                  </a:lnTo>
                  <a:lnTo>
                    <a:pt x="22987" y="177304"/>
                  </a:lnTo>
                  <a:lnTo>
                    <a:pt x="19773" y="176999"/>
                  </a:lnTo>
                  <a:lnTo>
                    <a:pt x="18694" y="175463"/>
                  </a:lnTo>
                  <a:lnTo>
                    <a:pt x="18999" y="173926"/>
                  </a:lnTo>
                  <a:lnTo>
                    <a:pt x="19164" y="172389"/>
                  </a:lnTo>
                  <a:lnTo>
                    <a:pt x="20688" y="171157"/>
                  </a:lnTo>
                  <a:lnTo>
                    <a:pt x="44789" y="171157"/>
                  </a:lnTo>
                  <a:lnTo>
                    <a:pt x="45516" y="170091"/>
                  </a:lnTo>
                  <a:lnTo>
                    <a:pt x="0" y="163791"/>
                  </a:lnTo>
                  <a:close/>
                </a:path>
                <a:path w="48895" h="212725">
                  <a:moveTo>
                    <a:pt x="20688" y="171157"/>
                  </a:moveTo>
                  <a:lnTo>
                    <a:pt x="19164" y="172389"/>
                  </a:lnTo>
                  <a:lnTo>
                    <a:pt x="18999" y="173926"/>
                  </a:lnTo>
                  <a:lnTo>
                    <a:pt x="18694" y="175463"/>
                  </a:lnTo>
                  <a:lnTo>
                    <a:pt x="19773" y="176999"/>
                  </a:lnTo>
                  <a:lnTo>
                    <a:pt x="22987" y="177304"/>
                  </a:lnTo>
                  <a:lnTo>
                    <a:pt x="24371" y="176225"/>
                  </a:lnTo>
                  <a:lnTo>
                    <a:pt x="24676" y="174688"/>
                  </a:lnTo>
                  <a:lnTo>
                    <a:pt x="24828" y="173164"/>
                  </a:lnTo>
                  <a:lnTo>
                    <a:pt x="23761" y="171627"/>
                  </a:lnTo>
                  <a:lnTo>
                    <a:pt x="22225" y="171475"/>
                  </a:lnTo>
                  <a:lnTo>
                    <a:pt x="20688" y="171157"/>
                  </a:lnTo>
                  <a:close/>
                </a:path>
                <a:path w="48895" h="212725">
                  <a:moveTo>
                    <a:pt x="44789" y="171157"/>
                  </a:moveTo>
                  <a:lnTo>
                    <a:pt x="20688" y="171157"/>
                  </a:lnTo>
                  <a:lnTo>
                    <a:pt x="22225" y="171475"/>
                  </a:lnTo>
                  <a:lnTo>
                    <a:pt x="23761" y="171627"/>
                  </a:lnTo>
                  <a:lnTo>
                    <a:pt x="24828" y="173164"/>
                  </a:lnTo>
                  <a:lnTo>
                    <a:pt x="24676" y="174688"/>
                  </a:lnTo>
                  <a:lnTo>
                    <a:pt x="24371" y="176225"/>
                  </a:lnTo>
                  <a:lnTo>
                    <a:pt x="22987" y="177304"/>
                  </a:lnTo>
                  <a:lnTo>
                    <a:pt x="40602" y="177304"/>
                  </a:lnTo>
                  <a:lnTo>
                    <a:pt x="44789" y="171157"/>
                  </a:lnTo>
                  <a:close/>
                </a:path>
                <a:path w="48895" h="212725">
                  <a:moveTo>
                    <a:pt x="22225" y="159804"/>
                  </a:moveTo>
                  <a:lnTo>
                    <a:pt x="20688" y="160883"/>
                  </a:lnTo>
                  <a:lnTo>
                    <a:pt x="20535" y="162572"/>
                  </a:lnTo>
                  <a:lnTo>
                    <a:pt x="20231" y="164096"/>
                  </a:lnTo>
                  <a:lnTo>
                    <a:pt x="21462" y="165480"/>
                  </a:lnTo>
                  <a:lnTo>
                    <a:pt x="22987" y="165785"/>
                  </a:lnTo>
                  <a:lnTo>
                    <a:pt x="24523" y="165950"/>
                  </a:lnTo>
                  <a:lnTo>
                    <a:pt x="26060" y="164871"/>
                  </a:lnTo>
                  <a:lnTo>
                    <a:pt x="26365" y="161645"/>
                  </a:lnTo>
                  <a:lnTo>
                    <a:pt x="25285" y="160261"/>
                  </a:lnTo>
                  <a:lnTo>
                    <a:pt x="23761" y="160108"/>
                  </a:lnTo>
                  <a:lnTo>
                    <a:pt x="22225" y="159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3"/>
            <p:cNvSpPr/>
            <p:nvPr/>
          </p:nvSpPr>
          <p:spPr>
            <a:xfrm>
              <a:off x="4787595" y="2531110"/>
              <a:ext cx="86360" cy="473709"/>
            </a:xfrm>
            <a:custGeom>
              <a:avLst/>
              <a:gdLst/>
              <a:ahLst/>
              <a:cxnLst/>
              <a:rect l="l" t="t" r="r" b="b"/>
              <a:pathLst>
                <a:path w="86360" h="473710">
                  <a:moveTo>
                    <a:pt x="4140" y="0"/>
                  </a:moveTo>
                  <a:lnTo>
                    <a:pt x="2603" y="152"/>
                  </a:lnTo>
                  <a:lnTo>
                    <a:pt x="1066" y="457"/>
                  </a:lnTo>
                  <a:lnTo>
                    <a:pt x="0" y="1841"/>
                  </a:lnTo>
                  <a:lnTo>
                    <a:pt x="152" y="3378"/>
                  </a:lnTo>
                  <a:lnTo>
                    <a:pt x="457" y="5067"/>
                  </a:lnTo>
                  <a:lnTo>
                    <a:pt x="1841" y="6146"/>
                  </a:lnTo>
                  <a:lnTo>
                    <a:pt x="3365" y="5829"/>
                  </a:lnTo>
                  <a:lnTo>
                    <a:pt x="5054" y="5676"/>
                  </a:lnTo>
                  <a:lnTo>
                    <a:pt x="6121" y="4140"/>
                  </a:lnTo>
                  <a:lnTo>
                    <a:pt x="5816" y="2616"/>
                  </a:lnTo>
                  <a:lnTo>
                    <a:pt x="5664" y="1079"/>
                  </a:lnTo>
                  <a:lnTo>
                    <a:pt x="4140" y="0"/>
                  </a:lnTo>
                  <a:close/>
                </a:path>
                <a:path w="86360" h="473710">
                  <a:moveTo>
                    <a:pt x="5816" y="11353"/>
                  </a:moveTo>
                  <a:lnTo>
                    <a:pt x="4292" y="11506"/>
                  </a:lnTo>
                  <a:lnTo>
                    <a:pt x="2603" y="11823"/>
                  </a:lnTo>
                  <a:lnTo>
                    <a:pt x="1524" y="13208"/>
                  </a:lnTo>
                  <a:lnTo>
                    <a:pt x="1841" y="14884"/>
                  </a:lnTo>
                  <a:lnTo>
                    <a:pt x="1993" y="16421"/>
                  </a:lnTo>
                  <a:lnTo>
                    <a:pt x="3517" y="17500"/>
                  </a:lnTo>
                  <a:lnTo>
                    <a:pt x="5054" y="17348"/>
                  </a:lnTo>
                  <a:lnTo>
                    <a:pt x="6591" y="17043"/>
                  </a:lnTo>
                  <a:lnTo>
                    <a:pt x="7658" y="15659"/>
                  </a:lnTo>
                  <a:lnTo>
                    <a:pt x="7505" y="13970"/>
                  </a:lnTo>
                  <a:lnTo>
                    <a:pt x="7200" y="12433"/>
                  </a:lnTo>
                  <a:lnTo>
                    <a:pt x="5816" y="11353"/>
                  </a:lnTo>
                  <a:close/>
                </a:path>
                <a:path w="86360" h="473710">
                  <a:moveTo>
                    <a:pt x="7505" y="22720"/>
                  </a:moveTo>
                  <a:lnTo>
                    <a:pt x="5816" y="23025"/>
                  </a:lnTo>
                  <a:lnTo>
                    <a:pt x="4292" y="23177"/>
                  </a:lnTo>
                  <a:lnTo>
                    <a:pt x="3213" y="24714"/>
                  </a:lnTo>
                  <a:lnTo>
                    <a:pt x="3365" y="26250"/>
                  </a:lnTo>
                  <a:lnTo>
                    <a:pt x="3670" y="27787"/>
                  </a:lnTo>
                  <a:lnTo>
                    <a:pt x="5054" y="28854"/>
                  </a:lnTo>
                  <a:lnTo>
                    <a:pt x="6743" y="28701"/>
                  </a:lnTo>
                  <a:lnTo>
                    <a:pt x="8267" y="28397"/>
                  </a:lnTo>
                  <a:lnTo>
                    <a:pt x="9347" y="27012"/>
                  </a:lnTo>
                  <a:lnTo>
                    <a:pt x="9042" y="25476"/>
                  </a:lnTo>
                  <a:lnTo>
                    <a:pt x="8889" y="23799"/>
                  </a:lnTo>
                  <a:lnTo>
                    <a:pt x="7505" y="22720"/>
                  </a:lnTo>
                  <a:close/>
                </a:path>
                <a:path w="86360" h="473710">
                  <a:moveTo>
                    <a:pt x="9042" y="34226"/>
                  </a:moveTo>
                  <a:lnTo>
                    <a:pt x="5969" y="34544"/>
                  </a:lnTo>
                  <a:lnTo>
                    <a:pt x="4749" y="36068"/>
                  </a:lnTo>
                  <a:lnTo>
                    <a:pt x="5054" y="37604"/>
                  </a:lnTo>
                  <a:lnTo>
                    <a:pt x="5207" y="39141"/>
                  </a:lnTo>
                  <a:lnTo>
                    <a:pt x="6743" y="40373"/>
                  </a:lnTo>
                  <a:lnTo>
                    <a:pt x="8267" y="40068"/>
                  </a:lnTo>
                  <a:lnTo>
                    <a:pt x="9804" y="39916"/>
                  </a:lnTo>
                  <a:lnTo>
                    <a:pt x="10883" y="38379"/>
                  </a:lnTo>
                  <a:lnTo>
                    <a:pt x="10566" y="35306"/>
                  </a:lnTo>
                  <a:lnTo>
                    <a:pt x="9042" y="34226"/>
                  </a:lnTo>
                  <a:close/>
                </a:path>
                <a:path w="86360" h="473710">
                  <a:moveTo>
                    <a:pt x="10718" y="45593"/>
                  </a:moveTo>
                  <a:lnTo>
                    <a:pt x="9042" y="45745"/>
                  </a:lnTo>
                  <a:lnTo>
                    <a:pt x="7505" y="46050"/>
                  </a:lnTo>
                  <a:lnTo>
                    <a:pt x="6438" y="47434"/>
                  </a:lnTo>
                  <a:lnTo>
                    <a:pt x="6591" y="49123"/>
                  </a:lnTo>
                  <a:lnTo>
                    <a:pt x="6896" y="50660"/>
                  </a:lnTo>
                  <a:lnTo>
                    <a:pt x="8267" y="51727"/>
                  </a:lnTo>
                  <a:lnTo>
                    <a:pt x="9956" y="51422"/>
                  </a:lnTo>
                  <a:lnTo>
                    <a:pt x="11493" y="51269"/>
                  </a:lnTo>
                  <a:lnTo>
                    <a:pt x="12560" y="49885"/>
                  </a:lnTo>
                  <a:lnTo>
                    <a:pt x="12407" y="48196"/>
                  </a:lnTo>
                  <a:lnTo>
                    <a:pt x="12103" y="46672"/>
                  </a:lnTo>
                  <a:lnTo>
                    <a:pt x="10718" y="45593"/>
                  </a:lnTo>
                  <a:close/>
                </a:path>
                <a:path w="86360" h="473710">
                  <a:moveTo>
                    <a:pt x="12255" y="56946"/>
                  </a:moveTo>
                  <a:lnTo>
                    <a:pt x="10718" y="57251"/>
                  </a:lnTo>
                  <a:lnTo>
                    <a:pt x="9194" y="57416"/>
                  </a:lnTo>
                  <a:lnTo>
                    <a:pt x="7962" y="58940"/>
                  </a:lnTo>
                  <a:lnTo>
                    <a:pt x="8267" y="60477"/>
                  </a:lnTo>
                  <a:lnTo>
                    <a:pt x="8420" y="62014"/>
                  </a:lnTo>
                  <a:lnTo>
                    <a:pt x="9956" y="63093"/>
                  </a:lnTo>
                  <a:lnTo>
                    <a:pt x="11493" y="62941"/>
                  </a:lnTo>
                  <a:lnTo>
                    <a:pt x="13017" y="62623"/>
                  </a:lnTo>
                  <a:lnTo>
                    <a:pt x="14249" y="61252"/>
                  </a:lnTo>
                  <a:lnTo>
                    <a:pt x="13944" y="59715"/>
                  </a:lnTo>
                  <a:lnTo>
                    <a:pt x="13792" y="58026"/>
                  </a:lnTo>
                  <a:lnTo>
                    <a:pt x="12255" y="56946"/>
                  </a:lnTo>
                  <a:close/>
                </a:path>
                <a:path w="86360" h="473710">
                  <a:moveTo>
                    <a:pt x="13944" y="68313"/>
                  </a:moveTo>
                  <a:lnTo>
                    <a:pt x="12255" y="68618"/>
                  </a:lnTo>
                  <a:lnTo>
                    <a:pt x="10718" y="68770"/>
                  </a:lnTo>
                  <a:lnTo>
                    <a:pt x="9651" y="70307"/>
                  </a:lnTo>
                  <a:lnTo>
                    <a:pt x="9804" y="71843"/>
                  </a:lnTo>
                  <a:lnTo>
                    <a:pt x="10109" y="73380"/>
                  </a:lnTo>
                  <a:lnTo>
                    <a:pt x="11493" y="74599"/>
                  </a:lnTo>
                  <a:lnTo>
                    <a:pt x="13182" y="74295"/>
                  </a:lnTo>
                  <a:lnTo>
                    <a:pt x="14706" y="74142"/>
                  </a:lnTo>
                  <a:lnTo>
                    <a:pt x="15786" y="72605"/>
                  </a:lnTo>
                  <a:lnTo>
                    <a:pt x="15633" y="71069"/>
                  </a:lnTo>
                  <a:lnTo>
                    <a:pt x="15316" y="69532"/>
                  </a:lnTo>
                  <a:lnTo>
                    <a:pt x="13944" y="68313"/>
                  </a:lnTo>
                  <a:close/>
                </a:path>
                <a:path w="86360" h="473710">
                  <a:moveTo>
                    <a:pt x="15481" y="79819"/>
                  </a:moveTo>
                  <a:lnTo>
                    <a:pt x="13944" y="79971"/>
                  </a:lnTo>
                  <a:lnTo>
                    <a:pt x="12407" y="80289"/>
                  </a:lnTo>
                  <a:lnTo>
                    <a:pt x="11341" y="81661"/>
                  </a:lnTo>
                  <a:lnTo>
                    <a:pt x="11645" y="84886"/>
                  </a:lnTo>
                  <a:lnTo>
                    <a:pt x="13182" y="85966"/>
                  </a:lnTo>
                  <a:lnTo>
                    <a:pt x="14706" y="85661"/>
                  </a:lnTo>
                  <a:lnTo>
                    <a:pt x="16243" y="85509"/>
                  </a:lnTo>
                  <a:lnTo>
                    <a:pt x="17462" y="83972"/>
                  </a:lnTo>
                  <a:lnTo>
                    <a:pt x="17157" y="82435"/>
                  </a:lnTo>
                  <a:lnTo>
                    <a:pt x="17005" y="80899"/>
                  </a:lnTo>
                  <a:lnTo>
                    <a:pt x="15481" y="79819"/>
                  </a:lnTo>
                  <a:close/>
                </a:path>
                <a:path w="86360" h="473710">
                  <a:moveTo>
                    <a:pt x="17157" y="91186"/>
                  </a:moveTo>
                  <a:lnTo>
                    <a:pt x="15481" y="91338"/>
                  </a:lnTo>
                  <a:lnTo>
                    <a:pt x="13944" y="91643"/>
                  </a:lnTo>
                  <a:lnTo>
                    <a:pt x="12865" y="93027"/>
                  </a:lnTo>
                  <a:lnTo>
                    <a:pt x="13182" y="94716"/>
                  </a:lnTo>
                  <a:lnTo>
                    <a:pt x="13335" y="96253"/>
                  </a:lnTo>
                  <a:lnTo>
                    <a:pt x="14706" y="97320"/>
                  </a:lnTo>
                  <a:lnTo>
                    <a:pt x="16395" y="97167"/>
                  </a:lnTo>
                  <a:lnTo>
                    <a:pt x="17932" y="96862"/>
                  </a:lnTo>
                  <a:lnTo>
                    <a:pt x="18999" y="95478"/>
                  </a:lnTo>
                  <a:lnTo>
                    <a:pt x="18846" y="93789"/>
                  </a:lnTo>
                  <a:lnTo>
                    <a:pt x="18541" y="92252"/>
                  </a:lnTo>
                  <a:lnTo>
                    <a:pt x="17157" y="91186"/>
                  </a:lnTo>
                  <a:close/>
                </a:path>
                <a:path w="86360" h="473710">
                  <a:moveTo>
                    <a:pt x="18694" y="102539"/>
                  </a:moveTo>
                  <a:lnTo>
                    <a:pt x="17157" y="102844"/>
                  </a:lnTo>
                  <a:lnTo>
                    <a:pt x="15633" y="102997"/>
                  </a:lnTo>
                  <a:lnTo>
                    <a:pt x="14554" y="104533"/>
                  </a:lnTo>
                  <a:lnTo>
                    <a:pt x="14706" y="106070"/>
                  </a:lnTo>
                  <a:lnTo>
                    <a:pt x="15011" y="107607"/>
                  </a:lnTo>
                  <a:lnTo>
                    <a:pt x="16395" y="108686"/>
                  </a:lnTo>
                  <a:lnTo>
                    <a:pt x="17932" y="108534"/>
                  </a:lnTo>
                  <a:lnTo>
                    <a:pt x="19456" y="108216"/>
                  </a:lnTo>
                  <a:lnTo>
                    <a:pt x="20688" y="106845"/>
                  </a:lnTo>
                  <a:lnTo>
                    <a:pt x="20383" y="105308"/>
                  </a:lnTo>
                  <a:lnTo>
                    <a:pt x="20231" y="103619"/>
                  </a:lnTo>
                  <a:lnTo>
                    <a:pt x="18694" y="102539"/>
                  </a:lnTo>
                  <a:close/>
                </a:path>
                <a:path w="86360" h="473710">
                  <a:moveTo>
                    <a:pt x="20383" y="114058"/>
                  </a:moveTo>
                  <a:lnTo>
                    <a:pt x="18846" y="114211"/>
                  </a:lnTo>
                  <a:lnTo>
                    <a:pt x="17157" y="114515"/>
                  </a:lnTo>
                  <a:lnTo>
                    <a:pt x="16090" y="115900"/>
                  </a:lnTo>
                  <a:lnTo>
                    <a:pt x="16395" y="117436"/>
                  </a:lnTo>
                  <a:lnTo>
                    <a:pt x="16548" y="119125"/>
                  </a:lnTo>
                  <a:lnTo>
                    <a:pt x="18084" y="120192"/>
                  </a:lnTo>
                  <a:lnTo>
                    <a:pt x="19608" y="119888"/>
                  </a:lnTo>
                  <a:lnTo>
                    <a:pt x="21145" y="119735"/>
                  </a:lnTo>
                  <a:lnTo>
                    <a:pt x="22225" y="118198"/>
                  </a:lnTo>
                  <a:lnTo>
                    <a:pt x="22059" y="116662"/>
                  </a:lnTo>
                  <a:lnTo>
                    <a:pt x="21755" y="115125"/>
                  </a:lnTo>
                  <a:lnTo>
                    <a:pt x="20383" y="114058"/>
                  </a:lnTo>
                  <a:close/>
                </a:path>
                <a:path w="86360" h="473710">
                  <a:moveTo>
                    <a:pt x="21907" y="125412"/>
                  </a:moveTo>
                  <a:lnTo>
                    <a:pt x="20383" y="125564"/>
                  </a:lnTo>
                  <a:lnTo>
                    <a:pt x="18846" y="125869"/>
                  </a:lnTo>
                  <a:lnTo>
                    <a:pt x="17779" y="127254"/>
                  </a:lnTo>
                  <a:lnTo>
                    <a:pt x="17932" y="128943"/>
                  </a:lnTo>
                  <a:lnTo>
                    <a:pt x="18237" y="130479"/>
                  </a:lnTo>
                  <a:lnTo>
                    <a:pt x="19608" y="131559"/>
                  </a:lnTo>
                  <a:lnTo>
                    <a:pt x="21145" y="131406"/>
                  </a:lnTo>
                  <a:lnTo>
                    <a:pt x="22834" y="131089"/>
                  </a:lnTo>
                  <a:lnTo>
                    <a:pt x="23901" y="129717"/>
                  </a:lnTo>
                  <a:lnTo>
                    <a:pt x="23596" y="128028"/>
                  </a:lnTo>
                  <a:lnTo>
                    <a:pt x="23444" y="126492"/>
                  </a:lnTo>
                  <a:lnTo>
                    <a:pt x="21907" y="125412"/>
                  </a:lnTo>
                  <a:close/>
                </a:path>
                <a:path w="86360" h="473710">
                  <a:moveTo>
                    <a:pt x="23596" y="136779"/>
                  </a:moveTo>
                  <a:lnTo>
                    <a:pt x="22059" y="137083"/>
                  </a:lnTo>
                  <a:lnTo>
                    <a:pt x="20383" y="137236"/>
                  </a:lnTo>
                  <a:lnTo>
                    <a:pt x="19303" y="138772"/>
                  </a:lnTo>
                  <a:lnTo>
                    <a:pt x="19608" y="140309"/>
                  </a:lnTo>
                  <a:lnTo>
                    <a:pt x="19761" y="141846"/>
                  </a:lnTo>
                  <a:lnTo>
                    <a:pt x="21297" y="142913"/>
                  </a:lnTo>
                  <a:lnTo>
                    <a:pt x="22834" y="142760"/>
                  </a:lnTo>
                  <a:lnTo>
                    <a:pt x="24358" y="142455"/>
                  </a:lnTo>
                  <a:lnTo>
                    <a:pt x="25438" y="141071"/>
                  </a:lnTo>
                  <a:lnTo>
                    <a:pt x="25285" y="139534"/>
                  </a:lnTo>
                  <a:lnTo>
                    <a:pt x="24980" y="137845"/>
                  </a:lnTo>
                  <a:lnTo>
                    <a:pt x="23596" y="136779"/>
                  </a:lnTo>
                  <a:close/>
                </a:path>
                <a:path w="86360" h="473710">
                  <a:moveTo>
                    <a:pt x="25133" y="148132"/>
                  </a:moveTo>
                  <a:lnTo>
                    <a:pt x="23596" y="148437"/>
                  </a:lnTo>
                  <a:lnTo>
                    <a:pt x="22059" y="148590"/>
                  </a:lnTo>
                  <a:lnTo>
                    <a:pt x="20993" y="150126"/>
                  </a:lnTo>
                  <a:lnTo>
                    <a:pt x="21145" y="151663"/>
                  </a:lnTo>
                  <a:lnTo>
                    <a:pt x="21450" y="153200"/>
                  </a:lnTo>
                  <a:lnTo>
                    <a:pt x="22834" y="154432"/>
                  </a:lnTo>
                  <a:lnTo>
                    <a:pt x="24358" y="154127"/>
                  </a:lnTo>
                  <a:lnTo>
                    <a:pt x="26047" y="153962"/>
                  </a:lnTo>
                  <a:lnTo>
                    <a:pt x="27127" y="152438"/>
                  </a:lnTo>
                  <a:lnTo>
                    <a:pt x="26822" y="150901"/>
                  </a:lnTo>
                  <a:lnTo>
                    <a:pt x="26657" y="149364"/>
                  </a:lnTo>
                  <a:lnTo>
                    <a:pt x="25133" y="148132"/>
                  </a:lnTo>
                  <a:close/>
                </a:path>
                <a:path w="86360" h="473710">
                  <a:moveTo>
                    <a:pt x="26822" y="159651"/>
                  </a:moveTo>
                  <a:lnTo>
                    <a:pt x="25285" y="159804"/>
                  </a:lnTo>
                  <a:lnTo>
                    <a:pt x="23596" y="160108"/>
                  </a:lnTo>
                  <a:lnTo>
                    <a:pt x="22529" y="161493"/>
                  </a:lnTo>
                  <a:lnTo>
                    <a:pt x="22834" y="163029"/>
                  </a:lnTo>
                  <a:lnTo>
                    <a:pt x="22987" y="164719"/>
                  </a:lnTo>
                  <a:lnTo>
                    <a:pt x="24523" y="165785"/>
                  </a:lnTo>
                  <a:lnTo>
                    <a:pt x="26047" y="165481"/>
                  </a:lnTo>
                  <a:lnTo>
                    <a:pt x="27584" y="165328"/>
                  </a:lnTo>
                  <a:lnTo>
                    <a:pt x="28651" y="163791"/>
                  </a:lnTo>
                  <a:lnTo>
                    <a:pt x="28498" y="162255"/>
                  </a:lnTo>
                  <a:lnTo>
                    <a:pt x="28194" y="160718"/>
                  </a:lnTo>
                  <a:lnTo>
                    <a:pt x="26822" y="159651"/>
                  </a:lnTo>
                  <a:close/>
                </a:path>
                <a:path w="86360" h="473710">
                  <a:moveTo>
                    <a:pt x="28346" y="171005"/>
                  </a:moveTo>
                  <a:lnTo>
                    <a:pt x="26822" y="171310"/>
                  </a:lnTo>
                  <a:lnTo>
                    <a:pt x="25285" y="171462"/>
                  </a:lnTo>
                  <a:lnTo>
                    <a:pt x="24206" y="172847"/>
                  </a:lnTo>
                  <a:lnTo>
                    <a:pt x="24358" y="174536"/>
                  </a:lnTo>
                  <a:lnTo>
                    <a:pt x="24676" y="176072"/>
                  </a:lnTo>
                  <a:lnTo>
                    <a:pt x="26047" y="177152"/>
                  </a:lnTo>
                  <a:lnTo>
                    <a:pt x="27584" y="176987"/>
                  </a:lnTo>
                  <a:lnTo>
                    <a:pt x="29273" y="176682"/>
                  </a:lnTo>
                  <a:lnTo>
                    <a:pt x="30340" y="175310"/>
                  </a:lnTo>
                  <a:lnTo>
                    <a:pt x="30035" y="173774"/>
                  </a:lnTo>
                  <a:lnTo>
                    <a:pt x="29883" y="172085"/>
                  </a:lnTo>
                  <a:lnTo>
                    <a:pt x="28346" y="171005"/>
                  </a:lnTo>
                  <a:close/>
                </a:path>
                <a:path w="86360" h="473710">
                  <a:moveTo>
                    <a:pt x="30035" y="182372"/>
                  </a:moveTo>
                  <a:lnTo>
                    <a:pt x="28498" y="182676"/>
                  </a:lnTo>
                  <a:lnTo>
                    <a:pt x="26822" y="182829"/>
                  </a:lnTo>
                  <a:lnTo>
                    <a:pt x="25742" y="184365"/>
                  </a:lnTo>
                  <a:lnTo>
                    <a:pt x="26047" y="185902"/>
                  </a:lnTo>
                  <a:lnTo>
                    <a:pt x="26200" y="187426"/>
                  </a:lnTo>
                  <a:lnTo>
                    <a:pt x="27736" y="188506"/>
                  </a:lnTo>
                  <a:lnTo>
                    <a:pt x="30797" y="188201"/>
                  </a:lnTo>
                  <a:lnTo>
                    <a:pt x="31876" y="186664"/>
                  </a:lnTo>
                  <a:lnTo>
                    <a:pt x="31724" y="185127"/>
                  </a:lnTo>
                  <a:lnTo>
                    <a:pt x="31419" y="183591"/>
                  </a:lnTo>
                  <a:lnTo>
                    <a:pt x="30035" y="182372"/>
                  </a:lnTo>
                  <a:close/>
                </a:path>
                <a:path w="86360" h="473710">
                  <a:moveTo>
                    <a:pt x="31572" y="193878"/>
                  </a:moveTo>
                  <a:lnTo>
                    <a:pt x="30035" y="194030"/>
                  </a:lnTo>
                  <a:lnTo>
                    <a:pt x="28498" y="194335"/>
                  </a:lnTo>
                  <a:lnTo>
                    <a:pt x="27432" y="195719"/>
                  </a:lnTo>
                  <a:lnTo>
                    <a:pt x="27584" y="197256"/>
                  </a:lnTo>
                  <a:lnTo>
                    <a:pt x="27889" y="198945"/>
                  </a:lnTo>
                  <a:lnTo>
                    <a:pt x="29273" y="200025"/>
                  </a:lnTo>
                  <a:lnTo>
                    <a:pt x="30949" y="199707"/>
                  </a:lnTo>
                  <a:lnTo>
                    <a:pt x="32486" y="199555"/>
                  </a:lnTo>
                  <a:lnTo>
                    <a:pt x="33566" y="198018"/>
                  </a:lnTo>
                  <a:lnTo>
                    <a:pt x="33248" y="196494"/>
                  </a:lnTo>
                  <a:lnTo>
                    <a:pt x="33096" y="194957"/>
                  </a:lnTo>
                  <a:lnTo>
                    <a:pt x="31572" y="193878"/>
                  </a:lnTo>
                  <a:close/>
                </a:path>
                <a:path w="86360" h="473710">
                  <a:moveTo>
                    <a:pt x="33248" y="205244"/>
                  </a:moveTo>
                  <a:lnTo>
                    <a:pt x="31724" y="205397"/>
                  </a:lnTo>
                  <a:lnTo>
                    <a:pt x="30187" y="205701"/>
                  </a:lnTo>
                  <a:lnTo>
                    <a:pt x="28955" y="207086"/>
                  </a:lnTo>
                  <a:lnTo>
                    <a:pt x="29273" y="208775"/>
                  </a:lnTo>
                  <a:lnTo>
                    <a:pt x="29425" y="210299"/>
                  </a:lnTo>
                  <a:lnTo>
                    <a:pt x="30949" y="211378"/>
                  </a:lnTo>
                  <a:lnTo>
                    <a:pt x="32486" y="211226"/>
                  </a:lnTo>
                  <a:lnTo>
                    <a:pt x="34023" y="210921"/>
                  </a:lnTo>
                  <a:lnTo>
                    <a:pt x="35090" y="209537"/>
                  </a:lnTo>
                  <a:lnTo>
                    <a:pt x="34785" y="206311"/>
                  </a:lnTo>
                  <a:lnTo>
                    <a:pt x="33248" y="205244"/>
                  </a:lnTo>
                  <a:close/>
                </a:path>
                <a:path w="86360" h="473710">
                  <a:moveTo>
                    <a:pt x="34937" y="216598"/>
                  </a:moveTo>
                  <a:lnTo>
                    <a:pt x="33248" y="216903"/>
                  </a:lnTo>
                  <a:lnTo>
                    <a:pt x="31724" y="217055"/>
                  </a:lnTo>
                  <a:lnTo>
                    <a:pt x="30645" y="218592"/>
                  </a:lnTo>
                  <a:lnTo>
                    <a:pt x="30797" y="220129"/>
                  </a:lnTo>
                  <a:lnTo>
                    <a:pt x="31102" y="221665"/>
                  </a:lnTo>
                  <a:lnTo>
                    <a:pt x="32486" y="222732"/>
                  </a:lnTo>
                  <a:lnTo>
                    <a:pt x="34175" y="222580"/>
                  </a:lnTo>
                  <a:lnTo>
                    <a:pt x="35699" y="222275"/>
                  </a:lnTo>
                  <a:lnTo>
                    <a:pt x="36779" y="220891"/>
                  </a:lnTo>
                  <a:lnTo>
                    <a:pt x="36474" y="219367"/>
                  </a:lnTo>
                  <a:lnTo>
                    <a:pt x="36322" y="217678"/>
                  </a:lnTo>
                  <a:lnTo>
                    <a:pt x="34937" y="216598"/>
                  </a:lnTo>
                  <a:close/>
                </a:path>
                <a:path w="86360" h="473710">
                  <a:moveTo>
                    <a:pt x="36474" y="228104"/>
                  </a:moveTo>
                  <a:lnTo>
                    <a:pt x="33400" y="228422"/>
                  </a:lnTo>
                  <a:lnTo>
                    <a:pt x="32181" y="229946"/>
                  </a:lnTo>
                  <a:lnTo>
                    <a:pt x="32486" y="231482"/>
                  </a:lnTo>
                  <a:lnTo>
                    <a:pt x="32638" y="233172"/>
                  </a:lnTo>
                  <a:lnTo>
                    <a:pt x="34175" y="234251"/>
                  </a:lnTo>
                  <a:lnTo>
                    <a:pt x="35699" y="233946"/>
                  </a:lnTo>
                  <a:lnTo>
                    <a:pt x="37236" y="233794"/>
                  </a:lnTo>
                  <a:lnTo>
                    <a:pt x="38315" y="232257"/>
                  </a:lnTo>
                  <a:lnTo>
                    <a:pt x="37998" y="229184"/>
                  </a:lnTo>
                  <a:lnTo>
                    <a:pt x="36474" y="228104"/>
                  </a:lnTo>
                  <a:close/>
                </a:path>
                <a:path w="86360" h="473710">
                  <a:moveTo>
                    <a:pt x="38163" y="239471"/>
                  </a:moveTo>
                  <a:lnTo>
                    <a:pt x="36474" y="239623"/>
                  </a:lnTo>
                  <a:lnTo>
                    <a:pt x="34937" y="239928"/>
                  </a:lnTo>
                  <a:lnTo>
                    <a:pt x="33870" y="241312"/>
                  </a:lnTo>
                  <a:lnTo>
                    <a:pt x="34023" y="243001"/>
                  </a:lnTo>
                  <a:lnTo>
                    <a:pt x="34328" y="244538"/>
                  </a:lnTo>
                  <a:lnTo>
                    <a:pt x="35699" y="245605"/>
                  </a:lnTo>
                  <a:lnTo>
                    <a:pt x="37388" y="245300"/>
                  </a:lnTo>
                  <a:lnTo>
                    <a:pt x="38925" y="245148"/>
                  </a:lnTo>
                  <a:lnTo>
                    <a:pt x="39992" y="243763"/>
                  </a:lnTo>
                  <a:lnTo>
                    <a:pt x="39839" y="242074"/>
                  </a:lnTo>
                  <a:lnTo>
                    <a:pt x="39535" y="240550"/>
                  </a:lnTo>
                  <a:lnTo>
                    <a:pt x="38163" y="239471"/>
                  </a:lnTo>
                  <a:close/>
                </a:path>
                <a:path w="86360" h="473710">
                  <a:moveTo>
                    <a:pt x="39687" y="250825"/>
                  </a:moveTo>
                  <a:lnTo>
                    <a:pt x="38163" y="251142"/>
                  </a:lnTo>
                  <a:lnTo>
                    <a:pt x="36626" y="251294"/>
                  </a:lnTo>
                  <a:lnTo>
                    <a:pt x="35547" y="252831"/>
                  </a:lnTo>
                  <a:lnTo>
                    <a:pt x="35864" y="255892"/>
                  </a:lnTo>
                  <a:lnTo>
                    <a:pt x="37388" y="256971"/>
                  </a:lnTo>
                  <a:lnTo>
                    <a:pt x="38925" y="256819"/>
                  </a:lnTo>
                  <a:lnTo>
                    <a:pt x="40462" y="256514"/>
                  </a:lnTo>
                  <a:lnTo>
                    <a:pt x="41681" y="255130"/>
                  </a:lnTo>
                  <a:lnTo>
                    <a:pt x="41376" y="253593"/>
                  </a:lnTo>
                  <a:lnTo>
                    <a:pt x="41224" y="251904"/>
                  </a:lnTo>
                  <a:lnTo>
                    <a:pt x="39687" y="250825"/>
                  </a:lnTo>
                  <a:close/>
                </a:path>
                <a:path w="86360" h="473710">
                  <a:moveTo>
                    <a:pt x="41376" y="262191"/>
                  </a:moveTo>
                  <a:lnTo>
                    <a:pt x="39687" y="262496"/>
                  </a:lnTo>
                  <a:lnTo>
                    <a:pt x="38163" y="262648"/>
                  </a:lnTo>
                  <a:lnTo>
                    <a:pt x="37084" y="264185"/>
                  </a:lnTo>
                  <a:lnTo>
                    <a:pt x="37236" y="265722"/>
                  </a:lnTo>
                  <a:lnTo>
                    <a:pt x="37541" y="267258"/>
                  </a:lnTo>
                  <a:lnTo>
                    <a:pt x="38925" y="268478"/>
                  </a:lnTo>
                  <a:lnTo>
                    <a:pt x="40614" y="268173"/>
                  </a:lnTo>
                  <a:lnTo>
                    <a:pt x="42138" y="268020"/>
                  </a:lnTo>
                  <a:lnTo>
                    <a:pt x="43218" y="266484"/>
                  </a:lnTo>
                  <a:lnTo>
                    <a:pt x="43065" y="264947"/>
                  </a:lnTo>
                  <a:lnTo>
                    <a:pt x="42760" y="263423"/>
                  </a:lnTo>
                  <a:lnTo>
                    <a:pt x="41376" y="262191"/>
                  </a:lnTo>
                  <a:close/>
                </a:path>
                <a:path w="86360" h="473710">
                  <a:moveTo>
                    <a:pt x="42913" y="273697"/>
                  </a:moveTo>
                  <a:lnTo>
                    <a:pt x="41376" y="273850"/>
                  </a:lnTo>
                  <a:lnTo>
                    <a:pt x="39839" y="274167"/>
                  </a:lnTo>
                  <a:lnTo>
                    <a:pt x="38773" y="275539"/>
                  </a:lnTo>
                  <a:lnTo>
                    <a:pt x="39077" y="278765"/>
                  </a:lnTo>
                  <a:lnTo>
                    <a:pt x="40614" y="279844"/>
                  </a:lnTo>
                  <a:lnTo>
                    <a:pt x="42138" y="279539"/>
                  </a:lnTo>
                  <a:lnTo>
                    <a:pt x="43675" y="279387"/>
                  </a:lnTo>
                  <a:lnTo>
                    <a:pt x="44907" y="277850"/>
                  </a:lnTo>
                  <a:lnTo>
                    <a:pt x="44589" y="276313"/>
                  </a:lnTo>
                  <a:lnTo>
                    <a:pt x="44437" y="274777"/>
                  </a:lnTo>
                  <a:lnTo>
                    <a:pt x="42913" y="273697"/>
                  </a:lnTo>
                  <a:close/>
                </a:path>
                <a:path w="86360" h="473710">
                  <a:moveTo>
                    <a:pt x="44589" y="285064"/>
                  </a:moveTo>
                  <a:lnTo>
                    <a:pt x="42913" y="285216"/>
                  </a:lnTo>
                  <a:lnTo>
                    <a:pt x="41376" y="285521"/>
                  </a:lnTo>
                  <a:lnTo>
                    <a:pt x="40309" y="286905"/>
                  </a:lnTo>
                  <a:lnTo>
                    <a:pt x="40614" y="288594"/>
                  </a:lnTo>
                  <a:lnTo>
                    <a:pt x="40766" y="290131"/>
                  </a:lnTo>
                  <a:lnTo>
                    <a:pt x="42290" y="291198"/>
                  </a:lnTo>
                  <a:lnTo>
                    <a:pt x="43827" y="291045"/>
                  </a:lnTo>
                  <a:lnTo>
                    <a:pt x="45364" y="290741"/>
                  </a:lnTo>
                  <a:lnTo>
                    <a:pt x="46431" y="289356"/>
                  </a:lnTo>
                  <a:lnTo>
                    <a:pt x="46278" y="287667"/>
                  </a:lnTo>
                  <a:lnTo>
                    <a:pt x="45974" y="286131"/>
                  </a:lnTo>
                  <a:lnTo>
                    <a:pt x="44589" y="285064"/>
                  </a:lnTo>
                  <a:close/>
                </a:path>
                <a:path w="86360" h="473710">
                  <a:moveTo>
                    <a:pt x="46126" y="296418"/>
                  </a:moveTo>
                  <a:lnTo>
                    <a:pt x="44589" y="296722"/>
                  </a:lnTo>
                  <a:lnTo>
                    <a:pt x="43065" y="296887"/>
                  </a:lnTo>
                  <a:lnTo>
                    <a:pt x="41986" y="298411"/>
                  </a:lnTo>
                  <a:lnTo>
                    <a:pt x="42138" y="299948"/>
                  </a:lnTo>
                  <a:lnTo>
                    <a:pt x="42443" y="301485"/>
                  </a:lnTo>
                  <a:lnTo>
                    <a:pt x="43827" y="302564"/>
                  </a:lnTo>
                  <a:lnTo>
                    <a:pt x="45364" y="302412"/>
                  </a:lnTo>
                  <a:lnTo>
                    <a:pt x="47040" y="302094"/>
                  </a:lnTo>
                  <a:lnTo>
                    <a:pt x="48120" y="300723"/>
                  </a:lnTo>
                  <a:lnTo>
                    <a:pt x="47815" y="299186"/>
                  </a:lnTo>
                  <a:lnTo>
                    <a:pt x="47663" y="297497"/>
                  </a:lnTo>
                  <a:lnTo>
                    <a:pt x="46126" y="296418"/>
                  </a:lnTo>
                  <a:close/>
                </a:path>
                <a:path w="86360" h="473710">
                  <a:moveTo>
                    <a:pt x="47815" y="307936"/>
                  </a:moveTo>
                  <a:lnTo>
                    <a:pt x="46278" y="308089"/>
                  </a:lnTo>
                  <a:lnTo>
                    <a:pt x="44589" y="308394"/>
                  </a:lnTo>
                  <a:lnTo>
                    <a:pt x="43522" y="309778"/>
                  </a:lnTo>
                  <a:lnTo>
                    <a:pt x="43827" y="311315"/>
                  </a:lnTo>
                  <a:lnTo>
                    <a:pt x="43980" y="313004"/>
                  </a:lnTo>
                  <a:lnTo>
                    <a:pt x="45516" y="314071"/>
                  </a:lnTo>
                  <a:lnTo>
                    <a:pt x="47040" y="313766"/>
                  </a:lnTo>
                  <a:lnTo>
                    <a:pt x="48577" y="313613"/>
                  </a:lnTo>
                  <a:lnTo>
                    <a:pt x="49657" y="312077"/>
                  </a:lnTo>
                  <a:lnTo>
                    <a:pt x="49504" y="310540"/>
                  </a:lnTo>
                  <a:lnTo>
                    <a:pt x="49199" y="309003"/>
                  </a:lnTo>
                  <a:lnTo>
                    <a:pt x="47815" y="307936"/>
                  </a:lnTo>
                  <a:close/>
                </a:path>
                <a:path w="86360" h="473710">
                  <a:moveTo>
                    <a:pt x="49339" y="319290"/>
                  </a:moveTo>
                  <a:lnTo>
                    <a:pt x="47815" y="319443"/>
                  </a:lnTo>
                  <a:lnTo>
                    <a:pt x="46278" y="319760"/>
                  </a:lnTo>
                  <a:lnTo>
                    <a:pt x="45212" y="321132"/>
                  </a:lnTo>
                  <a:lnTo>
                    <a:pt x="45364" y="322821"/>
                  </a:lnTo>
                  <a:lnTo>
                    <a:pt x="45669" y="324358"/>
                  </a:lnTo>
                  <a:lnTo>
                    <a:pt x="47040" y="325437"/>
                  </a:lnTo>
                  <a:lnTo>
                    <a:pt x="48577" y="325285"/>
                  </a:lnTo>
                  <a:lnTo>
                    <a:pt x="50266" y="324967"/>
                  </a:lnTo>
                  <a:lnTo>
                    <a:pt x="51333" y="323596"/>
                  </a:lnTo>
                  <a:lnTo>
                    <a:pt x="51028" y="321906"/>
                  </a:lnTo>
                  <a:lnTo>
                    <a:pt x="50876" y="320370"/>
                  </a:lnTo>
                  <a:lnTo>
                    <a:pt x="49339" y="319290"/>
                  </a:lnTo>
                  <a:close/>
                </a:path>
                <a:path w="86360" h="473710">
                  <a:moveTo>
                    <a:pt x="51028" y="330657"/>
                  </a:moveTo>
                  <a:lnTo>
                    <a:pt x="49504" y="330962"/>
                  </a:lnTo>
                  <a:lnTo>
                    <a:pt x="47815" y="331114"/>
                  </a:lnTo>
                  <a:lnTo>
                    <a:pt x="46736" y="332651"/>
                  </a:lnTo>
                  <a:lnTo>
                    <a:pt x="47040" y="334187"/>
                  </a:lnTo>
                  <a:lnTo>
                    <a:pt x="47205" y="335724"/>
                  </a:lnTo>
                  <a:lnTo>
                    <a:pt x="48729" y="336791"/>
                  </a:lnTo>
                  <a:lnTo>
                    <a:pt x="50266" y="336638"/>
                  </a:lnTo>
                  <a:lnTo>
                    <a:pt x="51803" y="336334"/>
                  </a:lnTo>
                  <a:lnTo>
                    <a:pt x="52870" y="334949"/>
                  </a:lnTo>
                  <a:lnTo>
                    <a:pt x="52717" y="333413"/>
                  </a:lnTo>
                  <a:lnTo>
                    <a:pt x="52412" y="331724"/>
                  </a:lnTo>
                  <a:lnTo>
                    <a:pt x="51028" y="330657"/>
                  </a:lnTo>
                  <a:close/>
                </a:path>
                <a:path w="86360" h="473710">
                  <a:moveTo>
                    <a:pt x="52565" y="342011"/>
                  </a:moveTo>
                  <a:lnTo>
                    <a:pt x="51028" y="342315"/>
                  </a:lnTo>
                  <a:lnTo>
                    <a:pt x="49504" y="342468"/>
                  </a:lnTo>
                  <a:lnTo>
                    <a:pt x="48425" y="344004"/>
                  </a:lnTo>
                  <a:lnTo>
                    <a:pt x="48577" y="345541"/>
                  </a:lnTo>
                  <a:lnTo>
                    <a:pt x="48882" y="347078"/>
                  </a:lnTo>
                  <a:lnTo>
                    <a:pt x="50266" y="348310"/>
                  </a:lnTo>
                  <a:lnTo>
                    <a:pt x="51803" y="347992"/>
                  </a:lnTo>
                  <a:lnTo>
                    <a:pt x="53479" y="347840"/>
                  </a:lnTo>
                  <a:lnTo>
                    <a:pt x="54559" y="346316"/>
                  </a:lnTo>
                  <a:lnTo>
                    <a:pt x="54254" y="344779"/>
                  </a:lnTo>
                  <a:lnTo>
                    <a:pt x="54101" y="343242"/>
                  </a:lnTo>
                  <a:lnTo>
                    <a:pt x="52565" y="342011"/>
                  </a:lnTo>
                  <a:close/>
                </a:path>
                <a:path w="86360" h="473710">
                  <a:moveTo>
                    <a:pt x="54254" y="353529"/>
                  </a:moveTo>
                  <a:lnTo>
                    <a:pt x="52717" y="353682"/>
                  </a:lnTo>
                  <a:lnTo>
                    <a:pt x="51028" y="353987"/>
                  </a:lnTo>
                  <a:lnTo>
                    <a:pt x="49961" y="355371"/>
                  </a:lnTo>
                  <a:lnTo>
                    <a:pt x="50266" y="356908"/>
                  </a:lnTo>
                  <a:lnTo>
                    <a:pt x="50419" y="358597"/>
                  </a:lnTo>
                  <a:lnTo>
                    <a:pt x="51955" y="359664"/>
                  </a:lnTo>
                  <a:lnTo>
                    <a:pt x="53479" y="359359"/>
                  </a:lnTo>
                  <a:lnTo>
                    <a:pt x="55016" y="359206"/>
                  </a:lnTo>
                  <a:lnTo>
                    <a:pt x="56083" y="357670"/>
                  </a:lnTo>
                  <a:lnTo>
                    <a:pt x="55930" y="356133"/>
                  </a:lnTo>
                  <a:lnTo>
                    <a:pt x="55625" y="354596"/>
                  </a:lnTo>
                  <a:lnTo>
                    <a:pt x="54254" y="353529"/>
                  </a:lnTo>
                  <a:close/>
                </a:path>
                <a:path w="86360" h="473710">
                  <a:moveTo>
                    <a:pt x="55778" y="364883"/>
                  </a:moveTo>
                  <a:lnTo>
                    <a:pt x="54254" y="365188"/>
                  </a:lnTo>
                  <a:lnTo>
                    <a:pt x="52717" y="365340"/>
                  </a:lnTo>
                  <a:lnTo>
                    <a:pt x="51650" y="366877"/>
                  </a:lnTo>
                  <a:lnTo>
                    <a:pt x="51803" y="368414"/>
                  </a:lnTo>
                  <a:lnTo>
                    <a:pt x="52108" y="369950"/>
                  </a:lnTo>
                  <a:lnTo>
                    <a:pt x="53479" y="371030"/>
                  </a:lnTo>
                  <a:lnTo>
                    <a:pt x="55016" y="370878"/>
                  </a:lnTo>
                  <a:lnTo>
                    <a:pt x="56705" y="370560"/>
                  </a:lnTo>
                  <a:lnTo>
                    <a:pt x="57772" y="369189"/>
                  </a:lnTo>
                  <a:lnTo>
                    <a:pt x="57467" y="367652"/>
                  </a:lnTo>
                  <a:lnTo>
                    <a:pt x="57315" y="365963"/>
                  </a:lnTo>
                  <a:lnTo>
                    <a:pt x="55778" y="364883"/>
                  </a:lnTo>
                  <a:close/>
                </a:path>
                <a:path w="86360" h="473710">
                  <a:moveTo>
                    <a:pt x="57467" y="376237"/>
                  </a:moveTo>
                  <a:lnTo>
                    <a:pt x="55930" y="376555"/>
                  </a:lnTo>
                  <a:lnTo>
                    <a:pt x="54254" y="376707"/>
                  </a:lnTo>
                  <a:lnTo>
                    <a:pt x="53174" y="378244"/>
                  </a:lnTo>
                  <a:lnTo>
                    <a:pt x="53479" y="379768"/>
                  </a:lnTo>
                  <a:lnTo>
                    <a:pt x="53632" y="381304"/>
                  </a:lnTo>
                  <a:lnTo>
                    <a:pt x="55168" y="382384"/>
                  </a:lnTo>
                  <a:lnTo>
                    <a:pt x="58229" y="382079"/>
                  </a:lnTo>
                  <a:lnTo>
                    <a:pt x="59309" y="380542"/>
                  </a:lnTo>
                  <a:lnTo>
                    <a:pt x="59156" y="379006"/>
                  </a:lnTo>
                  <a:lnTo>
                    <a:pt x="58851" y="377469"/>
                  </a:lnTo>
                  <a:lnTo>
                    <a:pt x="57467" y="376237"/>
                  </a:lnTo>
                  <a:close/>
                </a:path>
                <a:path w="86360" h="473710">
                  <a:moveTo>
                    <a:pt x="59156" y="387756"/>
                  </a:moveTo>
                  <a:lnTo>
                    <a:pt x="57467" y="387908"/>
                  </a:lnTo>
                  <a:lnTo>
                    <a:pt x="55930" y="388213"/>
                  </a:lnTo>
                  <a:lnTo>
                    <a:pt x="54863" y="389597"/>
                  </a:lnTo>
                  <a:lnTo>
                    <a:pt x="55016" y="391134"/>
                  </a:lnTo>
                  <a:lnTo>
                    <a:pt x="55321" y="392823"/>
                  </a:lnTo>
                  <a:lnTo>
                    <a:pt x="56705" y="393903"/>
                  </a:lnTo>
                  <a:lnTo>
                    <a:pt x="58381" y="393585"/>
                  </a:lnTo>
                  <a:lnTo>
                    <a:pt x="59918" y="393433"/>
                  </a:lnTo>
                  <a:lnTo>
                    <a:pt x="60998" y="391896"/>
                  </a:lnTo>
                  <a:lnTo>
                    <a:pt x="60680" y="390372"/>
                  </a:lnTo>
                  <a:lnTo>
                    <a:pt x="60528" y="388835"/>
                  </a:lnTo>
                  <a:lnTo>
                    <a:pt x="59156" y="387756"/>
                  </a:lnTo>
                  <a:close/>
                </a:path>
                <a:path w="86360" h="473710">
                  <a:moveTo>
                    <a:pt x="60680" y="399110"/>
                  </a:moveTo>
                  <a:lnTo>
                    <a:pt x="59156" y="399275"/>
                  </a:lnTo>
                  <a:lnTo>
                    <a:pt x="57619" y="399580"/>
                  </a:lnTo>
                  <a:lnTo>
                    <a:pt x="56400" y="400964"/>
                  </a:lnTo>
                  <a:lnTo>
                    <a:pt x="56705" y="402640"/>
                  </a:lnTo>
                  <a:lnTo>
                    <a:pt x="56857" y="404177"/>
                  </a:lnTo>
                  <a:lnTo>
                    <a:pt x="58381" y="405257"/>
                  </a:lnTo>
                  <a:lnTo>
                    <a:pt x="59918" y="405104"/>
                  </a:lnTo>
                  <a:lnTo>
                    <a:pt x="61455" y="404799"/>
                  </a:lnTo>
                  <a:lnTo>
                    <a:pt x="62522" y="403415"/>
                  </a:lnTo>
                  <a:lnTo>
                    <a:pt x="62217" y="400189"/>
                  </a:lnTo>
                  <a:lnTo>
                    <a:pt x="60680" y="399110"/>
                  </a:lnTo>
                  <a:close/>
                </a:path>
                <a:path w="86360" h="473710">
                  <a:moveTo>
                    <a:pt x="62369" y="410476"/>
                  </a:moveTo>
                  <a:lnTo>
                    <a:pt x="60680" y="410781"/>
                  </a:lnTo>
                  <a:lnTo>
                    <a:pt x="59156" y="410933"/>
                  </a:lnTo>
                  <a:lnTo>
                    <a:pt x="58077" y="412470"/>
                  </a:lnTo>
                  <a:lnTo>
                    <a:pt x="58229" y="414007"/>
                  </a:lnTo>
                  <a:lnTo>
                    <a:pt x="58547" y="415544"/>
                  </a:lnTo>
                  <a:lnTo>
                    <a:pt x="59918" y="416610"/>
                  </a:lnTo>
                  <a:lnTo>
                    <a:pt x="61607" y="416458"/>
                  </a:lnTo>
                  <a:lnTo>
                    <a:pt x="63144" y="416153"/>
                  </a:lnTo>
                  <a:lnTo>
                    <a:pt x="64211" y="414769"/>
                  </a:lnTo>
                  <a:lnTo>
                    <a:pt x="64058" y="413245"/>
                  </a:lnTo>
                  <a:lnTo>
                    <a:pt x="63753" y="411556"/>
                  </a:lnTo>
                  <a:lnTo>
                    <a:pt x="62369" y="410476"/>
                  </a:lnTo>
                  <a:close/>
                </a:path>
                <a:path w="86360" h="473710">
                  <a:moveTo>
                    <a:pt x="61517" y="428066"/>
                  </a:moveTo>
                  <a:lnTo>
                    <a:pt x="40462" y="431050"/>
                  </a:lnTo>
                  <a:lnTo>
                    <a:pt x="69570" y="473417"/>
                  </a:lnTo>
                  <a:lnTo>
                    <a:pt x="84792" y="428129"/>
                  </a:lnTo>
                  <a:lnTo>
                    <a:pt x="61607" y="428129"/>
                  </a:lnTo>
                  <a:close/>
                </a:path>
                <a:path w="86360" h="473710">
                  <a:moveTo>
                    <a:pt x="62953" y="427862"/>
                  </a:moveTo>
                  <a:lnTo>
                    <a:pt x="61517" y="428066"/>
                  </a:lnTo>
                  <a:lnTo>
                    <a:pt x="62953" y="427862"/>
                  </a:lnTo>
                  <a:close/>
                </a:path>
                <a:path w="86360" h="473710">
                  <a:moveTo>
                    <a:pt x="85978" y="424599"/>
                  </a:moveTo>
                  <a:lnTo>
                    <a:pt x="64716" y="427612"/>
                  </a:lnTo>
                  <a:lnTo>
                    <a:pt x="63403" y="427799"/>
                  </a:lnTo>
                  <a:lnTo>
                    <a:pt x="62953" y="427862"/>
                  </a:lnTo>
                  <a:lnTo>
                    <a:pt x="61607" y="428129"/>
                  </a:lnTo>
                  <a:lnTo>
                    <a:pt x="84792" y="428129"/>
                  </a:lnTo>
                  <a:lnTo>
                    <a:pt x="85978" y="424599"/>
                  </a:lnTo>
                  <a:close/>
                </a:path>
                <a:path w="86360" h="473710">
                  <a:moveTo>
                    <a:pt x="63906" y="421995"/>
                  </a:moveTo>
                  <a:lnTo>
                    <a:pt x="60845" y="422300"/>
                  </a:lnTo>
                  <a:lnTo>
                    <a:pt x="59613" y="423837"/>
                  </a:lnTo>
                  <a:lnTo>
                    <a:pt x="59918" y="425361"/>
                  </a:lnTo>
                  <a:lnTo>
                    <a:pt x="60071" y="427050"/>
                  </a:lnTo>
                  <a:lnTo>
                    <a:pt x="61517" y="428066"/>
                  </a:lnTo>
                  <a:lnTo>
                    <a:pt x="64716" y="427612"/>
                  </a:lnTo>
                  <a:lnTo>
                    <a:pt x="65900" y="426135"/>
                  </a:lnTo>
                  <a:lnTo>
                    <a:pt x="65595" y="424599"/>
                  </a:lnTo>
                  <a:lnTo>
                    <a:pt x="65443" y="423062"/>
                  </a:lnTo>
                  <a:lnTo>
                    <a:pt x="63906" y="421995"/>
                  </a:lnTo>
                  <a:close/>
                </a:path>
                <a:path w="86360" h="473710">
                  <a:moveTo>
                    <a:pt x="64716" y="427612"/>
                  </a:moveTo>
                  <a:lnTo>
                    <a:pt x="63403" y="427799"/>
                  </a:lnTo>
                  <a:lnTo>
                    <a:pt x="64668" y="427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4"/>
            <p:cNvSpPr/>
            <p:nvPr/>
          </p:nvSpPr>
          <p:spPr>
            <a:xfrm>
              <a:off x="5461457" y="2531110"/>
              <a:ext cx="83820" cy="422275"/>
            </a:xfrm>
            <a:custGeom>
              <a:avLst/>
              <a:gdLst/>
              <a:ahLst/>
              <a:cxnLst/>
              <a:rect l="l" t="t" r="r" b="b"/>
              <a:pathLst>
                <a:path w="83820" h="422275">
                  <a:moveTo>
                    <a:pt x="79235" y="0"/>
                  </a:moveTo>
                  <a:lnTo>
                    <a:pt x="77711" y="1079"/>
                  </a:lnTo>
                  <a:lnTo>
                    <a:pt x="77558" y="2616"/>
                  </a:lnTo>
                  <a:lnTo>
                    <a:pt x="77241" y="4140"/>
                  </a:lnTo>
                  <a:lnTo>
                    <a:pt x="78320" y="5676"/>
                  </a:lnTo>
                  <a:lnTo>
                    <a:pt x="79857" y="5829"/>
                  </a:lnTo>
                  <a:lnTo>
                    <a:pt x="81381" y="6146"/>
                  </a:lnTo>
                  <a:lnTo>
                    <a:pt x="82918" y="5067"/>
                  </a:lnTo>
                  <a:lnTo>
                    <a:pt x="83223" y="3530"/>
                  </a:lnTo>
                  <a:lnTo>
                    <a:pt x="83375" y="1841"/>
                  </a:lnTo>
                  <a:lnTo>
                    <a:pt x="82308" y="457"/>
                  </a:lnTo>
                  <a:lnTo>
                    <a:pt x="80772" y="152"/>
                  </a:lnTo>
                  <a:lnTo>
                    <a:pt x="79235" y="0"/>
                  </a:lnTo>
                  <a:close/>
                </a:path>
                <a:path w="83820" h="422275">
                  <a:moveTo>
                    <a:pt x="77406" y="11353"/>
                  </a:moveTo>
                  <a:lnTo>
                    <a:pt x="76022" y="12433"/>
                  </a:lnTo>
                  <a:lnTo>
                    <a:pt x="75412" y="15506"/>
                  </a:lnTo>
                  <a:lnTo>
                    <a:pt x="76479" y="17043"/>
                  </a:lnTo>
                  <a:lnTo>
                    <a:pt x="78168" y="17195"/>
                  </a:lnTo>
                  <a:lnTo>
                    <a:pt x="79705" y="17500"/>
                  </a:lnTo>
                  <a:lnTo>
                    <a:pt x="81229" y="16421"/>
                  </a:lnTo>
                  <a:lnTo>
                    <a:pt x="81381" y="14884"/>
                  </a:lnTo>
                  <a:lnTo>
                    <a:pt x="81686" y="13208"/>
                  </a:lnTo>
                  <a:lnTo>
                    <a:pt x="80619" y="11823"/>
                  </a:lnTo>
                  <a:lnTo>
                    <a:pt x="78930" y="11506"/>
                  </a:lnTo>
                  <a:lnTo>
                    <a:pt x="77406" y="11353"/>
                  </a:lnTo>
                  <a:close/>
                </a:path>
                <a:path w="83820" h="422275">
                  <a:moveTo>
                    <a:pt x="75717" y="22720"/>
                  </a:moveTo>
                  <a:lnTo>
                    <a:pt x="74180" y="23799"/>
                  </a:lnTo>
                  <a:lnTo>
                    <a:pt x="74028" y="25323"/>
                  </a:lnTo>
                  <a:lnTo>
                    <a:pt x="73723" y="26860"/>
                  </a:lnTo>
                  <a:lnTo>
                    <a:pt x="74790" y="28397"/>
                  </a:lnTo>
                  <a:lnTo>
                    <a:pt x="76326" y="28701"/>
                  </a:lnTo>
                  <a:lnTo>
                    <a:pt x="78016" y="28854"/>
                  </a:lnTo>
                  <a:lnTo>
                    <a:pt x="79387" y="27787"/>
                  </a:lnTo>
                  <a:lnTo>
                    <a:pt x="79705" y="26250"/>
                  </a:lnTo>
                  <a:lnTo>
                    <a:pt x="79857" y="24714"/>
                  </a:lnTo>
                  <a:lnTo>
                    <a:pt x="78778" y="23177"/>
                  </a:lnTo>
                  <a:lnTo>
                    <a:pt x="77241" y="22872"/>
                  </a:lnTo>
                  <a:lnTo>
                    <a:pt x="75717" y="22720"/>
                  </a:lnTo>
                  <a:close/>
                </a:path>
                <a:path w="83820" h="422275">
                  <a:moveTo>
                    <a:pt x="73875" y="34074"/>
                  </a:moveTo>
                  <a:lnTo>
                    <a:pt x="72491" y="35153"/>
                  </a:lnTo>
                  <a:lnTo>
                    <a:pt x="72186" y="36690"/>
                  </a:lnTo>
                  <a:lnTo>
                    <a:pt x="72034" y="38379"/>
                  </a:lnTo>
                  <a:lnTo>
                    <a:pt x="73113" y="39763"/>
                  </a:lnTo>
                  <a:lnTo>
                    <a:pt x="74637" y="40068"/>
                  </a:lnTo>
                  <a:lnTo>
                    <a:pt x="76174" y="40220"/>
                  </a:lnTo>
                  <a:lnTo>
                    <a:pt x="77711" y="39141"/>
                  </a:lnTo>
                  <a:lnTo>
                    <a:pt x="77863" y="37604"/>
                  </a:lnTo>
                  <a:lnTo>
                    <a:pt x="78168" y="36068"/>
                  </a:lnTo>
                  <a:lnTo>
                    <a:pt x="77088" y="34544"/>
                  </a:lnTo>
                  <a:lnTo>
                    <a:pt x="75564" y="34391"/>
                  </a:lnTo>
                  <a:lnTo>
                    <a:pt x="73875" y="34074"/>
                  </a:lnTo>
                  <a:close/>
                </a:path>
                <a:path w="83820" h="422275">
                  <a:moveTo>
                    <a:pt x="72186" y="45440"/>
                  </a:moveTo>
                  <a:lnTo>
                    <a:pt x="70662" y="46507"/>
                  </a:lnTo>
                  <a:lnTo>
                    <a:pt x="70497" y="48044"/>
                  </a:lnTo>
                  <a:lnTo>
                    <a:pt x="70192" y="49733"/>
                  </a:lnTo>
                  <a:lnTo>
                    <a:pt x="71272" y="51117"/>
                  </a:lnTo>
                  <a:lnTo>
                    <a:pt x="72809" y="51422"/>
                  </a:lnTo>
                  <a:lnTo>
                    <a:pt x="74485" y="51574"/>
                  </a:lnTo>
                  <a:lnTo>
                    <a:pt x="75869" y="50507"/>
                  </a:lnTo>
                  <a:lnTo>
                    <a:pt x="76174" y="48971"/>
                  </a:lnTo>
                  <a:lnTo>
                    <a:pt x="76326" y="47434"/>
                  </a:lnTo>
                  <a:lnTo>
                    <a:pt x="75260" y="45897"/>
                  </a:lnTo>
                  <a:lnTo>
                    <a:pt x="73723" y="45745"/>
                  </a:lnTo>
                  <a:lnTo>
                    <a:pt x="72186" y="45440"/>
                  </a:lnTo>
                  <a:close/>
                </a:path>
                <a:path w="83820" h="422275">
                  <a:moveTo>
                    <a:pt x="70345" y="56794"/>
                  </a:moveTo>
                  <a:lnTo>
                    <a:pt x="68973" y="57873"/>
                  </a:lnTo>
                  <a:lnTo>
                    <a:pt x="68668" y="59563"/>
                  </a:lnTo>
                  <a:lnTo>
                    <a:pt x="68516" y="61099"/>
                  </a:lnTo>
                  <a:lnTo>
                    <a:pt x="69583" y="62471"/>
                  </a:lnTo>
                  <a:lnTo>
                    <a:pt x="72643" y="63093"/>
                  </a:lnTo>
                  <a:lnTo>
                    <a:pt x="74180" y="62014"/>
                  </a:lnTo>
                  <a:lnTo>
                    <a:pt x="74333" y="60325"/>
                  </a:lnTo>
                  <a:lnTo>
                    <a:pt x="74637" y="58788"/>
                  </a:lnTo>
                  <a:lnTo>
                    <a:pt x="73571" y="57416"/>
                  </a:lnTo>
                  <a:lnTo>
                    <a:pt x="72034" y="57099"/>
                  </a:lnTo>
                  <a:lnTo>
                    <a:pt x="70345" y="56794"/>
                  </a:lnTo>
                  <a:close/>
                </a:path>
                <a:path w="83820" h="422275">
                  <a:moveTo>
                    <a:pt x="68668" y="68313"/>
                  </a:moveTo>
                  <a:lnTo>
                    <a:pt x="67132" y="69380"/>
                  </a:lnTo>
                  <a:lnTo>
                    <a:pt x="66979" y="70916"/>
                  </a:lnTo>
                  <a:lnTo>
                    <a:pt x="66675" y="72453"/>
                  </a:lnTo>
                  <a:lnTo>
                    <a:pt x="67741" y="73990"/>
                  </a:lnTo>
                  <a:lnTo>
                    <a:pt x="69278" y="74142"/>
                  </a:lnTo>
                  <a:lnTo>
                    <a:pt x="70967" y="74447"/>
                  </a:lnTo>
                  <a:lnTo>
                    <a:pt x="72339" y="73380"/>
                  </a:lnTo>
                  <a:lnTo>
                    <a:pt x="72523" y="72453"/>
                  </a:lnTo>
                  <a:lnTo>
                    <a:pt x="72643" y="71691"/>
                  </a:lnTo>
                  <a:lnTo>
                    <a:pt x="72809" y="70154"/>
                  </a:lnTo>
                  <a:lnTo>
                    <a:pt x="71729" y="68770"/>
                  </a:lnTo>
                  <a:lnTo>
                    <a:pt x="70192" y="68465"/>
                  </a:lnTo>
                  <a:lnTo>
                    <a:pt x="68668" y="68313"/>
                  </a:lnTo>
                  <a:close/>
                </a:path>
                <a:path w="83820" h="422275">
                  <a:moveTo>
                    <a:pt x="66827" y="79667"/>
                  </a:moveTo>
                  <a:lnTo>
                    <a:pt x="65443" y="80746"/>
                  </a:lnTo>
                  <a:lnTo>
                    <a:pt x="65138" y="82283"/>
                  </a:lnTo>
                  <a:lnTo>
                    <a:pt x="64985" y="83807"/>
                  </a:lnTo>
                  <a:lnTo>
                    <a:pt x="66065" y="85344"/>
                  </a:lnTo>
                  <a:lnTo>
                    <a:pt x="67589" y="85509"/>
                  </a:lnTo>
                  <a:lnTo>
                    <a:pt x="69126" y="85813"/>
                  </a:lnTo>
                  <a:lnTo>
                    <a:pt x="70662" y="84734"/>
                  </a:lnTo>
                  <a:lnTo>
                    <a:pt x="70815" y="83197"/>
                  </a:lnTo>
                  <a:lnTo>
                    <a:pt x="71120" y="81508"/>
                  </a:lnTo>
                  <a:lnTo>
                    <a:pt x="70040" y="80137"/>
                  </a:lnTo>
                  <a:lnTo>
                    <a:pt x="68516" y="79819"/>
                  </a:lnTo>
                  <a:lnTo>
                    <a:pt x="66827" y="79667"/>
                  </a:lnTo>
                  <a:close/>
                </a:path>
                <a:path w="83820" h="422275">
                  <a:moveTo>
                    <a:pt x="65138" y="91033"/>
                  </a:moveTo>
                  <a:lnTo>
                    <a:pt x="63614" y="92100"/>
                  </a:lnTo>
                  <a:lnTo>
                    <a:pt x="63449" y="93637"/>
                  </a:lnTo>
                  <a:lnTo>
                    <a:pt x="63144" y="95173"/>
                  </a:lnTo>
                  <a:lnTo>
                    <a:pt x="64223" y="96710"/>
                  </a:lnTo>
                  <a:lnTo>
                    <a:pt x="65900" y="97015"/>
                  </a:lnTo>
                  <a:lnTo>
                    <a:pt x="67437" y="97167"/>
                  </a:lnTo>
                  <a:lnTo>
                    <a:pt x="68821" y="96088"/>
                  </a:lnTo>
                  <a:lnTo>
                    <a:pt x="69430" y="93027"/>
                  </a:lnTo>
                  <a:lnTo>
                    <a:pt x="68364" y="91490"/>
                  </a:lnTo>
                  <a:lnTo>
                    <a:pt x="66675" y="91186"/>
                  </a:lnTo>
                  <a:lnTo>
                    <a:pt x="65138" y="91033"/>
                  </a:lnTo>
                  <a:close/>
                </a:path>
                <a:path w="83820" h="422275">
                  <a:moveTo>
                    <a:pt x="63449" y="102387"/>
                  </a:moveTo>
                  <a:lnTo>
                    <a:pt x="61925" y="103466"/>
                  </a:lnTo>
                  <a:lnTo>
                    <a:pt x="61620" y="105003"/>
                  </a:lnTo>
                  <a:lnTo>
                    <a:pt x="61467" y="106680"/>
                  </a:lnTo>
                  <a:lnTo>
                    <a:pt x="62534" y="108064"/>
                  </a:lnTo>
                  <a:lnTo>
                    <a:pt x="64071" y="108381"/>
                  </a:lnTo>
                  <a:lnTo>
                    <a:pt x="65595" y="108534"/>
                  </a:lnTo>
                  <a:lnTo>
                    <a:pt x="67132" y="107454"/>
                  </a:lnTo>
                  <a:lnTo>
                    <a:pt x="67284" y="105918"/>
                  </a:lnTo>
                  <a:lnTo>
                    <a:pt x="67589" y="104381"/>
                  </a:lnTo>
                  <a:lnTo>
                    <a:pt x="66522" y="102844"/>
                  </a:lnTo>
                  <a:lnTo>
                    <a:pt x="64985" y="102692"/>
                  </a:lnTo>
                  <a:lnTo>
                    <a:pt x="63449" y="102387"/>
                  </a:lnTo>
                  <a:close/>
                </a:path>
                <a:path w="83820" h="422275">
                  <a:moveTo>
                    <a:pt x="61620" y="113753"/>
                  </a:moveTo>
                  <a:lnTo>
                    <a:pt x="60236" y="114820"/>
                  </a:lnTo>
                  <a:lnTo>
                    <a:pt x="59931" y="116357"/>
                  </a:lnTo>
                  <a:lnTo>
                    <a:pt x="59626" y="118046"/>
                  </a:lnTo>
                  <a:lnTo>
                    <a:pt x="60693" y="119430"/>
                  </a:lnTo>
                  <a:lnTo>
                    <a:pt x="62382" y="119735"/>
                  </a:lnTo>
                  <a:lnTo>
                    <a:pt x="63919" y="119888"/>
                  </a:lnTo>
                  <a:lnTo>
                    <a:pt x="65290" y="118808"/>
                  </a:lnTo>
                  <a:lnTo>
                    <a:pt x="65900" y="115747"/>
                  </a:lnTo>
                  <a:lnTo>
                    <a:pt x="64833" y="114211"/>
                  </a:lnTo>
                  <a:lnTo>
                    <a:pt x="63144" y="114058"/>
                  </a:lnTo>
                  <a:lnTo>
                    <a:pt x="61620" y="113753"/>
                  </a:lnTo>
                  <a:close/>
                </a:path>
                <a:path w="83820" h="422275">
                  <a:moveTo>
                    <a:pt x="59931" y="125107"/>
                  </a:moveTo>
                  <a:lnTo>
                    <a:pt x="58394" y="126187"/>
                  </a:lnTo>
                  <a:lnTo>
                    <a:pt x="58242" y="127876"/>
                  </a:lnTo>
                  <a:lnTo>
                    <a:pt x="57937" y="129400"/>
                  </a:lnTo>
                  <a:lnTo>
                    <a:pt x="59004" y="130784"/>
                  </a:lnTo>
                  <a:lnTo>
                    <a:pt x="62077" y="131406"/>
                  </a:lnTo>
                  <a:lnTo>
                    <a:pt x="63614" y="130327"/>
                  </a:lnTo>
                  <a:lnTo>
                    <a:pt x="63919" y="128638"/>
                  </a:lnTo>
                  <a:lnTo>
                    <a:pt x="64071" y="127101"/>
                  </a:lnTo>
                  <a:lnTo>
                    <a:pt x="62991" y="125564"/>
                  </a:lnTo>
                  <a:lnTo>
                    <a:pt x="61467" y="125412"/>
                  </a:lnTo>
                  <a:lnTo>
                    <a:pt x="59931" y="125107"/>
                  </a:lnTo>
                  <a:close/>
                </a:path>
                <a:path w="83820" h="422275">
                  <a:moveTo>
                    <a:pt x="58089" y="136461"/>
                  </a:moveTo>
                  <a:lnTo>
                    <a:pt x="56705" y="137541"/>
                  </a:lnTo>
                  <a:lnTo>
                    <a:pt x="56400" y="139230"/>
                  </a:lnTo>
                  <a:lnTo>
                    <a:pt x="56095" y="140766"/>
                  </a:lnTo>
                  <a:lnTo>
                    <a:pt x="57175" y="142303"/>
                  </a:lnTo>
                  <a:lnTo>
                    <a:pt x="58851" y="142455"/>
                  </a:lnTo>
                  <a:lnTo>
                    <a:pt x="60388" y="142760"/>
                  </a:lnTo>
                  <a:lnTo>
                    <a:pt x="61925" y="141681"/>
                  </a:lnTo>
                  <a:lnTo>
                    <a:pt x="62077" y="139992"/>
                  </a:lnTo>
                  <a:lnTo>
                    <a:pt x="62382" y="138468"/>
                  </a:lnTo>
                  <a:lnTo>
                    <a:pt x="61302" y="137083"/>
                  </a:lnTo>
                  <a:lnTo>
                    <a:pt x="59626" y="136779"/>
                  </a:lnTo>
                  <a:lnTo>
                    <a:pt x="58089" y="136461"/>
                  </a:lnTo>
                  <a:close/>
                </a:path>
                <a:path w="83820" h="422275">
                  <a:moveTo>
                    <a:pt x="56400" y="147980"/>
                  </a:moveTo>
                  <a:lnTo>
                    <a:pt x="54876" y="149059"/>
                  </a:lnTo>
                  <a:lnTo>
                    <a:pt x="54724" y="150596"/>
                  </a:lnTo>
                  <a:lnTo>
                    <a:pt x="54419" y="152120"/>
                  </a:lnTo>
                  <a:lnTo>
                    <a:pt x="55486" y="153657"/>
                  </a:lnTo>
                  <a:lnTo>
                    <a:pt x="57023" y="153809"/>
                  </a:lnTo>
                  <a:lnTo>
                    <a:pt x="58699" y="154127"/>
                  </a:lnTo>
                  <a:lnTo>
                    <a:pt x="60083" y="153047"/>
                  </a:lnTo>
                  <a:lnTo>
                    <a:pt x="60388" y="151511"/>
                  </a:lnTo>
                  <a:lnTo>
                    <a:pt x="60540" y="149821"/>
                  </a:lnTo>
                  <a:lnTo>
                    <a:pt x="59474" y="148437"/>
                  </a:lnTo>
                  <a:lnTo>
                    <a:pt x="57937" y="148132"/>
                  </a:lnTo>
                  <a:lnTo>
                    <a:pt x="56400" y="147980"/>
                  </a:lnTo>
                  <a:close/>
                </a:path>
                <a:path w="83820" h="422275">
                  <a:moveTo>
                    <a:pt x="54559" y="159334"/>
                  </a:moveTo>
                  <a:lnTo>
                    <a:pt x="53187" y="160413"/>
                  </a:lnTo>
                  <a:lnTo>
                    <a:pt x="52882" y="161950"/>
                  </a:lnTo>
                  <a:lnTo>
                    <a:pt x="52730" y="163487"/>
                  </a:lnTo>
                  <a:lnTo>
                    <a:pt x="53797" y="165023"/>
                  </a:lnTo>
                  <a:lnTo>
                    <a:pt x="55333" y="165176"/>
                  </a:lnTo>
                  <a:lnTo>
                    <a:pt x="56857" y="165481"/>
                  </a:lnTo>
                  <a:lnTo>
                    <a:pt x="58394" y="164401"/>
                  </a:lnTo>
                  <a:lnTo>
                    <a:pt x="58547" y="162864"/>
                  </a:lnTo>
                  <a:lnTo>
                    <a:pt x="58851" y="161340"/>
                  </a:lnTo>
                  <a:lnTo>
                    <a:pt x="57785" y="159804"/>
                  </a:lnTo>
                  <a:lnTo>
                    <a:pt x="56248" y="159499"/>
                  </a:lnTo>
                  <a:lnTo>
                    <a:pt x="54559" y="159334"/>
                  </a:lnTo>
                  <a:close/>
                </a:path>
                <a:path w="83820" h="422275">
                  <a:moveTo>
                    <a:pt x="52882" y="170700"/>
                  </a:moveTo>
                  <a:lnTo>
                    <a:pt x="51346" y="171767"/>
                  </a:lnTo>
                  <a:lnTo>
                    <a:pt x="51193" y="173304"/>
                  </a:lnTo>
                  <a:lnTo>
                    <a:pt x="50888" y="174840"/>
                  </a:lnTo>
                  <a:lnTo>
                    <a:pt x="51955" y="176377"/>
                  </a:lnTo>
                  <a:lnTo>
                    <a:pt x="53492" y="176682"/>
                  </a:lnTo>
                  <a:lnTo>
                    <a:pt x="55181" y="176834"/>
                  </a:lnTo>
                  <a:lnTo>
                    <a:pt x="56553" y="175768"/>
                  </a:lnTo>
                  <a:lnTo>
                    <a:pt x="56857" y="174231"/>
                  </a:lnTo>
                  <a:lnTo>
                    <a:pt x="57023" y="172694"/>
                  </a:lnTo>
                  <a:lnTo>
                    <a:pt x="55943" y="171157"/>
                  </a:lnTo>
                  <a:lnTo>
                    <a:pt x="54419" y="171005"/>
                  </a:lnTo>
                  <a:lnTo>
                    <a:pt x="52882" y="170700"/>
                  </a:lnTo>
                  <a:close/>
                </a:path>
                <a:path w="83820" h="422275">
                  <a:moveTo>
                    <a:pt x="51041" y="182054"/>
                  </a:moveTo>
                  <a:lnTo>
                    <a:pt x="49657" y="183134"/>
                  </a:lnTo>
                  <a:lnTo>
                    <a:pt x="49352" y="184670"/>
                  </a:lnTo>
                  <a:lnTo>
                    <a:pt x="49199" y="186359"/>
                  </a:lnTo>
                  <a:lnTo>
                    <a:pt x="50279" y="187744"/>
                  </a:lnTo>
                  <a:lnTo>
                    <a:pt x="51803" y="188048"/>
                  </a:lnTo>
                  <a:lnTo>
                    <a:pt x="53339" y="188201"/>
                  </a:lnTo>
                  <a:lnTo>
                    <a:pt x="54876" y="187121"/>
                  </a:lnTo>
                  <a:lnTo>
                    <a:pt x="55029" y="185585"/>
                  </a:lnTo>
                  <a:lnTo>
                    <a:pt x="55333" y="184048"/>
                  </a:lnTo>
                  <a:lnTo>
                    <a:pt x="54254" y="182524"/>
                  </a:lnTo>
                  <a:lnTo>
                    <a:pt x="52730" y="182372"/>
                  </a:lnTo>
                  <a:lnTo>
                    <a:pt x="51041" y="182054"/>
                  </a:lnTo>
                  <a:close/>
                </a:path>
                <a:path w="83820" h="422275">
                  <a:moveTo>
                    <a:pt x="49352" y="193421"/>
                  </a:moveTo>
                  <a:lnTo>
                    <a:pt x="47828" y="194487"/>
                  </a:lnTo>
                  <a:lnTo>
                    <a:pt x="47663" y="196176"/>
                  </a:lnTo>
                  <a:lnTo>
                    <a:pt x="47358" y="197713"/>
                  </a:lnTo>
                  <a:lnTo>
                    <a:pt x="48437" y="199097"/>
                  </a:lnTo>
                  <a:lnTo>
                    <a:pt x="49961" y="199402"/>
                  </a:lnTo>
                  <a:lnTo>
                    <a:pt x="51650" y="199707"/>
                  </a:lnTo>
                  <a:lnTo>
                    <a:pt x="53035" y="198640"/>
                  </a:lnTo>
                  <a:lnTo>
                    <a:pt x="53339" y="196951"/>
                  </a:lnTo>
                  <a:lnTo>
                    <a:pt x="53492" y="195414"/>
                  </a:lnTo>
                  <a:lnTo>
                    <a:pt x="52425" y="193878"/>
                  </a:lnTo>
                  <a:lnTo>
                    <a:pt x="50888" y="193725"/>
                  </a:lnTo>
                  <a:lnTo>
                    <a:pt x="49352" y="193421"/>
                  </a:lnTo>
                  <a:close/>
                </a:path>
                <a:path w="83820" h="422275">
                  <a:moveTo>
                    <a:pt x="47663" y="204774"/>
                  </a:moveTo>
                  <a:lnTo>
                    <a:pt x="46139" y="205854"/>
                  </a:lnTo>
                  <a:lnTo>
                    <a:pt x="45834" y="207543"/>
                  </a:lnTo>
                  <a:lnTo>
                    <a:pt x="45681" y="209080"/>
                  </a:lnTo>
                  <a:lnTo>
                    <a:pt x="46748" y="210616"/>
                  </a:lnTo>
                  <a:lnTo>
                    <a:pt x="48285" y="210769"/>
                  </a:lnTo>
                  <a:lnTo>
                    <a:pt x="49809" y="211074"/>
                  </a:lnTo>
                  <a:lnTo>
                    <a:pt x="51346" y="209994"/>
                  </a:lnTo>
                  <a:lnTo>
                    <a:pt x="51498" y="208305"/>
                  </a:lnTo>
                  <a:lnTo>
                    <a:pt x="51803" y="206768"/>
                  </a:lnTo>
                  <a:lnTo>
                    <a:pt x="50736" y="205397"/>
                  </a:lnTo>
                  <a:lnTo>
                    <a:pt x="47663" y="204774"/>
                  </a:lnTo>
                  <a:close/>
                </a:path>
                <a:path w="83820" h="422275">
                  <a:moveTo>
                    <a:pt x="45834" y="216293"/>
                  </a:moveTo>
                  <a:lnTo>
                    <a:pt x="44297" y="217360"/>
                  </a:lnTo>
                  <a:lnTo>
                    <a:pt x="44145" y="218897"/>
                  </a:lnTo>
                  <a:lnTo>
                    <a:pt x="43840" y="220433"/>
                  </a:lnTo>
                  <a:lnTo>
                    <a:pt x="44907" y="221970"/>
                  </a:lnTo>
                  <a:lnTo>
                    <a:pt x="46596" y="222123"/>
                  </a:lnTo>
                  <a:lnTo>
                    <a:pt x="48133" y="222427"/>
                  </a:lnTo>
                  <a:lnTo>
                    <a:pt x="49504" y="221361"/>
                  </a:lnTo>
                  <a:lnTo>
                    <a:pt x="50126" y="218135"/>
                  </a:lnTo>
                  <a:lnTo>
                    <a:pt x="49047" y="216750"/>
                  </a:lnTo>
                  <a:lnTo>
                    <a:pt x="47358" y="216446"/>
                  </a:lnTo>
                  <a:lnTo>
                    <a:pt x="45834" y="216293"/>
                  </a:lnTo>
                  <a:close/>
                </a:path>
                <a:path w="83820" h="422275">
                  <a:moveTo>
                    <a:pt x="44145" y="227647"/>
                  </a:moveTo>
                  <a:lnTo>
                    <a:pt x="42608" y="228726"/>
                  </a:lnTo>
                  <a:lnTo>
                    <a:pt x="42303" y="230263"/>
                  </a:lnTo>
                  <a:lnTo>
                    <a:pt x="42151" y="231800"/>
                  </a:lnTo>
                  <a:lnTo>
                    <a:pt x="43218" y="233324"/>
                  </a:lnTo>
                  <a:lnTo>
                    <a:pt x="44754" y="233489"/>
                  </a:lnTo>
                  <a:lnTo>
                    <a:pt x="46291" y="233794"/>
                  </a:lnTo>
                  <a:lnTo>
                    <a:pt x="47828" y="232714"/>
                  </a:lnTo>
                  <a:lnTo>
                    <a:pt x="47980" y="231178"/>
                  </a:lnTo>
                  <a:lnTo>
                    <a:pt x="48285" y="229489"/>
                  </a:lnTo>
                  <a:lnTo>
                    <a:pt x="47205" y="228104"/>
                  </a:lnTo>
                  <a:lnTo>
                    <a:pt x="45681" y="227799"/>
                  </a:lnTo>
                  <a:lnTo>
                    <a:pt x="44145" y="227647"/>
                  </a:lnTo>
                  <a:close/>
                </a:path>
                <a:path w="83820" h="422275">
                  <a:moveTo>
                    <a:pt x="42303" y="239014"/>
                  </a:moveTo>
                  <a:lnTo>
                    <a:pt x="40919" y="240080"/>
                  </a:lnTo>
                  <a:lnTo>
                    <a:pt x="40309" y="243154"/>
                  </a:lnTo>
                  <a:lnTo>
                    <a:pt x="41389" y="244690"/>
                  </a:lnTo>
                  <a:lnTo>
                    <a:pt x="43065" y="244995"/>
                  </a:lnTo>
                  <a:lnTo>
                    <a:pt x="44602" y="245148"/>
                  </a:lnTo>
                  <a:lnTo>
                    <a:pt x="45986" y="244068"/>
                  </a:lnTo>
                  <a:lnTo>
                    <a:pt x="46596" y="241007"/>
                  </a:lnTo>
                  <a:lnTo>
                    <a:pt x="45529" y="239471"/>
                  </a:lnTo>
                  <a:lnTo>
                    <a:pt x="43840" y="239166"/>
                  </a:lnTo>
                  <a:lnTo>
                    <a:pt x="42303" y="239014"/>
                  </a:lnTo>
                  <a:close/>
                </a:path>
                <a:path w="83820" h="422275">
                  <a:moveTo>
                    <a:pt x="40614" y="250367"/>
                  </a:moveTo>
                  <a:lnTo>
                    <a:pt x="39090" y="251447"/>
                  </a:lnTo>
                  <a:lnTo>
                    <a:pt x="38938" y="252984"/>
                  </a:lnTo>
                  <a:lnTo>
                    <a:pt x="38620" y="254673"/>
                  </a:lnTo>
                  <a:lnTo>
                    <a:pt x="39700" y="256044"/>
                  </a:lnTo>
                  <a:lnTo>
                    <a:pt x="41236" y="256349"/>
                  </a:lnTo>
                  <a:lnTo>
                    <a:pt x="42760" y="256514"/>
                  </a:lnTo>
                  <a:lnTo>
                    <a:pt x="44297" y="255435"/>
                  </a:lnTo>
                  <a:lnTo>
                    <a:pt x="44602" y="253898"/>
                  </a:lnTo>
                  <a:lnTo>
                    <a:pt x="44754" y="252361"/>
                  </a:lnTo>
                  <a:lnTo>
                    <a:pt x="43687" y="250825"/>
                  </a:lnTo>
                  <a:lnTo>
                    <a:pt x="42151" y="250672"/>
                  </a:lnTo>
                  <a:lnTo>
                    <a:pt x="40614" y="250367"/>
                  </a:lnTo>
                  <a:close/>
                </a:path>
                <a:path w="83820" h="422275">
                  <a:moveTo>
                    <a:pt x="38785" y="261734"/>
                  </a:moveTo>
                  <a:lnTo>
                    <a:pt x="37401" y="262801"/>
                  </a:lnTo>
                  <a:lnTo>
                    <a:pt x="37096" y="264337"/>
                  </a:lnTo>
                  <a:lnTo>
                    <a:pt x="36791" y="266026"/>
                  </a:lnTo>
                  <a:lnTo>
                    <a:pt x="38011" y="267411"/>
                  </a:lnTo>
                  <a:lnTo>
                    <a:pt x="39547" y="267716"/>
                  </a:lnTo>
                  <a:lnTo>
                    <a:pt x="41084" y="267868"/>
                  </a:lnTo>
                  <a:lnTo>
                    <a:pt x="42608" y="266788"/>
                  </a:lnTo>
                  <a:lnTo>
                    <a:pt x="42760" y="265252"/>
                  </a:lnTo>
                  <a:lnTo>
                    <a:pt x="43065" y="263728"/>
                  </a:lnTo>
                  <a:lnTo>
                    <a:pt x="41998" y="262191"/>
                  </a:lnTo>
                  <a:lnTo>
                    <a:pt x="40309" y="262039"/>
                  </a:lnTo>
                  <a:lnTo>
                    <a:pt x="38785" y="261734"/>
                  </a:lnTo>
                  <a:close/>
                </a:path>
                <a:path w="83820" h="422275">
                  <a:moveTo>
                    <a:pt x="37096" y="273088"/>
                  </a:moveTo>
                  <a:lnTo>
                    <a:pt x="35560" y="274167"/>
                  </a:lnTo>
                  <a:lnTo>
                    <a:pt x="35407" y="275844"/>
                  </a:lnTo>
                  <a:lnTo>
                    <a:pt x="35102" y="277380"/>
                  </a:lnTo>
                  <a:lnTo>
                    <a:pt x="36169" y="278765"/>
                  </a:lnTo>
                  <a:lnTo>
                    <a:pt x="39395" y="279387"/>
                  </a:lnTo>
                  <a:lnTo>
                    <a:pt x="40766" y="278307"/>
                  </a:lnTo>
                  <a:lnTo>
                    <a:pt x="41084" y="276618"/>
                  </a:lnTo>
                  <a:lnTo>
                    <a:pt x="41236" y="275082"/>
                  </a:lnTo>
                  <a:lnTo>
                    <a:pt x="40157" y="273697"/>
                  </a:lnTo>
                  <a:lnTo>
                    <a:pt x="37096" y="273088"/>
                  </a:lnTo>
                  <a:close/>
                </a:path>
                <a:path w="83820" h="422275">
                  <a:moveTo>
                    <a:pt x="35255" y="284594"/>
                  </a:moveTo>
                  <a:lnTo>
                    <a:pt x="33870" y="285673"/>
                  </a:lnTo>
                  <a:lnTo>
                    <a:pt x="33566" y="287210"/>
                  </a:lnTo>
                  <a:lnTo>
                    <a:pt x="33413" y="288747"/>
                  </a:lnTo>
                  <a:lnTo>
                    <a:pt x="34493" y="290283"/>
                  </a:lnTo>
                  <a:lnTo>
                    <a:pt x="36017" y="290436"/>
                  </a:lnTo>
                  <a:lnTo>
                    <a:pt x="37553" y="290741"/>
                  </a:lnTo>
                  <a:lnTo>
                    <a:pt x="39090" y="289661"/>
                  </a:lnTo>
                  <a:lnTo>
                    <a:pt x="39242" y="287972"/>
                  </a:lnTo>
                  <a:lnTo>
                    <a:pt x="39547" y="286448"/>
                  </a:lnTo>
                  <a:lnTo>
                    <a:pt x="38468" y="285064"/>
                  </a:lnTo>
                  <a:lnTo>
                    <a:pt x="36944" y="284759"/>
                  </a:lnTo>
                  <a:lnTo>
                    <a:pt x="35255" y="284594"/>
                  </a:lnTo>
                  <a:close/>
                </a:path>
                <a:path w="83820" h="422275">
                  <a:moveTo>
                    <a:pt x="33566" y="295960"/>
                  </a:moveTo>
                  <a:lnTo>
                    <a:pt x="32042" y="297040"/>
                  </a:lnTo>
                  <a:lnTo>
                    <a:pt x="31876" y="298564"/>
                  </a:lnTo>
                  <a:lnTo>
                    <a:pt x="31572" y="300100"/>
                  </a:lnTo>
                  <a:lnTo>
                    <a:pt x="32651" y="301637"/>
                  </a:lnTo>
                  <a:lnTo>
                    <a:pt x="34188" y="301790"/>
                  </a:lnTo>
                  <a:lnTo>
                    <a:pt x="35864" y="302094"/>
                  </a:lnTo>
                  <a:lnTo>
                    <a:pt x="37249" y="301028"/>
                  </a:lnTo>
                  <a:lnTo>
                    <a:pt x="37553" y="299491"/>
                  </a:lnTo>
                  <a:lnTo>
                    <a:pt x="37706" y="297802"/>
                  </a:lnTo>
                  <a:lnTo>
                    <a:pt x="36639" y="296418"/>
                  </a:lnTo>
                  <a:lnTo>
                    <a:pt x="35102" y="296113"/>
                  </a:lnTo>
                  <a:lnTo>
                    <a:pt x="33566" y="295960"/>
                  </a:lnTo>
                  <a:close/>
                </a:path>
                <a:path w="83820" h="422275">
                  <a:moveTo>
                    <a:pt x="31724" y="307314"/>
                  </a:moveTo>
                  <a:lnTo>
                    <a:pt x="30352" y="308394"/>
                  </a:lnTo>
                  <a:lnTo>
                    <a:pt x="30048" y="309930"/>
                  </a:lnTo>
                  <a:lnTo>
                    <a:pt x="29895" y="311467"/>
                  </a:lnTo>
                  <a:lnTo>
                    <a:pt x="30962" y="313004"/>
                  </a:lnTo>
                  <a:lnTo>
                    <a:pt x="32499" y="313309"/>
                  </a:lnTo>
                  <a:lnTo>
                    <a:pt x="34023" y="313461"/>
                  </a:lnTo>
                  <a:lnTo>
                    <a:pt x="35560" y="312381"/>
                  </a:lnTo>
                  <a:lnTo>
                    <a:pt x="35712" y="310845"/>
                  </a:lnTo>
                  <a:lnTo>
                    <a:pt x="36017" y="309321"/>
                  </a:lnTo>
                  <a:lnTo>
                    <a:pt x="34950" y="307784"/>
                  </a:lnTo>
                  <a:lnTo>
                    <a:pt x="33413" y="307479"/>
                  </a:lnTo>
                  <a:lnTo>
                    <a:pt x="31724" y="307314"/>
                  </a:lnTo>
                  <a:close/>
                </a:path>
                <a:path w="83820" h="422275">
                  <a:moveTo>
                    <a:pt x="30048" y="318681"/>
                  </a:moveTo>
                  <a:lnTo>
                    <a:pt x="28511" y="319760"/>
                  </a:lnTo>
                  <a:lnTo>
                    <a:pt x="28359" y="321284"/>
                  </a:lnTo>
                  <a:lnTo>
                    <a:pt x="28054" y="322973"/>
                  </a:lnTo>
                  <a:lnTo>
                    <a:pt x="29121" y="324358"/>
                  </a:lnTo>
                  <a:lnTo>
                    <a:pt x="30657" y="324662"/>
                  </a:lnTo>
                  <a:lnTo>
                    <a:pt x="32346" y="324815"/>
                  </a:lnTo>
                  <a:lnTo>
                    <a:pt x="33718" y="323748"/>
                  </a:lnTo>
                  <a:lnTo>
                    <a:pt x="34023" y="322211"/>
                  </a:lnTo>
                  <a:lnTo>
                    <a:pt x="34188" y="320675"/>
                  </a:lnTo>
                  <a:lnTo>
                    <a:pt x="33108" y="319138"/>
                  </a:lnTo>
                  <a:lnTo>
                    <a:pt x="31572" y="318985"/>
                  </a:lnTo>
                  <a:lnTo>
                    <a:pt x="30048" y="318681"/>
                  </a:lnTo>
                  <a:close/>
                </a:path>
                <a:path w="83820" h="422275">
                  <a:moveTo>
                    <a:pt x="28359" y="330034"/>
                  </a:moveTo>
                  <a:lnTo>
                    <a:pt x="26822" y="331114"/>
                  </a:lnTo>
                  <a:lnTo>
                    <a:pt x="26517" y="332651"/>
                  </a:lnTo>
                  <a:lnTo>
                    <a:pt x="26365" y="334340"/>
                  </a:lnTo>
                  <a:lnTo>
                    <a:pt x="27444" y="335724"/>
                  </a:lnTo>
                  <a:lnTo>
                    <a:pt x="28968" y="336029"/>
                  </a:lnTo>
                  <a:lnTo>
                    <a:pt x="30505" y="336181"/>
                  </a:lnTo>
                  <a:lnTo>
                    <a:pt x="32042" y="335102"/>
                  </a:lnTo>
                  <a:lnTo>
                    <a:pt x="32194" y="333565"/>
                  </a:lnTo>
                  <a:lnTo>
                    <a:pt x="32499" y="332028"/>
                  </a:lnTo>
                  <a:lnTo>
                    <a:pt x="31419" y="330504"/>
                  </a:lnTo>
                  <a:lnTo>
                    <a:pt x="29895" y="330339"/>
                  </a:lnTo>
                  <a:lnTo>
                    <a:pt x="28359" y="330034"/>
                  </a:lnTo>
                  <a:close/>
                </a:path>
                <a:path w="83820" h="422275">
                  <a:moveTo>
                    <a:pt x="26517" y="341401"/>
                  </a:moveTo>
                  <a:lnTo>
                    <a:pt x="24980" y="342468"/>
                  </a:lnTo>
                  <a:lnTo>
                    <a:pt x="24828" y="344157"/>
                  </a:lnTo>
                  <a:lnTo>
                    <a:pt x="24523" y="345694"/>
                  </a:lnTo>
                  <a:lnTo>
                    <a:pt x="25603" y="347078"/>
                  </a:lnTo>
                  <a:lnTo>
                    <a:pt x="27279" y="347383"/>
                  </a:lnTo>
                  <a:lnTo>
                    <a:pt x="28816" y="347687"/>
                  </a:lnTo>
                  <a:lnTo>
                    <a:pt x="30200" y="346621"/>
                  </a:lnTo>
                  <a:lnTo>
                    <a:pt x="30505" y="344932"/>
                  </a:lnTo>
                  <a:lnTo>
                    <a:pt x="30810" y="343395"/>
                  </a:lnTo>
                  <a:lnTo>
                    <a:pt x="29743" y="341858"/>
                  </a:lnTo>
                  <a:lnTo>
                    <a:pt x="28054" y="341706"/>
                  </a:lnTo>
                  <a:lnTo>
                    <a:pt x="26517" y="341401"/>
                  </a:lnTo>
                  <a:close/>
                </a:path>
                <a:path w="83820" h="422275">
                  <a:moveTo>
                    <a:pt x="24828" y="352755"/>
                  </a:moveTo>
                  <a:lnTo>
                    <a:pt x="23304" y="353834"/>
                  </a:lnTo>
                  <a:lnTo>
                    <a:pt x="22999" y="355523"/>
                  </a:lnTo>
                  <a:lnTo>
                    <a:pt x="22847" y="357060"/>
                  </a:lnTo>
                  <a:lnTo>
                    <a:pt x="23914" y="358597"/>
                  </a:lnTo>
                  <a:lnTo>
                    <a:pt x="25450" y="358749"/>
                  </a:lnTo>
                  <a:lnTo>
                    <a:pt x="26974" y="359054"/>
                  </a:lnTo>
                  <a:lnTo>
                    <a:pt x="28511" y="357974"/>
                  </a:lnTo>
                  <a:lnTo>
                    <a:pt x="28663" y="356285"/>
                  </a:lnTo>
                  <a:lnTo>
                    <a:pt x="28968" y="354749"/>
                  </a:lnTo>
                  <a:lnTo>
                    <a:pt x="27901" y="353377"/>
                  </a:lnTo>
                  <a:lnTo>
                    <a:pt x="24828" y="352755"/>
                  </a:lnTo>
                  <a:close/>
                </a:path>
                <a:path w="83820" h="422275">
                  <a:moveTo>
                    <a:pt x="22999" y="364274"/>
                  </a:moveTo>
                  <a:lnTo>
                    <a:pt x="21615" y="365340"/>
                  </a:lnTo>
                  <a:lnTo>
                    <a:pt x="21005" y="368414"/>
                  </a:lnTo>
                  <a:lnTo>
                    <a:pt x="22072" y="369950"/>
                  </a:lnTo>
                  <a:lnTo>
                    <a:pt x="23761" y="370103"/>
                  </a:lnTo>
                  <a:lnTo>
                    <a:pt x="25298" y="370408"/>
                  </a:lnTo>
                  <a:lnTo>
                    <a:pt x="26670" y="369341"/>
                  </a:lnTo>
                  <a:lnTo>
                    <a:pt x="26974" y="367804"/>
                  </a:lnTo>
                  <a:lnTo>
                    <a:pt x="27279" y="366115"/>
                  </a:lnTo>
                  <a:lnTo>
                    <a:pt x="26212" y="364731"/>
                  </a:lnTo>
                  <a:lnTo>
                    <a:pt x="24523" y="364426"/>
                  </a:lnTo>
                  <a:lnTo>
                    <a:pt x="22999" y="364274"/>
                  </a:lnTo>
                  <a:close/>
                </a:path>
                <a:path w="83820" h="422275">
                  <a:moveTo>
                    <a:pt x="0" y="372872"/>
                  </a:moveTo>
                  <a:lnTo>
                    <a:pt x="15786" y="421830"/>
                  </a:lnTo>
                  <a:lnTo>
                    <a:pt x="44110" y="381774"/>
                  </a:lnTo>
                  <a:lnTo>
                    <a:pt x="23456" y="381774"/>
                  </a:lnTo>
                  <a:lnTo>
                    <a:pt x="21920" y="381457"/>
                  </a:lnTo>
                  <a:lnTo>
                    <a:pt x="20383" y="381304"/>
                  </a:lnTo>
                  <a:lnTo>
                    <a:pt x="19316" y="379768"/>
                  </a:lnTo>
                  <a:lnTo>
                    <a:pt x="19621" y="378244"/>
                  </a:lnTo>
                  <a:lnTo>
                    <a:pt x="19773" y="376707"/>
                  </a:lnTo>
                  <a:lnTo>
                    <a:pt x="20757" y="376016"/>
                  </a:lnTo>
                  <a:lnTo>
                    <a:pt x="0" y="372872"/>
                  </a:lnTo>
                  <a:close/>
                </a:path>
                <a:path w="83820" h="422275">
                  <a:moveTo>
                    <a:pt x="20757" y="376016"/>
                  </a:moveTo>
                  <a:lnTo>
                    <a:pt x="19773" y="376707"/>
                  </a:lnTo>
                  <a:lnTo>
                    <a:pt x="19621" y="378244"/>
                  </a:lnTo>
                  <a:lnTo>
                    <a:pt x="19316" y="379768"/>
                  </a:lnTo>
                  <a:lnTo>
                    <a:pt x="20383" y="381304"/>
                  </a:lnTo>
                  <a:lnTo>
                    <a:pt x="21920" y="381457"/>
                  </a:lnTo>
                  <a:lnTo>
                    <a:pt x="23456" y="381774"/>
                  </a:lnTo>
                  <a:lnTo>
                    <a:pt x="24980" y="380695"/>
                  </a:lnTo>
                  <a:lnTo>
                    <a:pt x="25298" y="379158"/>
                  </a:lnTo>
                  <a:lnTo>
                    <a:pt x="25450" y="377621"/>
                  </a:lnTo>
                  <a:lnTo>
                    <a:pt x="24747" y="376620"/>
                  </a:lnTo>
                  <a:lnTo>
                    <a:pt x="20757" y="376016"/>
                  </a:lnTo>
                  <a:close/>
                </a:path>
                <a:path w="83820" h="422275">
                  <a:moveTo>
                    <a:pt x="24747" y="376620"/>
                  </a:moveTo>
                  <a:lnTo>
                    <a:pt x="25450" y="377621"/>
                  </a:lnTo>
                  <a:lnTo>
                    <a:pt x="25298" y="379158"/>
                  </a:lnTo>
                  <a:lnTo>
                    <a:pt x="24980" y="380695"/>
                  </a:lnTo>
                  <a:lnTo>
                    <a:pt x="23456" y="381774"/>
                  </a:lnTo>
                  <a:lnTo>
                    <a:pt x="44110" y="381774"/>
                  </a:lnTo>
                  <a:lnTo>
                    <a:pt x="45529" y="379768"/>
                  </a:lnTo>
                  <a:lnTo>
                    <a:pt x="24747" y="376620"/>
                  </a:lnTo>
                  <a:close/>
                </a:path>
                <a:path w="83820" h="422275">
                  <a:moveTo>
                    <a:pt x="21310" y="375627"/>
                  </a:moveTo>
                  <a:lnTo>
                    <a:pt x="20757" y="376016"/>
                  </a:lnTo>
                  <a:lnTo>
                    <a:pt x="24747" y="376620"/>
                  </a:lnTo>
                  <a:lnTo>
                    <a:pt x="24371" y="376085"/>
                  </a:lnTo>
                  <a:lnTo>
                    <a:pt x="22847" y="375780"/>
                  </a:lnTo>
                  <a:lnTo>
                    <a:pt x="21310" y="375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5"/>
            <p:cNvSpPr/>
            <p:nvPr/>
          </p:nvSpPr>
          <p:spPr>
            <a:xfrm>
              <a:off x="5827750" y="2798673"/>
              <a:ext cx="46355" cy="154305"/>
            </a:xfrm>
            <a:custGeom>
              <a:avLst/>
              <a:gdLst/>
              <a:ahLst/>
              <a:cxnLst/>
              <a:rect l="l" t="t" r="r" b="b"/>
              <a:pathLst>
                <a:path w="46354" h="154305">
                  <a:moveTo>
                    <a:pt x="24676" y="0"/>
                  </a:moveTo>
                  <a:lnTo>
                    <a:pt x="21450" y="0"/>
                  </a:lnTo>
                  <a:lnTo>
                    <a:pt x="20231" y="1231"/>
                  </a:lnTo>
                  <a:lnTo>
                    <a:pt x="20231" y="4444"/>
                  </a:lnTo>
                  <a:lnTo>
                    <a:pt x="21450" y="5676"/>
                  </a:lnTo>
                  <a:lnTo>
                    <a:pt x="24676" y="5676"/>
                  </a:lnTo>
                  <a:lnTo>
                    <a:pt x="25895" y="4444"/>
                  </a:lnTo>
                  <a:lnTo>
                    <a:pt x="25895" y="1231"/>
                  </a:lnTo>
                  <a:lnTo>
                    <a:pt x="24676" y="0"/>
                  </a:lnTo>
                  <a:close/>
                </a:path>
                <a:path w="46354" h="154305">
                  <a:moveTo>
                    <a:pt x="24676" y="11506"/>
                  </a:moveTo>
                  <a:lnTo>
                    <a:pt x="21450" y="11506"/>
                  </a:lnTo>
                  <a:lnTo>
                    <a:pt x="20231" y="12738"/>
                  </a:lnTo>
                  <a:lnTo>
                    <a:pt x="20231" y="15963"/>
                  </a:lnTo>
                  <a:lnTo>
                    <a:pt x="21450" y="17195"/>
                  </a:lnTo>
                  <a:lnTo>
                    <a:pt x="24676" y="17195"/>
                  </a:lnTo>
                  <a:lnTo>
                    <a:pt x="25895" y="15963"/>
                  </a:lnTo>
                  <a:lnTo>
                    <a:pt x="25895" y="12738"/>
                  </a:lnTo>
                  <a:lnTo>
                    <a:pt x="24676" y="11506"/>
                  </a:lnTo>
                  <a:close/>
                </a:path>
                <a:path w="46354" h="154305">
                  <a:moveTo>
                    <a:pt x="24676" y="23025"/>
                  </a:moveTo>
                  <a:lnTo>
                    <a:pt x="21450" y="23025"/>
                  </a:lnTo>
                  <a:lnTo>
                    <a:pt x="20231" y="24256"/>
                  </a:lnTo>
                  <a:lnTo>
                    <a:pt x="20231" y="27470"/>
                  </a:lnTo>
                  <a:lnTo>
                    <a:pt x="21450" y="28701"/>
                  </a:lnTo>
                  <a:lnTo>
                    <a:pt x="24676" y="28701"/>
                  </a:lnTo>
                  <a:lnTo>
                    <a:pt x="25895" y="27470"/>
                  </a:lnTo>
                  <a:lnTo>
                    <a:pt x="25895" y="24256"/>
                  </a:lnTo>
                  <a:lnTo>
                    <a:pt x="24676" y="23025"/>
                  </a:lnTo>
                  <a:close/>
                </a:path>
                <a:path w="46354" h="154305">
                  <a:moveTo>
                    <a:pt x="24676" y="34543"/>
                  </a:moveTo>
                  <a:lnTo>
                    <a:pt x="21450" y="34543"/>
                  </a:lnTo>
                  <a:lnTo>
                    <a:pt x="20231" y="35763"/>
                  </a:lnTo>
                  <a:lnTo>
                    <a:pt x="20231" y="38988"/>
                  </a:lnTo>
                  <a:lnTo>
                    <a:pt x="21450" y="40220"/>
                  </a:lnTo>
                  <a:lnTo>
                    <a:pt x="24676" y="40220"/>
                  </a:lnTo>
                  <a:lnTo>
                    <a:pt x="25895" y="38988"/>
                  </a:lnTo>
                  <a:lnTo>
                    <a:pt x="25895" y="35763"/>
                  </a:lnTo>
                  <a:lnTo>
                    <a:pt x="24676" y="34543"/>
                  </a:lnTo>
                  <a:close/>
                </a:path>
                <a:path w="46354" h="154305">
                  <a:moveTo>
                    <a:pt x="24676" y="46050"/>
                  </a:moveTo>
                  <a:lnTo>
                    <a:pt x="21450" y="46050"/>
                  </a:lnTo>
                  <a:lnTo>
                    <a:pt x="20231" y="47282"/>
                  </a:lnTo>
                  <a:lnTo>
                    <a:pt x="20231" y="50507"/>
                  </a:lnTo>
                  <a:lnTo>
                    <a:pt x="21450" y="51879"/>
                  </a:lnTo>
                  <a:lnTo>
                    <a:pt x="24676" y="51879"/>
                  </a:lnTo>
                  <a:lnTo>
                    <a:pt x="25895" y="50507"/>
                  </a:lnTo>
                  <a:lnTo>
                    <a:pt x="25895" y="47282"/>
                  </a:lnTo>
                  <a:lnTo>
                    <a:pt x="24676" y="46050"/>
                  </a:lnTo>
                  <a:close/>
                </a:path>
                <a:path w="46354" h="154305">
                  <a:moveTo>
                    <a:pt x="24676" y="57556"/>
                  </a:moveTo>
                  <a:lnTo>
                    <a:pt x="21450" y="57556"/>
                  </a:lnTo>
                  <a:lnTo>
                    <a:pt x="20231" y="58788"/>
                  </a:lnTo>
                  <a:lnTo>
                    <a:pt x="20231" y="62014"/>
                  </a:lnTo>
                  <a:lnTo>
                    <a:pt x="21450" y="63398"/>
                  </a:lnTo>
                  <a:lnTo>
                    <a:pt x="24676" y="63398"/>
                  </a:lnTo>
                  <a:lnTo>
                    <a:pt x="25895" y="62014"/>
                  </a:lnTo>
                  <a:lnTo>
                    <a:pt x="25895" y="58788"/>
                  </a:lnTo>
                  <a:lnTo>
                    <a:pt x="24676" y="57556"/>
                  </a:lnTo>
                  <a:close/>
                </a:path>
                <a:path w="46354" h="154305">
                  <a:moveTo>
                    <a:pt x="24676" y="69075"/>
                  </a:moveTo>
                  <a:lnTo>
                    <a:pt x="21450" y="69075"/>
                  </a:lnTo>
                  <a:lnTo>
                    <a:pt x="20231" y="70307"/>
                  </a:lnTo>
                  <a:lnTo>
                    <a:pt x="20231" y="73532"/>
                  </a:lnTo>
                  <a:lnTo>
                    <a:pt x="21450" y="74904"/>
                  </a:lnTo>
                  <a:lnTo>
                    <a:pt x="24676" y="74904"/>
                  </a:lnTo>
                  <a:lnTo>
                    <a:pt x="25895" y="73532"/>
                  </a:lnTo>
                  <a:lnTo>
                    <a:pt x="25895" y="70307"/>
                  </a:lnTo>
                  <a:lnTo>
                    <a:pt x="24676" y="69075"/>
                  </a:lnTo>
                  <a:close/>
                </a:path>
                <a:path w="46354" h="154305">
                  <a:moveTo>
                    <a:pt x="24676" y="80594"/>
                  </a:moveTo>
                  <a:lnTo>
                    <a:pt x="21450" y="80594"/>
                  </a:lnTo>
                  <a:lnTo>
                    <a:pt x="20231" y="81813"/>
                  </a:lnTo>
                  <a:lnTo>
                    <a:pt x="20231" y="85039"/>
                  </a:lnTo>
                  <a:lnTo>
                    <a:pt x="21450" y="86423"/>
                  </a:lnTo>
                  <a:lnTo>
                    <a:pt x="24676" y="86423"/>
                  </a:lnTo>
                  <a:lnTo>
                    <a:pt x="25895" y="85039"/>
                  </a:lnTo>
                  <a:lnTo>
                    <a:pt x="25895" y="81813"/>
                  </a:lnTo>
                  <a:lnTo>
                    <a:pt x="24676" y="80594"/>
                  </a:lnTo>
                  <a:close/>
                </a:path>
                <a:path w="46354" h="154305">
                  <a:moveTo>
                    <a:pt x="24676" y="92100"/>
                  </a:moveTo>
                  <a:lnTo>
                    <a:pt x="21450" y="92100"/>
                  </a:lnTo>
                  <a:lnTo>
                    <a:pt x="20231" y="93484"/>
                  </a:lnTo>
                  <a:lnTo>
                    <a:pt x="20231" y="96558"/>
                  </a:lnTo>
                  <a:lnTo>
                    <a:pt x="21450" y="97929"/>
                  </a:lnTo>
                  <a:lnTo>
                    <a:pt x="24676" y="97929"/>
                  </a:lnTo>
                  <a:lnTo>
                    <a:pt x="25895" y="96558"/>
                  </a:lnTo>
                  <a:lnTo>
                    <a:pt x="25895" y="93484"/>
                  </a:lnTo>
                  <a:lnTo>
                    <a:pt x="24676" y="92100"/>
                  </a:lnTo>
                  <a:close/>
                </a:path>
                <a:path w="46354" h="154305">
                  <a:moveTo>
                    <a:pt x="20365" y="108216"/>
                  </a:moveTo>
                  <a:lnTo>
                    <a:pt x="0" y="108216"/>
                  </a:lnTo>
                  <a:lnTo>
                    <a:pt x="22987" y="154266"/>
                  </a:lnTo>
                  <a:lnTo>
                    <a:pt x="45359" y="109448"/>
                  </a:lnTo>
                  <a:lnTo>
                    <a:pt x="21450" y="109448"/>
                  </a:lnTo>
                  <a:lnTo>
                    <a:pt x="20365" y="108216"/>
                  </a:lnTo>
                  <a:close/>
                </a:path>
                <a:path w="46354" h="154305">
                  <a:moveTo>
                    <a:pt x="24676" y="103619"/>
                  </a:moveTo>
                  <a:lnTo>
                    <a:pt x="21450" y="103619"/>
                  </a:lnTo>
                  <a:lnTo>
                    <a:pt x="20231" y="104990"/>
                  </a:lnTo>
                  <a:lnTo>
                    <a:pt x="20231" y="108064"/>
                  </a:lnTo>
                  <a:lnTo>
                    <a:pt x="21450" y="109448"/>
                  </a:lnTo>
                  <a:lnTo>
                    <a:pt x="24676" y="109448"/>
                  </a:lnTo>
                  <a:lnTo>
                    <a:pt x="25895" y="108064"/>
                  </a:lnTo>
                  <a:lnTo>
                    <a:pt x="25895" y="104990"/>
                  </a:lnTo>
                  <a:lnTo>
                    <a:pt x="24676" y="103619"/>
                  </a:lnTo>
                  <a:close/>
                </a:path>
                <a:path w="46354" h="154305">
                  <a:moveTo>
                    <a:pt x="45974" y="108216"/>
                  </a:moveTo>
                  <a:lnTo>
                    <a:pt x="25761" y="108216"/>
                  </a:lnTo>
                  <a:lnTo>
                    <a:pt x="24676" y="109448"/>
                  </a:lnTo>
                  <a:lnTo>
                    <a:pt x="45359" y="109448"/>
                  </a:lnTo>
                  <a:lnTo>
                    <a:pt x="45974" y="108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52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Big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Replicate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468560" y="1181856"/>
            <a:ext cx="9361040" cy="5358384"/>
          </a:xfrm>
        </p:spPr>
        <p:txBody>
          <a:bodyPr/>
          <a:lstStyle/>
          <a:p>
            <a:pPr marL="913130" indent="-139700">
              <a:spcBef>
                <a:spcPts val="1335"/>
              </a:spcBef>
              <a:tabLst>
                <a:tab pos="913765" algn="l"/>
              </a:tabLst>
            </a:pPr>
            <a:r>
              <a:rPr lang="en-US" sz="1800" spc="5" dirty="0">
                <a:latin typeface="Arial"/>
                <a:cs typeface="Arial"/>
              </a:rPr>
              <a:t>Provides active-active data replication for Hadoop across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supported environments</a:t>
            </a:r>
            <a:r>
              <a:rPr lang="en-US" sz="1800" spc="5" dirty="0">
                <a:latin typeface="Arial"/>
                <a:cs typeface="Arial"/>
              </a:rPr>
              <a:t>, distributions,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hybrid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deployments</a:t>
            </a:r>
            <a:endParaRPr lang="en-US" sz="1800" dirty="0">
              <a:latin typeface="Arial"/>
              <a:cs typeface="Arial"/>
            </a:endParaRPr>
          </a:p>
          <a:p>
            <a:pPr marL="913130" marR="789940" indent="-139700">
              <a:lnSpc>
                <a:spcPct val="101499"/>
              </a:lnSpc>
              <a:spcBef>
                <a:spcPts val="470"/>
              </a:spcBef>
              <a:tabLst>
                <a:tab pos="913765" algn="l"/>
              </a:tabLst>
            </a:pPr>
            <a:r>
              <a:rPr lang="en-US" sz="1800" spc="5" dirty="0">
                <a:latin typeface="Arial"/>
                <a:cs typeface="Arial"/>
              </a:rPr>
              <a:t>Replicates data automatically with guaranteed consistency across  </a:t>
            </a:r>
            <a:r>
              <a:rPr lang="en-US" sz="1800" spc="10" dirty="0">
                <a:latin typeface="Arial"/>
                <a:cs typeface="Arial"/>
              </a:rPr>
              <a:t>Hadoop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clusters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running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any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distribution,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cloud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object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storage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and  local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15" dirty="0">
                <a:latin typeface="Arial"/>
                <a:cs typeface="Arial"/>
              </a:rPr>
              <a:t>NFS </a:t>
            </a:r>
            <a:r>
              <a:rPr lang="en-US" sz="1800" spc="10" dirty="0">
                <a:latin typeface="Arial"/>
                <a:cs typeface="Arial"/>
              </a:rPr>
              <a:t>mounted </a:t>
            </a:r>
            <a:r>
              <a:rPr lang="en-US" sz="1800" spc="5" dirty="0">
                <a:latin typeface="Arial"/>
                <a:cs typeface="Arial"/>
              </a:rPr>
              <a:t>file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systems</a:t>
            </a:r>
            <a:endParaRPr lang="en-US" sz="1800" dirty="0">
              <a:latin typeface="Arial"/>
              <a:cs typeface="Arial"/>
            </a:endParaRPr>
          </a:p>
          <a:p>
            <a:pPr marL="913130" marR="816610" indent="-139700">
              <a:lnSpc>
                <a:spcPct val="101499"/>
              </a:lnSpc>
              <a:spcBef>
                <a:spcPts val="455"/>
              </a:spcBef>
              <a:tabLst>
                <a:tab pos="913765" algn="l"/>
              </a:tabLst>
            </a:pPr>
            <a:r>
              <a:rPr lang="en-US" sz="1800" spc="5" dirty="0">
                <a:latin typeface="Arial"/>
                <a:cs typeface="Arial"/>
              </a:rPr>
              <a:t>Provides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SDK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to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extend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Big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Replicate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replication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to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virtually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any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  </a:t>
            </a:r>
            <a:r>
              <a:rPr lang="en-US" sz="1800" spc="10" dirty="0">
                <a:latin typeface="Arial"/>
                <a:cs typeface="Arial"/>
              </a:rPr>
              <a:t>source</a:t>
            </a:r>
            <a:endParaRPr lang="en-US" sz="1800" dirty="0">
              <a:latin typeface="Arial"/>
              <a:cs typeface="Arial"/>
            </a:endParaRPr>
          </a:p>
          <a:p>
            <a:pPr marL="913130" indent="-139700">
              <a:spcBef>
                <a:spcPts val="484"/>
              </a:spcBef>
              <a:tabLst>
                <a:tab pos="913765" algn="l"/>
              </a:tabLst>
            </a:pPr>
            <a:r>
              <a:rPr lang="en-US" sz="1800" spc="5" dirty="0">
                <a:latin typeface="Arial"/>
                <a:cs typeface="Arial"/>
              </a:rPr>
              <a:t>Patented distributed coordination engine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enables:</a:t>
            </a:r>
            <a:endParaRPr lang="en-US" sz="1800" dirty="0">
              <a:latin typeface="Arial"/>
              <a:cs typeface="Arial"/>
            </a:endParaRPr>
          </a:p>
          <a:p>
            <a:pPr marL="1049020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1800" spc="-10" dirty="0">
                <a:latin typeface="Arial"/>
                <a:cs typeface="Arial"/>
              </a:rPr>
              <a:t>Guaranteed data </a:t>
            </a:r>
            <a:r>
              <a:rPr lang="en-US" sz="1800" spc="-5" dirty="0">
                <a:latin typeface="Arial"/>
                <a:cs typeface="Arial"/>
              </a:rPr>
              <a:t>consistency across any </a:t>
            </a:r>
            <a:r>
              <a:rPr lang="en-US" sz="1800" spc="-10" dirty="0">
                <a:latin typeface="Arial"/>
                <a:cs typeface="Arial"/>
              </a:rPr>
              <a:t>number </a:t>
            </a:r>
            <a:r>
              <a:rPr lang="en-US" sz="1800" spc="-5" dirty="0">
                <a:latin typeface="Arial"/>
                <a:cs typeface="Arial"/>
              </a:rPr>
              <a:t>of sites at any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distance</a:t>
            </a:r>
            <a:endParaRPr lang="en-US" sz="1800" dirty="0">
              <a:latin typeface="Arial"/>
              <a:cs typeface="Arial"/>
            </a:endParaRPr>
          </a:p>
          <a:p>
            <a:pPr marL="104902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1800" spc="-10" dirty="0">
                <a:latin typeface="Arial"/>
                <a:cs typeface="Arial"/>
              </a:rPr>
              <a:t>Minimized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RTO/RPO</a:t>
            </a:r>
            <a:endParaRPr lang="en-US" sz="1800" dirty="0">
              <a:latin typeface="Arial"/>
              <a:cs typeface="Arial"/>
            </a:endParaRPr>
          </a:p>
          <a:p>
            <a:pPr marL="913130" indent="-139700">
              <a:spcBef>
                <a:spcPts val="480"/>
              </a:spcBef>
              <a:tabLst>
                <a:tab pos="913765" algn="l"/>
              </a:tabLst>
            </a:pPr>
            <a:r>
              <a:rPr lang="en-US" sz="1800" spc="5" dirty="0">
                <a:latin typeface="Arial"/>
                <a:cs typeface="Arial"/>
              </a:rPr>
              <a:t>Totally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non-invasive</a:t>
            </a:r>
            <a:endParaRPr lang="en-US" sz="1800" dirty="0">
              <a:latin typeface="Arial"/>
              <a:cs typeface="Arial"/>
            </a:endParaRPr>
          </a:p>
          <a:p>
            <a:pPr marL="104902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1800" spc="-10" dirty="0">
                <a:latin typeface="Arial"/>
                <a:cs typeface="Arial"/>
              </a:rPr>
              <a:t>No </a:t>
            </a:r>
            <a:r>
              <a:rPr lang="en-US" sz="1800" spc="-5" dirty="0">
                <a:latin typeface="Arial"/>
                <a:cs typeface="Arial"/>
              </a:rPr>
              <a:t>modification to source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code</a:t>
            </a:r>
            <a:endParaRPr lang="en-US" sz="1800" dirty="0">
              <a:latin typeface="Arial"/>
              <a:cs typeface="Arial"/>
            </a:endParaRPr>
          </a:p>
          <a:p>
            <a:pPr marL="1049020" lvl="1" indent="-100965">
              <a:spcBef>
                <a:spcPts val="425"/>
              </a:spcBef>
              <a:buSzPct val="78260"/>
              <a:buFont typeface="Wingdings"/>
              <a:buChar char=""/>
              <a:tabLst>
                <a:tab pos="1049655" algn="l"/>
              </a:tabLst>
            </a:pPr>
            <a:r>
              <a:rPr lang="en-US" sz="1800" spc="-5" dirty="0">
                <a:latin typeface="Arial"/>
                <a:cs typeface="Arial"/>
              </a:rPr>
              <a:t>Easy to turn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on/off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37112"/>
            <a:ext cx="3600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9863">
              <a:spcBef>
                <a:spcPts val="100"/>
              </a:spcBef>
            </a:pPr>
            <a:r>
              <a:rPr lang="en-US" sz="2000" spc="-5" dirty="0">
                <a:latin typeface="Arial"/>
                <a:cs typeface="Arial"/>
              </a:rPr>
              <a:t>Information Server and Hadoop: </a:t>
            </a:r>
            <a:r>
              <a:rPr lang="en-US" sz="2000" spc="-5" dirty="0" err="1">
                <a:latin typeface="Arial"/>
                <a:cs typeface="Arial"/>
              </a:rPr>
              <a:t>BigQuality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and </a:t>
            </a:r>
            <a:r>
              <a:rPr lang="fr-FR" sz="2000" spc="-5" dirty="0" err="1">
                <a:latin typeface="Arial"/>
                <a:cs typeface="Arial"/>
              </a:rPr>
              <a:t>BigIntegrate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9738" marR="690245" indent="-176213">
              <a:lnSpc>
                <a:spcPct val="101600"/>
              </a:lnSpc>
              <a:tabLst>
                <a:tab pos="439738" algn="l"/>
              </a:tabLst>
            </a:pPr>
            <a:r>
              <a:rPr lang="en-US" sz="2000" spc="10" dirty="0">
                <a:latin typeface="Arial"/>
                <a:cs typeface="Arial"/>
              </a:rPr>
              <a:t>IBM </a:t>
            </a:r>
            <a:r>
              <a:rPr lang="en-US" sz="2000" spc="5" dirty="0" err="1">
                <a:latin typeface="Arial"/>
                <a:cs typeface="Arial"/>
              </a:rPr>
              <a:t>InfoSphere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Information </a:t>
            </a:r>
            <a:r>
              <a:rPr lang="en-US" sz="2000" spc="5" dirty="0">
                <a:latin typeface="Arial"/>
                <a:cs typeface="Arial"/>
              </a:rPr>
              <a:t>Server is </a:t>
            </a:r>
            <a:r>
              <a:rPr lang="en-US" sz="2000" spc="10" dirty="0">
                <a:latin typeface="Arial"/>
                <a:cs typeface="Arial"/>
              </a:rPr>
              <a:t>a </a:t>
            </a:r>
            <a:r>
              <a:rPr lang="en-US" sz="2000" spc="5" dirty="0">
                <a:latin typeface="Arial"/>
                <a:cs typeface="Arial"/>
              </a:rPr>
              <a:t>market-leading data integration  platform which includes </a:t>
            </a:r>
            <a:r>
              <a:rPr lang="en-US" sz="2000" spc="15" dirty="0">
                <a:latin typeface="Arial"/>
                <a:cs typeface="Arial"/>
              </a:rPr>
              <a:t>a </a:t>
            </a:r>
            <a:r>
              <a:rPr lang="en-US" sz="2000" spc="10" dirty="0">
                <a:latin typeface="Arial"/>
                <a:cs typeface="Arial"/>
              </a:rPr>
              <a:t>family </a:t>
            </a:r>
            <a:r>
              <a:rPr lang="en-US" sz="2000" spc="5" dirty="0">
                <a:latin typeface="Arial"/>
                <a:cs typeface="Arial"/>
              </a:rPr>
              <a:t>of products that enable you to  understand, cleanse, monitor, transform, </a:t>
            </a:r>
            <a:r>
              <a:rPr lang="en-US" sz="2000" spc="10" dirty="0">
                <a:latin typeface="Arial"/>
                <a:cs typeface="Arial"/>
              </a:rPr>
              <a:t>and </a:t>
            </a:r>
            <a:r>
              <a:rPr lang="en-US" sz="2000" spc="5" dirty="0">
                <a:latin typeface="Arial"/>
                <a:cs typeface="Arial"/>
              </a:rPr>
              <a:t>deliver</a:t>
            </a:r>
            <a:r>
              <a:rPr lang="en-US" sz="2000" spc="-254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data, </a:t>
            </a:r>
            <a:r>
              <a:rPr lang="en-US" sz="2000" spc="10" dirty="0">
                <a:latin typeface="Arial"/>
                <a:cs typeface="Arial"/>
              </a:rPr>
              <a:t>as </a:t>
            </a:r>
            <a:r>
              <a:rPr lang="en-US" sz="2000" spc="5" dirty="0">
                <a:latin typeface="Arial"/>
                <a:cs typeface="Arial"/>
              </a:rPr>
              <a:t>well </a:t>
            </a:r>
            <a:r>
              <a:rPr lang="en-US" sz="2000" spc="10" dirty="0">
                <a:latin typeface="Arial"/>
                <a:cs typeface="Arial"/>
              </a:rPr>
              <a:t>as </a:t>
            </a:r>
            <a:r>
              <a:rPr lang="en-US" sz="2000" spc="5" dirty="0">
                <a:latin typeface="Arial"/>
                <a:cs typeface="Arial"/>
              </a:rPr>
              <a:t>to  collaborate to bridge the </a:t>
            </a:r>
            <a:r>
              <a:rPr lang="en-US" sz="2000" spc="10" dirty="0">
                <a:latin typeface="Arial"/>
                <a:cs typeface="Arial"/>
              </a:rPr>
              <a:t>gap </a:t>
            </a:r>
            <a:r>
              <a:rPr lang="en-US" sz="2000" spc="5" dirty="0">
                <a:latin typeface="Arial"/>
                <a:cs typeface="Arial"/>
              </a:rPr>
              <a:t>between business </a:t>
            </a:r>
            <a:r>
              <a:rPr lang="en-US" sz="2000" spc="10" dirty="0">
                <a:latin typeface="Arial"/>
                <a:cs typeface="Arial"/>
              </a:rPr>
              <a:t>and</a:t>
            </a:r>
            <a:r>
              <a:rPr lang="en-US" sz="2000" spc="-22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IT</a:t>
            </a:r>
            <a:r>
              <a:rPr lang="en-US" sz="2000" spc="5" dirty="0" smtClean="0">
                <a:latin typeface="Arial"/>
                <a:cs typeface="Arial"/>
              </a:rPr>
              <a:t>.</a:t>
            </a:r>
          </a:p>
          <a:p>
            <a:pPr marL="439738" indent="-176213">
              <a:spcBef>
                <a:spcPts val="855"/>
              </a:spcBef>
              <a:tabLst>
                <a:tab pos="439738" algn="l"/>
              </a:tabLst>
            </a:pPr>
            <a:r>
              <a:rPr lang="en-US" sz="2000" spc="5" dirty="0">
                <a:latin typeface="Arial"/>
                <a:cs typeface="Arial"/>
              </a:rPr>
              <a:t>Information Server </a:t>
            </a:r>
            <a:r>
              <a:rPr lang="en-US" sz="2000" spc="10" dirty="0">
                <a:latin typeface="Arial"/>
                <a:cs typeface="Arial"/>
              </a:rPr>
              <a:t>can now be </a:t>
            </a:r>
            <a:r>
              <a:rPr lang="en-US" sz="2000" spc="5" dirty="0">
                <a:latin typeface="Arial"/>
                <a:cs typeface="Arial"/>
              </a:rPr>
              <a:t>used with</a:t>
            </a:r>
            <a:r>
              <a:rPr lang="en-US" sz="2000" spc="-18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Hadoop</a:t>
            </a:r>
            <a:endParaRPr lang="en-US" sz="2000" dirty="0">
              <a:latin typeface="Arial"/>
              <a:cs typeface="Arial"/>
            </a:endParaRPr>
          </a:p>
          <a:p>
            <a:pPr marL="439738" indent="-176213">
              <a:spcBef>
                <a:spcPts val="20"/>
              </a:spcBef>
              <a:buFont typeface="Arial"/>
              <a:buChar char="•"/>
              <a:tabLst>
                <a:tab pos="439738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439738" marR="956310" indent="-176213" algn="just">
              <a:lnSpc>
                <a:spcPct val="101600"/>
              </a:lnSpc>
              <a:tabLst>
                <a:tab pos="439738" algn="l"/>
              </a:tabLst>
            </a:pPr>
            <a:r>
              <a:rPr lang="en-US" sz="2000" spc="5" dirty="0">
                <a:latin typeface="Arial"/>
                <a:cs typeface="Arial"/>
              </a:rPr>
              <a:t>You </a:t>
            </a:r>
            <a:r>
              <a:rPr lang="en-US" sz="2000" spc="10" dirty="0">
                <a:latin typeface="Arial"/>
                <a:cs typeface="Arial"/>
              </a:rPr>
              <a:t>can </a:t>
            </a:r>
            <a:r>
              <a:rPr lang="en-US" sz="2000" spc="5" dirty="0">
                <a:latin typeface="Arial"/>
                <a:cs typeface="Arial"/>
              </a:rPr>
              <a:t>profile, validate, cleanse, transform, </a:t>
            </a:r>
            <a:r>
              <a:rPr lang="en-US" sz="2000" spc="10" dirty="0">
                <a:latin typeface="Arial"/>
                <a:cs typeface="Arial"/>
              </a:rPr>
              <a:t>and </a:t>
            </a:r>
            <a:r>
              <a:rPr lang="en-US" sz="2000" spc="5" dirty="0">
                <a:latin typeface="Arial"/>
                <a:cs typeface="Arial"/>
              </a:rPr>
              <a:t>integrate your </a:t>
            </a:r>
            <a:r>
              <a:rPr lang="en-US" sz="2000" spc="10" dirty="0">
                <a:latin typeface="Arial"/>
                <a:cs typeface="Arial"/>
              </a:rPr>
              <a:t>big  </a:t>
            </a:r>
            <a:r>
              <a:rPr lang="en-US" sz="2000" spc="5" dirty="0">
                <a:latin typeface="Arial"/>
                <a:cs typeface="Arial"/>
              </a:rPr>
              <a:t>data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Hadoop,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an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open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source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framework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that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manage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large  </a:t>
            </a:r>
            <a:r>
              <a:rPr lang="en-US" sz="2000" spc="10" dirty="0">
                <a:latin typeface="Arial"/>
                <a:cs typeface="Arial"/>
              </a:rPr>
              <a:t>volumes </a:t>
            </a:r>
            <a:r>
              <a:rPr lang="en-US" sz="2000" spc="5" dirty="0">
                <a:latin typeface="Arial"/>
                <a:cs typeface="Arial"/>
              </a:rPr>
              <a:t>of structured </a:t>
            </a:r>
            <a:r>
              <a:rPr lang="en-US" sz="2000" spc="10" dirty="0">
                <a:latin typeface="Arial"/>
                <a:cs typeface="Arial"/>
              </a:rPr>
              <a:t>and </a:t>
            </a:r>
            <a:r>
              <a:rPr lang="en-US" sz="2000" spc="5" dirty="0">
                <a:latin typeface="Arial"/>
                <a:cs typeface="Arial"/>
              </a:rPr>
              <a:t>unstructured</a:t>
            </a:r>
            <a:r>
              <a:rPr lang="en-US" sz="2000" spc="-15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data.</a:t>
            </a:r>
          </a:p>
          <a:p>
            <a:pPr marL="439738" indent="-176213">
              <a:buFont typeface="Arial"/>
              <a:buChar char="•"/>
              <a:tabLst>
                <a:tab pos="439738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439738" indent="-176213">
              <a:spcBef>
                <a:spcPts val="850"/>
              </a:spcBef>
              <a:tabLst>
                <a:tab pos="439738" algn="l"/>
              </a:tabLst>
            </a:pPr>
            <a:r>
              <a:rPr lang="en-US" sz="2000" spc="10" dirty="0">
                <a:latin typeface="Arial"/>
                <a:cs typeface="Arial"/>
              </a:rPr>
              <a:t>This </a:t>
            </a:r>
            <a:r>
              <a:rPr lang="en-US" sz="2000" dirty="0">
                <a:latin typeface="Arial"/>
                <a:cs typeface="Arial"/>
              </a:rPr>
              <a:t>functionality </a:t>
            </a:r>
            <a:r>
              <a:rPr lang="en-US" sz="2000" spc="5" dirty="0">
                <a:latin typeface="Arial"/>
                <a:cs typeface="Arial"/>
              </a:rPr>
              <a:t>is available with the following </a:t>
            </a:r>
            <a:r>
              <a:rPr lang="en-US" sz="2000" dirty="0">
                <a:latin typeface="Arial"/>
                <a:cs typeface="Arial"/>
              </a:rPr>
              <a:t>product</a:t>
            </a:r>
            <a:r>
              <a:rPr lang="en-US" sz="2000" spc="-180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offerings</a:t>
            </a:r>
            <a:endParaRPr lang="en-US" sz="2000" dirty="0">
              <a:latin typeface="Arial"/>
              <a:cs typeface="Arial"/>
            </a:endParaRPr>
          </a:p>
          <a:p>
            <a:pPr marL="439738" lvl="1" indent="-176213">
              <a:spcBef>
                <a:spcPts val="415"/>
              </a:spcBef>
              <a:buSzPct val="78260"/>
              <a:buFont typeface="Wingdings"/>
              <a:buChar char=""/>
              <a:tabLst>
                <a:tab pos="439738" algn="l"/>
              </a:tabLst>
            </a:pPr>
            <a:r>
              <a:rPr lang="en-US" sz="2000" b="1" spc="-5" dirty="0">
                <a:latin typeface="Arial"/>
                <a:cs typeface="Arial"/>
              </a:rPr>
              <a:t>IBM </a:t>
            </a:r>
            <a:r>
              <a:rPr lang="en-US" sz="2000" b="1" spc="-10" dirty="0" err="1">
                <a:latin typeface="Arial"/>
                <a:cs typeface="Arial"/>
              </a:rPr>
              <a:t>BigIntegrate</a:t>
            </a:r>
            <a:r>
              <a:rPr lang="en-US" sz="2000" spc="-10" dirty="0">
                <a:latin typeface="Arial"/>
                <a:cs typeface="Arial"/>
              </a:rPr>
              <a:t>: Provides data </a:t>
            </a:r>
            <a:r>
              <a:rPr lang="en-US" sz="2000" spc="-5" dirty="0">
                <a:latin typeface="Arial"/>
                <a:cs typeface="Arial"/>
              </a:rPr>
              <a:t>integration features of Information</a:t>
            </a:r>
            <a:r>
              <a:rPr lang="en-US" sz="2000" spc="11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Server.</a:t>
            </a:r>
            <a:endParaRPr lang="en-US" sz="2000" dirty="0">
              <a:latin typeface="Arial"/>
              <a:cs typeface="Arial"/>
            </a:endParaRPr>
          </a:p>
          <a:p>
            <a:pPr marL="439738" lvl="1" indent="-176213">
              <a:spcBef>
                <a:spcPts val="420"/>
              </a:spcBef>
              <a:buSzPct val="78260"/>
              <a:buFont typeface="Wingdings"/>
              <a:buChar char=""/>
              <a:tabLst>
                <a:tab pos="439738" algn="l"/>
              </a:tabLst>
            </a:pPr>
            <a:r>
              <a:rPr lang="en-US" sz="2000" b="1" spc="-5" dirty="0">
                <a:latin typeface="Arial"/>
                <a:cs typeface="Arial"/>
              </a:rPr>
              <a:t>IBM </a:t>
            </a:r>
            <a:r>
              <a:rPr lang="en-US" sz="2000" b="1" spc="-5" dirty="0" err="1">
                <a:latin typeface="Arial"/>
                <a:cs typeface="Arial"/>
              </a:rPr>
              <a:t>BigQuality</a:t>
            </a:r>
            <a:r>
              <a:rPr lang="en-US" sz="2000" spc="-5" dirty="0">
                <a:latin typeface="Arial"/>
                <a:cs typeface="Arial"/>
              </a:rPr>
              <a:t>: </a:t>
            </a:r>
            <a:r>
              <a:rPr lang="en-US" sz="2000" spc="-10" dirty="0">
                <a:latin typeface="Arial"/>
                <a:cs typeface="Arial"/>
              </a:rPr>
              <a:t>Provides data </a:t>
            </a:r>
            <a:r>
              <a:rPr lang="en-US" sz="2000" spc="-5" dirty="0">
                <a:latin typeface="Arial"/>
                <a:cs typeface="Arial"/>
              </a:rPr>
              <a:t>quality features of Information</a:t>
            </a:r>
            <a:r>
              <a:rPr lang="en-US" sz="2000" spc="7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Server.</a:t>
            </a:r>
            <a:endParaRPr lang="en-US" sz="2000" dirty="0">
              <a:latin typeface="Arial"/>
              <a:cs typeface="Arial"/>
            </a:endParaRPr>
          </a:p>
          <a:p>
            <a:pPr marL="439738" marR="690245" indent="-176213">
              <a:lnSpc>
                <a:spcPct val="101600"/>
              </a:lnSpc>
              <a:tabLst>
                <a:tab pos="439738" algn="l"/>
              </a:tabLst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8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pc="-5" dirty="0" err="1">
                <a:latin typeface="Arial"/>
                <a:cs typeface="Arial"/>
              </a:rPr>
              <a:t>Hortonworks</a:t>
            </a:r>
            <a:r>
              <a:rPr lang="fr-FR" spc="-5" dirty="0">
                <a:latin typeface="Arial"/>
                <a:cs typeface="Arial"/>
              </a:rPr>
              <a:t> Data Platform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(HDP)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734309" y="4515662"/>
            <a:ext cx="3959225" cy="312420"/>
          </a:xfrm>
          <a:custGeom>
            <a:avLst/>
            <a:gdLst/>
            <a:ahLst/>
            <a:cxnLst/>
            <a:rect l="l" t="t" r="r" b="b"/>
            <a:pathLst>
              <a:path w="3959225" h="312420">
                <a:moveTo>
                  <a:pt x="3899293" y="0"/>
                </a:moveTo>
                <a:lnTo>
                  <a:pt x="59397" y="0"/>
                </a:lnTo>
                <a:lnTo>
                  <a:pt x="47942" y="1206"/>
                </a:lnTo>
                <a:lnTo>
                  <a:pt x="10291" y="26174"/>
                </a:lnTo>
                <a:lnTo>
                  <a:pt x="0" y="59029"/>
                </a:lnTo>
                <a:lnTo>
                  <a:pt x="0" y="253212"/>
                </a:lnTo>
                <a:lnTo>
                  <a:pt x="17589" y="294855"/>
                </a:lnTo>
                <a:lnTo>
                  <a:pt x="59397" y="312242"/>
                </a:lnTo>
                <a:lnTo>
                  <a:pt x="3899293" y="312242"/>
                </a:lnTo>
                <a:lnTo>
                  <a:pt x="3941279" y="294805"/>
                </a:lnTo>
                <a:lnTo>
                  <a:pt x="3945651" y="289407"/>
                </a:lnTo>
                <a:lnTo>
                  <a:pt x="61214" y="289407"/>
                </a:lnTo>
                <a:lnTo>
                  <a:pt x="60007" y="289344"/>
                </a:lnTo>
                <a:lnTo>
                  <a:pt x="60611" y="289344"/>
                </a:lnTo>
                <a:lnTo>
                  <a:pt x="55547" y="288810"/>
                </a:lnTo>
                <a:lnTo>
                  <a:pt x="53581" y="288810"/>
                </a:lnTo>
                <a:lnTo>
                  <a:pt x="51447" y="288378"/>
                </a:lnTo>
                <a:lnTo>
                  <a:pt x="52149" y="288378"/>
                </a:lnTo>
                <a:lnTo>
                  <a:pt x="47434" y="286956"/>
                </a:lnTo>
                <a:lnTo>
                  <a:pt x="46634" y="286956"/>
                </a:lnTo>
                <a:lnTo>
                  <a:pt x="44488" y="286067"/>
                </a:lnTo>
                <a:lnTo>
                  <a:pt x="44985" y="286067"/>
                </a:lnTo>
                <a:lnTo>
                  <a:pt x="40627" y="283717"/>
                </a:lnTo>
                <a:lnTo>
                  <a:pt x="40182" y="283717"/>
                </a:lnTo>
                <a:lnTo>
                  <a:pt x="38366" y="282498"/>
                </a:lnTo>
                <a:lnTo>
                  <a:pt x="38695" y="282498"/>
                </a:lnTo>
                <a:lnTo>
                  <a:pt x="34947" y="279425"/>
                </a:lnTo>
                <a:lnTo>
                  <a:pt x="34620" y="279425"/>
                </a:lnTo>
                <a:lnTo>
                  <a:pt x="33058" y="277875"/>
                </a:lnTo>
                <a:lnTo>
                  <a:pt x="33335" y="277875"/>
                </a:lnTo>
                <a:lnTo>
                  <a:pt x="30114" y="273989"/>
                </a:lnTo>
                <a:lnTo>
                  <a:pt x="29857" y="273989"/>
                </a:lnTo>
                <a:lnTo>
                  <a:pt x="28651" y="272224"/>
                </a:lnTo>
                <a:lnTo>
                  <a:pt x="28881" y="272224"/>
                </a:lnTo>
                <a:lnTo>
                  <a:pt x="26577" y="268058"/>
                </a:lnTo>
                <a:lnTo>
                  <a:pt x="26301" y="268058"/>
                </a:lnTo>
                <a:lnTo>
                  <a:pt x="25361" y="265861"/>
                </a:lnTo>
                <a:lnTo>
                  <a:pt x="25633" y="265861"/>
                </a:lnTo>
                <a:lnTo>
                  <a:pt x="24191" y="261124"/>
                </a:lnTo>
                <a:lnTo>
                  <a:pt x="23964" y="261124"/>
                </a:lnTo>
                <a:lnTo>
                  <a:pt x="23545" y="259003"/>
                </a:lnTo>
                <a:lnTo>
                  <a:pt x="23737" y="259003"/>
                </a:lnTo>
                <a:lnTo>
                  <a:pt x="23052" y="252615"/>
                </a:lnTo>
                <a:lnTo>
                  <a:pt x="22923" y="60845"/>
                </a:lnTo>
                <a:lnTo>
                  <a:pt x="22987" y="59639"/>
                </a:lnTo>
                <a:lnTo>
                  <a:pt x="23738" y="53225"/>
                </a:lnTo>
                <a:lnTo>
                  <a:pt x="23545" y="53225"/>
                </a:lnTo>
                <a:lnTo>
                  <a:pt x="23964" y="51104"/>
                </a:lnTo>
                <a:lnTo>
                  <a:pt x="24193" y="51104"/>
                </a:lnTo>
                <a:lnTo>
                  <a:pt x="25635" y="46380"/>
                </a:lnTo>
                <a:lnTo>
                  <a:pt x="25361" y="46380"/>
                </a:lnTo>
                <a:lnTo>
                  <a:pt x="26301" y="44195"/>
                </a:lnTo>
                <a:lnTo>
                  <a:pt x="26568" y="44195"/>
                </a:lnTo>
                <a:lnTo>
                  <a:pt x="28840" y="40081"/>
                </a:lnTo>
                <a:lnTo>
                  <a:pt x="28587" y="40081"/>
                </a:lnTo>
                <a:lnTo>
                  <a:pt x="29857" y="38239"/>
                </a:lnTo>
                <a:lnTo>
                  <a:pt x="30138" y="38239"/>
                </a:lnTo>
                <a:lnTo>
                  <a:pt x="33369" y="34404"/>
                </a:lnTo>
                <a:lnTo>
                  <a:pt x="33134" y="34404"/>
                </a:lnTo>
                <a:lnTo>
                  <a:pt x="34556" y="32994"/>
                </a:lnTo>
                <a:lnTo>
                  <a:pt x="34824" y="32994"/>
                </a:lnTo>
                <a:lnTo>
                  <a:pt x="38706" y="29756"/>
                </a:lnTo>
                <a:lnTo>
                  <a:pt x="38366" y="29756"/>
                </a:lnTo>
                <a:lnTo>
                  <a:pt x="40259" y="28460"/>
                </a:lnTo>
                <a:lnTo>
                  <a:pt x="40762" y="28460"/>
                </a:lnTo>
                <a:lnTo>
                  <a:pt x="44990" y="26174"/>
                </a:lnTo>
                <a:lnTo>
                  <a:pt x="44488" y="26174"/>
                </a:lnTo>
                <a:lnTo>
                  <a:pt x="46634" y="25285"/>
                </a:lnTo>
                <a:lnTo>
                  <a:pt x="47421" y="25285"/>
                </a:lnTo>
                <a:lnTo>
                  <a:pt x="52156" y="23850"/>
                </a:lnTo>
                <a:lnTo>
                  <a:pt x="51447" y="23850"/>
                </a:lnTo>
                <a:lnTo>
                  <a:pt x="53581" y="23418"/>
                </a:lnTo>
                <a:lnTo>
                  <a:pt x="55547" y="23418"/>
                </a:lnTo>
                <a:lnTo>
                  <a:pt x="60611" y="22885"/>
                </a:lnTo>
                <a:lnTo>
                  <a:pt x="60007" y="22885"/>
                </a:lnTo>
                <a:lnTo>
                  <a:pt x="61214" y="22821"/>
                </a:lnTo>
                <a:lnTo>
                  <a:pt x="3945623" y="22821"/>
                </a:lnTo>
                <a:lnTo>
                  <a:pt x="3941233" y="17513"/>
                </a:lnTo>
                <a:lnTo>
                  <a:pt x="3932389" y="10172"/>
                </a:lnTo>
                <a:lnTo>
                  <a:pt x="3922128" y="4610"/>
                </a:lnTo>
                <a:lnTo>
                  <a:pt x="3910787" y="1206"/>
                </a:lnTo>
                <a:lnTo>
                  <a:pt x="3899293" y="0"/>
                </a:lnTo>
                <a:close/>
              </a:path>
              <a:path w="3959225" h="312420">
                <a:moveTo>
                  <a:pt x="60611" y="289344"/>
                </a:moveTo>
                <a:lnTo>
                  <a:pt x="60007" y="289344"/>
                </a:lnTo>
                <a:lnTo>
                  <a:pt x="61214" y="289407"/>
                </a:lnTo>
                <a:lnTo>
                  <a:pt x="60611" y="289344"/>
                </a:lnTo>
                <a:close/>
              </a:path>
              <a:path w="3959225" h="312420">
                <a:moveTo>
                  <a:pt x="3898207" y="289344"/>
                </a:moveTo>
                <a:lnTo>
                  <a:pt x="60611" y="289344"/>
                </a:lnTo>
                <a:lnTo>
                  <a:pt x="61214" y="289407"/>
                </a:lnTo>
                <a:lnTo>
                  <a:pt x="3897604" y="289407"/>
                </a:lnTo>
                <a:lnTo>
                  <a:pt x="3898207" y="289344"/>
                </a:lnTo>
                <a:close/>
              </a:path>
              <a:path w="3959225" h="312420">
                <a:moveTo>
                  <a:pt x="3906110" y="288512"/>
                </a:moveTo>
                <a:lnTo>
                  <a:pt x="3897604" y="289407"/>
                </a:lnTo>
                <a:lnTo>
                  <a:pt x="3898671" y="289344"/>
                </a:lnTo>
                <a:lnTo>
                  <a:pt x="3945703" y="289344"/>
                </a:lnTo>
                <a:lnTo>
                  <a:pt x="3946135" y="288810"/>
                </a:lnTo>
                <a:lnTo>
                  <a:pt x="3905110" y="288810"/>
                </a:lnTo>
                <a:lnTo>
                  <a:pt x="3906110" y="288512"/>
                </a:lnTo>
                <a:close/>
              </a:path>
              <a:path w="3959225" h="312420">
                <a:moveTo>
                  <a:pt x="3945703" y="289344"/>
                </a:moveTo>
                <a:lnTo>
                  <a:pt x="3898671" y="289344"/>
                </a:lnTo>
                <a:lnTo>
                  <a:pt x="3897604" y="289407"/>
                </a:lnTo>
                <a:lnTo>
                  <a:pt x="3945651" y="289407"/>
                </a:lnTo>
                <a:close/>
              </a:path>
              <a:path w="3959225" h="312420">
                <a:moveTo>
                  <a:pt x="51447" y="288378"/>
                </a:moveTo>
                <a:lnTo>
                  <a:pt x="53581" y="288810"/>
                </a:lnTo>
                <a:lnTo>
                  <a:pt x="52526" y="288492"/>
                </a:lnTo>
                <a:lnTo>
                  <a:pt x="51447" y="288378"/>
                </a:lnTo>
                <a:close/>
              </a:path>
              <a:path w="3959225" h="312420">
                <a:moveTo>
                  <a:pt x="52526" y="288492"/>
                </a:moveTo>
                <a:lnTo>
                  <a:pt x="53581" y="288810"/>
                </a:lnTo>
                <a:lnTo>
                  <a:pt x="55547" y="288810"/>
                </a:lnTo>
                <a:lnTo>
                  <a:pt x="52526" y="288492"/>
                </a:lnTo>
                <a:close/>
              </a:path>
              <a:path w="3959225" h="312420">
                <a:moveTo>
                  <a:pt x="3907256" y="288391"/>
                </a:moveTo>
                <a:lnTo>
                  <a:pt x="3906110" y="288512"/>
                </a:lnTo>
                <a:lnTo>
                  <a:pt x="3905110" y="288810"/>
                </a:lnTo>
                <a:lnTo>
                  <a:pt x="3907256" y="288391"/>
                </a:lnTo>
                <a:close/>
              </a:path>
              <a:path w="3959225" h="312420">
                <a:moveTo>
                  <a:pt x="3946474" y="288391"/>
                </a:moveTo>
                <a:lnTo>
                  <a:pt x="3907256" y="288391"/>
                </a:lnTo>
                <a:lnTo>
                  <a:pt x="3905110" y="288810"/>
                </a:lnTo>
                <a:lnTo>
                  <a:pt x="3946135" y="288810"/>
                </a:lnTo>
                <a:lnTo>
                  <a:pt x="3946474" y="288391"/>
                </a:lnTo>
                <a:close/>
              </a:path>
              <a:path w="3959225" h="312420">
                <a:moveTo>
                  <a:pt x="3913194" y="286398"/>
                </a:moveTo>
                <a:lnTo>
                  <a:pt x="3906110" y="288512"/>
                </a:lnTo>
                <a:lnTo>
                  <a:pt x="3907256" y="288391"/>
                </a:lnTo>
                <a:lnTo>
                  <a:pt x="3946485" y="288378"/>
                </a:lnTo>
                <a:lnTo>
                  <a:pt x="3947637" y="286956"/>
                </a:lnTo>
                <a:lnTo>
                  <a:pt x="3912158" y="286956"/>
                </a:lnTo>
                <a:lnTo>
                  <a:pt x="3913194" y="286398"/>
                </a:lnTo>
                <a:close/>
              </a:path>
              <a:path w="3959225" h="312420">
                <a:moveTo>
                  <a:pt x="52149" y="288378"/>
                </a:moveTo>
                <a:lnTo>
                  <a:pt x="51447" y="288378"/>
                </a:lnTo>
                <a:lnTo>
                  <a:pt x="52526" y="288492"/>
                </a:lnTo>
                <a:lnTo>
                  <a:pt x="52149" y="288378"/>
                </a:lnTo>
                <a:close/>
              </a:path>
              <a:path w="3959225" h="312420">
                <a:moveTo>
                  <a:pt x="44488" y="286067"/>
                </a:moveTo>
                <a:lnTo>
                  <a:pt x="46634" y="286956"/>
                </a:lnTo>
                <a:lnTo>
                  <a:pt x="45586" y="286398"/>
                </a:lnTo>
                <a:lnTo>
                  <a:pt x="44488" y="286067"/>
                </a:lnTo>
                <a:close/>
              </a:path>
              <a:path w="3959225" h="312420">
                <a:moveTo>
                  <a:pt x="45617" y="286408"/>
                </a:moveTo>
                <a:lnTo>
                  <a:pt x="46634" y="286956"/>
                </a:lnTo>
                <a:lnTo>
                  <a:pt x="47434" y="286956"/>
                </a:lnTo>
                <a:lnTo>
                  <a:pt x="45617" y="286408"/>
                </a:lnTo>
                <a:close/>
              </a:path>
              <a:path w="3959225" h="312420">
                <a:moveTo>
                  <a:pt x="3914305" y="286067"/>
                </a:moveTo>
                <a:lnTo>
                  <a:pt x="3913177" y="286408"/>
                </a:lnTo>
                <a:lnTo>
                  <a:pt x="3912158" y="286956"/>
                </a:lnTo>
                <a:lnTo>
                  <a:pt x="3914305" y="286067"/>
                </a:lnTo>
                <a:close/>
              </a:path>
              <a:path w="3959225" h="312420">
                <a:moveTo>
                  <a:pt x="3948357" y="286067"/>
                </a:moveTo>
                <a:lnTo>
                  <a:pt x="3914305" y="286067"/>
                </a:lnTo>
                <a:lnTo>
                  <a:pt x="3912158" y="286956"/>
                </a:lnTo>
                <a:lnTo>
                  <a:pt x="3947637" y="286956"/>
                </a:lnTo>
                <a:lnTo>
                  <a:pt x="3948357" y="286067"/>
                </a:lnTo>
                <a:close/>
              </a:path>
              <a:path w="3959225" h="312420">
                <a:moveTo>
                  <a:pt x="44985" y="286067"/>
                </a:moveTo>
                <a:lnTo>
                  <a:pt x="44488" y="286067"/>
                </a:lnTo>
                <a:lnTo>
                  <a:pt x="45617" y="286408"/>
                </a:lnTo>
                <a:lnTo>
                  <a:pt x="44985" y="286067"/>
                </a:lnTo>
                <a:close/>
              </a:path>
              <a:path w="3959225" h="312420">
                <a:moveTo>
                  <a:pt x="3919382" y="283067"/>
                </a:moveTo>
                <a:lnTo>
                  <a:pt x="3913194" y="286398"/>
                </a:lnTo>
                <a:lnTo>
                  <a:pt x="3914305" y="286067"/>
                </a:lnTo>
                <a:lnTo>
                  <a:pt x="3948357" y="286067"/>
                </a:lnTo>
                <a:lnTo>
                  <a:pt x="3948480" y="285915"/>
                </a:lnTo>
                <a:lnTo>
                  <a:pt x="3949686" y="283717"/>
                </a:lnTo>
                <a:lnTo>
                  <a:pt x="3918597" y="283717"/>
                </a:lnTo>
                <a:lnTo>
                  <a:pt x="3919382" y="283067"/>
                </a:lnTo>
                <a:close/>
              </a:path>
              <a:path w="3959225" h="312420">
                <a:moveTo>
                  <a:pt x="38366" y="282498"/>
                </a:moveTo>
                <a:lnTo>
                  <a:pt x="40182" y="283717"/>
                </a:lnTo>
                <a:lnTo>
                  <a:pt x="39328" y="283017"/>
                </a:lnTo>
                <a:lnTo>
                  <a:pt x="38366" y="282498"/>
                </a:lnTo>
                <a:close/>
              </a:path>
              <a:path w="3959225" h="312420">
                <a:moveTo>
                  <a:pt x="39328" y="283017"/>
                </a:moveTo>
                <a:lnTo>
                  <a:pt x="40182" y="283717"/>
                </a:lnTo>
                <a:lnTo>
                  <a:pt x="40627" y="283717"/>
                </a:lnTo>
                <a:lnTo>
                  <a:pt x="39328" y="283017"/>
                </a:lnTo>
                <a:close/>
              </a:path>
              <a:path w="3959225" h="312420">
                <a:moveTo>
                  <a:pt x="3920439" y="282498"/>
                </a:moveTo>
                <a:lnTo>
                  <a:pt x="3919382" y="283067"/>
                </a:lnTo>
                <a:lnTo>
                  <a:pt x="3918597" y="283717"/>
                </a:lnTo>
                <a:lnTo>
                  <a:pt x="3920439" y="282498"/>
                </a:lnTo>
                <a:close/>
              </a:path>
              <a:path w="3959225" h="312420">
                <a:moveTo>
                  <a:pt x="3950354" y="282498"/>
                </a:moveTo>
                <a:lnTo>
                  <a:pt x="3920439" y="282498"/>
                </a:lnTo>
                <a:lnTo>
                  <a:pt x="3918597" y="283717"/>
                </a:lnTo>
                <a:lnTo>
                  <a:pt x="3949686" y="283717"/>
                </a:lnTo>
                <a:lnTo>
                  <a:pt x="3950354" y="282498"/>
                </a:lnTo>
                <a:close/>
              </a:path>
              <a:path w="3959225" h="312420">
                <a:moveTo>
                  <a:pt x="3925001" y="278410"/>
                </a:moveTo>
                <a:lnTo>
                  <a:pt x="3919382" y="283067"/>
                </a:lnTo>
                <a:lnTo>
                  <a:pt x="3920439" y="282498"/>
                </a:lnTo>
                <a:lnTo>
                  <a:pt x="3950354" y="282498"/>
                </a:lnTo>
                <a:lnTo>
                  <a:pt x="3951991" y="279514"/>
                </a:lnTo>
                <a:lnTo>
                  <a:pt x="3924109" y="279514"/>
                </a:lnTo>
                <a:lnTo>
                  <a:pt x="3925001" y="278410"/>
                </a:lnTo>
                <a:close/>
              </a:path>
              <a:path w="3959225" h="312420">
                <a:moveTo>
                  <a:pt x="38695" y="282498"/>
                </a:moveTo>
                <a:lnTo>
                  <a:pt x="38366" y="282498"/>
                </a:lnTo>
                <a:lnTo>
                  <a:pt x="39328" y="283017"/>
                </a:lnTo>
                <a:lnTo>
                  <a:pt x="38695" y="282498"/>
                </a:lnTo>
                <a:close/>
              </a:path>
              <a:path w="3959225" h="312420">
                <a:moveTo>
                  <a:pt x="3925646" y="277875"/>
                </a:moveTo>
                <a:lnTo>
                  <a:pt x="3925001" y="278410"/>
                </a:lnTo>
                <a:lnTo>
                  <a:pt x="3924109" y="279514"/>
                </a:lnTo>
                <a:lnTo>
                  <a:pt x="3925646" y="277875"/>
                </a:lnTo>
                <a:close/>
              </a:path>
              <a:path w="3959225" h="312420">
                <a:moveTo>
                  <a:pt x="3952890" y="277875"/>
                </a:moveTo>
                <a:lnTo>
                  <a:pt x="3925646" y="277875"/>
                </a:lnTo>
                <a:lnTo>
                  <a:pt x="3924109" y="279514"/>
                </a:lnTo>
                <a:lnTo>
                  <a:pt x="3951991" y="279514"/>
                </a:lnTo>
                <a:lnTo>
                  <a:pt x="3952890" y="277875"/>
                </a:lnTo>
                <a:close/>
              </a:path>
              <a:path w="3959225" h="312420">
                <a:moveTo>
                  <a:pt x="33058" y="277875"/>
                </a:moveTo>
                <a:lnTo>
                  <a:pt x="34620" y="279425"/>
                </a:lnTo>
                <a:lnTo>
                  <a:pt x="33925" y="278587"/>
                </a:lnTo>
                <a:lnTo>
                  <a:pt x="33058" y="277875"/>
                </a:lnTo>
                <a:close/>
              </a:path>
              <a:path w="3959225" h="312420">
                <a:moveTo>
                  <a:pt x="33925" y="278587"/>
                </a:moveTo>
                <a:lnTo>
                  <a:pt x="34620" y="279425"/>
                </a:lnTo>
                <a:lnTo>
                  <a:pt x="34947" y="279425"/>
                </a:lnTo>
                <a:lnTo>
                  <a:pt x="33925" y="278587"/>
                </a:lnTo>
                <a:close/>
              </a:path>
              <a:path w="3959225" h="312420">
                <a:moveTo>
                  <a:pt x="33335" y="277875"/>
                </a:moveTo>
                <a:lnTo>
                  <a:pt x="33058" y="277875"/>
                </a:lnTo>
                <a:lnTo>
                  <a:pt x="33925" y="278587"/>
                </a:lnTo>
                <a:lnTo>
                  <a:pt x="33335" y="277875"/>
                </a:lnTo>
                <a:close/>
              </a:path>
              <a:path w="3959225" h="312420">
                <a:moveTo>
                  <a:pt x="3929496" y="272848"/>
                </a:moveTo>
                <a:lnTo>
                  <a:pt x="3925001" y="278410"/>
                </a:lnTo>
                <a:lnTo>
                  <a:pt x="3925646" y="277875"/>
                </a:lnTo>
                <a:lnTo>
                  <a:pt x="3952890" y="277875"/>
                </a:lnTo>
                <a:lnTo>
                  <a:pt x="3954005" y="275843"/>
                </a:lnTo>
                <a:lnTo>
                  <a:pt x="3954561" y="273989"/>
                </a:lnTo>
                <a:lnTo>
                  <a:pt x="3928872" y="273989"/>
                </a:lnTo>
                <a:lnTo>
                  <a:pt x="3929496" y="272848"/>
                </a:lnTo>
                <a:close/>
              </a:path>
              <a:path w="3959225" h="312420">
                <a:moveTo>
                  <a:pt x="28651" y="272224"/>
                </a:moveTo>
                <a:lnTo>
                  <a:pt x="29857" y="273989"/>
                </a:lnTo>
                <a:lnTo>
                  <a:pt x="29342" y="273058"/>
                </a:lnTo>
                <a:lnTo>
                  <a:pt x="28651" y="272224"/>
                </a:lnTo>
                <a:close/>
              </a:path>
              <a:path w="3959225" h="312420">
                <a:moveTo>
                  <a:pt x="29342" y="273058"/>
                </a:moveTo>
                <a:lnTo>
                  <a:pt x="29857" y="273989"/>
                </a:lnTo>
                <a:lnTo>
                  <a:pt x="30114" y="273989"/>
                </a:lnTo>
                <a:lnTo>
                  <a:pt x="29342" y="273058"/>
                </a:lnTo>
                <a:close/>
              </a:path>
              <a:path w="3959225" h="312420">
                <a:moveTo>
                  <a:pt x="3929938" y="272300"/>
                </a:moveTo>
                <a:lnTo>
                  <a:pt x="3929496" y="272848"/>
                </a:lnTo>
                <a:lnTo>
                  <a:pt x="3928872" y="273989"/>
                </a:lnTo>
                <a:lnTo>
                  <a:pt x="3929938" y="272300"/>
                </a:lnTo>
                <a:close/>
              </a:path>
              <a:path w="3959225" h="312420">
                <a:moveTo>
                  <a:pt x="3955068" y="272300"/>
                </a:moveTo>
                <a:lnTo>
                  <a:pt x="3929938" y="272300"/>
                </a:lnTo>
                <a:lnTo>
                  <a:pt x="3928872" y="273989"/>
                </a:lnTo>
                <a:lnTo>
                  <a:pt x="3954561" y="273989"/>
                </a:lnTo>
                <a:lnTo>
                  <a:pt x="3955068" y="272300"/>
                </a:lnTo>
                <a:close/>
              </a:path>
              <a:path w="3959225" h="312420">
                <a:moveTo>
                  <a:pt x="28881" y="272224"/>
                </a:moveTo>
                <a:lnTo>
                  <a:pt x="28651" y="272224"/>
                </a:lnTo>
                <a:lnTo>
                  <a:pt x="29342" y="273058"/>
                </a:lnTo>
                <a:lnTo>
                  <a:pt x="28881" y="272224"/>
                </a:lnTo>
                <a:close/>
              </a:path>
              <a:path w="3959225" h="312420">
                <a:moveTo>
                  <a:pt x="3932734" y="266927"/>
                </a:moveTo>
                <a:lnTo>
                  <a:pt x="3929496" y="272848"/>
                </a:lnTo>
                <a:lnTo>
                  <a:pt x="3929938" y="272300"/>
                </a:lnTo>
                <a:lnTo>
                  <a:pt x="3955068" y="272300"/>
                </a:lnTo>
                <a:lnTo>
                  <a:pt x="3956341" y="268058"/>
                </a:lnTo>
                <a:lnTo>
                  <a:pt x="3932389" y="268058"/>
                </a:lnTo>
                <a:lnTo>
                  <a:pt x="3932734" y="266927"/>
                </a:lnTo>
                <a:close/>
              </a:path>
              <a:path w="3959225" h="312420">
                <a:moveTo>
                  <a:pt x="25361" y="265861"/>
                </a:moveTo>
                <a:lnTo>
                  <a:pt x="26301" y="268058"/>
                </a:lnTo>
                <a:lnTo>
                  <a:pt x="25951" y="266927"/>
                </a:lnTo>
                <a:lnTo>
                  <a:pt x="25361" y="265861"/>
                </a:lnTo>
                <a:close/>
              </a:path>
              <a:path w="3959225" h="312420">
                <a:moveTo>
                  <a:pt x="25964" y="266951"/>
                </a:moveTo>
                <a:lnTo>
                  <a:pt x="26301" y="268058"/>
                </a:lnTo>
                <a:lnTo>
                  <a:pt x="26577" y="268058"/>
                </a:lnTo>
                <a:lnTo>
                  <a:pt x="25964" y="266951"/>
                </a:lnTo>
                <a:close/>
              </a:path>
              <a:path w="3959225" h="312420">
                <a:moveTo>
                  <a:pt x="3933317" y="265861"/>
                </a:moveTo>
                <a:lnTo>
                  <a:pt x="3932726" y="266951"/>
                </a:lnTo>
                <a:lnTo>
                  <a:pt x="3932389" y="268058"/>
                </a:lnTo>
                <a:lnTo>
                  <a:pt x="3933317" y="265861"/>
                </a:lnTo>
                <a:close/>
              </a:path>
              <a:path w="3959225" h="312420">
                <a:moveTo>
                  <a:pt x="3957001" y="265861"/>
                </a:moveTo>
                <a:lnTo>
                  <a:pt x="3933317" y="265861"/>
                </a:lnTo>
                <a:lnTo>
                  <a:pt x="3932389" y="268058"/>
                </a:lnTo>
                <a:lnTo>
                  <a:pt x="3956341" y="268058"/>
                </a:lnTo>
                <a:lnTo>
                  <a:pt x="3957001" y="265861"/>
                </a:lnTo>
                <a:close/>
              </a:path>
              <a:path w="3959225" h="312420">
                <a:moveTo>
                  <a:pt x="25633" y="265861"/>
                </a:moveTo>
                <a:lnTo>
                  <a:pt x="25361" y="265861"/>
                </a:lnTo>
                <a:lnTo>
                  <a:pt x="25964" y="266951"/>
                </a:lnTo>
                <a:lnTo>
                  <a:pt x="25633" y="265861"/>
                </a:lnTo>
                <a:close/>
              </a:path>
              <a:path w="3959225" h="312420">
                <a:moveTo>
                  <a:pt x="3934796" y="260150"/>
                </a:moveTo>
                <a:lnTo>
                  <a:pt x="3932734" y="266927"/>
                </a:lnTo>
                <a:lnTo>
                  <a:pt x="3933317" y="265861"/>
                </a:lnTo>
                <a:lnTo>
                  <a:pt x="3957001" y="265861"/>
                </a:lnTo>
                <a:lnTo>
                  <a:pt x="3957372" y="264617"/>
                </a:lnTo>
                <a:lnTo>
                  <a:pt x="3957749" y="261124"/>
                </a:lnTo>
                <a:lnTo>
                  <a:pt x="3934688" y="261124"/>
                </a:lnTo>
                <a:lnTo>
                  <a:pt x="3934796" y="260150"/>
                </a:lnTo>
                <a:close/>
              </a:path>
              <a:path w="3959225" h="312420">
                <a:moveTo>
                  <a:pt x="23545" y="259003"/>
                </a:moveTo>
                <a:lnTo>
                  <a:pt x="23964" y="261124"/>
                </a:lnTo>
                <a:lnTo>
                  <a:pt x="23841" y="259976"/>
                </a:lnTo>
                <a:lnTo>
                  <a:pt x="23545" y="259003"/>
                </a:lnTo>
                <a:close/>
              </a:path>
              <a:path w="3959225" h="312420">
                <a:moveTo>
                  <a:pt x="23841" y="259976"/>
                </a:moveTo>
                <a:lnTo>
                  <a:pt x="23964" y="261124"/>
                </a:lnTo>
                <a:lnTo>
                  <a:pt x="24191" y="261124"/>
                </a:lnTo>
                <a:lnTo>
                  <a:pt x="23841" y="259976"/>
                </a:lnTo>
                <a:close/>
              </a:path>
              <a:path w="3959225" h="312420">
                <a:moveTo>
                  <a:pt x="3935145" y="259003"/>
                </a:moveTo>
                <a:lnTo>
                  <a:pt x="3934796" y="260150"/>
                </a:lnTo>
                <a:lnTo>
                  <a:pt x="3934688" y="261124"/>
                </a:lnTo>
                <a:lnTo>
                  <a:pt x="3935145" y="259003"/>
                </a:lnTo>
                <a:close/>
              </a:path>
              <a:path w="3959225" h="312420">
                <a:moveTo>
                  <a:pt x="3957977" y="259003"/>
                </a:moveTo>
                <a:lnTo>
                  <a:pt x="3935145" y="259003"/>
                </a:lnTo>
                <a:lnTo>
                  <a:pt x="3934688" y="261124"/>
                </a:lnTo>
                <a:lnTo>
                  <a:pt x="3957749" y="261124"/>
                </a:lnTo>
                <a:lnTo>
                  <a:pt x="3957977" y="259003"/>
                </a:lnTo>
                <a:close/>
              </a:path>
              <a:path w="3959225" h="312420">
                <a:moveTo>
                  <a:pt x="3958602" y="251409"/>
                </a:moveTo>
                <a:lnTo>
                  <a:pt x="3935768" y="251409"/>
                </a:lnTo>
                <a:lnTo>
                  <a:pt x="3934796" y="260150"/>
                </a:lnTo>
                <a:lnTo>
                  <a:pt x="3935145" y="259003"/>
                </a:lnTo>
                <a:lnTo>
                  <a:pt x="3957977" y="259003"/>
                </a:lnTo>
                <a:lnTo>
                  <a:pt x="3958602" y="253212"/>
                </a:lnTo>
                <a:lnTo>
                  <a:pt x="3958602" y="251409"/>
                </a:lnTo>
                <a:close/>
              </a:path>
              <a:path w="3959225" h="312420">
                <a:moveTo>
                  <a:pt x="23737" y="259003"/>
                </a:moveTo>
                <a:lnTo>
                  <a:pt x="23545" y="259003"/>
                </a:lnTo>
                <a:lnTo>
                  <a:pt x="23841" y="259976"/>
                </a:lnTo>
                <a:lnTo>
                  <a:pt x="23737" y="259003"/>
                </a:lnTo>
                <a:close/>
              </a:path>
              <a:path w="3959225" h="312420">
                <a:moveTo>
                  <a:pt x="22987" y="252001"/>
                </a:moveTo>
                <a:lnTo>
                  <a:pt x="22987" y="252615"/>
                </a:lnTo>
                <a:lnTo>
                  <a:pt x="22987" y="252001"/>
                </a:lnTo>
                <a:close/>
              </a:path>
              <a:path w="3959225" h="312420">
                <a:moveTo>
                  <a:pt x="3935615" y="59639"/>
                </a:moveTo>
                <a:lnTo>
                  <a:pt x="3935615" y="252615"/>
                </a:lnTo>
                <a:lnTo>
                  <a:pt x="3935768" y="251409"/>
                </a:lnTo>
                <a:lnTo>
                  <a:pt x="3958602" y="251409"/>
                </a:lnTo>
                <a:lnTo>
                  <a:pt x="3958602" y="60845"/>
                </a:lnTo>
                <a:lnTo>
                  <a:pt x="3935768" y="60845"/>
                </a:lnTo>
                <a:lnTo>
                  <a:pt x="3935615" y="59639"/>
                </a:lnTo>
                <a:close/>
              </a:path>
              <a:path w="3959225" h="312420">
                <a:moveTo>
                  <a:pt x="22987" y="251409"/>
                </a:moveTo>
                <a:lnTo>
                  <a:pt x="22987" y="252001"/>
                </a:lnTo>
                <a:lnTo>
                  <a:pt x="22987" y="251409"/>
                </a:lnTo>
                <a:close/>
              </a:path>
              <a:path w="3959225" h="312420">
                <a:moveTo>
                  <a:pt x="22987" y="60251"/>
                </a:moveTo>
                <a:lnTo>
                  <a:pt x="22923" y="60845"/>
                </a:lnTo>
                <a:lnTo>
                  <a:pt x="22987" y="60251"/>
                </a:lnTo>
                <a:close/>
              </a:path>
              <a:path w="3959225" h="312420">
                <a:moveTo>
                  <a:pt x="3934796" y="52082"/>
                </a:moveTo>
                <a:lnTo>
                  <a:pt x="3935768" y="60845"/>
                </a:lnTo>
                <a:lnTo>
                  <a:pt x="3958602" y="60845"/>
                </a:lnTo>
                <a:lnTo>
                  <a:pt x="3958602" y="59029"/>
                </a:lnTo>
                <a:lnTo>
                  <a:pt x="3957976" y="53225"/>
                </a:lnTo>
                <a:lnTo>
                  <a:pt x="3935145" y="53225"/>
                </a:lnTo>
                <a:lnTo>
                  <a:pt x="3934796" y="52082"/>
                </a:lnTo>
                <a:close/>
              </a:path>
              <a:path w="3959225" h="312420">
                <a:moveTo>
                  <a:pt x="23052" y="59639"/>
                </a:moveTo>
                <a:lnTo>
                  <a:pt x="22987" y="60251"/>
                </a:lnTo>
                <a:lnTo>
                  <a:pt x="23052" y="59639"/>
                </a:lnTo>
                <a:close/>
              </a:path>
              <a:path w="3959225" h="312420">
                <a:moveTo>
                  <a:pt x="23964" y="51104"/>
                </a:moveTo>
                <a:lnTo>
                  <a:pt x="23545" y="53225"/>
                </a:lnTo>
                <a:lnTo>
                  <a:pt x="23841" y="52255"/>
                </a:lnTo>
                <a:lnTo>
                  <a:pt x="23964" y="51104"/>
                </a:lnTo>
                <a:close/>
              </a:path>
              <a:path w="3959225" h="312420">
                <a:moveTo>
                  <a:pt x="23841" y="52255"/>
                </a:moveTo>
                <a:lnTo>
                  <a:pt x="23545" y="53225"/>
                </a:lnTo>
                <a:lnTo>
                  <a:pt x="23738" y="53225"/>
                </a:lnTo>
                <a:lnTo>
                  <a:pt x="23841" y="52255"/>
                </a:lnTo>
                <a:close/>
              </a:path>
              <a:path w="3959225" h="312420">
                <a:moveTo>
                  <a:pt x="3934688" y="51104"/>
                </a:moveTo>
                <a:lnTo>
                  <a:pt x="3934796" y="52082"/>
                </a:lnTo>
                <a:lnTo>
                  <a:pt x="3935145" y="53225"/>
                </a:lnTo>
                <a:lnTo>
                  <a:pt x="3934688" y="51104"/>
                </a:lnTo>
                <a:close/>
              </a:path>
              <a:path w="3959225" h="312420">
                <a:moveTo>
                  <a:pt x="3957747" y="51104"/>
                </a:moveTo>
                <a:lnTo>
                  <a:pt x="3934688" y="51104"/>
                </a:lnTo>
                <a:lnTo>
                  <a:pt x="3935145" y="53225"/>
                </a:lnTo>
                <a:lnTo>
                  <a:pt x="3957976" y="53225"/>
                </a:lnTo>
                <a:lnTo>
                  <a:pt x="3957747" y="51104"/>
                </a:lnTo>
                <a:close/>
              </a:path>
              <a:path w="3959225" h="312420">
                <a:moveTo>
                  <a:pt x="24193" y="51104"/>
                </a:moveTo>
                <a:lnTo>
                  <a:pt x="23964" y="51104"/>
                </a:lnTo>
                <a:lnTo>
                  <a:pt x="23841" y="52255"/>
                </a:lnTo>
                <a:lnTo>
                  <a:pt x="24193" y="51104"/>
                </a:lnTo>
                <a:close/>
              </a:path>
              <a:path w="3959225" h="312420">
                <a:moveTo>
                  <a:pt x="3932726" y="45299"/>
                </a:moveTo>
                <a:lnTo>
                  <a:pt x="3934796" y="52082"/>
                </a:lnTo>
                <a:lnTo>
                  <a:pt x="3934688" y="51104"/>
                </a:lnTo>
                <a:lnTo>
                  <a:pt x="3957747" y="51104"/>
                </a:lnTo>
                <a:lnTo>
                  <a:pt x="3957370" y="47612"/>
                </a:lnTo>
                <a:lnTo>
                  <a:pt x="3957001" y="46380"/>
                </a:lnTo>
                <a:lnTo>
                  <a:pt x="3933317" y="46380"/>
                </a:lnTo>
                <a:lnTo>
                  <a:pt x="3932726" y="45299"/>
                </a:lnTo>
                <a:close/>
              </a:path>
              <a:path w="3959225" h="312420">
                <a:moveTo>
                  <a:pt x="26301" y="44195"/>
                </a:moveTo>
                <a:lnTo>
                  <a:pt x="25361" y="46380"/>
                </a:lnTo>
                <a:lnTo>
                  <a:pt x="25972" y="45274"/>
                </a:lnTo>
                <a:lnTo>
                  <a:pt x="26301" y="44195"/>
                </a:lnTo>
                <a:close/>
              </a:path>
              <a:path w="3959225" h="312420">
                <a:moveTo>
                  <a:pt x="25972" y="45274"/>
                </a:moveTo>
                <a:lnTo>
                  <a:pt x="25361" y="46380"/>
                </a:lnTo>
                <a:lnTo>
                  <a:pt x="25635" y="46380"/>
                </a:lnTo>
                <a:lnTo>
                  <a:pt x="25972" y="45274"/>
                </a:lnTo>
                <a:close/>
              </a:path>
              <a:path w="3959225" h="312420">
                <a:moveTo>
                  <a:pt x="3932389" y="44195"/>
                </a:moveTo>
                <a:lnTo>
                  <a:pt x="3932726" y="45299"/>
                </a:lnTo>
                <a:lnTo>
                  <a:pt x="3933317" y="46380"/>
                </a:lnTo>
                <a:lnTo>
                  <a:pt x="3932389" y="44195"/>
                </a:lnTo>
                <a:close/>
              </a:path>
              <a:path w="3959225" h="312420">
                <a:moveTo>
                  <a:pt x="3956345" y="44195"/>
                </a:moveTo>
                <a:lnTo>
                  <a:pt x="3932389" y="44195"/>
                </a:lnTo>
                <a:lnTo>
                  <a:pt x="3933317" y="46380"/>
                </a:lnTo>
                <a:lnTo>
                  <a:pt x="3957001" y="46380"/>
                </a:lnTo>
                <a:lnTo>
                  <a:pt x="3956345" y="44195"/>
                </a:lnTo>
                <a:close/>
              </a:path>
              <a:path w="3959225" h="312420">
                <a:moveTo>
                  <a:pt x="3954557" y="38239"/>
                </a:moveTo>
                <a:lnTo>
                  <a:pt x="3928872" y="38239"/>
                </a:lnTo>
                <a:lnTo>
                  <a:pt x="3929938" y="40004"/>
                </a:lnTo>
                <a:lnTo>
                  <a:pt x="3932726" y="45299"/>
                </a:lnTo>
                <a:lnTo>
                  <a:pt x="3932389" y="44195"/>
                </a:lnTo>
                <a:lnTo>
                  <a:pt x="3956345" y="44195"/>
                </a:lnTo>
                <a:lnTo>
                  <a:pt x="3954557" y="38239"/>
                </a:lnTo>
                <a:close/>
              </a:path>
              <a:path w="3959225" h="312420">
                <a:moveTo>
                  <a:pt x="26568" y="44195"/>
                </a:moveTo>
                <a:lnTo>
                  <a:pt x="26301" y="44195"/>
                </a:lnTo>
                <a:lnTo>
                  <a:pt x="25972" y="45274"/>
                </a:lnTo>
                <a:lnTo>
                  <a:pt x="26568" y="44195"/>
                </a:lnTo>
                <a:close/>
              </a:path>
              <a:path w="3959225" h="312420">
                <a:moveTo>
                  <a:pt x="29857" y="38239"/>
                </a:moveTo>
                <a:lnTo>
                  <a:pt x="28587" y="40081"/>
                </a:lnTo>
                <a:lnTo>
                  <a:pt x="29322" y="39208"/>
                </a:lnTo>
                <a:lnTo>
                  <a:pt x="29857" y="38239"/>
                </a:lnTo>
                <a:close/>
              </a:path>
              <a:path w="3959225" h="312420">
                <a:moveTo>
                  <a:pt x="29322" y="39208"/>
                </a:moveTo>
                <a:lnTo>
                  <a:pt x="28587" y="40081"/>
                </a:lnTo>
                <a:lnTo>
                  <a:pt x="28840" y="40081"/>
                </a:lnTo>
                <a:lnTo>
                  <a:pt x="29322" y="39208"/>
                </a:lnTo>
                <a:close/>
              </a:path>
              <a:path w="3959225" h="312420">
                <a:moveTo>
                  <a:pt x="3929632" y="39632"/>
                </a:moveTo>
                <a:lnTo>
                  <a:pt x="3929835" y="40004"/>
                </a:lnTo>
                <a:lnTo>
                  <a:pt x="3929632" y="39632"/>
                </a:lnTo>
                <a:close/>
              </a:path>
              <a:path w="3959225" h="312420">
                <a:moveTo>
                  <a:pt x="3928872" y="38239"/>
                </a:moveTo>
                <a:lnTo>
                  <a:pt x="3929632" y="39632"/>
                </a:lnTo>
                <a:lnTo>
                  <a:pt x="3929938" y="40004"/>
                </a:lnTo>
                <a:lnTo>
                  <a:pt x="3928872" y="38239"/>
                </a:lnTo>
                <a:close/>
              </a:path>
              <a:path w="3959225" h="312420">
                <a:moveTo>
                  <a:pt x="3924666" y="33595"/>
                </a:moveTo>
                <a:lnTo>
                  <a:pt x="3929632" y="39632"/>
                </a:lnTo>
                <a:lnTo>
                  <a:pt x="3928872" y="38239"/>
                </a:lnTo>
                <a:lnTo>
                  <a:pt x="3954557" y="38239"/>
                </a:lnTo>
                <a:lnTo>
                  <a:pt x="3954005" y="36398"/>
                </a:lnTo>
                <a:lnTo>
                  <a:pt x="3952915" y="34404"/>
                </a:lnTo>
                <a:lnTo>
                  <a:pt x="3925646" y="34404"/>
                </a:lnTo>
                <a:lnTo>
                  <a:pt x="3924666" y="33595"/>
                </a:lnTo>
                <a:close/>
              </a:path>
              <a:path w="3959225" h="312420">
                <a:moveTo>
                  <a:pt x="30138" y="38239"/>
                </a:moveTo>
                <a:lnTo>
                  <a:pt x="29857" y="38239"/>
                </a:lnTo>
                <a:lnTo>
                  <a:pt x="29322" y="39208"/>
                </a:lnTo>
                <a:lnTo>
                  <a:pt x="30138" y="38239"/>
                </a:lnTo>
                <a:close/>
              </a:path>
              <a:path w="3959225" h="312420">
                <a:moveTo>
                  <a:pt x="34556" y="32994"/>
                </a:moveTo>
                <a:lnTo>
                  <a:pt x="33134" y="34404"/>
                </a:lnTo>
                <a:lnTo>
                  <a:pt x="33924" y="33744"/>
                </a:lnTo>
                <a:lnTo>
                  <a:pt x="34556" y="32994"/>
                </a:lnTo>
                <a:close/>
              </a:path>
              <a:path w="3959225" h="312420">
                <a:moveTo>
                  <a:pt x="33924" y="33744"/>
                </a:moveTo>
                <a:lnTo>
                  <a:pt x="33134" y="34404"/>
                </a:lnTo>
                <a:lnTo>
                  <a:pt x="33369" y="34404"/>
                </a:lnTo>
                <a:lnTo>
                  <a:pt x="33924" y="33744"/>
                </a:lnTo>
                <a:close/>
              </a:path>
              <a:path w="3959225" h="312420">
                <a:moveTo>
                  <a:pt x="3924109" y="32918"/>
                </a:moveTo>
                <a:lnTo>
                  <a:pt x="3924666" y="33595"/>
                </a:lnTo>
                <a:lnTo>
                  <a:pt x="3925646" y="34404"/>
                </a:lnTo>
                <a:lnTo>
                  <a:pt x="3924109" y="32918"/>
                </a:lnTo>
                <a:close/>
              </a:path>
              <a:path w="3959225" h="312420">
                <a:moveTo>
                  <a:pt x="3952103" y="32918"/>
                </a:moveTo>
                <a:lnTo>
                  <a:pt x="3924109" y="32918"/>
                </a:lnTo>
                <a:lnTo>
                  <a:pt x="3925646" y="34404"/>
                </a:lnTo>
                <a:lnTo>
                  <a:pt x="3952915" y="34404"/>
                </a:lnTo>
                <a:lnTo>
                  <a:pt x="3952103" y="32918"/>
                </a:lnTo>
                <a:close/>
              </a:path>
              <a:path w="3959225" h="312420">
                <a:moveTo>
                  <a:pt x="34824" y="32994"/>
                </a:moveTo>
                <a:lnTo>
                  <a:pt x="34556" y="32994"/>
                </a:lnTo>
                <a:lnTo>
                  <a:pt x="33924" y="33744"/>
                </a:lnTo>
                <a:lnTo>
                  <a:pt x="34824" y="32994"/>
                </a:lnTo>
                <a:close/>
              </a:path>
              <a:path w="3959225" h="312420">
                <a:moveTo>
                  <a:pt x="3919212" y="29093"/>
                </a:moveTo>
                <a:lnTo>
                  <a:pt x="3924666" y="33595"/>
                </a:lnTo>
                <a:lnTo>
                  <a:pt x="3924109" y="32918"/>
                </a:lnTo>
                <a:lnTo>
                  <a:pt x="3952103" y="32918"/>
                </a:lnTo>
                <a:lnTo>
                  <a:pt x="3950375" y="29756"/>
                </a:lnTo>
                <a:lnTo>
                  <a:pt x="3920439" y="29756"/>
                </a:lnTo>
                <a:lnTo>
                  <a:pt x="3919212" y="29093"/>
                </a:lnTo>
                <a:close/>
              </a:path>
              <a:path w="3959225" h="312420">
                <a:moveTo>
                  <a:pt x="40259" y="28460"/>
                </a:moveTo>
                <a:lnTo>
                  <a:pt x="38366" y="29756"/>
                </a:lnTo>
                <a:lnTo>
                  <a:pt x="39331" y="29234"/>
                </a:lnTo>
                <a:lnTo>
                  <a:pt x="40259" y="28460"/>
                </a:lnTo>
                <a:close/>
              </a:path>
              <a:path w="3959225" h="312420">
                <a:moveTo>
                  <a:pt x="39331" y="29234"/>
                </a:moveTo>
                <a:lnTo>
                  <a:pt x="38366" y="29756"/>
                </a:lnTo>
                <a:lnTo>
                  <a:pt x="38706" y="29756"/>
                </a:lnTo>
                <a:lnTo>
                  <a:pt x="39331" y="29234"/>
                </a:lnTo>
                <a:close/>
              </a:path>
              <a:path w="3959225" h="312420">
                <a:moveTo>
                  <a:pt x="3918445" y="28460"/>
                </a:moveTo>
                <a:lnTo>
                  <a:pt x="3919212" y="29093"/>
                </a:lnTo>
                <a:lnTo>
                  <a:pt x="3920439" y="29756"/>
                </a:lnTo>
                <a:lnTo>
                  <a:pt x="3918445" y="28460"/>
                </a:lnTo>
                <a:close/>
              </a:path>
              <a:path w="3959225" h="312420">
                <a:moveTo>
                  <a:pt x="3949667" y="28460"/>
                </a:moveTo>
                <a:lnTo>
                  <a:pt x="3918445" y="28460"/>
                </a:lnTo>
                <a:lnTo>
                  <a:pt x="3920439" y="29756"/>
                </a:lnTo>
                <a:lnTo>
                  <a:pt x="3950375" y="29756"/>
                </a:lnTo>
                <a:lnTo>
                  <a:pt x="3949667" y="28460"/>
                </a:lnTo>
                <a:close/>
              </a:path>
              <a:path w="3959225" h="312420">
                <a:moveTo>
                  <a:pt x="40762" y="28460"/>
                </a:moveTo>
                <a:lnTo>
                  <a:pt x="40259" y="28460"/>
                </a:lnTo>
                <a:lnTo>
                  <a:pt x="39331" y="29234"/>
                </a:lnTo>
                <a:lnTo>
                  <a:pt x="40762" y="28460"/>
                </a:lnTo>
                <a:close/>
              </a:path>
              <a:path w="3959225" h="312420">
                <a:moveTo>
                  <a:pt x="3947653" y="25285"/>
                </a:moveTo>
                <a:lnTo>
                  <a:pt x="3912158" y="25285"/>
                </a:lnTo>
                <a:lnTo>
                  <a:pt x="3914305" y="26174"/>
                </a:lnTo>
                <a:lnTo>
                  <a:pt x="3913805" y="26174"/>
                </a:lnTo>
                <a:lnTo>
                  <a:pt x="3919212" y="29093"/>
                </a:lnTo>
                <a:lnTo>
                  <a:pt x="3918445" y="28460"/>
                </a:lnTo>
                <a:lnTo>
                  <a:pt x="3949667" y="28460"/>
                </a:lnTo>
                <a:lnTo>
                  <a:pt x="3948480" y="26288"/>
                </a:lnTo>
                <a:lnTo>
                  <a:pt x="3914305" y="26174"/>
                </a:lnTo>
                <a:lnTo>
                  <a:pt x="3913181" y="25838"/>
                </a:lnTo>
                <a:lnTo>
                  <a:pt x="3948109" y="25838"/>
                </a:lnTo>
                <a:lnTo>
                  <a:pt x="3947653" y="25285"/>
                </a:lnTo>
                <a:close/>
              </a:path>
              <a:path w="3959225" h="312420">
                <a:moveTo>
                  <a:pt x="46634" y="25285"/>
                </a:moveTo>
                <a:lnTo>
                  <a:pt x="44488" y="26174"/>
                </a:lnTo>
                <a:lnTo>
                  <a:pt x="45630" y="25828"/>
                </a:lnTo>
                <a:lnTo>
                  <a:pt x="46634" y="25285"/>
                </a:lnTo>
                <a:close/>
              </a:path>
              <a:path w="3959225" h="312420">
                <a:moveTo>
                  <a:pt x="45630" y="25828"/>
                </a:moveTo>
                <a:lnTo>
                  <a:pt x="44488" y="26174"/>
                </a:lnTo>
                <a:lnTo>
                  <a:pt x="44990" y="26174"/>
                </a:lnTo>
                <a:lnTo>
                  <a:pt x="45630" y="25828"/>
                </a:lnTo>
                <a:close/>
              </a:path>
              <a:path w="3959225" h="312420">
                <a:moveTo>
                  <a:pt x="3912158" y="25285"/>
                </a:moveTo>
                <a:lnTo>
                  <a:pt x="3913181" y="25838"/>
                </a:lnTo>
                <a:lnTo>
                  <a:pt x="3914305" y="26174"/>
                </a:lnTo>
                <a:lnTo>
                  <a:pt x="3912158" y="25285"/>
                </a:lnTo>
                <a:close/>
              </a:path>
              <a:path w="3959225" h="312420">
                <a:moveTo>
                  <a:pt x="3906161" y="23733"/>
                </a:moveTo>
                <a:lnTo>
                  <a:pt x="3913181" y="25838"/>
                </a:lnTo>
                <a:lnTo>
                  <a:pt x="3912158" y="25285"/>
                </a:lnTo>
                <a:lnTo>
                  <a:pt x="3947653" y="25285"/>
                </a:lnTo>
                <a:lnTo>
                  <a:pt x="3946471" y="23850"/>
                </a:lnTo>
                <a:lnTo>
                  <a:pt x="3907256" y="23850"/>
                </a:lnTo>
                <a:lnTo>
                  <a:pt x="3906161" y="23733"/>
                </a:lnTo>
                <a:close/>
              </a:path>
              <a:path w="3959225" h="312420">
                <a:moveTo>
                  <a:pt x="47421" y="25285"/>
                </a:moveTo>
                <a:lnTo>
                  <a:pt x="46634" y="25285"/>
                </a:lnTo>
                <a:lnTo>
                  <a:pt x="45630" y="25828"/>
                </a:lnTo>
                <a:lnTo>
                  <a:pt x="47421" y="25285"/>
                </a:lnTo>
                <a:close/>
              </a:path>
              <a:path w="3959225" h="312420">
                <a:moveTo>
                  <a:pt x="53581" y="23418"/>
                </a:moveTo>
                <a:lnTo>
                  <a:pt x="51447" y="23850"/>
                </a:lnTo>
                <a:lnTo>
                  <a:pt x="52541" y="23733"/>
                </a:lnTo>
                <a:lnTo>
                  <a:pt x="53581" y="23418"/>
                </a:lnTo>
                <a:close/>
              </a:path>
              <a:path w="3959225" h="312420">
                <a:moveTo>
                  <a:pt x="52534" y="23736"/>
                </a:moveTo>
                <a:lnTo>
                  <a:pt x="51447" y="23850"/>
                </a:lnTo>
                <a:lnTo>
                  <a:pt x="52156" y="23850"/>
                </a:lnTo>
                <a:lnTo>
                  <a:pt x="52534" y="23736"/>
                </a:lnTo>
                <a:close/>
              </a:path>
              <a:path w="3959225" h="312420">
                <a:moveTo>
                  <a:pt x="3905110" y="23418"/>
                </a:moveTo>
                <a:lnTo>
                  <a:pt x="3906182" y="23736"/>
                </a:lnTo>
                <a:lnTo>
                  <a:pt x="3907256" y="23850"/>
                </a:lnTo>
                <a:lnTo>
                  <a:pt x="3905110" y="23418"/>
                </a:lnTo>
                <a:close/>
              </a:path>
              <a:path w="3959225" h="312420">
                <a:moveTo>
                  <a:pt x="3946115" y="23418"/>
                </a:moveTo>
                <a:lnTo>
                  <a:pt x="3905110" y="23418"/>
                </a:lnTo>
                <a:lnTo>
                  <a:pt x="3907256" y="23850"/>
                </a:lnTo>
                <a:lnTo>
                  <a:pt x="3946471" y="23850"/>
                </a:lnTo>
                <a:lnTo>
                  <a:pt x="3946115" y="23418"/>
                </a:lnTo>
                <a:close/>
              </a:path>
              <a:path w="3959225" h="312420">
                <a:moveTo>
                  <a:pt x="55547" y="23418"/>
                </a:moveTo>
                <a:lnTo>
                  <a:pt x="53581" y="23418"/>
                </a:lnTo>
                <a:lnTo>
                  <a:pt x="52534" y="23736"/>
                </a:lnTo>
                <a:lnTo>
                  <a:pt x="55547" y="23418"/>
                </a:lnTo>
                <a:close/>
              </a:path>
              <a:path w="3959225" h="312420">
                <a:moveTo>
                  <a:pt x="3897604" y="22821"/>
                </a:moveTo>
                <a:lnTo>
                  <a:pt x="3906161" y="23733"/>
                </a:lnTo>
                <a:lnTo>
                  <a:pt x="3905110" y="23418"/>
                </a:lnTo>
                <a:lnTo>
                  <a:pt x="3946115" y="23418"/>
                </a:lnTo>
                <a:lnTo>
                  <a:pt x="3945675" y="22885"/>
                </a:lnTo>
                <a:lnTo>
                  <a:pt x="3898671" y="22885"/>
                </a:lnTo>
                <a:lnTo>
                  <a:pt x="3897604" y="22821"/>
                </a:lnTo>
                <a:close/>
              </a:path>
              <a:path w="3959225" h="312420">
                <a:moveTo>
                  <a:pt x="61214" y="22821"/>
                </a:moveTo>
                <a:lnTo>
                  <a:pt x="60007" y="22885"/>
                </a:lnTo>
                <a:lnTo>
                  <a:pt x="60611" y="22885"/>
                </a:lnTo>
                <a:lnTo>
                  <a:pt x="61214" y="22821"/>
                </a:lnTo>
                <a:close/>
              </a:path>
              <a:path w="3959225" h="312420">
                <a:moveTo>
                  <a:pt x="3897604" y="22821"/>
                </a:moveTo>
                <a:lnTo>
                  <a:pt x="61214" y="22821"/>
                </a:lnTo>
                <a:lnTo>
                  <a:pt x="60611" y="22885"/>
                </a:lnTo>
                <a:lnTo>
                  <a:pt x="3898200" y="22885"/>
                </a:lnTo>
                <a:lnTo>
                  <a:pt x="3897604" y="22821"/>
                </a:lnTo>
                <a:close/>
              </a:path>
              <a:path w="3959225" h="312420">
                <a:moveTo>
                  <a:pt x="3945623" y="22821"/>
                </a:moveTo>
                <a:lnTo>
                  <a:pt x="3897604" y="22821"/>
                </a:lnTo>
                <a:lnTo>
                  <a:pt x="3898671" y="22885"/>
                </a:lnTo>
                <a:lnTo>
                  <a:pt x="3945675" y="22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1579656" y="2405037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80" h="298450">
                <a:moveTo>
                  <a:pt x="957903" y="0"/>
                </a:moveTo>
                <a:lnTo>
                  <a:pt x="49930" y="0"/>
                </a:lnTo>
                <a:lnTo>
                  <a:pt x="30497" y="3886"/>
                </a:lnTo>
                <a:lnTo>
                  <a:pt x="14626" y="14495"/>
                </a:lnTo>
                <a:lnTo>
                  <a:pt x="3924" y="30255"/>
                </a:lnTo>
                <a:lnTo>
                  <a:pt x="0" y="49593"/>
                </a:lnTo>
                <a:lnTo>
                  <a:pt x="0" y="248450"/>
                </a:lnTo>
                <a:lnTo>
                  <a:pt x="3924" y="267811"/>
                </a:lnTo>
                <a:lnTo>
                  <a:pt x="14626" y="283624"/>
                </a:lnTo>
                <a:lnTo>
                  <a:pt x="30497" y="294286"/>
                </a:lnTo>
                <a:lnTo>
                  <a:pt x="49930" y="298195"/>
                </a:lnTo>
                <a:lnTo>
                  <a:pt x="957903" y="298195"/>
                </a:lnTo>
                <a:lnTo>
                  <a:pt x="977334" y="294286"/>
                </a:lnTo>
                <a:lnTo>
                  <a:pt x="993198" y="283624"/>
                </a:lnTo>
                <a:lnTo>
                  <a:pt x="1003893" y="267811"/>
                </a:lnTo>
                <a:lnTo>
                  <a:pt x="1007814" y="248450"/>
                </a:lnTo>
                <a:lnTo>
                  <a:pt x="1007814" y="49593"/>
                </a:lnTo>
                <a:lnTo>
                  <a:pt x="1003893" y="30255"/>
                </a:lnTo>
                <a:lnTo>
                  <a:pt x="993198" y="14495"/>
                </a:lnTo>
                <a:lnTo>
                  <a:pt x="977334" y="3886"/>
                </a:lnTo>
                <a:lnTo>
                  <a:pt x="95790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1573526" y="2737269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80" h="298450">
                <a:moveTo>
                  <a:pt x="957900" y="0"/>
                </a:moveTo>
                <a:lnTo>
                  <a:pt x="49926" y="0"/>
                </a:lnTo>
                <a:lnTo>
                  <a:pt x="30495" y="3909"/>
                </a:lnTo>
                <a:lnTo>
                  <a:pt x="14625" y="14571"/>
                </a:lnTo>
                <a:lnTo>
                  <a:pt x="3924" y="30384"/>
                </a:lnTo>
                <a:lnTo>
                  <a:pt x="0" y="49745"/>
                </a:lnTo>
                <a:lnTo>
                  <a:pt x="0" y="248602"/>
                </a:lnTo>
                <a:lnTo>
                  <a:pt x="3924" y="267940"/>
                </a:lnTo>
                <a:lnTo>
                  <a:pt x="14625" y="283700"/>
                </a:lnTo>
                <a:lnTo>
                  <a:pt x="30495" y="294309"/>
                </a:lnTo>
                <a:lnTo>
                  <a:pt x="49926" y="298196"/>
                </a:lnTo>
                <a:lnTo>
                  <a:pt x="957900" y="298196"/>
                </a:lnTo>
                <a:lnTo>
                  <a:pt x="977330" y="294309"/>
                </a:lnTo>
                <a:lnTo>
                  <a:pt x="993194" y="283700"/>
                </a:lnTo>
                <a:lnTo>
                  <a:pt x="1003889" y="267940"/>
                </a:lnTo>
                <a:lnTo>
                  <a:pt x="1007811" y="248602"/>
                </a:lnTo>
                <a:lnTo>
                  <a:pt x="1007811" y="49745"/>
                </a:lnTo>
                <a:lnTo>
                  <a:pt x="1003889" y="30384"/>
                </a:lnTo>
                <a:lnTo>
                  <a:pt x="993194" y="14571"/>
                </a:lnTo>
                <a:lnTo>
                  <a:pt x="977330" y="3909"/>
                </a:lnTo>
                <a:lnTo>
                  <a:pt x="9579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1561265" y="3341611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80" h="298450">
                <a:moveTo>
                  <a:pt x="957905" y="0"/>
                </a:moveTo>
                <a:lnTo>
                  <a:pt x="49931" y="0"/>
                </a:lnTo>
                <a:lnTo>
                  <a:pt x="30497" y="3909"/>
                </a:lnTo>
                <a:lnTo>
                  <a:pt x="14626" y="14571"/>
                </a:lnTo>
                <a:lnTo>
                  <a:pt x="3924" y="30384"/>
                </a:lnTo>
                <a:lnTo>
                  <a:pt x="0" y="49745"/>
                </a:lnTo>
                <a:lnTo>
                  <a:pt x="0" y="248602"/>
                </a:lnTo>
                <a:lnTo>
                  <a:pt x="3924" y="267938"/>
                </a:lnTo>
                <a:lnTo>
                  <a:pt x="14626" y="283730"/>
                </a:lnTo>
                <a:lnTo>
                  <a:pt x="30497" y="294379"/>
                </a:lnTo>
                <a:lnTo>
                  <a:pt x="49931" y="298284"/>
                </a:lnTo>
                <a:lnTo>
                  <a:pt x="957905" y="298284"/>
                </a:lnTo>
                <a:lnTo>
                  <a:pt x="977335" y="294379"/>
                </a:lnTo>
                <a:lnTo>
                  <a:pt x="993200" y="283730"/>
                </a:lnTo>
                <a:lnTo>
                  <a:pt x="1003894" y="267938"/>
                </a:lnTo>
                <a:lnTo>
                  <a:pt x="1007816" y="248602"/>
                </a:lnTo>
                <a:lnTo>
                  <a:pt x="1007816" y="49745"/>
                </a:lnTo>
                <a:lnTo>
                  <a:pt x="1003894" y="30384"/>
                </a:lnTo>
                <a:lnTo>
                  <a:pt x="993200" y="14571"/>
                </a:lnTo>
                <a:lnTo>
                  <a:pt x="977335" y="3909"/>
                </a:lnTo>
                <a:lnTo>
                  <a:pt x="95790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1561265" y="3671265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80" h="298450">
                <a:moveTo>
                  <a:pt x="957905" y="0"/>
                </a:moveTo>
                <a:lnTo>
                  <a:pt x="49931" y="0"/>
                </a:lnTo>
                <a:lnTo>
                  <a:pt x="30497" y="3905"/>
                </a:lnTo>
                <a:lnTo>
                  <a:pt x="14626" y="14557"/>
                </a:lnTo>
                <a:lnTo>
                  <a:pt x="3924" y="30357"/>
                </a:lnTo>
                <a:lnTo>
                  <a:pt x="0" y="49707"/>
                </a:lnTo>
                <a:lnTo>
                  <a:pt x="0" y="248551"/>
                </a:lnTo>
                <a:lnTo>
                  <a:pt x="3924" y="267909"/>
                </a:lnTo>
                <a:lnTo>
                  <a:pt x="14626" y="283713"/>
                </a:lnTo>
                <a:lnTo>
                  <a:pt x="30497" y="294366"/>
                </a:lnTo>
                <a:lnTo>
                  <a:pt x="49931" y="298272"/>
                </a:lnTo>
                <a:lnTo>
                  <a:pt x="957905" y="298272"/>
                </a:lnTo>
                <a:lnTo>
                  <a:pt x="977335" y="294366"/>
                </a:lnTo>
                <a:lnTo>
                  <a:pt x="993200" y="283713"/>
                </a:lnTo>
                <a:lnTo>
                  <a:pt x="1003894" y="267909"/>
                </a:lnTo>
                <a:lnTo>
                  <a:pt x="1007816" y="248551"/>
                </a:lnTo>
                <a:lnTo>
                  <a:pt x="1007816" y="49707"/>
                </a:lnTo>
                <a:lnTo>
                  <a:pt x="1003894" y="30357"/>
                </a:lnTo>
                <a:lnTo>
                  <a:pt x="993200" y="14557"/>
                </a:lnTo>
                <a:lnTo>
                  <a:pt x="977335" y="3905"/>
                </a:lnTo>
                <a:lnTo>
                  <a:pt x="95790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1561265" y="4007002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80" h="298450">
                <a:moveTo>
                  <a:pt x="957905" y="0"/>
                </a:moveTo>
                <a:lnTo>
                  <a:pt x="49931" y="0"/>
                </a:lnTo>
                <a:lnTo>
                  <a:pt x="30497" y="3905"/>
                </a:lnTo>
                <a:lnTo>
                  <a:pt x="14626" y="14557"/>
                </a:lnTo>
                <a:lnTo>
                  <a:pt x="3924" y="30357"/>
                </a:lnTo>
                <a:lnTo>
                  <a:pt x="0" y="49707"/>
                </a:lnTo>
                <a:lnTo>
                  <a:pt x="0" y="248564"/>
                </a:lnTo>
                <a:lnTo>
                  <a:pt x="3924" y="267922"/>
                </a:lnTo>
                <a:lnTo>
                  <a:pt x="14626" y="283725"/>
                </a:lnTo>
                <a:lnTo>
                  <a:pt x="30497" y="294379"/>
                </a:lnTo>
                <a:lnTo>
                  <a:pt x="49931" y="298284"/>
                </a:lnTo>
                <a:lnTo>
                  <a:pt x="957905" y="298284"/>
                </a:lnTo>
                <a:lnTo>
                  <a:pt x="977335" y="294379"/>
                </a:lnTo>
                <a:lnTo>
                  <a:pt x="993200" y="283725"/>
                </a:lnTo>
                <a:lnTo>
                  <a:pt x="1003894" y="267922"/>
                </a:lnTo>
                <a:lnTo>
                  <a:pt x="1007816" y="248564"/>
                </a:lnTo>
                <a:lnTo>
                  <a:pt x="1007816" y="49707"/>
                </a:lnTo>
                <a:lnTo>
                  <a:pt x="1003894" y="30357"/>
                </a:lnTo>
                <a:lnTo>
                  <a:pt x="993200" y="14557"/>
                </a:lnTo>
                <a:lnTo>
                  <a:pt x="977335" y="3905"/>
                </a:lnTo>
                <a:lnTo>
                  <a:pt x="95790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1561265" y="4342752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80" h="298450">
                <a:moveTo>
                  <a:pt x="957905" y="0"/>
                </a:moveTo>
                <a:lnTo>
                  <a:pt x="49931" y="0"/>
                </a:lnTo>
                <a:lnTo>
                  <a:pt x="30497" y="3905"/>
                </a:lnTo>
                <a:lnTo>
                  <a:pt x="14626" y="14557"/>
                </a:lnTo>
                <a:lnTo>
                  <a:pt x="3924" y="30357"/>
                </a:lnTo>
                <a:lnTo>
                  <a:pt x="0" y="49707"/>
                </a:lnTo>
                <a:lnTo>
                  <a:pt x="0" y="248551"/>
                </a:lnTo>
                <a:lnTo>
                  <a:pt x="3924" y="267909"/>
                </a:lnTo>
                <a:lnTo>
                  <a:pt x="14626" y="283713"/>
                </a:lnTo>
                <a:lnTo>
                  <a:pt x="30497" y="294366"/>
                </a:lnTo>
                <a:lnTo>
                  <a:pt x="49931" y="298272"/>
                </a:lnTo>
                <a:lnTo>
                  <a:pt x="957905" y="298272"/>
                </a:lnTo>
                <a:lnTo>
                  <a:pt x="977335" y="294366"/>
                </a:lnTo>
                <a:lnTo>
                  <a:pt x="993200" y="283713"/>
                </a:lnTo>
                <a:lnTo>
                  <a:pt x="1003894" y="267909"/>
                </a:lnTo>
                <a:lnTo>
                  <a:pt x="1007816" y="248551"/>
                </a:lnTo>
                <a:lnTo>
                  <a:pt x="1007816" y="49707"/>
                </a:lnTo>
                <a:lnTo>
                  <a:pt x="1003894" y="30357"/>
                </a:lnTo>
                <a:lnTo>
                  <a:pt x="993200" y="14557"/>
                </a:lnTo>
                <a:lnTo>
                  <a:pt x="977335" y="3905"/>
                </a:lnTo>
                <a:lnTo>
                  <a:pt x="95790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1561265" y="4672393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80" h="298450">
                <a:moveTo>
                  <a:pt x="957905" y="0"/>
                </a:moveTo>
                <a:lnTo>
                  <a:pt x="49931" y="0"/>
                </a:lnTo>
                <a:lnTo>
                  <a:pt x="30497" y="3905"/>
                </a:lnTo>
                <a:lnTo>
                  <a:pt x="14626" y="14557"/>
                </a:lnTo>
                <a:lnTo>
                  <a:pt x="3924" y="30357"/>
                </a:lnTo>
                <a:lnTo>
                  <a:pt x="0" y="49707"/>
                </a:lnTo>
                <a:lnTo>
                  <a:pt x="0" y="248551"/>
                </a:lnTo>
                <a:lnTo>
                  <a:pt x="3924" y="267909"/>
                </a:lnTo>
                <a:lnTo>
                  <a:pt x="14626" y="283713"/>
                </a:lnTo>
                <a:lnTo>
                  <a:pt x="30497" y="294366"/>
                </a:lnTo>
                <a:lnTo>
                  <a:pt x="49931" y="298272"/>
                </a:lnTo>
                <a:lnTo>
                  <a:pt x="957905" y="298272"/>
                </a:lnTo>
                <a:lnTo>
                  <a:pt x="977335" y="294366"/>
                </a:lnTo>
                <a:lnTo>
                  <a:pt x="993200" y="283713"/>
                </a:lnTo>
                <a:lnTo>
                  <a:pt x="1003894" y="267909"/>
                </a:lnTo>
                <a:lnTo>
                  <a:pt x="1007816" y="248551"/>
                </a:lnTo>
                <a:lnTo>
                  <a:pt x="1007816" y="49707"/>
                </a:lnTo>
                <a:lnTo>
                  <a:pt x="1003894" y="30357"/>
                </a:lnTo>
                <a:lnTo>
                  <a:pt x="993200" y="14557"/>
                </a:lnTo>
                <a:lnTo>
                  <a:pt x="977335" y="3905"/>
                </a:lnTo>
                <a:lnTo>
                  <a:pt x="95790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1466399" y="1669174"/>
            <a:ext cx="1197610" cy="374650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1397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Governance</a:t>
            </a:r>
            <a:endParaRPr sz="9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360"/>
              </a:spcBef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6"/>
          <p:cNvSpPr/>
          <p:nvPr/>
        </p:nvSpPr>
        <p:spPr>
          <a:xfrm>
            <a:off x="2716211" y="1668109"/>
            <a:ext cx="2158365" cy="370205"/>
          </a:xfrm>
          <a:custGeom>
            <a:avLst/>
            <a:gdLst/>
            <a:ahLst/>
            <a:cxnLst/>
            <a:rect l="l" t="t" r="r" b="b"/>
            <a:pathLst>
              <a:path w="2158365" h="370205">
                <a:moveTo>
                  <a:pt x="0" y="369745"/>
                </a:moveTo>
                <a:lnTo>
                  <a:pt x="2157857" y="369745"/>
                </a:lnTo>
                <a:lnTo>
                  <a:pt x="2157857" y="0"/>
                </a:lnTo>
                <a:lnTo>
                  <a:pt x="0" y="0"/>
                </a:lnTo>
                <a:lnTo>
                  <a:pt x="0" y="3697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2716212" y="1668105"/>
            <a:ext cx="2158365" cy="370205"/>
          </a:xfrm>
          <a:custGeom>
            <a:avLst/>
            <a:gdLst/>
            <a:ahLst/>
            <a:cxnLst/>
            <a:rect l="l" t="t" r="r" b="b"/>
            <a:pathLst>
              <a:path w="2158365" h="370205">
                <a:moveTo>
                  <a:pt x="0" y="369745"/>
                </a:moveTo>
                <a:lnTo>
                  <a:pt x="2157862" y="369745"/>
                </a:lnTo>
                <a:lnTo>
                  <a:pt x="2157862" y="0"/>
                </a:lnTo>
                <a:lnTo>
                  <a:pt x="0" y="0"/>
                </a:lnTo>
                <a:lnTo>
                  <a:pt x="0" y="3697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 txBox="1"/>
          <p:nvPr/>
        </p:nvSpPr>
        <p:spPr>
          <a:xfrm>
            <a:off x="2719098" y="1669174"/>
            <a:ext cx="2153920" cy="366395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1509738" y="2081644"/>
            <a:ext cx="1121410" cy="994410"/>
          </a:xfrm>
          <a:custGeom>
            <a:avLst/>
            <a:gdLst/>
            <a:ahLst/>
            <a:cxnLst/>
            <a:rect l="l" t="t" r="r" b="b"/>
            <a:pathLst>
              <a:path w="1121410" h="994410">
                <a:moveTo>
                  <a:pt x="1121002" y="0"/>
                </a:moveTo>
                <a:lnTo>
                  <a:pt x="0" y="0"/>
                </a:lnTo>
                <a:lnTo>
                  <a:pt x="0" y="993965"/>
                </a:lnTo>
                <a:lnTo>
                  <a:pt x="1121002" y="993965"/>
                </a:lnTo>
                <a:lnTo>
                  <a:pt x="1121002" y="985266"/>
                </a:lnTo>
                <a:lnTo>
                  <a:pt x="17244" y="985266"/>
                </a:lnTo>
                <a:lnTo>
                  <a:pt x="8615" y="976718"/>
                </a:lnTo>
                <a:lnTo>
                  <a:pt x="17244" y="976718"/>
                </a:lnTo>
                <a:lnTo>
                  <a:pt x="17244" y="17246"/>
                </a:lnTo>
                <a:lnTo>
                  <a:pt x="8615" y="17246"/>
                </a:lnTo>
                <a:lnTo>
                  <a:pt x="17244" y="8547"/>
                </a:lnTo>
                <a:lnTo>
                  <a:pt x="1121002" y="8547"/>
                </a:lnTo>
                <a:lnTo>
                  <a:pt x="1121002" y="0"/>
                </a:lnTo>
                <a:close/>
              </a:path>
              <a:path w="1121410" h="994410">
                <a:moveTo>
                  <a:pt x="17244" y="976718"/>
                </a:moveTo>
                <a:lnTo>
                  <a:pt x="8615" y="976718"/>
                </a:lnTo>
                <a:lnTo>
                  <a:pt x="17244" y="985266"/>
                </a:lnTo>
                <a:lnTo>
                  <a:pt x="17244" y="976718"/>
                </a:lnTo>
                <a:close/>
              </a:path>
              <a:path w="1121410" h="994410">
                <a:moveTo>
                  <a:pt x="1103755" y="976718"/>
                </a:moveTo>
                <a:lnTo>
                  <a:pt x="17244" y="976718"/>
                </a:lnTo>
                <a:lnTo>
                  <a:pt x="17244" y="985266"/>
                </a:lnTo>
                <a:lnTo>
                  <a:pt x="1103755" y="985266"/>
                </a:lnTo>
                <a:lnTo>
                  <a:pt x="1103755" y="976718"/>
                </a:lnTo>
                <a:close/>
              </a:path>
              <a:path w="1121410" h="994410">
                <a:moveTo>
                  <a:pt x="1103755" y="8547"/>
                </a:moveTo>
                <a:lnTo>
                  <a:pt x="1103755" y="985266"/>
                </a:lnTo>
                <a:lnTo>
                  <a:pt x="1112366" y="976718"/>
                </a:lnTo>
                <a:lnTo>
                  <a:pt x="1121002" y="976718"/>
                </a:lnTo>
                <a:lnTo>
                  <a:pt x="1121002" y="17246"/>
                </a:lnTo>
                <a:lnTo>
                  <a:pt x="1112366" y="17246"/>
                </a:lnTo>
                <a:lnTo>
                  <a:pt x="1103755" y="8547"/>
                </a:lnTo>
                <a:close/>
              </a:path>
              <a:path w="1121410" h="994410">
                <a:moveTo>
                  <a:pt x="1121002" y="976718"/>
                </a:moveTo>
                <a:lnTo>
                  <a:pt x="1112366" y="976718"/>
                </a:lnTo>
                <a:lnTo>
                  <a:pt x="1103755" y="985266"/>
                </a:lnTo>
                <a:lnTo>
                  <a:pt x="1121002" y="985266"/>
                </a:lnTo>
                <a:lnTo>
                  <a:pt x="1121002" y="976718"/>
                </a:lnTo>
                <a:close/>
              </a:path>
              <a:path w="1121410" h="994410">
                <a:moveTo>
                  <a:pt x="17244" y="8547"/>
                </a:moveTo>
                <a:lnTo>
                  <a:pt x="8615" y="17246"/>
                </a:lnTo>
                <a:lnTo>
                  <a:pt x="17244" y="17246"/>
                </a:lnTo>
                <a:lnTo>
                  <a:pt x="17244" y="8547"/>
                </a:lnTo>
                <a:close/>
              </a:path>
              <a:path w="1121410" h="994410">
                <a:moveTo>
                  <a:pt x="1103755" y="8547"/>
                </a:moveTo>
                <a:lnTo>
                  <a:pt x="17244" y="8547"/>
                </a:lnTo>
                <a:lnTo>
                  <a:pt x="17244" y="17246"/>
                </a:lnTo>
                <a:lnTo>
                  <a:pt x="1103755" y="17246"/>
                </a:lnTo>
                <a:lnTo>
                  <a:pt x="1103755" y="8547"/>
                </a:lnTo>
                <a:close/>
              </a:path>
              <a:path w="1121410" h="994410">
                <a:moveTo>
                  <a:pt x="1121002" y="8547"/>
                </a:moveTo>
                <a:lnTo>
                  <a:pt x="1103755" y="8547"/>
                </a:lnTo>
                <a:lnTo>
                  <a:pt x="1112366" y="17246"/>
                </a:lnTo>
                <a:lnTo>
                  <a:pt x="1121002" y="17246"/>
                </a:lnTo>
                <a:lnTo>
                  <a:pt x="1121002" y="8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1509738" y="3135122"/>
            <a:ext cx="1121410" cy="1857375"/>
          </a:xfrm>
          <a:custGeom>
            <a:avLst/>
            <a:gdLst/>
            <a:ahLst/>
            <a:cxnLst/>
            <a:rect l="l" t="t" r="r" b="b"/>
            <a:pathLst>
              <a:path w="1121410" h="1857375">
                <a:moveTo>
                  <a:pt x="1121002" y="0"/>
                </a:moveTo>
                <a:lnTo>
                  <a:pt x="0" y="0"/>
                </a:lnTo>
                <a:lnTo>
                  <a:pt x="0" y="1857171"/>
                </a:lnTo>
                <a:lnTo>
                  <a:pt x="1121002" y="1857171"/>
                </a:lnTo>
                <a:lnTo>
                  <a:pt x="1121002" y="1848586"/>
                </a:lnTo>
                <a:lnTo>
                  <a:pt x="17244" y="1848586"/>
                </a:lnTo>
                <a:lnTo>
                  <a:pt x="8615" y="1840001"/>
                </a:lnTo>
                <a:lnTo>
                  <a:pt x="17244" y="1840001"/>
                </a:lnTo>
                <a:lnTo>
                  <a:pt x="17244" y="17094"/>
                </a:lnTo>
                <a:lnTo>
                  <a:pt x="8615" y="17094"/>
                </a:lnTo>
                <a:lnTo>
                  <a:pt x="17244" y="8547"/>
                </a:lnTo>
                <a:lnTo>
                  <a:pt x="1121002" y="8547"/>
                </a:lnTo>
                <a:lnTo>
                  <a:pt x="1121002" y="0"/>
                </a:lnTo>
                <a:close/>
              </a:path>
              <a:path w="1121410" h="1857375">
                <a:moveTo>
                  <a:pt x="17244" y="1840001"/>
                </a:moveTo>
                <a:lnTo>
                  <a:pt x="8615" y="1840001"/>
                </a:lnTo>
                <a:lnTo>
                  <a:pt x="17244" y="1848586"/>
                </a:lnTo>
                <a:lnTo>
                  <a:pt x="17244" y="1840001"/>
                </a:lnTo>
                <a:close/>
              </a:path>
              <a:path w="1121410" h="1857375">
                <a:moveTo>
                  <a:pt x="1103755" y="1840001"/>
                </a:moveTo>
                <a:lnTo>
                  <a:pt x="17244" y="1840001"/>
                </a:lnTo>
                <a:lnTo>
                  <a:pt x="17244" y="1848586"/>
                </a:lnTo>
                <a:lnTo>
                  <a:pt x="1103755" y="1848586"/>
                </a:lnTo>
                <a:lnTo>
                  <a:pt x="1103755" y="1840001"/>
                </a:lnTo>
                <a:close/>
              </a:path>
              <a:path w="1121410" h="1857375">
                <a:moveTo>
                  <a:pt x="1103755" y="8547"/>
                </a:moveTo>
                <a:lnTo>
                  <a:pt x="1103755" y="1848586"/>
                </a:lnTo>
                <a:lnTo>
                  <a:pt x="1112366" y="1840001"/>
                </a:lnTo>
                <a:lnTo>
                  <a:pt x="1121002" y="1840001"/>
                </a:lnTo>
                <a:lnTo>
                  <a:pt x="1121002" y="17094"/>
                </a:lnTo>
                <a:lnTo>
                  <a:pt x="1112366" y="17094"/>
                </a:lnTo>
                <a:lnTo>
                  <a:pt x="1103755" y="8547"/>
                </a:lnTo>
                <a:close/>
              </a:path>
              <a:path w="1121410" h="1857375">
                <a:moveTo>
                  <a:pt x="1121002" y="1840001"/>
                </a:moveTo>
                <a:lnTo>
                  <a:pt x="1112366" y="1840001"/>
                </a:lnTo>
                <a:lnTo>
                  <a:pt x="1103755" y="1848586"/>
                </a:lnTo>
                <a:lnTo>
                  <a:pt x="1121002" y="1848586"/>
                </a:lnTo>
                <a:lnTo>
                  <a:pt x="1121002" y="1840001"/>
                </a:lnTo>
                <a:close/>
              </a:path>
              <a:path w="1121410" h="1857375">
                <a:moveTo>
                  <a:pt x="17244" y="8547"/>
                </a:moveTo>
                <a:lnTo>
                  <a:pt x="8615" y="17094"/>
                </a:lnTo>
                <a:lnTo>
                  <a:pt x="17244" y="17094"/>
                </a:lnTo>
                <a:lnTo>
                  <a:pt x="17244" y="8547"/>
                </a:lnTo>
                <a:close/>
              </a:path>
              <a:path w="1121410" h="1857375">
                <a:moveTo>
                  <a:pt x="1103755" y="8547"/>
                </a:moveTo>
                <a:lnTo>
                  <a:pt x="17244" y="8547"/>
                </a:lnTo>
                <a:lnTo>
                  <a:pt x="17244" y="17094"/>
                </a:lnTo>
                <a:lnTo>
                  <a:pt x="1103755" y="17094"/>
                </a:lnTo>
                <a:lnTo>
                  <a:pt x="1103755" y="8547"/>
                </a:lnTo>
                <a:close/>
              </a:path>
              <a:path w="1121410" h="1857375">
                <a:moveTo>
                  <a:pt x="1121002" y="8547"/>
                </a:moveTo>
                <a:lnTo>
                  <a:pt x="1103755" y="8547"/>
                </a:lnTo>
                <a:lnTo>
                  <a:pt x="1112366" y="17094"/>
                </a:lnTo>
                <a:lnTo>
                  <a:pt x="1121002" y="17094"/>
                </a:lnTo>
                <a:lnTo>
                  <a:pt x="1121002" y="8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1468203" y="2090621"/>
            <a:ext cx="1194435" cy="2798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635" marR="268605" indent="-9525" algn="ctr">
              <a:lnSpc>
                <a:spcPct val="105400"/>
              </a:lnSpc>
              <a:spcBef>
                <a:spcPts val="85"/>
              </a:spcBef>
            </a:pPr>
            <a:r>
              <a:rPr sz="800" spc="10" dirty="0">
                <a:latin typeface="Tahoma"/>
                <a:cs typeface="Tahoma"/>
              </a:rPr>
              <a:t>Data Lifecycle  </a:t>
            </a:r>
            <a:r>
              <a:rPr sz="800" spc="25" dirty="0">
                <a:latin typeface="Tahoma"/>
                <a:cs typeface="Tahoma"/>
              </a:rPr>
              <a:t>&amp;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Governance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36195" algn="ctr">
              <a:lnSpc>
                <a:spcPct val="100000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Falcon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Times New Roman"/>
              <a:cs typeface="Times New Roman"/>
            </a:endParaRPr>
          </a:p>
          <a:p>
            <a:pPr marL="22225" algn="ctr">
              <a:lnSpc>
                <a:spcPct val="100000"/>
              </a:lnSpc>
            </a:pPr>
            <a:r>
              <a:rPr sz="700" b="1" spc="5" dirty="0">
                <a:solidFill>
                  <a:srgbClr val="FFFFFF"/>
                </a:solidFill>
                <a:latin typeface="Arial"/>
                <a:cs typeface="Arial"/>
              </a:rPr>
              <a:t>Atlas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</a:pPr>
            <a:r>
              <a:rPr sz="800" spc="10" dirty="0">
                <a:latin typeface="Tahoma"/>
                <a:cs typeface="Tahoma"/>
              </a:rPr>
              <a:t>Data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workflow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Sqoop</a:t>
            </a:r>
            <a:endParaRPr sz="700">
              <a:latin typeface="Arial"/>
              <a:cs typeface="Arial"/>
            </a:endParaRPr>
          </a:p>
          <a:p>
            <a:pPr marL="471170" marR="454025" indent="-9525" algn="just">
              <a:lnSpc>
                <a:spcPts val="2640"/>
              </a:lnSpc>
              <a:spcBef>
                <a:spcPts val="350"/>
              </a:spcBef>
            </a:pPr>
            <a:r>
              <a:rPr sz="700" b="1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700" b="1" spc="5" dirty="0">
                <a:solidFill>
                  <a:srgbClr val="FFFFFF"/>
                </a:solidFill>
                <a:latin typeface="Arial"/>
                <a:cs typeface="Arial"/>
              </a:rPr>
              <a:t>lume 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Kafka  NFS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WebHDFS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2740735" y="2133841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79" h="298450">
                <a:moveTo>
                  <a:pt x="957834" y="0"/>
                </a:moveTo>
                <a:lnTo>
                  <a:pt x="49923" y="0"/>
                </a:lnTo>
                <a:lnTo>
                  <a:pt x="30491" y="3887"/>
                </a:lnTo>
                <a:lnTo>
                  <a:pt x="14622" y="14501"/>
                </a:lnTo>
                <a:lnTo>
                  <a:pt x="3923" y="30266"/>
                </a:lnTo>
                <a:lnTo>
                  <a:pt x="0" y="49606"/>
                </a:lnTo>
                <a:lnTo>
                  <a:pt x="0" y="248450"/>
                </a:lnTo>
                <a:lnTo>
                  <a:pt x="3923" y="267813"/>
                </a:lnTo>
                <a:lnTo>
                  <a:pt x="14622" y="283630"/>
                </a:lnTo>
                <a:lnTo>
                  <a:pt x="30491" y="294296"/>
                </a:lnTo>
                <a:lnTo>
                  <a:pt x="49923" y="298208"/>
                </a:lnTo>
                <a:lnTo>
                  <a:pt x="957834" y="298208"/>
                </a:lnTo>
                <a:lnTo>
                  <a:pt x="977277" y="294296"/>
                </a:lnTo>
                <a:lnTo>
                  <a:pt x="993159" y="283630"/>
                </a:lnTo>
                <a:lnTo>
                  <a:pt x="1003868" y="267813"/>
                </a:lnTo>
                <a:lnTo>
                  <a:pt x="1007795" y="248450"/>
                </a:lnTo>
                <a:lnTo>
                  <a:pt x="1007795" y="49606"/>
                </a:lnTo>
                <a:lnTo>
                  <a:pt x="1003868" y="30266"/>
                </a:lnTo>
                <a:lnTo>
                  <a:pt x="993159" y="14501"/>
                </a:lnTo>
                <a:lnTo>
                  <a:pt x="977277" y="3887"/>
                </a:lnTo>
                <a:lnTo>
                  <a:pt x="957834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 txBox="1"/>
          <p:nvPr/>
        </p:nvSpPr>
        <p:spPr>
          <a:xfrm>
            <a:off x="3054742" y="2214083"/>
            <a:ext cx="39433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Zeppelin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4"/>
          <p:cNvSpPr/>
          <p:nvPr/>
        </p:nvSpPr>
        <p:spPr>
          <a:xfrm>
            <a:off x="3804322" y="2137206"/>
            <a:ext cx="1008380" cy="298450"/>
          </a:xfrm>
          <a:custGeom>
            <a:avLst/>
            <a:gdLst/>
            <a:ahLst/>
            <a:cxnLst/>
            <a:rect l="l" t="t" r="r" b="b"/>
            <a:pathLst>
              <a:path w="1008379" h="298450">
                <a:moveTo>
                  <a:pt x="957859" y="0"/>
                </a:moveTo>
                <a:lnTo>
                  <a:pt x="49961" y="0"/>
                </a:lnTo>
                <a:lnTo>
                  <a:pt x="30518" y="3909"/>
                </a:lnTo>
                <a:lnTo>
                  <a:pt x="14636" y="14571"/>
                </a:lnTo>
                <a:lnTo>
                  <a:pt x="3927" y="30384"/>
                </a:lnTo>
                <a:lnTo>
                  <a:pt x="0" y="49745"/>
                </a:lnTo>
                <a:lnTo>
                  <a:pt x="0" y="248602"/>
                </a:lnTo>
                <a:lnTo>
                  <a:pt x="3927" y="267964"/>
                </a:lnTo>
                <a:lnTo>
                  <a:pt x="14636" y="283776"/>
                </a:lnTo>
                <a:lnTo>
                  <a:pt x="30518" y="294438"/>
                </a:lnTo>
                <a:lnTo>
                  <a:pt x="49961" y="298348"/>
                </a:lnTo>
                <a:lnTo>
                  <a:pt x="957859" y="298348"/>
                </a:lnTo>
                <a:lnTo>
                  <a:pt x="977303" y="294438"/>
                </a:lnTo>
                <a:lnTo>
                  <a:pt x="993184" y="283776"/>
                </a:lnTo>
                <a:lnTo>
                  <a:pt x="1003893" y="267964"/>
                </a:lnTo>
                <a:lnTo>
                  <a:pt x="1007821" y="248602"/>
                </a:lnTo>
                <a:lnTo>
                  <a:pt x="1007821" y="49745"/>
                </a:lnTo>
                <a:lnTo>
                  <a:pt x="1003893" y="30384"/>
                </a:lnTo>
                <a:lnTo>
                  <a:pt x="993184" y="14571"/>
                </a:lnTo>
                <a:lnTo>
                  <a:pt x="977303" y="3909"/>
                </a:lnTo>
                <a:lnTo>
                  <a:pt x="957859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3894591" y="2216922"/>
            <a:ext cx="84201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00" b="1" spc="5" dirty="0">
                <a:solidFill>
                  <a:srgbClr val="FFFFFF"/>
                </a:solidFill>
                <a:latin typeface="Arial"/>
                <a:cs typeface="Arial"/>
              </a:rPr>
              <a:t>Ambari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1465331" y="2052819"/>
            <a:ext cx="1200150" cy="2937510"/>
          </a:xfrm>
          <a:custGeom>
            <a:avLst/>
            <a:gdLst/>
            <a:ahLst/>
            <a:cxnLst/>
            <a:rect l="l" t="t" r="r" b="b"/>
            <a:pathLst>
              <a:path w="1200150" h="2937510">
                <a:moveTo>
                  <a:pt x="0" y="2936995"/>
                </a:moveTo>
                <a:lnTo>
                  <a:pt x="1199697" y="2936995"/>
                </a:lnTo>
                <a:lnTo>
                  <a:pt x="1199697" y="0"/>
                </a:lnTo>
                <a:lnTo>
                  <a:pt x="0" y="0"/>
                </a:lnTo>
                <a:lnTo>
                  <a:pt x="0" y="2936995"/>
                </a:lnTo>
                <a:close/>
              </a:path>
            </a:pathLst>
          </a:custGeom>
          <a:ln w="5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2718051" y="2038003"/>
            <a:ext cx="2156460" cy="448309"/>
          </a:xfrm>
          <a:custGeom>
            <a:avLst/>
            <a:gdLst/>
            <a:ahLst/>
            <a:cxnLst/>
            <a:rect l="l" t="t" r="r" b="b"/>
            <a:pathLst>
              <a:path w="2156460" h="448310">
                <a:moveTo>
                  <a:pt x="0" y="448217"/>
                </a:moveTo>
                <a:lnTo>
                  <a:pt x="2156023" y="448217"/>
                </a:lnTo>
                <a:lnTo>
                  <a:pt x="2156023" y="0"/>
                </a:lnTo>
                <a:lnTo>
                  <a:pt x="0" y="0"/>
                </a:lnTo>
                <a:lnTo>
                  <a:pt x="0" y="448217"/>
                </a:lnTo>
                <a:close/>
              </a:path>
            </a:pathLst>
          </a:custGeom>
          <a:ln w="5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4984545" y="2129421"/>
            <a:ext cx="788035" cy="193040"/>
          </a:xfrm>
          <a:custGeom>
            <a:avLst/>
            <a:gdLst/>
            <a:ahLst/>
            <a:cxnLst/>
            <a:rect l="l" t="t" r="r" b="b"/>
            <a:pathLst>
              <a:path w="788035" h="193039">
                <a:moveTo>
                  <a:pt x="755713" y="0"/>
                </a:moveTo>
                <a:lnTo>
                  <a:pt x="32194" y="0"/>
                </a:lnTo>
                <a:lnTo>
                  <a:pt x="19663" y="2516"/>
                </a:lnTo>
                <a:lnTo>
                  <a:pt x="9429" y="9382"/>
                </a:lnTo>
                <a:lnTo>
                  <a:pt x="2530" y="19566"/>
                </a:lnTo>
                <a:lnTo>
                  <a:pt x="0" y="32042"/>
                </a:lnTo>
                <a:lnTo>
                  <a:pt x="0" y="160388"/>
                </a:lnTo>
                <a:lnTo>
                  <a:pt x="2530" y="172865"/>
                </a:lnTo>
                <a:lnTo>
                  <a:pt x="9429" y="183054"/>
                </a:lnTo>
                <a:lnTo>
                  <a:pt x="19663" y="189924"/>
                </a:lnTo>
                <a:lnTo>
                  <a:pt x="32194" y="192443"/>
                </a:lnTo>
                <a:lnTo>
                  <a:pt x="755713" y="192443"/>
                </a:lnTo>
                <a:lnTo>
                  <a:pt x="768242" y="189924"/>
                </a:lnTo>
                <a:lnTo>
                  <a:pt x="778471" y="183054"/>
                </a:lnTo>
                <a:lnTo>
                  <a:pt x="785367" y="172865"/>
                </a:lnTo>
                <a:lnTo>
                  <a:pt x="787895" y="160388"/>
                </a:lnTo>
                <a:lnTo>
                  <a:pt x="787895" y="32042"/>
                </a:lnTo>
                <a:lnTo>
                  <a:pt x="785367" y="19566"/>
                </a:lnTo>
                <a:lnTo>
                  <a:pt x="778471" y="9382"/>
                </a:lnTo>
                <a:lnTo>
                  <a:pt x="768242" y="2516"/>
                </a:lnTo>
                <a:lnTo>
                  <a:pt x="75571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4978424" y="2361844"/>
            <a:ext cx="788035" cy="193040"/>
          </a:xfrm>
          <a:custGeom>
            <a:avLst/>
            <a:gdLst/>
            <a:ahLst/>
            <a:cxnLst/>
            <a:rect l="l" t="t" r="r" b="b"/>
            <a:pathLst>
              <a:path w="788035" h="193039">
                <a:moveTo>
                  <a:pt x="755548" y="0"/>
                </a:moveTo>
                <a:lnTo>
                  <a:pt x="32334" y="0"/>
                </a:lnTo>
                <a:lnTo>
                  <a:pt x="19716" y="2521"/>
                </a:lnTo>
                <a:lnTo>
                  <a:pt x="9442" y="9407"/>
                </a:lnTo>
                <a:lnTo>
                  <a:pt x="2530" y="19641"/>
                </a:lnTo>
                <a:lnTo>
                  <a:pt x="0" y="32207"/>
                </a:lnTo>
                <a:lnTo>
                  <a:pt x="0" y="160858"/>
                </a:lnTo>
                <a:lnTo>
                  <a:pt x="2530" y="173328"/>
                </a:lnTo>
                <a:lnTo>
                  <a:pt x="9442" y="183513"/>
                </a:lnTo>
                <a:lnTo>
                  <a:pt x="19716" y="190381"/>
                </a:lnTo>
                <a:lnTo>
                  <a:pt x="32334" y="192900"/>
                </a:lnTo>
                <a:lnTo>
                  <a:pt x="755548" y="192900"/>
                </a:lnTo>
                <a:lnTo>
                  <a:pt x="768167" y="190381"/>
                </a:lnTo>
                <a:lnTo>
                  <a:pt x="778446" y="183513"/>
                </a:lnTo>
                <a:lnTo>
                  <a:pt x="785362" y="173328"/>
                </a:lnTo>
                <a:lnTo>
                  <a:pt x="787895" y="160858"/>
                </a:lnTo>
                <a:lnTo>
                  <a:pt x="787895" y="32207"/>
                </a:lnTo>
                <a:lnTo>
                  <a:pt x="785362" y="19641"/>
                </a:lnTo>
                <a:lnTo>
                  <a:pt x="778446" y="9407"/>
                </a:lnTo>
                <a:lnTo>
                  <a:pt x="768167" y="2521"/>
                </a:lnTo>
                <a:lnTo>
                  <a:pt x="75554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/>
          <p:nvPr/>
        </p:nvSpPr>
        <p:spPr>
          <a:xfrm>
            <a:off x="4984545" y="2593047"/>
            <a:ext cx="788035" cy="173990"/>
          </a:xfrm>
          <a:custGeom>
            <a:avLst/>
            <a:gdLst/>
            <a:ahLst/>
            <a:cxnLst/>
            <a:rect l="l" t="t" r="r" b="b"/>
            <a:pathLst>
              <a:path w="788035" h="173989">
                <a:moveTo>
                  <a:pt x="758786" y="0"/>
                </a:moveTo>
                <a:lnTo>
                  <a:pt x="29121" y="0"/>
                </a:lnTo>
                <a:lnTo>
                  <a:pt x="17782" y="2278"/>
                </a:lnTo>
                <a:lnTo>
                  <a:pt x="8526" y="8491"/>
                </a:lnTo>
                <a:lnTo>
                  <a:pt x="2287" y="17707"/>
                </a:lnTo>
                <a:lnTo>
                  <a:pt x="0" y="28994"/>
                </a:lnTo>
                <a:lnTo>
                  <a:pt x="0" y="144983"/>
                </a:lnTo>
                <a:lnTo>
                  <a:pt x="2287" y="156275"/>
                </a:lnTo>
                <a:lnTo>
                  <a:pt x="8526" y="165490"/>
                </a:lnTo>
                <a:lnTo>
                  <a:pt x="17782" y="171700"/>
                </a:lnTo>
                <a:lnTo>
                  <a:pt x="29121" y="173977"/>
                </a:lnTo>
                <a:lnTo>
                  <a:pt x="758786" y="173977"/>
                </a:lnTo>
                <a:lnTo>
                  <a:pt x="770123" y="171700"/>
                </a:lnTo>
                <a:lnTo>
                  <a:pt x="779375" y="165490"/>
                </a:lnTo>
                <a:lnTo>
                  <a:pt x="785609" y="156275"/>
                </a:lnTo>
                <a:lnTo>
                  <a:pt x="787895" y="144983"/>
                </a:lnTo>
                <a:lnTo>
                  <a:pt x="787895" y="28994"/>
                </a:lnTo>
                <a:lnTo>
                  <a:pt x="785609" y="17707"/>
                </a:lnTo>
                <a:lnTo>
                  <a:pt x="779375" y="8491"/>
                </a:lnTo>
                <a:lnTo>
                  <a:pt x="770123" y="2278"/>
                </a:lnTo>
                <a:lnTo>
                  <a:pt x="75878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4984545" y="2806547"/>
            <a:ext cx="788035" cy="260985"/>
          </a:xfrm>
          <a:custGeom>
            <a:avLst/>
            <a:gdLst/>
            <a:ahLst/>
            <a:cxnLst/>
            <a:rect l="l" t="t" r="r" b="b"/>
            <a:pathLst>
              <a:path w="788035" h="260985">
                <a:moveTo>
                  <a:pt x="744372" y="0"/>
                </a:moveTo>
                <a:lnTo>
                  <a:pt x="43535" y="0"/>
                </a:lnTo>
                <a:lnTo>
                  <a:pt x="26580" y="3426"/>
                </a:lnTo>
                <a:lnTo>
                  <a:pt x="12742" y="12761"/>
                </a:lnTo>
                <a:lnTo>
                  <a:pt x="3418" y="26590"/>
                </a:lnTo>
                <a:lnTo>
                  <a:pt x="0" y="43497"/>
                </a:lnTo>
                <a:lnTo>
                  <a:pt x="0" y="217017"/>
                </a:lnTo>
                <a:lnTo>
                  <a:pt x="3418" y="233900"/>
                </a:lnTo>
                <a:lnTo>
                  <a:pt x="12742" y="247676"/>
                </a:lnTo>
                <a:lnTo>
                  <a:pt x="26580" y="256960"/>
                </a:lnTo>
                <a:lnTo>
                  <a:pt x="43535" y="260362"/>
                </a:lnTo>
                <a:lnTo>
                  <a:pt x="744372" y="260362"/>
                </a:lnTo>
                <a:lnTo>
                  <a:pt x="761325" y="256960"/>
                </a:lnTo>
                <a:lnTo>
                  <a:pt x="775158" y="247676"/>
                </a:lnTo>
                <a:lnTo>
                  <a:pt x="784479" y="233900"/>
                </a:lnTo>
                <a:lnTo>
                  <a:pt x="787895" y="217017"/>
                </a:lnTo>
                <a:lnTo>
                  <a:pt x="787895" y="43497"/>
                </a:lnTo>
                <a:lnTo>
                  <a:pt x="784479" y="26590"/>
                </a:lnTo>
                <a:lnTo>
                  <a:pt x="775158" y="12761"/>
                </a:lnTo>
                <a:lnTo>
                  <a:pt x="761325" y="3426"/>
                </a:lnTo>
                <a:lnTo>
                  <a:pt x="74437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/>
          <p:nvPr/>
        </p:nvSpPr>
        <p:spPr>
          <a:xfrm>
            <a:off x="5893052" y="2124836"/>
            <a:ext cx="788035" cy="193040"/>
          </a:xfrm>
          <a:custGeom>
            <a:avLst/>
            <a:gdLst/>
            <a:ahLst/>
            <a:cxnLst/>
            <a:rect l="l" t="t" r="r" b="b"/>
            <a:pathLst>
              <a:path w="788035" h="193039">
                <a:moveTo>
                  <a:pt x="755713" y="0"/>
                </a:moveTo>
                <a:lnTo>
                  <a:pt x="32194" y="0"/>
                </a:lnTo>
                <a:lnTo>
                  <a:pt x="19663" y="2518"/>
                </a:lnTo>
                <a:lnTo>
                  <a:pt x="9429" y="9388"/>
                </a:lnTo>
                <a:lnTo>
                  <a:pt x="2530" y="19577"/>
                </a:lnTo>
                <a:lnTo>
                  <a:pt x="0" y="32054"/>
                </a:lnTo>
                <a:lnTo>
                  <a:pt x="0" y="160401"/>
                </a:lnTo>
                <a:lnTo>
                  <a:pt x="2530" y="172876"/>
                </a:lnTo>
                <a:lnTo>
                  <a:pt x="9429" y="183060"/>
                </a:lnTo>
                <a:lnTo>
                  <a:pt x="19663" y="189926"/>
                </a:lnTo>
                <a:lnTo>
                  <a:pt x="32194" y="192443"/>
                </a:lnTo>
                <a:lnTo>
                  <a:pt x="755713" y="192443"/>
                </a:lnTo>
                <a:lnTo>
                  <a:pt x="768242" y="189926"/>
                </a:lnTo>
                <a:lnTo>
                  <a:pt x="778471" y="183060"/>
                </a:lnTo>
                <a:lnTo>
                  <a:pt x="785367" y="172876"/>
                </a:lnTo>
                <a:lnTo>
                  <a:pt x="787895" y="160401"/>
                </a:lnTo>
                <a:lnTo>
                  <a:pt x="787895" y="32054"/>
                </a:lnTo>
                <a:lnTo>
                  <a:pt x="785367" y="19577"/>
                </a:lnTo>
                <a:lnTo>
                  <a:pt x="778471" y="9388"/>
                </a:lnTo>
                <a:lnTo>
                  <a:pt x="768242" y="2518"/>
                </a:lnTo>
                <a:lnTo>
                  <a:pt x="75571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/>
          <p:cNvSpPr/>
          <p:nvPr/>
        </p:nvSpPr>
        <p:spPr>
          <a:xfrm>
            <a:off x="5893052" y="2344292"/>
            <a:ext cx="788035" cy="193040"/>
          </a:xfrm>
          <a:custGeom>
            <a:avLst/>
            <a:gdLst/>
            <a:ahLst/>
            <a:cxnLst/>
            <a:rect l="l" t="t" r="r" b="b"/>
            <a:pathLst>
              <a:path w="788035" h="193039">
                <a:moveTo>
                  <a:pt x="755713" y="0"/>
                </a:moveTo>
                <a:lnTo>
                  <a:pt x="32194" y="0"/>
                </a:lnTo>
                <a:lnTo>
                  <a:pt x="19663" y="2518"/>
                </a:lnTo>
                <a:lnTo>
                  <a:pt x="9429" y="9388"/>
                </a:lnTo>
                <a:lnTo>
                  <a:pt x="2530" y="19577"/>
                </a:lnTo>
                <a:lnTo>
                  <a:pt x="0" y="32054"/>
                </a:lnTo>
                <a:lnTo>
                  <a:pt x="2" y="160400"/>
                </a:lnTo>
                <a:lnTo>
                  <a:pt x="2533" y="172876"/>
                </a:lnTo>
                <a:lnTo>
                  <a:pt x="9432" y="183060"/>
                </a:lnTo>
                <a:lnTo>
                  <a:pt x="19664" y="189926"/>
                </a:lnTo>
                <a:lnTo>
                  <a:pt x="32194" y="192443"/>
                </a:lnTo>
                <a:lnTo>
                  <a:pt x="755713" y="192443"/>
                </a:lnTo>
                <a:lnTo>
                  <a:pt x="768243" y="189925"/>
                </a:lnTo>
                <a:lnTo>
                  <a:pt x="778472" y="183059"/>
                </a:lnTo>
                <a:lnTo>
                  <a:pt x="785368" y="172871"/>
                </a:lnTo>
                <a:lnTo>
                  <a:pt x="787895" y="160400"/>
                </a:lnTo>
                <a:lnTo>
                  <a:pt x="787895" y="32054"/>
                </a:lnTo>
                <a:lnTo>
                  <a:pt x="785367" y="19577"/>
                </a:lnTo>
                <a:lnTo>
                  <a:pt x="778471" y="9388"/>
                </a:lnTo>
                <a:lnTo>
                  <a:pt x="768242" y="2518"/>
                </a:lnTo>
                <a:lnTo>
                  <a:pt x="75571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/>
          <p:cNvSpPr/>
          <p:nvPr/>
        </p:nvSpPr>
        <p:spPr>
          <a:xfrm>
            <a:off x="5893052" y="2550020"/>
            <a:ext cx="788035" cy="193040"/>
          </a:xfrm>
          <a:custGeom>
            <a:avLst/>
            <a:gdLst/>
            <a:ahLst/>
            <a:cxnLst/>
            <a:rect l="l" t="t" r="r" b="b"/>
            <a:pathLst>
              <a:path w="788035" h="193039">
                <a:moveTo>
                  <a:pt x="755713" y="0"/>
                </a:moveTo>
                <a:lnTo>
                  <a:pt x="32194" y="0"/>
                </a:lnTo>
                <a:lnTo>
                  <a:pt x="19663" y="2516"/>
                </a:lnTo>
                <a:lnTo>
                  <a:pt x="9429" y="9382"/>
                </a:lnTo>
                <a:lnTo>
                  <a:pt x="2530" y="19566"/>
                </a:lnTo>
                <a:lnTo>
                  <a:pt x="0" y="32042"/>
                </a:lnTo>
                <a:lnTo>
                  <a:pt x="0" y="160388"/>
                </a:lnTo>
                <a:lnTo>
                  <a:pt x="2530" y="172863"/>
                </a:lnTo>
                <a:lnTo>
                  <a:pt x="9429" y="183048"/>
                </a:lnTo>
                <a:lnTo>
                  <a:pt x="19663" y="189913"/>
                </a:lnTo>
                <a:lnTo>
                  <a:pt x="32194" y="192430"/>
                </a:lnTo>
                <a:lnTo>
                  <a:pt x="755713" y="192430"/>
                </a:lnTo>
                <a:lnTo>
                  <a:pt x="768242" y="189913"/>
                </a:lnTo>
                <a:lnTo>
                  <a:pt x="778471" y="183048"/>
                </a:lnTo>
                <a:lnTo>
                  <a:pt x="785367" y="172863"/>
                </a:lnTo>
                <a:lnTo>
                  <a:pt x="787895" y="160388"/>
                </a:lnTo>
                <a:lnTo>
                  <a:pt x="787895" y="32042"/>
                </a:lnTo>
                <a:lnTo>
                  <a:pt x="785367" y="19566"/>
                </a:lnTo>
                <a:lnTo>
                  <a:pt x="778471" y="9382"/>
                </a:lnTo>
                <a:lnTo>
                  <a:pt x="768242" y="2516"/>
                </a:lnTo>
                <a:lnTo>
                  <a:pt x="75571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/>
          <p:nvPr/>
        </p:nvSpPr>
        <p:spPr>
          <a:xfrm>
            <a:off x="5893052" y="2770390"/>
            <a:ext cx="788035" cy="193040"/>
          </a:xfrm>
          <a:custGeom>
            <a:avLst/>
            <a:gdLst/>
            <a:ahLst/>
            <a:cxnLst/>
            <a:rect l="l" t="t" r="r" b="b"/>
            <a:pathLst>
              <a:path w="788035" h="193039">
                <a:moveTo>
                  <a:pt x="755713" y="0"/>
                </a:moveTo>
                <a:lnTo>
                  <a:pt x="32194" y="0"/>
                </a:lnTo>
                <a:lnTo>
                  <a:pt x="19663" y="2516"/>
                </a:lnTo>
                <a:lnTo>
                  <a:pt x="9429" y="9382"/>
                </a:lnTo>
                <a:lnTo>
                  <a:pt x="2530" y="19566"/>
                </a:lnTo>
                <a:lnTo>
                  <a:pt x="0" y="32042"/>
                </a:lnTo>
                <a:lnTo>
                  <a:pt x="0" y="160388"/>
                </a:lnTo>
                <a:lnTo>
                  <a:pt x="2530" y="172863"/>
                </a:lnTo>
                <a:lnTo>
                  <a:pt x="9429" y="183048"/>
                </a:lnTo>
                <a:lnTo>
                  <a:pt x="19663" y="189913"/>
                </a:lnTo>
                <a:lnTo>
                  <a:pt x="32194" y="192430"/>
                </a:lnTo>
                <a:lnTo>
                  <a:pt x="755713" y="192430"/>
                </a:lnTo>
                <a:lnTo>
                  <a:pt x="768242" y="189913"/>
                </a:lnTo>
                <a:lnTo>
                  <a:pt x="778471" y="183048"/>
                </a:lnTo>
                <a:lnTo>
                  <a:pt x="785367" y="172863"/>
                </a:lnTo>
                <a:lnTo>
                  <a:pt x="787895" y="160388"/>
                </a:lnTo>
                <a:lnTo>
                  <a:pt x="787895" y="32042"/>
                </a:lnTo>
                <a:lnTo>
                  <a:pt x="785367" y="19566"/>
                </a:lnTo>
                <a:lnTo>
                  <a:pt x="778471" y="9382"/>
                </a:lnTo>
                <a:lnTo>
                  <a:pt x="768242" y="2516"/>
                </a:lnTo>
                <a:lnTo>
                  <a:pt x="75571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87520"/>
              </p:ext>
            </p:extLst>
          </p:nvPr>
        </p:nvGraphicFramePr>
        <p:xfrm>
          <a:off x="4931420" y="1667036"/>
          <a:ext cx="1783080" cy="147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1540"/>
              </a:tblGrid>
              <a:tr h="37465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9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9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9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</a:t>
                      </a:r>
                      <a:r>
                        <a:rPr sz="9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9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Ambari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Knox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Atlas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Zoo</a:t>
                      </a: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</a:t>
                      </a:r>
                      <a:r>
                        <a:rPr sz="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HDFS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Oozie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7"/>
          <p:cNvSpPr/>
          <p:nvPr/>
        </p:nvSpPr>
        <p:spPr>
          <a:xfrm>
            <a:off x="3253967" y="4247337"/>
            <a:ext cx="452120" cy="190500"/>
          </a:xfrm>
          <a:custGeom>
            <a:avLst/>
            <a:gdLst/>
            <a:ahLst/>
            <a:cxnLst/>
            <a:rect l="l" t="t" r="r" b="b"/>
            <a:pathLst>
              <a:path w="452120" h="190500">
                <a:moveTo>
                  <a:pt x="420230" y="0"/>
                </a:moveTo>
                <a:lnTo>
                  <a:pt x="31724" y="0"/>
                </a:lnTo>
                <a:lnTo>
                  <a:pt x="19400" y="2488"/>
                </a:lnTo>
                <a:lnTo>
                  <a:pt x="9313" y="9275"/>
                </a:lnTo>
                <a:lnTo>
                  <a:pt x="2501" y="19347"/>
                </a:lnTo>
                <a:lnTo>
                  <a:pt x="0" y="31686"/>
                </a:lnTo>
                <a:lnTo>
                  <a:pt x="0" y="158369"/>
                </a:lnTo>
                <a:lnTo>
                  <a:pt x="2501" y="170693"/>
                </a:lnTo>
                <a:lnTo>
                  <a:pt x="9313" y="180757"/>
                </a:lnTo>
                <a:lnTo>
                  <a:pt x="19400" y="187542"/>
                </a:lnTo>
                <a:lnTo>
                  <a:pt x="31724" y="190030"/>
                </a:lnTo>
                <a:lnTo>
                  <a:pt x="420230" y="190030"/>
                </a:lnTo>
                <a:lnTo>
                  <a:pt x="432649" y="187542"/>
                </a:lnTo>
                <a:lnTo>
                  <a:pt x="442785" y="180757"/>
                </a:lnTo>
                <a:lnTo>
                  <a:pt x="449616" y="170693"/>
                </a:lnTo>
                <a:lnTo>
                  <a:pt x="452119" y="158369"/>
                </a:lnTo>
                <a:lnTo>
                  <a:pt x="452119" y="31686"/>
                </a:lnTo>
                <a:lnTo>
                  <a:pt x="449616" y="19347"/>
                </a:lnTo>
                <a:lnTo>
                  <a:pt x="442785" y="9275"/>
                </a:lnTo>
                <a:lnTo>
                  <a:pt x="432649" y="2488"/>
                </a:lnTo>
                <a:lnTo>
                  <a:pt x="420230" y="0"/>
                </a:lnTo>
                <a:close/>
              </a:path>
            </a:pathLst>
          </a:custGeom>
          <a:solidFill>
            <a:srgbClr val="D868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/>
          <p:cNvSpPr/>
          <p:nvPr/>
        </p:nvSpPr>
        <p:spPr>
          <a:xfrm>
            <a:off x="3736123" y="4247731"/>
            <a:ext cx="452120" cy="190500"/>
          </a:xfrm>
          <a:custGeom>
            <a:avLst/>
            <a:gdLst/>
            <a:ahLst/>
            <a:cxnLst/>
            <a:rect l="l" t="t" r="r" b="b"/>
            <a:pathLst>
              <a:path w="452120" h="190500">
                <a:moveTo>
                  <a:pt x="420230" y="0"/>
                </a:moveTo>
                <a:lnTo>
                  <a:pt x="31724" y="0"/>
                </a:lnTo>
                <a:lnTo>
                  <a:pt x="19395" y="2489"/>
                </a:lnTo>
                <a:lnTo>
                  <a:pt x="9309" y="9278"/>
                </a:lnTo>
                <a:lnTo>
                  <a:pt x="2499" y="19347"/>
                </a:lnTo>
                <a:lnTo>
                  <a:pt x="0" y="31673"/>
                </a:lnTo>
                <a:lnTo>
                  <a:pt x="0" y="158356"/>
                </a:lnTo>
                <a:lnTo>
                  <a:pt x="2499" y="170688"/>
                </a:lnTo>
                <a:lnTo>
                  <a:pt x="9309" y="180755"/>
                </a:lnTo>
                <a:lnTo>
                  <a:pt x="19395" y="187542"/>
                </a:lnTo>
                <a:lnTo>
                  <a:pt x="31724" y="190030"/>
                </a:lnTo>
                <a:lnTo>
                  <a:pt x="420230" y="190030"/>
                </a:lnTo>
                <a:lnTo>
                  <a:pt x="432647" y="187542"/>
                </a:lnTo>
                <a:lnTo>
                  <a:pt x="442779" y="180755"/>
                </a:lnTo>
                <a:lnTo>
                  <a:pt x="449605" y="170688"/>
                </a:lnTo>
                <a:lnTo>
                  <a:pt x="452107" y="158356"/>
                </a:lnTo>
                <a:lnTo>
                  <a:pt x="452107" y="31673"/>
                </a:lnTo>
                <a:lnTo>
                  <a:pt x="449605" y="19347"/>
                </a:lnTo>
                <a:lnTo>
                  <a:pt x="442779" y="9278"/>
                </a:lnTo>
                <a:lnTo>
                  <a:pt x="432647" y="2489"/>
                </a:lnTo>
                <a:lnTo>
                  <a:pt x="420230" y="0"/>
                </a:lnTo>
                <a:close/>
              </a:path>
            </a:pathLst>
          </a:custGeom>
          <a:solidFill>
            <a:srgbClr val="D868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/>
          <p:cNvSpPr/>
          <p:nvPr/>
        </p:nvSpPr>
        <p:spPr>
          <a:xfrm>
            <a:off x="4212131" y="4247337"/>
            <a:ext cx="479425" cy="190500"/>
          </a:xfrm>
          <a:custGeom>
            <a:avLst/>
            <a:gdLst/>
            <a:ahLst/>
            <a:cxnLst/>
            <a:rect l="l" t="t" r="r" b="b"/>
            <a:pathLst>
              <a:path w="479425" h="190500">
                <a:moveTo>
                  <a:pt x="447357" y="0"/>
                </a:moveTo>
                <a:lnTo>
                  <a:pt x="31724" y="0"/>
                </a:lnTo>
                <a:lnTo>
                  <a:pt x="19400" y="2488"/>
                </a:lnTo>
                <a:lnTo>
                  <a:pt x="9313" y="9275"/>
                </a:lnTo>
                <a:lnTo>
                  <a:pt x="2501" y="19347"/>
                </a:lnTo>
                <a:lnTo>
                  <a:pt x="0" y="31686"/>
                </a:lnTo>
                <a:lnTo>
                  <a:pt x="0" y="158369"/>
                </a:lnTo>
                <a:lnTo>
                  <a:pt x="2501" y="170693"/>
                </a:lnTo>
                <a:lnTo>
                  <a:pt x="9313" y="180757"/>
                </a:lnTo>
                <a:lnTo>
                  <a:pt x="19400" y="187542"/>
                </a:lnTo>
                <a:lnTo>
                  <a:pt x="31724" y="190030"/>
                </a:lnTo>
                <a:lnTo>
                  <a:pt x="447357" y="190030"/>
                </a:lnTo>
                <a:lnTo>
                  <a:pt x="459774" y="187542"/>
                </a:lnTo>
                <a:lnTo>
                  <a:pt x="469906" y="180757"/>
                </a:lnTo>
                <a:lnTo>
                  <a:pt x="476732" y="170693"/>
                </a:lnTo>
                <a:lnTo>
                  <a:pt x="479234" y="158369"/>
                </a:lnTo>
                <a:lnTo>
                  <a:pt x="479234" y="31686"/>
                </a:lnTo>
                <a:lnTo>
                  <a:pt x="476732" y="19347"/>
                </a:lnTo>
                <a:lnTo>
                  <a:pt x="469906" y="9275"/>
                </a:lnTo>
                <a:lnTo>
                  <a:pt x="459774" y="2488"/>
                </a:lnTo>
                <a:lnTo>
                  <a:pt x="44735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/>
          <p:cNvSpPr/>
          <p:nvPr/>
        </p:nvSpPr>
        <p:spPr>
          <a:xfrm>
            <a:off x="6402183" y="4239679"/>
            <a:ext cx="180682" cy="190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/>
          <p:cNvSpPr/>
          <p:nvPr/>
        </p:nvSpPr>
        <p:spPr>
          <a:xfrm>
            <a:off x="6189610" y="4238878"/>
            <a:ext cx="179463" cy="190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67749"/>
              </p:ext>
            </p:extLst>
          </p:nvPr>
        </p:nvGraphicFramePr>
        <p:xfrm>
          <a:off x="2705073" y="3186079"/>
          <a:ext cx="4027167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"/>
                <a:gridCol w="469900"/>
                <a:gridCol w="484505"/>
                <a:gridCol w="475615"/>
                <a:gridCol w="513079"/>
                <a:gridCol w="475615"/>
                <a:gridCol w="474344"/>
                <a:gridCol w="481330"/>
                <a:gridCol w="466725"/>
                <a:gridCol w="127635"/>
              </a:tblGrid>
              <a:tr h="196215">
                <a:tc gridSpan="10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241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10" dirty="0">
                          <a:latin typeface="Tahoma"/>
                          <a:cs typeface="Tahoma"/>
                        </a:rPr>
                        <a:t>Batch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5" dirty="0">
                          <a:latin typeface="Tahoma"/>
                          <a:cs typeface="Tahoma"/>
                        </a:rPr>
                        <a:t>Script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15" dirty="0">
                          <a:latin typeface="Tahoma"/>
                          <a:cs typeface="Tahoma"/>
                        </a:rPr>
                        <a:t>SQL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15" dirty="0">
                          <a:latin typeface="Tahoma"/>
                          <a:cs typeface="Tahoma"/>
                        </a:rPr>
                        <a:t>NoSQL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10" dirty="0">
                          <a:latin typeface="Tahoma"/>
                          <a:cs typeface="Tahoma"/>
                        </a:rPr>
                        <a:t>Stream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10" dirty="0">
                          <a:latin typeface="Tahoma"/>
                          <a:cs typeface="Tahoma"/>
                        </a:rPr>
                        <a:t>Search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15" dirty="0">
                          <a:latin typeface="Tahoma"/>
                          <a:cs typeface="Tahoma"/>
                        </a:rPr>
                        <a:t>In-Mem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00" b="1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ers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5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9535" marR="95250" indent="58419">
                        <a:lnSpc>
                          <a:spcPct val="104099"/>
                        </a:lnSpc>
                        <a:spcBef>
                          <a:spcPts val="555"/>
                        </a:spcBef>
                      </a:pPr>
                      <a:r>
                        <a:rPr sz="600" spc="20" dirty="0">
                          <a:latin typeface="Arial"/>
                          <a:cs typeface="Arial"/>
                        </a:rPr>
                        <a:t>Map 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edu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ce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600" spc="10" dirty="0">
                          <a:latin typeface="Arial"/>
                          <a:cs typeface="Arial"/>
                        </a:rPr>
                        <a:t>Pig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600" spc="20" dirty="0">
                          <a:latin typeface="Arial"/>
                          <a:cs typeface="Arial"/>
                        </a:rPr>
                        <a:t>Hive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 marR="71120" algn="ctr">
                        <a:lnSpc>
                          <a:spcPct val="136400"/>
                        </a:lnSpc>
                        <a:spcBef>
                          <a:spcPts val="515"/>
                        </a:spcBef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HBase 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cc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6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lo  </a:t>
                      </a:r>
                      <a:r>
                        <a:rPr sz="600" spc="10" dirty="0">
                          <a:latin typeface="Arial"/>
                          <a:cs typeface="Arial"/>
                        </a:rPr>
                        <a:t>Phoenix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600" spc="10" dirty="0">
                          <a:latin typeface="Arial"/>
                          <a:cs typeface="Arial"/>
                        </a:rPr>
                        <a:t>Storm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10" dirty="0">
                          <a:latin typeface="Arial"/>
                          <a:cs typeface="Arial"/>
                        </a:rPr>
                        <a:t>Solr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Spark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600" spc="35" dirty="0">
                          <a:latin typeface="Arial"/>
                          <a:cs typeface="Arial"/>
                        </a:rPr>
                        <a:t>HAWQ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93345" marR="64135" indent="-1905">
                        <a:lnSpc>
                          <a:spcPct val="136200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rs  </a:t>
                      </a:r>
                      <a:r>
                        <a:rPr sz="600" spc="10" dirty="0">
                          <a:latin typeface="Arial"/>
                          <a:cs typeface="Arial"/>
                        </a:rPr>
                        <a:t>Big</a:t>
                      </a:r>
                      <a:r>
                        <a:rPr sz="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15" dirty="0">
                          <a:latin typeface="Arial"/>
                          <a:cs typeface="Arial"/>
                        </a:rPr>
                        <a:t>SQL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0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Tez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Tez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Slider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705"/>
                        </a:spcBef>
                        <a:tabLst>
                          <a:tab pos="215265" algn="l"/>
                        </a:tabLst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S	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marL="9848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YARN: 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Data Operating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System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3"/>
          <p:cNvSpPr txBox="1"/>
          <p:nvPr/>
        </p:nvSpPr>
        <p:spPr>
          <a:xfrm>
            <a:off x="3523270" y="4628447"/>
            <a:ext cx="241935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Tahoma"/>
                <a:cs typeface="Tahoma"/>
              </a:rPr>
              <a:t>Hadoop </a:t>
            </a:r>
            <a:r>
              <a:rPr sz="1050" spc="10" dirty="0">
                <a:latin typeface="Tahoma"/>
                <a:cs typeface="Tahoma"/>
              </a:rPr>
              <a:t>Distributed File System</a:t>
            </a:r>
            <a:r>
              <a:rPr sz="1050" spc="20" dirty="0">
                <a:latin typeface="Tahoma"/>
                <a:cs typeface="Tahoma"/>
              </a:rPr>
              <a:t> </a:t>
            </a:r>
            <a:r>
              <a:rPr sz="1050" spc="15" dirty="0">
                <a:latin typeface="Tahoma"/>
                <a:cs typeface="Tahoma"/>
              </a:rPr>
              <a:t>(HDFS)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2" name="object 44"/>
          <p:cNvSpPr txBox="1"/>
          <p:nvPr/>
        </p:nvSpPr>
        <p:spPr>
          <a:xfrm>
            <a:off x="2740733" y="4798672"/>
            <a:ext cx="3940810" cy="175895"/>
          </a:xfrm>
          <a:prstGeom prst="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9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6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latin typeface="Arial"/>
                <a:cs typeface="Arial"/>
              </a:rPr>
              <a:t>Information </a:t>
            </a:r>
            <a:r>
              <a:rPr lang="en-US" sz="2000" spc="-10" dirty="0">
                <a:latin typeface="Arial"/>
                <a:cs typeface="Arial"/>
              </a:rPr>
              <a:t>Server </a:t>
            </a:r>
            <a:r>
              <a:rPr lang="en-US" sz="2000" spc="-5" dirty="0">
                <a:latin typeface="Arial"/>
                <a:cs typeface="Arial"/>
              </a:rPr>
              <a:t>-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BigIntegrate</a:t>
            </a:r>
            <a:r>
              <a:rPr lang="en-US" sz="2000" spc="-5" dirty="0">
                <a:latin typeface="Arial"/>
                <a:cs typeface="Arial"/>
              </a:rPr>
              <a:t>: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i="1" spc="-25" dirty="0">
                <a:latin typeface="Arial"/>
                <a:cs typeface="Arial"/>
              </a:rPr>
              <a:t>Ingest, transform, </a:t>
            </a:r>
            <a:r>
              <a:rPr lang="en-US" sz="2000" i="1" spc="-30" dirty="0">
                <a:latin typeface="Arial"/>
                <a:cs typeface="Arial"/>
              </a:rPr>
              <a:t>process </a:t>
            </a:r>
            <a:r>
              <a:rPr lang="en-US" sz="2000" i="1" spc="-35" dirty="0">
                <a:latin typeface="Arial"/>
                <a:cs typeface="Arial"/>
              </a:rPr>
              <a:t>and </a:t>
            </a:r>
            <a:r>
              <a:rPr lang="en-US" sz="2000" i="1" spc="-25" dirty="0">
                <a:latin typeface="Arial"/>
                <a:cs typeface="Arial"/>
              </a:rPr>
              <a:t>deliver </a:t>
            </a:r>
            <a:r>
              <a:rPr lang="en-US" sz="2000" i="1" spc="-35" dirty="0">
                <a:latin typeface="Arial"/>
                <a:cs typeface="Arial"/>
              </a:rPr>
              <a:t>any </a:t>
            </a:r>
            <a:r>
              <a:rPr lang="en-US" sz="2000" i="1" spc="-30" dirty="0">
                <a:latin typeface="Arial"/>
                <a:cs typeface="Arial"/>
              </a:rPr>
              <a:t>data </a:t>
            </a:r>
            <a:r>
              <a:rPr lang="en-US" sz="2000" i="1" spc="-25" dirty="0">
                <a:latin typeface="Arial"/>
                <a:cs typeface="Arial"/>
              </a:rPr>
              <a:t>into </a:t>
            </a:r>
            <a:r>
              <a:rPr lang="en-US" sz="2000" i="1" spc="-35" dirty="0">
                <a:latin typeface="Arial"/>
                <a:cs typeface="Arial"/>
              </a:rPr>
              <a:t>&amp; </a:t>
            </a:r>
            <a:r>
              <a:rPr lang="en-US" sz="2000" i="1" spc="-25" dirty="0">
                <a:latin typeface="Arial"/>
                <a:cs typeface="Arial"/>
              </a:rPr>
              <a:t>within</a:t>
            </a:r>
            <a:r>
              <a:rPr lang="en-US" sz="2000" i="1" spc="145" dirty="0">
                <a:latin typeface="Arial"/>
                <a:cs typeface="Arial"/>
              </a:rPr>
              <a:t> </a:t>
            </a:r>
            <a:r>
              <a:rPr lang="en-US" sz="2000" i="1" spc="-35" dirty="0" smtClean="0">
                <a:latin typeface="Arial"/>
                <a:cs typeface="Arial"/>
              </a:rPr>
              <a:t>Hadoop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pc="15" dirty="0">
                <a:solidFill>
                  <a:srgbClr val="7F1C7D"/>
                </a:solidFill>
                <a:latin typeface="Tahoma"/>
                <a:cs typeface="Tahoma"/>
              </a:rPr>
              <a:t>Satisfy the </a:t>
            </a:r>
            <a:r>
              <a:rPr lang="en-US" sz="2000" b="1" spc="20" dirty="0">
                <a:solidFill>
                  <a:srgbClr val="7F1C7D"/>
                </a:solidFill>
                <a:latin typeface="Tahoma"/>
                <a:cs typeface="Tahoma"/>
              </a:rPr>
              <a:t>most complex </a:t>
            </a:r>
            <a:r>
              <a:rPr lang="en-US" sz="2000" b="1" spc="15" dirty="0">
                <a:solidFill>
                  <a:srgbClr val="7F1C7D"/>
                </a:solidFill>
                <a:latin typeface="Tahoma"/>
                <a:cs typeface="Tahoma"/>
              </a:rPr>
              <a:t>transformation </a:t>
            </a:r>
            <a:r>
              <a:rPr lang="en-US" sz="2000" b="1" spc="20" dirty="0">
                <a:solidFill>
                  <a:srgbClr val="7F1C7D"/>
                </a:solidFill>
                <a:latin typeface="Tahoma"/>
                <a:cs typeface="Tahoma"/>
              </a:rPr>
              <a:t>requirements</a:t>
            </a:r>
            <a:r>
              <a:rPr lang="en-US" sz="2000" b="1" spc="-150" dirty="0">
                <a:solidFill>
                  <a:srgbClr val="7F1C7D"/>
                </a:solidFill>
                <a:latin typeface="Tahoma"/>
                <a:cs typeface="Tahoma"/>
              </a:rPr>
              <a:t> </a:t>
            </a:r>
            <a:r>
              <a:rPr lang="en-US" sz="2000" b="1" spc="20" dirty="0">
                <a:solidFill>
                  <a:srgbClr val="7F1C7D"/>
                </a:solidFill>
                <a:latin typeface="Tahoma"/>
                <a:cs typeface="Tahoma"/>
              </a:rPr>
              <a:t>with  </a:t>
            </a:r>
            <a:r>
              <a:rPr lang="en-US" sz="2000" b="1" spc="15" dirty="0">
                <a:solidFill>
                  <a:srgbClr val="7F1C7D"/>
                </a:solidFill>
                <a:latin typeface="Tahoma"/>
                <a:cs typeface="Tahoma"/>
              </a:rPr>
              <a:t>the </a:t>
            </a:r>
            <a:r>
              <a:rPr lang="en-US" sz="2000" b="1" spc="20" dirty="0">
                <a:solidFill>
                  <a:srgbClr val="7F1C7D"/>
                </a:solidFill>
                <a:latin typeface="Tahoma"/>
                <a:cs typeface="Tahoma"/>
              </a:rPr>
              <a:t>most </a:t>
            </a:r>
            <a:r>
              <a:rPr lang="en-US" sz="2000" b="1" spc="15" dirty="0">
                <a:solidFill>
                  <a:srgbClr val="7F1C7D"/>
                </a:solidFill>
                <a:latin typeface="Tahoma"/>
                <a:cs typeface="Tahoma"/>
              </a:rPr>
              <a:t>scalable runtime available in batch or</a:t>
            </a:r>
            <a:r>
              <a:rPr lang="en-US" sz="2000" b="1" spc="-110" dirty="0">
                <a:solidFill>
                  <a:srgbClr val="7F1C7D"/>
                </a:solidFill>
                <a:latin typeface="Tahoma"/>
                <a:cs typeface="Tahoma"/>
              </a:rPr>
              <a:t> </a:t>
            </a:r>
            <a:r>
              <a:rPr lang="en-US" sz="2000" b="1" spc="20" dirty="0">
                <a:solidFill>
                  <a:srgbClr val="7F1C7D"/>
                </a:solidFill>
                <a:latin typeface="Tahoma"/>
                <a:cs typeface="Tahoma"/>
              </a:rPr>
              <a:t>real-time</a:t>
            </a:r>
            <a:endParaRPr lang="en-US" sz="2000" dirty="0">
              <a:latin typeface="Tahoma"/>
              <a:cs typeface="Tahoma"/>
            </a:endParaRPr>
          </a:p>
          <a:p>
            <a:pPr marL="179705" indent="-139700">
              <a:spcBef>
                <a:spcPts val="525"/>
              </a:spcBef>
              <a:buSzPct val="123809"/>
              <a:tabLst>
                <a:tab pos="180340" algn="l"/>
              </a:tabLst>
            </a:pPr>
            <a:r>
              <a:rPr lang="en-US" sz="1800" b="1" spc="15" dirty="0">
                <a:latin typeface="Arial"/>
                <a:cs typeface="Arial"/>
              </a:rPr>
              <a:t>Connect</a:t>
            </a:r>
            <a:endParaRPr lang="en-US" sz="1800" b="1" dirty="0">
              <a:latin typeface="Arial"/>
              <a:cs typeface="Arial"/>
            </a:endParaRPr>
          </a:p>
          <a:p>
            <a:pPr marL="315595" marR="13970" lvl="1" indent="-100965">
              <a:lnSpc>
                <a:spcPct val="101800"/>
              </a:lnSpc>
              <a:spcBef>
                <a:spcPts val="359"/>
              </a:spcBef>
              <a:buSzPct val="78947"/>
              <a:buFont typeface="Wingdings"/>
              <a:buChar char=""/>
              <a:tabLst>
                <a:tab pos="316230" algn="l"/>
              </a:tabLst>
            </a:pPr>
            <a:r>
              <a:rPr lang="en-US" sz="1800" spc="5" dirty="0">
                <a:latin typeface="Arial"/>
                <a:cs typeface="Arial"/>
              </a:rPr>
              <a:t>Connect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dirty="0">
                <a:latin typeface="Arial"/>
                <a:cs typeface="Arial"/>
              </a:rPr>
              <a:t>wide </a:t>
            </a:r>
            <a:r>
              <a:rPr lang="en-US" sz="1800" spc="5" dirty="0">
                <a:latin typeface="Arial"/>
                <a:cs typeface="Arial"/>
              </a:rPr>
              <a:t>range of </a:t>
            </a:r>
            <a:r>
              <a:rPr lang="en-US" sz="1800" dirty="0">
                <a:latin typeface="Arial"/>
                <a:cs typeface="Arial"/>
              </a:rPr>
              <a:t>traditional  </a:t>
            </a:r>
            <a:r>
              <a:rPr lang="en-US" sz="1800" spc="5" dirty="0">
                <a:latin typeface="Arial"/>
                <a:cs typeface="Arial"/>
              </a:rPr>
              <a:t>enterprise data sources as </a:t>
            </a:r>
            <a:r>
              <a:rPr lang="en-US" sz="1800" dirty="0">
                <a:latin typeface="Arial"/>
                <a:cs typeface="Arial"/>
              </a:rPr>
              <a:t>well </a:t>
            </a:r>
            <a:r>
              <a:rPr lang="en-US" sz="1800" spc="5" dirty="0">
                <a:latin typeface="Arial"/>
                <a:cs typeface="Arial"/>
              </a:rPr>
              <a:t>as Hadoop  data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sources</a:t>
            </a:r>
            <a:endParaRPr lang="en-US" sz="1800" dirty="0">
              <a:latin typeface="Arial"/>
              <a:cs typeface="Arial"/>
            </a:endParaRPr>
          </a:p>
          <a:p>
            <a:pPr marL="315595" marR="246379" lvl="1" indent="-100965">
              <a:lnSpc>
                <a:spcPct val="101800"/>
              </a:lnSpc>
              <a:spcBef>
                <a:spcPts val="350"/>
              </a:spcBef>
              <a:buSzPct val="78947"/>
              <a:buFont typeface="Wingdings"/>
              <a:buChar char=""/>
              <a:tabLst>
                <a:tab pos="316230" algn="l"/>
              </a:tabLst>
            </a:pPr>
            <a:r>
              <a:rPr lang="en-US" sz="1800" spc="5" dirty="0">
                <a:latin typeface="Arial"/>
                <a:cs typeface="Arial"/>
              </a:rPr>
              <a:t>Native connectors </a:t>
            </a:r>
            <a:r>
              <a:rPr lang="en-US" sz="1800" dirty="0">
                <a:latin typeface="Arial"/>
                <a:cs typeface="Arial"/>
              </a:rPr>
              <a:t>with </a:t>
            </a:r>
            <a:r>
              <a:rPr lang="en-US" sz="1800" spc="5" dirty="0">
                <a:latin typeface="Arial"/>
                <a:cs typeface="Arial"/>
              </a:rPr>
              <a:t>highest </a:t>
            </a:r>
            <a:r>
              <a:rPr lang="en-US" sz="1800" dirty="0">
                <a:latin typeface="Arial"/>
                <a:cs typeface="Arial"/>
              </a:rPr>
              <a:t>level </a:t>
            </a:r>
            <a:r>
              <a:rPr lang="en-US" sz="1800" spc="5" dirty="0">
                <a:latin typeface="Arial"/>
                <a:cs typeface="Arial"/>
              </a:rPr>
              <a:t>of  </a:t>
            </a:r>
            <a:r>
              <a:rPr lang="en-US" sz="1800" spc="5" dirty="0" smtClean="0">
                <a:latin typeface="Arial"/>
                <a:cs typeface="Arial"/>
              </a:rPr>
              <a:t>performance and </a:t>
            </a:r>
            <a:r>
              <a:rPr lang="en-US" sz="1800" spc="5" dirty="0">
                <a:latin typeface="Arial"/>
                <a:cs typeface="Arial"/>
              </a:rPr>
              <a:t>scalability for </a:t>
            </a:r>
            <a:r>
              <a:rPr lang="en-US" sz="1800" spc="10" dirty="0">
                <a:latin typeface="Arial"/>
                <a:cs typeface="Arial"/>
              </a:rPr>
              <a:t>key 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sources</a:t>
            </a:r>
            <a:endParaRPr lang="en-US" sz="1800" dirty="0">
              <a:latin typeface="Arial"/>
              <a:cs typeface="Arial"/>
            </a:endParaRPr>
          </a:p>
          <a:p>
            <a:pPr marL="179705" indent="-139700">
              <a:spcBef>
                <a:spcPts val="375"/>
              </a:spcBef>
              <a:buSzPct val="118181"/>
              <a:tabLst>
                <a:tab pos="180340" algn="l"/>
              </a:tabLst>
            </a:pPr>
            <a:r>
              <a:rPr lang="en-US" sz="1800" b="1" spc="-10" dirty="0">
                <a:latin typeface="Arial"/>
                <a:cs typeface="Arial"/>
              </a:rPr>
              <a:t>Design &amp;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Transform</a:t>
            </a:r>
            <a:endParaRPr lang="en-US" sz="1800" b="1" dirty="0">
              <a:latin typeface="Arial"/>
              <a:cs typeface="Arial"/>
            </a:endParaRPr>
          </a:p>
          <a:p>
            <a:pPr marL="315595" lvl="1" indent="-100965">
              <a:spcBef>
                <a:spcPts val="370"/>
              </a:spcBef>
              <a:buSzPct val="78947"/>
              <a:buFont typeface="Wingdings"/>
              <a:buChar char=""/>
              <a:tabLst>
                <a:tab pos="316230" algn="l"/>
              </a:tabLst>
            </a:pPr>
            <a:r>
              <a:rPr lang="en-US" sz="1800" spc="5" dirty="0">
                <a:latin typeface="Arial"/>
                <a:cs typeface="Arial"/>
              </a:rPr>
              <a:t>Transform and aggregate any data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volume</a:t>
            </a:r>
            <a:endParaRPr lang="en-US" sz="1800" dirty="0">
              <a:latin typeface="Arial"/>
              <a:cs typeface="Arial"/>
            </a:endParaRPr>
          </a:p>
          <a:p>
            <a:pPr marL="315595" marR="589280" lvl="1" indent="-100965">
              <a:lnSpc>
                <a:spcPct val="101800"/>
              </a:lnSpc>
              <a:spcBef>
                <a:spcPts val="350"/>
              </a:spcBef>
              <a:buSzPct val="78947"/>
              <a:buFont typeface="Wingdings"/>
              <a:buChar char=""/>
              <a:tabLst>
                <a:tab pos="316230" algn="l"/>
              </a:tabLst>
            </a:pPr>
            <a:r>
              <a:rPr lang="en-US" sz="1800" spc="5" dirty="0">
                <a:latin typeface="Arial"/>
                <a:cs typeface="Arial"/>
              </a:rPr>
              <a:t>Benefit from hundreds of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built-in  transformation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functions</a:t>
            </a:r>
            <a:endParaRPr lang="en-US" sz="1800" dirty="0">
              <a:latin typeface="Arial"/>
              <a:cs typeface="Arial"/>
            </a:endParaRPr>
          </a:p>
          <a:p>
            <a:pPr marL="315595" lvl="1" indent="-100965">
              <a:spcBef>
                <a:spcPts val="370"/>
              </a:spcBef>
              <a:buSzPct val="78947"/>
              <a:buFont typeface="Wingdings"/>
              <a:buChar char=""/>
              <a:tabLst>
                <a:tab pos="316230" algn="l"/>
              </a:tabLst>
            </a:pPr>
            <a:r>
              <a:rPr lang="en-US" sz="1800" spc="5" dirty="0">
                <a:latin typeface="Arial"/>
                <a:cs typeface="Arial"/>
              </a:rPr>
              <a:t>Leverage metadata-driven productivity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and enable</a:t>
            </a:r>
            <a:r>
              <a:rPr lang="en-US" sz="1800" spc="-15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collaboration</a:t>
            </a:r>
            <a:endParaRPr lang="en-US" sz="1800" dirty="0">
              <a:latin typeface="Arial"/>
              <a:cs typeface="Arial"/>
            </a:endParaRPr>
          </a:p>
          <a:p>
            <a:pPr marL="179705" indent="-139700">
              <a:spcBef>
                <a:spcPts val="430"/>
              </a:spcBef>
              <a:buSzPct val="123809"/>
              <a:tabLst>
                <a:tab pos="180340" algn="l"/>
              </a:tabLst>
            </a:pPr>
            <a:r>
              <a:rPr lang="en-US" sz="1800" b="1" spc="15" dirty="0">
                <a:latin typeface="Arial"/>
                <a:cs typeface="Arial"/>
              </a:rPr>
              <a:t>Manage </a:t>
            </a:r>
            <a:r>
              <a:rPr lang="en-US" sz="1800" b="1" spc="20" dirty="0">
                <a:latin typeface="Arial"/>
                <a:cs typeface="Arial"/>
              </a:rPr>
              <a:t>&amp;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10" dirty="0">
                <a:latin typeface="Arial"/>
                <a:cs typeface="Arial"/>
              </a:rPr>
              <a:t>Monitor</a:t>
            </a:r>
            <a:endParaRPr lang="en-US" sz="1800" b="1" dirty="0">
              <a:latin typeface="Arial"/>
              <a:cs typeface="Arial"/>
            </a:endParaRPr>
          </a:p>
          <a:p>
            <a:pPr marL="315595" marR="203835" lvl="1" indent="-100965">
              <a:lnSpc>
                <a:spcPct val="101800"/>
              </a:lnSpc>
              <a:spcBef>
                <a:spcPts val="355"/>
              </a:spcBef>
              <a:buSzPct val="78947"/>
              <a:buFont typeface="Wingdings"/>
              <a:buChar char=""/>
              <a:tabLst>
                <a:tab pos="316230" algn="l"/>
              </a:tabLst>
            </a:pPr>
            <a:r>
              <a:rPr lang="en-US" sz="1800" spc="10" dirty="0">
                <a:latin typeface="Arial"/>
                <a:cs typeface="Arial"/>
              </a:rPr>
              <a:t>Use a </a:t>
            </a:r>
            <a:r>
              <a:rPr lang="en-US" sz="1800" spc="5" dirty="0">
                <a:latin typeface="Arial"/>
                <a:cs typeface="Arial"/>
              </a:rPr>
              <a:t>simple, web-based dashboard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to  manage </a:t>
            </a:r>
            <a:r>
              <a:rPr lang="en-US" sz="1800" dirty="0">
                <a:latin typeface="Arial"/>
                <a:cs typeface="Arial"/>
              </a:rPr>
              <a:t>your </a:t>
            </a:r>
            <a:r>
              <a:rPr lang="en-US" sz="1800" spc="5" dirty="0">
                <a:latin typeface="Arial"/>
                <a:cs typeface="Arial"/>
              </a:rPr>
              <a:t>runtime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environment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8"/>
          <p:cNvSpPr/>
          <p:nvPr/>
        </p:nvSpPr>
        <p:spPr>
          <a:xfrm>
            <a:off x="1043608" y="512676"/>
            <a:ext cx="5731634" cy="295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/>
          <p:cNvSpPr/>
          <p:nvPr/>
        </p:nvSpPr>
        <p:spPr>
          <a:xfrm>
            <a:off x="539552" y="3951151"/>
            <a:ext cx="7632848" cy="2712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6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dirty="0">
                <a:latin typeface="Arial"/>
                <a:cs typeface="Arial"/>
              </a:rPr>
              <a:t>Information </a:t>
            </a:r>
            <a:r>
              <a:rPr lang="en-US" spc="-10" dirty="0">
                <a:latin typeface="Arial"/>
                <a:cs typeface="Arial"/>
              </a:rPr>
              <a:t>Server </a:t>
            </a:r>
            <a:r>
              <a:rPr lang="en-US" spc="-5" dirty="0">
                <a:latin typeface="Arial"/>
                <a:cs typeface="Arial"/>
              </a:rPr>
              <a:t>-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BigQuality</a:t>
            </a:r>
            <a:r>
              <a:rPr lang="en-US" spc="-10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sz="2000" i="1" spc="-35" dirty="0">
                <a:latin typeface="Arial"/>
                <a:cs typeface="Arial"/>
              </a:rPr>
              <a:t>Analyze, </a:t>
            </a:r>
            <a:r>
              <a:rPr lang="en-US" sz="2000" i="1" spc="-30" dirty="0">
                <a:latin typeface="Arial"/>
                <a:cs typeface="Arial"/>
              </a:rPr>
              <a:t>cleanse </a:t>
            </a:r>
            <a:r>
              <a:rPr lang="en-US" sz="2000" i="1" spc="-35" dirty="0">
                <a:latin typeface="Arial"/>
                <a:cs typeface="Arial"/>
              </a:rPr>
              <a:t>and </a:t>
            </a:r>
            <a:r>
              <a:rPr lang="en-US" sz="2000" i="1" spc="-30" dirty="0">
                <a:latin typeface="Arial"/>
                <a:cs typeface="Arial"/>
              </a:rPr>
              <a:t>monitor </a:t>
            </a:r>
            <a:r>
              <a:rPr lang="en-US" sz="2000" i="1" spc="-35" dirty="0">
                <a:latin typeface="Arial"/>
                <a:cs typeface="Arial"/>
              </a:rPr>
              <a:t>your </a:t>
            </a:r>
            <a:r>
              <a:rPr lang="en-US" sz="2000" i="1" spc="-25" dirty="0">
                <a:latin typeface="Arial"/>
                <a:cs typeface="Arial"/>
              </a:rPr>
              <a:t>big</a:t>
            </a:r>
            <a:r>
              <a:rPr lang="en-US" sz="2000" i="1" spc="170" dirty="0">
                <a:latin typeface="Arial"/>
                <a:cs typeface="Arial"/>
              </a:rPr>
              <a:t> </a:t>
            </a:r>
            <a:r>
              <a:rPr lang="en-US" sz="2000" i="1" spc="-30" dirty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88720"/>
            <a:ext cx="8964488" cy="5358384"/>
          </a:xfrm>
        </p:spPr>
        <p:txBody>
          <a:bodyPr/>
          <a:lstStyle/>
          <a:p>
            <a:r>
              <a:rPr lang="en-US" sz="1800" b="1" spc="15" dirty="0">
                <a:solidFill>
                  <a:srgbClr val="7F1C7D"/>
                </a:solidFill>
                <a:latin typeface="Tahoma"/>
                <a:cs typeface="Tahoma"/>
              </a:rPr>
              <a:t>Most </a:t>
            </a:r>
            <a:r>
              <a:rPr lang="en-US" sz="1800" b="1" spc="20" dirty="0">
                <a:solidFill>
                  <a:srgbClr val="7F1C7D"/>
                </a:solidFill>
                <a:latin typeface="Tahoma"/>
                <a:cs typeface="Tahoma"/>
              </a:rPr>
              <a:t>comprehensive </a:t>
            </a:r>
            <a:r>
              <a:rPr lang="en-US" sz="1800" b="1" spc="15" dirty="0">
                <a:solidFill>
                  <a:srgbClr val="7F1C7D"/>
                </a:solidFill>
                <a:latin typeface="Tahoma"/>
                <a:cs typeface="Tahoma"/>
              </a:rPr>
              <a:t>data quality capabilities that</a:t>
            </a:r>
            <a:r>
              <a:rPr lang="en-US" sz="1800" b="1" spc="-130" dirty="0">
                <a:solidFill>
                  <a:srgbClr val="7F1C7D"/>
                </a:solidFill>
                <a:latin typeface="Tahoma"/>
                <a:cs typeface="Tahoma"/>
              </a:rPr>
              <a:t> </a:t>
            </a:r>
            <a:r>
              <a:rPr lang="en-US" sz="1800" b="1" spc="15" dirty="0" smtClean="0">
                <a:solidFill>
                  <a:srgbClr val="7F1C7D"/>
                </a:solidFill>
                <a:latin typeface="Tahoma"/>
                <a:cs typeface="Tahoma"/>
              </a:rPr>
              <a:t>run</a:t>
            </a:r>
            <a:r>
              <a:rPr lang="en-US" sz="1800" dirty="0" smtClean="0">
                <a:latin typeface="Tahoma"/>
                <a:cs typeface="Tahoma"/>
              </a:rPr>
              <a:t> </a:t>
            </a:r>
            <a:r>
              <a:rPr lang="fr-FR" sz="1800" b="1" spc="-10" dirty="0" err="1" smtClean="0">
                <a:solidFill>
                  <a:srgbClr val="7F1C7D"/>
                </a:solidFill>
                <a:latin typeface="Tahoma"/>
                <a:cs typeface="Tahoma"/>
              </a:rPr>
              <a:t>natively</a:t>
            </a:r>
            <a:r>
              <a:rPr lang="fr-FR" sz="1800" b="1" spc="-10" dirty="0" smtClean="0">
                <a:solidFill>
                  <a:srgbClr val="7F1C7D"/>
                </a:solidFill>
                <a:latin typeface="Tahoma"/>
                <a:cs typeface="Tahoma"/>
              </a:rPr>
              <a:t> </a:t>
            </a:r>
            <a:r>
              <a:rPr lang="fr-FR" sz="1800" b="1" spc="-15" dirty="0">
                <a:solidFill>
                  <a:srgbClr val="7F1C7D"/>
                </a:solidFill>
                <a:latin typeface="Tahoma"/>
                <a:cs typeface="Tahoma"/>
              </a:rPr>
              <a:t>on</a:t>
            </a:r>
            <a:r>
              <a:rPr lang="fr-FR" sz="1800" b="1" spc="-85" dirty="0">
                <a:solidFill>
                  <a:srgbClr val="7F1C7D"/>
                </a:solidFill>
                <a:latin typeface="Tahoma"/>
                <a:cs typeface="Tahoma"/>
              </a:rPr>
              <a:t> </a:t>
            </a:r>
            <a:r>
              <a:rPr lang="fr-FR" sz="1800" b="1" spc="-15" dirty="0" err="1">
                <a:solidFill>
                  <a:srgbClr val="7F1C7D"/>
                </a:solidFill>
                <a:latin typeface="Tahoma"/>
                <a:cs typeface="Tahoma"/>
              </a:rPr>
              <a:t>Hadoop</a:t>
            </a:r>
            <a:endParaRPr lang="fr-FR" sz="1800" dirty="0">
              <a:latin typeface="Tahoma"/>
              <a:cs typeface="Tahoma"/>
            </a:endParaRPr>
          </a:p>
          <a:p>
            <a:pPr marL="152400" indent="-139700">
              <a:spcBef>
                <a:spcPts val="135"/>
              </a:spcBef>
              <a:buSzPct val="123809"/>
              <a:tabLst>
                <a:tab pos="153035" algn="l"/>
              </a:tabLst>
            </a:pPr>
            <a:r>
              <a:rPr lang="fr-FR" sz="1800" b="1" spc="15" dirty="0" err="1" smtClean="0">
                <a:latin typeface="Arial"/>
                <a:cs typeface="Arial"/>
              </a:rPr>
              <a:t>Anal</a:t>
            </a:r>
            <a:r>
              <a:rPr lang="fr-FR" sz="1800" b="1" spc="5" dirty="0" err="1" smtClean="0">
                <a:latin typeface="Arial"/>
                <a:cs typeface="Arial"/>
              </a:rPr>
              <a:t>yz</a:t>
            </a:r>
            <a:r>
              <a:rPr lang="fr-FR" sz="1800" b="1" spc="20" dirty="0" err="1" smtClean="0">
                <a:latin typeface="Arial"/>
                <a:cs typeface="Arial"/>
              </a:rPr>
              <a:t>e</a:t>
            </a:r>
            <a:endParaRPr lang="fr-FR" sz="1800" b="1" spc="20" dirty="0" smtClean="0">
              <a:latin typeface="Arial"/>
              <a:cs typeface="Arial"/>
            </a:endParaRPr>
          </a:p>
          <a:p>
            <a:pPr marL="288290" marR="59055" indent="-100965">
              <a:lnSpc>
                <a:spcPct val="101800"/>
              </a:lnSpc>
              <a:spcBef>
                <a:spcPts val="10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Discovers data of interest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organization  </a:t>
            </a:r>
            <a:r>
              <a:rPr lang="en-US" sz="1800" spc="5" dirty="0">
                <a:latin typeface="Arial"/>
                <a:cs typeface="Arial"/>
              </a:rPr>
              <a:t>based on business defined data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classes</a:t>
            </a:r>
            <a:endParaRPr lang="en-US" sz="1800" dirty="0">
              <a:latin typeface="Arial"/>
              <a:cs typeface="Arial"/>
            </a:endParaRPr>
          </a:p>
          <a:p>
            <a:pPr marL="288290" indent="-100965">
              <a:lnSpc>
                <a:spcPct val="100000"/>
              </a:lnSpc>
              <a:spcBef>
                <a:spcPts val="37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Analyzes data structure,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content and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quality</a:t>
            </a:r>
            <a:endParaRPr lang="en-US" sz="1800" dirty="0">
              <a:latin typeface="Arial"/>
              <a:cs typeface="Arial"/>
            </a:endParaRPr>
          </a:p>
          <a:p>
            <a:pPr marL="288290" indent="-100965">
              <a:lnSpc>
                <a:spcPct val="100000"/>
              </a:lnSpc>
              <a:spcBef>
                <a:spcPts val="37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10" dirty="0">
                <a:latin typeface="Arial"/>
                <a:cs typeface="Arial"/>
              </a:rPr>
              <a:t>Automates </a:t>
            </a:r>
            <a:r>
              <a:rPr lang="en-US" sz="1800" dirty="0">
                <a:latin typeface="Arial"/>
                <a:cs typeface="Arial"/>
              </a:rPr>
              <a:t>your </a:t>
            </a:r>
            <a:r>
              <a:rPr lang="en-US" sz="1800" spc="5" dirty="0">
                <a:latin typeface="Arial"/>
                <a:cs typeface="Arial"/>
              </a:rPr>
              <a:t>data analysis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process</a:t>
            </a:r>
            <a:endParaRPr lang="en-US" sz="1800" dirty="0">
              <a:latin typeface="Arial"/>
              <a:cs typeface="Arial"/>
            </a:endParaRPr>
          </a:p>
          <a:p>
            <a:pPr marL="152400" indent="-139700">
              <a:spcBef>
                <a:spcPts val="430"/>
              </a:spcBef>
              <a:buSzPct val="123809"/>
              <a:tabLst>
                <a:tab pos="153035" algn="l"/>
              </a:tabLst>
            </a:pPr>
            <a:r>
              <a:rPr lang="en-US" sz="1800" b="1" spc="15" dirty="0">
                <a:latin typeface="Arial"/>
                <a:cs typeface="Arial"/>
              </a:rPr>
              <a:t>Cleanse</a:t>
            </a:r>
            <a:endParaRPr lang="en-US" sz="1800" b="1" dirty="0">
              <a:latin typeface="Arial"/>
              <a:cs typeface="Arial"/>
            </a:endParaRPr>
          </a:p>
          <a:p>
            <a:pPr marL="288290" marR="126364" lvl="1" indent="-100965">
              <a:lnSpc>
                <a:spcPct val="101899"/>
              </a:lnSpc>
              <a:spcBef>
                <a:spcPts val="355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Investigate, standardize, </a:t>
            </a:r>
            <a:r>
              <a:rPr lang="en-US" sz="1800" spc="10" dirty="0">
                <a:latin typeface="Arial"/>
                <a:cs typeface="Arial"/>
              </a:rPr>
              <a:t>match </a:t>
            </a:r>
            <a:r>
              <a:rPr lang="en-US" sz="1800" spc="5" dirty="0">
                <a:latin typeface="Arial"/>
                <a:cs typeface="Arial"/>
              </a:rPr>
              <a:t>and </a:t>
            </a:r>
            <a:r>
              <a:rPr lang="en-US" sz="1800" dirty="0">
                <a:latin typeface="Arial"/>
                <a:cs typeface="Arial"/>
              </a:rPr>
              <a:t>survive  </a:t>
            </a:r>
            <a:r>
              <a:rPr lang="en-US" sz="1800" spc="5" dirty="0">
                <a:latin typeface="Arial"/>
                <a:cs typeface="Arial"/>
              </a:rPr>
              <a:t>data at </a:t>
            </a:r>
            <a:r>
              <a:rPr lang="en-US" sz="1800" spc="5" dirty="0" smtClean="0">
                <a:latin typeface="Arial"/>
                <a:cs typeface="Arial"/>
              </a:rPr>
              <a:t>scale</a:t>
            </a:r>
          </a:p>
          <a:p>
            <a:pPr marL="187325" marR="126364" lvl="1" indent="0">
              <a:lnSpc>
                <a:spcPct val="101899"/>
              </a:lnSpc>
              <a:spcBef>
                <a:spcPts val="355"/>
              </a:spcBef>
              <a:buSzPct val="78947"/>
              <a:buNone/>
              <a:tabLst>
                <a:tab pos="28892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and </a:t>
            </a:r>
            <a:r>
              <a:rPr lang="en-US" sz="1800" dirty="0">
                <a:latin typeface="Arial"/>
                <a:cs typeface="Arial"/>
              </a:rPr>
              <a:t>with </a:t>
            </a:r>
            <a:r>
              <a:rPr lang="en-US" sz="1800" spc="5" dirty="0">
                <a:latin typeface="Arial"/>
                <a:cs typeface="Arial"/>
              </a:rPr>
              <a:t>the full </a:t>
            </a:r>
            <a:r>
              <a:rPr lang="en-US" sz="1800" dirty="0">
                <a:latin typeface="Arial"/>
                <a:cs typeface="Arial"/>
              </a:rPr>
              <a:t>power </a:t>
            </a:r>
            <a:r>
              <a:rPr lang="en-US" sz="1800" spc="5" dirty="0">
                <a:latin typeface="Arial"/>
                <a:cs typeface="Arial"/>
              </a:rPr>
              <a:t>of  </a:t>
            </a:r>
            <a:r>
              <a:rPr lang="en-US" sz="1800" spc="15" dirty="0">
                <a:latin typeface="Arial"/>
                <a:cs typeface="Arial"/>
              </a:rPr>
              <a:t>common </a:t>
            </a:r>
            <a:r>
              <a:rPr lang="en-US" sz="1800" spc="5" dirty="0">
                <a:latin typeface="Arial"/>
                <a:cs typeface="Arial"/>
              </a:rPr>
              <a:t>data integration</a:t>
            </a:r>
            <a:r>
              <a:rPr lang="en-US" sz="1800" spc="-90" dirty="0">
                <a:latin typeface="Arial"/>
                <a:cs typeface="Arial"/>
              </a:rPr>
              <a:t> </a:t>
            </a:r>
          </a:p>
          <a:p>
            <a:pPr marL="187325" marR="126364" lvl="1" indent="0">
              <a:lnSpc>
                <a:spcPct val="101899"/>
              </a:lnSpc>
              <a:spcBef>
                <a:spcPts val="355"/>
              </a:spcBef>
              <a:buSzPct val="78947"/>
              <a:buNone/>
              <a:tabLst>
                <a:tab pos="28892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processes</a:t>
            </a:r>
            <a:endParaRPr lang="en-US" sz="1800" dirty="0">
              <a:latin typeface="Arial"/>
              <a:cs typeface="Arial"/>
            </a:endParaRPr>
          </a:p>
          <a:p>
            <a:pPr marL="152400" indent="-139700">
              <a:spcBef>
                <a:spcPts val="430"/>
              </a:spcBef>
              <a:buSzPct val="123809"/>
              <a:tabLst>
                <a:tab pos="153035" algn="l"/>
              </a:tabLst>
            </a:pPr>
            <a:r>
              <a:rPr lang="en-US" sz="1800" b="1" spc="10" dirty="0">
                <a:latin typeface="Arial"/>
                <a:cs typeface="Arial"/>
              </a:rPr>
              <a:t>Monitor</a:t>
            </a:r>
            <a:endParaRPr lang="en-US" sz="1800" b="1" dirty="0">
              <a:latin typeface="Arial"/>
              <a:cs typeface="Arial"/>
            </a:endParaRPr>
          </a:p>
          <a:p>
            <a:pPr marL="288290" lvl="1" indent="-100965">
              <a:spcBef>
                <a:spcPts val="375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10" dirty="0">
                <a:latin typeface="Arial"/>
                <a:cs typeface="Arial"/>
              </a:rPr>
              <a:t>Assess </a:t>
            </a:r>
            <a:r>
              <a:rPr lang="en-US" sz="1800" spc="5" dirty="0">
                <a:latin typeface="Arial"/>
                <a:cs typeface="Arial"/>
              </a:rPr>
              <a:t>and monitor the quality of </a:t>
            </a:r>
            <a:r>
              <a:rPr lang="en-US" sz="1800" dirty="0">
                <a:latin typeface="Arial"/>
                <a:cs typeface="Arial"/>
              </a:rPr>
              <a:t>your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in </a:t>
            </a:r>
          </a:p>
          <a:p>
            <a:pPr marL="187325" lvl="1" indent="0">
              <a:spcBef>
                <a:spcPts val="375"/>
              </a:spcBef>
              <a:buSzPct val="78947"/>
              <a:buNone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 any </a:t>
            </a:r>
            <a:r>
              <a:rPr lang="en-US" sz="1800" spc="5" dirty="0">
                <a:latin typeface="Arial"/>
                <a:cs typeface="Arial"/>
              </a:rPr>
              <a:t>place and across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systems</a:t>
            </a:r>
            <a:endParaRPr lang="en-US" sz="1800" dirty="0">
              <a:latin typeface="Arial"/>
              <a:cs typeface="Arial"/>
            </a:endParaRPr>
          </a:p>
          <a:p>
            <a:pPr marL="288290" marR="1130935" lvl="1" indent="-100965">
              <a:lnSpc>
                <a:spcPct val="101800"/>
              </a:lnSpc>
              <a:spcBef>
                <a:spcPts val="350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Align quality indicators</a:t>
            </a:r>
            <a:r>
              <a:rPr lang="en-US" sz="1800" spc="-1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to  </a:t>
            </a:r>
            <a:r>
              <a:rPr lang="en-US" sz="1800" spc="5" dirty="0">
                <a:latin typeface="Arial"/>
                <a:cs typeface="Arial"/>
              </a:rPr>
              <a:t>business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policies</a:t>
            </a:r>
            <a:endParaRPr lang="en-US" sz="1800" dirty="0">
              <a:latin typeface="Arial"/>
              <a:cs typeface="Arial"/>
            </a:endParaRPr>
          </a:p>
          <a:p>
            <a:pPr marL="288290" marR="310515" lvl="1" indent="-100965">
              <a:lnSpc>
                <a:spcPct val="101800"/>
              </a:lnSpc>
              <a:spcBef>
                <a:spcPts val="350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Engage data steward </a:t>
            </a:r>
            <a:r>
              <a:rPr lang="en-US" sz="1800" spc="10" dirty="0">
                <a:latin typeface="Arial"/>
                <a:cs typeface="Arial"/>
              </a:rPr>
              <a:t>team </a:t>
            </a:r>
            <a:r>
              <a:rPr lang="en-US" sz="1800" dirty="0">
                <a:latin typeface="Arial"/>
                <a:cs typeface="Arial"/>
              </a:rPr>
              <a:t>when </a:t>
            </a:r>
            <a:r>
              <a:rPr lang="en-US" sz="1800" spc="5" dirty="0">
                <a:latin typeface="Arial"/>
                <a:cs typeface="Arial"/>
              </a:rPr>
              <a:t>issues  exceed thresholds of the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business</a:t>
            </a:r>
            <a:endParaRPr lang="en-US" sz="1800" dirty="0">
              <a:latin typeface="Arial"/>
              <a:cs typeface="Arial"/>
            </a:endParaRPr>
          </a:p>
          <a:p>
            <a:pPr marL="152400" indent="-139700">
              <a:spcBef>
                <a:spcPts val="135"/>
              </a:spcBef>
              <a:buSzPct val="123809"/>
              <a:tabLst>
                <a:tab pos="153035" algn="l"/>
              </a:tabLst>
            </a:pPr>
            <a:endParaRPr lang="fr-FR" sz="1800" dirty="0">
              <a:latin typeface="Arial"/>
              <a:cs typeface="Arial"/>
            </a:endParaRPr>
          </a:p>
        </p:txBody>
      </p:sp>
      <p:sp>
        <p:nvSpPr>
          <p:cNvPr id="4" name="object 8"/>
          <p:cNvSpPr/>
          <p:nvPr/>
        </p:nvSpPr>
        <p:spPr>
          <a:xfrm>
            <a:off x="7109696" y="2485353"/>
            <a:ext cx="2035251" cy="1272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10"/>
          <p:cNvSpPr/>
          <p:nvPr/>
        </p:nvSpPr>
        <p:spPr>
          <a:xfrm>
            <a:off x="6694673" y="3212071"/>
            <a:ext cx="2434488" cy="1057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6694673" y="4022026"/>
            <a:ext cx="1989277" cy="1188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Arial"/>
                <a:cs typeface="Arial"/>
              </a:rPr>
              <a:t>IBM </a:t>
            </a:r>
            <a:r>
              <a:rPr lang="en-US" spc="-5" dirty="0" err="1">
                <a:latin typeface="Arial"/>
                <a:cs typeface="Arial"/>
              </a:rPr>
              <a:t>InfoSphere</a:t>
            </a:r>
            <a:r>
              <a:rPr lang="en-US" spc="-5" dirty="0">
                <a:latin typeface="Arial"/>
                <a:cs typeface="Arial"/>
              </a:rPr>
              <a:t> Big Match for Hadoop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2049056" y="2149640"/>
            <a:ext cx="2306920" cy="2215464"/>
            <a:chOff x="2049056" y="2149640"/>
            <a:chExt cx="1141730" cy="1130935"/>
          </a:xfrm>
        </p:grpSpPr>
        <p:sp>
          <p:nvSpPr>
            <p:cNvPr id="4" name="object 6"/>
            <p:cNvSpPr/>
            <p:nvPr/>
          </p:nvSpPr>
          <p:spPr>
            <a:xfrm>
              <a:off x="2049056" y="2149640"/>
              <a:ext cx="1141730" cy="1130935"/>
            </a:xfrm>
            <a:custGeom>
              <a:avLst/>
              <a:gdLst/>
              <a:ahLst/>
              <a:cxnLst/>
              <a:rect l="l" t="t" r="r" b="b"/>
              <a:pathLst>
                <a:path w="1141730" h="1130935">
                  <a:moveTo>
                    <a:pt x="953554" y="0"/>
                  </a:moveTo>
                  <a:lnTo>
                    <a:pt x="188150" y="0"/>
                  </a:lnTo>
                  <a:lnTo>
                    <a:pt x="138128" y="6735"/>
                  </a:lnTo>
                  <a:lnTo>
                    <a:pt x="93182" y="25743"/>
                  </a:lnTo>
                  <a:lnTo>
                    <a:pt x="55103" y="55224"/>
                  </a:lnTo>
                  <a:lnTo>
                    <a:pt x="25685" y="93377"/>
                  </a:lnTo>
                  <a:lnTo>
                    <a:pt x="6720" y="138405"/>
                  </a:lnTo>
                  <a:lnTo>
                    <a:pt x="0" y="188506"/>
                  </a:lnTo>
                  <a:lnTo>
                    <a:pt x="0" y="942378"/>
                  </a:lnTo>
                  <a:lnTo>
                    <a:pt x="6720" y="992479"/>
                  </a:lnTo>
                  <a:lnTo>
                    <a:pt x="25685" y="1037506"/>
                  </a:lnTo>
                  <a:lnTo>
                    <a:pt x="55103" y="1075659"/>
                  </a:lnTo>
                  <a:lnTo>
                    <a:pt x="93182" y="1105140"/>
                  </a:lnTo>
                  <a:lnTo>
                    <a:pt x="138128" y="1124148"/>
                  </a:lnTo>
                  <a:lnTo>
                    <a:pt x="188150" y="1130884"/>
                  </a:lnTo>
                  <a:lnTo>
                    <a:pt x="953554" y="1130884"/>
                  </a:lnTo>
                  <a:lnTo>
                    <a:pt x="1003563" y="1124148"/>
                  </a:lnTo>
                  <a:lnTo>
                    <a:pt x="1048490" y="1105140"/>
                  </a:lnTo>
                  <a:lnTo>
                    <a:pt x="1086545" y="1075659"/>
                  </a:lnTo>
                  <a:lnTo>
                    <a:pt x="1115941" y="1037506"/>
                  </a:lnTo>
                  <a:lnTo>
                    <a:pt x="1134889" y="992479"/>
                  </a:lnTo>
                  <a:lnTo>
                    <a:pt x="1141603" y="942378"/>
                  </a:lnTo>
                  <a:lnTo>
                    <a:pt x="1141603" y="188506"/>
                  </a:lnTo>
                  <a:lnTo>
                    <a:pt x="1134889" y="138405"/>
                  </a:lnTo>
                  <a:lnTo>
                    <a:pt x="1115941" y="93377"/>
                  </a:lnTo>
                  <a:lnTo>
                    <a:pt x="1086545" y="55224"/>
                  </a:lnTo>
                  <a:lnTo>
                    <a:pt x="1048490" y="25743"/>
                  </a:lnTo>
                  <a:lnTo>
                    <a:pt x="1003563" y="6735"/>
                  </a:lnTo>
                  <a:lnTo>
                    <a:pt x="953554" y="0"/>
                  </a:lnTo>
                  <a:close/>
                </a:path>
              </a:pathLst>
            </a:custGeom>
            <a:solidFill>
              <a:srgbClr val="00B2E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 txBox="1"/>
            <p:nvPr/>
          </p:nvSpPr>
          <p:spPr>
            <a:xfrm>
              <a:off x="2407594" y="2207499"/>
              <a:ext cx="424815" cy="2470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50" dirty="0">
                  <a:solidFill>
                    <a:srgbClr val="FFFFFF"/>
                  </a:solidFill>
                  <a:latin typeface="Arial"/>
                  <a:cs typeface="Arial"/>
                </a:rPr>
                <a:t>PME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6" name="object 8"/>
            <p:cNvSpPr/>
            <p:nvPr/>
          </p:nvSpPr>
          <p:spPr>
            <a:xfrm>
              <a:off x="2768892" y="2494876"/>
              <a:ext cx="137160" cy="547370"/>
            </a:xfrm>
            <a:custGeom>
              <a:avLst/>
              <a:gdLst/>
              <a:ahLst/>
              <a:cxnLst/>
              <a:rect l="l" t="t" r="r" b="b"/>
              <a:pathLst>
                <a:path w="137160" h="547369">
                  <a:moveTo>
                    <a:pt x="136550" y="0"/>
                  </a:moveTo>
                  <a:lnTo>
                    <a:pt x="0" y="136626"/>
                  </a:lnTo>
                  <a:lnTo>
                    <a:pt x="0" y="546798"/>
                  </a:lnTo>
                  <a:lnTo>
                    <a:pt x="136550" y="410019"/>
                  </a:lnTo>
                  <a:lnTo>
                    <a:pt x="136550" y="0"/>
                  </a:lnTo>
                  <a:close/>
                </a:path>
              </a:pathLst>
            </a:custGeom>
            <a:solidFill>
              <a:srgbClr val="75A7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2334336" y="2494876"/>
              <a:ext cx="571500" cy="137160"/>
            </a:xfrm>
            <a:custGeom>
              <a:avLst/>
              <a:gdLst/>
              <a:ahLst/>
              <a:cxnLst/>
              <a:rect l="l" t="t" r="r" b="b"/>
              <a:pathLst>
                <a:path w="571500" h="137160">
                  <a:moveTo>
                    <a:pt x="571106" y="0"/>
                  </a:moveTo>
                  <a:lnTo>
                    <a:pt x="136474" y="0"/>
                  </a:lnTo>
                  <a:lnTo>
                    <a:pt x="0" y="136626"/>
                  </a:lnTo>
                  <a:lnTo>
                    <a:pt x="434555" y="136626"/>
                  </a:lnTo>
                  <a:lnTo>
                    <a:pt x="571106" y="0"/>
                  </a:lnTo>
                  <a:close/>
                </a:path>
              </a:pathLst>
            </a:custGeom>
            <a:solidFill>
              <a:srgbClr val="A7D9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 txBox="1"/>
            <p:nvPr/>
          </p:nvSpPr>
          <p:spPr>
            <a:xfrm>
              <a:off x="2334336" y="2631582"/>
              <a:ext cx="434975" cy="410209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6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500" dirty="0">
                <a:latin typeface="Times New Roman"/>
                <a:cs typeface="Times New Roman"/>
              </a:endParaRPr>
            </a:p>
            <a:p>
              <a:pPr marL="50800">
                <a:lnSpc>
                  <a:spcPct val="100000"/>
                </a:lnSpc>
              </a:pPr>
              <a:r>
                <a:rPr sz="550" b="1" spc="-5" dirty="0">
                  <a:solidFill>
                    <a:srgbClr val="FFFFFF"/>
                  </a:solidFill>
                  <a:latin typeface="Arial"/>
                  <a:cs typeface="Arial"/>
                </a:rPr>
                <a:t>Algorithm</a:t>
              </a:r>
              <a:endParaRPr sz="550" dirty="0">
                <a:latin typeface="Arial"/>
                <a:cs typeface="Arial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5312320" y="2217068"/>
            <a:ext cx="2140000" cy="2148036"/>
            <a:chOff x="4127207" y="2149640"/>
            <a:chExt cx="1141730" cy="1130935"/>
          </a:xfrm>
        </p:grpSpPr>
        <p:sp>
          <p:nvSpPr>
            <p:cNvPr id="9" name="object 11"/>
            <p:cNvSpPr/>
            <p:nvPr/>
          </p:nvSpPr>
          <p:spPr>
            <a:xfrm>
              <a:off x="4127207" y="2149640"/>
              <a:ext cx="1141730" cy="1130935"/>
            </a:xfrm>
            <a:custGeom>
              <a:avLst/>
              <a:gdLst/>
              <a:ahLst/>
              <a:cxnLst/>
              <a:rect l="l" t="t" r="r" b="b"/>
              <a:pathLst>
                <a:path w="1141729" h="1130935">
                  <a:moveTo>
                    <a:pt x="953414" y="0"/>
                  </a:moveTo>
                  <a:lnTo>
                    <a:pt x="188048" y="0"/>
                  </a:lnTo>
                  <a:lnTo>
                    <a:pt x="138039" y="6735"/>
                  </a:lnTo>
                  <a:lnTo>
                    <a:pt x="93112" y="25743"/>
                  </a:lnTo>
                  <a:lnTo>
                    <a:pt x="55057" y="55224"/>
                  </a:lnTo>
                  <a:lnTo>
                    <a:pt x="25661" y="93377"/>
                  </a:lnTo>
                  <a:lnTo>
                    <a:pt x="6713" y="138405"/>
                  </a:lnTo>
                  <a:lnTo>
                    <a:pt x="0" y="188506"/>
                  </a:lnTo>
                  <a:lnTo>
                    <a:pt x="0" y="942378"/>
                  </a:lnTo>
                  <a:lnTo>
                    <a:pt x="6713" y="992479"/>
                  </a:lnTo>
                  <a:lnTo>
                    <a:pt x="25661" y="1037506"/>
                  </a:lnTo>
                  <a:lnTo>
                    <a:pt x="55057" y="1075659"/>
                  </a:lnTo>
                  <a:lnTo>
                    <a:pt x="93112" y="1105140"/>
                  </a:lnTo>
                  <a:lnTo>
                    <a:pt x="138039" y="1124148"/>
                  </a:lnTo>
                  <a:lnTo>
                    <a:pt x="188048" y="1130884"/>
                  </a:lnTo>
                  <a:lnTo>
                    <a:pt x="953414" y="1130884"/>
                  </a:lnTo>
                  <a:lnTo>
                    <a:pt x="1003435" y="1124148"/>
                  </a:lnTo>
                  <a:lnTo>
                    <a:pt x="1048390" y="1105140"/>
                  </a:lnTo>
                  <a:lnTo>
                    <a:pt x="1086481" y="1075659"/>
                  </a:lnTo>
                  <a:lnTo>
                    <a:pt x="1115914" y="1037506"/>
                  </a:lnTo>
                  <a:lnTo>
                    <a:pt x="1134890" y="992479"/>
                  </a:lnTo>
                  <a:lnTo>
                    <a:pt x="1141615" y="942378"/>
                  </a:lnTo>
                  <a:lnTo>
                    <a:pt x="1141615" y="188506"/>
                  </a:lnTo>
                  <a:lnTo>
                    <a:pt x="1134890" y="138405"/>
                  </a:lnTo>
                  <a:lnTo>
                    <a:pt x="1115914" y="93377"/>
                  </a:lnTo>
                  <a:lnTo>
                    <a:pt x="1086481" y="55224"/>
                  </a:lnTo>
                  <a:lnTo>
                    <a:pt x="1048390" y="25743"/>
                  </a:lnTo>
                  <a:lnTo>
                    <a:pt x="1003435" y="6735"/>
                  </a:lnTo>
                  <a:lnTo>
                    <a:pt x="953414" y="0"/>
                  </a:lnTo>
                  <a:close/>
                </a:path>
              </a:pathLst>
            </a:custGeom>
            <a:solidFill>
              <a:srgbClr val="00B2E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 txBox="1"/>
            <p:nvPr/>
          </p:nvSpPr>
          <p:spPr>
            <a:xfrm>
              <a:off x="4362942" y="2207499"/>
              <a:ext cx="672465" cy="2470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50" spc="-5" dirty="0">
                  <a:solidFill>
                    <a:srgbClr val="FFFFFF"/>
                  </a:solidFill>
                  <a:latin typeface="Arial"/>
                  <a:cs typeface="Arial"/>
                </a:rPr>
                <a:t>Hadoop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11" name="object 13"/>
            <p:cNvSpPr/>
            <p:nvPr/>
          </p:nvSpPr>
          <p:spPr>
            <a:xfrm>
              <a:off x="4386364" y="2458698"/>
              <a:ext cx="623403" cy="618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4437088" y="2529420"/>
              <a:ext cx="108813" cy="114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4328286" y="2693365"/>
              <a:ext cx="108800" cy="11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4437088" y="2877273"/>
              <a:ext cx="108813" cy="1149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4643678" y="2997314"/>
              <a:ext cx="108661" cy="114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4846599" y="2882328"/>
              <a:ext cx="108813" cy="1149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/>
            <p:cNvSpPr/>
            <p:nvPr/>
          </p:nvSpPr>
          <p:spPr>
            <a:xfrm>
              <a:off x="4960162" y="2693365"/>
              <a:ext cx="108661" cy="1148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4861153" y="2533561"/>
              <a:ext cx="108813" cy="1148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4632655" y="2447912"/>
              <a:ext cx="108800" cy="1149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2"/>
          <p:cNvSpPr txBox="1"/>
          <p:nvPr/>
        </p:nvSpPr>
        <p:spPr>
          <a:xfrm>
            <a:off x="1691680" y="5014387"/>
            <a:ext cx="655272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Big </a:t>
            </a:r>
            <a:r>
              <a:rPr sz="1600" b="1" dirty="0">
                <a:latin typeface="Arial"/>
                <a:cs typeface="Arial"/>
              </a:rPr>
              <a:t>Match is a </a:t>
            </a:r>
            <a:r>
              <a:rPr sz="1600" b="1" spc="-5" dirty="0">
                <a:latin typeface="Arial"/>
                <a:cs typeface="Arial"/>
              </a:rPr>
              <a:t>Probabilistic </a:t>
            </a:r>
            <a:r>
              <a:rPr sz="1600" b="1" dirty="0">
                <a:latin typeface="Arial"/>
                <a:cs typeface="Arial"/>
              </a:rPr>
              <a:t>Matching Engine (PME)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running</a:t>
            </a:r>
            <a:endParaRPr sz="1600" dirty="0">
              <a:latin typeface="Arial"/>
              <a:cs typeface="Arial"/>
            </a:endParaRPr>
          </a:p>
          <a:p>
            <a:pPr marR="31750" algn="ctr">
              <a:lnSpc>
                <a:spcPct val="100000"/>
              </a:lnSpc>
              <a:spcBef>
                <a:spcPts val="15"/>
              </a:spcBef>
            </a:pPr>
            <a:r>
              <a:rPr sz="1600" b="1" dirty="0">
                <a:latin typeface="Arial"/>
                <a:cs typeface="Arial"/>
              </a:rPr>
              <a:t>natively within Hadoop for </a:t>
            </a:r>
            <a:r>
              <a:rPr sz="1600" b="1" spc="-5" dirty="0">
                <a:latin typeface="Arial"/>
                <a:cs typeface="Arial"/>
              </a:rPr>
              <a:t>Customer </a:t>
            </a:r>
            <a:r>
              <a:rPr sz="1600" b="1" dirty="0">
                <a:latin typeface="Arial"/>
                <a:cs typeface="Arial"/>
              </a:rPr>
              <a:t>Data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Matching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6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Watson Studio (formerly Data </a:t>
            </a:r>
            <a:r>
              <a:rPr lang="en-US" dirty="0">
                <a:latin typeface="Arial"/>
                <a:cs typeface="Arial"/>
              </a:rPr>
              <a:t>Science </a:t>
            </a:r>
            <a:r>
              <a:rPr lang="en-US" spc="-5" dirty="0">
                <a:latin typeface="Arial"/>
                <a:cs typeface="Arial"/>
              </a:rPr>
              <a:t>Experience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(DSX</a:t>
            </a:r>
            <a:r>
              <a:rPr lang="en-US" dirty="0" smtClean="0">
                <a:latin typeface="Arial"/>
                <a:cs typeface="Arial"/>
              </a:rPr>
              <a:t>))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5080" indent="-139700">
              <a:spcBef>
                <a:spcPts val="1305"/>
              </a:spcBef>
              <a:buSzPct val="120689"/>
              <a:tabLst>
                <a:tab pos="163830" algn="l"/>
              </a:tabLst>
            </a:pPr>
            <a:r>
              <a:rPr lang="en-US" sz="2400" dirty="0">
                <a:latin typeface="Arial"/>
                <a:cs typeface="Arial"/>
              </a:rPr>
              <a:t>Watson </a:t>
            </a:r>
            <a:r>
              <a:rPr lang="en-US" sz="2400" spc="-5" dirty="0">
                <a:latin typeface="Arial"/>
                <a:cs typeface="Arial"/>
              </a:rPr>
              <a:t>Studio is a collaborative platform </a:t>
            </a:r>
            <a:r>
              <a:rPr lang="en-US" sz="2400" dirty="0">
                <a:latin typeface="Arial"/>
                <a:cs typeface="Arial"/>
              </a:rPr>
              <a:t>for </a:t>
            </a:r>
            <a:r>
              <a:rPr lang="en-US" sz="2400" spc="-5" dirty="0">
                <a:latin typeface="Arial"/>
                <a:cs typeface="Arial"/>
              </a:rPr>
              <a:t>data scientists,  built on </a:t>
            </a:r>
            <a:r>
              <a:rPr lang="en-US" sz="2400" dirty="0">
                <a:latin typeface="Arial"/>
                <a:cs typeface="Arial"/>
              </a:rPr>
              <a:t>open </a:t>
            </a:r>
            <a:r>
              <a:rPr lang="en-US" sz="2400" spc="-5" dirty="0">
                <a:latin typeface="Arial"/>
                <a:cs typeface="Arial"/>
              </a:rPr>
              <a:t>source </a:t>
            </a:r>
            <a:r>
              <a:rPr lang="en-US" sz="2400" dirty="0">
                <a:latin typeface="Arial"/>
                <a:cs typeface="Arial"/>
              </a:rPr>
              <a:t>components and IBM added </a:t>
            </a:r>
            <a:r>
              <a:rPr lang="en-US" sz="2400" spc="-10" dirty="0">
                <a:latin typeface="Arial"/>
                <a:cs typeface="Arial"/>
              </a:rPr>
              <a:t>value,  </a:t>
            </a:r>
            <a:r>
              <a:rPr lang="en-US" sz="2400" spc="-5" dirty="0">
                <a:latin typeface="Arial"/>
                <a:cs typeface="Arial"/>
              </a:rPr>
              <a:t>available in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cloud or on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premises.</a:t>
            </a:r>
            <a:endParaRPr lang="en-US" sz="2400" dirty="0">
              <a:latin typeface="Arial"/>
              <a:cs typeface="Arial"/>
            </a:endParaRPr>
          </a:p>
          <a:p>
            <a:pPr marL="163195" indent="-139700">
              <a:spcBef>
                <a:spcPts val="495"/>
              </a:spcBef>
              <a:tabLst>
                <a:tab pos="163830" algn="l"/>
              </a:tabLst>
            </a:pPr>
            <a:r>
              <a:rPr lang="en-US" sz="2000" dirty="0">
                <a:latin typeface="Arial"/>
                <a:cs typeface="Arial"/>
              </a:rPr>
              <a:t>https://datascience.ibm.com/</a:t>
            </a: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6804248" y="2356824"/>
            <a:ext cx="1222294" cy="71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3635897" y="2538200"/>
            <a:ext cx="1243342" cy="530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5044436" y="2340692"/>
            <a:ext cx="1255756" cy="728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1974831" y="4411909"/>
            <a:ext cx="1411605" cy="45719"/>
          </a:xfrm>
          <a:custGeom>
            <a:avLst/>
            <a:gdLst/>
            <a:ahLst/>
            <a:cxnLst/>
            <a:rect l="l" t="t" r="r" b="b"/>
            <a:pathLst>
              <a:path w="1411605" h="14604">
                <a:moveTo>
                  <a:pt x="0" y="14559"/>
                </a:moveTo>
                <a:lnTo>
                  <a:pt x="1411579" y="14559"/>
                </a:lnTo>
                <a:lnTo>
                  <a:pt x="1411579" y="0"/>
                </a:lnTo>
                <a:lnTo>
                  <a:pt x="0" y="0"/>
                </a:lnTo>
                <a:lnTo>
                  <a:pt x="0" y="14559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2344808" y="3688360"/>
            <a:ext cx="671617" cy="1086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1974831" y="4705483"/>
            <a:ext cx="1411605" cy="90805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04775" rIns="0" bIns="0" rtlCol="0">
            <a:spAutoFit/>
          </a:bodyPr>
          <a:lstStyle/>
          <a:p>
            <a:pPr marL="55244" marR="113664">
              <a:lnSpc>
                <a:spcPct val="102000"/>
              </a:lnSpc>
              <a:spcBef>
                <a:spcPts val="825"/>
              </a:spcBef>
            </a:pPr>
            <a:r>
              <a:rPr sz="1050" spc="10" dirty="0">
                <a:solidFill>
                  <a:srgbClr val="FFFFFF"/>
                </a:solidFill>
                <a:latin typeface="Arial"/>
                <a:cs typeface="Arial"/>
              </a:rPr>
              <a:t>Built-in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learning to 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started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or go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1050" spc="10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tutorials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1974831" y="4426469"/>
            <a:ext cx="1411605" cy="279400"/>
          </a:xfrm>
          <a:prstGeom prst="rect">
            <a:avLst/>
          </a:prstGeom>
          <a:solidFill>
            <a:srgbClr val="40CA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185"/>
              </a:spcBef>
            </a:pP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3551765" y="4411916"/>
            <a:ext cx="1411605" cy="45719"/>
          </a:xfrm>
          <a:custGeom>
            <a:avLst/>
            <a:gdLst/>
            <a:ahLst/>
            <a:cxnLst/>
            <a:rect l="l" t="t" r="r" b="b"/>
            <a:pathLst>
              <a:path w="1411604" h="14604">
                <a:moveTo>
                  <a:pt x="0" y="14551"/>
                </a:moveTo>
                <a:lnTo>
                  <a:pt x="1411579" y="14551"/>
                </a:lnTo>
                <a:lnTo>
                  <a:pt x="1411579" y="0"/>
                </a:lnTo>
                <a:lnTo>
                  <a:pt x="0" y="0"/>
                </a:lnTo>
                <a:lnTo>
                  <a:pt x="0" y="14551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3986105" y="3732335"/>
            <a:ext cx="583679" cy="944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3551765" y="4705483"/>
            <a:ext cx="1411605" cy="90805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60325" rIns="0" bIns="0" rtlCol="0">
            <a:spAutoFit/>
          </a:bodyPr>
          <a:lstStyle/>
          <a:p>
            <a:pPr marL="67945" marR="122555">
              <a:lnSpc>
                <a:spcPct val="103400"/>
              </a:lnSpc>
              <a:spcBef>
                <a:spcPts val="475"/>
              </a:spcBef>
            </a:pP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best of open 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1050" spc="20" dirty="0">
                <a:solidFill>
                  <a:srgbClr val="FFFFFF"/>
                </a:solidFill>
                <a:latin typeface="Arial"/>
                <a:cs typeface="Arial"/>
              </a:rPr>
              <a:t>and IBM 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value-add to create  state-of-the-art</a:t>
            </a:r>
            <a:r>
              <a:rPr sz="10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data  products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3551765" y="4426469"/>
            <a:ext cx="1411605" cy="279400"/>
          </a:xfrm>
          <a:prstGeom prst="rect">
            <a:avLst/>
          </a:prstGeom>
          <a:solidFill>
            <a:srgbClr val="40CA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85"/>
              </a:spcBef>
            </a:pP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5128635" y="4411916"/>
            <a:ext cx="1411605" cy="45719"/>
          </a:xfrm>
          <a:custGeom>
            <a:avLst/>
            <a:gdLst/>
            <a:ahLst/>
            <a:cxnLst/>
            <a:rect l="l" t="t" r="r" b="b"/>
            <a:pathLst>
              <a:path w="1411604" h="14604">
                <a:moveTo>
                  <a:pt x="0" y="14551"/>
                </a:moveTo>
                <a:lnTo>
                  <a:pt x="1411579" y="14551"/>
                </a:lnTo>
                <a:lnTo>
                  <a:pt x="1411579" y="0"/>
                </a:lnTo>
                <a:lnTo>
                  <a:pt x="0" y="0"/>
                </a:lnTo>
                <a:lnTo>
                  <a:pt x="0" y="14551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5497977" y="3669346"/>
            <a:ext cx="709594" cy="1147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5128635" y="4705483"/>
            <a:ext cx="1411605" cy="90805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04775" rIns="0" bIns="0" rtlCol="0">
            <a:spAutoFit/>
          </a:bodyPr>
          <a:lstStyle/>
          <a:p>
            <a:pPr marL="55880" marR="177800">
              <a:lnSpc>
                <a:spcPct val="102000"/>
              </a:lnSpc>
              <a:spcBef>
                <a:spcPts val="825"/>
              </a:spcBef>
            </a:pPr>
            <a:r>
              <a:rPr sz="1050" spc="20" dirty="0">
                <a:solidFill>
                  <a:srgbClr val="FFFFFF"/>
                </a:solidFill>
                <a:latin typeface="Arial"/>
                <a:cs typeface="Arial"/>
              </a:rPr>
              <a:t>Community and 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social features that 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meaningful  collaboration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5128635" y="4426469"/>
            <a:ext cx="1411605" cy="279400"/>
          </a:xfrm>
          <a:prstGeom prst="rect">
            <a:avLst/>
          </a:prstGeom>
          <a:solidFill>
            <a:srgbClr val="40CA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85"/>
              </a:spcBef>
            </a:pP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Collaborate</a:t>
            </a:r>
            <a:endParaRPr sz="1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latin typeface="Arial"/>
                <a:cs typeface="Arial"/>
              </a:rPr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140" indent="-207645">
              <a:lnSpc>
                <a:spcPct val="150000"/>
              </a:lnSpc>
              <a:spcBef>
                <a:spcPts val="1075"/>
              </a:spcBef>
              <a:buSzPct val="120833"/>
              <a:buAutoNum type="arabicParenR"/>
              <a:tabLst>
                <a:tab pos="231775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List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" dirty="0">
                <a:latin typeface="Arial"/>
                <a:cs typeface="Arial"/>
              </a:rPr>
              <a:t>components of HDP which provides data </a:t>
            </a:r>
            <a:r>
              <a:rPr lang="en-US" sz="2000" dirty="0">
                <a:latin typeface="Arial"/>
                <a:cs typeface="Arial"/>
              </a:rPr>
              <a:t>access</a:t>
            </a:r>
            <a:r>
              <a:rPr lang="en-US" sz="2000" spc="10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capabilities?</a:t>
            </a:r>
            <a:endParaRPr lang="en-US" sz="2000" dirty="0">
              <a:latin typeface="Arial"/>
              <a:cs typeface="Arial"/>
            </a:endParaRPr>
          </a:p>
          <a:p>
            <a:pPr marL="231140" indent="-207645">
              <a:lnSpc>
                <a:spcPct val="150000"/>
              </a:lnSpc>
              <a:spcBef>
                <a:spcPts val="145"/>
              </a:spcBef>
              <a:buSzPct val="120833"/>
              <a:buAutoNum type="arabicParenR"/>
              <a:tabLst>
                <a:tab pos="231775" algn="l"/>
              </a:tabLst>
            </a:pPr>
            <a:r>
              <a:rPr lang="en-US" sz="2000" spc="-5" dirty="0">
                <a:latin typeface="Arial"/>
                <a:cs typeface="Arial"/>
              </a:rPr>
              <a:t>List the </a:t>
            </a:r>
            <a:r>
              <a:rPr lang="en-US" sz="2000" dirty="0">
                <a:latin typeface="Arial"/>
                <a:cs typeface="Arial"/>
              </a:rPr>
              <a:t>components </a:t>
            </a:r>
            <a:r>
              <a:rPr lang="en-US" sz="2000" spc="-5" dirty="0">
                <a:latin typeface="Arial"/>
                <a:cs typeface="Arial"/>
              </a:rPr>
              <a:t>that provides the capability </a:t>
            </a:r>
            <a:r>
              <a:rPr lang="en-US" sz="2000" dirty="0">
                <a:latin typeface="Arial"/>
                <a:cs typeface="Arial"/>
              </a:rPr>
              <a:t>to move </a:t>
            </a:r>
            <a:r>
              <a:rPr lang="en-US" sz="2000" spc="-5" dirty="0">
                <a:latin typeface="Arial"/>
                <a:cs typeface="Arial"/>
              </a:rPr>
              <a:t>data</a:t>
            </a:r>
            <a:r>
              <a:rPr lang="en-US" sz="2000" spc="114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from </a:t>
            </a:r>
            <a:r>
              <a:rPr lang="en-US" sz="2000" spc="-5" dirty="0" smtClean="0">
                <a:latin typeface="Arial"/>
                <a:cs typeface="Arial"/>
              </a:rPr>
              <a:t>relational </a:t>
            </a:r>
            <a:r>
              <a:rPr lang="en-US" sz="2000" spc="-5" dirty="0">
                <a:latin typeface="Arial"/>
                <a:cs typeface="Arial"/>
              </a:rPr>
              <a:t>database into</a:t>
            </a:r>
            <a:r>
              <a:rPr lang="en-US" sz="2000" spc="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Hadoop?</a:t>
            </a:r>
            <a:endParaRPr lang="en-US" sz="2000" dirty="0">
              <a:latin typeface="Arial"/>
              <a:cs typeface="Arial"/>
            </a:endParaRPr>
          </a:p>
          <a:p>
            <a:pPr marL="231140" marR="561340" indent="-207645">
              <a:lnSpc>
                <a:spcPct val="150000"/>
              </a:lnSpc>
              <a:spcBef>
                <a:spcPts val="484"/>
              </a:spcBef>
              <a:buSzPct val="120833"/>
              <a:buAutoNum type="arabicParenR" startAt="3"/>
              <a:tabLst>
                <a:tab pos="231775" algn="l"/>
              </a:tabLst>
            </a:pPr>
            <a:r>
              <a:rPr lang="en-US" sz="2000" spc="-5" dirty="0">
                <a:latin typeface="Arial"/>
                <a:cs typeface="Arial"/>
              </a:rPr>
              <a:t>Managing Hadoop clusters can be accomplished using which  component?</a:t>
            </a:r>
            <a:endParaRPr lang="en-US" sz="2000" dirty="0">
              <a:latin typeface="Arial"/>
              <a:cs typeface="Arial"/>
            </a:endParaRPr>
          </a:p>
          <a:p>
            <a:pPr marL="231140" marR="196850" indent="-207645">
              <a:lnSpc>
                <a:spcPct val="150000"/>
              </a:lnSpc>
              <a:spcBef>
                <a:spcPts val="440"/>
              </a:spcBef>
              <a:buSzPct val="120833"/>
              <a:buAutoNum type="arabicParenR" startAt="3"/>
              <a:tabLst>
                <a:tab pos="231775" algn="l"/>
              </a:tabLst>
            </a:pPr>
            <a:r>
              <a:rPr lang="en-US" sz="2000" dirty="0">
                <a:latin typeface="Arial"/>
                <a:cs typeface="Arial"/>
              </a:rPr>
              <a:t>True </a:t>
            </a:r>
            <a:r>
              <a:rPr lang="en-US" sz="2000" spc="-5" dirty="0">
                <a:latin typeface="Arial"/>
                <a:cs typeface="Arial"/>
              </a:rPr>
              <a:t>or False?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following </a:t>
            </a:r>
            <a:r>
              <a:rPr lang="en-US" sz="2000" dirty="0">
                <a:latin typeface="Arial"/>
                <a:cs typeface="Arial"/>
              </a:rPr>
              <a:t>components </a:t>
            </a:r>
            <a:r>
              <a:rPr lang="en-US" sz="2000" spc="-5" dirty="0">
                <a:latin typeface="Arial"/>
                <a:cs typeface="Arial"/>
              </a:rPr>
              <a:t>are value-add </a:t>
            </a:r>
            <a:r>
              <a:rPr lang="en-US" sz="2000" dirty="0">
                <a:latin typeface="Arial"/>
                <a:cs typeface="Arial"/>
              </a:rPr>
              <a:t>from IBM:  </a:t>
            </a:r>
            <a:r>
              <a:rPr lang="en-US" sz="2000" spc="-5" dirty="0">
                <a:latin typeface="Arial"/>
                <a:cs typeface="Arial"/>
              </a:rPr>
              <a:t>Big Replicate, Big SQL, </a:t>
            </a:r>
            <a:r>
              <a:rPr lang="en-US" sz="2000" spc="-5" dirty="0" err="1">
                <a:latin typeface="Arial"/>
                <a:cs typeface="Arial"/>
              </a:rPr>
              <a:t>BigIntegrate</a:t>
            </a:r>
            <a:r>
              <a:rPr lang="en-US" sz="2000" spc="-5" dirty="0">
                <a:latin typeface="Arial"/>
                <a:cs typeface="Arial"/>
              </a:rPr>
              <a:t>, </a:t>
            </a:r>
            <a:r>
              <a:rPr lang="en-US" sz="2000" spc="-10" dirty="0" err="1">
                <a:latin typeface="Arial"/>
                <a:cs typeface="Arial"/>
              </a:rPr>
              <a:t>BigQuality</a:t>
            </a:r>
            <a:r>
              <a:rPr lang="en-US" sz="2000" spc="-10" dirty="0">
                <a:latin typeface="Arial"/>
                <a:cs typeface="Arial"/>
              </a:rPr>
              <a:t>, </a:t>
            </a:r>
            <a:r>
              <a:rPr lang="en-US" sz="2000" spc="-5" dirty="0">
                <a:latin typeface="Arial"/>
                <a:cs typeface="Arial"/>
              </a:rPr>
              <a:t>Big</a:t>
            </a:r>
            <a:r>
              <a:rPr lang="en-US" sz="2000" spc="24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Match</a:t>
            </a:r>
          </a:p>
          <a:p>
            <a:pPr marL="231140" marR="67310" indent="-207645">
              <a:lnSpc>
                <a:spcPct val="150000"/>
              </a:lnSpc>
              <a:spcBef>
                <a:spcPts val="434"/>
              </a:spcBef>
              <a:buSzPct val="120833"/>
              <a:buAutoNum type="arabicParenR" startAt="3"/>
              <a:tabLst>
                <a:tab pos="231775" algn="l"/>
              </a:tabLst>
            </a:pPr>
            <a:r>
              <a:rPr lang="en-US" sz="2000" dirty="0">
                <a:latin typeface="Arial"/>
                <a:cs typeface="Arial"/>
              </a:rPr>
              <a:t>True </a:t>
            </a:r>
            <a:r>
              <a:rPr lang="en-US" sz="2000" spc="-5" dirty="0">
                <a:latin typeface="Arial"/>
                <a:cs typeface="Arial"/>
              </a:rPr>
              <a:t>or False? Data Science capabilities </a:t>
            </a:r>
            <a:r>
              <a:rPr lang="en-US" sz="2000" dirty="0">
                <a:latin typeface="Arial"/>
                <a:cs typeface="Arial"/>
              </a:rPr>
              <a:t>can </a:t>
            </a:r>
            <a:r>
              <a:rPr lang="en-US" sz="2000" spc="-5" dirty="0">
                <a:latin typeface="Arial"/>
                <a:cs typeface="Arial"/>
              </a:rPr>
              <a:t>be achieved using only  HDP.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187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pc="-10" dirty="0" err="1">
                <a:latin typeface="Arial"/>
                <a:cs typeface="Arial"/>
              </a:rPr>
              <a:t>Appendix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B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4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5" dirty="0">
                <a:latin typeface="Arial"/>
                <a:cs typeface="Arial"/>
              </a:rPr>
              <a:t>Data</a:t>
            </a:r>
            <a:r>
              <a:rPr lang="fr-FR" spc="-8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workflow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933382" y="2026924"/>
            <a:ext cx="5734962" cy="3706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926079" y="4240092"/>
            <a:ext cx="1007303" cy="631272"/>
          </a:xfrm>
          <a:custGeom>
            <a:avLst/>
            <a:gdLst/>
            <a:ahLst/>
            <a:cxnLst/>
            <a:rect l="l" t="t" r="r" b="b"/>
            <a:pathLst>
              <a:path w="697864" h="429895">
                <a:moveTo>
                  <a:pt x="483069" y="0"/>
                </a:moveTo>
                <a:lnTo>
                  <a:pt x="483069" y="107264"/>
                </a:lnTo>
                <a:lnTo>
                  <a:pt x="0" y="107264"/>
                </a:lnTo>
                <a:lnTo>
                  <a:pt x="0" y="321970"/>
                </a:lnTo>
                <a:lnTo>
                  <a:pt x="483069" y="321970"/>
                </a:lnTo>
                <a:lnTo>
                  <a:pt x="483069" y="429323"/>
                </a:lnTo>
                <a:lnTo>
                  <a:pt x="697420" y="214630"/>
                </a:lnTo>
                <a:lnTo>
                  <a:pt x="483069" y="0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1968343" y="3645024"/>
            <a:ext cx="1235505" cy="2088232"/>
          </a:xfrm>
          <a:custGeom>
            <a:avLst/>
            <a:gdLst/>
            <a:ahLst/>
            <a:cxnLst/>
            <a:rect l="l" t="t" r="r" b="b"/>
            <a:pathLst>
              <a:path w="896619" h="1471929">
                <a:moveTo>
                  <a:pt x="0" y="1471448"/>
                </a:moveTo>
                <a:lnTo>
                  <a:pt x="896447" y="1471448"/>
                </a:lnTo>
                <a:lnTo>
                  <a:pt x="896447" y="0"/>
                </a:lnTo>
                <a:lnTo>
                  <a:pt x="0" y="0"/>
                </a:lnTo>
                <a:lnTo>
                  <a:pt x="0" y="1471448"/>
                </a:lnTo>
                <a:close/>
              </a:path>
            </a:pathLst>
          </a:custGeom>
          <a:ln w="38100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5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 smtClean="0">
                <a:latin typeface="Arial"/>
                <a:cs typeface="Arial"/>
              </a:rPr>
              <a:t>Sqoop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8328" y="2636912"/>
            <a:ext cx="8805672" cy="3478144"/>
          </a:xfrm>
        </p:spPr>
        <p:txBody>
          <a:bodyPr/>
          <a:lstStyle/>
          <a:p>
            <a:pPr marL="152400" marR="5080" indent="-139700">
              <a:lnSpc>
                <a:spcPct val="101600"/>
              </a:lnSpc>
              <a:spcBef>
                <a:spcPts val="100"/>
              </a:spcBef>
              <a:tabLst>
                <a:tab pos="153035" algn="l"/>
              </a:tabLst>
            </a:pPr>
            <a:r>
              <a:rPr lang="en-US" sz="2400" spc="10" dirty="0">
                <a:latin typeface="Arial"/>
                <a:cs typeface="Arial"/>
              </a:rPr>
              <a:t>Tool </a:t>
            </a:r>
            <a:r>
              <a:rPr lang="en-US" sz="2400" spc="5" dirty="0">
                <a:latin typeface="Arial"/>
                <a:cs typeface="Arial"/>
              </a:rPr>
              <a:t>to easily import information </a:t>
            </a:r>
            <a:r>
              <a:rPr lang="en-US" sz="2400" spc="10" dirty="0">
                <a:latin typeface="Arial"/>
                <a:cs typeface="Arial"/>
              </a:rPr>
              <a:t>from </a:t>
            </a:r>
            <a:r>
              <a:rPr lang="en-US" sz="2400" spc="5" dirty="0">
                <a:latin typeface="Arial"/>
                <a:cs typeface="Arial"/>
              </a:rPr>
              <a:t>structured databases </a:t>
            </a:r>
            <a:r>
              <a:rPr lang="en-US" sz="2400" spc="15" dirty="0">
                <a:latin typeface="Arial"/>
                <a:cs typeface="Arial"/>
              </a:rPr>
              <a:t>(Db2,  </a:t>
            </a:r>
            <a:r>
              <a:rPr lang="en-US" sz="2400" spc="5" dirty="0">
                <a:latin typeface="Arial"/>
                <a:cs typeface="Arial"/>
              </a:rPr>
              <a:t>MySQL, </a:t>
            </a:r>
            <a:r>
              <a:rPr lang="en-US" sz="2400" spc="5" dirty="0" err="1">
                <a:latin typeface="Arial"/>
                <a:cs typeface="Arial"/>
              </a:rPr>
              <a:t>Netezza</a:t>
            </a:r>
            <a:r>
              <a:rPr lang="en-US" sz="2400" spc="5" dirty="0">
                <a:latin typeface="Arial"/>
                <a:cs typeface="Arial"/>
              </a:rPr>
              <a:t>, Oracle, etc.)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related </a:t>
            </a:r>
            <a:r>
              <a:rPr lang="en-US" sz="2400" spc="10" dirty="0">
                <a:latin typeface="Arial"/>
                <a:cs typeface="Arial"/>
              </a:rPr>
              <a:t>Hadoop systems (such</a:t>
            </a:r>
            <a:r>
              <a:rPr lang="en-US" sz="2400" spc="-19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as  Hive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10" dirty="0" err="1">
                <a:latin typeface="Arial"/>
                <a:cs typeface="Arial"/>
              </a:rPr>
              <a:t>HBase</a:t>
            </a:r>
            <a:r>
              <a:rPr lang="en-US" sz="2400" spc="10" dirty="0">
                <a:latin typeface="Arial"/>
                <a:cs typeface="Arial"/>
              </a:rPr>
              <a:t>) </a:t>
            </a:r>
            <a:r>
              <a:rPr lang="en-US" sz="2400" spc="5" dirty="0">
                <a:latin typeface="Arial"/>
                <a:cs typeface="Arial"/>
              </a:rPr>
              <a:t>into your </a:t>
            </a:r>
            <a:r>
              <a:rPr lang="en-US" sz="2400" spc="10" dirty="0">
                <a:latin typeface="Arial"/>
                <a:cs typeface="Arial"/>
              </a:rPr>
              <a:t>Hadoop</a:t>
            </a:r>
            <a:r>
              <a:rPr lang="en-US" sz="2400" spc="-18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cluster</a:t>
            </a:r>
            <a:endParaRPr lang="en-US" sz="2400" dirty="0">
              <a:latin typeface="Arial"/>
              <a:cs typeface="Arial"/>
            </a:endParaRPr>
          </a:p>
          <a:p>
            <a:pPr marL="152400" marR="150495" indent="-139700">
              <a:lnSpc>
                <a:spcPct val="101699"/>
              </a:lnSpc>
              <a:spcBef>
                <a:spcPts val="825"/>
              </a:spcBef>
              <a:tabLst>
                <a:tab pos="153035" algn="l"/>
              </a:tabLst>
            </a:pPr>
            <a:r>
              <a:rPr lang="en-US" sz="2400" spc="10" dirty="0" smtClean="0">
                <a:latin typeface="Arial"/>
                <a:cs typeface="Arial"/>
              </a:rPr>
              <a:t>Can</a:t>
            </a:r>
            <a:r>
              <a:rPr lang="en-US" sz="2400" spc="-35" dirty="0" smtClean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also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use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to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extract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data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from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Hadoop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and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export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to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relational  databases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enterprise data</a:t>
            </a:r>
            <a:r>
              <a:rPr lang="en-US" sz="2400" spc="-13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warehouses</a:t>
            </a:r>
            <a:endParaRPr lang="en-US" sz="2400" dirty="0">
              <a:latin typeface="Arial"/>
              <a:cs typeface="Arial"/>
            </a:endParaRPr>
          </a:p>
          <a:p>
            <a:pPr marL="152400" indent="-139700">
              <a:spcBef>
                <a:spcPts val="850"/>
              </a:spcBef>
              <a:tabLst>
                <a:tab pos="153035" algn="l"/>
              </a:tabLst>
            </a:pPr>
            <a:r>
              <a:rPr lang="en-US" sz="2400" spc="10" dirty="0" smtClean="0">
                <a:latin typeface="Arial"/>
                <a:cs typeface="Arial"/>
              </a:rPr>
              <a:t>Helps</a:t>
            </a:r>
            <a:r>
              <a:rPr lang="en-US" sz="2400" spc="-45" dirty="0" smtClean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offload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some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tasks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such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ETL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from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Enterprise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" dirty="0" smtClean="0">
                <a:latin typeface="Arial"/>
                <a:cs typeface="Arial"/>
              </a:rPr>
              <a:t>Data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spc="10" dirty="0" smtClean="0">
                <a:latin typeface="Arial"/>
                <a:cs typeface="Arial"/>
              </a:rPr>
              <a:t>Warehouse</a:t>
            </a:r>
            <a:r>
              <a:rPr lang="en-US" sz="2400" spc="-20" dirty="0" smtClean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to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Hadoop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for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lower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cost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and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efficient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execution</a:t>
            </a:r>
            <a:endParaRPr lang="en-US" sz="24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7"/>
          <p:cNvSpPr/>
          <p:nvPr/>
        </p:nvSpPr>
        <p:spPr>
          <a:xfrm>
            <a:off x="3005366" y="1628799"/>
            <a:ext cx="2430730" cy="635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 smtClean="0">
                <a:latin typeface="Arial"/>
                <a:cs typeface="Arial"/>
              </a:rPr>
              <a:t>Flume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2852936"/>
            <a:ext cx="8805672" cy="3694168"/>
          </a:xfrm>
        </p:spPr>
        <p:txBody>
          <a:bodyPr/>
          <a:lstStyle/>
          <a:p>
            <a:pPr marL="152400" marR="319405" indent="-139700">
              <a:lnSpc>
                <a:spcPct val="101499"/>
              </a:lnSpc>
              <a:spcBef>
                <a:spcPts val="100"/>
              </a:spcBef>
              <a:tabLst>
                <a:tab pos="153035" algn="l"/>
              </a:tabLst>
            </a:pPr>
            <a:r>
              <a:rPr lang="en-US" sz="2400" spc="10" dirty="0">
                <a:latin typeface="Arial"/>
                <a:cs typeface="Arial"/>
              </a:rPr>
              <a:t>Apache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Flume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distributed,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reliable,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and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available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service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for  efficiently collecting, aggregating,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moving large </a:t>
            </a:r>
            <a:r>
              <a:rPr lang="en-US" sz="2400" spc="10" dirty="0">
                <a:latin typeface="Arial"/>
                <a:cs typeface="Arial"/>
              </a:rPr>
              <a:t>amounts </a:t>
            </a:r>
            <a:r>
              <a:rPr lang="en-US" sz="2400" spc="5" dirty="0">
                <a:latin typeface="Arial"/>
                <a:cs typeface="Arial"/>
              </a:rPr>
              <a:t>of  streaming event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data.</a:t>
            </a:r>
          </a:p>
          <a:p>
            <a:pPr marL="152400" marR="5080" indent="-139700">
              <a:lnSpc>
                <a:spcPct val="101499"/>
              </a:lnSpc>
              <a:spcBef>
                <a:spcPts val="830"/>
              </a:spcBef>
              <a:tabLst>
                <a:tab pos="153035" algn="l"/>
              </a:tabLst>
            </a:pPr>
            <a:r>
              <a:rPr lang="en-US" sz="2400" spc="15" dirty="0" smtClean="0">
                <a:latin typeface="Arial"/>
                <a:cs typeface="Arial"/>
              </a:rPr>
              <a:t>Flume</a:t>
            </a:r>
            <a:r>
              <a:rPr lang="en-US" sz="2400" spc="-45" dirty="0" smtClean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helps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you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aggregate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data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from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many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sources,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manipulate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  </a:t>
            </a:r>
            <a:r>
              <a:rPr lang="en-US" sz="2400" spc="5" dirty="0">
                <a:latin typeface="Arial"/>
                <a:cs typeface="Arial"/>
              </a:rPr>
              <a:t>data, </a:t>
            </a:r>
            <a:r>
              <a:rPr lang="en-US" sz="2400" spc="10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then </a:t>
            </a:r>
            <a:r>
              <a:rPr lang="en-US" sz="2400" spc="10" dirty="0">
                <a:latin typeface="Arial"/>
                <a:cs typeface="Arial"/>
              </a:rPr>
              <a:t>add </a:t>
            </a:r>
            <a:r>
              <a:rPr lang="en-US" sz="2400" spc="5" dirty="0">
                <a:latin typeface="Arial"/>
                <a:cs typeface="Arial"/>
              </a:rPr>
              <a:t>the data into your </a:t>
            </a:r>
            <a:r>
              <a:rPr lang="en-US" sz="2400" spc="10" dirty="0">
                <a:latin typeface="Arial"/>
                <a:cs typeface="Arial"/>
              </a:rPr>
              <a:t>Hadoop</a:t>
            </a:r>
            <a:r>
              <a:rPr lang="en-US" sz="2400" spc="-15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environment.</a:t>
            </a:r>
          </a:p>
          <a:p>
            <a:pPr marL="152400" indent="-139700">
              <a:spcBef>
                <a:spcPts val="855"/>
              </a:spcBef>
              <a:tabLst>
                <a:tab pos="153035" algn="l"/>
              </a:tabLst>
            </a:pPr>
            <a:r>
              <a:rPr lang="en-US" sz="2400" dirty="0" smtClean="0">
                <a:latin typeface="Arial"/>
                <a:cs typeface="Arial"/>
              </a:rPr>
              <a:t>Its </a:t>
            </a:r>
            <a:r>
              <a:rPr lang="en-US" sz="2400" dirty="0">
                <a:latin typeface="Arial"/>
                <a:cs typeface="Arial"/>
              </a:rPr>
              <a:t>functionality </a:t>
            </a:r>
            <a:r>
              <a:rPr lang="en-US" sz="2400" spc="5" dirty="0">
                <a:latin typeface="Arial"/>
                <a:cs typeface="Arial"/>
              </a:rPr>
              <a:t>is </a:t>
            </a:r>
            <a:r>
              <a:rPr lang="en-US" sz="2400" spc="10" dirty="0">
                <a:latin typeface="Arial"/>
                <a:cs typeface="Arial"/>
              </a:rPr>
              <a:t>now superseded by </a:t>
            </a:r>
            <a:r>
              <a:rPr lang="en-US" sz="2400" spc="15" dirty="0" smtClean="0">
                <a:latin typeface="Arial"/>
                <a:cs typeface="Arial"/>
              </a:rPr>
              <a:t>HDF (</a:t>
            </a:r>
            <a:r>
              <a:rPr lang="en-US" sz="2400" spc="-25" dirty="0">
                <a:latin typeface="Arial"/>
                <a:cs typeface="Arial"/>
              </a:rPr>
              <a:t>Hortonworks Data </a:t>
            </a:r>
            <a:r>
              <a:rPr lang="en-US" sz="2400" spc="-25" dirty="0" smtClean="0">
                <a:latin typeface="Arial"/>
                <a:cs typeface="Arial"/>
              </a:rPr>
              <a:t>Flow)</a:t>
            </a:r>
            <a:r>
              <a:rPr lang="en-US" sz="2400" spc="15" dirty="0" smtClean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/ </a:t>
            </a:r>
            <a:r>
              <a:rPr lang="en-US" sz="2400" spc="10" dirty="0">
                <a:latin typeface="Arial"/>
                <a:cs typeface="Arial"/>
              </a:rPr>
              <a:t>Apache</a:t>
            </a:r>
            <a:r>
              <a:rPr lang="en-US" sz="2400" spc="-200" dirty="0">
                <a:latin typeface="Arial"/>
                <a:cs typeface="Arial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Nifi</a:t>
            </a:r>
            <a:r>
              <a:rPr lang="en-US" sz="2400" spc="10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object 7"/>
          <p:cNvSpPr/>
          <p:nvPr/>
        </p:nvSpPr>
        <p:spPr>
          <a:xfrm>
            <a:off x="3491880" y="980728"/>
            <a:ext cx="1936233" cy="1335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5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Kaf</a:t>
            </a:r>
            <a:r>
              <a:rPr lang="fr-FR" spc="-5" dirty="0">
                <a:latin typeface="Arial"/>
                <a:cs typeface="Arial"/>
              </a:rPr>
              <a:t>ka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916832"/>
            <a:ext cx="8805672" cy="4126216"/>
          </a:xfrm>
        </p:spPr>
        <p:txBody>
          <a:bodyPr/>
          <a:lstStyle/>
          <a:p>
            <a:pPr marL="357188" marR="814705" indent="279400">
              <a:lnSpc>
                <a:spcPct val="101499"/>
              </a:lnSpc>
              <a:spcBef>
                <a:spcPts val="100"/>
              </a:spcBef>
              <a:tabLst>
                <a:tab pos="258763" algn="l"/>
              </a:tabLst>
            </a:pPr>
            <a:r>
              <a:rPr lang="en-US" sz="2000" spc="10" dirty="0">
                <a:latin typeface="Arial"/>
                <a:cs typeface="Arial"/>
              </a:rPr>
              <a:t>Apache Kafka </a:t>
            </a:r>
            <a:r>
              <a:rPr lang="en-US" sz="2000" spc="5" dirty="0">
                <a:latin typeface="Arial"/>
                <a:cs typeface="Arial"/>
              </a:rPr>
              <a:t>is </a:t>
            </a:r>
            <a:r>
              <a:rPr lang="en-US" sz="2000" spc="10" dirty="0">
                <a:latin typeface="Arial"/>
                <a:cs typeface="Arial"/>
              </a:rPr>
              <a:t>a </a:t>
            </a:r>
            <a:r>
              <a:rPr lang="en-US" sz="2000" spc="5" dirty="0">
                <a:latin typeface="Arial"/>
                <a:cs typeface="Arial"/>
              </a:rPr>
              <a:t>fast, scalable, durable, </a:t>
            </a:r>
            <a:r>
              <a:rPr lang="en-US" sz="2000" spc="10" dirty="0">
                <a:latin typeface="Arial"/>
                <a:cs typeface="Arial"/>
              </a:rPr>
              <a:t>and </a:t>
            </a:r>
            <a:r>
              <a:rPr lang="en-US" sz="2000" spc="5" dirty="0">
                <a:latin typeface="Arial"/>
                <a:cs typeface="Arial"/>
              </a:rPr>
              <a:t>fault-tolerant</a:t>
            </a:r>
            <a:r>
              <a:rPr lang="en-US" sz="2000" spc="-250" dirty="0">
                <a:latin typeface="Arial"/>
                <a:cs typeface="Arial"/>
              </a:rPr>
              <a:t> </a:t>
            </a:r>
            <a:r>
              <a:rPr lang="en-US" sz="2000" spc="5" dirty="0" smtClean="0">
                <a:latin typeface="Arial"/>
                <a:cs typeface="Arial"/>
              </a:rPr>
              <a:t>publish-</a:t>
            </a:r>
            <a:r>
              <a:rPr lang="en-US" sz="2000" spc="10" dirty="0" smtClean="0">
                <a:latin typeface="Arial"/>
                <a:cs typeface="Arial"/>
              </a:rPr>
              <a:t>subscribe </a:t>
            </a:r>
            <a:r>
              <a:rPr lang="en-US" sz="2000" spc="5" dirty="0">
                <a:latin typeface="Arial"/>
                <a:cs typeface="Arial"/>
              </a:rPr>
              <a:t>messaging</a:t>
            </a:r>
            <a:r>
              <a:rPr lang="en-US" sz="2000" spc="-7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system.</a:t>
            </a:r>
            <a:endParaRPr lang="en-US" sz="2000" dirty="0">
              <a:latin typeface="Arial"/>
              <a:cs typeface="Arial"/>
            </a:endParaRPr>
          </a:p>
          <a:p>
            <a:pPr marL="357188" lvl="1" indent="279400">
              <a:spcBef>
                <a:spcPts val="415"/>
              </a:spcBef>
              <a:buSzPct val="78260"/>
              <a:buFont typeface="Wingdings"/>
              <a:buChar char=""/>
              <a:tabLst>
                <a:tab pos="258763" algn="l"/>
              </a:tabLst>
            </a:pPr>
            <a:r>
              <a:rPr lang="en-US" sz="2000" spc="-5" dirty="0">
                <a:latin typeface="Arial"/>
                <a:cs typeface="Arial"/>
              </a:rPr>
              <a:t>Used </a:t>
            </a:r>
            <a:r>
              <a:rPr lang="en-US" sz="2000" dirty="0">
                <a:latin typeface="Arial"/>
                <a:cs typeface="Arial"/>
              </a:rPr>
              <a:t>for </a:t>
            </a:r>
            <a:r>
              <a:rPr lang="en-US" sz="2000" spc="-5" dirty="0">
                <a:latin typeface="Arial"/>
                <a:cs typeface="Arial"/>
              </a:rPr>
              <a:t>building real-time </a:t>
            </a:r>
            <a:r>
              <a:rPr lang="en-US" sz="2000" spc="-10" dirty="0">
                <a:latin typeface="Arial"/>
                <a:cs typeface="Arial"/>
              </a:rPr>
              <a:t>data </a:t>
            </a:r>
            <a:r>
              <a:rPr lang="en-US" sz="2000" spc="-5" dirty="0">
                <a:latin typeface="Arial"/>
                <a:cs typeface="Arial"/>
              </a:rPr>
              <a:t>pipelines </a:t>
            </a:r>
            <a:r>
              <a:rPr lang="en-US" sz="2000" spc="-10" dirty="0">
                <a:latin typeface="Arial"/>
                <a:cs typeface="Arial"/>
              </a:rPr>
              <a:t>and streaming</a:t>
            </a:r>
            <a:r>
              <a:rPr lang="en-US" sz="2000" spc="1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apps</a:t>
            </a:r>
            <a:endParaRPr lang="en-US" sz="2000" dirty="0">
              <a:latin typeface="Arial"/>
              <a:cs typeface="Arial"/>
            </a:endParaRPr>
          </a:p>
          <a:p>
            <a:pPr marL="357188" marR="963294" indent="179388">
              <a:lnSpc>
                <a:spcPct val="101499"/>
              </a:lnSpc>
              <a:spcBef>
                <a:spcPts val="935"/>
              </a:spcBef>
              <a:tabLst>
                <a:tab pos="258763" algn="l"/>
              </a:tabLst>
            </a:pPr>
            <a:r>
              <a:rPr lang="en-US" sz="2000" spc="5" dirty="0" smtClean="0">
                <a:latin typeface="Arial"/>
                <a:cs typeface="Arial"/>
              </a:rPr>
              <a:t>Often </a:t>
            </a:r>
            <a:r>
              <a:rPr lang="en-US" sz="2000" spc="5" dirty="0">
                <a:latin typeface="Arial"/>
                <a:cs typeface="Arial"/>
              </a:rPr>
              <a:t>used in place of traditional </a:t>
            </a:r>
            <a:r>
              <a:rPr lang="en-US" sz="2000" spc="10" dirty="0">
                <a:latin typeface="Arial"/>
                <a:cs typeface="Arial"/>
              </a:rPr>
              <a:t>message </a:t>
            </a:r>
            <a:r>
              <a:rPr lang="en-US" sz="2000" spc="5" dirty="0">
                <a:latin typeface="Arial"/>
                <a:cs typeface="Arial"/>
              </a:rPr>
              <a:t>brokers </a:t>
            </a:r>
            <a:r>
              <a:rPr lang="en-US" sz="2000" spc="10" dirty="0">
                <a:latin typeface="Arial"/>
                <a:cs typeface="Arial"/>
              </a:rPr>
              <a:t>like JMS </a:t>
            </a:r>
            <a:r>
              <a:rPr lang="en-US" sz="2000" spc="5" dirty="0">
                <a:latin typeface="Arial"/>
                <a:cs typeface="Arial"/>
              </a:rPr>
              <a:t>and  </a:t>
            </a:r>
            <a:r>
              <a:rPr lang="en-US" sz="2000" spc="10" dirty="0">
                <a:latin typeface="Arial"/>
                <a:cs typeface="Arial"/>
              </a:rPr>
              <a:t>AMQP because </a:t>
            </a:r>
            <a:r>
              <a:rPr lang="en-US" sz="2000" spc="5" dirty="0">
                <a:latin typeface="Arial"/>
                <a:cs typeface="Arial"/>
              </a:rPr>
              <a:t>of </a:t>
            </a:r>
            <a:r>
              <a:rPr lang="en-US" sz="2000" dirty="0">
                <a:latin typeface="Arial"/>
                <a:cs typeface="Arial"/>
              </a:rPr>
              <a:t>its </a:t>
            </a:r>
            <a:r>
              <a:rPr lang="en-US" sz="2000" spc="5" dirty="0">
                <a:latin typeface="Arial"/>
                <a:cs typeface="Arial"/>
              </a:rPr>
              <a:t>higher </a:t>
            </a:r>
            <a:r>
              <a:rPr lang="en-US" sz="2000" spc="5" dirty="0" smtClean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hroughput</a:t>
            </a:r>
            <a:r>
              <a:rPr lang="en-US" sz="2000" dirty="0">
                <a:latin typeface="Arial"/>
                <a:cs typeface="Arial"/>
              </a:rPr>
              <a:t>, reliability </a:t>
            </a:r>
            <a:r>
              <a:rPr lang="en-US" sz="2000" spc="10" dirty="0">
                <a:latin typeface="Arial"/>
                <a:cs typeface="Arial"/>
              </a:rPr>
              <a:t>and</a:t>
            </a:r>
            <a:r>
              <a:rPr lang="en-US" sz="2000" spc="-13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replication.</a:t>
            </a:r>
            <a:endParaRPr lang="en-US" sz="2000" dirty="0">
              <a:latin typeface="Arial"/>
              <a:cs typeface="Arial"/>
            </a:endParaRPr>
          </a:p>
          <a:p>
            <a:pPr marL="715963" indent="230188">
              <a:spcBef>
                <a:spcPts val="855"/>
              </a:spcBef>
              <a:tabLst>
                <a:tab pos="258763" algn="l"/>
              </a:tabLst>
            </a:pPr>
            <a:r>
              <a:rPr lang="en-US" sz="2000" spc="10" dirty="0" smtClean="0">
                <a:latin typeface="Arial"/>
                <a:cs typeface="Arial"/>
              </a:rPr>
              <a:t>Kafka </a:t>
            </a:r>
            <a:r>
              <a:rPr lang="en-US" sz="2000" spc="5" dirty="0">
                <a:latin typeface="Arial"/>
                <a:cs typeface="Arial"/>
              </a:rPr>
              <a:t>works in combination with </a:t>
            </a:r>
            <a:r>
              <a:rPr lang="en-US" sz="2000" dirty="0">
                <a:latin typeface="Arial"/>
                <a:cs typeface="Arial"/>
              </a:rPr>
              <a:t>variety </a:t>
            </a:r>
            <a:r>
              <a:rPr lang="en-US" sz="2000" spc="5" dirty="0">
                <a:latin typeface="Arial"/>
                <a:cs typeface="Arial"/>
              </a:rPr>
              <a:t>of </a:t>
            </a:r>
            <a:r>
              <a:rPr lang="en-US" sz="2000" spc="10" dirty="0">
                <a:latin typeface="Arial"/>
                <a:cs typeface="Arial"/>
              </a:rPr>
              <a:t>Hadoop</a:t>
            </a:r>
            <a:r>
              <a:rPr lang="en-US" sz="2000" spc="-215" dirty="0"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tools:</a:t>
            </a:r>
            <a:endParaRPr lang="en-US" sz="2000" dirty="0">
              <a:latin typeface="Arial"/>
              <a:cs typeface="Arial"/>
            </a:endParaRPr>
          </a:p>
          <a:p>
            <a:pPr marL="944563" lvl="2" indent="230188">
              <a:spcBef>
                <a:spcPts val="409"/>
              </a:spcBef>
              <a:buSzPct val="78260"/>
              <a:buFont typeface="Wingdings"/>
              <a:buChar char=""/>
              <a:tabLst>
                <a:tab pos="258763" algn="l"/>
              </a:tabLst>
            </a:pPr>
            <a:r>
              <a:rPr lang="en-US" sz="2000" spc="-10" dirty="0">
                <a:latin typeface="Arial"/>
                <a:cs typeface="Arial"/>
              </a:rPr>
              <a:t>Apache </a:t>
            </a:r>
            <a:r>
              <a:rPr lang="en-US" sz="2000" spc="-5" dirty="0">
                <a:latin typeface="Arial"/>
                <a:cs typeface="Arial"/>
              </a:rPr>
              <a:t>Storm</a:t>
            </a:r>
            <a:endParaRPr lang="en-US" sz="2000" dirty="0">
              <a:latin typeface="Arial"/>
              <a:cs typeface="Arial"/>
            </a:endParaRPr>
          </a:p>
          <a:p>
            <a:pPr marL="944563" lvl="2" indent="230188">
              <a:spcBef>
                <a:spcPts val="420"/>
              </a:spcBef>
              <a:buSzPct val="78260"/>
              <a:buFont typeface="Wingdings"/>
              <a:buChar char=""/>
              <a:tabLst>
                <a:tab pos="258763" algn="l"/>
              </a:tabLst>
            </a:pPr>
            <a:r>
              <a:rPr lang="en-US" sz="2000" spc="-10" dirty="0">
                <a:latin typeface="Arial"/>
                <a:cs typeface="Arial"/>
              </a:rPr>
              <a:t>Apache </a:t>
            </a:r>
            <a:r>
              <a:rPr lang="en-US" sz="2000" spc="-5" dirty="0" err="1">
                <a:latin typeface="Arial"/>
                <a:cs typeface="Arial"/>
              </a:rPr>
              <a:t>HBase</a:t>
            </a:r>
            <a:endParaRPr lang="en-US" sz="2000" dirty="0">
              <a:latin typeface="Arial"/>
              <a:cs typeface="Arial"/>
            </a:endParaRPr>
          </a:p>
          <a:p>
            <a:pPr marL="944563" lvl="2" indent="230188">
              <a:spcBef>
                <a:spcPts val="409"/>
              </a:spcBef>
              <a:buSzPct val="78260"/>
              <a:buFont typeface="Wingdings"/>
              <a:buChar char=""/>
              <a:tabLst>
                <a:tab pos="258763" algn="l"/>
              </a:tabLst>
            </a:pPr>
            <a:r>
              <a:rPr lang="en-US" sz="2000" spc="-10" dirty="0">
                <a:latin typeface="Arial"/>
                <a:cs typeface="Arial"/>
              </a:rPr>
              <a:t>Apache Spark</a:t>
            </a:r>
            <a:endParaRPr lang="en-US" sz="2000" dirty="0">
              <a:latin typeface="Arial"/>
              <a:cs typeface="Arial"/>
            </a:endParaRPr>
          </a:p>
          <a:p>
            <a:endParaRPr lang="fr-FR" sz="2000" dirty="0"/>
          </a:p>
        </p:txBody>
      </p:sp>
      <p:sp>
        <p:nvSpPr>
          <p:cNvPr id="4" name="object 6"/>
          <p:cNvSpPr/>
          <p:nvPr/>
        </p:nvSpPr>
        <p:spPr>
          <a:xfrm>
            <a:off x="3491880" y="809401"/>
            <a:ext cx="2736304" cy="74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IBM_Analytics_Cloud_Education_Template_V2.potm" id="{B63C468E-1E6C-4864-8AF4-856C544AAB5A}" vid="{D1016376-05C2-4182-BD39-BA15DCE26E5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</Template>
  <TotalTime>15928</TotalTime>
  <Words>4081</Words>
  <Application>Microsoft Office PowerPoint</Application>
  <PresentationFormat>Affichage à l'écran (4:3)</PresentationFormat>
  <Paragraphs>449</Paragraphs>
  <Slides>44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44</vt:i4>
      </vt:variant>
    </vt:vector>
  </HeadingPairs>
  <TitlesOfParts>
    <vt:vector size="46" baseType="lpstr">
      <vt:lpstr>IBM</vt:lpstr>
      <vt:lpstr>Title and Content</vt:lpstr>
      <vt:lpstr>Introduction to Hortonworks Data Platform (HDP)</vt:lpstr>
      <vt:lpstr>Unit objectives</vt:lpstr>
      <vt:lpstr>Hortonworks Data Platform (HDP)</vt:lpstr>
      <vt:lpstr>Hortonworks Data Platform (HDP)</vt:lpstr>
      <vt:lpstr>Appendix B</vt:lpstr>
      <vt:lpstr>Data workflow</vt:lpstr>
      <vt:lpstr>Sqoop</vt:lpstr>
      <vt:lpstr>Flume</vt:lpstr>
      <vt:lpstr>Kafka</vt:lpstr>
      <vt:lpstr>Data access</vt:lpstr>
      <vt:lpstr>Hive</vt:lpstr>
      <vt:lpstr>Pig</vt:lpstr>
      <vt:lpstr>HBase</vt:lpstr>
      <vt:lpstr>Accumulo</vt:lpstr>
      <vt:lpstr>Phoenix</vt:lpstr>
      <vt:lpstr>Storm</vt:lpstr>
      <vt:lpstr>Solr</vt:lpstr>
      <vt:lpstr>Spark</vt:lpstr>
      <vt:lpstr>Druid</vt:lpstr>
      <vt:lpstr>Data Lifecycle and Governance</vt:lpstr>
      <vt:lpstr>Falcon</vt:lpstr>
      <vt:lpstr>Atlas</vt:lpstr>
      <vt:lpstr>Security</vt:lpstr>
      <vt:lpstr>Ranger</vt:lpstr>
      <vt:lpstr>Knox</vt:lpstr>
      <vt:lpstr>Operations</vt:lpstr>
      <vt:lpstr>Ambari</vt:lpstr>
      <vt:lpstr>The Ambari web interface</vt:lpstr>
      <vt:lpstr>Cloudbreak</vt:lpstr>
      <vt:lpstr>ZooKeeper</vt:lpstr>
      <vt:lpstr>Oozie</vt:lpstr>
      <vt:lpstr>Tools</vt:lpstr>
      <vt:lpstr>Zeppelin</vt:lpstr>
      <vt:lpstr>Zeppelin GUI</vt:lpstr>
      <vt:lpstr>Ambari Views</vt:lpstr>
      <vt:lpstr>IBM value-add components</vt:lpstr>
      <vt:lpstr>Big SQL is SQL on Hadoop</vt:lpstr>
      <vt:lpstr>Big Replicate</vt:lpstr>
      <vt:lpstr>Information Server and Hadoop: BigQuality and BigIntegrate</vt:lpstr>
      <vt:lpstr>Information Server - BigIntegrate: Ingest, transform, process and deliver any data into &amp; within Hadoop</vt:lpstr>
      <vt:lpstr>Information Server - BigQuality: Analyze, cleanse and monitor your big data</vt:lpstr>
      <vt:lpstr>IBM InfoSphere Big Match for Hadoop</vt:lpstr>
      <vt:lpstr>Watson Studio (formerly Data Science Experience (DSX))</vt:lpstr>
      <vt:lpstr>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nouha</dc:creator>
  <cp:lastModifiedBy>nouha</cp:lastModifiedBy>
  <cp:revision>60</cp:revision>
  <dcterms:created xsi:type="dcterms:W3CDTF">2019-01-31T14:03:12Z</dcterms:created>
  <dcterms:modified xsi:type="dcterms:W3CDTF">2021-02-22T19:15:22Z</dcterms:modified>
</cp:coreProperties>
</file>