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301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302" r:id="rId20"/>
    <p:sldId id="273" r:id="rId21"/>
    <p:sldId id="274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18" autoAdjust="0"/>
    <p:restoredTop sz="81818" autoAdjust="0"/>
  </p:normalViewPr>
  <p:slideViewPr>
    <p:cSldViewPr>
      <p:cViewPr>
        <p:scale>
          <a:sx n="90" d="100"/>
          <a:sy n="90" d="100"/>
        </p:scale>
        <p:origin x="-89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64B4D-B9A9-4920-B4C4-F6060F5BD3A4}" type="datetimeFigureOut">
              <a:rPr lang="fr-FR" smtClean="0"/>
              <a:t>24/11/2019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0C6BBC-7CD2-4396-8718-EA7D3E753C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76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nami.com/2016/05/04/rise-data-science-notebooks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uterhope.com/jargon/m/mathcopr.htm" TargetMode="External"/><Relationship Id="rId7" Type="http://schemas.openxmlformats.org/officeDocument/2006/relationships/hyperlink" Target="http://www.technologyreview.com/s/537211/a-better-way-to-build-brain-inspired-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cbsnews.com/news/this-creepy-robot-is-powered-by-a-neural-" TargetMode="External"/><Relationship Id="rId5" Type="http://schemas.openxmlformats.org/officeDocument/2006/relationships/hyperlink" Target="http://www.technologyreview.com/s/601195/a-2-billion-chip-to-accelerate-artificial-" TargetMode="External"/><Relationship Id="rId4" Type="http://schemas.openxmlformats.org/officeDocument/2006/relationships/hyperlink" Target="http://www.computerworld.com/article/3103294/computer-processors/ibm-creates-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rewconway.com/zia/2013/3/26/the-data-science-venn-diagram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en.wikipedia.org/wiki/Ordinary_least_squares)" TargetMode="External"/><Relationship Id="rId4" Type="http://schemas.openxmlformats.org/officeDocument/2006/relationships/hyperlink" Target="http://www.dataists.com/2010/09/the-data-science-venn-diagram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rewconway.com/zia/2013/3/26/the-data-science-venn-diagram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www.anlytcs.com/2014/01/data-science-venn-diagram-v20.html" TargetMode="External"/><Relationship Id="rId4" Type="http://schemas.openxmlformats.org/officeDocument/2006/relationships/hyperlink" Target="http://upload.wikimedia.org/wikipedia/commons/4/44/DataScienceDisciplines.png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101.datascience.community/2016/11/28/data-scientists-data-engineers-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multithreaded.stitchfix.com/blog/2016/03/16/engineers-shouldnt-write-etl/)" TargetMode="External"/><Relationship Id="rId5" Type="http://schemas.openxmlformats.org/officeDocument/2006/relationships/hyperlink" Target="http://www.stitchdata.com/)" TargetMode="External"/><Relationship Id="rId4" Type="http://schemas.openxmlformats.org/officeDocument/2006/relationships/hyperlink" Target="http://www.stitchdata.com/resources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pulse/learn-art-data-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en-US" sz="1200" spc="-25" dirty="0" smtClean="0">
                <a:latin typeface="Arial"/>
                <a:cs typeface="Arial"/>
              </a:rPr>
              <a:t>Definition </a:t>
            </a:r>
            <a:r>
              <a:rPr lang="en-US" sz="1200" spc="-20" dirty="0" smtClean="0">
                <a:latin typeface="Arial"/>
                <a:cs typeface="Arial"/>
              </a:rPr>
              <a:t>of </a:t>
            </a:r>
            <a:r>
              <a:rPr lang="en-US" sz="1200" b="1" spc="-25" dirty="0" smtClean="0">
                <a:latin typeface="Arial"/>
                <a:cs typeface="Arial"/>
              </a:rPr>
              <a:t>methodology </a:t>
            </a:r>
            <a:r>
              <a:rPr lang="en-US" sz="1200" spc="-20" dirty="0" smtClean="0">
                <a:latin typeface="Arial"/>
                <a:cs typeface="Arial"/>
              </a:rPr>
              <a:t>(</a:t>
            </a:r>
            <a:r>
              <a:rPr lang="en-US" sz="1200" i="1" spc="-20" dirty="0" smtClean="0">
                <a:latin typeface="Arial"/>
                <a:cs typeface="Arial"/>
              </a:rPr>
              <a:t>pl.</a:t>
            </a:r>
            <a:r>
              <a:rPr lang="en-US" sz="1200" spc="-20" dirty="0" smtClean="0">
                <a:latin typeface="Arial"/>
                <a:cs typeface="Arial"/>
              </a:rPr>
              <a:t>: </a:t>
            </a:r>
            <a:r>
              <a:rPr lang="en-US" sz="1200" b="1" spc="-25" dirty="0" smtClean="0">
                <a:latin typeface="Arial"/>
                <a:cs typeface="Arial"/>
              </a:rPr>
              <a:t>methodologies</a:t>
            </a:r>
            <a:r>
              <a:rPr lang="en-US" sz="1200" spc="-25" dirty="0" smtClean="0">
                <a:latin typeface="Arial"/>
                <a:cs typeface="Arial"/>
              </a:rPr>
              <a:t>)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30" dirty="0" smtClean="0">
                <a:latin typeface="Arial"/>
                <a:cs typeface="Arial"/>
              </a:rPr>
              <a:t>Merriam-Webster</a:t>
            </a:r>
            <a:r>
              <a:rPr lang="en-US" sz="1200" spc="-27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Dictionary:</a:t>
            </a:r>
            <a:endParaRPr lang="en-US" sz="1200" dirty="0" smtClean="0">
              <a:latin typeface="Arial"/>
              <a:cs typeface="Arial"/>
            </a:endParaRPr>
          </a:p>
          <a:p>
            <a:pPr marL="470534" marR="5080" indent="-229235">
              <a:lnSpc>
                <a:spcPts val="1610"/>
              </a:lnSpc>
              <a:spcBef>
                <a:spcPts val="645"/>
              </a:spcBef>
              <a:buAutoNum type="arabicPeriod"/>
              <a:tabLst>
                <a:tab pos="471170" algn="l"/>
              </a:tabLst>
            </a:pP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5" dirty="0" smtClean="0">
                <a:latin typeface="Arial"/>
                <a:cs typeface="Arial"/>
              </a:rPr>
              <a:t>body </a:t>
            </a:r>
            <a:r>
              <a:rPr lang="en-US" sz="1200" dirty="0" smtClean="0">
                <a:latin typeface="Arial"/>
                <a:cs typeface="Arial"/>
              </a:rPr>
              <a:t>of </a:t>
            </a:r>
            <a:r>
              <a:rPr lang="en-US" sz="1200" spc="-5" dirty="0" smtClean="0">
                <a:latin typeface="Arial"/>
                <a:cs typeface="Arial"/>
              </a:rPr>
              <a:t>methods, </a:t>
            </a:r>
            <a:r>
              <a:rPr lang="en-US" sz="1200" dirty="0" smtClean="0">
                <a:latin typeface="Arial"/>
                <a:cs typeface="Arial"/>
              </a:rPr>
              <a:t>rules, and </a:t>
            </a:r>
            <a:r>
              <a:rPr lang="en-US" sz="1200" spc="-5" dirty="0" smtClean="0">
                <a:latin typeface="Arial"/>
                <a:cs typeface="Arial"/>
              </a:rPr>
              <a:t>postulates employed </a:t>
            </a:r>
            <a:r>
              <a:rPr lang="en-US" sz="1200" dirty="0" smtClean="0">
                <a:latin typeface="Arial"/>
                <a:cs typeface="Arial"/>
              </a:rPr>
              <a:t>by a </a:t>
            </a:r>
            <a:r>
              <a:rPr lang="en-US" sz="1200" spc="-5" dirty="0" smtClean="0">
                <a:latin typeface="Arial"/>
                <a:cs typeface="Arial"/>
              </a:rPr>
              <a:t>discipline;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5" dirty="0" smtClean="0">
                <a:latin typeface="Arial"/>
                <a:cs typeface="Arial"/>
              </a:rPr>
              <a:t>particular  procedure </a:t>
            </a:r>
            <a:r>
              <a:rPr lang="en-US" sz="1200" dirty="0" smtClean="0">
                <a:latin typeface="Arial"/>
                <a:cs typeface="Arial"/>
              </a:rPr>
              <a:t>or set </a:t>
            </a:r>
            <a:r>
              <a:rPr lang="en-US" sz="1200" spc="-5" dirty="0" smtClean="0">
                <a:latin typeface="Arial"/>
                <a:cs typeface="Arial"/>
              </a:rPr>
              <a:t>of</a:t>
            </a:r>
            <a:r>
              <a:rPr lang="en-US" sz="1200" spc="-20" dirty="0" smtClean="0">
                <a:latin typeface="Arial"/>
                <a:cs typeface="Arial"/>
              </a:rPr>
              <a:t> </a:t>
            </a:r>
            <a:r>
              <a:rPr lang="en-US" sz="1200" spc="-5" dirty="0" smtClean="0">
                <a:latin typeface="Arial"/>
                <a:cs typeface="Arial"/>
              </a:rPr>
              <a:t>procedures</a:t>
            </a:r>
            <a:endParaRPr lang="en-US" sz="1200" dirty="0" smtClean="0">
              <a:latin typeface="Arial"/>
              <a:cs typeface="Arial"/>
            </a:endParaRPr>
          </a:p>
          <a:p>
            <a:pPr marL="470534" indent="-229235">
              <a:lnSpc>
                <a:spcPts val="1570"/>
              </a:lnSpc>
              <a:buAutoNum type="arabicPeriod"/>
              <a:tabLst>
                <a:tab pos="471170" algn="l"/>
              </a:tabLst>
            </a:pPr>
            <a:r>
              <a:rPr lang="en-US" sz="1200" dirty="0" smtClean="0">
                <a:latin typeface="Arial"/>
                <a:cs typeface="Arial"/>
              </a:rPr>
              <a:t>the </a:t>
            </a:r>
            <a:r>
              <a:rPr lang="en-US" sz="1200" spc="-5" dirty="0" smtClean="0">
                <a:latin typeface="Arial"/>
                <a:cs typeface="Arial"/>
              </a:rPr>
              <a:t>analysis </a:t>
            </a:r>
            <a:r>
              <a:rPr lang="en-US" sz="1200" dirty="0" smtClean="0">
                <a:latin typeface="Arial"/>
                <a:cs typeface="Arial"/>
              </a:rPr>
              <a:t>of </a:t>
            </a:r>
            <a:r>
              <a:rPr lang="en-US" sz="1200" spc="-5" dirty="0" smtClean="0">
                <a:latin typeface="Arial"/>
                <a:cs typeface="Arial"/>
              </a:rPr>
              <a:t>the principles </a:t>
            </a:r>
            <a:r>
              <a:rPr lang="en-US" sz="1200" dirty="0" smtClean="0">
                <a:latin typeface="Arial"/>
                <a:cs typeface="Arial"/>
              </a:rPr>
              <a:t>or </a:t>
            </a:r>
            <a:r>
              <a:rPr lang="en-US" sz="1200" spc="-5" dirty="0" smtClean="0">
                <a:latin typeface="Arial"/>
                <a:cs typeface="Arial"/>
              </a:rPr>
              <a:t>procedures </a:t>
            </a:r>
            <a:r>
              <a:rPr lang="en-US" sz="1200" dirty="0" smtClean="0">
                <a:latin typeface="Arial"/>
                <a:cs typeface="Arial"/>
              </a:rPr>
              <a:t>of </a:t>
            </a:r>
            <a:r>
              <a:rPr lang="en-US" sz="1200" spc="-5" dirty="0" smtClean="0">
                <a:latin typeface="Arial"/>
                <a:cs typeface="Arial"/>
              </a:rPr>
              <a:t>inquiry </a:t>
            </a:r>
            <a:r>
              <a:rPr lang="en-US" sz="1200" dirty="0" smtClean="0">
                <a:latin typeface="Arial"/>
                <a:cs typeface="Arial"/>
              </a:rPr>
              <a:t>in a </a:t>
            </a:r>
            <a:r>
              <a:rPr lang="en-US" sz="1200" spc="-5" dirty="0" smtClean="0">
                <a:latin typeface="Arial"/>
                <a:cs typeface="Arial"/>
              </a:rPr>
              <a:t>particular</a:t>
            </a:r>
            <a:r>
              <a:rPr lang="en-US" sz="1200" spc="-25" dirty="0" smtClean="0">
                <a:latin typeface="Arial"/>
                <a:cs typeface="Arial"/>
              </a:rPr>
              <a:t> </a:t>
            </a:r>
            <a:r>
              <a:rPr lang="en-US" sz="1200" spc="-5" dirty="0" smtClean="0">
                <a:latin typeface="Arial"/>
                <a:cs typeface="Arial"/>
              </a:rPr>
              <a:t>field</a:t>
            </a:r>
            <a:endParaRPr lang="en-US" sz="1200" dirty="0" smtClean="0">
              <a:latin typeface="Arial"/>
              <a:cs typeface="Arial"/>
            </a:endParaRPr>
          </a:p>
          <a:p>
            <a:pPr marL="12700" marR="73025">
              <a:lnSpc>
                <a:spcPct val="96200"/>
              </a:lnSpc>
              <a:spcBef>
                <a:spcPts val="595"/>
              </a:spcBef>
            </a:pP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domain </a:t>
            </a:r>
            <a:r>
              <a:rPr lang="en-US" sz="1200" spc="-20" dirty="0" smtClean="0">
                <a:latin typeface="Arial"/>
                <a:cs typeface="Arial"/>
              </a:rPr>
              <a:t>of </a:t>
            </a:r>
            <a:r>
              <a:rPr lang="en-US" sz="1200" spc="-25" dirty="0" smtClean="0">
                <a:latin typeface="Arial"/>
                <a:cs typeface="Arial"/>
              </a:rPr>
              <a:t>data science, solving problems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30" dirty="0" smtClean="0">
                <a:latin typeface="Arial"/>
                <a:cs typeface="Arial"/>
              </a:rPr>
              <a:t>answering </a:t>
            </a:r>
            <a:r>
              <a:rPr lang="en-US" sz="1200" spc="-25" dirty="0" smtClean="0">
                <a:latin typeface="Arial"/>
                <a:cs typeface="Arial"/>
              </a:rPr>
              <a:t>questions through</a:t>
            </a:r>
            <a:r>
              <a:rPr lang="en-US" sz="1200" spc="-28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data  </a:t>
            </a:r>
            <a:r>
              <a:rPr lang="en-US" sz="1200" spc="-25" dirty="0" smtClean="0">
                <a:latin typeface="Arial"/>
                <a:cs typeface="Arial"/>
              </a:rPr>
              <a:t>analysis </a:t>
            </a:r>
            <a:r>
              <a:rPr lang="en-US" sz="1200" spc="-20" dirty="0" smtClean="0">
                <a:latin typeface="Arial"/>
                <a:cs typeface="Arial"/>
              </a:rPr>
              <a:t>is </a:t>
            </a:r>
            <a:r>
              <a:rPr lang="en-US" sz="1200" spc="-25" dirty="0" smtClean="0">
                <a:latin typeface="Arial"/>
                <a:cs typeface="Arial"/>
              </a:rPr>
              <a:t>standard practice. Often, </a:t>
            </a:r>
            <a:r>
              <a:rPr lang="en-US" sz="1200" spc="-20" dirty="0" smtClean="0">
                <a:latin typeface="Arial"/>
                <a:cs typeface="Arial"/>
              </a:rPr>
              <a:t>data </a:t>
            </a:r>
            <a:r>
              <a:rPr lang="en-US" sz="1200" spc="-25" dirty="0" smtClean="0">
                <a:latin typeface="Arial"/>
                <a:cs typeface="Arial"/>
              </a:rPr>
              <a:t>scientists construct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model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predict  outcomes </a:t>
            </a:r>
            <a:r>
              <a:rPr lang="en-US" sz="1200" spc="-15" dirty="0" smtClean="0">
                <a:latin typeface="Arial"/>
                <a:cs typeface="Arial"/>
              </a:rPr>
              <a:t>or </a:t>
            </a:r>
            <a:r>
              <a:rPr lang="en-US" sz="1200" spc="-25" dirty="0" smtClean="0">
                <a:latin typeface="Arial"/>
                <a:cs typeface="Arial"/>
              </a:rPr>
              <a:t>discover </a:t>
            </a:r>
            <a:r>
              <a:rPr lang="en-US" sz="1200" spc="-30" dirty="0" smtClean="0">
                <a:latin typeface="Arial"/>
                <a:cs typeface="Arial"/>
              </a:rPr>
              <a:t>underlying patterns, </a:t>
            </a:r>
            <a:r>
              <a:rPr lang="en-US" sz="1200" spc="-20" dirty="0" smtClean="0">
                <a:latin typeface="Arial"/>
                <a:cs typeface="Arial"/>
              </a:rPr>
              <a:t>with the goal of </a:t>
            </a:r>
            <a:r>
              <a:rPr lang="en-US" sz="1200" spc="-25" dirty="0" smtClean="0">
                <a:latin typeface="Arial"/>
                <a:cs typeface="Arial"/>
              </a:rPr>
              <a:t>gaining</a:t>
            </a:r>
            <a:r>
              <a:rPr lang="en-US" sz="1200" spc="-28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insights.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C6BBC-7CD2-4396-8718-EA7D3E753CB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7372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60325">
              <a:lnSpc>
                <a:spcPts val="1610"/>
              </a:lnSpc>
              <a:spcBef>
                <a:spcPts val="635"/>
              </a:spcBef>
            </a:pPr>
            <a:r>
              <a:rPr lang="en-US" sz="1200" spc="-20" dirty="0" smtClean="0">
                <a:latin typeface="Arial"/>
                <a:cs typeface="Arial"/>
              </a:rPr>
              <a:t>While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majority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of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data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scientists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utilize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data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generated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from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internal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systems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(78%),  over </a:t>
            </a:r>
            <a:r>
              <a:rPr lang="en-US" sz="1200" spc="-20" dirty="0" smtClean="0">
                <a:latin typeface="Arial"/>
                <a:cs typeface="Arial"/>
              </a:rPr>
              <a:t>half of them </a:t>
            </a:r>
            <a:r>
              <a:rPr lang="en-US" sz="1200" spc="-25" dirty="0" smtClean="0">
                <a:latin typeface="Arial"/>
                <a:cs typeface="Arial"/>
              </a:rPr>
              <a:t>get </a:t>
            </a:r>
            <a:r>
              <a:rPr lang="en-US" sz="1200" spc="-20" dirty="0" smtClean="0">
                <a:latin typeface="Arial"/>
                <a:cs typeface="Arial"/>
              </a:rPr>
              <a:t>data from at </a:t>
            </a:r>
            <a:r>
              <a:rPr lang="en-US" sz="1200" spc="-25" dirty="0" smtClean="0">
                <a:latin typeface="Arial"/>
                <a:cs typeface="Arial"/>
              </a:rPr>
              <a:t>least </a:t>
            </a:r>
            <a:r>
              <a:rPr lang="en-US" sz="1200" dirty="0" smtClean="0">
                <a:latin typeface="Arial"/>
                <a:cs typeface="Arial"/>
              </a:rPr>
              <a:t>3 </a:t>
            </a:r>
            <a:r>
              <a:rPr lang="en-US" sz="1200" spc="-30" dirty="0" smtClean="0">
                <a:latin typeface="Arial"/>
                <a:cs typeface="Arial"/>
              </a:rPr>
              <a:t>different </a:t>
            </a:r>
            <a:r>
              <a:rPr lang="en-US" sz="1200" spc="-25" dirty="0" smtClean="0">
                <a:latin typeface="Arial"/>
                <a:cs typeface="Arial"/>
              </a:rPr>
              <a:t>sources including manual </a:t>
            </a:r>
            <a:r>
              <a:rPr lang="en-US" sz="1200" spc="-30" dirty="0" smtClean="0">
                <a:latin typeface="Arial"/>
                <a:cs typeface="Arial"/>
              </a:rPr>
              <a:t>internal  </a:t>
            </a:r>
            <a:r>
              <a:rPr lang="en-US" sz="1200" spc="-25" dirty="0" smtClean="0">
                <a:latin typeface="Arial"/>
                <a:cs typeface="Arial"/>
              </a:rPr>
              <a:t>collection, publicly available datasets,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15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outsourcing.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158115">
              <a:lnSpc>
                <a:spcPts val="1610"/>
              </a:lnSpc>
              <a:spcBef>
                <a:spcPts val="605"/>
              </a:spcBef>
            </a:pPr>
            <a:r>
              <a:rPr lang="en-US" sz="1200" spc="-40" dirty="0" smtClean="0">
                <a:latin typeface="Arial"/>
                <a:cs typeface="Arial"/>
              </a:rPr>
              <a:t>Finally,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while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48%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list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collecting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data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as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one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their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3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least favorite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tasks,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43%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data  scientists </a:t>
            </a:r>
            <a:r>
              <a:rPr lang="en-US" sz="1200" spc="-20" dirty="0" smtClean="0">
                <a:latin typeface="Arial"/>
                <a:cs typeface="Arial"/>
              </a:rPr>
              <a:t>are </a:t>
            </a:r>
            <a:r>
              <a:rPr lang="en-US" sz="1200" spc="-25" dirty="0" smtClean="0">
                <a:latin typeface="Arial"/>
                <a:cs typeface="Arial"/>
              </a:rPr>
              <a:t>doing just </a:t>
            </a:r>
            <a:r>
              <a:rPr lang="en-US" sz="1200" spc="-20" dirty="0" smtClean="0">
                <a:latin typeface="Arial"/>
                <a:cs typeface="Arial"/>
              </a:rPr>
              <a:t>that </a:t>
            </a:r>
            <a:r>
              <a:rPr lang="en-US" sz="1200" dirty="0" smtClean="0">
                <a:latin typeface="Arial"/>
                <a:cs typeface="Arial"/>
              </a:rPr>
              <a:t>- </a:t>
            </a:r>
            <a:r>
              <a:rPr lang="en-US" sz="1200" spc="-25" dirty="0" smtClean="0">
                <a:latin typeface="Arial"/>
                <a:cs typeface="Arial"/>
              </a:rPr>
              <a:t>collecting </a:t>
            </a:r>
            <a:r>
              <a:rPr lang="en-US" sz="1200" spc="-20" dirty="0" smtClean="0">
                <a:latin typeface="Arial"/>
                <a:cs typeface="Arial"/>
              </a:rPr>
              <a:t>data</a:t>
            </a:r>
            <a:r>
              <a:rPr lang="en-US" sz="1200" spc="-28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themselves.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779145">
              <a:lnSpc>
                <a:spcPts val="1620"/>
              </a:lnSpc>
              <a:spcBef>
                <a:spcPts val="595"/>
              </a:spcBef>
            </a:pPr>
            <a:r>
              <a:rPr lang="en-US" sz="1200" spc="-20" dirty="0" smtClean="0">
                <a:latin typeface="Arial"/>
                <a:cs typeface="Arial"/>
              </a:rPr>
              <a:t>While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there’s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no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shortage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data,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access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quality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data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definitely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an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issue.  Specifically when </a:t>
            </a:r>
            <a:r>
              <a:rPr lang="en-US" sz="1200" spc="-15" dirty="0" smtClean="0">
                <a:latin typeface="Arial"/>
                <a:cs typeface="Arial"/>
              </a:rPr>
              <a:t>it </a:t>
            </a:r>
            <a:r>
              <a:rPr lang="en-US" sz="1200" spc="-25" dirty="0" smtClean="0">
                <a:latin typeface="Arial"/>
                <a:cs typeface="Arial"/>
              </a:rPr>
              <a:t>comes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31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AI </a:t>
            </a:r>
            <a:r>
              <a:rPr lang="en-US" sz="1200" spc="-30" dirty="0" smtClean="0">
                <a:latin typeface="Arial"/>
                <a:cs typeface="Arial"/>
              </a:rPr>
              <a:t>projects,</a:t>
            </a:r>
            <a:endParaRPr lang="en-US" sz="1200" dirty="0" smtClean="0">
              <a:latin typeface="Arial"/>
              <a:cs typeface="Arial"/>
            </a:endParaRPr>
          </a:p>
          <a:p>
            <a:pPr marL="12700" marR="19050">
              <a:lnSpc>
                <a:spcPts val="1610"/>
              </a:lnSpc>
              <a:spcBef>
                <a:spcPts val="605"/>
              </a:spcBef>
            </a:pPr>
            <a:r>
              <a:rPr lang="en-US" sz="1200" spc="-20" dirty="0" smtClean="0">
                <a:latin typeface="Arial"/>
                <a:cs typeface="Arial"/>
              </a:rPr>
              <a:t>51% </a:t>
            </a:r>
            <a:r>
              <a:rPr lang="en-US" sz="1200" spc="-15" dirty="0" smtClean="0">
                <a:latin typeface="Arial"/>
                <a:cs typeface="Arial"/>
              </a:rPr>
              <a:t>of </a:t>
            </a:r>
            <a:r>
              <a:rPr lang="en-US" sz="1200" spc="-30" dirty="0" smtClean="0">
                <a:latin typeface="Arial"/>
                <a:cs typeface="Arial"/>
              </a:rPr>
              <a:t>respondents </a:t>
            </a:r>
            <a:r>
              <a:rPr lang="en-US" sz="1200" spc="-25" dirty="0" smtClean="0">
                <a:latin typeface="Arial"/>
                <a:cs typeface="Arial"/>
              </a:rPr>
              <a:t>listed issues related </a:t>
            </a:r>
            <a:r>
              <a:rPr lang="en-US" sz="1200" spc="-15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quality </a:t>
            </a:r>
            <a:r>
              <a:rPr lang="en-US" sz="1200" spc="-20" dirty="0" smtClean="0">
                <a:latin typeface="Arial"/>
                <a:cs typeface="Arial"/>
              </a:rPr>
              <a:t>data </a:t>
            </a:r>
            <a:r>
              <a:rPr lang="en-US" sz="1200" spc="-30" dirty="0" smtClean="0">
                <a:latin typeface="Arial"/>
                <a:cs typeface="Arial"/>
              </a:rPr>
              <a:t>("getting </a:t>
            </a:r>
            <a:r>
              <a:rPr lang="en-US" sz="1200" spc="-15" dirty="0" smtClean="0">
                <a:latin typeface="Arial"/>
                <a:cs typeface="Arial"/>
              </a:rPr>
              <a:t>good </a:t>
            </a:r>
            <a:r>
              <a:rPr lang="en-US" sz="1200" spc="-25" dirty="0" smtClean="0">
                <a:latin typeface="Arial"/>
                <a:cs typeface="Arial"/>
              </a:rPr>
              <a:t>training data" </a:t>
            </a:r>
            <a:r>
              <a:rPr lang="en-US" sz="1200" spc="-30" dirty="0" smtClean="0">
                <a:latin typeface="Arial"/>
                <a:cs typeface="Arial"/>
              </a:rPr>
              <a:t>or  </a:t>
            </a:r>
            <a:r>
              <a:rPr lang="en-US" sz="1200" spc="-25" dirty="0" smtClean="0">
                <a:latin typeface="Arial"/>
                <a:cs typeface="Arial"/>
              </a:rPr>
              <a:t>"improving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quality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of</a:t>
            </a:r>
            <a:r>
              <a:rPr lang="en-US" sz="1200" spc="-25" dirty="0" smtClean="0">
                <a:latin typeface="Arial"/>
                <a:cs typeface="Arial"/>
              </a:rPr>
              <a:t> your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training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dataset")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as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biggest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bottleneck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successfully  completing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projects.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lang="en-US" sz="1200" spc="-25" dirty="0" smtClean="0">
                <a:latin typeface="Arial"/>
                <a:cs typeface="Arial"/>
              </a:rPr>
              <a:t>Reference:</a:t>
            </a:r>
            <a:endParaRPr lang="en-US" sz="1200" dirty="0" smtClean="0">
              <a:latin typeface="Arial"/>
              <a:cs typeface="Arial"/>
            </a:endParaRPr>
          </a:p>
          <a:p>
            <a:pPr marL="12700" marR="5080">
              <a:lnSpc>
                <a:spcPct val="96100"/>
              </a:lnSpc>
              <a:spcBef>
                <a:spcPts val="595"/>
              </a:spcBef>
            </a:pPr>
            <a:r>
              <a:rPr lang="en-US" sz="1200" spc="-20" dirty="0" smtClean="0">
                <a:latin typeface="Arial"/>
                <a:cs typeface="Arial"/>
              </a:rPr>
              <a:t>For this </a:t>
            </a:r>
            <a:r>
              <a:rPr lang="en-US" sz="1200" spc="-25" dirty="0" smtClean="0">
                <a:latin typeface="Arial"/>
                <a:cs typeface="Arial"/>
              </a:rPr>
              <a:t>year’s </a:t>
            </a:r>
            <a:r>
              <a:rPr lang="en-US" sz="1200" spc="-45" dirty="0" smtClean="0">
                <a:latin typeface="Arial"/>
                <a:cs typeface="Arial"/>
              </a:rPr>
              <a:t>survey, </a:t>
            </a:r>
            <a:r>
              <a:rPr lang="en-US" sz="1200" spc="-25" dirty="0" err="1" smtClean="0">
                <a:latin typeface="Arial"/>
                <a:cs typeface="Arial"/>
              </a:rPr>
              <a:t>CrowdFlower</a:t>
            </a:r>
            <a:r>
              <a:rPr lang="en-US" sz="1200" spc="-25" dirty="0" smtClean="0">
                <a:latin typeface="Arial"/>
                <a:cs typeface="Arial"/>
              </a:rPr>
              <a:t> surveyed </a:t>
            </a:r>
            <a:r>
              <a:rPr lang="en-US" sz="1200" spc="-20" dirty="0" smtClean="0">
                <a:latin typeface="Arial"/>
                <a:cs typeface="Arial"/>
              </a:rPr>
              <a:t>179 data </a:t>
            </a:r>
            <a:r>
              <a:rPr lang="en-US" sz="1200" spc="-25" dirty="0" smtClean="0">
                <a:latin typeface="Arial"/>
                <a:cs typeface="Arial"/>
              </a:rPr>
              <a:t>scientists globally representing 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balance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of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company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ranging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in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size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from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&lt;100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10,000+.</a:t>
            </a:r>
            <a:r>
              <a:rPr lang="en-US" sz="1200" spc="-114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12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variety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30" dirty="0" smtClean="0">
                <a:latin typeface="Arial"/>
                <a:cs typeface="Arial"/>
              </a:rPr>
              <a:t> industries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were  represented </a:t>
            </a:r>
            <a:r>
              <a:rPr lang="en-US" sz="1200" spc="-20" dirty="0" smtClean="0">
                <a:latin typeface="Arial"/>
                <a:cs typeface="Arial"/>
              </a:rPr>
              <a:t>as </a:t>
            </a:r>
            <a:r>
              <a:rPr lang="en-US" sz="1200" spc="-25" dirty="0" smtClean="0">
                <a:latin typeface="Arial"/>
                <a:cs typeface="Arial"/>
              </a:rPr>
              <a:t>well, </a:t>
            </a:r>
            <a:r>
              <a:rPr lang="en-US" sz="1200" spc="-20" dirty="0" smtClean="0">
                <a:latin typeface="Arial"/>
                <a:cs typeface="Arial"/>
              </a:rPr>
              <a:t>with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slightly weighted emphasis </a:t>
            </a:r>
            <a:r>
              <a:rPr lang="en-US" sz="1200" spc="-15" dirty="0" smtClean="0">
                <a:latin typeface="Arial"/>
                <a:cs typeface="Arial"/>
              </a:rPr>
              <a:t>on </a:t>
            </a:r>
            <a:r>
              <a:rPr lang="en-US" sz="1200" spc="-30" dirty="0" smtClean="0">
                <a:latin typeface="Arial"/>
                <a:cs typeface="Arial"/>
              </a:rPr>
              <a:t>‘technology’ </a:t>
            </a:r>
            <a:r>
              <a:rPr lang="en-US" sz="1200" dirty="0" smtClean="0">
                <a:latin typeface="Arial"/>
                <a:cs typeface="Arial"/>
              </a:rPr>
              <a:t>- </a:t>
            </a:r>
            <a:r>
              <a:rPr lang="en-US" sz="1200" spc="-25" dirty="0" smtClean="0">
                <a:latin typeface="Arial"/>
                <a:cs typeface="Arial"/>
              </a:rPr>
              <a:t>representing  </a:t>
            </a:r>
            <a:r>
              <a:rPr lang="en-US" sz="1200" spc="-20" dirty="0" smtClean="0">
                <a:latin typeface="Arial"/>
                <a:cs typeface="Arial"/>
              </a:rPr>
              <a:t>40%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of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respondents.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survey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was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conducted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in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February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March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2017.</a:t>
            </a:r>
            <a:endParaRPr lang="en-US" sz="1200" dirty="0" smtClean="0">
              <a:latin typeface="Arial"/>
              <a:cs typeface="Arial"/>
            </a:endParaRPr>
          </a:p>
          <a:p>
            <a:pPr marL="470534" marR="2360295" indent="-229235">
              <a:lnSpc>
                <a:spcPts val="1610"/>
              </a:lnSpc>
              <a:spcBef>
                <a:spcPts val="740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spc="-30" dirty="0" smtClean="0">
                <a:latin typeface="Arial"/>
                <a:cs typeface="Arial"/>
              </a:rPr>
              <a:t>https://visit.crowdflower.com/rs/416-ZBE-  142/images/CrowdFlower_DataScienceReport.pdf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C6BBC-7CD2-4396-8718-EA7D3E753CB7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8921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5080">
              <a:lnSpc>
                <a:spcPts val="1610"/>
              </a:lnSpc>
              <a:spcBef>
                <a:spcPts val="635"/>
              </a:spcBef>
            </a:pPr>
            <a:r>
              <a:rPr lang="en-US" sz="1200" spc="-10" dirty="0" smtClean="0">
                <a:latin typeface="Arial"/>
                <a:cs typeface="Arial"/>
              </a:rPr>
              <a:t>By </a:t>
            </a:r>
            <a:r>
              <a:rPr lang="en-US" sz="1200" spc="-25" dirty="0" err="1" smtClean="0">
                <a:latin typeface="Arial"/>
                <a:cs typeface="Arial"/>
              </a:rPr>
              <a:t>ArchonMagnus</a:t>
            </a:r>
            <a:r>
              <a:rPr lang="en-US" sz="1200" spc="-25" dirty="0" smtClean="0">
                <a:latin typeface="Arial"/>
                <a:cs typeface="Arial"/>
              </a:rPr>
              <a:t> (Own work) </a:t>
            </a:r>
            <a:r>
              <a:rPr lang="en-US" sz="1200" spc="-15" dirty="0" smtClean="0">
                <a:latin typeface="Arial"/>
                <a:cs typeface="Arial"/>
              </a:rPr>
              <a:t>[CC </a:t>
            </a:r>
            <a:r>
              <a:rPr lang="en-US" sz="1200" spc="-45" dirty="0" smtClean="0">
                <a:latin typeface="Arial"/>
                <a:cs typeface="Arial"/>
              </a:rPr>
              <a:t>BY-SA </a:t>
            </a:r>
            <a:r>
              <a:rPr lang="en-US" sz="1200" spc="-20" dirty="0" smtClean="0">
                <a:latin typeface="Arial"/>
                <a:cs typeface="Arial"/>
              </a:rPr>
              <a:t>4.0</a:t>
            </a:r>
            <a:r>
              <a:rPr lang="en-US" sz="1200" spc="-26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  <a:hlinkClick r:id="rId3"/>
              </a:rPr>
              <a:t>(h</a:t>
            </a:r>
            <a:r>
              <a:rPr lang="en-US" sz="1200" spc="-30" dirty="0" smtClean="0">
                <a:latin typeface="Arial"/>
                <a:cs typeface="Arial"/>
              </a:rPr>
              <a:t>t</a:t>
            </a:r>
            <a:r>
              <a:rPr lang="en-US" sz="1200" spc="-30" dirty="0" smtClean="0">
                <a:latin typeface="Arial"/>
                <a:cs typeface="Arial"/>
                <a:hlinkClick r:id="rId3"/>
              </a:rPr>
              <a:t>tp://creativecommons.org/licenses/by- 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5" dirty="0" err="1" smtClean="0">
                <a:latin typeface="Arial"/>
                <a:cs typeface="Arial"/>
              </a:rPr>
              <a:t>sa</a:t>
            </a:r>
            <a:r>
              <a:rPr lang="en-US" sz="1200" spc="-25" dirty="0" smtClean="0">
                <a:latin typeface="Arial"/>
                <a:cs typeface="Arial"/>
              </a:rPr>
              <a:t>/4.0)], via Wikimedia</a:t>
            </a:r>
            <a:r>
              <a:rPr lang="en-US" sz="1200" spc="-10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Commons</a:t>
            </a:r>
            <a:endParaRPr lang="en-US" sz="1200" dirty="0" smtClean="0">
              <a:latin typeface="Arial"/>
              <a:cs typeface="Arial"/>
            </a:endParaRPr>
          </a:p>
          <a:p>
            <a:pPr marL="12700" marR="100965">
              <a:lnSpc>
                <a:spcPts val="1610"/>
              </a:lnSpc>
              <a:spcBef>
                <a:spcPts val="605"/>
              </a:spcBef>
            </a:pPr>
            <a:r>
              <a:rPr lang="en-US" sz="1200" spc="-25" dirty="0" smtClean="0">
                <a:latin typeface="Arial"/>
                <a:cs typeface="Arial"/>
              </a:rPr>
              <a:t>Generally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speaking,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both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traditional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scientists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data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scientists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ask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questions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and/or  </a:t>
            </a:r>
            <a:r>
              <a:rPr lang="en-US" sz="1200" spc="-25" dirty="0" smtClean="0">
                <a:latin typeface="Arial"/>
                <a:cs typeface="Arial"/>
              </a:rPr>
              <a:t>define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problem,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collect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leverage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data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to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come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up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with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answers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or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solutions,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test 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solution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0" dirty="0" smtClean="0">
                <a:latin typeface="Arial"/>
                <a:cs typeface="Arial"/>
              </a:rPr>
              <a:t>see if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problem </a:t>
            </a:r>
            <a:r>
              <a:rPr lang="en-US" sz="1200" spc="-15" dirty="0" smtClean="0">
                <a:latin typeface="Arial"/>
                <a:cs typeface="Arial"/>
              </a:rPr>
              <a:t>is </a:t>
            </a:r>
            <a:r>
              <a:rPr lang="en-US" sz="1200" spc="-25" dirty="0" smtClean="0">
                <a:latin typeface="Arial"/>
                <a:cs typeface="Arial"/>
              </a:rPr>
              <a:t>solved,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iterate </a:t>
            </a:r>
            <a:r>
              <a:rPr lang="en-US" sz="1200" spc="-20" dirty="0" smtClean="0">
                <a:latin typeface="Arial"/>
                <a:cs typeface="Arial"/>
              </a:rPr>
              <a:t>as </a:t>
            </a:r>
            <a:r>
              <a:rPr lang="en-US" sz="1200" spc="-25" dirty="0" smtClean="0">
                <a:latin typeface="Arial"/>
                <a:cs typeface="Arial"/>
              </a:rPr>
              <a:t>needed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improve on, </a:t>
            </a:r>
            <a:r>
              <a:rPr lang="en-US" sz="1200" spc="-20" dirty="0" smtClean="0">
                <a:latin typeface="Arial"/>
                <a:cs typeface="Arial"/>
              </a:rPr>
              <a:t>or  </a:t>
            </a:r>
            <a:r>
              <a:rPr lang="en-US" sz="1200" spc="-25" dirty="0" smtClean="0">
                <a:latin typeface="Arial"/>
                <a:cs typeface="Arial"/>
              </a:rPr>
              <a:t>finalize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12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solution.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C6BBC-7CD2-4396-8718-EA7D3E753CB7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516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5080">
              <a:lnSpc>
                <a:spcPct val="96000"/>
              </a:lnSpc>
              <a:spcBef>
                <a:spcPts val="590"/>
              </a:spcBef>
            </a:pPr>
            <a:r>
              <a:rPr lang="en-US" sz="1200" spc="-20" dirty="0" smtClean="0">
                <a:latin typeface="Arial"/>
                <a:cs typeface="Arial"/>
              </a:rPr>
              <a:t>Data </a:t>
            </a:r>
            <a:r>
              <a:rPr lang="en-US" sz="1200" spc="-25" dirty="0" smtClean="0">
                <a:latin typeface="Arial"/>
                <a:cs typeface="Arial"/>
              </a:rPr>
              <a:t>science </a:t>
            </a:r>
            <a:r>
              <a:rPr lang="en-US" sz="1200" spc="-20" dirty="0" smtClean="0">
                <a:latin typeface="Arial"/>
                <a:cs typeface="Arial"/>
              </a:rPr>
              <a:t>is </a:t>
            </a:r>
            <a:r>
              <a:rPr lang="en-US" sz="1200" spc="-25" dirty="0" smtClean="0">
                <a:latin typeface="Arial"/>
                <a:cs typeface="Arial"/>
              </a:rPr>
              <a:t>inherently </a:t>
            </a:r>
            <a:r>
              <a:rPr lang="en-US" sz="1200" spc="-15" dirty="0" smtClean="0">
                <a:latin typeface="Arial"/>
                <a:cs typeface="Arial"/>
              </a:rPr>
              <a:t>an </a:t>
            </a:r>
            <a:r>
              <a:rPr lang="en-US" sz="1200" spc="-25" dirty="0" smtClean="0">
                <a:latin typeface="Arial"/>
                <a:cs typeface="Arial"/>
              </a:rPr>
              <a:t>exploratory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creative process because there </a:t>
            </a:r>
            <a:r>
              <a:rPr lang="en-US" sz="1200" spc="-20" dirty="0" smtClean="0">
                <a:latin typeface="Arial"/>
                <a:cs typeface="Arial"/>
              </a:rPr>
              <a:t>is </a:t>
            </a:r>
            <a:r>
              <a:rPr lang="en-US" sz="1200" spc="-25" dirty="0" smtClean="0">
                <a:latin typeface="Arial"/>
                <a:cs typeface="Arial"/>
              </a:rPr>
              <a:t>usually  neither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30" dirty="0" smtClean="0">
                <a:latin typeface="Arial"/>
                <a:cs typeface="Arial"/>
              </a:rPr>
              <a:t>definitive </a:t>
            </a:r>
            <a:r>
              <a:rPr lang="en-US" sz="1200" spc="-25" dirty="0" smtClean="0">
                <a:latin typeface="Arial"/>
                <a:cs typeface="Arial"/>
              </a:rPr>
              <a:t>answer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problem </a:t>
            </a:r>
            <a:r>
              <a:rPr lang="en-US" sz="1200" spc="-15" dirty="0" smtClean="0">
                <a:latin typeface="Arial"/>
                <a:cs typeface="Arial"/>
              </a:rPr>
              <a:t>at </a:t>
            </a:r>
            <a:r>
              <a:rPr lang="en-US" sz="1200" spc="-25" dirty="0" smtClean="0">
                <a:latin typeface="Arial"/>
                <a:cs typeface="Arial"/>
              </a:rPr>
              <a:t>hand </a:t>
            </a:r>
            <a:r>
              <a:rPr lang="en-US" sz="1200" spc="-20" dirty="0" smtClean="0">
                <a:latin typeface="Arial"/>
                <a:cs typeface="Arial"/>
              </a:rPr>
              <a:t>nor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well-defined approach </a:t>
            </a:r>
            <a:r>
              <a:rPr lang="en-US" sz="1200" spc="-15" dirty="0" smtClean="0">
                <a:latin typeface="Arial"/>
                <a:cs typeface="Arial"/>
              </a:rPr>
              <a:t>to  </a:t>
            </a:r>
            <a:r>
              <a:rPr lang="en-US" sz="1200" spc="-25" dirty="0" smtClean="0">
                <a:latin typeface="Arial"/>
                <a:cs typeface="Arial"/>
              </a:rPr>
              <a:t>reaching one. Data scientists research problems, explore data, visualize patterns  across </a:t>
            </a:r>
            <a:r>
              <a:rPr lang="en-US" sz="1200" spc="-20" dirty="0" smtClean="0">
                <a:latin typeface="Arial"/>
                <a:cs typeface="Arial"/>
              </a:rPr>
              <a:t>data and use </a:t>
            </a:r>
            <a:r>
              <a:rPr lang="en-US" sz="1200" spc="-25" dirty="0" smtClean="0">
                <a:latin typeface="Arial"/>
                <a:cs typeface="Arial"/>
              </a:rPr>
              <a:t>their experience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judgment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choose </a:t>
            </a:r>
            <a:r>
              <a:rPr lang="en-US" sz="1200" spc="-30" dirty="0" smtClean="0">
                <a:latin typeface="Arial"/>
                <a:cs typeface="Arial"/>
              </a:rPr>
              <a:t>parameters </a:t>
            </a:r>
            <a:r>
              <a:rPr lang="en-US" sz="1200" spc="-20" dirty="0" smtClean="0">
                <a:latin typeface="Arial"/>
                <a:cs typeface="Arial"/>
              </a:rPr>
              <a:t>and  </a:t>
            </a:r>
            <a:r>
              <a:rPr lang="en-US" sz="1200" spc="-25" dirty="0" smtClean="0">
                <a:latin typeface="Arial"/>
                <a:cs typeface="Arial"/>
              </a:rPr>
              <a:t>processes that </a:t>
            </a:r>
            <a:r>
              <a:rPr lang="en-US" sz="1200" spc="-20" dirty="0" smtClean="0">
                <a:latin typeface="Arial"/>
                <a:cs typeface="Arial"/>
              </a:rPr>
              <a:t>may </a:t>
            </a:r>
            <a:r>
              <a:rPr lang="en-US" sz="1200" spc="-15" dirty="0" smtClean="0">
                <a:latin typeface="Arial"/>
                <a:cs typeface="Arial"/>
              </a:rPr>
              <a:t>be </a:t>
            </a:r>
            <a:r>
              <a:rPr lang="en-US" sz="1200" spc="-30" dirty="0" smtClean="0">
                <a:latin typeface="Arial"/>
                <a:cs typeface="Arial"/>
              </a:rPr>
              <a:t>relevant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specific problem </a:t>
            </a:r>
            <a:r>
              <a:rPr lang="en-US" sz="1200" spc="-20" dirty="0" smtClean="0">
                <a:latin typeface="Arial"/>
                <a:cs typeface="Arial"/>
              </a:rPr>
              <a:t>at </a:t>
            </a:r>
            <a:r>
              <a:rPr lang="en-US" sz="1200" spc="-25" dirty="0" smtClean="0">
                <a:latin typeface="Arial"/>
                <a:cs typeface="Arial"/>
              </a:rPr>
              <a:t>hand. This makes </a:t>
            </a:r>
            <a:r>
              <a:rPr lang="en-US" sz="1200" spc="-30" dirty="0" smtClean="0">
                <a:latin typeface="Arial"/>
                <a:cs typeface="Arial"/>
              </a:rPr>
              <a:t>sharing 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collaboration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critical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activity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that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enables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teams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25" dirty="0" smtClean="0">
                <a:latin typeface="Arial"/>
                <a:cs typeface="Arial"/>
              </a:rPr>
              <a:t> data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scientists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build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on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each  </a:t>
            </a:r>
            <a:r>
              <a:rPr lang="en-US" sz="1200" spc="-25" dirty="0" smtClean="0">
                <a:latin typeface="Arial"/>
                <a:cs typeface="Arial"/>
              </a:rPr>
              <a:t>other’s knowledge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29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produce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overall </a:t>
            </a:r>
            <a:r>
              <a:rPr lang="en-US" sz="1200" spc="-20" dirty="0" smtClean="0">
                <a:latin typeface="Arial"/>
                <a:cs typeface="Arial"/>
              </a:rPr>
              <a:t>best </a:t>
            </a:r>
            <a:r>
              <a:rPr lang="en-US" sz="1200" spc="-25" dirty="0" smtClean="0">
                <a:latin typeface="Arial"/>
                <a:cs typeface="Arial"/>
              </a:rPr>
              <a:t>results.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47625">
              <a:lnSpc>
                <a:spcPct val="96000"/>
              </a:lnSpc>
              <a:spcBef>
                <a:spcPts val="600"/>
              </a:spcBef>
            </a:pPr>
            <a:r>
              <a:rPr lang="en-US" sz="1200" spc="-10" dirty="0" smtClean="0">
                <a:latin typeface="Arial"/>
                <a:cs typeface="Arial"/>
              </a:rPr>
              <a:t>As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data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science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has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evolved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over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time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with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big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data,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new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techniques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technologies  </a:t>
            </a:r>
            <a:r>
              <a:rPr lang="en-US" sz="1200" spc="-25" dirty="0" smtClean="0">
                <a:latin typeface="Arial"/>
                <a:cs typeface="Arial"/>
              </a:rPr>
              <a:t>have emerged. </a:t>
            </a:r>
            <a:r>
              <a:rPr lang="en-US" sz="1200" spc="-20" dirty="0" smtClean="0">
                <a:latin typeface="Arial"/>
                <a:cs typeface="Arial"/>
              </a:rPr>
              <a:t>This </a:t>
            </a:r>
            <a:r>
              <a:rPr lang="en-US" sz="1200" spc="-25" dirty="0" smtClean="0">
                <a:latin typeface="Arial"/>
                <a:cs typeface="Arial"/>
              </a:rPr>
              <a:t>change </a:t>
            </a:r>
            <a:r>
              <a:rPr lang="en-US" sz="1200" spc="-15" dirty="0" smtClean="0">
                <a:latin typeface="Arial"/>
                <a:cs typeface="Arial"/>
              </a:rPr>
              <a:t>is </a:t>
            </a:r>
            <a:r>
              <a:rPr lang="en-US" sz="1200" spc="-25" dirty="0" smtClean="0">
                <a:latin typeface="Arial"/>
                <a:cs typeface="Arial"/>
              </a:rPr>
              <a:t>reflected </a:t>
            </a:r>
            <a:r>
              <a:rPr lang="en-US" sz="1200" spc="-20" dirty="0" smtClean="0">
                <a:latin typeface="Arial"/>
                <a:cs typeface="Arial"/>
              </a:rPr>
              <a:t>in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background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training </a:t>
            </a:r>
            <a:r>
              <a:rPr lang="en-US" sz="1200" spc="-20" dirty="0" smtClean="0">
                <a:latin typeface="Arial"/>
                <a:cs typeface="Arial"/>
              </a:rPr>
              <a:t>of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data  scientists across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organizations.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lang="en-US" sz="1200" spc="-30" dirty="0" smtClean="0">
                <a:latin typeface="Arial"/>
                <a:cs typeface="Arial"/>
              </a:rPr>
              <a:t>References:</a:t>
            </a:r>
            <a:endParaRPr lang="en-US" sz="1200" dirty="0" smtClean="0">
              <a:latin typeface="Arial"/>
              <a:cs typeface="Arial"/>
            </a:endParaRPr>
          </a:p>
          <a:p>
            <a:pPr marL="470534" marR="334645" indent="-229235">
              <a:lnSpc>
                <a:spcPts val="1610"/>
              </a:lnSpc>
              <a:spcBef>
                <a:spcPts val="740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spc="-20" dirty="0" smtClean="0">
                <a:latin typeface="Arial"/>
                <a:cs typeface="Arial"/>
              </a:rPr>
              <a:t>What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Data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Science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Workbench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Why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Do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Data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Scientists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Need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One?  </a:t>
            </a:r>
            <a:r>
              <a:rPr lang="en-US" sz="1200" spc="-25" dirty="0" smtClean="0">
                <a:latin typeface="Arial"/>
                <a:cs typeface="Arial"/>
              </a:rPr>
              <a:t>(August 17,</a:t>
            </a:r>
            <a:r>
              <a:rPr lang="en-US" sz="1200" spc="-8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2017)</a:t>
            </a:r>
            <a:endParaRPr lang="en-US" sz="1200" dirty="0" smtClean="0">
              <a:latin typeface="Arial"/>
              <a:cs typeface="Arial"/>
            </a:endParaRPr>
          </a:p>
          <a:p>
            <a:pPr marL="470534">
              <a:lnSpc>
                <a:spcPts val="1580"/>
              </a:lnSpc>
            </a:pPr>
            <a:r>
              <a:rPr lang="en-US" sz="1200" spc="-30" dirty="0" smtClean="0">
                <a:latin typeface="Arial"/>
                <a:cs typeface="Arial"/>
              </a:rPr>
              <a:t>https://hortonworks.com/blog/data-science-workbench-data-scientists-need-one/</a:t>
            </a:r>
            <a:endParaRPr lang="en-US" sz="1200" dirty="0" smtClean="0">
              <a:latin typeface="Arial"/>
              <a:cs typeface="Arial"/>
            </a:endParaRPr>
          </a:p>
          <a:p>
            <a:pPr marL="470534" indent="-229235">
              <a:lnSpc>
                <a:spcPts val="1645"/>
              </a:lnSpc>
              <a:spcBef>
                <a:spcPts val="630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spc="-20" dirty="0" smtClean="0">
                <a:latin typeface="Arial"/>
                <a:cs typeface="Arial"/>
              </a:rPr>
              <a:t>The Rise </a:t>
            </a:r>
            <a:r>
              <a:rPr lang="en-US" sz="1200" spc="-15" dirty="0" smtClean="0">
                <a:latin typeface="Arial"/>
                <a:cs typeface="Arial"/>
              </a:rPr>
              <a:t>of </a:t>
            </a:r>
            <a:r>
              <a:rPr lang="en-US" sz="1200" spc="-20" dirty="0" smtClean="0">
                <a:latin typeface="Arial"/>
                <a:cs typeface="Arial"/>
              </a:rPr>
              <a:t>Data </a:t>
            </a:r>
            <a:r>
              <a:rPr lang="en-US" sz="1200" spc="-25" dirty="0" smtClean="0">
                <a:latin typeface="Arial"/>
                <a:cs typeface="Arial"/>
              </a:rPr>
              <a:t>Science</a:t>
            </a:r>
            <a:r>
              <a:rPr lang="en-US" sz="1200" spc="-19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Notebooks</a:t>
            </a:r>
            <a:endParaRPr lang="en-US" sz="1200" dirty="0" smtClean="0">
              <a:latin typeface="Arial"/>
              <a:cs typeface="Arial"/>
            </a:endParaRPr>
          </a:p>
          <a:p>
            <a:pPr marL="470534">
              <a:lnSpc>
                <a:spcPts val="1645"/>
              </a:lnSpc>
            </a:pPr>
            <a:r>
              <a:rPr lang="en-US" sz="1200" spc="-30" dirty="0" smtClean="0">
                <a:latin typeface="Arial"/>
                <a:cs typeface="Arial"/>
              </a:rPr>
              <a:t>https://</a:t>
            </a:r>
            <a:r>
              <a:rPr lang="en-US" sz="1200" spc="-30" dirty="0" smtClean="0">
                <a:latin typeface="Arial"/>
                <a:cs typeface="Arial"/>
                <a:hlinkClick r:id="rId3"/>
              </a:rPr>
              <a:t>www.datanami.com/2016/05/04/rise-data-science-notebooks/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C6BBC-7CD2-4396-8718-EA7D3E753CB7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5817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lang="en-US" sz="1200" spc="-30" dirty="0" smtClean="0">
                <a:latin typeface="Arial"/>
                <a:cs typeface="Arial"/>
              </a:rPr>
              <a:t>https://know.anaconda.com/journey-to-ODS-whitepaper.html</a:t>
            </a:r>
            <a:endParaRPr lang="en-US" sz="1200" dirty="0" smtClean="0">
              <a:latin typeface="Arial"/>
              <a:cs typeface="Arial"/>
            </a:endParaRPr>
          </a:p>
          <a:p>
            <a:pPr marL="12700" marR="47625">
              <a:lnSpc>
                <a:spcPts val="1610"/>
              </a:lnSpc>
              <a:spcBef>
                <a:spcPts val="640"/>
              </a:spcBef>
            </a:pPr>
            <a:r>
              <a:rPr lang="en-US" sz="1200" spc="-25" dirty="0" smtClean="0">
                <a:latin typeface="Arial"/>
                <a:cs typeface="Arial"/>
              </a:rPr>
              <a:t>Anaconda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software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from</a:t>
            </a:r>
            <a:r>
              <a:rPr lang="en-US" sz="1200" spc="-13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Anaconda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(formerly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known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Continuum</a:t>
            </a:r>
            <a:r>
              <a:rPr lang="en-US" sz="1200" spc="-13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Analytics).</a:t>
            </a:r>
            <a:r>
              <a:rPr lang="en-US" sz="1200" spc="-8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This  graphic </a:t>
            </a:r>
            <a:r>
              <a:rPr lang="en-US" sz="1200" spc="-15" dirty="0" smtClean="0">
                <a:latin typeface="Arial"/>
                <a:cs typeface="Arial"/>
              </a:rPr>
              <a:t>is the </a:t>
            </a:r>
            <a:r>
              <a:rPr lang="en-US" sz="1200" spc="-20" dirty="0" smtClean="0">
                <a:latin typeface="Arial"/>
                <a:cs typeface="Arial"/>
              </a:rPr>
              <a:t>final </a:t>
            </a:r>
            <a:r>
              <a:rPr lang="en-US" sz="1200" spc="-25" dirty="0" smtClean="0">
                <a:latin typeface="Arial"/>
                <a:cs typeface="Arial"/>
              </a:rPr>
              <a:t>image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20" dirty="0" smtClean="0">
                <a:latin typeface="Arial"/>
                <a:cs typeface="Arial"/>
              </a:rPr>
              <a:t>an </a:t>
            </a:r>
            <a:r>
              <a:rPr lang="en-US" sz="1200" dirty="0" smtClean="0">
                <a:latin typeface="Arial"/>
                <a:cs typeface="Arial"/>
              </a:rPr>
              <a:t>8 </a:t>
            </a:r>
            <a:r>
              <a:rPr lang="en-US" sz="1200" spc="-25" dirty="0" smtClean="0">
                <a:latin typeface="Arial"/>
                <a:cs typeface="Arial"/>
              </a:rPr>
              <a:t>page whitepaper </a:t>
            </a:r>
            <a:r>
              <a:rPr lang="en-US" sz="1200" spc="-15" dirty="0" smtClean="0">
                <a:latin typeface="Arial"/>
                <a:cs typeface="Arial"/>
              </a:rPr>
              <a:t>on </a:t>
            </a:r>
            <a:r>
              <a:rPr lang="en-US" sz="1200" spc="-20" dirty="0" smtClean="0">
                <a:latin typeface="Arial"/>
                <a:cs typeface="Arial"/>
              </a:rPr>
              <a:t>Open </a:t>
            </a:r>
            <a:r>
              <a:rPr lang="en-US" sz="1200" spc="-25" dirty="0" smtClean="0">
                <a:latin typeface="Arial"/>
                <a:cs typeface="Arial"/>
              </a:rPr>
              <a:t>Data Science (ODS),  available </a:t>
            </a:r>
            <a:r>
              <a:rPr lang="en-US" sz="1200" spc="-20" dirty="0" smtClean="0">
                <a:latin typeface="Arial"/>
                <a:cs typeface="Arial"/>
              </a:rPr>
              <a:t>at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https://know.anaconda.com/journey-to-ODS-whitepaper.html</a:t>
            </a:r>
            <a:endParaRPr lang="en-US" sz="1200" dirty="0" smtClean="0">
              <a:latin typeface="Arial"/>
              <a:cs typeface="Arial"/>
            </a:endParaRPr>
          </a:p>
          <a:p>
            <a:pPr marL="12700" marR="5080">
              <a:lnSpc>
                <a:spcPct val="96100"/>
              </a:lnSpc>
              <a:spcBef>
                <a:spcPts val="560"/>
              </a:spcBef>
            </a:pPr>
            <a:r>
              <a:rPr lang="en-US" sz="1200" spc="-25" dirty="0" smtClean="0">
                <a:latin typeface="Arial"/>
                <a:cs typeface="Arial"/>
              </a:rPr>
              <a:t>Anaconda </a:t>
            </a:r>
            <a:r>
              <a:rPr lang="en-US" sz="1200" spc="-20" dirty="0" smtClean="0">
                <a:latin typeface="Arial"/>
                <a:cs typeface="Arial"/>
              </a:rPr>
              <a:t>is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leading modern open source analytics platform powered </a:t>
            </a:r>
            <a:r>
              <a:rPr lang="en-US" sz="1200" spc="-15" dirty="0" smtClean="0">
                <a:latin typeface="Arial"/>
                <a:cs typeface="Arial"/>
              </a:rPr>
              <a:t>by </a:t>
            </a:r>
            <a:r>
              <a:rPr lang="en-US" sz="1200" spc="-25" dirty="0" smtClean="0">
                <a:latin typeface="Arial"/>
                <a:cs typeface="Arial"/>
              </a:rPr>
              <a:t>Python.  Anaconda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enables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modernization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Open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Data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Science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platform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that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embraces 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entire </a:t>
            </a:r>
            <a:r>
              <a:rPr lang="en-US" sz="1200" spc="-15" dirty="0" smtClean="0">
                <a:latin typeface="Arial"/>
                <a:cs typeface="Arial"/>
              </a:rPr>
              <a:t>ODS </a:t>
            </a:r>
            <a:r>
              <a:rPr lang="en-US" sz="1200" spc="-25" dirty="0" smtClean="0">
                <a:latin typeface="Arial"/>
                <a:cs typeface="Arial"/>
              </a:rPr>
              <a:t>ecosystem </a:t>
            </a:r>
            <a:r>
              <a:rPr lang="en-US" sz="1200" dirty="0" smtClean="0">
                <a:latin typeface="Arial"/>
                <a:cs typeface="Arial"/>
              </a:rPr>
              <a:t>- </a:t>
            </a:r>
            <a:r>
              <a:rPr lang="en-US" sz="1200" spc="-25" dirty="0" smtClean="0">
                <a:latin typeface="Arial"/>
                <a:cs typeface="Arial"/>
              </a:rPr>
              <a:t>Python, </a:t>
            </a:r>
            <a:r>
              <a:rPr lang="en-US" sz="1200" spc="-20" dirty="0" smtClean="0">
                <a:latin typeface="Arial"/>
                <a:cs typeface="Arial"/>
              </a:rPr>
              <a:t>R, </a:t>
            </a:r>
            <a:r>
              <a:rPr lang="en-US" sz="1200" spc="-25" dirty="0" smtClean="0">
                <a:latin typeface="Arial"/>
                <a:cs typeface="Arial"/>
              </a:rPr>
              <a:t>Java, Scala, Hadoop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more </a:t>
            </a:r>
            <a:r>
              <a:rPr lang="en-US" sz="1200" dirty="0" smtClean="0">
                <a:latin typeface="Arial"/>
                <a:cs typeface="Arial"/>
              </a:rPr>
              <a:t>- </a:t>
            </a:r>
            <a:r>
              <a:rPr lang="en-US" sz="1200" spc="-25" dirty="0" smtClean="0">
                <a:latin typeface="Arial"/>
                <a:cs typeface="Arial"/>
              </a:rPr>
              <a:t>across </a:t>
            </a:r>
            <a:r>
              <a:rPr lang="en-US" sz="1200" spc="-30" dirty="0" smtClean="0">
                <a:latin typeface="Arial"/>
                <a:cs typeface="Arial"/>
              </a:rPr>
              <a:t>the  </a:t>
            </a:r>
            <a:r>
              <a:rPr lang="en-US" sz="1200" spc="-25" dirty="0" smtClean="0">
                <a:latin typeface="Arial"/>
                <a:cs typeface="Arial"/>
              </a:rPr>
              <a:t>entire modern analytics </a:t>
            </a:r>
            <a:r>
              <a:rPr lang="en-US" sz="1200" spc="-20" dirty="0" smtClean="0">
                <a:latin typeface="Arial"/>
                <a:cs typeface="Arial"/>
              </a:rPr>
              <a:t>stack from </a:t>
            </a:r>
            <a:r>
              <a:rPr lang="en-US" sz="1200" spc="-25" dirty="0" smtClean="0">
                <a:latin typeface="Arial"/>
                <a:cs typeface="Arial"/>
              </a:rPr>
              <a:t>desktop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server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clusters </a:t>
            </a:r>
            <a:r>
              <a:rPr lang="en-US" sz="1200" spc="-20" dirty="0" smtClean="0">
                <a:latin typeface="Arial"/>
                <a:cs typeface="Arial"/>
              </a:rPr>
              <a:t>and cloud </a:t>
            </a:r>
            <a:r>
              <a:rPr lang="en-US" sz="1200" spc="-25" dirty="0" smtClean="0">
                <a:latin typeface="Arial"/>
                <a:cs typeface="Arial"/>
              </a:rPr>
              <a:t>for  enterprises. Anaconda makes </a:t>
            </a:r>
            <a:r>
              <a:rPr lang="en-US" sz="1200" spc="-15" dirty="0" smtClean="0">
                <a:latin typeface="Arial"/>
                <a:cs typeface="Arial"/>
              </a:rPr>
              <a:t>it </a:t>
            </a:r>
            <a:r>
              <a:rPr lang="en-US" sz="1200" spc="-20" dirty="0" smtClean="0">
                <a:latin typeface="Arial"/>
                <a:cs typeface="Arial"/>
              </a:rPr>
              <a:t>easy</a:t>
            </a:r>
            <a:r>
              <a:rPr lang="en-US" sz="1200" spc="-254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to:</a:t>
            </a:r>
            <a:endParaRPr lang="en-US" sz="1200" dirty="0" smtClean="0">
              <a:latin typeface="Arial"/>
              <a:cs typeface="Arial"/>
            </a:endParaRPr>
          </a:p>
          <a:p>
            <a:pPr marL="470534" indent="-229235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Create, collaborate </a:t>
            </a:r>
            <a:r>
              <a:rPr lang="en-US" sz="1200" spc="-15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deploy </a:t>
            </a:r>
            <a:r>
              <a:rPr lang="en-US" sz="1200" spc="-20" dirty="0" smtClean="0">
                <a:latin typeface="Arial"/>
                <a:cs typeface="Arial"/>
              </a:rPr>
              <a:t>Data </a:t>
            </a:r>
            <a:r>
              <a:rPr lang="en-US" sz="1200" spc="-25" dirty="0" smtClean="0">
                <a:latin typeface="Arial"/>
                <a:cs typeface="Arial"/>
              </a:rPr>
              <a:t>Science</a:t>
            </a:r>
            <a:r>
              <a:rPr lang="en-US" sz="1200" spc="-22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solutions</a:t>
            </a:r>
            <a:endParaRPr lang="en-US" sz="1200" dirty="0" smtClean="0">
              <a:latin typeface="Arial"/>
              <a:cs typeface="Arial"/>
            </a:endParaRPr>
          </a:p>
          <a:p>
            <a:pPr marL="470534" indent="-229235">
              <a:lnSpc>
                <a:spcPct val="100000"/>
              </a:lnSpc>
              <a:spcBef>
                <a:spcPts val="630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Leverage modern </a:t>
            </a:r>
            <a:r>
              <a:rPr lang="en-US" sz="1200" spc="-30" dirty="0" smtClean="0">
                <a:latin typeface="Arial"/>
                <a:cs typeface="Arial"/>
              </a:rPr>
              <a:t>architectures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12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frameworks</a:t>
            </a:r>
            <a:endParaRPr lang="en-US" sz="1200" dirty="0" smtClean="0">
              <a:latin typeface="Arial"/>
              <a:cs typeface="Arial"/>
            </a:endParaRPr>
          </a:p>
          <a:p>
            <a:pPr marL="470534" indent="-229235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spc="-20" dirty="0" smtClean="0">
                <a:latin typeface="Arial"/>
                <a:cs typeface="Arial"/>
              </a:rPr>
              <a:t>Set </a:t>
            </a:r>
            <a:r>
              <a:rPr lang="en-US" sz="1200" spc="-15" dirty="0" smtClean="0">
                <a:latin typeface="Arial"/>
                <a:cs typeface="Arial"/>
              </a:rPr>
              <a:t>up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manage </a:t>
            </a:r>
            <a:r>
              <a:rPr lang="en-US" sz="1200" spc="-20" dirty="0" smtClean="0">
                <a:latin typeface="Arial"/>
                <a:cs typeface="Arial"/>
              </a:rPr>
              <a:t>open</a:t>
            </a:r>
            <a:r>
              <a:rPr lang="en-US" sz="1200" spc="-21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source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C6BBC-7CD2-4396-8718-EA7D3E753CB7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88662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spc="-5" dirty="0" smtClean="0">
                <a:latin typeface="Arial"/>
                <a:cs typeface="Arial"/>
              </a:rPr>
              <a:t>Pitfalls= </a:t>
            </a:r>
            <a:r>
              <a:rPr lang="en-US" sz="1200" spc="-5" dirty="0" err="1" smtClean="0">
                <a:latin typeface="Arial"/>
                <a:cs typeface="Arial"/>
              </a:rPr>
              <a:t>pièges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C6BBC-7CD2-4396-8718-EA7D3E753CB7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38047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1645"/>
              </a:lnSpc>
              <a:spcBef>
                <a:spcPts val="525"/>
              </a:spcBef>
            </a:pP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15" dirty="0" smtClean="0">
                <a:latin typeface="Arial"/>
                <a:cs typeface="Arial"/>
              </a:rPr>
              <a:t>few </a:t>
            </a:r>
            <a:r>
              <a:rPr lang="en-US" sz="1200" spc="-30" dirty="0" smtClean="0">
                <a:latin typeface="Arial"/>
                <a:cs typeface="Arial"/>
              </a:rPr>
              <a:t>paragraphs </a:t>
            </a:r>
            <a:r>
              <a:rPr lang="en-US" sz="1200" spc="-20" dirty="0" smtClean="0">
                <a:latin typeface="Arial"/>
                <a:cs typeface="Arial"/>
              </a:rPr>
              <a:t>on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hardware </a:t>
            </a:r>
            <a:r>
              <a:rPr lang="en-US" sz="1200" spc="-20" dirty="0" smtClean="0">
                <a:latin typeface="Arial"/>
                <a:cs typeface="Arial"/>
              </a:rPr>
              <a:t>side </a:t>
            </a:r>
            <a:r>
              <a:rPr lang="en-US" sz="1200" spc="-25" dirty="0" smtClean="0">
                <a:latin typeface="Arial"/>
                <a:cs typeface="Arial"/>
              </a:rPr>
              <a:t>from:</a:t>
            </a:r>
            <a:r>
              <a:rPr lang="en-US" sz="1200" spc="-100" dirty="0" smtClean="0">
                <a:latin typeface="Arial"/>
                <a:cs typeface="Arial"/>
              </a:rPr>
              <a:t> </a:t>
            </a:r>
            <a:r>
              <a:rPr lang="en-US" sz="1200" spc="-35" dirty="0" smtClean="0">
                <a:latin typeface="Arial"/>
                <a:cs typeface="Arial"/>
              </a:rPr>
              <a:t>Mueller, </a:t>
            </a:r>
            <a:r>
              <a:rPr lang="en-US" sz="1200" spc="-10" dirty="0" smtClean="0">
                <a:latin typeface="Arial"/>
                <a:cs typeface="Arial"/>
              </a:rPr>
              <a:t>J. </a:t>
            </a:r>
            <a:r>
              <a:rPr lang="en-US" sz="1200" spc="-80" dirty="0" smtClean="0">
                <a:latin typeface="Arial"/>
                <a:cs typeface="Arial"/>
              </a:rPr>
              <a:t>P., </a:t>
            </a:r>
            <a:r>
              <a:rPr lang="en-US" sz="1200" dirty="0" smtClean="0">
                <a:latin typeface="Arial"/>
                <a:cs typeface="Arial"/>
              </a:rPr>
              <a:t>&amp; </a:t>
            </a:r>
            <a:r>
              <a:rPr lang="en-US" sz="1200" spc="-25" dirty="0" err="1" smtClean="0">
                <a:latin typeface="Arial"/>
                <a:cs typeface="Arial"/>
              </a:rPr>
              <a:t>Massaron</a:t>
            </a:r>
            <a:r>
              <a:rPr lang="en-US" sz="1200" spc="-25" dirty="0" smtClean="0">
                <a:latin typeface="Arial"/>
                <a:cs typeface="Arial"/>
              </a:rPr>
              <a:t>, </a:t>
            </a:r>
            <a:r>
              <a:rPr lang="en-US" sz="1200" spc="-20" dirty="0" smtClean="0">
                <a:latin typeface="Arial"/>
                <a:cs typeface="Arial"/>
              </a:rPr>
              <a:t>L. </a:t>
            </a:r>
            <a:r>
              <a:rPr lang="en-US" sz="1200" spc="-25" dirty="0" smtClean="0">
                <a:latin typeface="Arial"/>
                <a:cs typeface="Arial"/>
              </a:rPr>
              <a:t>(2017).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ts val="1645"/>
              </a:lnSpc>
            </a:pPr>
            <a:r>
              <a:rPr lang="en-US" sz="1200" i="1" spc="-25" dirty="0" smtClean="0">
                <a:latin typeface="Arial"/>
                <a:cs typeface="Arial"/>
              </a:rPr>
              <a:t>Algorithms </a:t>
            </a:r>
            <a:r>
              <a:rPr lang="en-US" sz="1200" i="1" spc="-15" dirty="0" smtClean="0">
                <a:latin typeface="Arial"/>
                <a:cs typeface="Arial"/>
              </a:rPr>
              <a:t>for </a:t>
            </a:r>
            <a:r>
              <a:rPr lang="en-US" sz="1200" i="1" spc="-25" dirty="0" smtClean="0">
                <a:latin typeface="Arial"/>
                <a:cs typeface="Arial"/>
              </a:rPr>
              <a:t>dummies</a:t>
            </a:r>
            <a:r>
              <a:rPr lang="en-US" sz="1200" spc="-25" dirty="0" smtClean="0">
                <a:latin typeface="Arial"/>
                <a:cs typeface="Arial"/>
              </a:rPr>
              <a:t>. </a:t>
            </a:r>
            <a:r>
              <a:rPr lang="en-US" sz="1200" spc="-30" dirty="0" smtClean="0">
                <a:latin typeface="Arial"/>
                <a:cs typeface="Arial"/>
              </a:rPr>
              <a:t>Hoboken, </a:t>
            </a:r>
            <a:r>
              <a:rPr lang="en-US" sz="1200" spc="-20" dirty="0" smtClean="0">
                <a:latin typeface="Arial"/>
                <a:cs typeface="Arial"/>
              </a:rPr>
              <a:t>NJ:</a:t>
            </a:r>
            <a:r>
              <a:rPr lang="en-US" sz="1200" spc="-145" dirty="0" smtClean="0">
                <a:latin typeface="Arial"/>
                <a:cs typeface="Arial"/>
              </a:rPr>
              <a:t> </a:t>
            </a:r>
            <a:r>
              <a:rPr lang="en-US" sz="1200" spc="-40" dirty="0" smtClean="0">
                <a:latin typeface="Arial"/>
                <a:cs typeface="Arial"/>
              </a:rPr>
              <a:t>Wiley.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5080">
              <a:lnSpc>
                <a:spcPct val="96000"/>
              </a:lnSpc>
              <a:spcBef>
                <a:spcPts val="595"/>
              </a:spcBef>
            </a:pPr>
            <a:r>
              <a:rPr lang="en-US" sz="1200" spc="-25" dirty="0" smtClean="0">
                <a:latin typeface="Arial"/>
                <a:cs typeface="Arial"/>
              </a:rPr>
              <a:t>General-purpose processors, CPUs, started out </a:t>
            </a:r>
            <a:r>
              <a:rPr lang="en-US" sz="1200" spc="-20" dirty="0" smtClean="0">
                <a:latin typeface="Arial"/>
                <a:cs typeface="Arial"/>
              </a:rPr>
              <a:t>as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means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solve problems </a:t>
            </a:r>
            <a:r>
              <a:rPr lang="en-US" sz="1200" spc="-30" dirty="0" smtClean="0">
                <a:latin typeface="Arial"/>
                <a:cs typeface="Arial"/>
              </a:rPr>
              <a:t>using  </a:t>
            </a:r>
            <a:r>
              <a:rPr lang="en-US" sz="1200" spc="-25" dirty="0" smtClean="0">
                <a:latin typeface="Arial"/>
                <a:cs typeface="Arial"/>
              </a:rPr>
              <a:t>algorithms.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40" dirty="0" smtClean="0">
                <a:latin typeface="Arial"/>
                <a:cs typeface="Arial"/>
              </a:rPr>
              <a:t>However,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their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general-purpose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nature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also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means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that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CPU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can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perform 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great </a:t>
            </a:r>
            <a:r>
              <a:rPr lang="en-US" sz="1200" spc="-20" dirty="0" smtClean="0">
                <a:latin typeface="Arial"/>
                <a:cs typeface="Arial"/>
              </a:rPr>
              <a:t>many </a:t>
            </a:r>
            <a:r>
              <a:rPr lang="en-US" sz="1200" spc="-25" dirty="0" smtClean="0">
                <a:latin typeface="Arial"/>
                <a:cs typeface="Arial"/>
              </a:rPr>
              <a:t>other tasks, </a:t>
            </a:r>
            <a:r>
              <a:rPr lang="en-US" sz="1200" spc="-20" dirty="0" smtClean="0">
                <a:latin typeface="Arial"/>
                <a:cs typeface="Arial"/>
              </a:rPr>
              <a:t>such </a:t>
            </a:r>
            <a:r>
              <a:rPr lang="en-US" sz="1200" spc="-15" dirty="0" smtClean="0">
                <a:latin typeface="Arial"/>
                <a:cs typeface="Arial"/>
              </a:rPr>
              <a:t>as </a:t>
            </a:r>
            <a:r>
              <a:rPr lang="en-US" sz="1200" spc="-25" dirty="0" smtClean="0">
                <a:latin typeface="Arial"/>
                <a:cs typeface="Arial"/>
              </a:rPr>
              <a:t>moving </a:t>
            </a:r>
            <a:r>
              <a:rPr lang="en-US" sz="1200" spc="-20" dirty="0" smtClean="0">
                <a:latin typeface="Arial"/>
                <a:cs typeface="Arial"/>
              </a:rPr>
              <a:t>data </a:t>
            </a:r>
            <a:r>
              <a:rPr lang="en-US" sz="1200" spc="-25" dirty="0" smtClean="0">
                <a:latin typeface="Arial"/>
                <a:cs typeface="Arial"/>
              </a:rPr>
              <a:t>around </a:t>
            </a:r>
            <a:r>
              <a:rPr lang="en-US" sz="1200" spc="-15" dirty="0" smtClean="0">
                <a:latin typeface="Arial"/>
                <a:cs typeface="Arial"/>
              </a:rPr>
              <a:t>or </a:t>
            </a:r>
            <a:r>
              <a:rPr lang="en-US" sz="1200" spc="-25" dirty="0" smtClean="0">
                <a:latin typeface="Arial"/>
                <a:cs typeface="Arial"/>
              </a:rPr>
              <a:t>interacting </a:t>
            </a:r>
            <a:r>
              <a:rPr lang="en-US" sz="1200" spc="-20" dirty="0" smtClean="0">
                <a:latin typeface="Arial"/>
                <a:cs typeface="Arial"/>
              </a:rPr>
              <a:t>with </a:t>
            </a:r>
            <a:r>
              <a:rPr lang="en-US" sz="1200" spc="-30" dirty="0" smtClean="0">
                <a:latin typeface="Arial"/>
                <a:cs typeface="Arial"/>
              </a:rPr>
              <a:t>external  </a:t>
            </a:r>
            <a:r>
              <a:rPr lang="en-US" sz="1200" spc="-25" dirty="0" smtClean="0">
                <a:latin typeface="Arial"/>
                <a:cs typeface="Arial"/>
              </a:rPr>
              <a:t>devices.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30" dirty="0" smtClean="0">
                <a:latin typeface="Arial"/>
                <a:cs typeface="Arial"/>
              </a:rPr>
              <a:t>general-purpose </a:t>
            </a:r>
            <a:r>
              <a:rPr lang="en-US" sz="1200" spc="-25" dirty="0" smtClean="0">
                <a:latin typeface="Arial"/>
                <a:cs typeface="Arial"/>
              </a:rPr>
              <a:t>processor does </a:t>
            </a:r>
            <a:r>
              <a:rPr lang="en-US" sz="1200" spc="-20" dirty="0" smtClean="0">
                <a:latin typeface="Arial"/>
                <a:cs typeface="Arial"/>
              </a:rPr>
              <a:t>many </a:t>
            </a:r>
            <a:r>
              <a:rPr lang="en-US" sz="1200" spc="-25" dirty="0" smtClean="0">
                <a:latin typeface="Arial"/>
                <a:cs typeface="Arial"/>
              </a:rPr>
              <a:t>things well, which means </a:t>
            </a:r>
            <a:r>
              <a:rPr lang="en-US" sz="1200" spc="-20" dirty="0" smtClean="0">
                <a:latin typeface="Arial"/>
                <a:cs typeface="Arial"/>
              </a:rPr>
              <a:t>that it </a:t>
            </a:r>
            <a:r>
              <a:rPr lang="en-US" sz="1200" spc="-15" dirty="0" smtClean="0">
                <a:latin typeface="Arial"/>
                <a:cs typeface="Arial"/>
              </a:rPr>
              <a:t>can  </a:t>
            </a:r>
            <a:r>
              <a:rPr lang="en-US" sz="1200" spc="-25" dirty="0" smtClean="0">
                <a:latin typeface="Arial"/>
                <a:cs typeface="Arial"/>
              </a:rPr>
              <a:t>perform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steps required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complete </a:t>
            </a:r>
            <a:r>
              <a:rPr lang="en-US" sz="1200" spc="-20" dirty="0" smtClean="0">
                <a:latin typeface="Arial"/>
                <a:cs typeface="Arial"/>
              </a:rPr>
              <a:t>an </a:t>
            </a:r>
            <a:r>
              <a:rPr lang="en-US" sz="1200" spc="-25" dirty="0" smtClean="0">
                <a:latin typeface="Arial"/>
                <a:cs typeface="Arial"/>
              </a:rPr>
              <a:t>algorithm, but not necessarily fast.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25" dirty="0" smtClean="0">
                <a:latin typeface="Arial"/>
                <a:cs typeface="Arial"/>
              </a:rPr>
              <a:t>fact,  owners </a:t>
            </a:r>
            <a:r>
              <a:rPr lang="en-US" sz="1200" spc="-20" dirty="0" smtClean="0">
                <a:latin typeface="Arial"/>
                <a:cs typeface="Arial"/>
              </a:rPr>
              <a:t>of early </a:t>
            </a:r>
            <a:r>
              <a:rPr lang="en-US" sz="1200" spc="-25" dirty="0" smtClean="0">
                <a:latin typeface="Arial"/>
                <a:cs typeface="Arial"/>
              </a:rPr>
              <a:t>general-purpose processors </a:t>
            </a:r>
            <a:r>
              <a:rPr lang="en-US" sz="1200" spc="-20" dirty="0" smtClean="0">
                <a:latin typeface="Arial"/>
                <a:cs typeface="Arial"/>
              </a:rPr>
              <a:t>could add math </a:t>
            </a:r>
            <a:r>
              <a:rPr lang="en-US" sz="1200" spc="-25" dirty="0" smtClean="0">
                <a:latin typeface="Arial"/>
                <a:cs typeface="Arial"/>
              </a:rPr>
              <a:t>coprocessors </a:t>
            </a:r>
            <a:r>
              <a:rPr lang="en-US" sz="1200" spc="-30" dirty="0" smtClean="0">
                <a:latin typeface="Arial"/>
                <a:cs typeface="Arial"/>
              </a:rPr>
              <a:t>(special  </a:t>
            </a:r>
            <a:r>
              <a:rPr lang="en-US" sz="1200" spc="-25" dirty="0" smtClean="0">
                <a:latin typeface="Arial"/>
                <a:cs typeface="Arial"/>
              </a:rPr>
              <a:t>math-specific chips)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their systems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gain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speed </a:t>
            </a:r>
            <a:r>
              <a:rPr lang="en-US" sz="1200" spc="-30" dirty="0" smtClean="0">
                <a:latin typeface="Arial"/>
                <a:cs typeface="Arial"/>
              </a:rPr>
              <a:t>advantage </a:t>
            </a:r>
            <a:r>
              <a:rPr lang="en-US" sz="1200" spc="-20" dirty="0" smtClean="0">
                <a:latin typeface="Arial"/>
                <a:cs typeface="Arial"/>
              </a:rPr>
              <a:t>(see  </a:t>
            </a:r>
            <a:r>
              <a:rPr lang="en-US" sz="1200" spc="-30" dirty="0" smtClean="0">
                <a:latin typeface="Arial"/>
                <a:cs typeface="Arial"/>
                <a:hlinkClick r:id="rId3"/>
              </a:rPr>
              <a:t>http://www.computerhope.com/jargon/m/mathcopr.htm </a:t>
            </a:r>
            <a:r>
              <a:rPr lang="en-US" sz="1200" spc="-15" dirty="0" smtClean="0">
                <a:latin typeface="Arial"/>
                <a:cs typeface="Arial"/>
              </a:rPr>
              <a:t>for</a:t>
            </a:r>
            <a:r>
              <a:rPr lang="en-US" sz="1200" spc="-10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details).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135890" algn="just">
              <a:lnSpc>
                <a:spcPct val="96200"/>
              </a:lnSpc>
              <a:spcBef>
                <a:spcPts val="600"/>
              </a:spcBef>
            </a:pPr>
            <a:r>
              <a:rPr lang="en-US" sz="1200" spc="-70" dirty="0" smtClean="0">
                <a:latin typeface="Arial"/>
                <a:cs typeface="Arial"/>
              </a:rPr>
              <a:t>Today, </a:t>
            </a:r>
            <a:r>
              <a:rPr lang="en-US" sz="1200" spc="-25" dirty="0" smtClean="0">
                <a:latin typeface="Arial"/>
                <a:cs typeface="Arial"/>
              </a:rPr>
              <a:t>general-purpose processors have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math coprocessor embedded </a:t>
            </a:r>
            <a:r>
              <a:rPr lang="en-US" sz="1200" spc="-20" dirty="0" smtClean="0">
                <a:latin typeface="Arial"/>
                <a:cs typeface="Arial"/>
              </a:rPr>
              <a:t>into </a:t>
            </a:r>
            <a:r>
              <a:rPr lang="en-US" sz="1200" spc="-25" dirty="0" smtClean="0">
                <a:latin typeface="Arial"/>
                <a:cs typeface="Arial"/>
              </a:rPr>
              <a:t>them,  </a:t>
            </a:r>
            <a:r>
              <a:rPr lang="en-US" sz="1200" spc="-10" dirty="0" smtClean="0">
                <a:latin typeface="Arial"/>
                <a:cs typeface="Arial"/>
              </a:rPr>
              <a:t>so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when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you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get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Intel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i7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35" dirty="0" smtClean="0">
                <a:latin typeface="Arial"/>
                <a:cs typeface="Arial"/>
              </a:rPr>
              <a:t>processor,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you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actually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get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multiple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processors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in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single  package.</a:t>
            </a:r>
          </a:p>
          <a:p>
            <a:pPr marL="12700" marR="135890" algn="just">
              <a:lnSpc>
                <a:spcPct val="96200"/>
              </a:lnSpc>
              <a:spcBef>
                <a:spcPts val="600"/>
              </a:spcBef>
            </a:pPr>
            <a:endParaRPr lang="en-US" sz="1200" spc="-25" dirty="0" smtClean="0">
              <a:latin typeface="Arial"/>
              <a:cs typeface="Arial"/>
            </a:endParaRPr>
          </a:p>
          <a:p>
            <a:pPr marL="12700" marR="46355">
              <a:lnSpc>
                <a:spcPct val="96000"/>
              </a:lnSpc>
              <a:spcBef>
                <a:spcPts val="170"/>
              </a:spcBef>
            </a:pPr>
            <a:r>
              <a:rPr lang="en-US" sz="1200" spc="-65" dirty="0" smtClean="0">
                <a:latin typeface="Arial"/>
                <a:cs typeface="Arial"/>
              </a:rPr>
              <a:t>You </a:t>
            </a:r>
            <a:r>
              <a:rPr lang="en-US" sz="1200" spc="-20" dirty="0" smtClean="0">
                <a:latin typeface="Arial"/>
                <a:cs typeface="Arial"/>
              </a:rPr>
              <a:t>may </a:t>
            </a:r>
            <a:r>
              <a:rPr lang="en-US" sz="1200" spc="-25" dirty="0" smtClean="0">
                <a:latin typeface="Arial"/>
                <a:cs typeface="Arial"/>
              </a:rPr>
              <a:t>wonder why </a:t>
            </a:r>
            <a:r>
              <a:rPr lang="en-US" sz="1200" spc="-20" dirty="0" smtClean="0">
                <a:latin typeface="Arial"/>
                <a:cs typeface="Arial"/>
              </a:rPr>
              <a:t>this </a:t>
            </a:r>
            <a:r>
              <a:rPr lang="en-US" sz="1200" spc="-25" dirty="0" smtClean="0">
                <a:latin typeface="Arial"/>
                <a:cs typeface="Arial"/>
              </a:rPr>
              <a:t>section </a:t>
            </a:r>
            <a:r>
              <a:rPr lang="en-US" sz="1200" spc="-30" dirty="0" smtClean="0">
                <a:latin typeface="Arial"/>
                <a:cs typeface="Arial"/>
              </a:rPr>
              <a:t>mentions </a:t>
            </a:r>
            <a:r>
              <a:rPr lang="en-US" sz="1200" spc="-25" dirty="0" smtClean="0">
                <a:latin typeface="Arial"/>
                <a:cs typeface="Arial"/>
              </a:rPr>
              <a:t>Graphics Processing Units (GPUs). After  </a:t>
            </a:r>
            <a:r>
              <a:rPr lang="en-US" sz="1200" spc="-20" dirty="0" smtClean="0">
                <a:latin typeface="Arial"/>
                <a:cs typeface="Arial"/>
              </a:rPr>
              <a:t>all, GPUs are </a:t>
            </a:r>
            <a:r>
              <a:rPr lang="en-US" sz="1200" spc="-25" dirty="0" smtClean="0">
                <a:latin typeface="Arial"/>
                <a:cs typeface="Arial"/>
              </a:rPr>
              <a:t>supposed </a:t>
            </a:r>
            <a:r>
              <a:rPr lang="en-US" sz="1200" spc="-15" dirty="0" smtClean="0">
                <a:latin typeface="Arial"/>
                <a:cs typeface="Arial"/>
              </a:rPr>
              <a:t>to </a:t>
            </a:r>
            <a:r>
              <a:rPr lang="en-US" sz="1200" spc="-20" dirty="0" smtClean="0">
                <a:latin typeface="Arial"/>
                <a:cs typeface="Arial"/>
              </a:rPr>
              <a:t>take </a:t>
            </a:r>
            <a:r>
              <a:rPr lang="en-US" sz="1200" spc="-25" dirty="0" smtClean="0">
                <a:latin typeface="Arial"/>
                <a:cs typeface="Arial"/>
              </a:rPr>
              <a:t>data, manipulate </a:t>
            </a:r>
            <a:r>
              <a:rPr lang="en-US" sz="1200" spc="-15" dirty="0" smtClean="0">
                <a:latin typeface="Arial"/>
                <a:cs typeface="Arial"/>
              </a:rPr>
              <a:t>it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special </a:t>
            </a:r>
            <a:r>
              <a:rPr lang="en-US" sz="1200" spc="-55" dirty="0" smtClean="0">
                <a:latin typeface="Arial"/>
                <a:cs typeface="Arial"/>
              </a:rPr>
              <a:t>way, </a:t>
            </a:r>
            <a:r>
              <a:rPr lang="en-US" sz="1200" spc="-20" dirty="0" smtClean="0">
                <a:latin typeface="Arial"/>
                <a:cs typeface="Arial"/>
              </a:rPr>
              <a:t>and then </a:t>
            </a:r>
            <a:r>
              <a:rPr lang="en-US" sz="1200" spc="-25" dirty="0" smtClean="0">
                <a:latin typeface="Arial"/>
                <a:cs typeface="Arial"/>
              </a:rPr>
              <a:t>display </a:t>
            </a:r>
            <a:r>
              <a:rPr lang="en-US" sz="1200" dirty="0" smtClean="0">
                <a:latin typeface="Arial"/>
                <a:cs typeface="Arial"/>
              </a:rPr>
              <a:t>a  </a:t>
            </a:r>
            <a:r>
              <a:rPr lang="en-US" sz="1200" spc="-25" dirty="0" smtClean="0">
                <a:latin typeface="Arial"/>
                <a:cs typeface="Arial"/>
              </a:rPr>
              <a:t>pretty picture onscreen. </a:t>
            </a:r>
            <a:r>
              <a:rPr lang="en-US" sz="1200" spc="-20" dirty="0" smtClean="0">
                <a:latin typeface="Arial"/>
                <a:cs typeface="Arial"/>
              </a:rPr>
              <a:t>Any </a:t>
            </a:r>
            <a:r>
              <a:rPr lang="en-US" sz="1200" spc="-25" dirty="0" smtClean="0">
                <a:latin typeface="Arial"/>
                <a:cs typeface="Arial"/>
              </a:rPr>
              <a:t>computer hardware </a:t>
            </a:r>
            <a:r>
              <a:rPr lang="en-US" sz="1200" spc="-20" dirty="0" smtClean="0">
                <a:latin typeface="Arial"/>
                <a:cs typeface="Arial"/>
              </a:rPr>
              <a:t>can </a:t>
            </a:r>
            <a:r>
              <a:rPr lang="en-US" sz="1200" spc="-25" dirty="0" smtClean="0">
                <a:latin typeface="Arial"/>
                <a:cs typeface="Arial"/>
              </a:rPr>
              <a:t>serve </a:t>
            </a:r>
            <a:r>
              <a:rPr lang="en-US" sz="1200" spc="-20" dirty="0" smtClean="0">
                <a:latin typeface="Arial"/>
                <a:cs typeface="Arial"/>
              </a:rPr>
              <a:t>more than one </a:t>
            </a:r>
            <a:r>
              <a:rPr lang="en-US" sz="1200" spc="-25" dirty="0" smtClean="0">
                <a:latin typeface="Arial"/>
                <a:cs typeface="Arial"/>
              </a:rPr>
              <a:t>purpose. </a:t>
            </a:r>
            <a:r>
              <a:rPr lang="en-US" sz="1200" spc="-20" dirty="0" smtClean="0">
                <a:latin typeface="Arial"/>
                <a:cs typeface="Arial"/>
              </a:rPr>
              <a:t>It  </a:t>
            </a:r>
            <a:r>
              <a:rPr lang="en-US" sz="1200" spc="-25" dirty="0" smtClean="0">
                <a:latin typeface="Arial"/>
                <a:cs typeface="Arial"/>
              </a:rPr>
              <a:t>turns out </a:t>
            </a:r>
            <a:r>
              <a:rPr lang="en-US" sz="1200" spc="-20" dirty="0" smtClean="0">
                <a:latin typeface="Arial"/>
                <a:cs typeface="Arial"/>
              </a:rPr>
              <a:t>that GPUs are </a:t>
            </a:r>
            <a:r>
              <a:rPr lang="en-US" sz="1200" spc="-25" dirty="0" smtClean="0">
                <a:latin typeface="Arial"/>
                <a:cs typeface="Arial"/>
              </a:rPr>
              <a:t>particularly adept </a:t>
            </a:r>
            <a:r>
              <a:rPr lang="en-US" sz="1200" spc="-15" dirty="0" smtClean="0">
                <a:latin typeface="Arial"/>
                <a:cs typeface="Arial"/>
              </a:rPr>
              <a:t>at </a:t>
            </a:r>
            <a:r>
              <a:rPr lang="en-US" sz="1200" spc="-25" dirty="0" smtClean="0">
                <a:latin typeface="Arial"/>
                <a:cs typeface="Arial"/>
              </a:rPr>
              <a:t>performing </a:t>
            </a:r>
            <a:r>
              <a:rPr lang="en-US" sz="1200" spc="-20" dirty="0" smtClean="0">
                <a:latin typeface="Arial"/>
                <a:cs typeface="Arial"/>
              </a:rPr>
              <a:t>data </a:t>
            </a:r>
            <a:r>
              <a:rPr lang="en-US" sz="1200" spc="-25" dirty="0" smtClean="0">
                <a:latin typeface="Arial"/>
                <a:cs typeface="Arial"/>
              </a:rPr>
              <a:t>transformations, </a:t>
            </a:r>
            <a:r>
              <a:rPr lang="en-US" sz="1200" spc="-20" dirty="0" smtClean="0">
                <a:latin typeface="Arial"/>
                <a:cs typeface="Arial"/>
              </a:rPr>
              <a:t>which is 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key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task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for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solving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algorithms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in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many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cases.</a:t>
            </a:r>
            <a:r>
              <a:rPr lang="en-US" sz="1200" spc="-13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13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GPU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special-purpose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35" dirty="0" smtClean="0">
                <a:latin typeface="Arial"/>
                <a:cs typeface="Arial"/>
              </a:rPr>
              <a:t>processor,  </a:t>
            </a:r>
            <a:r>
              <a:rPr lang="en-US" sz="1200" spc="-20" dirty="0" smtClean="0">
                <a:latin typeface="Arial"/>
                <a:cs typeface="Arial"/>
              </a:rPr>
              <a:t>but one with </a:t>
            </a:r>
            <a:r>
              <a:rPr lang="en-US" sz="1200" spc="-25" dirty="0" smtClean="0">
                <a:latin typeface="Arial"/>
                <a:cs typeface="Arial"/>
              </a:rPr>
              <a:t>capabilities </a:t>
            </a:r>
            <a:r>
              <a:rPr lang="en-US" sz="1200" spc="-20" dirty="0" smtClean="0">
                <a:latin typeface="Arial"/>
                <a:cs typeface="Arial"/>
              </a:rPr>
              <a:t>that </a:t>
            </a:r>
            <a:r>
              <a:rPr lang="en-US" sz="1200" spc="-25" dirty="0" smtClean="0">
                <a:latin typeface="Arial"/>
                <a:cs typeface="Arial"/>
              </a:rPr>
              <a:t>lend </a:t>
            </a:r>
            <a:r>
              <a:rPr lang="en-US" sz="1200" spc="-30" dirty="0" smtClean="0">
                <a:latin typeface="Arial"/>
                <a:cs typeface="Arial"/>
              </a:rPr>
              <a:t>themselves </a:t>
            </a:r>
            <a:r>
              <a:rPr lang="en-US" sz="1200" spc="-15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faster algorithm execution. </a:t>
            </a:r>
            <a:r>
              <a:rPr lang="en-US" sz="1200" spc="-10" dirty="0" smtClean="0">
                <a:latin typeface="Arial"/>
                <a:cs typeface="Arial"/>
              </a:rPr>
              <a:t>It </a:t>
            </a:r>
            <a:r>
              <a:rPr lang="en-US" sz="1200" spc="-20" dirty="0" smtClean="0">
                <a:latin typeface="Arial"/>
                <a:cs typeface="Arial"/>
              </a:rPr>
              <a:t>shouldn’t  </a:t>
            </a:r>
            <a:r>
              <a:rPr lang="en-US" sz="1200" spc="-25" dirty="0" smtClean="0">
                <a:latin typeface="Arial"/>
                <a:cs typeface="Arial"/>
              </a:rPr>
              <a:t>surprise you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30" dirty="0" smtClean="0">
                <a:latin typeface="Arial"/>
                <a:cs typeface="Arial"/>
              </a:rPr>
              <a:t>discover </a:t>
            </a:r>
            <a:r>
              <a:rPr lang="en-US" sz="1200" spc="-20" dirty="0" smtClean="0">
                <a:latin typeface="Arial"/>
                <a:cs typeface="Arial"/>
              </a:rPr>
              <a:t>that </a:t>
            </a:r>
            <a:r>
              <a:rPr lang="en-US" sz="1200" spc="-25" dirty="0" smtClean="0">
                <a:latin typeface="Arial"/>
                <a:cs typeface="Arial"/>
              </a:rPr>
              <a:t>people who </a:t>
            </a:r>
            <a:r>
              <a:rPr lang="en-US" sz="1200" spc="-20" dirty="0" smtClean="0">
                <a:latin typeface="Arial"/>
                <a:cs typeface="Arial"/>
              </a:rPr>
              <a:t>create </a:t>
            </a:r>
            <a:r>
              <a:rPr lang="en-US" sz="1200" spc="-25" dirty="0" smtClean="0">
                <a:latin typeface="Arial"/>
                <a:cs typeface="Arial"/>
              </a:rPr>
              <a:t>algorithms spend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0" dirty="0" smtClean="0">
                <a:latin typeface="Arial"/>
                <a:cs typeface="Arial"/>
              </a:rPr>
              <a:t>lot </a:t>
            </a:r>
            <a:r>
              <a:rPr lang="en-US" sz="1200" spc="-5" dirty="0" smtClean="0">
                <a:latin typeface="Arial"/>
                <a:cs typeface="Arial"/>
              </a:rPr>
              <a:t>of </a:t>
            </a:r>
            <a:r>
              <a:rPr lang="en-US" sz="1200" spc="-20" dirty="0" smtClean="0">
                <a:latin typeface="Arial"/>
                <a:cs typeface="Arial"/>
              </a:rPr>
              <a:t>time </a:t>
            </a:r>
            <a:r>
              <a:rPr lang="en-US" sz="1200" spc="-25" dirty="0" smtClean="0">
                <a:latin typeface="Arial"/>
                <a:cs typeface="Arial"/>
              </a:rPr>
              <a:t>thinking  outside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box, which means </a:t>
            </a:r>
            <a:r>
              <a:rPr lang="en-US" sz="1200" spc="-20" dirty="0" smtClean="0">
                <a:latin typeface="Arial"/>
                <a:cs typeface="Arial"/>
              </a:rPr>
              <a:t>that they </a:t>
            </a:r>
            <a:r>
              <a:rPr lang="en-US" sz="1200" spc="-25" dirty="0" smtClean="0">
                <a:latin typeface="Arial"/>
                <a:cs typeface="Arial"/>
              </a:rPr>
              <a:t>often </a:t>
            </a:r>
            <a:r>
              <a:rPr lang="en-US" sz="1200" spc="-20" dirty="0" smtClean="0">
                <a:latin typeface="Arial"/>
                <a:cs typeface="Arial"/>
              </a:rPr>
              <a:t>see </a:t>
            </a:r>
            <a:r>
              <a:rPr lang="en-US" sz="1200" spc="-25" dirty="0" smtClean="0">
                <a:latin typeface="Arial"/>
                <a:cs typeface="Arial"/>
              </a:rPr>
              <a:t>methods </a:t>
            </a:r>
            <a:r>
              <a:rPr lang="en-US" sz="1200" spc="-20" dirty="0" smtClean="0">
                <a:latin typeface="Arial"/>
                <a:cs typeface="Arial"/>
              </a:rPr>
              <a:t>of </a:t>
            </a:r>
            <a:r>
              <a:rPr lang="en-US" sz="1200" spc="-25" dirty="0" smtClean="0">
                <a:latin typeface="Arial"/>
                <a:cs typeface="Arial"/>
              </a:rPr>
              <a:t>solving issues </a:t>
            </a:r>
            <a:r>
              <a:rPr lang="en-US" sz="1200" spc="-10" dirty="0" smtClean="0">
                <a:latin typeface="Arial"/>
                <a:cs typeface="Arial"/>
              </a:rPr>
              <a:t>in  </a:t>
            </a:r>
            <a:r>
              <a:rPr lang="en-US" sz="1200" spc="-30" dirty="0" smtClean="0">
                <a:latin typeface="Arial"/>
                <a:cs typeface="Arial"/>
              </a:rPr>
              <a:t>nontraditional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approaches.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30480">
              <a:lnSpc>
                <a:spcPct val="96000"/>
              </a:lnSpc>
              <a:spcBef>
                <a:spcPts val="600"/>
              </a:spcBef>
            </a:pP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point </a:t>
            </a:r>
            <a:r>
              <a:rPr lang="en-US" sz="1200" spc="-20" dirty="0" smtClean="0">
                <a:latin typeface="Arial"/>
                <a:cs typeface="Arial"/>
              </a:rPr>
              <a:t>is that </a:t>
            </a:r>
            <a:r>
              <a:rPr lang="en-US" sz="1200" spc="-25" dirty="0" smtClean="0">
                <a:latin typeface="Arial"/>
                <a:cs typeface="Arial"/>
              </a:rPr>
              <a:t>CPUs </a:t>
            </a:r>
            <a:r>
              <a:rPr lang="en-US" sz="1200" spc="-20" dirty="0" smtClean="0">
                <a:latin typeface="Arial"/>
                <a:cs typeface="Arial"/>
              </a:rPr>
              <a:t>and GPUs form the </a:t>
            </a:r>
            <a:r>
              <a:rPr lang="en-US" sz="1200" spc="-25" dirty="0" smtClean="0">
                <a:latin typeface="Arial"/>
                <a:cs typeface="Arial"/>
              </a:rPr>
              <a:t>most commonly </a:t>
            </a:r>
            <a:r>
              <a:rPr lang="en-US" sz="1200" spc="-20" dirty="0" smtClean="0">
                <a:latin typeface="Arial"/>
                <a:cs typeface="Arial"/>
              </a:rPr>
              <a:t>used chips for </a:t>
            </a:r>
            <a:r>
              <a:rPr lang="en-US" sz="1200" spc="-25" dirty="0" smtClean="0">
                <a:latin typeface="Arial"/>
                <a:cs typeface="Arial"/>
              </a:rPr>
              <a:t>performing  algorithm-related tasks.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first performs general-purpose </a:t>
            </a:r>
            <a:r>
              <a:rPr lang="en-US" sz="1200" spc="-20" dirty="0" smtClean="0">
                <a:latin typeface="Arial"/>
                <a:cs typeface="Arial"/>
              </a:rPr>
              <a:t>tasks </a:t>
            </a:r>
            <a:r>
              <a:rPr lang="en-US" sz="1200" spc="-25" dirty="0" smtClean="0">
                <a:latin typeface="Arial"/>
                <a:cs typeface="Arial"/>
              </a:rPr>
              <a:t>quite well,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15" dirty="0" smtClean="0">
                <a:latin typeface="Arial"/>
                <a:cs typeface="Arial"/>
              </a:rPr>
              <a:t>the  </a:t>
            </a:r>
            <a:r>
              <a:rPr lang="en-US" sz="1200" spc="-20" dirty="0" smtClean="0">
                <a:latin typeface="Arial"/>
                <a:cs typeface="Arial"/>
              </a:rPr>
              <a:t>second </a:t>
            </a:r>
            <a:r>
              <a:rPr lang="en-US" sz="1200" spc="-25" dirty="0" smtClean="0">
                <a:latin typeface="Arial"/>
                <a:cs typeface="Arial"/>
              </a:rPr>
              <a:t>specializes </a:t>
            </a:r>
            <a:r>
              <a:rPr lang="en-US" sz="1200" spc="-20" dirty="0" smtClean="0">
                <a:latin typeface="Arial"/>
                <a:cs typeface="Arial"/>
              </a:rPr>
              <a:t>in </a:t>
            </a:r>
            <a:r>
              <a:rPr lang="en-US" sz="1200" spc="-25" dirty="0" smtClean="0">
                <a:latin typeface="Arial"/>
                <a:cs typeface="Arial"/>
              </a:rPr>
              <a:t>providing support </a:t>
            </a:r>
            <a:r>
              <a:rPr lang="en-US" sz="1200" spc="-20" dirty="0" smtClean="0">
                <a:latin typeface="Arial"/>
                <a:cs typeface="Arial"/>
              </a:rPr>
              <a:t>for </a:t>
            </a:r>
            <a:r>
              <a:rPr lang="en-US" sz="1200" spc="-25" dirty="0" smtClean="0">
                <a:latin typeface="Arial"/>
                <a:cs typeface="Arial"/>
              </a:rPr>
              <a:t>math-intensive tasks, especially those </a:t>
            </a:r>
            <a:r>
              <a:rPr lang="en-US" sz="1200" spc="-20" dirty="0" smtClean="0">
                <a:latin typeface="Arial"/>
                <a:cs typeface="Arial"/>
              </a:rPr>
              <a:t>that  </a:t>
            </a:r>
            <a:r>
              <a:rPr lang="en-US" sz="1200" spc="-25" dirty="0" smtClean="0">
                <a:latin typeface="Arial"/>
                <a:cs typeface="Arial"/>
              </a:rPr>
              <a:t>involve </a:t>
            </a:r>
            <a:r>
              <a:rPr lang="en-US" sz="1200" spc="-20" dirty="0" smtClean="0">
                <a:latin typeface="Arial"/>
                <a:cs typeface="Arial"/>
              </a:rPr>
              <a:t>data </a:t>
            </a:r>
            <a:r>
              <a:rPr lang="en-US" sz="1200" spc="-25" dirty="0" smtClean="0">
                <a:latin typeface="Arial"/>
                <a:cs typeface="Arial"/>
              </a:rPr>
              <a:t>transformations. Using multiple cores makes parallel processing  (performing more </a:t>
            </a:r>
            <a:r>
              <a:rPr lang="en-US" sz="1200" spc="-20" dirty="0" smtClean="0">
                <a:latin typeface="Arial"/>
                <a:cs typeface="Arial"/>
              </a:rPr>
              <a:t>than one </a:t>
            </a:r>
            <a:r>
              <a:rPr lang="en-US" sz="1200" spc="-30" dirty="0" smtClean="0">
                <a:latin typeface="Arial"/>
                <a:cs typeface="Arial"/>
              </a:rPr>
              <a:t>algorithmic </a:t>
            </a:r>
            <a:r>
              <a:rPr lang="en-US" sz="1200" spc="-20" dirty="0" smtClean="0">
                <a:latin typeface="Arial"/>
                <a:cs typeface="Arial"/>
              </a:rPr>
              <a:t>step at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0" dirty="0" smtClean="0">
                <a:latin typeface="Arial"/>
                <a:cs typeface="Arial"/>
              </a:rPr>
              <a:t>time) </a:t>
            </a:r>
            <a:r>
              <a:rPr lang="en-US" sz="1200" spc="-25" dirty="0" smtClean="0">
                <a:latin typeface="Arial"/>
                <a:cs typeface="Arial"/>
              </a:rPr>
              <a:t>possible. Adding multiple </a:t>
            </a:r>
            <a:r>
              <a:rPr lang="en-US" sz="1200" spc="-20" dirty="0" smtClean="0">
                <a:latin typeface="Arial"/>
                <a:cs typeface="Arial"/>
              </a:rPr>
              <a:t>chips  </a:t>
            </a:r>
            <a:r>
              <a:rPr lang="en-US" sz="1200" spc="-25" dirty="0" smtClean="0">
                <a:latin typeface="Arial"/>
                <a:cs typeface="Arial"/>
              </a:rPr>
              <a:t>increases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number </a:t>
            </a:r>
            <a:r>
              <a:rPr lang="en-US" sz="1200" spc="-20" dirty="0" smtClean="0">
                <a:latin typeface="Arial"/>
                <a:cs typeface="Arial"/>
              </a:rPr>
              <a:t>of </a:t>
            </a:r>
            <a:r>
              <a:rPr lang="en-US" sz="1200" spc="-25" dirty="0" smtClean="0">
                <a:latin typeface="Arial"/>
                <a:cs typeface="Arial"/>
              </a:rPr>
              <a:t>cores </a:t>
            </a:r>
            <a:r>
              <a:rPr lang="en-US" sz="1200" spc="-30" dirty="0" smtClean="0">
                <a:latin typeface="Arial"/>
                <a:cs typeface="Arial"/>
              </a:rPr>
              <a:t>available. </a:t>
            </a:r>
            <a:r>
              <a:rPr lang="en-US" sz="1200" spc="-25" dirty="0" smtClean="0">
                <a:latin typeface="Arial"/>
                <a:cs typeface="Arial"/>
              </a:rPr>
              <a:t>Having more cores adds speed, but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number  </a:t>
            </a:r>
            <a:r>
              <a:rPr lang="en-US" sz="1200" spc="-15" dirty="0" smtClean="0">
                <a:latin typeface="Arial"/>
                <a:cs typeface="Arial"/>
              </a:rPr>
              <a:t>of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factors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keeps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speed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gain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minimum.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Using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two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i7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chips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won’t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produce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double 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speed </a:t>
            </a:r>
            <a:r>
              <a:rPr lang="en-US" sz="1200" spc="-20" dirty="0" smtClean="0">
                <a:latin typeface="Arial"/>
                <a:cs typeface="Arial"/>
              </a:rPr>
              <a:t>of just one </a:t>
            </a:r>
            <a:r>
              <a:rPr lang="en-US" sz="1200" spc="-10" dirty="0" smtClean="0">
                <a:latin typeface="Arial"/>
                <a:cs typeface="Arial"/>
              </a:rPr>
              <a:t>i7</a:t>
            </a:r>
            <a:r>
              <a:rPr lang="en-US" sz="1200" spc="-229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chip.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5080">
              <a:lnSpc>
                <a:spcPts val="1610"/>
              </a:lnSpc>
              <a:spcBef>
                <a:spcPts val="655"/>
              </a:spcBef>
            </a:pP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114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math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coprocessor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GPU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are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two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examples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common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special-purpose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chips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in  </a:t>
            </a:r>
            <a:r>
              <a:rPr lang="en-US" sz="1200" spc="-20" dirty="0" smtClean="0">
                <a:latin typeface="Arial"/>
                <a:cs typeface="Arial"/>
              </a:rPr>
              <a:t>that </a:t>
            </a:r>
            <a:r>
              <a:rPr lang="en-US" sz="1200" spc="-25" dirty="0" smtClean="0">
                <a:latin typeface="Arial"/>
                <a:cs typeface="Arial"/>
              </a:rPr>
              <a:t>you don’t </a:t>
            </a:r>
            <a:r>
              <a:rPr lang="en-US" sz="1200" spc="-15" dirty="0" smtClean="0">
                <a:latin typeface="Arial"/>
                <a:cs typeface="Arial"/>
              </a:rPr>
              <a:t>see </a:t>
            </a:r>
            <a:r>
              <a:rPr lang="en-US" sz="1200" spc="-20" dirty="0" smtClean="0">
                <a:latin typeface="Arial"/>
                <a:cs typeface="Arial"/>
              </a:rPr>
              <a:t>them used </a:t>
            </a:r>
            <a:r>
              <a:rPr lang="en-US" sz="1200" spc="-15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perform </a:t>
            </a:r>
            <a:r>
              <a:rPr lang="en-US" sz="1200" spc="-20" dirty="0" smtClean="0">
                <a:latin typeface="Arial"/>
                <a:cs typeface="Arial"/>
              </a:rPr>
              <a:t>tasks such </a:t>
            </a:r>
            <a:r>
              <a:rPr lang="en-US" sz="1200" spc="-15" dirty="0" smtClean="0">
                <a:latin typeface="Arial"/>
                <a:cs typeface="Arial"/>
              </a:rPr>
              <a:t>as </a:t>
            </a:r>
            <a:r>
              <a:rPr lang="en-US" sz="1200" spc="-25" dirty="0" smtClean="0">
                <a:latin typeface="Arial"/>
                <a:cs typeface="Arial"/>
              </a:rPr>
              <a:t>booting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system. </a:t>
            </a:r>
            <a:r>
              <a:rPr lang="en-US" sz="1200" spc="-40" dirty="0" smtClean="0">
                <a:latin typeface="Arial"/>
                <a:cs typeface="Arial"/>
              </a:rPr>
              <a:t>However,  </a:t>
            </a:r>
            <a:r>
              <a:rPr lang="en-US" sz="1200" spc="-25" dirty="0" smtClean="0">
                <a:latin typeface="Arial"/>
                <a:cs typeface="Arial"/>
              </a:rPr>
              <a:t>algorithms often require </a:t>
            </a:r>
            <a:r>
              <a:rPr lang="en-US" sz="1200" spc="-20" dirty="0" smtClean="0">
                <a:latin typeface="Arial"/>
                <a:cs typeface="Arial"/>
              </a:rPr>
              <a:t>the use of </a:t>
            </a:r>
            <a:r>
              <a:rPr lang="en-US" sz="1200" spc="-25" dirty="0" smtClean="0">
                <a:latin typeface="Arial"/>
                <a:cs typeface="Arial"/>
              </a:rPr>
              <a:t>uncommon special-purpose chips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29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solve problems.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7620">
              <a:lnSpc>
                <a:spcPts val="1610"/>
              </a:lnSpc>
              <a:spcBef>
                <a:spcPts val="5"/>
              </a:spcBef>
            </a:pPr>
            <a:r>
              <a:rPr lang="en-US" sz="1200" spc="5" dirty="0" smtClean="0">
                <a:latin typeface="Arial"/>
                <a:cs typeface="Arial"/>
              </a:rPr>
              <a:t>…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Spending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little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time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looking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around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can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show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you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all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sorts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interesting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chips,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such  </a:t>
            </a:r>
            <a:r>
              <a:rPr lang="en-US" sz="1200" spc="-15" dirty="0" smtClean="0">
                <a:latin typeface="Arial"/>
                <a:cs typeface="Arial"/>
              </a:rPr>
              <a:t>as </a:t>
            </a:r>
            <a:r>
              <a:rPr lang="en-US" sz="1200" spc="-20" dirty="0" smtClean="0">
                <a:latin typeface="Arial"/>
                <a:cs typeface="Arial"/>
              </a:rPr>
              <a:t>the new </a:t>
            </a:r>
            <a:r>
              <a:rPr lang="en-US" sz="1200" spc="-25" dirty="0" smtClean="0">
                <a:latin typeface="Arial"/>
                <a:cs typeface="Arial"/>
              </a:rPr>
              <a:t>artificial neurons </a:t>
            </a:r>
            <a:r>
              <a:rPr lang="en-US" sz="1200" spc="-20" dirty="0" smtClean="0">
                <a:latin typeface="Arial"/>
                <a:cs typeface="Arial"/>
              </a:rPr>
              <a:t>that </a:t>
            </a:r>
            <a:r>
              <a:rPr lang="en-US" sz="1200" spc="-15" dirty="0" smtClean="0">
                <a:latin typeface="Arial"/>
                <a:cs typeface="Arial"/>
              </a:rPr>
              <a:t>IBM is </a:t>
            </a:r>
            <a:r>
              <a:rPr lang="en-US" sz="1200" spc="-25" dirty="0" smtClean="0">
                <a:latin typeface="Arial"/>
                <a:cs typeface="Arial"/>
              </a:rPr>
              <a:t>working </a:t>
            </a:r>
            <a:r>
              <a:rPr lang="en-US" sz="1200" spc="-20" dirty="0" smtClean="0">
                <a:latin typeface="Arial"/>
                <a:cs typeface="Arial"/>
              </a:rPr>
              <a:t>on </a:t>
            </a:r>
            <a:r>
              <a:rPr lang="en-US" sz="1200" spc="-25" dirty="0" smtClean="0">
                <a:latin typeface="Arial"/>
                <a:cs typeface="Arial"/>
              </a:rPr>
              <a:t>(see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0" dirty="0" smtClean="0">
                <a:latin typeface="Arial"/>
                <a:cs typeface="Arial"/>
              </a:rPr>
              <a:t>story </a:t>
            </a:r>
            <a:r>
              <a:rPr lang="en-US" sz="1200" spc="-30" dirty="0" smtClean="0">
                <a:latin typeface="Arial"/>
                <a:cs typeface="Arial"/>
              </a:rPr>
              <a:t>at  </a:t>
            </a:r>
            <a:r>
              <a:rPr lang="en-US" sz="1200" spc="-30" dirty="0" smtClean="0">
                <a:latin typeface="Arial"/>
                <a:cs typeface="Arial"/>
                <a:hlinkClick r:id="rId4"/>
              </a:rPr>
              <a:t>http://www.computerworld.com/article/3103294/computer-processors/ibm-creates- </a:t>
            </a:r>
            <a:r>
              <a:rPr lang="en-US" sz="1200" spc="-30" dirty="0" smtClean="0">
                <a:latin typeface="Arial"/>
                <a:cs typeface="Arial"/>
              </a:rPr>
              <a:t> artificial-neurons-from-phase-change-memory-for-cognitive-computing.html).</a:t>
            </a:r>
            <a:r>
              <a:rPr lang="en-US" sz="1200" spc="-2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Imagine</a:t>
            </a:r>
            <a:endParaRPr lang="en-US" sz="1200" dirty="0" smtClean="0">
              <a:latin typeface="Arial"/>
              <a:cs typeface="Arial"/>
            </a:endParaRPr>
          </a:p>
          <a:p>
            <a:pPr marL="12700" marR="184150">
              <a:lnSpc>
                <a:spcPts val="1610"/>
              </a:lnSpc>
              <a:spcBef>
                <a:spcPts val="15"/>
              </a:spcBef>
            </a:pPr>
            <a:r>
              <a:rPr lang="en-US" sz="1200" spc="-25" dirty="0" smtClean="0">
                <a:latin typeface="Arial"/>
                <a:cs typeface="Arial"/>
              </a:rPr>
              <a:t>performing algorithmic processing using memory that simulates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human brain. </a:t>
            </a:r>
            <a:r>
              <a:rPr lang="en-US" sz="1200" spc="-20" dirty="0" smtClean="0">
                <a:latin typeface="Arial"/>
                <a:cs typeface="Arial"/>
              </a:rPr>
              <a:t>It  </a:t>
            </a:r>
            <a:r>
              <a:rPr lang="en-US" sz="1200" spc="-25" dirty="0" smtClean="0">
                <a:latin typeface="Arial"/>
                <a:cs typeface="Arial"/>
              </a:rPr>
              <a:t>would </a:t>
            </a:r>
            <a:r>
              <a:rPr lang="en-US" sz="1200" spc="-20" dirty="0" smtClean="0">
                <a:latin typeface="Arial"/>
                <a:cs typeface="Arial"/>
              </a:rPr>
              <a:t>create an </a:t>
            </a:r>
            <a:r>
              <a:rPr lang="en-US" sz="1200" spc="-25" dirty="0" smtClean="0">
                <a:latin typeface="Arial"/>
                <a:cs typeface="Arial"/>
              </a:rPr>
              <a:t>interesting </a:t>
            </a:r>
            <a:r>
              <a:rPr lang="en-US" sz="1200" spc="-30" dirty="0" smtClean="0">
                <a:latin typeface="Arial"/>
                <a:cs typeface="Arial"/>
              </a:rPr>
              <a:t>environment </a:t>
            </a:r>
            <a:r>
              <a:rPr lang="en-US" sz="1200" spc="-15" dirty="0" smtClean="0">
                <a:latin typeface="Arial"/>
                <a:cs typeface="Arial"/>
              </a:rPr>
              <a:t>for </a:t>
            </a:r>
            <a:r>
              <a:rPr lang="en-US" sz="1200" spc="-25" dirty="0" smtClean="0">
                <a:latin typeface="Arial"/>
                <a:cs typeface="Arial"/>
              </a:rPr>
              <a:t>performing</a:t>
            </a:r>
            <a:r>
              <a:rPr lang="en-US" sz="1200" spc="-29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tasks </a:t>
            </a:r>
            <a:r>
              <a:rPr lang="en-US" sz="1200" spc="-20" dirty="0" smtClean="0">
                <a:latin typeface="Arial"/>
                <a:cs typeface="Arial"/>
              </a:rPr>
              <a:t>that </a:t>
            </a:r>
            <a:r>
              <a:rPr lang="en-US" sz="1200" spc="-25" dirty="0" smtClean="0">
                <a:latin typeface="Arial"/>
                <a:cs typeface="Arial"/>
              </a:rPr>
              <a:t>might not otherwise  </a:t>
            </a:r>
            <a:r>
              <a:rPr lang="en-US" sz="1200" spc="-15" dirty="0" smtClean="0">
                <a:latin typeface="Arial"/>
                <a:cs typeface="Arial"/>
              </a:rPr>
              <a:t>be </a:t>
            </a:r>
            <a:r>
              <a:rPr lang="en-US" sz="1200" spc="-25" dirty="0" smtClean="0">
                <a:latin typeface="Arial"/>
                <a:cs typeface="Arial"/>
              </a:rPr>
              <a:t>possible</a:t>
            </a:r>
            <a:r>
              <a:rPr lang="en-US" sz="1200" spc="-90" dirty="0" smtClean="0">
                <a:latin typeface="Arial"/>
                <a:cs typeface="Arial"/>
              </a:rPr>
              <a:t> </a:t>
            </a:r>
            <a:r>
              <a:rPr lang="en-US" sz="1200" spc="-45" dirty="0" smtClean="0">
                <a:latin typeface="Arial"/>
                <a:cs typeface="Arial"/>
              </a:rPr>
              <a:t>today.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98425">
              <a:lnSpc>
                <a:spcPct val="96000"/>
              </a:lnSpc>
              <a:spcBef>
                <a:spcPts val="560"/>
              </a:spcBef>
            </a:pPr>
            <a:r>
              <a:rPr lang="en-US" sz="1200" spc="-25" dirty="0" smtClean="0">
                <a:latin typeface="Arial"/>
                <a:cs typeface="Arial"/>
              </a:rPr>
              <a:t>Neural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networks,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technology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that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used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simulate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human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thought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make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deep  </a:t>
            </a:r>
            <a:r>
              <a:rPr lang="en-US" sz="1200" spc="-25" dirty="0" smtClean="0">
                <a:latin typeface="Arial"/>
                <a:cs typeface="Arial"/>
              </a:rPr>
              <a:t>learning techniques possible </a:t>
            </a:r>
            <a:r>
              <a:rPr lang="en-US" sz="1200" spc="-15" dirty="0" smtClean="0">
                <a:latin typeface="Arial"/>
                <a:cs typeface="Arial"/>
              </a:rPr>
              <a:t>for </a:t>
            </a:r>
            <a:r>
              <a:rPr lang="en-US" sz="1200" spc="-25" dirty="0" smtClean="0">
                <a:latin typeface="Arial"/>
                <a:cs typeface="Arial"/>
              </a:rPr>
              <a:t>machine learning scenarios, </a:t>
            </a:r>
            <a:r>
              <a:rPr lang="en-US" sz="1200" spc="-20" dirty="0" smtClean="0">
                <a:latin typeface="Arial"/>
                <a:cs typeface="Arial"/>
              </a:rPr>
              <a:t>are now </a:t>
            </a:r>
            <a:r>
              <a:rPr lang="en-US" sz="1200" spc="-25" dirty="0" smtClean="0">
                <a:latin typeface="Arial"/>
                <a:cs typeface="Arial"/>
              </a:rPr>
              <a:t>benefitting </a:t>
            </a:r>
            <a:r>
              <a:rPr lang="en-US" sz="1200" spc="-20" dirty="0" smtClean="0">
                <a:latin typeface="Arial"/>
                <a:cs typeface="Arial"/>
              </a:rPr>
              <a:t>from 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0" dirty="0" smtClean="0">
                <a:latin typeface="Arial"/>
                <a:cs typeface="Arial"/>
              </a:rPr>
              <a:t>use </a:t>
            </a:r>
            <a:r>
              <a:rPr lang="en-US" sz="1200" spc="-15" dirty="0" smtClean="0">
                <a:latin typeface="Arial"/>
                <a:cs typeface="Arial"/>
              </a:rPr>
              <a:t>of </a:t>
            </a:r>
            <a:r>
              <a:rPr lang="en-US" sz="1200" spc="-25" dirty="0" smtClean="0">
                <a:latin typeface="Arial"/>
                <a:cs typeface="Arial"/>
              </a:rPr>
              <a:t>specialized chips, </a:t>
            </a:r>
            <a:r>
              <a:rPr lang="en-US" sz="1200" spc="-20" dirty="0" smtClean="0">
                <a:latin typeface="Arial"/>
                <a:cs typeface="Arial"/>
              </a:rPr>
              <a:t>such as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50" dirty="0" smtClean="0">
                <a:latin typeface="Arial"/>
                <a:cs typeface="Arial"/>
              </a:rPr>
              <a:t>Tesla </a:t>
            </a:r>
            <a:r>
              <a:rPr lang="en-US" sz="1200" spc="-20" dirty="0" smtClean="0">
                <a:latin typeface="Arial"/>
                <a:cs typeface="Arial"/>
              </a:rPr>
              <a:t>P100 from </a:t>
            </a:r>
            <a:r>
              <a:rPr lang="en-US" sz="1200" spc="-30" dirty="0" smtClean="0">
                <a:latin typeface="Arial"/>
                <a:cs typeface="Arial"/>
              </a:rPr>
              <a:t>NVidia </a:t>
            </a:r>
            <a:r>
              <a:rPr lang="en-US" sz="1200" spc="-25" dirty="0" smtClean="0">
                <a:latin typeface="Arial"/>
                <a:cs typeface="Arial"/>
              </a:rPr>
              <a:t>(see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0" dirty="0" smtClean="0">
                <a:latin typeface="Arial"/>
                <a:cs typeface="Arial"/>
              </a:rPr>
              <a:t>story </a:t>
            </a:r>
            <a:r>
              <a:rPr lang="en-US" sz="1200" spc="-15" dirty="0" smtClean="0">
                <a:latin typeface="Arial"/>
                <a:cs typeface="Arial"/>
              </a:rPr>
              <a:t>at  </a:t>
            </a:r>
            <a:r>
              <a:rPr lang="en-US" sz="1200" spc="-30" dirty="0" smtClean="0">
                <a:latin typeface="Arial"/>
                <a:cs typeface="Arial"/>
              </a:rPr>
              <a:t>https://</a:t>
            </a:r>
            <a:r>
              <a:rPr lang="en-US" sz="1200" spc="-30" dirty="0" smtClean="0">
                <a:latin typeface="Arial"/>
                <a:cs typeface="Arial"/>
                <a:hlinkClick r:id="rId5"/>
              </a:rPr>
              <a:t>www.technologyreview.com/s/601195/a-2-billion-chip-to-accelerate-artificial- 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intelligence/ </a:t>
            </a:r>
            <a:r>
              <a:rPr lang="en-US" sz="1200" spc="-20" dirty="0" smtClean="0">
                <a:latin typeface="Arial"/>
                <a:cs typeface="Arial"/>
              </a:rPr>
              <a:t>for </a:t>
            </a:r>
            <a:r>
              <a:rPr lang="en-US" sz="1200" spc="-30" dirty="0" smtClean="0">
                <a:latin typeface="Arial"/>
                <a:cs typeface="Arial"/>
              </a:rPr>
              <a:t>details). </a:t>
            </a:r>
            <a:r>
              <a:rPr lang="en-US" sz="1200" spc="-25" dirty="0" smtClean="0">
                <a:latin typeface="Arial"/>
                <a:cs typeface="Arial"/>
              </a:rPr>
              <a:t>These </a:t>
            </a:r>
            <a:r>
              <a:rPr lang="en-US" sz="1200" spc="-20" dirty="0" smtClean="0">
                <a:latin typeface="Arial"/>
                <a:cs typeface="Arial"/>
              </a:rPr>
              <a:t>kinds of chips </a:t>
            </a:r>
            <a:r>
              <a:rPr lang="en-US" sz="1200" spc="-25" dirty="0" smtClean="0">
                <a:latin typeface="Arial"/>
                <a:cs typeface="Arial"/>
              </a:rPr>
              <a:t>not </a:t>
            </a:r>
            <a:r>
              <a:rPr lang="en-US" sz="1200" spc="-20" dirty="0" smtClean="0">
                <a:latin typeface="Arial"/>
                <a:cs typeface="Arial"/>
              </a:rPr>
              <a:t>only </a:t>
            </a:r>
            <a:r>
              <a:rPr lang="en-US" sz="1200" spc="-25" dirty="0" smtClean="0">
                <a:latin typeface="Arial"/>
                <a:cs typeface="Arial"/>
              </a:rPr>
              <a:t>perform algorithmic processing  extremely fast, but learn </a:t>
            </a:r>
            <a:r>
              <a:rPr lang="en-US" sz="1200" spc="-15" dirty="0" smtClean="0">
                <a:latin typeface="Arial"/>
                <a:cs typeface="Arial"/>
              </a:rPr>
              <a:t>as </a:t>
            </a:r>
            <a:r>
              <a:rPr lang="en-US" sz="1200" spc="-20" dirty="0" smtClean="0">
                <a:latin typeface="Arial"/>
                <a:cs typeface="Arial"/>
              </a:rPr>
              <a:t>they </a:t>
            </a:r>
            <a:r>
              <a:rPr lang="en-US" sz="1200" spc="-25" dirty="0" smtClean="0">
                <a:latin typeface="Arial"/>
                <a:cs typeface="Arial"/>
              </a:rPr>
              <a:t>perform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tasks, making them faster still </a:t>
            </a:r>
            <a:r>
              <a:rPr lang="en-US" sz="1200" spc="-20" dirty="0" smtClean="0">
                <a:latin typeface="Arial"/>
                <a:cs typeface="Arial"/>
              </a:rPr>
              <a:t>with each  </a:t>
            </a:r>
            <a:r>
              <a:rPr lang="en-US" sz="1200" spc="-25" dirty="0" smtClean="0">
                <a:latin typeface="Arial"/>
                <a:cs typeface="Arial"/>
              </a:rPr>
              <a:t>iteration. Learning computers will eventually power robots </a:t>
            </a:r>
            <a:r>
              <a:rPr lang="en-US" sz="1200" spc="-20" dirty="0" smtClean="0">
                <a:latin typeface="Arial"/>
                <a:cs typeface="Arial"/>
              </a:rPr>
              <a:t>that can </a:t>
            </a:r>
            <a:r>
              <a:rPr lang="en-US" sz="1200" spc="-25" dirty="0" smtClean="0">
                <a:latin typeface="Arial"/>
                <a:cs typeface="Arial"/>
              </a:rPr>
              <a:t>move (after </a:t>
            </a:r>
            <a:r>
              <a:rPr lang="en-US" sz="1200" dirty="0" smtClean="0">
                <a:latin typeface="Arial"/>
                <a:cs typeface="Arial"/>
              </a:rPr>
              <a:t>a  </a:t>
            </a:r>
            <a:r>
              <a:rPr lang="en-US" sz="1200" spc="-25" dirty="0" smtClean="0">
                <a:latin typeface="Arial"/>
                <a:cs typeface="Arial"/>
              </a:rPr>
              <a:t>fashion)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their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own,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akin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robots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seen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in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movie </a:t>
            </a:r>
            <a:r>
              <a:rPr lang="en-US" sz="1200" i="1" dirty="0" smtClean="0">
                <a:latin typeface="Arial"/>
                <a:cs typeface="Arial"/>
              </a:rPr>
              <a:t>I</a:t>
            </a:r>
            <a:r>
              <a:rPr lang="en-US" sz="1200" i="1" spc="-55" dirty="0" smtClean="0">
                <a:latin typeface="Arial"/>
                <a:cs typeface="Arial"/>
              </a:rPr>
              <a:t> </a:t>
            </a:r>
            <a:r>
              <a:rPr lang="en-US" sz="1200" i="1" spc="-25" dirty="0" smtClean="0">
                <a:latin typeface="Arial"/>
                <a:cs typeface="Arial"/>
              </a:rPr>
              <a:t>Robot</a:t>
            </a:r>
            <a:r>
              <a:rPr lang="en-US" sz="1200" i="1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(see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one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such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robot  described </a:t>
            </a:r>
            <a:r>
              <a:rPr lang="en-US" sz="1200" spc="-15" dirty="0" smtClean="0">
                <a:latin typeface="Arial"/>
                <a:cs typeface="Arial"/>
              </a:rPr>
              <a:t>at </a:t>
            </a:r>
            <a:r>
              <a:rPr lang="en-US" sz="1200" spc="-30" dirty="0" smtClean="0">
                <a:latin typeface="Arial"/>
                <a:cs typeface="Arial"/>
                <a:hlinkClick r:id="rId6"/>
              </a:rPr>
              <a:t>http://www.cbsnews.com/news/this-creepy-robot-is-powered-by-a-neural- 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network/). There </a:t>
            </a:r>
            <a:r>
              <a:rPr lang="en-US" sz="1200" spc="-20" dirty="0" smtClean="0">
                <a:latin typeface="Arial"/>
                <a:cs typeface="Arial"/>
              </a:rPr>
              <a:t>are also </a:t>
            </a:r>
            <a:r>
              <a:rPr lang="en-US" sz="1200" spc="-25" dirty="0" smtClean="0">
                <a:latin typeface="Arial"/>
                <a:cs typeface="Arial"/>
              </a:rPr>
              <a:t>special chips </a:t>
            </a:r>
            <a:r>
              <a:rPr lang="en-US" sz="1200" spc="-20" dirty="0" smtClean="0">
                <a:latin typeface="Arial"/>
                <a:cs typeface="Arial"/>
              </a:rPr>
              <a:t>that </a:t>
            </a:r>
            <a:r>
              <a:rPr lang="en-US" sz="1200" spc="-25" dirty="0" smtClean="0">
                <a:latin typeface="Arial"/>
                <a:cs typeface="Arial"/>
              </a:rPr>
              <a:t>perform </a:t>
            </a:r>
            <a:r>
              <a:rPr lang="en-US" sz="1200" spc="-20" dirty="0" smtClean="0">
                <a:latin typeface="Arial"/>
                <a:cs typeface="Arial"/>
              </a:rPr>
              <a:t>tasks such as </a:t>
            </a:r>
            <a:r>
              <a:rPr lang="en-US" sz="1200" spc="-25" dirty="0" smtClean="0">
                <a:latin typeface="Arial"/>
                <a:cs typeface="Arial"/>
              </a:rPr>
              <a:t>visual </a:t>
            </a:r>
            <a:r>
              <a:rPr lang="en-US" sz="1200" spc="-30" dirty="0" smtClean="0">
                <a:latin typeface="Arial"/>
                <a:cs typeface="Arial"/>
              </a:rPr>
              <a:t>recognition  </a:t>
            </a:r>
            <a:r>
              <a:rPr lang="en-US" sz="1200" spc="-20" dirty="0" smtClean="0">
                <a:latin typeface="Arial"/>
                <a:cs typeface="Arial"/>
              </a:rPr>
              <a:t>(see </a:t>
            </a:r>
            <a:r>
              <a:rPr lang="en-US" sz="1200" spc="-30" dirty="0" smtClean="0">
                <a:latin typeface="Arial"/>
                <a:cs typeface="Arial"/>
              </a:rPr>
              <a:t>https://</a:t>
            </a:r>
            <a:r>
              <a:rPr lang="en-US" sz="1200" spc="-30" dirty="0" smtClean="0">
                <a:latin typeface="Arial"/>
                <a:cs typeface="Arial"/>
                <a:hlinkClick r:id="rId7"/>
              </a:rPr>
              <a:t>www.technologyreview.com/s/537211/a-better-way-to-build-brain-inspired- 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chips/ </a:t>
            </a:r>
            <a:r>
              <a:rPr lang="en-US" sz="1200" spc="-15" dirty="0" smtClean="0">
                <a:latin typeface="Arial"/>
                <a:cs typeface="Arial"/>
              </a:rPr>
              <a:t>for</a:t>
            </a:r>
            <a:r>
              <a:rPr lang="en-US" sz="1200" spc="-8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details).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135890" algn="just">
              <a:lnSpc>
                <a:spcPct val="96200"/>
              </a:lnSpc>
              <a:spcBef>
                <a:spcPts val="600"/>
              </a:spcBef>
            </a:pP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C6BBC-7CD2-4396-8718-EA7D3E753CB7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428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lang="en-US" sz="1200" spc="-20" dirty="0" smtClean="0">
                <a:latin typeface="Arial"/>
                <a:cs typeface="Arial"/>
              </a:rPr>
              <a:t>Play </a:t>
            </a:r>
            <a:r>
              <a:rPr lang="en-US" sz="1200" spc="-15" dirty="0" smtClean="0">
                <a:latin typeface="Arial"/>
                <a:cs typeface="Arial"/>
              </a:rPr>
              <a:t>at </a:t>
            </a:r>
            <a:r>
              <a:rPr lang="en-US" sz="1200" spc="-25" dirty="0" smtClean="0">
                <a:latin typeface="Arial"/>
                <a:cs typeface="Arial"/>
              </a:rPr>
              <a:t>full-screen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50" dirty="0" smtClean="0">
                <a:latin typeface="Arial"/>
                <a:cs typeface="Arial"/>
              </a:rPr>
              <a:t>YouTube </a:t>
            </a:r>
            <a:r>
              <a:rPr lang="en-US" sz="1200" spc="-30" dirty="0" smtClean="0">
                <a:latin typeface="Arial"/>
                <a:cs typeface="Arial"/>
              </a:rPr>
              <a:t>Video </a:t>
            </a:r>
            <a:r>
              <a:rPr lang="en-US" sz="1200" spc="-20" dirty="0" smtClean="0">
                <a:latin typeface="Arial"/>
                <a:cs typeface="Arial"/>
              </a:rPr>
              <a:t>at:</a:t>
            </a:r>
            <a:r>
              <a:rPr lang="en-US" sz="1200" spc="-240" dirty="0" smtClean="0">
                <a:latin typeface="Arial"/>
                <a:cs typeface="Arial"/>
              </a:rPr>
              <a:t> </a:t>
            </a:r>
            <a:r>
              <a:rPr lang="en-US" sz="1200" b="1" spc="-25" dirty="0" smtClean="0">
                <a:latin typeface="Arial"/>
                <a:cs typeface="Arial"/>
              </a:rPr>
              <a:t>https://youtu.be/1HjzkLRdP5k</a:t>
            </a:r>
            <a:endParaRPr lang="en-US" sz="1200" dirty="0" smtClean="0">
              <a:latin typeface="Arial"/>
              <a:cs typeface="Arial"/>
            </a:endParaRPr>
          </a:p>
          <a:p>
            <a:pPr marL="12700" marR="42545">
              <a:lnSpc>
                <a:spcPts val="1610"/>
              </a:lnSpc>
              <a:spcBef>
                <a:spcPts val="640"/>
              </a:spcBef>
            </a:pPr>
            <a:r>
              <a:rPr lang="en-US" sz="1200" spc="-30" dirty="0" smtClean="0">
                <a:latin typeface="Arial"/>
                <a:cs typeface="Arial"/>
              </a:rPr>
              <a:t>Watch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this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short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video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an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introduction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Watson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Studio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as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part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of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35" dirty="0" smtClean="0">
                <a:latin typeface="Arial"/>
                <a:cs typeface="Arial"/>
              </a:rPr>
              <a:t>Watson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Data  </a:t>
            </a:r>
            <a:r>
              <a:rPr lang="en-US" sz="1200" spc="-25" dirty="0" smtClean="0">
                <a:latin typeface="Arial"/>
                <a:cs typeface="Arial"/>
              </a:rPr>
              <a:t>Platform.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lang="en-US" sz="1200" spc="-20" dirty="0" smtClean="0">
                <a:latin typeface="Arial"/>
                <a:cs typeface="Arial"/>
              </a:rPr>
              <a:t>Other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videos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IBM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Watson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Studio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are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available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at:</a:t>
            </a:r>
            <a:endParaRPr lang="en-US" sz="1200" dirty="0" smtClean="0">
              <a:latin typeface="Arial"/>
              <a:cs typeface="Arial"/>
            </a:endParaRPr>
          </a:p>
          <a:p>
            <a:pPr marL="12700" marR="5080" indent="228600">
              <a:lnSpc>
                <a:spcPct val="131600"/>
              </a:lnSpc>
              <a:spcBef>
                <a:spcPts val="100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spc="-30" dirty="0" smtClean="0">
                <a:latin typeface="Arial"/>
                <a:cs typeface="Arial"/>
              </a:rPr>
              <a:t>https://developer.ibm.com/clouddataservices/docs/ibm-data-science-experience/  </a:t>
            </a:r>
            <a:r>
              <a:rPr lang="en-US" sz="1200" spc="-25" dirty="0" smtClean="0">
                <a:latin typeface="Arial"/>
                <a:cs typeface="Arial"/>
              </a:rPr>
              <a:t>Resources </a:t>
            </a:r>
            <a:r>
              <a:rPr lang="en-US" sz="1200" spc="-20" dirty="0" smtClean="0">
                <a:latin typeface="Arial"/>
                <a:cs typeface="Arial"/>
              </a:rPr>
              <a:t>at this </a:t>
            </a:r>
            <a:r>
              <a:rPr lang="en-US" sz="1200" spc="-25" dirty="0" smtClean="0">
                <a:latin typeface="Arial"/>
                <a:cs typeface="Arial"/>
              </a:rPr>
              <a:t>location</a:t>
            </a:r>
            <a:r>
              <a:rPr lang="en-US" sz="1200" spc="-1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include: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lang="en-US" sz="1200" b="1" spc="-15" dirty="0" smtClean="0">
                <a:latin typeface="Arial"/>
                <a:cs typeface="Arial"/>
              </a:rPr>
              <a:t>Get</a:t>
            </a:r>
            <a:r>
              <a:rPr lang="en-US" sz="1200" b="1" spc="-60" dirty="0" smtClean="0">
                <a:latin typeface="Arial"/>
                <a:cs typeface="Arial"/>
              </a:rPr>
              <a:t> </a:t>
            </a:r>
            <a:r>
              <a:rPr lang="en-US" sz="1200" b="1" spc="-25" dirty="0" smtClean="0">
                <a:latin typeface="Arial"/>
                <a:cs typeface="Arial"/>
              </a:rPr>
              <a:t>Started</a:t>
            </a:r>
            <a:endParaRPr lang="en-US" sz="1200" dirty="0" smtClean="0">
              <a:latin typeface="Arial"/>
              <a:cs typeface="Arial"/>
            </a:endParaRPr>
          </a:p>
          <a:p>
            <a:pPr marL="12700" indent="228600">
              <a:lnSpc>
                <a:spcPct val="100000"/>
              </a:lnSpc>
              <a:spcBef>
                <a:spcPts val="645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spc="-20" dirty="0" smtClean="0">
                <a:latin typeface="Arial"/>
                <a:cs typeface="Arial"/>
              </a:rPr>
              <a:t>Load and </a:t>
            </a:r>
            <a:r>
              <a:rPr lang="en-US" sz="1200" spc="-25" dirty="0" smtClean="0">
                <a:latin typeface="Arial"/>
                <a:cs typeface="Arial"/>
              </a:rPr>
              <a:t>Analyze Public </a:t>
            </a:r>
            <a:r>
              <a:rPr lang="en-US" sz="1200" spc="-20" dirty="0" smtClean="0">
                <a:latin typeface="Arial"/>
                <a:cs typeface="Arial"/>
              </a:rPr>
              <a:t>Data</a:t>
            </a:r>
            <a:r>
              <a:rPr lang="en-US" sz="1200" spc="-17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Sets</a:t>
            </a:r>
            <a:endParaRPr lang="en-US" sz="1200" dirty="0" smtClean="0">
              <a:latin typeface="Arial"/>
              <a:cs typeface="Arial"/>
            </a:endParaRPr>
          </a:p>
          <a:p>
            <a:pPr marL="12700" indent="228600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Manage Object</a:t>
            </a:r>
            <a:r>
              <a:rPr lang="en-US" sz="1200" spc="-8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Storage</a:t>
            </a:r>
            <a:endParaRPr lang="en-US" sz="1200" dirty="0" smtClean="0">
              <a:latin typeface="Arial"/>
              <a:cs typeface="Arial"/>
            </a:endParaRPr>
          </a:p>
          <a:p>
            <a:pPr marL="12700" indent="228600">
              <a:lnSpc>
                <a:spcPct val="100000"/>
              </a:lnSpc>
              <a:spcBef>
                <a:spcPts val="630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spc="-20" dirty="0" smtClean="0">
                <a:latin typeface="Arial"/>
                <a:cs typeface="Arial"/>
              </a:rPr>
              <a:t>Work with Data</a:t>
            </a:r>
            <a:r>
              <a:rPr lang="en-US" sz="1200" spc="-114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Connections</a:t>
            </a:r>
            <a:endParaRPr lang="en-US" sz="1200" dirty="0" smtClean="0">
              <a:latin typeface="Arial"/>
              <a:cs typeface="Arial"/>
            </a:endParaRPr>
          </a:p>
          <a:p>
            <a:pPr marL="12700" indent="228600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Collaborate </a:t>
            </a:r>
            <a:r>
              <a:rPr lang="en-US" sz="1200" spc="-15" dirty="0" smtClean="0">
                <a:latin typeface="Arial"/>
                <a:cs typeface="Arial"/>
              </a:rPr>
              <a:t>on</a:t>
            </a:r>
            <a:r>
              <a:rPr lang="en-US" sz="1200" spc="-9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Projects</a:t>
            </a:r>
            <a:endParaRPr lang="en-US" sz="1200" dirty="0" smtClean="0">
              <a:latin typeface="Arial"/>
              <a:cs typeface="Arial"/>
            </a:endParaRPr>
          </a:p>
          <a:p>
            <a:pPr marL="12700" indent="228600">
              <a:lnSpc>
                <a:spcPct val="100000"/>
              </a:lnSpc>
              <a:spcBef>
                <a:spcPts val="630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Publish Notebooks </a:t>
            </a:r>
            <a:r>
              <a:rPr lang="en-US" sz="1200" spc="-15" dirty="0" smtClean="0">
                <a:latin typeface="Arial"/>
                <a:cs typeface="Arial"/>
              </a:rPr>
              <a:t>to</a:t>
            </a:r>
            <a:r>
              <a:rPr lang="en-US" sz="1200" spc="-10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GitHub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lang="fr-FR" sz="1200" b="1" spc="-25" dirty="0" smtClean="0">
                <a:latin typeface="Arial"/>
                <a:cs typeface="Arial"/>
              </a:rPr>
              <a:t>Notebooks</a:t>
            </a:r>
            <a:endParaRPr lang="fr-FR" sz="1200" dirty="0" smtClean="0">
              <a:latin typeface="Arial"/>
              <a:cs typeface="Arial"/>
            </a:endParaRPr>
          </a:p>
          <a:p>
            <a:pPr marL="470534" indent="-229235">
              <a:lnSpc>
                <a:spcPct val="100000"/>
              </a:lnSpc>
              <a:spcBef>
                <a:spcPts val="630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fr-FR" sz="1200" spc="-15" dirty="0" smtClean="0">
                <a:latin typeface="Arial"/>
                <a:cs typeface="Arial"/>
              </a:rPr>
              <a:t>Use the </a:t>
            </a:r>
            <a:r>
              <a:rPr lang="fr-FR" sz="1200" spc="-25" dirty="0" smtClean="0">
                <a:latin typeface="Arial"/>
                <a:cs typeface="Arial"/>
              </a:rPr>
              <a:t>Machine Learning</a:t>
            </a:r>
            <a:r>
              <a:rPr lang="fr-FR" sz="1200" spc="-170" dirty="0" smtClean="0">
                <a:latin typeface="Arial"/>
                <a:cs typeface="Arial"/>
              </a:rPr>
              <a:t> </a:t>
            </a:r>
            <a:r>
              <a:rPr lang="fr-FR" sz="1200" spc="-25" dirty="0" smtClean="0">
                <a:latin typeface="Arial"/>
                <a:cs typeface="Arial"/>
              </a:rPr>
              <a:t>Library</a:t>
            </a:r>
            <a:endParaRPr lang="fr-FR" sz="1200" dirty="0" smtClean="0">
              <a:latin typeface="Arial"/>
              <a:cs typeface="Arial"/>
            </a:endParaRPr>
          </a:p>
          <a:p>
            <a:pPr marL="470534" indent="-229235">
              <a:lnSpc>
                <a:spcPct val="100000"/>
              </a:lnSpc>
              <a:spcBef>
                <a:spcPts val="630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fr-FR" sz="1200" spc="-20" dirty="0" err="1" smtClean="0">
                <a:latin typeface="Arial"/>
                <a:cs typeface="Arial"/>
              </a:rPr>
              <a:t>Build</a:t>
            </a:r>
            <a:r>
              <a:rPr lang="fr-FR" sz="1200" spc="-20" dirty="0" smtClean="0">
                <a:latin typeface="Arial"/>
                <a:cs typeface="Arial"/>
              </a:rPr>
              <a:t> </a:t>
            </a:r>
            <a:r>
              <a:rPr lang="fr-FR" sz="1200" spc="-15" dirty="0" smtClean="0">
                <a:latin typeface="Arial"/>
                <a:cs typeface="Arial"/>
              </a:rPr>
              <a:t>SQL</a:t>
            </a:r>
            <a:r>
              <a:rPr lang="fr-FR" sz="1200" spc="-95" dirty="0" smtClean="0">
                <a:latin typeface="Arial"/>
                <a:cs typeface="Arial"/>
              </a:rPr>
              <a:t> </a:t>
            </a:r>
            <a:r>
              <a:rPr lang="fr-FR" sz="1200" spc="-25" dirty="0" err="1" smtClean="0">
                <a:latin typeface="Arial"/>
                <a:cs typeface="Arial"/>
              </a:rPr>
              <a:t>Queries</a:t>
            </a:r>
            <a:endParaRPr lang="fr-FR" sz="1200" dirty="0" smtClean="0">
              <a:latin typeface="Arial"/>
              <a:cs typeface="Arial"/>
            </a:endParaRPr>
          </a:p>
          <a:p>
            <a:pPr marL="470534" indent="-229235">
              <a:lnSpc>
                <a:spcPct val="100000"/>
              </a:lnSpc>
              <a:spcBef>
                <a:spcPts val="630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fr-FR" sz="1200" spc="-20" dirty="0" err="1" smtClean="0">
                <a:latin typeface="Arial"/>
                <a:cs typeface="Arial"/>
              </a:rPr>
              <a:t>Build</a:t>
            </a:r>
            <a:r>
              <a:rPr lang="fr-FR" sz="1200" spc="-20" dirty="0" smtClean="0">
                <a:latin typeface="Arial"/>
                <a:cs typeface="Arial"/>
              </a:rPr>
              <a:t> </a:t>
            </a:r>
            <a:r>
              <a:rPr lang="fr-FR" sz="1200" dirty="0" smtClean="0">
                <a:latin typeface="Arial"/>
                <a:cs typeface="Arial"/>
              </a:rPr>
              <a:t>a </a:t>
            </a:r>
            <a:r>
              <a:rPr lang="fr-FR" sz="1200" spc="-20" dirty="0" smtClean="0">
                <a:latin typeface="Arial"/>
                <a:cs typeface="Arial"/>
              </a:rPr>
              <a:t>Custom </a:t>
            </a:r>
            <a:r>
              <a:rPr lang="fr-FR" sz="1200" spc="-25" dirty="0" smtClean="0">
                <a:latin typeface="Arial"/>
                <a:cs typeface="Arial"/>
              </a:rPr>
              <a:t>Library </a:t>
            </a:r>
            <a:r>
              <a:rPr lang="fr-FR" sz="1200" spc="-15" dirty="0" smtClean="0">
                <a:latin typeface="Arial"/>
                <a:cs typeface="Arial"/>
              </a:rPr>
              <a:t>for </a:t>
            </a:r>
            <a:r>
              <a:rPr lang="fr-FR" sz="1200" spc="-25" dirty="0" smtClean="0">
                <a:latin typeface="Arial"/>
                <a:cs typeface="Arial"/>
              </a:rPr>
              <a:t>Apache</a:t>
            </a:r>
            <a:r>
              <a:rPr lang="fr-FR" sz="1200" spc="-270" dirty="0" smtClean="0">
                <a:latin typeface="Arial"/>
                <a:cs typeface="Arial"/>
              </a:rPr>
              <a:t> </a:t>
            </a:r>
            <a:r>
              <a:rPr lang="fr-FR" sz="1200" spc="-25" dirty="0" err="1" smtClean="0">
                <a:latin typeface="Arial"/>
                <a:cs typeface="Arial"/>
              </a:rPr>
              <a:t>Spark</a:t>
            </a:r>
            <a:endParaRPr lang="fr-FR" sz="1200" dirty="0" smtClean="0">
              <a:latin typeface="Arial"/>
              <a:cs typeface="Arial"/>
            </a:endParaRPr>
          </a:p>
          <a:p>
            <a:pPr marL="470534" indent="-229235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fr-FR" sz="1200" spc="-25" dirty="0" smtClean="0">
                <a:latin typeface="Arial"/>
                <a:cs typeface="Arial"/>
              </a:rPr>
              <a:t>Introduction </a:t>
            </a:r>
            <a:r>
              <a:rPr lang="fr-FR" sz="1200" spc="-10" dirty="0" smtClean="0">
                <a:latin typeface="Arial"/>
                <a:cs typeface="Arial"/>
              </a:rPr>
              <a:t>to </a:t>
            </a:r>
            <a:r>
              <a:rPr lang="fr-FR" sz="1200" spc="-25" dirty="0" err="1" smtClean="0">
                <a:latin typeface="Arial"/>
                <a:cs typeface="Arial"/>
              </a:rPr>
              <a:t>Decision</a:t>
            </a:r>
            <a:r>
              <a:rPr lang="fr-FR" sz="1200" spc="-25" dirty="0" smtClean="0">
                <a:latin typeface="Arial"/>
                <a:cs typeface="Arial"/>
              </a:rPr>
              <a:t> </a:t>
            </a:r>
            <a:r>
              <a:rPr lang="fr-FR" sz="1200" spc="-25" dirty="0" err="1" smtClean="0">
                <a:latin typeface="Arial"/>
                <a:cs typeface="Arial"/>
              </a:rPr>
              <a:t>Tree</a:t>
            </a:r>
            <a:r>
              <a:rPr lang="fr-FR" sz="1200" spc="-160" dirty="0" smtClean="0">
                <a:latin typeface="Arial"/>
                <a:cs typeface="Arial"/>
              </a:rPr>
              <a:t> </a:t>
            </a:r>
            <a:r>
              <a:rPr lang="fr-FR" sz="1200" spc="-25" dirty="0" smtClean="0">
                <a:latin typeface="Arial"/>
                <a:cs typeface="Arial"/>
              </a:rPr>
              <a:t>Learning</a:t>
            </a:r>
            <a:endParaRPr lang="fr-FR" sz="1200" dirty="0" smtClean="0">
              <a:latin typeface="Arial"/>
              <a:cs typeface="Arial"/>
            </a:endParaRPr>
          </a:p>
          <a:p>
            <a:pPr marL="470534" indent="-229235">
              <a:lnSpc>
                <a:spcPct val="100000"/>
              </a:lnSpc>
              <a:spcBef>
                <a:spcPts val="630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fr-FR" sz="1200" spc="-25" dirty="0" smtClean="0">
                <a:latin typeface="Arial"/>
                <a:cs typeface="Arial"/>
              </a:rPr>
              <a:t>Introduction </a:t>
            </a:r>
            <a:r>
              <a:rPr lang="fr-FR" sz="1200" spc="-10" dirty="0" smtClean="0">
                <a:latin typeface="Arial"/>
                <a:cs typeface="Arial"/>
              </a:rPr>
              <a:t>to </a:t>
            </a:r>
            <a:r>
              <a:rPr lang="fr-FR" sz="1200" spc="-30" dirty="0" smtClean="0">
                <a:latin typeface="Arial"/>
                <a:cs typeface="Arial"/>
              </a:rPr>
              <a:t>Machine Learning: </a:t>
            </a:r>
            <a:r>
              <a:rPr lang="fr-FR" sz="1200" spc="-25" dirty="0" err="1" smtClean="0">
                <a:latin typeface="Arial"/>
                <a:cs typeface="Arial"/>
              </a:rPr>
              <a:t>Predict</a:t>
            </a:r>
            <a:r>
              <a:rPr lang="fr-FR" sz="1200" spc="-25" dirty="0" smtClean="0">
                <a:latin typeface="Arial"/>
                <a:cs typeface="Arial"/>
              </a:rPr>
              <a:t> Cancer</a:t>
            </a:r>
            <a:r>
              <a:rPr lang="fr-FR" sz="1200" spc="-150" dirty="0" smtClean="0">
                <a:latin typeface="Arial"/>
                <a:cs typeface="Arial"/>
              </a:rPr>
              <a:t> </a:t>
            </a:r>
            <a:r>
              <a:rPr lang="fr-FR" sz="1200" spc="-30" dirty="0" err="1" smtClean="0">
                <a:latin typeface="Arial"/>
                <a:cs typeface="Arial"/>
              </a:rPr>
              <a:t>Diagnosis</a:t>
            </a:r>
            <a:endParaRPr lang="fr-FR" sz="1200" dirty="0" smtClean="0">
              <a:latin typeface="Arial"/>
              <a:cs typeface="Arial"/>
            </a:endParaRPr>
          </a:p>
          <a:p>
            <a:pPr marL="470534" indent="-229235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fr-FR" sz="1200" spc="-25" dirty="0" smtClean="0">
                <a:latin typeface="Arial"/>
                <a:cs typeface="Arial"/>
              </a:rPr>
              <a:t>Introduction </a:t>
            </a:r>
            <a:r>
              <a:rPr lang="fr-FR" sz="1200" spc="-10" dirty="0" smtClean="0">
                <a:latin typeface="Arial"/>
                <a:cs typeface="Arial"/>
              </a:rPr>
              <a:t>to </a:t>
            </a:r>
            <a:r>
              <a:rPr lang="fr-FR" sz="1200" spc="-30" dirty="0" smtClean="0">
                <a:latin typeface="Arial"/>
                <a:cs typeface="Arial"/>
              </a:rPr>
              <a:t>Natural </a:t>
            </a:r>
            <a:r>
              <a:rPr lang="fr-FR" sz="1200" spc="-30" dirty="0" err="1" smtClean="0">
                <a:latin typeface="Arial"/>
                <a:cs typeface="Arial"/>
              </a:rPr>
              <a:t>Language</a:t>
            </a:r>
            <a:r>
              <a:rPr lang="fr-FR" sz="1200" spc="-30" dirty="0" smtClean="0">
                <a:latin typeface="Arial"/>
                <a:cs typeface="Arial"/>
              </a:rPr>
              <a:t> </a:t>
            </a:r>
            <a:r>
              <a:rPr lang="fr-FR" sz="1200" spc="-25" dirty="0" err="1" smtClean="0">
                <a:latin typeface="Arial"/>
                <a:cs typeface="Arial"/>
              </a:rPr>
              <a:t>Processing</a:t>
            </a:r>
            <a:r>
              <a:rPr lang="fr-FR" sz="1200" spc="-170" dirty="0" smtClean="0">
                <a:latin typeface="Arial"/>
                <a:cs typeface="Arial"/>
              </a:rPr>
              <a:t> </a:t>
            </a:r>
            <a:r>
              <a:rPr lang="fr-FR" sz="1200" spc="-25" dirty="0" smtClean="0">
                <a:latin typeface="Arial"/>
                <a:cs typeface="Arial"/>
              </a:rPr>
              <a:t>(NLP)</a:t>
            </a:r>
            <a:endParaRPr lang="fr-FR" sz="1200" dirty="0" smtClean="0">
              <a:latin typeface="Arial"/>
              <a:cs typeface="Arial"/>
            </a:endParaRPr>
          </a:p>
          <a:p>
            <a:pPr marL="470534" indent="-229235">
              <a:lnSpc>
                <a:spcPct val="100000"/>
              </a:lnSpc>
              <a:spcBef>
                <a:spcPts val="630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fr-FR" sz="1200" spc="-25" dirty="0" err="1" smtClean="0">
                <a:latin typeface="Arial"/>
                <a:cs typeface="Arial"/>
              </a:rPr>
              <a:t>Community</a:t>
            </a:r>
            <a:r>
              <a:rPr lang="fr-FR" sz="1200" spc="-25" dirty="0" smtClean="0">
                <a:latin typeface="Arial"/>
                <a:cs typeface="Arial"/>
              </a:rPr>
              <a:t> Notebook: </a:t>
            </a:r>
            <a:r>
              <a:rPr lang="fr-FR" sz="1200" spc="-25" dirty="0" err="1" smtClean="0">
                <a:latin typeface="Arial"/>
                <a:cs typeface="Arial"/>
              </a:rPr>
              <a:t>Precipitation</a:t>
            </a:r>
            <a:r>
              <a:rPr lang="fr-FR" sz="1200" spc="-120" dirty="0" smtClean="0">
                <a:latin typeface="Arial"/>
                <a:cs typeface="Arial"/>
              </a:rPr>
              <a:t> </a:t>
            </a:r>
            <a:r>
              <a:rPr lang="fr-FR" sz="1200" spc="-25" dirty="0" err="1" smtClean="0">
                <a:latin typeface="Arial"/>
                <a:cs typeface="Arial"/>
              </a:rPr>
              <a:t>Analysis</a:t>
            </a:r>
            <a:endParaRPr lang="fr-FR" sz="1200" dirty="0" smtClean="0">
              <a:latin typeface="Arial"/>
              <a:cs typeface="Arial"/>
            </a:endParaRPr>
          </a:p>
          <a:p>
            <a:pPr marL="470534" indent="-229235">
              <a:lnSpc>
                <a:spcPct val="100000"/>
              </a:lnSpc>
              <a:spcBef>
                <a:spcPts val="630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fr-FR" sz="1200" spc="-25" dirty="0" err="1" smtClean="0">
                <a:latin typeface="Arial"/>
                <a:cs typeface="Arial"/>
              </a:rPr>
              <a:t>Community</a:t>
            </a:r>
            <a:r>
              <a:rPr lang="fr-FR" sz="1200" spc="-25" dirty="0" smtClean="0">
                <a:latin typeface="Arial"/>
                <a:cs typeface="Arial"/>
              </a:rPr>
              <a:t> Notebook: </a:t>
            </a:r>
            <a:r>
              <a:rPr lang="fr-FR" sz="1200" spc="-15" dirty="0" smtClean="0">
                <a:latin typeface="Arial"/>
                <a:cs typeface="Arial"/>
              </a:rPr>
              <a:t>NY </a:t>
            </a:r>
            <a:r>
              <a:rPr lang="fr-FR" sz="1200" spc="-25" dirty="0" err="1" smtClean="0">
                <a:latin typeface="Arial"/>
                <a:cs typeface="Arial"/>
              </a:rPr>
              <a:t>Motor</a:t>
            </a:r>
            <a:r>
              <a:rPr lang="fr-FR" sz="1200" spc="-25" dirty="0" smtClean="0">
                <a:latin typeface="Arial"/>
                <a:cs typeface="Arial"/>
              </a:rPr>
              <a:t> </a:t>
            </a:r>
            <a:r>
              <a:rPr lang="fr-FR" sz="1200" spc="-25" dirty="0" err="1" smtClean="0">
                <a:latin typeface="Arial"/>
                <a:cs typeface="Arial"/>
              </a:rPr>
              <a:t>Vehicle</a:t>
            </a:r>
            <a:r>
              <a:rPr lang="fr-FR" sz="1200" spc="-25" dirty="0" smtClean="0">
                <a:latin typeface="Arial"/>
                <a:cs typeface="Arial"/>
              </a:rPr>
              <a:t> Accidents</a:t>
            </a:r>
            <a:r>
              <a:rPr lang="fr-FR" sz="1200" spc="-195" dirty="0" smtClean="0">
                <a:latin typeface="Arial"/>
                <a:cs typeface="Arial"/>
              </a:rPr>
              <a:t> </a:t>
            </a:r>
            <a:r>
              <a:rPr lang="fr-FR" sz="1200" spc="-25" dirty="0" err="1" smtClean="0">
                <a:latin typeface="Arial"/>
                <a:cs typeface="Arial"/>
              </a:rPr>
              <a:t>Analysis</a:t>
            </a:r>
            <a:endParaRPr lang="fr-FR" sz="1200" dirty="0" smtClean="0">
              <a:latin typeface="Arial"/>
              <a:cs typeface="Arial"/>
            </a:endParaRPr>
          </a:p>
          <a:p>
            <a:pPr marL="470534" indent="-229235">
              <a:lnSpc>
                <a:spcPct val="100000"/>
              </a:lnSpc>
              <a:spcBef>
                <a:spcPts val="630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fr-FR" sz="1200" spc="-25" dirty="0" err="1" smtClean="0">
                <a:latin typeface="Arial"/>
                <a:cs typeface="Arial"/>
              </a:rPr>
              <a:t>Community</a:t>
            </a:r>
            <a:r>
              <a:rPr lang="fr-FR" sz="1200" spc="-60" dirty="0" smtClean="0">
                <a:latin typeface="Arial"/>
                <a:cs typeface="Arial"/>
              </a:rPr>
              <a:t> </a:t>
            </a:r>
            <a:r>
              <a:rPr lang="fr-FR" sz="1200" spc="-25" dirty="0" smtClean="0">
                <a:latin typeface="Arial"/>
                <a:cs typeface="Arial"/>
              </a:rPr>
              <a:t>Notebook:</a:t>
            </a:r>
            <a:r>
              <a:rPr lang="fr-FR" sz="1200" spc="-35" dirty="0" smtClean="0">
                <a:latin typeface="Arial"/>
                <a:cs typeface="Arial"/>
              </a:rPr>
              <a:t> </a:t>
            </a:r>
            <a:r>
              <a:rPr lang="fr-FR" sz="1200" spc="-20" dirty="0" smtClean="0">
                <a:latin typeface="Arial"/>
                <a:cs typeface="Arial"/>
              </a:rPr>
              <a:t>Use</a:t>
            </a:r>
            <a:r>
              <a:rPr lang="fr-FR" sz="1200" spc="-50" dirty="0" smtClean="0">
                <a:latin typeface="Arial"/>
                <a:cs typeface="Arial"/>
              </a:rPr>
              <a:t> </a:t>
            </a:r>
            <a:r>
              <a:rPr lang="fr-FR" sz="1200" spc="-25" dirty="0" err="1" smtClean="0">
                <a:latin typeface="Arial"/>
                <a:cs typeface="Arial"/>
              </a:rPr>
              <a:t>Spark</a:t>
            </a:r>
            <a:r>
              <a:rPr lang="fr-FR" sz="1200" spc="-50" dirty="0" smtClean="0">
                <a:latin typeface="Arial"/>
                <a:cs typeface="Arial"/>
              </a:rPr>
              <a:t> </a:t>
            </a:r>
            <a:r>
              <a:rPr lang="fr-FR" sz="1200" dirty="0" smtClean="0">
                <a:latin typeface="Arial"/>
                <a:cs typeface="Arial"/>
              </a:rPr>
              <a:t>R</a:t>
            </a:r>
            <a:r>
              <a:rPr lang="fr-FR" sz="1200" spc="-60" dirty="0" smtClean="0">
                <a:latin typeface="Arial"/>
                <a:cs typeface="Arial"/>
              </a:rPr>
              <a:t> </a:t>
            </a:r>
            <a:r>
              <a:rPr lang="fr-FR" sz="1200" spc="-10" dirty="0" smtClean="0">
                <a:latin typeface="Arial"/>
                <a:cs typeface="Arial"/>
              </a:rPr>
              <a:t>to</a:t>
            </a:r>
            <a:r>
              <a:rPr lang="fr-FR" sz="1200" spc="-65" dirty="0" smtClean="0">
                <a:latin typeface="Arial"/>
                <a:cs typeface="Arial"/>
              </a:rPr>
              <a:t> </a:t>
            </a:r>
            <a:r>
              <a:rPr lang="fr-FR" sz="1200" spc="-20" dirty="0" err="1" smtClean="0">
                <a:latin typeface="Arial"/>
                <a:cs typeface="Arial"/>
              </a:rPr>
              <a:t>Load</a:t>
            </a:r>
            <a:r>
              <a:rPr lang="fr-FR" sz="1200" spc="-55" dirty="0" smtClean="0">
                <a:latin typeface="Arial"/>
                <a:cs typeface="Arial"/>
              </a:rPr>
              <a:t> </a:t>
            </a:r>
            <a:r>
              <a:rPr lang="fr-FR" sz="1200" spc="-20" dirty="0" smtClean="0">
                <a:latin typeface="Arial"/>
                <a:cs typeface="Arial"/>
              </a:rPr>
              <a:t>and</a:t>
            </a:r>
            <a:r>
              <a:rPr lang="fr-FR" sz="1200" spc="-55" dirty="0" smtClean="0">
                <a:latin typeface="Arial"/>
                <a:cs typeface="Arial"/>
              </a:rPr>
              <a:t> </a:t>
            </a:r>
            <a:r>
              <a:rPr lang="fr-FR" sz="1200" spc="-25" dirty="0" err="1" smtClean="0">
                <a:latin typeface="Arial"/>
                <a:cs typeface="Arial"/>
              </a:rPr>
              <a:t>Analyze</a:t>
            </a:r>
            <a:r>
              <a:rPr lang="fr-FR" sz="1200" spc="-40" dirty="0" smtClean="0">
                <a:latin typeface="Arial"/>
                <a:cs typeface="Arial"/>
              </a:rPr>
              <a:t> </a:t>
            </a:r>
            <a:r>
              <a:rPr lang="fr-FR" sz="1200" spc="-25" dirty="0" smtClean="0">
                <a:latin typeface="Arial"/>
                <a:cs typeface="Arial"/>
              </a:rPr>
              <a:t>Data</a:t>
            </a:r>
            <a:endParaRPr lang="fr-FR" sz="12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lang="fr-FR" sz="1200" b="1" spc="-25" dirty="0" err="1" smtClean="0">
                <a:latin typeface="Arial"/>
                <a:cs typeface="Arial"/>
              </a:rPr>
              <a:t>Integrate</a:t>
            </a:r>
            <a:endParaRPr lang="fr-FR" sz="1200" dirty="0" smtClean="0">
              <a:latin typeface="Arial"/>
              <a:cs typeface="Arial"/>
            </a:endParaRPr>
          </a:p>
          <a:p>
            <a:pPr marL="470534" indent="-229235">
              <a:lnSpc>
                <a:spcPct val="100000"/>
              </a:lnSpc>
              <a:spcBef>
                <a:spcPts val="630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fr-FR" sz="1200" spc="-25" dirty="0" err="1" smtClean="0">
                <a:latin typeface="Arial"/>
                <a:cs typeface="Arial"/>
              </a:rPr>
              <a:t>Analyze</a:t>
            </a:r>
            <a:r>
              <a:rPr lang="fr-FR" sz="1200" spc="-25" dirty="0" smtClean="0">
                <a:latin typeface="Arial"/>
                <a:cs typeface="Arial"/>
              </a:rPr>
              <a:t> </a:t>
            </a:r>
            <a:r>
              <a:rPr lang="fr-FR" sz="1200" spc="-20" dirty="0" smtClean="0">
                <a:latin typeface="Arial"/>
                <a:cs typeface="Arial"/>
              </a:rPr>
              <a:t>Data </a:t>
            </a:r>
            <a:r>
              <a:rPr lang="fr-FR" sz="1200" spc="-25" dirty="0" err="1" smtClean="0">
                <a:latin typeface="Arial"/>
                <a:cs typeface="Arial"/>
              </a:rPr>
              <a:t>Using</a:t>
            </a:r>
            <a:r>
              <a:rPr lang="fr-FR" sz="1200" spc="-114" dirty="0" smtClean="0">
                <a:latin typeface="Arial"/>
                <a:cs typeface="Arial"/>
              </a:rPr>
              <a:t> </a:t>
            </a:r>
            <a:r>
              <a:rPr lang="fr-FR" sz="1200" spc="-25" dirty="0" err="1" smtClean="0">
                <a:latin typeface="Arial"/>
                <a:cs typeface="Arial"/>
              </a:rPr>
              <a:t>RStudio</a:t>
            </a:r>
            <a:endParaRPr lang="fr-FR" sz="1200" dirty="0" smtClean="0">
              <a:latin typeface="Arial"/>
              <a:cs typeface="Arial"/>
            </a:endParaRPr>
          </a:p>
          <a:p>
            <a:pPr marL="470534" indent="-229235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fr-FR" sz="1200" spc="-20" dirty="0" err="1" smtClean="0">
                <a:latin typeface="Arial"/>
                <a:cs typeface="Arial"/>
              </a:rPr>
              <a:t>Load</a:t>
            </a:r>
            <a:r>
              <a:rPr lang="fr-FR" sz="1200" spc="-20" dirty="0" smtClean="0">
                <a:latin typeface="Arial"/>
                <a:cs typeface="Arial"/>
              </a:rPr>
              <a:t> Db2 </a:t>
            </a:r>
            <a:r>
              <a:rPr lang="fr-FR" sz="1200" spc="-25" dirty="0" err="1" smtClean="0">
                <a:latin typeface="Arial"/>
                <a:cs typeface="Arial"/>
              </a:rPr>
              <a:t>Warehouse</a:t>
            </a:r>
            <a:r>
              <a:rPr lang="fr-FR" sz="1200" spc="-25" dirty="0" smtClean="0">
                <a:latin typeface="Arial"/>
                <a:cs typeface="Arial"/>
              </a:rPr>
              <a:t> </a:t>
            </a:r>
            <a:r>
              <a:rPr lang="fr-FR" sz="1200" spc="-15" dirty="0" smtClean="0">
                <a:latin typeface="Arial"/>
                <a:cs typeface="Arial"/>
              </a:rPr>
              <a:t>on </a:t>
            </a:r>
            <a:r>
              <a:rPr lang="fr-FR" sz="1200" spc="-20" dirty="0" smtClean="0">
                <a:latin typeface="Arial"/>
                <a:cs typeface="Arial"/>
              </a:rPr>
              <a:t>Cloud Data </a:t>
            </a:r>
            <a:r>
              <a:rPr lang="fr-FR" sz="1200" spc="-20" dirty="0" err="1" smtClean="0">
                <a:latin typeface="Arial"/>
                <a:cs typeface="Arial"/>
              </a:rPr>
              <a:t>with</a:t>
            </a:r>
            <a:r>
              <a:rPr lang="fr-FR" sz="1200" spc="-285" dirty="0" smtClean="0">
                <a:latin typeface="Arial"/>
                <a:cs typeface="Arial"/>
              </a:rPr>
              <a:t> </a:t>
            </a:r>
            <a:r>
              <a:rPr lang="fr-FR" sz="1200" spc="-25" dirty="0" smtClean="0">
                <a:latin typeface="Arial"/>
                <a:cs typeface="Arial"/>
              </a:rPr>
              <a:t>Apache </a:t>
            </a:r>
            <a:r>
              <a:rPr lang="fr-FR" sz="1200" spc="-25" dirty="0" err="1" smtClean="0">
                <a:latin typeface="Arial"/>
                <a:cs typeface="Arial"/>
              </a:rPr>
              <a:t>Spark</a:t>
            </a:r>
            <a:endParaRPr lang="fr-FR" sz="1200" dirty="0" smtClean="0">
              <a:latin typeface="Arial"/>
              <a:cs typeface="Arial"/>
            </a:endParaRPr>
          </a:p>
          <a:p>
            <a:pPr marL="470534" indent="-229235">
              <a:lnSpc>
                <a:spcPct val="100000"/>
              </a:lnSpc>
              <a:spcBef>
                <a:spcPts val="630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fr-FR" sz="1200" spc="-15" dirty="0" smtClean="0">
                <a:latin typeface="Arial"/>
                <a:cs typeface="Arial"/>
              </a:rPr>
              <a:t>Use the </a:t>
            </a:r>
            <a:r>
              <a:rPr lang="fr-FR" sz="1200" spc="-25" dirty="0" smtClean="0">
                <a:latin typeface="Arial"/>
                <a:cs typeface="Arial"/>
              </a:rPr>
              <a:t>SQL-</a:t>
            </a:r>
            <a:r>
              <a:rPr lang="fr-FR" sz="1200" spc="-25" dirty="0" err="1" smtClean="0">
                <a:latin typeface="Arial"/>
                <a:cs typeface="Arial"/>
              </a:rPr>
              <a:t>Cloudant</a:t>
            </a:r>
            <a:r>
              <a:rPr lang="fr-FR" sz="1200" spc="-25" dirty="0" smtClean="0">
                <a:latin typeface="Arial"/>
                <a:cs typeface="Arial"/>
              </a:rPr>
              <a:t> </a:t>
            </a:r>
            <a:r>
              <a:rPr lang="fr-FR" sz="1200" spc="-25" dirty="0" err="1" smtClean="0">
                <a:latin typeface="Arial"/>
                <a:cs typeface="Arial"/>
              </a:rPr>
              <a:t>Connector</a:t>
            </a:r>
            <a:r>
              <a:rPr lang="fr-FR" sz="1200" spc="-25" dirty="0" smtClean="0">
                <a:latin typeface="Arial"/>
                <a:cs typeface="Arial"/>
              </a:rPr>
              <a:t> </a:t>
            </a:r>
            <a:r>
              <a:rPr lang="fr-FR" sz="1200" spc="-10" dirty="0" smtClean="0">
                <a:latin typeface="Arial"/>
                <a:cs typeface="Arial"/>
              </a:rPr>
              <a:t>in </a:t>
            </a:r>
            <a:r>
              <a:rPr lang="fr-FR" sz="1200" spc="-25" dirty="0" smtClean="0">
                <a:latin typeface="Arial"/>
                <a:cs typeface="Arial"/>
              </a:rPr>
              <a:t>Scala</a:t>
            </a:r>
            <a:r>
              <a:rPr lang="fr-FR" sz="1200" spc="-240" dirty="0" smtClean="0">
                <a:latin typeface="Arial"/>
                <a:cs typeface="Arial"/>
              </a:rPr>
              <a:t> </a:t>
            </a:r>
            <a:r>
              <a:rPr lang="fr-FR" sz="1200" spc="-25" dirty="0" smtClean="0">
                <a:latin typeface="Arial"/>
                <a:cs typeface="Arial"/>
              </a:rPr>
              <a:t>Notebook</a:t>
            </a:r>
            <a:endParaRPr lang="fr-FR" sz="1200" dirty="0" smtClean="0">
              <a:latin typeface="Arial"/>
              <a:cs typeface="Arial"/>
            </a:endParaRPr>
          </a:p>
          <a:p>
            <a:pPr marL="470534" indent="-229235">
              <a:lnSpc>
                <a:spcPct val="100000"/>
              </a:lnSpc>
              <a:spcBef>
                <a:spcPts val="630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fr-FR" sz="1200" spc="-15" dirty="0" smtClean="0">
                <a:latin typeface="Arial"/>
                <a:cs typeface="Arial"/>
              </a:rPr>
              <a:t>Use the </a:t>
            </a:r>
            <a:r>
              <a:rPr lang="fr-FR" sz="1200" spc="-25" dirty="0" smtClean="0">
                <a:latin typeface="Arial"/>
                <a:cs typeface="Arial"/>
              </a:rPr>
              <a:t>SQL-</a:t>
            </a:r>
            <a:r>
              <a:rPr lang="fr-FR" sz="1200" spc="-25" dirty="0" err="1" smtClean="0">
                <a:latin typeface="Arial"/>
                <a:cs typeface="Arial"/>
              </a:rPr>
              <a:t>Cloudant</a:t>
            </a:r>
            <a:r>
              <a:rPr lang="fr-FR" sz="1200" spc="-25" dirty="0" smtClean="0">
                <a:latin typeface="Arial"/>
                <a:cs typeface="Arial"/>
              </a:rPr>
              <a:t> </a:t>
            </a:r>
            <a:r>
              <a:rPr lang="fr-FR" sz="1200" spc="-25" dirty="0" err="1" smtClean="0">
                <a:latin typeface="Arial"/>
                <a:cs typeface="Arial"/>
              </a:rPr>
              <a:t>Connector</a:t>
            </a:r>
            <a:r>
              <a:rPr lang="fr-FR" sz="1200" spc="-25" dirty="0" smtClean="0">
                <a:latin typeface="Arial"/>
                <a:cs typeface="Arial"/>
              </a:rPr>
              <a:t> </a:t>
            </a:r>
            <a:r>
              <a:rPr lang="fr-FR" sz="1200" spc="-10" dirty="0" smtClean="0">
                <a:latin typeface="Arial"/>
                <a:cs typeface="Arial"/>
              </a:rPr>
              <a:t>in </a:t>
            </a:r>
            <a:r>
              <a:rPr lang="fr-FR" sz="1200" spc="-25" dirty="0" smtClean="0">
                <a:latin typeface="Arial"/>
                <a:cs typeface="Arial"/>
              </a:rPr>
              <a:t>Python</a:t>
            </a:r>
            <a:r>
              <a:rPr lang="fr-FR" sz="1200" spc="-245" dirty="0" smtClean="0">
                <a:latin typeface="Arial"/>
                <a:cs typeface="Arial"/>
              </a:rPr>
              <a:t> </a:t>
            </a:r>
            <a:r>
              <a:rPr lang="fr-FR" sz="1200" spc="-25" dirty="0" smtClean="0">
                <a:latin typeface="Arial"/>
                <a:cs typeface="Arial"/>
              </a:rPr>
              <a:t>Notebook</a:t>
            </a:r>
            <a:endParaRPr lang="fr-FR" sz="1200" dirty="0" smtClean="0">
              <a:latin typeface="Arial"/>
              <a:cs typeface="Arial"/>
            </a:endParaRPr>
          </a:p>
          <a:p>
            <a:pPr marL="470534" indent="-229235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fr-FR" sz="1200" spc="-15" dirty="0" smtClean="0">
                <a:latin typeface="Arial"/>
                <a:cs typeface="Arial"/>
              </a:rPr>
              <a:t>Use</a:t>
            </a:r>
            <a:r>
              <a:rPr lang="fr-FR" sz="1200" spc="-60" dirty="0" smtClean="0">
                <a:latin typeface="Arial"/>
                <a:cs typeface="Arial"/>
              </a:rPr>
              <a:t> </a:t>
            </a:r>
            <a:r>
              <a:rPr lang="fr-FR" sz="1200" spc="-25" dirty="0" err="1" smtClean="0">
                <a:latin typeface="Arial"/>
                <a:cs typeface="Arial"/>
              </a:rPr>
              <a:t>GraphFrames</a:t>
            </a:r>
            <a:endParaRPr lang="fr-FR" sz="1200" dirty="0" smtClean="0">
              <a:latin typeface="Arial"/>
              <a:cs typeface="Arial"/>
            </a:endParaRPr>
          </a:p>
          <a:p>
            <a:pPr marL="470534" indent="-229235">
              <a:lnSpc>
                <a:spcPct val="100000"/>
              </a:lnSpc>
              <a:spcBef>
                <a:spcPts val="630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fr-FR" sz="1200" spc="-25" dirty="0" smtClean="0">
                <a:latin typeface="Arial"/>
                <a:cs typeface="Arial"/>
              </a:rPr>
              <a:t>Sentiment </a:t>
            </a:r>
            <a:r>
              <a:rPr lang="fr-FR" sz="1200" spc="-25" dirty="0" err="1" smtClean="0">
                <a:latin typeface="Arial"/>
                <a:cs typeface="Arial"/>
              </a:rPr>
              <a:t>Analysis</a:t>
            </a:r>
            <a:r>
              <a:rPr lang="fr-FR" sz="1200" spc="-25" dirty="0" smtClean="0">
                <a:latin typeface="Arial"/>
                <a:cs typeface="Arial"/>
              </a:rPr>
              <a:t> </a:t>
            </a:r>
            <a:r>
              <a:rPr lang="fr-FR" sz="1200" spc="-15" dirty="0" smtClean="0">
                <a:latin typeface="Arial"/>
                <a:cs typeface="Arial"/>
              </a:rPr>
              <a:t>of </a:t>
            </a:r>
            <a:r>
              <a:rPr lang="fr-FR" sz="1200" spc="-25" dirty="0" smtClean="0">
                <a:latin typeface="Arial"/>
                <a:cs typeface="Arial"/>
              </a:rPr>
              <a:t>Twitter Hashtags </a:t>
            </a:r>
            <a:r>
              <a:rPr lang="fr-FR" sz="1200" spc="-20" dirty="0" err="1" smtClean="0">
                <a:latin typeface="Arial"/>
                <a:cs typeface="Arial"/>
              </a:rPr>
              <a:t>Using</a:t>
            </a:r>
            <a:r>
              <a:rPr lang="fr-FR" sz="1200" spc="-20" dirty="0" smtClean="0">
                <a:latin typeface="Arial"/>
                <a:cs typeface="Arial"/>
              </a:rPr>
              <a:t> </a:t>
            </a:r>
            <a:r>
              <a:rPr lang="fr-FR" sz="1200" spc="-25" dirty="0" err="1" smtClean="0">
                <a:latin typeface="Arial"/>
                <a:cs typeface="Arial"/>
              </a:rPr>
              <a:t>Spark</a:t>
            </a:r>
            <a:r>
              <a:rPr lang="fr-FR" sz="1200" spc="-204" dirty="0" smtClean="0">
                <a:latin typeface="Arial"/>
                <a:cs typeface="Arial"/>
              </a:rPr>
              <a:t> </a:t>
            </a:r>
            <a:r>
              <a:rPr lang="fr-FR" sz="1200" spc="-30" dirty="0" smtClean="0">
                <a:latin typeface="Arial"/>
                <a:cs typeface="Arial"/>
              </a:rPr>
              <a:t>Streaming</a:t>
            </a:r>
            <a:endParaRPr lang="fr-FR" sz="1200" dirty="0" smtClean="0">
              <a:latin typeface="Arial"/>
              <a:cs typeface="Arial"/>
            </a:endParaRPr>
          </a:p>
          <a:p>
            <a:pPr marL="470534" indent="-229235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fr-FR" sz="1200" spc="-25" dirty="0" smtClean="0">
                <a:latin typeface="Arial"/>
                <a:cs typeface="Arial"/>
              </a:rPr>
              <a:t>Sentiment </a:t>
            </a:r>
            <a:r>
              <a:rPr lang="fr-FR" sz="1200" spc="-25" dirty="0" err="1" smtClean="0">
                <a:latin typeface="Arial"/>
                <a:cs typeface="Arial"/>
              </a:rPr>
              <a:t>Analysis</a:t>
            </a:r>
            <a:r>
              <a:rPr lang="fr-FR" sz="1200" spc="-25" dirty="0" smtClean="0">
                <a:latin typeface="Arial"/>
                <a:cs typeface="Arial"/>
              </a:rPr>
              <a:t> </a:t>
            </a:r>
            <a:r>
              <a:rPr lang="fr-FR" sz="1200" spc="-15" dirty="0" smtClean="0">
                <a:latin typeface="Arial"/>
                <a:cs typeface="Arial"/>
              </a:rPr>
              <a:t>of </a:t>
            </a:r>
            <a:r>
              <a:rPr lang="fr-FR" sz="1200" spc="-25" dirty="0" err="1" smtClean="0">
                <a:latin typeface="Arial"/>
                <a:cs typeface="Arial"/>
              </a:rPr>
              <a:t>Reddit</a:t>
            </a:r>
            <a:r>
              <a:rPr lang="fr-FR" sz="1200" spc="-150" dirty="0" smtClean="0">
                <a:latin typeface="Arial"/>
                <a:cs typeface="Arial"/>
              </a:rPr>
              <a:t> </a:t>
            </a:r>
            <a:r>
              <a:rPr lang="fr-FR" sz="1200" spc="-20" dirty="0" err="1" smtClean="0">
                <a:latin typeface="Arial"/>
                <a:cs typeface="Arial"/>
              </a:rPr>
              <a:t>AMAs</a:t>
            </a:r>
            <a:endParaRPr lang="fr-FR" sz="1200" dirty="0" smtClean="0">
              <a:latin typeface="Arial"/>
              <a:cs typeface="Arial"/>
            </a:endParaRPr>
          </a:p>
          <a:p>
            <a:pPr marL="470534" indent="-229235">
              <a:lnSpc>
                <a:spcPct val="100000"/>
              </a:lnSpc>
              <a:spcBef>
                <a:spcPts val="630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fr-FR" sz="1200" spc="-25" dirty="0" err="1" smtClean="0">
                <a:latin typeface="Arial"/>
                <a:cs typeface="Arial"/>
              </a:rPr>
              <a:t>Reddit</a:t>
            </a:r>
            <a:r>
              <a:rPr lang="fr-FR" sz="1200" spc="-25" dirty="0" smtClean="0">
                <a:latin typeface="Arial"/>
                <a:cs typeface="Arial"/>
              </a:rPr>
              <a:t> sentiment </a:t>
            </a:r>
            <a:r>
              <a:rPr lang="fr-FR" sz="1200" spc="-25" dirty="0" err="1" smtClean="0">
                <a:latin typeface="Arial"/>
                <a:cs typeface="Arial"/>
              </a:rPr>
              <a:t>analysis</a:t>
            </a:r>
            <a:r>
              <a:rPr lang="fr-FR" sz="1200" spc="-25" dirty="0" smtClean="0">
                <a:latin typeface="Arial"/>
                <a:cs typeface="Arial"/>
              </a:rPr>
              <a:t> </a:t>
            </a:r>
            <a:r>
              <a:rPr lang="fr-FR" sz="1200" spc="-10" dirty="0" smtClean="0">
                <a:latin typeface="Arial"/>
                <a:cs typeface="Arial"/>
              </a:rPr>
              <a:t>in </a:t>
            </a:r>
            <a:r>
              <a:rPr lang="fr-FR" sz="1200" spc="-25" dirty="0" err="1" smtClean="0">
                <a:latin typeface="Arial"/>
                <a:cs typeface="Arial"/>
              </a:rPr>
              <a:t>SparkR</a:t>
            </a:r>
            <a:r>
              <a:rPr lang="fr-FR" sz="1200" spc="-25" dirty="0" smtClean="0">
                <a:latin typeface="Arial"/>
                <a:cs typeface="Arial"/>
              </a:rPr>
              <a:t> </a:t>
            </a:r>
            <a:r>
              <a:rPr lang="fr-FR" sz="1200" spc="-20" dirty="0" smtClean="0">
                <a:latin typeface="Arial"/>
                <a:cs typeface="Arial"/>
              </a:rPr>
              <a:t>and</a:t>
            </a:r>
            <a:r>
              <a:rPr lang="fr-FR" sz="1200" spc="-220" dirty="0" smtClean="0">
                <a:latin typeface="Arial"/>
                <a:cs typeface="Arial"/>
              </a:rPr>
              <a:t> </a:t>
            </a:r>
            <a:r>
              <a:rPr lang="fr-FR" sz="1200" spc="-30" dirty="0" err="1" smtClean="0">
                <a:latin typeface="Arial"/>
                <a:cs typeface="Arial"/>
              </a:rPr>
              <a:t>CouchDB</a:t>
            </a:r>
            <a:endParaRPr lang="fr-FR" sz="1200" dirty="0" smtClean="0">
              <a:latin typeface="Arial"/>
              <a:cs typeface="Arial"/>
            </a:endParaRPr>
          </a:p>
          <a:p>
            <a:pPr marL="470534" indent="-229235">
              <a:lnSpc>
                <a:spcPct val="100000"/>
              </a:lnSpc>
              <a:spcBef>
                <a:spcPts val="640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fr-FR" sz="1200" dirty="0" smtClean="0">
                <a:latin typeface="Arial"/>
                <a:cs typeface="Arial"/>
              </a:rPr>
              <a:t>R </a:t>
            </a:r>
            <a:r>
              <a:rPr lang="fr-FR" sz="1200" spc="-10" dirty="0" smtClean="0">
                <a:latin typeface="Arial"/>
                <a:cs typeface="Arial"/>
              </a:rPr>
              <a:t>in </a:t>
            </a:r>
            <a:r>
              <a:rPr lang="fr-FR" sz="1200" spc="-25" dirty="0" err="1" smtClean="0">
                <a:latin typeface="Arial"/>
                <a:cs typeface="Arial"/>
              </a:rPr>
              <a:t>Jupyter</a:t>
            </a:r>
            <a:r>
              <a:rPr lang="fr-FR" sz="1200" spc="-145" dirty="0" smtClean="0">
                <a:latin typeface="Arial"/>
                <a:cs typeface="Arial"/>
              </a:rPr>
              <a:t> </a:t>
            </a:r>
            <a:r>
              <a:rPr lang="fr-FR" sz="1200" spc="-30" dirty="0" smtClean="0">
                <a:latin typeface="Arial"/>
                <a:cs typeface="Arial"/>
              </a:rPr>
              <a:t>Notebooks</a:t>
            </a:r>
            <a:endParaRPr lang="fr-FR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C6BBC-7CD2-4396-8718-EA7D3E753CB7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810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241935" algn="l"/>
              </a:tabLst>
            </a:pPr>
            <a:r>
              <a:rPr lang="en-US" sz="1400" spc="-5" dirty="0" smtClean="0">
                <a:latin typeface="Arial"/>
                <a:cs typeface="Arial"/>
              </a:rPr>
              <a:t>Here, </a:t>
            </a:r>
            <a:r>
              <a:rPr lang="en-US" sz="1400" spc="-10" dirty="0" smtClean="0">
                <a:latin typeface="Arial"/>
                <a:cs typeface="Arial"/>
              </a:rPr>
              <a:t>we </a:t>
            </a:r>
            <a:r>
              <a:rPr lang="en-US" sz="1400" spc="-5" dirty="0" smtClean="0">
                <a:latin typeface="Arial"/>
                <a:cs typeface="Arial"/>
              </a:rPr>
              <a:t>see that our data science</a:t>
            </a:r>
            <a:r>
              <a:rPr lang="en-US" sz="1400" spc="40" dirty="0" smtClean="0">
                <a:latin typeface="Arial"/>
                <a:cs typeface="Arial"/>
              </a:rPr>
              <a:t> </a:t>
            </a:r>
            <a:r>
              <a:rPr lang="en-US" sz="1400" spc="-5" dirty="0" smtClean="0">
                <a:latin typeface="Arial"/>
                <a:cs typeface="Arial"/>
              </a:rPr>
              <a:t>methodology:</a:t>
            </a:r>
            <a:endParaRPr lang="en-US" sz="1400" dirty="0" smtClean="0">
              <a:latin typeface="Arial"/>
              <a:cs typeface="Arial"/>
            </a:endParaRPr>
          </a:p>
          <a:p>
            <a:pPr marL="697865" lvl="1" indent="-227329">
              <a:lnSpc>
                <a:spcPct val="100000"/>
              </a:lnSpc>
              <a:spcBef>
                <a:spcPts val="30"/>
              </a:spcBef>
              <a:buFont typeface="Symbol"/>
              <a:buChar char=""/>
              <a:tabLst>
                <a:tab pos="697865" algn="l"/>
                <a:tab pos="698500" algn="l"/>
              </a:tabLst>
            </a:pPr>
            <a:r>
              <a:rPr lang="en-US" sz="1400" spc="-25" dirty="0" smtClean="0">
                <a:latin typeface="Arial"/>
                <a:cs typeface="Arial"/>
              </a:rPr>
              <a:t>Begins </a:t>
            </a:r>
            <a:r>
              <a:rPr lang="en-US" sz="1400" spc="-20" dirty="0" smtClean="0">
                <a:latin typeface="Arial"/>
                <a:cs typeface="Arial"/>
              </a:rPr>
              <a:t>with </a:t>
            </a:r>
            <a:r>
              <a:rPr lang="en-US" sz="1400" spc="-30" dirty="0" smtClean="0">
                <a:latin typeface="Arial"/>
                <a:cs typeface="Arial"/>
              </a:rPr>
              <a:t>understanding </a:t>
            </a:r>
            <a:r>
              <a:rPr lang="en-US" sz="1400" spc="-20" dirty="0" smtClean="0">
                <a:latin typeface="Arial"/>
                <a:cs typeface="Arial"/>
              </a:rPr>
              <a:t>the </a:t>
            </a:r>
            <a:r>
              <a:rPr lang="en-US" sz="1400" spc="-25" dirty="0" smtClean="0">
                <a:latin typeface="Arial"/>
                <a:cs typeface="Arial"/>
              </a:rPr>
              <a:t>business problem (not </a:t>
            </a:r>
            <a:r>
              <a:rPr lang="en-US" sz="1400" spc="-20" dirty="0" smtClean="0">
                <a:latin typeface="Arial"/>
                <a:cs typeface="Arial"/>
              </a:rPr>
              <a:t>with</a:t>
            </a:r>
            <a:r>
              <a:rPr lang="en-US" sz="1400" spc="-225" dirty="0" smtClean="0">
                <a:latin typeface="Arial"/>
                <a:cs typeface="Arial"/>
              </a:rPr>
              <a:t> </a:t>
            </a:r>
            <a:r>
              <a:rPr lang="en-US" sz="1400" spc="-25" dirty="0" smtClean="0">
                <a:latin typeface="Arial"/>
                <a:cs typeface="Arial"/>
              </a:rPr>
              <a:t>data).</a:t>
            </a:r>
            <a:endParaRPr lang="en-US" sz="1400" dirty="0" smtClean="0">
              <a:latin typeface="Arial"/>
              <a:cs typeface="Arial"/>
            </a:endParaRPr>
          </a:p>
          <a:p>
            <a:pPr marL="697865" lvl="1" indent="-227329">
              <a:lnSpc>
                <a:spcPct val="100000"/>
              </a:lnSpc>
              <a:spcBef>
                <a:spcPts val="30"/>
              </a:spcBef>
              <a:buFont typeface="Symbol"/>
              <a:buChar char=""/>
              <a:tabLst>
                <a:tab pos="697865" algn="l"/>
                <a:tab pos="698500" algn="l"/>
              </a:tabLst>
            </a:pPr>
            <a:r>
              <a:rPr lang="en-US" sz="1400" spc="-10" dirty="0" smtClean="0">
                <a:latin typeface="Arial"/>
                <a:cs typeface="Arial"/>
              </a:rPr>
              <a:t>Is </a:t>
            </a:r>
            <a:r>
              <a:rPr lang="en-US" sz="1400" spc="-25" dirty="0" smtClean="0">
                <a:latin typeface="Arial"/>
                <a:cs typeface="Arial"/>
              </a:rPr>
              <a:t>highly</a:t>
            </a:r>
            <a:r>
              <a:rPr lang="en-US" sz="1400" spc="-105" dirty="0" smtClean="0">
                <a:latin typeface="Arial"/>
                <a:cs typeface="Arial"/>
              </a:rPr>
              <a:t> </a:t>
            </a:r>
            <a:r>
              <a:rPr lang="en-US" sz="1400" spc="-30" dirty="0" smtClean="0">
                <a:latin typeface="Arial"/>
                <a:cs typeface="Arial"/>
              </a:rPr>
              <a:t>iterative.</a:t>
            </a:r>
            <a:endParaRPr lang="en-US" sz="1400" dirty="0" smtClean="0">
              <a:latin typeface="Arial"/>
              <a:cs typeface="Arial"/>
            </a:endParaRPr>
          </a:p>
          <a:p>
            <a:pPr marL="697865" marR="47625" lvl="1" indent="-227329">
              <a:lnSpc>
                <a:spcPct val="96200"/>
              </a:lnSpc>
              <a:spcBef>
                <a:spcPts val="90"/>
              </a:spcBef>
              <a:buFont typeface="Symbol"/>
              <a:buChar char=""/>
              <a:tabLst>
                <a:tab pos="697865" algn="l"/>
                <a:tab pos="698500" algn="l"/>
              </a:tabLst>
            </a:pPr>
            <a:r>
              <a:rPr lang="en-US" sz="1400" spc="-20" dirty="0" smtClean="0">
                <a:latin typeface="Arial"/>
                <a:cs typeface="Arial"/>
              </a:rPr>
              <a:t>Does </a:t>
            </a:r>
            <a:r>
              <a:rPr lang="en-US" sz="1400" spc="-25" dirty="0" smtClean="0">
                <a:latin typeface="Arial"/>
                <a:cs typeface="Arial"/>
              </a:rPr>
              <a:t>not “end.” </a:t>
            </a:r>
            <a:r>
              <a:rPr lang="en-US" sz="1400" spc="-20" dirty="0" smtClean="0">
                <a:latin typeface="Arial"/>
                <a:cs typeface="Arial"/>
              </a:rPr>
              <a:t>As </a:t>
            </a:r>
            <a:r>
              <a:rPr lang="en-US" sz="1400" spc="-25" dirty="0" smtClean="0">
                <a:latin typeface="Arial"/>
                <a:cs typeface="Arial"/>
              </a:rPr>
              <a:t>long </a:t>
            </a:r>
            <a:r>
              <a:rPr lang="en-US" sz="1400" spc="-20" dirty="0" smtClean="0">
                <a:latin typeface="Arial"/>
                <a:cs typeface="Arial"/>
              </a:rPr>
              <a:t>as </a:t>
            </a:r>
            <a:r>
              <a:rPr lang="en-US" sz="1400" spc="-15" dirty="0" smtClean="0">
                <a:latin typeface="Arial"/>
                <a:cs typeface="Arial"/>
              </a:rPr>
              <a:t>the </a:t>
            </a:r>
            <a:r>
              <a:rPr lang="en-US" sz="1400" spc="-25" dirty="0" smtClean="0">
                <a:latin typeface="Arial"/>
                <a:cs typeface="Arial"/>
              </a:rPr>
              <a:t>business problem </a:t>
            </a:r>
            <a:r>
              <a:rPr lang="en-US" sz="1400" spc="-15" dirty="0" smtClean="0">
                <a:latin typeface="Arial"/>
                <a:cs typeface="Arial"/>
              </a:rPr>
              <a:t>is </a:t>
            </a:r>
            <a:r>
              <a:rPr lang="en-US" sz="1400" spc="-25" dirty="0" smtClean="0">
                <a:latin typeface="Arial"/>
                <a:cs typeface="Arial"/>
              </a:rPr>
              <a:t>relevant, </a:t>
            </a:r>
            <a:r>
              <a:rPr lang="en-US" sz="1400" spc="-20" dirty="0" smtClean="0">
                <a:latin typeface="Arial"/>
                <a:cs typeface="Arial"/>
              </a:rPr>
              <a:t>we </a:t>
            </a:r>
            <a:r>
              <a:rPr lang="en-US" sz="1400" spc="-25" dirty="0" smtClean="0">
                <a:latin typeface="Arial"/>
                <a:cs typeface="Arial"/>
              </a:rPr>
              <a:t>continue </a:t>
            </a:r>
            <a:r>
              <a:rPr lang="en-US" sz="1400" spc="-10" dirty="0" smtClean="0">
                <a:latin typeface="Arial"/>
                <a:cs typeface="Arial"/>
              </a:rPr>
              <a:t>to  </a:t>
            </a:r>
            <a:r>
              <a:rPr lang="en-US" sz="1400" spc="-25" dirty="0" smtClean="0">
                <a:latin typeface="Arial"/>
                <a:cs typeface="Arial"/>
              </a:rPr>
              <a:t>refine </a:t>
            </a:r>
            <a:r>
              <a:rPr lang="en-US" sz="1400" spc="-15" dirty="0" smtClean="0">
                <a:latin typeface="Arial"/>
                <a:cs typeface="Arial"/>
              </a:rPr>
              <a:t>the </a:t>
            </a:r>
            <a:r>
              <a:rPr lang="en-US" sz="1400" spc="-25" dirty="0" smtClean="0">
                <a:latin typeface="Arial"/>
                <a:cs typeface="Arial"/>
              </a:rPr>
              <a:t>model (including </a:t>
            </a:r>
            <a:r>
              <a:rPr lang="en-US" sz="1400" spc="-20" dirty="0" smtClean="0">
                <a:latin typeface="Arial"/>
                <a:cs typeface="Arial"/>
              </a:rPr>
              <a:t>data </a:t>
            </a:r>
            <a:r>
              <a:rPr lang="en-US" sz="1400" spc="-30" dirty="0" smtClean="0">
                <a:latin typeface="Arial"/>
                <a:cs typeface="Arial"/>
              </a:rPr>
              <a:t>requirements </a:t>
            </a:r>
            <a:r>
              <a:rPr lang="en-US" sz="1400" spc="-20" dirty="0" smtClean="0">
                <a:latin typeface="Arial"/>
                <a:cs typeface="Arial"/>
              </a:rPr>
              <a:t>and data </a:t>
            </a:r>
            <a:r>
              <a:rPr lang="en-US" sz="1400" spc="-30" dirty="0" smtClean="0">
                <a:latin typeface="Arial"/>
                <a:cs typeface="Arial"/>
              </a:rPr>
              <a:t>preparation) </a:t>
            </a:r>
            <a:r>
              <a:rPr lang="en-US" sz="1400" spc="-25" dirty="0" smtClean="0">
                <a:latin typeface="Arial"/>
                <a:cs typeface="Arial"/>
              </a:rPr>
              <a:t>based </a:t>
            </a:r>
            <a:r>
              <a:rPr lang="en-US" sz="1400" spc="-15" dirty="0" smtClean="0">
                <a:latin typeface="Arial"/>
                <a:cs typeface="Arial"/>
              </a:rPr>
              <a:t>on  </a:t>
            </a:r>
            <a:r>
              <a:rPr lang="en-US" sz="1400" spc="-25" dirty="0" smtClean="0">
                <a:latin typeface="Arial"/>
                <a:cs typeface="Arial"/>
              </a:rPr>
              <a:t>feedback </a:t>
            </a:r>
            <a:r>
              <a:rPr lang="en-US" sz="1400" spc="-20" dirty="0" smtClean="0">
                <a:latin typeface="Arial"/>
                <a:cs typeface="Arial"/>
              </a:rPr>
              <a:t>and then </a:t>
            </a:r>
            <a:r>
              <a:rPr lang="en-US" sz="1400" spc="-25" dirty="0" smtClean="0">
                <a:latin typeface="Arial"/>
                <a:cs typeface="Arial"/>
              </a:rPr>
              <a:t>re-implement </a:t>
            </a:r>
            <a:r>
              <a:rPr lang="en-US" sz="1400" spc="-20" dirty="0" smtClean="0">
                <a:latin typeface="Arial"/>
                <a:cs typeface="Arial"/>
              </a:rPr>
              <a:t>and </a:t>
            </a:r>
            <a:r>
              <a:rPr lang="en-US" sz="1400" spc="-25" dirty="0" smtClean="0">
                <a:latin typeface="Arial"/>
                <a:cs typeface="Arial"/>
              </a:rPr>
              <a:t>refresh </a:t>
            </a:r>
            <a:r>
              <a:rPr lang="en-US" sz="1400" spc="-15" dirty="0" smtClean="0">
                <a:latin typeface="Arial"/>
                <a:cs typeface="Arial"/>
              </a:rPr>
              <a:t>the</a:t>
            </a:r>
            <a:r>
              <a:rPr lang="en-US" sz="1400" spc="-275" dirty="0" smtClean="0">
                <a:latin typeface="Arial"/>
                <a:cs typeface="Arial"/>
              </a:rPr>
              <a:t> </a:t>
            </a:r>
            <a:r>
              <a:rPr lang="en-US" sz="1400" spc="-25" dirty="0" smtClean="0">
                <a:latin typeface="Arial"/>
                <a:cs typeface="Arial"/>
              </a:rPr>
              <a:t>model.</a:t>
            </a:r>
            <a:endParaRPr lang="en-US" sz="1400" dirty="0" smtClean="0">
              <a:latin typeface="Arial"/>
              <a:cs typeface="Arial"/>
            </a:endParaRPr>
          </a:p>
          <a:p>
            <a:pPr marL="241300" indent="-228600">
              <a:lnSpc>
                <a:spcPts val="1610"/>
              </a:lnSpc>
              <a:buAutoNum type="arabicPeriod"/>
              <a:tabLst>
                <a:tab pos="241935" algn="l"/>
              </a:tabLst>
            </a:pPr>
            <a:r>
              <a:rPr lang="en-US" sz="1400" spc="-5" dirty="0" smtClean="0">
                <a:latin typeface="Arial"/>
                <a:cs typeface="Arial"/>
              </a:rPr>
              <a:t>This </a:t>
            </a:r>
            <a:r>
              <a:rPr lang="en-US" sz="1400" spc="-10" dirty="0" smtClean="0">
                <a:latin typeface="Arial"/>
                <a:cs typeface="Arial"/>
              </a:rPr>
              <a:t>is </a:t>
            </a:r>
            <a:r>
              <a:rPr lang="en-US" sz="1400" dirty="0" smtClean="0">
                <a:latin typeface="Arial"/>
                <a:cs typeface="Arial"/>
              </a:rPr>
              <a:t>a </a:t>
            </a:r>
            <a:r>
              <a:rPr lang="en-US" sz="1400" spc="-5" dirty="0" smtClean="0">
                <a:latin typeface="Arial"/>
                <a:cs typeface="Arial"/>
              </a:rPr>
              <a:t>general strategy </a:t>
            </a:r>
            <a:r>
              <a:rPr lang="en-US" sz="1400" dirty="0" smtClean="0">
                <a:latin typeface="Arial"/>
                <a:cs typeface="Arial"/>
              </a:rPr>
              <a:t>for</a:t>
            </a:r>
            <a:r>
              <a:rPr lang="en-US" sz="1400" spc="20" dirty="0" smtClean="0">
                <a:latin typeface="Arial"/>
                <a:cs typeface="Arial"/>
              </a:rPr>
              <a:t> </a:t>
            </a:r>
            <a:r>
              <a:rPr lang="en-US" sz="1400" spc="-5" dirty="0" smtClean="0">
                <a:latin typeface="Arial"/>
                <a:cs typeface="Arial"/>
              </a:rPr>
              <a:t>problem-solving:</a:t>
            </a:r>
            <a:endParaRPr lang="en-US" sz="1400" dirty="0" smtClean="0">
              <a:latin typeface="Arial"/>
              <a:cs typeface="Arial"/>
            </a:endParaRPr>
          </a:p>
          <a:p>
            <a:pPr marL="697865" lvl="1" indent="-227329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697865" algn="l"/>
                <a:tab pos="698500" algn="l"/>
              </a:tabLst>
            </a:pPr>
            <a:r>
              <a:rPr lang="en-US" sz="1400" spc="-10" dirty="0" smtClean="0">
                <a:latin typeface="Arial"/>
                <a:cs typeface="Arial"/>
              </a:rPr>
              <a:t>It </a:t>
            </a:r>
            <a:r>
              <a:rPr lang="en-US" sz="1400" spc="-25" dirty="0" smtClean="0">
                <a:latin typeface="Arial"/>
                <a:cs typeface="Arial"/>
              </a:rPr>
              <a:t>does not depend </a:t>
            </a:r>
            <a:r>
              <a:rPr lang="en-US" sz="1400" spc="-20" dirty="0" smtClean="0">
                <a:latin typeface="Arial"/>
                <a:cs typeface="Arial"/>
              </a:rPr>
              <a:t>on </a:t>
            </a:r>
            <a:r>
              <a:rPr lang="en-US" sz="1400" spc="-30" dirty="0" smtClean="0">
                <a:latin typeface="Arial"/>
                <a:cs typeface="Arial"/>
              </a:rPr>
              <a:t>particular </a:t>
            </a:r>
            <a:r>
              <a:rPr lang="en-US" sz="1400" spc="-25" dirty="0" smtClean="0">
                <a:latin typeface="Arial"/>
                <a:cs typeface="Arial"/>
              </a:rPr>
              <a:t>technologies </a:t>
            </a:r>
            <a:r>
              <a:rPr lang="en-US" sz="1400" spc="-15" dirty="0" smtClean="0">
                <a:latin typeface="Arial"/>
                <a:cs typeface="Arial"/>
              </a:rPr>
              <a:t>or</a:t>
            </a:r>
            <a:r>
              <a:rPr lang="en-US" sz="1400" spc="-260" dirty="0" smtClean="0">
                <a:latin typeface="Arial"/>
                <a:cs typeface="Arial"/>
              </a:rPr>
              <a:t> </a:t>
            </a:r>
            <a:r>
              <a:rPr lang="en-US" sz="1400" spc="-25" dirty="0" smtClean="0">
                <a:latin typeface="Arial"/>
                <a:cs typeface="Arial"/>
              </a:rPr>
              <a:t>tools.</a:t>
            </a:r>
            <a:endParaRPr lang="en-US" sz="1400" dirty="0" smtClean="0">
              <a:latin typeface="Arial"/>
              <a:cs typeface="Arial"/>
            </a:endParaRPr>
          </a:p>
          <a:p>
            <a:pPr marL="697865" marR="5080" lvl="1" indent="-227329">
              <a:lnSpc>
                <a:spcPts val="1610"/>
              </a:lnSpc>
              <a:spcBef>
                <a:spcPts val="140"/>
              </a:spcBef>
              <a:buFont typeface="Symbol"/>
              <a:buChar char=""/>
              <a:tabLst>
                <a:tab pos="697865" algn="l"/>
                <a:tab pos="698500" algn="l"/>
              </a:tabLst>
            </a:pPr>
            <a:r>
              <a:rPr lang="en-US" sz="1400" spc="-10" dirty="0" smtClean="0">
                <a:latin typeface="Arial"/>
                <a:cs typeface="Arial"/>
              </a:rPr>
              <a:t>It </a:t>
            </a:r>
            <a:r>
              <a:rPr lang="en-US" sz="1400" spc="-30" dirty="0" smtClean="0">
                <a:latin typeface="Arial"/>
                <a:cs typeface="Arial"/>
              </a:rPr>
              <a:t>provides </a:t>
            </a:r>
            <a:r>
              <a:rPr lang="en-US" sz="1400" dirty="0" smtClean="0">
                <a:latin typeface="Arial"/>
                <a:cs typeface="Arial"/>
              </a:rPr>
              <a:t>a </a:t>
            </a:r>
            <a:r>
              <a:rPr lang="en-US" sz="1400" spc="-30" dirty="0" smtClean="0">
                <a:latin typeface="Arial"/>
                <a:cs typeface="Arial"/>
              </a:rPr>
              <a:t>“top-down” </a:t>
            </a:r>
            <a:r>
              <a:rPr lang="en-US" sz="1400" spc="-25" dirty="0" smtClean="0">
                <a:latin typeface="Arial"/>
                <a:cs typeface="Arial"/>
              </a:rPr>
              <a:t>approach, </a:t>
            </a:r>
            <a:r>
              <a:rPr lang="en-US" sz="1400" spc="-20" dirty="0" smtClean="0">
                <a:latin typeface="Arial"/>
                <a:cs typeface="Arial"/>
              </a:rPr>
              <a:t>but is </a:t>
            </a:r>
            <a:r>
              <a:rPr lang="en-US" sz="1400" spc="-25" dirty="0" smtClean="0">
                <a:latin typeface="Arial"/>
                <a:cs typeface="Arial"/>
              </a:rPr>
              <a:t>conceptually </a:t>
            </a:r>
            <a:r>
              <a:rPr lang="en-US" sz="1400" spc="-30" dirty="0" smtClean="0">
                <a:latin typeface="Arial"/>
                <a:cs typeface="Arial"/>
              </a:rPr>
              <a:t>consistent </a:t>
            </a:r>
            <a:r>
              <a:rPr lang="en-US" sz="1400" spc="-20" dirty="0" smtClean="0">
                <a:latin typeface="Arial"/>
                <a:cs typeface="Arial"/>
              </a:rPr>
              <a:t>with </a:t>
            </a:r>
            <a:r>
              <a:rPr lang="en-US" sz="1400" spc="-25" dirty="0" smtClean="0">
                <a:latin typeface="Arial"/>
                <a:cs typeface="Arial"/>
              </a:rPr>
              <a:t>“bottom-  </a:t>
            </a:r>
            <a:r>
              <a:rPr lang="en-US" sz="1400" spc="-20" dirty="0" smtClean="0">
                <a:latin typeface="Arial"/>
                <a:cs typeface="Arial"/>
              </a:rPr>
              <a:t>up” </a:t>
            </a:r>
            <a:r>
              <a:rPr lang="en-US" sz="1400" spc="-25" dirty="0" smtClean="0">
                <a:latin typeface="Arial"/>
                <a:cs typeface="Arial"/>
              </a:rPr>
              <a:t>approach (i.e., </a:t>
            </a:r>
            <a:r>
              <a:rPr lang="en-US" sz="1400" spc="-20" dirty="0" smtClean="0">
                <a:latin typeface="Arial"/>
                <a:cs typeface="Arial"/>
              </a:rPr>
              <a:t>we still need </a:t>
            </a:r>
            <a:r>
              <a:rPr lang="en-US" sz="1400" spc="-10" dirty="0" smtClean="0">
                <a:latin typeface="Arial"/>
                <a:cs typeface="Arial"/>
              </a:rPr>
              <a:t>to </a:t>
            </a:r>
            <a:r>
              <a:rPr lang="en-US" sz="1400" spc="-25" dirty="0" smtClean="0">
                <a:latin typeface="Arial"/>
                <a:cs typeface="Arial"/>
              </a:rPr>
              <a:t>understand data, prepare data, have </a:t>
            </a:r>
            <a:r>
              <a:rPr lang="en-US" sz="1400" spc="-15" dirty="0" smtClean="0">
                <a:latin typeface="Arial"/>
                <a:cs typeface="Arial"/>
              </a:rPr>
              <a:t>an  </a:t>
            </a:r>
            <a:r>
              <a:rPr lang="en-US" sz="1400" spc="-25" dirty="0" smtClean="0">
                <a:latin typeface="Arial"/>
                <a:cs typeface="Arial"/>
              </a:rPr>
              <a:t>analytic </a:t>
            </a:r>
            <a:r>
              <a:rPr lang="en-US" sz="1400" spc="-30" dirty="0" smtClean="0">
                <a:latin typeface="Arial"/>
                <a:cs typeface="Arial"/>
              </a:rPr>
              <a:t>approach, </a:t>
            </a:r>
            <a:r>
              <a:rPr lang="en-US" sz="1400" spc="-25" dirty="0" smtClean="0">
                <a:latin typeface="Arial"/>
                <a:cs typeface="Arial"/>
              </a:rPr>
              <a:t>build </a:t>
            </a:r>
            <a:r>
              <a:rPr lang="en-US" sz="1400" dirty="0" smtClean="0">
                <a:latin typeface="Arial"/>
                <a:cs typeface="Arial"/>
              </a:rPr>
              <a:t>a </a:t>
            </a:r>
            <a:r>
              <a:rPr lang="en-US" sz="1400" spc="-30" dirty="0" smtClean="0">
                <a:latin typeface="Arial"/>
                <a:cs typeface="Arial"/>
              </a:rPr>
              <a:t>model, </a:t>
            </a:r>
            <a:r>
              <a:rPr lang="en-US" sz="1400" spc="-25" dirty="0" smtClean="0">
                <a:latin typeface="Arial"/>
                <a:cs typeface="Arial"/>
              </a:rPr>
              <a:t>evaluate </a:t>
            </a:r>
            <a:r>
              <a:rPr lang="en-US" sz="1400" spc="-20" dirty="0" smtClean="0">
                <a:latin typeface="Arial"/>
                <a:cs typeface="Arial"/>
              </a:rPr>
              <a:t>it, </a:t>
            </a:r>
            <a:r>
              <a:rPr lang="en-US" sz="1400" spc="-25" dirty="0" smtClean="0">
                <a:latin typeface="Arial"/>
                <a:cs typeface="Arial"/>
              </a:rPr>
              <a:t>deploy </a:t>
            </a:r>
            <a:r>
              <a:rPr lang="en-US" sz="1400" spc="-20" dirty="0" smtClean="0">
                <a:latin typeface="Arial"/>
                <a:cs typeface="Arial"/>
              </a:rPr>
              <a:t>it, and </a:t>
            </a:r>
            <a:r>
              <a:rPr lang="en-US" sz="1400" spc="-25" dirty="0" smtClean="0">
                <a:latin typeface="Arial"/>
                <a:cs typeface="Arial"/>
              </a:rPr>
              <a:t>refine</a:t>
            </a:r>
            <a:r>
              <a:rPr lang="en-US" sz="1400" spc="-290" dirty="0" smtClean="0">
                <a:latin typeface="Arial"/>
                <a:cs typeface="Arial"/>
              </a:rPr>
              <a:t> </a:t>
            </a:r>
            <a:r>
              <a:rPr lang="en-US" sz="1400" spc="-25" dirty="0" smtClean="0">
                <a:latin typeface="Arial"/>
                <a:cs typeface="Arial"/>
              </a:rPr>
              <a:t>it).</a:t>
            </a:r>
            <a:endParaRPr lang="en-US" sz="14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C6BBC-7CD2-4396-8718-EA7D3E753CB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4008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134620" algn="just">
              <a:lnSpc>
                <a:spcPts val="1610"/>
              </a:lnSpc>
              <a:spcBef>
                <a:spcPts val="635"/>
              </a:spcBef>
            </a:pPr>
            <a:r>
              <a:rPr lang="en-US" sz="1200" spc="-20" dirty="0" smtClean="0">
                <a:latin typeface="Arial"/>
                <a:cs typeface="Arial"/>
              </a:rPr>
              <a:t>Since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early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flush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of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optimism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in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1950s,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smaller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subsets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artificial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intelligence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-  </a:t>
            </a:r>
            <a:r>
              <a:rPr lang="en-US" sz="1200" spc="-20" dirty="0" smtClean="0">
                <a:latin typeface="Arial"/>
                <a:cs typeface="Arial"/>
              </a:rPr>
              <a:t>first </a:t>
            </a:r>
            <a:r>
              <a:rPr lang="en-US" sz="1200" spc="-25" dirty="0" smtClean="0">
                <a:latin typeface="Arial"/>
                <a:cs typeface="Arial"/>
              </a:rPr>
              <a:t>machine learning, </a:t>
            </a:r>
            <a:r>
              <a:rPr lang="en-US" sz="1200" spc="-20" dirty="0" smtClean="0">
                <a:latin typeface="Arial"/>
                <a:cs typeface="Arial"/>
              </a:rPr>
              <a:t>ten </a:t>
            </a:r>
            <a:r>
              <a:rPr lang="en-US" sz="1200" spc="-25" dirty="0" smtClean="0">
                <a:latin typeface="Arial"/>
                <a:cs typeface="Arial"/>
              </a:rPr>
              <a:t>deep </a:t>
            </a:r>
            <a:r>
              <a:rPr lang="en-US" sz="1200" spc="-30" dirty="0" smtClean="0">
                <a:latin typeface="Arial"/>
                <a:cs typeface="Arial"/>
              </a:rPr>
              <a:t>learning,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subset </a:t>
            </a:r>
            <a:r>
              <a:rPr lang="en-US" sz="1200" spc="-20" dirty="0" smtClean="0">
                <a:latin typeface="Arial"/>
                <a:cs typeface="Arial"/>
              </a:rPr>
              <a:t>of </a:t>
            </a:r>
            <a:r>
              <a:rPr lang="en-US" sz="1200" spc="-30" dirty="0" smtClean="0">
                <a:latin typeface="Arial"/>
                <a:cs typeface="Arial"/>
              </a:rPr>
              <a:t>machine </a:t>
            </a:r>
            <a:r>
              <a:rPr lang="en-US" sz="1200" spc="-25" dirty="0" smtClean="0">
                <a:latin typeface="Arial"/>
                <a:cs typeface="Arial"/>
              </a:rPr>
              <a:t>learning </a:t>
            </a:r>
            <a:r>
              <a:rPr lang="en-US" sz="1200" dirty="0" smtClean="0">
                <a:latin typeface="Arial"/>
                <a:cs typeface="Arial"/>
              </a:rPr>
              <a:t>- </a:t>
            </a:r>
            <a:r>
              <a:rPr lang="en-US" sz="1200" spc="-25" dirty="0" smtClean="0">
                <a:latin typeface="Arial"/>
                <a:cs typeface="Arial"/>
              </a:rPr>
              <a:t>have created  every larger</a:t>
            </a:r>
            <a:r>
              <a:rPr lang="en-US" sz="1200" spc="-9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disruptions.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146685">
              <a:lnSpc>
                <a:spcPct val="96100"/>
              </a:lnSpc>
              <a:spcBef>
                <a:spcPts val="555"/>
              </a:spcBef>
            </a:pPr>
            <a:r>
              <a:rPr lang="en-US" sz="1200" spc="-25" dirty="0" smtClean="0">
                <a:latin typeface="Arial"/>
                <a:cs typeface="Arial"/>
              </a:rPr>
              <a:t>Artificial intelligence </a:t>
            </a:r>
            <a:r>
              <a:rPr lang="en-US" sz="1200" spc="-15" dirty="0" smtClean="0">
                <a:latin typeface="Arial"/>
                <a:cs typeface="Arial"/>
              </a:rPr>
              <a:t>is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future. Artificial intelligence </a:t>
            </a:r>
            <a:r>
              <a:rPr lang="en-US" sz="1200" spc="-20" dirty="0" smtClean="0">
                <a:latin typeface="Arial"/>
                <a:cs typeface="Arial"/>
              </a:rPr>
              <a:t>is </a:t>
            </a:r>
            <a:r>
              <a:rPr lang="en-US" sz="1200" spc="-25" dirty="0" smtClean="0">
                <a:latin typeface="Arial"/>
                <a:cs typeface="Arial"/>
              </a:rPr>
              <a:t>science fiction. </a:t>
            </a:r>
            <a:r>
              <a:rPr lang="en-US" sz="1200" spc="-30" dirty="0" smtClean="0">
                <a:latin typeface="Arial"/>
                <a:cs typeface="Arial"/>
              </a:rPr>
              <a:t>Artificial  </a:t>
            </a:r>
            <a:r>
              <a:rPr lang="en-US" sz="1200" spc="-25" dirty="0" smtClean="0">
                <a:latin typeface="Arial"/>
                <a:cs typeface="Arial"/>
              </a:rPr>
              <a:t>intelligence </a:t>
            </a:r>
            <a:r>
              <a:rPr lang="en-US" sz="1200" spc="-20" dirty="0" smtClean="0">
                <a:latin typeface="Arial"/>
                <a:cs typeface="Arial"/>
              </a:rPr>
              <a:t>is </a:t>
            </a:r>
            <a:r>
              <a:rPr lang="en-US" sz="1200" spc="-25" dirty="0" smtClean="0">
                <a:latin typeface="Arial"/>
                <a:cs typeface="Arial"/>
              </a:rPr>
              <a:t>already </a:t>
            </a:r>
            <a:r>
              <a:rPr lang="en-US" sz="1200" spc="-20" dirty="0" smtClean="0">
                <a:latin typeface="Arial"/>
                <a:cs typeface="Arial"/>
              </a:rPr>
              <a:t>part </a:t>
            </a:r>
            <a:r>
              <a:rPr lang="en-US" sz="1200" spc="-15" dirty="0" smtClean="0">
                <a:latin typeface="Arial"/>
                <a:cs typeface="Arial"/>
              </a:rPr>
              <a:t>of </a:t>
            </a:r>
            <a:r>
              <a:rPr lang="en-US" sz="1200" spc="-25" dirty="0" smtClean="0">
                <a:latin typeface="Arial"/>
                <a:cs typeface="Arial"/>
              </a:rPr>
              <a:t>our everyday lives. </a:t>
            </a:r>
            <a:r>
              <a:rPr lang="en-US" sz="1200" spc="-15" dirty="0" smtClean="0">
                <a:latin typeface="Arial"/>
                <a:cs typeface="Arial"/>
              </a:rPr>
              <a:t>All </a:t>
            </a:r>
            <a:r>
              <a:rPr lang="en-US" sz="1200" spc="-25" dirty="0" smtClean="0">
                <a:latin typeface="Arial"/>
                <a:cs typeface="Arial"/>
              </a:rPr>
              <a:t>those statements </a:t>
            </a:r>
            <a:r>
              <a:rPr lang="en-US" sz="1200" spc="-20" dirty="0" smtClean="0">
                <a:latin typeface="Arial"/>
                <a:cs typeface="Arial"/>
              </a:rPr>
              <a:t>are </a:t>
            </a:r>
            <a:r>
              <a:rPr lang="en-US" sz="1200" spc="-25" dirty="0" smtClean="0">
                <a:latin typeface="Arial"/>
                <a:cs typeface="Arial"/>
              </a:rPr>
              <a:t>true, </a:t>
            </a:r>
            <a:r>
              <a:rPr lang="en-US" sz="1200" spc="-20" dirty="0" smtClean="0">
                <a:latin typeface="Arial"/>
                <a:cs typeface="Arial"/>
              </a:rPr>
              <a:t>it just  </a:t>
            </a:r>
            <a:r>
              <a:rPr lang="en-US" sz="1200" spc="-25" dirty="0" smtClean="0">
                <a:latin typeface="Arial"/>
                <a:cs typeface="Arial"/>
              </a:rPr>
              <a:t>depends </a:t>
            </a:r>
            <a:r>
              <a:rPr lang="en-US" sz="1200" spc="-15" dirty="0" smtClean="0">
                <a:latin typeface="Arial"/>
                <a:cs typeface="Arial"/>
              </a:rPr>
              <a:t>on </a:t>
            </a:r>
            <a:r>
              <a:rPr lang="en-US" sz="1200" spc="-25" dirty="0" smtClean="0">
                <a:latin typeface="Arial"/>
                <a:cs typeface="Arial"/>
              </a:rPr>
              <a:t>what flavor </a:t>
            </a:r>
            <a:r>
              <a:rPr lang="en-US" sz="1200" spc="-15" dirty="0" smtClean="0">
                <a:latin typeface="Arial"/>
                <a:cs typeface="Arial"/>
              </a:rPr>
              <a:t>of </a:t>
            </a:r>
            <a:r>
              <a:rPr lang="en-US" sz="1200" spc="-20" dirty="0" smtClean="0">
                <a:latin typeface="Arial"/>
                <a:cs typeface="Arial"/>
              </a:rPr>
              <a:t>AI </a:t>
            </a:r>
            <a:r>
              <a:rPr lang="en-US" sz="1200" spc="-25" dirty="0" smtClean="0">
                <a:latin typeface="Arial"/>
                <a:cs typeface="Arial"/>
              </a:rPr>
              <a:t>you </a:t>
            </a:r>
            <a:r>
              <a:rPr lang="en-US" sz="1200" spc="-20" dirty="0" smtClean="0">
                <a:latin typeface="Arial"/>
                <a:cs typeface="Arial"/>
              </a:rPr>
              <a:t>are </a:t>
            </a:r>
            <a:r>
              <a:rPr lang="en-US" sz="1200" spc="-25" dirty="0" smtClean="0">
                <a:latin typeface="Arial"/>
                <a:cs typeface="Arial"/>
              </a:rPr>
              <a:t>referring </a:t>
            </a:r>
            <a:r>
              <a:rPr lang="en-US" sz="1200" spc="-15" dirty="0" smtClean="0">
                <a:latin typeface="Arial"/>
                <a:cs typeface="Arial"/>
              </a:rPr>
              <a:t>to.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easiest way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think </a:t>
            </a:r>
            <a:r>
              <a:rPr lang="en-US" sz="1200" spc="-20" dirty="0" smtClean="0">
                <a:latin typeface="Arial"/>
                <a:cs typeface="Arial"/>
              </a:rPr>
              <a:t>of </a:t>
            </a:r>
            <a:r>
              <a:rPr lang="en-US" sz="1200" spc="-25" dirty="0" smtClean="0">
                <a:latin typeface="Arial"/>
                <a:cs typeface="Arial"/>
              </a:rPr>
              <a:t>their  relationship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visualize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them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as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concentric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circles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with</a:t>
            </a:r>
            <a:r>
              <a:rPr lang="en-US" sz="1200" spc="-13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AI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-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idea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that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came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first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- 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largest,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then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machine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learning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-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which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blossomed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40" dirty="0" smtClean="0">
                <a:latin typeface="Arial"/>
                <a:cs typeface="Arial"/>
              </a:rPr>
              <a:t>later,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finally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deep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learning</a:t>
            </a:r>
            <a:r>
              <a:rPr lang="en-US" sz="1200" spc="-2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-  </a:t>
            </a:r>
            <a:r>
              <a:rPr lang="en-US" sz="1200" spc="-25" dirty="0" smtClean="0">
                <a:latin typeface="Arial"/>
                <a:cs typeface="Arial"/>
              </a:rPr>
              <a:t>which </a:t>
            </a:r>
            <a:r>
              <a:rPr lang="en-US" sz="1200" spc="-20" dirty="0" smtClean="0">
                <a:latin typeface="Arial"/>
                <a:cs typeface="Arial"/>
              </a:rPr>
              <a:t>is </a:t>
            </a:r>
            <a:r>
              <a:rPr lang="en-US" sz="1200" spc="-25" dirty="0" smtClean="0">
                <a:latin typeface="Arial"/>
                <a:cs typeface="Arial"/>
              </a:rPr>
              <a:t>driving today’s </a:t>
            </a:r>
            <a:r>
              <a:rPr lang="en-US" sz="1200" spc="-20" dirty="0" smtClean="0">
                <a:latin typeface="Arial"/>
                <a:cs typeface="Arial"/>
              </a:rPr>
              <a:t>AI </a:t>
            </a:r>
            <a:r>
              <a:rPr lang="en-US" sz="1200" spc="-25" dirty="0" smtClean="0">
                <a:latin typeface="Arial"/>
                <a:cs typeface="Arial"/>
              </a:rPr>
              <a:t>explosion </a:t>
            </a:r>
            <a:r>
              <a:rPr lang="en-US" sz="1200" dirty="0" smtClean="0">
                <a:latin typeface="Arial"/>
                <a:cs typeface="Arial"/>
              </a:rPr>
              <a:t>- </a:t>
            </a:r>
            <a:r>
              <a:rPr lang="en-US" sz="1200" spc="-25" dirty="0" smtClean="0">
                <a:latin typeface="Arial"/>
                <a:cs typeface="Arial"/>
              </a:rPr>
              <a:t>fitting inside</a:t>
            </a:r>
            <a:r>
              <a:rPr lang="en-US" sz="1200" spc="1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both.</a:t>
            </a:r>
            <a:endParaRPr lang="en-US" sz="1200" dirty="0" smtClean="0">
              <a:latin typeface="Arial"/>
              <a:cs typeface="Arial"/>
            </a:endParaRPr>
          </a:p>
          <a:p>
            <a:pPr marL="470534" marR="421005" indent="-229235">
              <a:lnSpc>
                <a:spcPts val="1610"/>
              </a:lnSpc>
              <a:spcBef>
                <a:spcPts val="740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What’s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30" dirty="0" smtClean="0">
                <a:latin typeface="Arial"/>
                <a:cs typeface="Arial"/>
              </a:rPr>
              <a:t>Difference </a:t>
            </a:r>
            <a:r>
              <a:rPr lang="en-US" sz="1200" spc="-25" dirty="0" smtClean="0">
                <a:latin typeface="Arial"/>
                <a:cs typeface="Arial"/>
              </a:rPr>
              <a:t>Between Artificial Intelligence, Machine </a:t>
            </a:r>
            <a:r>
              <a:rPr lang="en-US" sz="1200" spc="-30" dirty="0" smtClean="0">
                <a:latin typeface="Arial"/>
                <a:cs typeface="Arial"/>
              </a:rPr>
              <a:t>Learning, </a:t>
            </a:r>
            <a:r>
              <a:rPr lang="en-US" sz="1200" spc="-20" dirty="0" smtClean="0">
                <a:latin typeface="Arial"/>
                <a:cs typeface="Arial"/>
              </a:rPr>
              <a:t>and  Deep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Learning?</a:t>
            </a:r>
            <a:endParaRPr lang="en-US" sz="1200" dirty="0" smtClean="0">
              <a:latin typeface="Arial"/>
              <a:cs typeface="Arial"/>
            </a:endParaRPr>
          </a:p>
          <a:p>
            <a:pPr marL="470534" marR="5080">
              <a:lnSpc>
                <a:spcPts val="1610"/>
              </a:lnSpc>
              <a:spcBef>
                <a:spcPts val="5"/>
              </a:spcBef>
            </a:pPr>
            <a:r>
              <a:rPr lang="en-US" sz="1200" i="1" spc="-30" dirty="0" smtClean="0">
                <a:latin typeface="Arial"/>
                <a:cs typeface="Arial"/>
              </a:rPr>
              <a:t>https://opendatascience.com/blog/whats-difference-artificial-intelligence-machine-  learning-deep-learning-</a:t>
            </a:r>
            <a:r>
              <a:rPr lang="en-US" sz="1200" i="1" spc="-30" dirty="0" err="1" smtClean="0">
                <a:latin typeface="Arial"/>
                <a:cs typeface="Arial"/>
              </a:rPr>
              <a:t>ai</a:t>
            </a:r>
            <a:r>
              <a:rPr lang="en-US" sz="1200" i="1" spc="-30" dirty="0" smtClean="0">
                <a:latin typeface="Arial"/>
                <a:cs typeface="Arial"/>
              </a:rPr>
              <a:t>/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C6BBC-7CD2-4396-8718-EA7D3E753CB7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7220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lang="en-US" sz="1200" spc="-25" dirty="0" smtClean="0">
                <a:latin typeface="Arial"/>
                <a:cs typeface="Arial"/>
              </a:rPr>
              <a:t>Source: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lang="en-US" sz="1200" spc="-30" dirty="0" smtClean="0">
                <a:latin typeface="Arial"/>
                <a:cs typeface="Arial"/>
                <a:hlinkClick r:id="rId3"/>
              </a:rPr>
              <a:t>http://drewconway.com/zia/2013/3/26/the-data-science-venn-diagram</a:t>
            </a:r>
            <a:endParaRPr lang="en-US" sz="1200" dirty="0" smtClean="0">
              <a:latin typeface="Arial"/>
              <a:cs typeface="Arial"/>
            </a:endParaRPr>
          </a:p>
          <a:p>
            <a:pPr marL="12700" marR="164465">
              <a:lnSpc>
                <a:spcPts val="1610"/>
              </a:lnSpc>
              <a:spcBef>
                <a:spcPts val="645"/>
              </a:spcBef>
            </a:pPr>
            <a:r>
              <a:rPr lang="en-US" sz="1200" spc="-20" dirty="0" smtClean="0">
                <a:latin typeface="Arial"/>
                <a:cs typeface="Arial"/>
              </a:rPr>
              <a:t>This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diagram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classic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Drew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Conway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diagram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that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everyone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talks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about.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starts 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discussion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question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i="1" spc="-20" dirty="0" smtClean="0">
                <a:latin typeface="Arial"/>
                <a:cs typeface="Arial"/>
              </a:rPr>
              <a:t>What</a:t>
            </a:r>
            <a:r>
              <a:rPr lang="en-US" sz="1200" i="1" spc="-35" dirty="0" smtClean="0">
                <a:latin typeface="Arial"/>
                <a:cs typeface="Arial"/>
              </a:rPr>
              <a:t> </a:t>
            </a:r>
            <a:r>
              <a:rPr lang="en-US" sz="1200" i="1" spc="-20" dirty="0" smtClean="0">
                <a:latin typeface="Arial"/>
                <a:cs typeface="Arial"/>
              </a:rPr>
              <a:t>is</a:t>
            </a:r>
            <a:r>
              <a:rPr lang="en-US" sz="1200" i="1" spc="-35" dirty="0" smtClean="0">
                <a:latin typeface="Arial"/>
                <a:cs typeface="Arial"/>
              </a:rPr>
              <a:t> </a:t>
            </a:r>
            <a:r>
              <a:rPr lang="en-US" sz="1200" i="1" spc="-20" dirty="0" smtClean="0">
                <a:latin typeface="Arial"/>
                <a:cs typeface="Arial"/>
              </a:rPr>
              <a:t>Data</a:t>
            </a:r>
            <a:r>
              <a:rPr lang="en-US" sz="1200" i="1" spc="-55" dirty="0" smtClean="0">
                <a:latin typeface="Arial"/>
                <a:cs typeface="Arial"/>
              </a:rPr>
              <a:t> </a:t>
            </a:r>
            <a:r>
              <a:rPr lang="en-US" sz="1200" i="1" spc="-25" dirty="0" smtClean="0">
                <a:latin typeface="Arial"/>
                <a:cs typeface="Arial"/>
              </a:rPr>
              <a:t>Science?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lang="en-US" sz="1200" spc="-20" dirty="0" smtClean="0">
                <a:latin typeface="Arial"/>
                <a:cs typeface="Arial"/>
              </a:rPr>
              <a:t>How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read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Data Science </a:t>
            </a:r>
            <a:r>
              <a:rPr lang="en-US" sz="1200" spc="-40" dirty="0" smtClean="0">
                <a:latin typeface="Arial"/>
                <a:cs typeface="Arial"/>
              </a:rPr>
              <a:t>Venn</a:t>
            </a:r>
            <a:r>
              <a:rPr lang="en-US" sz="1200" spc="-25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Diagram:</a:t>
            </a:r>
            <a:endParaRPr lang="en-US" sz="1200" dirty="0" smtClean="0">
              <a:latin typeface="Arial"/>
              <a:cs typeface="Arial"/>
            </a:endParaRPr>
          </a:p>
          <a:p>
            <a:pPr marL="12700" indent="228600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spc="-30" dirty="0" smtClean="0">
                <a:latin typeface="Arial"/>
                <a:cs typeface="Arial"/>
                <a:hlinkClick r:id="rId3"/>
              </a:rPr>
              <a:t>http://drewconway.com/zia/2013/3/26/the-data-science-venn-diagram</a:t>
            </a:r>
            <a:endParaRPr lang="en-US" sz="1200" dirty="0" smtClean="0">
              <a:latin typeface="Arial"/>
              <a:cs typeface="Arial"/>
            </a:endParaRPr>
          </a:p>
          <a:p>
            <a:pPr marL="12700" marR="1216660" indent="228600">
              <a:lnSpc>
                <a:spcPct val="131600"/>
              </a:lnSpc>
              <a:spcBef>
                <a:spcPts val="100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spc="-30" dirty="0" smtClean="0">
                <a:latin typeface="Arial"/>
                <a:cs typeface="Arial"/>
                <a:hlinkClick r:id="rId4"/>
              </a:rPr>
              <a:t>http://www.dataists.com/2010/09/the-data-science-venn-diagram 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30" dirty="0" smtClean="0">
                <a:latin typeface="Arial"/>
                <a:cs typeface="Arial"/>
              </a:rPr>
              <a:t>“official” </a:t>
            </a:r>
            <a:r>
              <a:rPr lang="en-US" sz="1200" spc="-25" dirty="0" smtClean="0">
                <a:latin typeface="Arial"/>
                <a:cs typeface="Arial"/>
              </a:rPr>
              <a:t>notes (by Conway</a:t>
            </a:r>
            <a:r>
              <a:rPr lang="en-US" sz="1200" spc="-1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himself):</a:t>
            </a:r>
            <a:endParaRPr lang="en-US" sz="1200" dirty="0" smtClean="0">
              <a:latin typeface="Arial"/>
              <a:cs typeface="Arial"/>
            </a:endParaRPr>
          </a:p>
          <a:p>
            <a:pPr marL="12700" indent="228600">
              <a:lnSpc>
                <a:spcPts val="1645"/>
              </a:lnSpc>
              <a:spcBef>
                <a:spcPts val="640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primary colors </a:t>
            </a:r>
            <a:r>
              <a:rPr lang="en-US" sz="1200" spc="-20" dirty="0" smtClean="0">
                <a:latin typeface="Arial"/>
                <a:cs typeface="Arial"/>
              </a:rPr>
              <a:t>of </a:t>
            </a:r>
            <a:r>
              <a:rPr lang="en-US" sz="1200" spc="-25" dirty="0" smtClean="0">
                <a:latin typeface="Arial"/>
                <a:cs typeface="Arial"/>
              </a:rPr>
              <a:t>data: </a:t>
            </a:r>
            <a:r>
              <a:rPr lang="en-US" sz="1200" b="1" spc="-25" dirty="0" smtClean="0">
                <a:latin typeface="Arial"/>
                <a:cs typeface="Arial"/>
              </a:rPr>
              <a:t>hacking </a:t>
            </a:r>
            <a:r>
              <a:rPr lang="en-US" sz="1200" b="1" spc="-30" dirty="0" smtClean="0">
                <a:latin typeface="Arial"/>
                <a:cs typeface="Arial"/>
              </a:rPr>
              <a:t>skills</a:t>
            </a:r>
            <a:r>
              <a:rPr lang="en-US" sz="1200" spc="-30" dirty="0" smtClean="0">
                <a:latin typeface="Arial"/>
                <a:cs typeface="Arial"/>
              </a:rPr>
              <a:t>, </a:t>
            </a:r>
            <a:r>
              <a:rPr lang="en-US" sz="1200" b="1" spc="-20" dirty="0" smtClean="0">
                <a:latin typeface="Arial"/>
                <a:cs typeface="Arial"/>
              </a:rPr>
              <a:t>math and </a:t>
            </a:r>
            <a:r>
              <a:rPr lang="en-US" sz="1200" b="1" spc="-25" dirty="0" smtClean="0">
                <a:latin typeface="Arial"/>
                <a:cs typeface="Arial"/>
              </a:rPr>
              <a:t>stats knowledge</a:t>
            </a:r>
            <a:r>
              <a:rPr lang="en-US" sz="1200" spc="-25" dirty="0" smtClean="0">
                <a:latin typeface="Arial"/>
                <a:cs typeface="Arial"/>
              </a:rPr>
              <a:t>,</a:t>
            </a:r>
            <a:r>
              <a:rPr lang="en-US" sz="1200" spc="-27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endParaRPr lang="en-US" sz="1200" dirty="0" smtClean="0">
              <a:latin typeface="Arial"/>
              <a:cs typeface="Arial"/>
            </a:endParaRPr>
          </a:p>
          <a:p>
            <a:pPr marL="470534">
              <a:lnSpc>
                <a:spcPts val="1645"/>
              </a:lnSpc>
            </a:pPr>
            <a:r>
              <a:rPr lang="en-US" sz="1200" b="1" spc="-25" dirty="0" smtClean="0">
                <a:latin typeface="Arial"/>
                <a:cs typeface="Arial"/>
              </a:rPr>
              <a:t>substantive</a:t>
            </a:r>
            <a:r>
              <a:rPr lang="en-US" sz="1200" b="1" spc="-50" dirty="0" smtClean="0">
                <a:latin typeface="Arial"/>
                <a:cs typeface="Arial"/>
              </a:rPr>
              <a:t> </a:t>
            </a:r>
            <a:r>
              <a:rPr lang="en-US" sz="1200" b="1" spc="-30" dirty="0" smtClean="0">
                <a:latin typeface="Arial"/>
                <a:cs typeface="Arial"/>
              </a:rPr>
              <a:t>expertise</a:t>
            </a:r>
            <a:endParaRPr lang="en-US" sz="1200" dirty="0" smtClean="0">
              <a:latin typeface="Arial"/>
              <a:cs typeface="Arial"/>
            </a:endParaRPr>
          </a:p>
          <a:p>
            <a:pPr marL="470534" marR="5080" indent="-229235">
              <a:lnSpc>
                <a:spcPct val="96000"/>
              </a:lnSpc>
              <a:spcBef>
                <a:spcPts val="695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Previously,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we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spent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lot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time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talking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about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"where"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course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data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science  </a:t>
            </a:r>
            <a:r>
              <a:rPr lang="en-US" sz="1200" spc="-20" dirty="0" smtClean="0">
                <a:latin typeface="Arial"/>
                <a:cs typeface="Arial"/>
              </a:rPr>
              <a:t>might </a:t>
            </a:r>
            <a:r>
              <a:rPr lang="en-US" sz="1200" spc="-25" dirty="0" smtClean="0">
                <a:latin typeface="Arial"/>
                <a:cs typeface="Arial"/>
              </a:rPr>
              <a:t>exist </a:t>
            </a:r>
            <a:r>
              <a:rPr lang="en-US" sz="1200" spc="-20" dirty="0" smtClean="0">
                <a:latin typeface="Arial"/>
                <a:cs typeface="Arial"/>
              </a:rPr>
              <a:t>at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30" dirty="0" smtClean="0">
                <a:latin typeface="Arial"/>
                <a:cs typeface="Arial"/>
              </a:rPr>
              <a:t>university.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conversation was largely rhetorical, </a:t>
            </a:r>
            <a:r>
              <a:rPr lang="en-US" sz="1200" spc="-20" dirty="0" smtClean="0">
                <a:latin typeface="Arial"/>
                <a:cs typeface="Arial"/>
              </a:rPr>
              <a:t>as </a:t>
            </a:r>
            <a:r>
              <a:rPr lang="en-US" sz="1200" spc="-30" dirty="0" smtClean="0">
                <a:latin typeface="Arial"/>
                <a:cs typeface="Arial"/>
              </a:rPr>
              <a:t>everyone  </a:t>
            </a:r>
            <a:r>
              <a:rPr lang="en-US" sz="1200" spc="-20" dirty="0" smtClean="0">
                <a:latin typeface="Arial"/>
                <a:cs typeface="Arial"/>
              </a:rPr>
              <a:t>was </a:t>
            </a:r>
            <a:r>
              <a:rPr lang="en-US" sz="1200" spc="-25" dirty="0" smtClean="0">
                <a:latin typeface="Arial"/>
                <a:cs typeface="Arial"/>
              </a:rPr>
              <a:t>well aware </a:t>
            </a:r>
            <a:r>
              <a:rPr lang="en-US" sz="1200" spc="-20" dirty="0" smtClean="0">
                <a:latin typeface="Arial"/>
                <a:cs typeface="Arial"/>
              </a:rPr>
              <a:t>of the </a:t>
            </a:r>
            <a:r>
              <a:rPr lang="en-US" sz="1200" spc="-25" dirty="0" smtClean="0">
                <a:latin typeface="Arial"/>
                <a:cs typeface="Arial"/>
              </a:rPr>
              <a:t>inherent interdisciplinary nature </a:t>
            </a:r>
            <a:r>
              <a:rPr lang="en-US" sz="1200" spc="-20" dirty="0" smtClean="0">
                <a:latin typeface="Arial"/>
                <a:cs typeface="Arial"/>
              </a:rPr>
              <a:t>of these </a:t>
            </a:r>
            <a:r>
              <a:rPr lang="en-US" sz="1200" spc="-25" dirty="0" smtClean="0">
                <a:latin typeface="Arial"/>
                <a:cs typeface="Arial"/>
              </a:rPr>
              <a:t>skills; but then,  </a:t>
            </a:r>
            <a:r>
              <a:rPr lang="en-US" sz="1200" spc="-20" dirty="0" smtClean="0">
                <a:latin typeface="Arial"/>
                <a:cs typeface="Arial"/>
              </a:rPr>
              <a:t>why </a:t>
            </a:r>
            <a:r>
              <a:rPr lang="en-US" sz="1200" spc="-25" dirty="0" smtClean="0">
                <a:latin typeface="Arial"/>
                <a:cs typeface="Arial"/>
              </a:rPr>
              <a:t>have </a:t>
            </a:r>
            <a:r>
              <a:rPr lang="en-US" sz="1200" dirty="0" smtClean="0">
                <a:latin typeface="Arial"/>
                <a:cs typeface="Arial"/>
              </a:rPr>
              <a:t>I </a:t>
            </a:r>
            <a:r>
              <a:rPr lang="en-US" sz="1200" spc="-30" dirty="0" smtClean="0">
                <a:latin typeface="Arial"/>
                <a:cs typeface="Arial"/>
              </a:rPr>
              <a:t>highlighted </a:t>
            </a:r>
            <a:r>
              <a:rPr lang="en-US" sz="1200" spc="-20" dirty="0" smtClean="0">
                <a:latin typeface="Arial"/>
                <a:cs typeface="Arial"/>
              </a:rPr>
              <a:t>these </a:t>
            </a:r>
            <a:r>
              <a:rPr lang="en-US" sz="1200" spc="-25" dirty="0" smtClean="0">
                <a:latin typeface="Arial"/>
                <a:cs typeface="Arial"/>
              </a:rPr>
              <a:t>three? First, none </a:t>
            </a:r>
            <a:r>
              <a:rPr lang="en-US" sz="1200" spc="-15" dirty="0" smtClean="0">
                <a:latin typeface="Arial"/>
                <a:cs typeface="Arial"/>
              </a:rPr>
              <a:t>is </a:t>
            </a:r>
            <a:r>
              <a:rPr lang="en-US" sz="1200" spc="-25" dirty="0" smtClean="0">
                <a:latin typeface="Arial"/>
                <a:cs typeface="Arial"/>
              </a:rPr>
              <a:t>discipline specific, but </a:t>
            </a:r>
            <a:r>
              <a:rPr lang="en-US" sz="1200" spc="-20" dirty="0" smtClean="0">
                <a:latin typeface="Arial"/>
                <a:cs typeface="Arial"/>
              </a:rPr>
              <a:t>more  </a:t>
            </a:r>
            <a:r>
              <a:rPr lang="en-US" sz="1200" spc="-30" dirty="0" smtClean="0">
                <a:latin typeface="Arial"/>
                <a:cs typeface="Arial"/>
              </a:rPr>
              <a:t>importantly, </a:t>
            </a:r>
            <a:r>
              <a:rPr lang="en-US" sz="1200" spc="-20" dirty="0" smtClean="0">
                <a:latin typeface="Arial"/>
                <a:cs typeface="Arial"/>
              </a:rPr>
              <a:t>each </a:t>
            </a:r>
            <a:r>
              <a:rPr lang="en-US" sz="1200" spc="-15" dirty="0" smtClean="0">
                <a:latin typeface="Arial"/>
                <a:cs typeface="Arial"/>
              </a:rPr>
              <a:t>of </a:t>
            </a:r>
            <a:r>
              <a:rPr lang="en-US" sz="1200" spc="-20" dirty="0" smtClean="0">
                <a:latin typeface="Arial"/>
                <a:cs typeface="Arial"/>
              </a:rPr>
              <a:t>these </a:t>
            </a:r>
            <a:r>
              <a:rPr lang="en-US" sz="1200" spc="-25" dirty="0" smtClean="0">
                <a:latin typeface="Arial"/>
                <a:cs typeface="Arial"/>
              </a:rPr>
              <a:t>skills are </a:t>
            </a:r>
            <a:r>
              <a:rPr lang="en-US" sz="1200" spc="-15" dirty="0" smtClean="0">
                <a:latin typeface="Arial"/>
                <a:cs typeface="Arial"/>
              </a:rPr>
              <a:t>on </a:t>
            </a:r>
            <a:r>
              <a:rPr lang="en-US" sz="1200" spc="-25" dirty="0" smtClean="0">
                <a:latin typeface="Arial"/>
                <a:cs typeface="Arial"/>
              </a:rPr>
              <a:t>their own very </a:t>
            </a:r>
            <a:r>
              <a:rPr lang="en-US" sz="1200" spc="-30" dirty="0" smtClean="0">
                <a:latin typeface="Arial"/>
                <a:cs typeface="Arial"/>
              </a:rPr>
              <a:t>valuable, </a:t>
            </a:r>
            <a:r>
              <a:rPr lang="en-US" sz="1200" spc="-25" dirty="0" smtClean="0">
                <a:latin typeface="Arial"/>
                <a:cs typeface="Arial"/>
              </a:rPr>
              <a:t>but when  combined </a:t>
            </a:r>
            <a:r>
              <a:rPr lang="en-US" sz="1200" spc="-20" dirty="0" smtClean="0">
                <a:latin typeface="Arial"/>
                <a:cs typeface="Arial"/>
              </a:rPr>
              <a:t>with </a:t>
            </a:r>
            <a:r>
              <a:rPr lang="en-US" sz="1200" spc="-25" dirty="0" smtClean="0">
                <a:latin typeface="Arial"/>
                <a:cs typeface="Arial"/>
              </a:rPr>
              <a:t>only </a:t>
            </a:r>
            <a:r>
              <a:rPr lang="en-US" sz="1200" spc="-20" dirty="0" smtClean="0">
                <a:latin typeface="Arial"/>
                <a:cs typeface="Arial"/>
              </a:rPr>
              <a:t>one </a:t>
            </a:r>
            <a:r>
              <a:rPr lang="en-US" sz="1200" spc="-25" dirty="0" smtClean="0">
                <a:latin typeface="Arial"/>
                <a:cs typeface="Arial"/>
              </a:rPr>
              <a:t>other </a:t>
            </a:r>
            <a:r>
              <a:rPr lang="en-US" sz="1200" spc="-20" dirty="0" smtClean="0">
                <a:latin typeface="Arial"/>
                <a:cs typeface="Arial"/>
              </a:rPr>
              <a:t>are at </a:t>
            </a:r>
            <a:r>
              <a:rPr lang="en-US" sz="1200" spc="-25" dirty="0" smtClean="0">
                <a:latin typeface="Arial"/>
                <a:cs typeface="Arial"/>
              </a:rPr>
              <a:t>best </a:t>
            </a:r>
            <a:r>
              <a:rPr lang="en-US" sz="1200" spc="-20" dirty="0" smtClean="0">
                <a:latin typeface="Arial"/>
                <a:cs typeface="Arial"/>
              </a:rPr>
              <a:t>simply </a:t>
            </a:r>
            <a:r>
              <a:rPr lang="en-US" sz="1200" spc="-25" dirty="0" smtClean="0">
                <a:latin typeface="Arial"/>
                <a:cs typeface="Arial"/>
              </a:rPr>
              <a:t>not </a:t>
            </a:r>
            <a:r>
              <a:rPr lang="en-US" sz="1200" spc="-20" dirty="0" smtClean="0">
                <a:latin typeface="Arial"/>
                <a:cs typeface="Arial"/>
              </a:rPr>
              <a:t>data </a:t>
            </a:r>
            <a:r>
              <a:rPr lang="en-US" sz="1200" spc="-25" dirty="0" smtClean="0">
                <a:latin typeface="Arial"/>
                <a:cs typeface="Arial"/>
              </a:rPr>
              <a:t>science, </a:t>
            </a:r>
            <a:r>
              <a:rPr lang="en-US" sz="1200" spc="-15" dirty="0" smtClean="0">
                <a:latin typeface="Arial"/>
                <a:cs typeface="Arial"/>
              </a:rPr>
              <a:t>or </a:t>
            </a:r>
            <a:r>
              <a:rPr lang="en-US" sz="1200" spc="-20" dirty="0" smtClean="0">
                <a:latin typeface="Arial"/>
                <a:cs typeface="Arial"/>
              </a:rPr>
              <a:t>at </a:t>
            </a:r>
            <a:r>
              <a:rPr lang="en-US" sz="1200" spc="-25" dirty="0" smtClean="0">
                <a:latin typeface="Arial"/>
                <a:cs typeface="Arial"/>
              </a:rPr>
              <a:t>worst  downright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dangerous.</a:t>
            </a:r>
          </a:p>
          <a:p>
            <a:pPr marL="241935" marR="5080" indent="-229235">
              <a:lnSpc>
                <a:spcPct val="96000"/>
              </a:lnSpc>
              <a:spcBef>
                <a:spcPts val="170"/>
              </a:spcBef>
              <a:buFont typeface="Symbol"/>
              <a:buChar char=""/>
              <a:tabLst>
                <a:tab pos="241300" algn="l"/>
                <a:tab pos="242570" algn="l"/>
              </a:tabLst>
            </a:pPr>
            <a:r>
              <a:rPr lang="en-US" sz="1200" spc="-20" dirty="0" smtClean="0">
                <a:latin typeface="Arial"/>
                <a:cs typeface="Arial"/>
              </a:rPr>
              <a:t>For </a:t>
            </a:r>
            <a:r>
              <a:rPr lang="en-US" sz="1200" spc="-25" dirty="0" smtClean="0">
                <a:latin typeface="Arial"/>
                <a:cs typeface="Arial"/>
              </a:rPr>
              <a:t>better </a:t>
            </a:r>
            <a:r>
              <a:rPr lang="en-US" sz="1200" spc="-15" dirty="0" smtClean="0">
                <a:latin typeface="Arial"/>
                <a:cs typeface="Arial"/>
              </a:rPr>
              <a:t>or </a:t>
            </a:r>
            <a:r>
              <a:rPr lang="en-US" sz="1200" spc="-25" dirty="0" smtClean="0">
                <a:latin typeface="Arial"/>
                <a:cs typeface="Arial"/>
              </a:rPr>
              <a:t>worse, </a:t>
            </a:r>
            <a:r>
              <a:rPr lang="en-US" sz="1200" spc="-20" dirty="0" smtClean="0">
                <a:latin typeface="Arial"/>
                <a:cs typeface="Arial"/>
              </a:rPr>
              <a:t>data is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commodity traded </a:t>
            </a:r>
            <a:r>
              <a:rPr lang="en-US" sz="1200" spc="-30" dirty="0" smtClean="0">
                <a:latin typeface="Arial"/>
                <a:cs typeface="Arial"/>
              </a:rPr>
              <a:t>electronically; </a:t>
            </a:r>
            <a:r>
              <a:rPr lang="en-US" sz="1200" spc="-25" dirty="0" smtClean="0">
                <a:latin typeface="Arial"/>
                <a:cs typeface="Arial"/>
              </a:rPr>
              <a:t>therefore, </a:t>
            </a:r>
            <a:r>
              <a:rPr lang="en-US" sz="1200" spc="-20" dirty="0" smtClean="0">
                <a:latin typeface="Arial"/>
                <a:cs typeface="Arial"/>
              </a:rPr>
              <a:t>in </a:t>
            </a:r>
            <a:r>
              <a:rPr lang="en-US" sz="1200" spc="-30" dirty="0" smtClean="0">
                <a:latin typeface="Arial"/>
                <a:cs typeface="Arial"/>
              </a:rPr>
              <a:t>order 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15" dirty="0" smtClean="0">
                <a:latin typeface="Arial"/>
                <a:cs typeface="Arial"/>
              </a:rPr>
              <a:t>be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20" dirty="0" smtClean="0">
                <a:latin typeface="Arial"/>
                <a:cs typeface="Arial"/>
              </a:rPr>
              <a:t>this </a:t>
            </a:r>
            <a:r>
              <a:rPr lang="en-US" sz="1200" spc="-25" dirty="0" smtClean="0">
                <a:latin typeface="Arial"/>
                <a:cs typeface="Arial"/>
              </a:rPr>
              <a:t>market you </a:t>
            </a:r>
            <a:r>
              <a:rPr lang="en-US" sz="1200" spc="-20" dirty="0" smtClean="0">
                <a:latin typeface="Arial"/>
                <a:cs typeface="Arial"/>
              </a:rPr>
              <a:t>need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speak </a:t>
            </a:r>
            <a:r>
              <a:rPr lang="en-US" sz="1200" spc="-35" dirty="0" smtClean="0">
                <a:latin typeface="Arial"/>
                <a:cs typeface="Arial"/>
              </a:rPr>
              <a:t>hacker. </a:t>
            </a:r>
            <a:r>
              <a:rPr lang="en-US" sz="1200" spc="-25" dirty="0" smtClean="0">
                <a:latin typeface="Arial"/>
                <a:cs typeface="Arial"/>
              </a:rPr>
              <a:t>This, </a:t>
            </a:r>
            <a:r>
              <a:rPr lang="en-US" sz="1200" spc="-35" dirty="0" smtClean="0">
                <a:latin typeface="Arial"/>
                <a:cs typeface="Arial"/>
              </a:rPr>
              <a:t>however, </a:t>
            </a:r>
            <a:r>
              <a:rPr lang="en-US" sz="1200" spc="-25" dirty="0" smtClean="0">
                <a:latin typeface="Arial"/>
                <a:cs typeface="Arial"/>
              </a:rPr>
              <a:t>does </a:t>
            </a:r>
            <a:r>
              <a:rPr lang="en-US" sz="1200" spc="-20" dirty="0" smtClean="0">
                <a:latin typeface="Arial"/>
                <a:cs typeface="Arial"/>
              </a:rPr>
              <a:t>not </a:t>
            </a:r>
            <a:r>
              <a:rPr lang="en-US" sz="1200" spc="-25" dirty="0" smtClean="0">
                <a:latin typeface="Arial"/>
                <a:cs typeface="Arial"/>
              </a:rPr>
              <a:t>require </a:t>
            </a:r>
            <a:r>
              <a:rPr lang="en-US" sz="1200" dirty="0" smtClean="0">
                <a:latin typeface="Arial"/>
                <a:cs typeface="Arial"/>
              </a:rPr>
              <a:t>a  </a:t>
            </a:r>
            <a:r>
              <a:rPr lang="en-US" sz="1200" spc="-25" dirty="0" smtClean="0">
                <a:latin typeface="Arial"/>
                <a:cs typeface="Arial"/>
              </a:rPr>
              <a:t>background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25" dirty="0" smtClean="0">
                <a:latin typeface="Arial"/>
                <a:cs typeface="Arial"/>
              </a:rPr>
              <a:t>computer science-in fact-many </a:t>
            </a:r>
            <a:r>
              <a:rPr lang="en-US" sz="1200" spc="-15" dirty="0" smtClean="0">
                <a:latin typeface="Arial"/>
                <a:cs typeface="Arial"/>
              </a:rPr>
              <a:t>of the </a:t>
            </a:r>
            <a:r>
              <a:rPr lang="en-US" sz="1200" spc="-20" dirty="0" smtClean="0">
                <a:latin typeface="Arial"/>
                <a:cs typeface="Arial"/>
              </a:rPr>
              <a:t>most </a:t>
            </a:r>
            <a:r>
              <a:rPr lang="en-US" sz="1200" spc="-25" dirty="0" smtClean="0">
                <a:latin typeface="Arial"/>
                <a:cs typeface="Arial"/>
              </a:rPr>
              <a:t>impressive hackers </a:t>
            </a:r>
            <a:r>
              <a:rPr lang="en-US" sz="1200" dirty="0" smtClean="0">
                <a:latin typeface="Arial"/>
                <a:cs typeface="Arial"/>
              </a:rPr>
              <a:t>I  </a:t>
            </a:r>
            <a:r>
              <a:rPr lang="en-US" sz="1200" spc="-25" dirty="0" smtClean="0">
                <a:latin typeface="Arial"/>
                <a:cs typeface="Arial"/>
              </a:rPr>
              <a:t>have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met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never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took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single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CS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course.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Being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able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to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manipulate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text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files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at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the  command-line, understanding </a:t>
            </a:r>
            <a:r>
              <a:rPr lang="en-US" sz="1200" spc="-30" dirty="0" err="1" smtClean="0">
                <a:latin typeface="Arial"/>
                <a:cs typeface="Arial"/>
              </a:rPr>
              <a:t>vectorized</a:t>
            </a:r>
            <a:r>
              <a:rPr lang="en-US" sz="1200" spc="-30" dirty="0" smtClean="0">
                <a:latin typeface="Arial"/>
                <a:cs typeface="Arial"/>
              </a:rPr>
              <a:t> operations, </a:t>
            </a:r>
            <a:r>
              <a:rPr lang="en-US" sz="1200" spc="-25" dirty="0" smtClean="0">
                <a:latin typeface="Arial"/>
                <a:cs typeface="Arial"/>
              </a:rPr>
              <a:t>thinking </a:t>
            </a:r>
            <a:r>
              <a:rPr lang="en-US" sz="1200" spc="-30" dirty="0" smtClean="0">
                <a:latin typeface="Arial"/>
                <a:cs typeface="Arial"/>
              </a:rPr>
              <a:t>algorithmically;  </a:t>
            </a:r>
            <a:r>
              <a:rPr lang="en-US" sz="1200" spc="-20" dirty="0" smtClean="0">
                <a:latin typeface="Arial"/>
                <a:cs typeface="Arial"/>
              </a:rPr>
              <a:t>these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are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hacking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skills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that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make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for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successful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data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35" dirty="0" smtClean="0">
                <a:latin typeface="Arial"/>
                <a:cs typeface="Arial"/>
              </a:rPr>
              <a:t>hacker.</a:t>
            </a:r>
            <a:endParaRPr lang="en-US" sz="1200" dirty="0" smtClean="0">
              <a:latin typeface="Arial"/>
              <a:cs typeface="Arial"/>
            </a:endParaRPr>
          </a:p>
          <a:p>
            <a:pPr marL="241935" marR="36830" indent="-229235">
              <a:lnSpc>
                <a:spcPct val="95900"/>
              </a:lnSpc>
              <a:spcBef>
                <a:spcPts val="700"/>
              </a:spcBef>
              <a:buFont typeface="Symbol"/>
              <a:buChar char=""/>
              <a:tabLst>
                <a:tab pos="241300" algn="l"/>
                <a:tab pos="242570" algn="l"/>
              </a:tabLst>
            </a:pPr>
            <a:r>
              <a:rPr lang="en-US" sz="1200" spc="-15" dirty="0" smtClean="0">
                <a:latin typeface="Arial"/>
                <a:cs typeface="Arial"/>
              </a:rPr>
              <a:t>Once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you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have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acquired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cleaned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data,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next </a:t>
            </a:r>
            <a:r>
              <a:rPr lang="en-US" sz="1200" spc="-20" dirty="0" smtClean="0">
                <a:latin typeface="Arial"/>
                <a:cs typeface="Arial"/>
              </a:rPr>
              <a:t>step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actually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extract  insight </a:t>
            </a:r>
            <a:r>
              <a:rPr lang="en-US" sz="1200" spc="-20" dirty="0" smtClean="0">
                <a:latin typeface="Arial"/>
                <a:cs typeface="Arial"/>
              </a:rPr>
              <a:t>from it. </a:t>
            </a:r>
            <a:r>
              <a:rPr lang="en-US" sz="1200" spc="-15" dirty="0" smtClean="0">
                <a:latin typeface="Arial"/>
                <a:cs typeface="Arial"/>
              </a:rPr>
              <a:t>In </a:t>
            </a:r>
            <a:r>
              <a:rPr lang="en-US" sz="1200" spc="-25" dirty="0" smtClean="0">
                <a:latin typeface="Arial"/>
                <a:cs typeface="Arial"/>
              </a:rPr>
              <a:t>order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15" dirty="0" smtClean="0">
                <a:latin typeface="Arial"/>
                <a:cs typeface="Arial"/>
              </a:rPr>
              <a:t>do </a:t>
            </a:r>
            <a:r>
              <a:rPr lang="en-US" sz="1200" spc="-25" dirty="0" smtClean="0">
                <a:latin typeface="Arial"/>
                <a:cs typeface="Arial"/>
              </a:rPr>
              <a:t>this, you need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0" dirty="0" smtClean="0">
                <a:latin typeface="Arial"/>
                <a:cs typeface="Arial"/>
              </a:rPr>
              <a:t>apply </a:t>
            </a:r>
            <a:r>
              <a:rPr lang="en-US" sz="1200" spc="-25" dirty="0" smtClean="0">
                <a:latin typeface="Arial"/>
                <a:cs typeface="Arial"/>
              </a:rPr>
              <a:t>appropriate math </a:t>
            </a:r>
            <a:r>
              <a:rPr lang="en-US" sz="1200" spc="-20" dirty="0" smtClean="0">
                <a:latin typeface="Arial"/>
                <a:cs typeface="Arial"/>
              </a:rPr>
              <a:t>and  </a:t>
            </a:r>
            <a:r>
              <a:rPr lang="en-US" sz="1200" spc="-25" dirty="0" smtClean="0">
                <a:latin typeface="Arial"/>
                <a:cs typeface="Arial"/>
              </a:rPr>
              <a:t>statistics methods, which requires </a:t>
            </a:r>
            <a:r>
              <a:rPr lang="en-US" sz="1200" spc="-15" dirty="0" smtClean="0">
                <a:latin typeface="Arial"/>
                <a:cs typeface="Arial"/>
              </a:rPr>
              <a:t>at </a:t>
            </a:r>
            <a:r>
              <a:rPr lang="en-US" sz="1200" spc="-25" dirty="0" smtClean="0">
                <a:latin typeface="Arial"/>
                <a:cs typeface="Arial"/>
              </a:rPr>
              <a:t>least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baseline familiarity </a:t>
            </a:r>
            <a:r>
              <a:rPr lang="en-US" sz="1200" spc="-20" dirty="0" smtClean="0">
                <a:latin typeface="Arial"/>
                <a:cs typeface="Arial"/>
              </a:rPr>
              <a:t>with these </a:t>
            </a:r>
            <a:r>
              <a:rPr lang="en-US" sz="1200" spc="-30" dirty="0" smtClean="0">
                <a:latin typeface="Arial"/>
                <a:cs typeface="Arial"/>
              </a:rPr>
              <a:t>tools.  </a:t>
            </a:r>
            <a:r>
              <a:rPr lang="en-US" sz="1200" spc="-20" dirty="0" smtClean="0">
                <a:latin typeface="Arial"/>
                <a:cs typeface="Arial"/>
              </a:rPr>
              <a:t>This </a:t>
            </a:r>
            <a:r>
              <a:rPr lang="en-US" sz="1200" spc="-15" dirty="0" smtClean="0">
                <a:latin typeface="Arial"/>
                <a:cs typeface="Arial"/>
              </a:rPr>
              <a:t>is </a:t>
            </a:r>
            <a:r>
              <a:rPr lang="en-US" sz="1200" spc="-25" dirty="0" smtClean="0">
                <a:latin typeface="Arial"/>
                <a:cs typeface="Arial"/>
              </a:rPr>
              <a:t>not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15" dirty="0" smtClean="0">
                <a:latin typeface="Arial"/>
                <a:cs typeface="Arial"/>
              </a:rPr>
              <a:t>say </a:t>
            </a:r>
            <a:r>
              <a:rPr lang="en-US" sz="1200" spc="-25" dirty="0" smtClean="0">
                <a:latin typeface="Arial"/>
                <a:cs typeface="Arial"/>
              </a:rPr>
              <a:t>that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15" dirty="0" smtClean="0">
                <a:latin typeface="Arial"/>
                <a:cs typeface="Arial"/>
              </a:rPr>
              <a:t>PhD </a:t>
            </a:r>
            <a:r>
              <a:rPr lang="en-US" sz="1200" spc="-20" dirty="0" smtClean="0">
                <a:latin typeface="Arial"/>
                <a:cs typeface="Arial"/>
              </a:rPr>
              <a:t>in </a:t>
            </a:r>
            <a:r>
              <a:rPr lang="en-US" sz="1200" spc="-25" dirty="0" smtClean="0">
                <a:latin typeface="Arial"/>
                <a:cs typeface="Arial"/>
              </a:rPr>
              <a:t>statistics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25" dirty="0" smtClean="0">
                <a:latin typeface="Arial"/>
                <a:cs typeface="Arial"/>
              </a:rPr>
              <a:t>required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15" dirty="0" smtClean="0">
                <a:latin typeface="Arial"/>
                <a:cs typeface="Arial"/>
              </a:rPr>
              <a:t>be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competent </a:t>
            </a:r>
            <a:r>
              <a:rPr lang="en-US" sz="1200" spc="-20" dirty="0" smtClean="0">
                <a:latin typeface="Arial"/>
                <a:cs typeface="Arial"/>
              </a:rPr>
              <a:t>data  </a:t>
            </a:r>
            <a:r>
              <a:rPr lang="en-US" sz="1200" spc="-25" dirty="0" smtClean="0">
                <a:latin typeface="Arial"/>
                <a:cs typeface="Arial"/>
              </a:rPr>
              <a:t>scientist, but </a:t>
            </a:r>
            <a:r>
              <a:rPr lang="en-US" sz="1200" spc="-15" dirty="0" smtClean="0">
                <a:latin typeface="Arial"/>
                <a:cs typeface="Arial"/>
              </a:rPr>
              <a:t>it </a:t>
            </a:r>
            <a:r>
              <a:rPr lang="en-US" sz="1200" spc="-25" dirty="0" smtClean="0">
                <a:latin typeface="Arial"/>
                <a:cs typeface="Arial"/>
              </a:rPr>
              <a:t>does require knowing what </a:t>
            </a:r>
            <a:r>
              <a:rPr lang="en-US" sz="1200" spc="-15" dirty="0" smtClean="0">
                <a:latin typeface="Arial"/>
                <a:cs typeface="Arial"/>
              </a:rPr>
              <a:t>an </a:t>
            </a:r>
            <a:r>
              <a:rPr lang="en-US" sz="1200" spc="-25" dirty="0" smtClean="0">
                <a:latin typeface="Arial"/>
                <a:cs typeface="Arial"/>
              </a:rPr>
              <a:t>ordinary least squares </a:t>
            </a:r>
            <a:r>
              <a:rPr lang="en-US" sz="1200" spc="-30" dirty="0" smtClean="0">
                <a:latin typeface="Arial"/>
                <a:cs typeface="Arial"/>
              </a:rPr>
              <a:t>regression  (</a:t>
            </a:r>
            <a:r>
              <a:rPr lang="en-US" sz="1200" spc="-30" dirty="0" smtClean="0">
                <a:latin typeface="Arial"/>
                <a:cs typeface="Arial"/>
                <a:hlinkClick r:id="rId5"/>
              </a:rPr>
              <a:t>http://en.wikipedia.org/wiki/Ordinary_least_squares) </a:t>
            </a:r>
            <a:r>
              <a:rPr lang="en-US" sz="1200" spc="-20" dirty="0" smtClean="0">
                <a:latin typeface="Arial"/>
                <a:cs typeface="Arial"/>
              </a:rPr>
              <a:t>is and how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interpret</a:t>
            </a:r>
            <a:r>
              <a:rPr lang="en-US" sz="1200" spc="-16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it.</a:t>
            </a:r>
            <a:endParaRPr lang="en-US" sz="1200" dirty="0" smtClean="0">
              <a:latin typeface="Arial"/>
              <a:cs typeface="Arial"/>
            </a:endParaRPr>
          </a:p>
          <a:p>
            <a:pPr marL="241935" marR="74295" indent="-229235">
              <a:lnSpc>
                <a:spcPct val="96000"/>
              </a:lnSpc>
              <a:spcBef>
                <a:spcPts val="695"/>
              </a:spcBef>
              <a:buFont typeface="Symbol"/>
              <a:buChar char=""/>
              <a:tabLst>
                <a:tab pos="241300" algn="l"/>
                <a:tab pos="242570" algn="l"/>
              </a:tabLst>
            </a:pP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third critical </a:t>
            </a:r>
            <a:r>
              <a:rPr lang="en-US" sz="1200" spc="-30" dirty="0" smtClean="0">
                <a:latin typeface="Arial"/>
                <a:cs typeface="Arial"/>
              </a:rPr>
              <a:t>piece-substance-is </a:t>
            </a:r>
            <a:r>
              <a:rPr lang="en-US" sz="1200" spc="-25" dirty="0" smtClean="0">
                <a:latin typeface="Arial"/>
                <a:cs typeface="Arial"/>
              </a:rPr>
              <a:t>where </a:t>
            </a:r>
            <a:r>
              <a:rPr lang="en-US" sz="1200" spc="-30" dirty="0" smtClean="0">
                <a:latin typeface="Arial"/>
                <a:cs typeface="Arial"/>
              </a:rPr>
              <a:t>thoughts </a:t>
            </a:r>
            <a:r>
              <a:rPr lang="en-US" sz="1200" spc="-20" dirty="0" smtClean="0">
                <a:latin typeface="Arial"/>
                <a:cs typeface="Arial"/>
              </a:rPr>
              <a:t>on </a:t>
            </a:r>
            <a:r>
              <a:rPr lang="en-US" sz="1200" spc="-25" dirty="0" smtClean="0">
                <a:latin typeface="Arial"/>
                <a:cs typeface="Arial"/>
              </a:rPr>
              <a:t>data science diverge  </a:t>
            </a:r>
            <a:r>
              <a:rPr lang="en-US" sz="1200" spc="-20" dirty="0" smtClean="0">
                <a:latin typeface="Arial"/>
                <a:cs typeface="Arial"/>
              </a:rPr>
              <a:t>from most of </a:t>
            </a:r>
            <a:r>
              <a:rPr lang="en-US" sz="1200" spc="-25" dirty="0" smtClean="0">
                <a:latin typeface="Arial"/>
                <a:cs typeface="Arial"/>
              </a:rPr>
              <a:t>what </a:t>
            </a:r>
            <a:r>
              <a:rPr lang="en-US" sz="1200" spc="-20" dirty="0" smtClean="0">
                <a:latin typeface="Arial"/>
                <a:cs typeface="Arial"/>
              </a:rPr>
              <a:t>has </a:t>
            </a:r>
            <a:r>
              <a:rPr lang="en-US" sz="1200" spc="-25" dirty="0" smtClean="0">
                <a:latin typeface="Arial"/>
                <a:cs typeface="Arial"/>
              </a:rPr>
              <a:t>already </a:t>
            </a:r>
            <a:r>
              <a:rPr lang="en-US" sz="1200" spc="-20" dirty="0" smtClean="0">
                <a:latin typeface="Arial"/>
                <a:cs typeface="Arial"/>
              </a:rPr>
              <a:t>been </a:t>
            </a:r>
            <a:r>
              <a:rPr lang="en-US" sz="1200" spc="-25" dirty="0" smtClean="0">
                <a:latin typeface="Arial"/>
                <a:cs typeface="Arial"/>
              </a:rPr>
              <a:t>written </a:t>
            </a:r>
            <a:r>
              <a:rPr lang="en-US" sz="1200" spc="-15" dirty="0" smtClean="0">
                <a:latin typeface="Arial"/>
                <a:cs typeface="Arial"/>
              </a:rPr>
              <a:t>on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topic. Data plus </a:t>
            </a:r>
            <a:r>
              <a:rPr lang="en-US" sz="1200" spc="-20" dirty="0" smtClean="0">
                <a:latin typeface="Arial"/>
                <a:cs typeface="Arial"/>
              </a:rPr>
              <a:t>math </a:t>
            </a:r>
            <a:r>
              <a:rPr lang="en-US" sz="1200" spc="-30" dirty="0" smtClean="0">
                <a:latin typeface="Arial"/>
                <a:cs typeface="Arial"/>
              </a:rPr>
              <a:t>and  </a:t>
            </a:r>
            <a:r>
              <a:rPr lang="en-US" sz="1200" spc="-25" dirty="0" smtClean="0">
                <a:latin typeface="Arial"/>
                <a:cs typeface="Arial"/>
              </a:rPr>
              <a:t>statistics only gets </a:t>
            </a:r>
            <a:r>
              <a:rPr lang="en-US" sz="1200" spc="-20" dirty="0" smtClean="0">
                <a:latin typeface="Arial"/>
                <a:cs typeface="Arial"/>
              </a:rPr>
              <a:t>you </a:t>
            </a:r>
            <a:r>
              <a:rPr lang="en-US" sz="1200" spc="-25" dirty="0" smtClean="0">
                <a:latin typeface="Arial"/>
                <a:cs typeface="Arial"/>
              </a:rPr>
              <a:t>machine </a:t>
            </a:r>
            <a:r>
              <a:rPr lang="en-US" sz="1200" spc="-30" dirty="0" smtClean="0">
                <a:latin typeface="Arial"/>
                <a:cs typeface="Arial"/>
              </a:rPr>
              <a:t>learning, </a:t>
            </a:r>
            <a:r>
              <a:rPr lang="en-US" sz="1200" spc="-25" dirty="0" smtClean="0">
                <a:latin typeface="Arial"/>
                <a:cs typeface="Arial"/>
              </a:rPr>
              <a:t>which </a:t>
            </a:r>
            <a:r>
              <a:rPr lang="en-US" sz="1200" spc="-20" dirty="0" smtClean="0">
                <a:latin typeface="Arial"/>
                <a:cs typeface="Arial"/>
              </a:rPr>
              <a:t>is </a:t>
            </a:r>
            <a:r>
              <a:rPr lang="en-US" sz="1200" spc="-25" dirty="0" smtClean="0">
                <a:latin typeface="Arial"/>
                <a:cs typeface="Arial"/>
              </a:rPr>
              <a:t>great </a:t>
            </a:r>
            <a:r>
              <a:rPr lang="en-US" sz="1200" spc="-20" dirty="0" smtClean="0">
                <a:latin typeface="Arial"/>
                <a:cs typeface="Arial"/>
              </a:rPr>
              <a:t>if that is </a:t>
            </a:r>
            <a:r>
              <a:rPr lang="en-US" sz="1200" spc="-25" dirty="0" smtClean="0">
                <a:latin typeface="Arial"/>
                <a:cs typeface="Arial"/>
              </a:rPr>
              <a:t>what you </a:t>
            </a:r>
            <a:r>
              <a:rPr lang="en-US" sz="1200" spc="-20" dirty="0" smtClean="0">
                <a:latin typeface="Arial"/>
                <a:cs typeface="Arial"/>
              </a:rPr>
              <a:t>are  </a:t>
            </a:r>
            <a:r>
              <a:rPr lang="en-US" sz="1200" spc="-25" dirty="0" smtClean="0">
                <a:latin typeface="Arial"/>
                <a:cs typeface="Arial"/>
              </a:rPr>
              <a:t>interested </a:t>
            </a:r>
            <a:r>
              <a:rPr lang="en-US" sz="1200" spc="-20" dirty="0" smtClean="0">
                <a:latin typeface="Arial"/>
                <a:cs typeface="Arial"/>
              </a:rPr>
              <a:t>in, </a:t>
            </a:r>
            <a:r>
              <a:rPr lang="en-US" sz="1200" spc="-25" dirty="0" smtClean="0">
                <a:latin typeface="Arial"/>
                <a:cs typeface="Arial"/>
              </a:rPr>
              <a:t>but not </a:t>
            </a:r>
            <a:r>
              <a:rPr lang="en-US" sz="1200" spc="-15" dirty="0" smtClean="0">
                <a:latin typeface="Arial"/>
                <a:cs typeface="Arial"/>
              </a:rPr>
              <a:t>if </a:t>
            </a:r>
            <a:r>
              <a:rPr lang="en-US" sz="1200" spc="-25" dirty="0" smtClean="0">
                <a:latin typeface="Arial"/>
                <a:cs typeface="Arial"/>
              </a:rPr>
              <a:t>you are doing data science. Science </a:t>
            </a:r>
            <a:r>
              <a:rPr lang="en-US" sz="1200" spc="-20" dirty="0" smtClean="0">
                <a:latin typeface="Arial"/>
                <a:cs typeface="Arial"/>
              </a:rPr>
              <a:t>is </a:t>
            </a:r>
            <a:r>
              <a:rPr lang="en-US" sz="1200" spc="-25" dirty="0" smtClean="0">
                <a:latin typeface="Arial"/>
                <a:cs typeface="Arial"/>
              </a:rPr>
              <a:t>about discovery 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building knowledge, which requires </a:t>
            </a:r>
            <a:r>
              <a:rPr lang="en-US" sz="1200" spc="-20" dirty="0" smtClean="0">
                <a:latin typeface="Arial"/>
                <a:cs typeface="Arial"/>
              </a:rPr>
              <a:t>some </a:t>
            </a:r>
            <a:r>
              <a:rPr lang="en-US" sz="1200" spc="-25" dirty="0" smtClean="0">
                <a:latin typeface="Arial"/>
                <a:cs typeface="Arial"/>
              </a:rPr>
              <a:t>motivating questions about </a:t>
            </a:r>
            <a:r>
              <a:rPr lang="en-US" sz="1200" spc="-30" dirty="0" smtClean="0">
                <a:latin typeface="Arial"/>
                <a:cs typeface="Arial"/>
              </a:rPr>
              <a:t>the  </a:t>
            </a:r>
            <a:r>
              <a:rPr lang="en-US" sz="1200" spc="-25" dirty="0" smtClean="0">
                <a:latin typeface="Arial"/>
                <a:cs typeface="Arial"/>
              </a:rPr>
              <a:t>world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30" dirty="0" smtClean="0">
                <a:latin typeface="Arial"/>
                <a:cs typeface="Arial"/>
              </a:rPr>
              <a:t>hypotheses </a:t>
            </a:r>
            <a:r>
              <a:rPr lang="en-US" sz="1200" spc="-20" dirty="0" smtClean="0">
                <a:latin typeface="Arial"/>
                <a:cs typeface="Arial"/>
              </a:rPr>
              <a:t>that </a:t>
            </a:r>
            <a:r>
              <a:rPr lang="en-US" sz="1200" spc="-15" dirty="0" smtClean="0">
                <a:latin typeface="Arial"/>
                <a:cs typeface="Arial"/>
              </a:rPr>
              <a:t>can be </a:t>
            </a:r>
            <a:r>
              <a:rPr lang="en-US" sz="1200" spc="-25" dirty="0" smtClean="0">
                <a:latin typeface="Arial"/>
                <a:cs typeface="Arial"/>
              </a:rPr>
              <a:t>brought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0" dirty="0" smtClean="0">
                <a:latin typeface="Arial"/>
                <a:cs typeface="Arial"/>
              </a:rPr>
              <a:t>data and </a:t>
            </a:r>
            <a:r>
              <a:rPr lang="en-US" sz="1200" spc="-25" dirty="0" smtClean="0">
                <a:latin typeface="Arial"/>
                <a:cs typeface="Arial"/>
              </a:rPr>
              <a:t>tested </a:t>
            </a:r>
            <a:r>
              <a:rPr lang="en-US" sz="1200" spc="-20" dirty="0" smtClean="0">
                <a:latin typeface="Arial"/>
                <a:cs typeface="Arial"/>
              </a:rPr>
              <a:t>with </a:t>
            </a:r>
            <a:r>
              <a:rPr lang="en-US" sz="1200" spc="-30" dirty="0" smtClean="0">
                <a:latin typeface="Arial"/>
                <a:cs typeface="Arial"/>
              </a:rPr>
              <a:t>statistical  </a:t>
            </a:r>
            <a:r>
              <a:rPr lang="en-US" sz="1200" spc="-25" dirty="0" smtClean="0">
                <a:latin typeface="Arial"/>
                <a:cs typeface="Arial"/>
              </a:rPr>
              <a:t>methods. </a:t>
            </a:r>
            <a:r>
              <a:rPr lang="en-US" sz="1200" spc="-10" dirty="0" smtClean="0">
                <a:latin typeface="Arial"/>
                <a:cs typeface="Arial"/>
              </a:rPr>
              <a:t>On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flip-side, </a:t>
            </a:r>
            <a:r>
              <a:rPr lang="en-US" sz="1200" spc="-30" dirty="0" smtClean="0">
                <a:latin typeface="Arial"/>
                <a:cs typeface="Arial"/>
              </a:rPr>
              <a:t>substantive </a:t>
            </a:r>
            <a:r>
              <a:rPr lang="en-US" sz="1200" spc="-25" dirty="0" smtClean="0">
                <a:latin typeface="Arial"/>
                <a:cs typeface="Arial"/>
              </a:rPr>
              <a:t>expertise plus </a:t>
            </a:r>
            <a:r>
              <a:rPr lang="en-US" sz="1200" spc="-20" dirty="0" smtClean="0">
                <a:latin typeface="Arial"/>
                <a:cs typeface="Arial"/>
              </a:rPr>
              <a:t>math and </a:t>
            </a:r>
            <a:r>
              <a:rPr lang="en-US" sz="1200" spc="-25" dirty="0" smtClean="0">
                <a:latin typeface="Arial"/>
                <a:cs typeface="Arial"/>
              </a:rPr>
              <a:t>statistics  knowledge </a:t>
            </a:r>
            <a:r>
              <a:rPr lang="en-US" sz="1200" spc="-15" dirty="0" smtClean="0">
                <a:latin typeface="Arial"/>
                <a:cs typeface="Arial"/>
              </a:rPr>
              <a:t>is </a:t>
            </a:r>
            <a:r>
              <a:rPr lang="en-US" sz="1200" spc="-25" dirty="0" smtClean="0">
                <a:latin typeface="Arial"/>
                <a:cs typeface="Arial"/>
              </a:rPr>
              <a:t>where </a:t>
            </a:r>
            <a:r>
              <a:rPr lang="en-US" sz="1200" spc="-20" dirty="0" smtClean="0">
                <a:latin typeface="Arial"/>
                <a:cs typeface="Arial"/>
              </a:rPr>
              <a:t>most </a:t>
            </a:r>
            <a:r>
              <a:rPr lang="en-US" sz="1200" spc="-25" dirty="0" smtClean="0">
                <a:latin typeface="Arial"/>
                <a:cs typeface="Arial"/>
              </a:rPr>
              <a:t>traditional researcher falls. Doctoral level </a:t>
            </a:r>
            <a:r>
              <a:rPr lang="en-US" sz="1200" spc="-30" dirty="0" smtClean="0">
                <a:latin typeface="Arial"/>
                <a:cs typeface="Arial"/>
              </a:rPr>
              <a:t>researchers  </a:t>
            </a:r>
            <a:r>
              <a:rPr lang="en-US" sz="1200" spc="-25" dirty="0" smtClean="0">
                <a:latin typeface="Arial"/>
                <a:cs typeface="Arial"/>
              </a:rPr>
              <a:t>spend most </a:t>
            </a:r>
            <a:r>
              <a:rPr lang="en-US" sz="1200" spc="-15" dirty="0" smtClean="0">
                <a:latin typeface="Arial"/>
                <a:cs typeface="Arial"/>
              </a:rPr>
              <a:t>of </a:t>
            </a:r>
            <a:r>
              <a:rPr lang="en-US" sz="1200" spc="-20" dirty="0" smtClean="0">
                <a:latin typeface="Arial"/>
                <a:cs typeface="Arial"/>
              </a:rPr>
              <a:t>their time </a:t>
            </a:r>
            <a:r>
              <a:rPr lang="en-US" sz="1200" spc="-25" dirty="0" smtClean="0">
                <a:latin typeface="Arial"/>
                <a:cs typeface="Arial"/>
              </a:rPr>
              <a:t>acquiring expertise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25" dirty="0" smtClean="0">
                <a:latin typeface="Arial"/>
                <a:cs typeface="Arial"/>
              </a:rPr>
              <a:t>these areas, but </a:t>
            </a:r>
            <a:r>
              <a:rPr lang="en-US" sz="1200" spc="-20" dirty="0" smtClean="0">
                <a:latin typeface="Arial"/>
                <a:cs typeface="Arial"/>
              </a:rPr>
              <a:t>very little time  </a:t>
            </a:r>
            <a:r>
              <a:rPr lang="en-US" sz="1200" spc="-25" dirty="0" smtClean="0">
                <a:latin typeface="Arial"/>
                <a:cs typeface="Arial"/>
              </a:rPr>
              <a:t>learning about </a:t>
            </a:r>
            <a:r>
              <a:rPr lang="en-US" sz="1200" spc="-40" dirty="0" smtClean="0">
                <a:latin typeface="Arial"/>
                <a:cs typeface="Arial"/>
              </a:rPr>
              <a:t>technology. </a:t>
            </a:r>
            <a:r>
              <a:rPr lang="en-US" sz="1200" spc="-25" dirty="0" smtClean="0">
                <a:latin typeface="Arial"/>
                <a:cs typeface="Arial"/>
              </a:rPr>
              <a:t>Part </a:t>
            </a:r>
            <a:r>
              <a:rPr lang="en-US" sz="1200" spc="-15" dirty="0" smtClean="0">
                <a:latin typeface="Arial"/>
                <a:cs typeface="Arial"/>
              </a:rPr>
              <a:t>of </a:t>
            </a:r>
            <a:r>
              <a:rPr lang="en-US" sz="1200" spc="-20" dirty="0" smtClean="0">
                <a:latin typeface="Arial"/>
                <a:cs typeface="Arial"/>
              </a:rPr>
              <a:t>this </a:t>
            </a:r>
            <a:r>
              <a:rPr lang="en-US" sz="1200" spc="-15" dirty="0" smtClean="0">
                <a:latin typeface="Arial"/>
                <a:cs typeface="Arial"/>
              </a:rPr>
              <a:t>is the </a:t>
            </a:r>
            <a:r>
              <a:rPr lang="en-US" sz="1200" spc="-25" dirty="0" smtClean="0">
                <a:latin typeface="Arial"/>
                <a:cs typeface="Arial"/>
              </a:rPr>
              <a:t>culture </a:t>
            </a:r>
            <a:r>
              <a:rPr lang="en-US" sz="1200" spc="-20" dirty="0" smtClean="0">
                <a:latin typeface="Arial"/>
                <a:cs typeface="Arial"/>
              </a:rPr>
              <a:t>of </a:t>
            </a:r>
            <a:r>
              <a:rPr lang="en-US" sz="1200" spc="-30" dirty="0" smtClean="0">
                <a:latin typeface="Arial"/>
                <a:cs typeface="Arial"/>
              </a:rPr>
              <a:t>academia, </a:t>
            </a:r>
            <a:r>
              <a:rPr lang="en-US" sz="1200" spc="-25" dirty="0" smtClean="0">
                <a:latin typeface="Arial"/>
                <a:cs typeface="Arial"/>
              </a:rPr>
              <a:t>which does</a:t>
            </a:r>
            <a:r>
              <a:rPr lang="en-US" sz="1200" spc="-26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not  </a:t>
            </a:r>
            <a:r>
              <a:rPr lang="en-US" sz="1200" spc="-25" dirty="0" smtClean="0">
                <a:latin typeface="Arial"/>
                <a:cs typeface="Arial"/>
              </a:rPr>
              <a:t>reward researchers </a:t>
            </a:r>
            <a:r>
              <a:rPr lang="en-US" sz="1200" spc="-15" dirty="0" smtClean="0">
                <a:latin typeface="Arial"/>
                <a:cs typeface="Arial"/>
              </a:rPr>
              <a:t>for </a:t>
            </a:r>
            <a:r>
              <a:rPr lang="en-US" sz="1200" spc="-25" dirty="0" smtClean="0">
                <a:latin typeface="Arial"/>
                <a:cs typeface="Arial"/>
              </a:rPr>
              <a:t>understanding </a:t>
            </a:r>
            <a:r>
              <a:rPr lang="en-US" sz="1200" spc="-40" dirty="0" smtClean="0">
                <a:latin typeface="Arial"/>
                <a:cs typeface="Arial"/>
              </a:rPr>
              <a:t>technology. </a:t>
            </a:r>
            <a:r>
              <a:rPr lang="en-US" sz="1200" spc="-25" dirty="0" smtClean="0">
                <a:latin typeface="Arial"/>
                <a:cs typeface="Arial"/>
              </a:rPr>
              <a:t>That said, </a:t>
            </a:r>
            <a:r>
              <a:rPr lang="en-US" sz="1200" spc="-20" dirty="0" smtClean="0">
                <a:latin typeface="Arial"/>
                <a:cs typeface="Arial"/>
              </a:rPr>
              <a:t>there are </a:t>
            </a:r>
            <a:r>
              <a:rPr lang="en-US" sz="1200" spc="-25" dirty="0" smtClean="0">
                <a:latin typeface="Arial"/>
                <a:cs typeface="Arial"/>
              </a:rPr>
              <a:t>many  young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academics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graduate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students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that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are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eager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to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bucking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that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tradition.</a:t>
            </a:r>
            <a:endParaRPr lang="en-US" sz="1200" dirty="0" smtClean="0">
              <a:latin typeface="Arial"/>
              <a:cs typeface="Arial"/>
            </a:endParaRPr>
          </a:p>
          <a:p>
            <a:pPr marL="241935" marR="54610" indent="-229235">
              <a:lnSpc>
                <a:spcPct val="96000"/>
              </a:lnSpc>
              <a:spcBef>
                <a:spcPts val="695"/>
              </a:spcBef>
              <a:buFont typeface="Symbol"/>
              <a:buChar char=""/>
              <a:tabLst>
                <a:tab pos="241300" algn="l"/>
                <a:tab pos="2425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Finally,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word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the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hacking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skills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plus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substantive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expertise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danger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zone.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This  </a:t>
            </a:r>
            <a:r>
              <a:rPr lang="en-US" sz="1200" spc="-15" dirty="0" smtClean="0">
                <a:latin typeface="Arial"/>
                <a:cs typeface="Arial"/>
              </a:rPr>
              <a:t>is </a:t>
            </a:r>
            <a:r>
              <a:rPr lang="en-US" sz="1200" spc="-25" dirty="0" smtClean="0">
                <a:latin typeface="Arial"/>
                <a:cs typeface="Arial"/>
              </a:rPr>
              <a:t>where people </a:t>
            </a:r>
            <a:r>
              <a:rPr lang="en-US" sz="1200" spc="-20" dirty="0" smtClean="0">
                <a:latin typeface="Arial"/>
                <a:cs typeface="Arial"/>
              </a:rPr>
              <a:t>can </a:t>
            </a:r>
            <a:r>
              <a:rPr lang="en-US" sz="1200" spc="-15" dirty="0" smtClean="0">
                <a:latin typeface="Arial"/>
                <a:cs typeface="Arial"/>
              </a:rPr>
              <a:t>be </a:t>
            </a:r>
            <a:r>
              <a:rPr lang="en-US" sz="1200" spc="-25" dirty="0" smtClean="0">
                <a:latin typeface="Arial"/>
                <a:cs typeface="Arial"/>
              </a:rPr>
              <a:t>placed who, "know enough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15" dirty="0" smtClean="0">
                <a:latin typeface="Arial"/>
                <a:cs typeface="Arial"/>
              </a:rPr>
              <a:t>be </a:t>
            </a:r>
            <a:r>
              <a:rPr lang="en-US" sz="1200" spc="-25" dirty="0" smtClean="0">
                <a:latin typeface="Arial"/>
                <a:cs typeface="Arial"/>
              </a:rPr>
              <a:t>dangerous," </a:t>
            </a:r>
            <a:r>
              <a:rPr lang="en-US" sz="1200" spc="-20" dirty="0" smtClean="0">
                <a:latin typeface="Arial"/>
                <a:cs typeface="Arial"/>
              </a:rPr>
              <a:t>and is the  most </a:t>
            </a:r>
            <a:r>
              <a:rPr lang="en-US" sz="1200" spc="-30" dirty="0" smtClean="0">
                <a:latin typeface="Arial"/>
                <a:cs typeface="Arial"/>
              </a:rPr>
              <a:t>problematic </a:t>
            </a:r>
            <a:r>
              <a:rPr lang="en-US" sz="1200" spc="-25" dirty="0" smtClean="0">
                <a:latin typeface="Arial"/>
                <a:cs typeface="Arial"/>
              </a:rPr>
              <a:t>area </a:t>
            </a:r>
            <a:r>
              <a:rPr lang="en-US" sz="1200" spc="-20" dirty="0" smtClean="0">
                <a:latin typeface="Arial"/>
                <a:cs typeface="Arial"/>
              </a:rPr>
              <a:t>of the </a:t>
            </a:r>
            <a:r>
              <a:rPr lang="en-US" sz="1200" spc="-25" dirty="0" smtClean="0">
                <a:latin typeface="Arial"/>
                <a:cs typeface="Arial"/>
              </a:rPr>
              <a:t>diagram. </a:t>
            </a:r>
            <a:r>
              <a:rPr lang="en-US" sz="1200" spc="-15" dirty="0" smtClean="0">
                <a:latin typeface="Arial"/>
                <a:cs typeface="Arial"/>
              </a:rPr>
              <a:t>In </a:t>
            </a:r>
            <a:r>
              <a:rPr lang="en-US" sz="1200" spc="-20" dirty="0" smtClean="0">
                <a:latin typeface="Arial"/>
                <a:cs typeface="Arial"/>
              </a:rPr>
              <a:t>this </a:t>
            </a:r>
            <a:r>
              <a:rPr lang="en-US" sz="1200" spc="-25" dirty="0" smtClean="0">
                <a:latin typeface="Arial"/>
                <a:cs typeface="Arial"/>
              </a:rPr>
              <a:t>area people </a:t>
            </a:r>
            <a:r>
              <a:rPr lang="en-US" sz="1200" spc="-20" dirty="0" smtClean="0">
                <a:latin typeface="Arial"/>
                <a:cs typeface="Arial"/>
              </a:rPr>
              <a:t>who </a:t>
            </a:r>
            <a:r>
              <a:rPr lang="en-US" sz="1200" spc="-25" dirty="0" smtClean="0">
                <a:latin typeface="Arial"/>
                <a:cs typeface="Arial"/>
              </a:rPr>
              <a:t>are perfectly  capable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of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extracting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structuring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data,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likely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related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field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they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know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quite 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bit about,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probably even </a:t>
            </a:r>
            <a:r>
              <a:rPr lang="en-US" sz="1200" spc="-20" dirty="0" smtClean="0">
                <a:latin typeface="Arial"/>
                <a:cs typeface="Arial"/>
              </a:rPr>
              <a:t>know </a:t>
            </a:r>
            <a:r>
              <a:rPr lang="en-US" sz="1200" spc="-25" dirty="0" smtClean="0">
                <a:latin typeface="Arial"/>
                <a:cs typeface="Arial"/>
              </a:rPr>
              <a:t>enough </a:t>
            </a:r>
            <a:r>
              <a:rPr lang="en-US" sz="1200" dirty="0" smtClean="0">
                <a:latin typeface="Arial"/>
                <a:cs typeface="Arial"/>
              </a:rPr>
              <a:t>R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0" dirty="0" smtClean="0">
                <a:latin typeface="Arial"/>
                <a:cs typeface="Arial"/>
              </a:rPr>
              <a:t>run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linear regression </a:t>
            </a:r>
            <a:r>
              <a:rPr lang="en-US" sz="1200" spc="-30" dirty="0" smtClean="0">
                <a:latin typeface="Arial"/>
                <a:cs typeface="Arial"/>
              </a:rPr>
              <a:t>and  </a:t>
            </a:r>
            <a:r>
              <a:rPr lang="en-US" sz="1200" spc="-25" dirty="0" smtClean="0">
                <a:latin typeface="Arial"/>
                <a:cs typeface="Arial"/>
              </a:rPr>
              <a:t>report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30" dirty="0" smtClean="0">
                <a:latin typeface="Arial"/>
                <a:cs typeface="Arial"/>
              </a:rPr>
              <a:t>coefficients; </a:t>
            </a:r>
            <a:r>
              <a:rPr lang="en-US" sz="1200" spc="-25" dirty="0" smtClean="0">
                <a:latin typeface="Arial"/>
                <a:cs typeface="Arial"/>
              </a:rPr>
              <a:t>but they </a:t>
            </a:r>
            <a:r>
              <a:rPr lang="en-US" sz="1200" spc="-20" dirty="0" smtClean="0">
                <a:latin typeface="Arial"/>
                <a:cs typeface="Arial"/>
              </a:rPr>
              <a:t>lack any </a:t>
            </a:r>
            <a:r>
              <a:rPr lang="en-US" sz="1200" spc="-30" dirty="0" smtClean="0">
                <a:latin typeface="Arial"/>
                <a:cs typeface="Arial"/>
              </a:rPr>
              <a:t>understanding </a:t>
            </a:r>
            <a:r>
              <a:rPr lang="en-US" sz="1200" spc="-20" dirty="0" smtClean="0">
                <a:latin typeface="Arial"/>
                <a:cs typeface="Arial"/>
              </a:rPr>
              <a:t>of </a:t>
            </a:r>
            <a:r>
              <a:rPr lang="en-US" sz="1200" spc="-25" dirty="0" smtClean="0">
                <a:latin typeface="Arial"/>
                <a:cs typeface="Arial"/>
              </a:rPr>
              <a:t>what those </a:t>
            </a:r>
            <a:r>
              <a:rPr lang="en-US" sz="1200" spc="-30" dirty="0" smtClean="0">
                <a:latin typeface="Arial"/>
                <a:cs typeface="Arial"/>
              </a:rPr>
              <a:t>coefficients  </a:t>
            </a:r>
            <a:r>
              <a:rPr lang="en-US" sz="1200" spc="-25" dirty="0" smtClean="0">
                <a:latin typeface="Arial"/>
                <a:cs typeface="Arial"/>
              </a:rPr>
              <a:t>mean. </a:t>
            </a:r>
            <a:r>
              <a:rPr lang="en-US" sz="1200" spc="-20" dirty="0" smtClean="0">
                <a:latin typeface="Arial"/>
                <a:cs typeface="Arial"/>
              </a:rPr>
              <a:t>It is from this part of the </a:t>
            </a:r>
            <a:r>
              <a:rPr lang="en-US" sz="1200" spc="-25" dirty="0" smtClean="0">
                <a:latin typeface="Arial"/>
                <a:cs typeface="Arial"/>
              </a:rPr>
              <a:t>diagram that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phrase </a:t>
            </a:r>
            <a:r>
              <a:rPr lang="en-US" sz="1200" spc="-20" dirty="0" smtClean="0">
                <a:latin typeface="Arial"/>
                <a:cs typeface="Arial"/>
              </a:rPr>
              <a:t>"lies, </a:t>
            </a:r>
            <a:r>
              <a:rPr lang="en-US" sz="1200" spc="-25" dirty="0" smtClean="0">
                <a:latin typeface="Arial"/>
                <a:cs typeface="Arial"/>
              </a:rPr>
              <a:t>damned </a:t>
            </a:r>
            <a:r>
              <a:rPr lang="en-US" sz="1200" spc="-20" dirty="0" smtClean="0">
                <a:latin typeface="Arial"/>
                <a:cs typeface="Arial"/>
              </a:rPr>
              <a:t>lies, and  </a:t>
            </a:r>
            <a:r>
              <a:rPr lang="en-US" sz="1200" spc="-25" dirty="0" smtClean="0">
                <a:latin typeface="Arial"/>
                <a:cs typeface="Arial"/>
              </a:rPr>
              <a:t>statistics" emanates, because either through </a:t>
            </a:r>
            <a:r>
              <a:rPr lang="en-US" sz="1200" spc="-30" dirty="0" smtClean="0">
                <a:latin typeface="Arial"/>
                <a:cs typeface="Arial"/>
              </a:rPr>
              <a:t>ignorance </a:t>
            </a:r>
            <a:r>
              <a:rPr lang="en-US" sz="1200" spc="-20" dirty="0" smtClean="0">
                <a:latin typeface="Arial"/>
                <a:cs typeface="Arial"/>
              </a:rPr>
              <a:t>or </a:t>
            </a:r>
            <a:r>
              <a:rPr lang="en-US" sz="1200" spc="-25" dirty="0" smtClean="0">
                <a:latin typeface="Arial"/>
                <a:cs typeface="Arial"/>
              </a:rPr>
              <a:t>malice </a:t>
            </a:r>
            <a:r>
              <a:rPr lang="en-US" sz="1200" spc="-20" dirty="0" smtClean="0">
                <a:latin typeface="Arial"/>
                <a:cs typeface="Arial"/>
              </a:rPr>
              <a:t>this </a:t>
            </a:r>
            <a:r>
              <a:rPr lang="en-US" sz="1200" spc="-25" dirty="0" smtClean="0">
                <a:latin typeface="Arial"/>
                <a:cs typeface="Arial"/>
              </a:rPr>
              <a:t>overlap </a:t>
            </a:r>
            <a:r>
              <a:rPr lang="en-US" sz="1200" spc="-20" dirty="0" smtClean="0">
                <a:latin typeface="Arial"/>
                <a:cs typeface="Arial"/>
              </a:rPr>
              <a:t>of  </a:t>
            </a:r>
            <a:r>
              <a:rPr lang="en-US" sz="1200" spc="-25" dirty="0" smtClean="0">
                <a:latin typeface="Arial"/>
                <a:cs typeface="Arial"/>
              </a:rPr>
              <a:t>skills gives people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ability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create what </a:t>
            </a:r>
            <a:r>
              <a:rPr lang="en-US" sz="1200" spc="-30" dirty="0" smtClean="0">
                <a:latin typeface="Arial"/>
                <a:cs typeface="Arial"/>
              </a:rPr>
              <a:t>appears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15" dirty="0" smtClean="0">
                <a:latin typeface="Arial"/>
                <a:cs typeface="Arial"/>
              </a:rPr>
              <a:t>be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legitimate analysis  without </a:t>
            </a:r>
            <a:r>
              <a:rPr lang="en-US" sz="1200" spc="-20" dirty="0" smtClean="0">
                <a:latin typeface="Arial"/>
                <a:cs typeface="Arial"/>
              </a:rPr>
              <a:t>any </a:t>
            </a:r>
            <a:r>
              <a:rPr lang="en-US" sz="1200" spc="-30" dirty="0" smtClean="0">
                <a:latin typeface="Arial"/>
                <a:cs typeface="Arial"/>
              </a:rPr>
              <a:t>understanding </a:t>
            </a:r>
            <a:r>
              <a:rPr lang="en-US" sz="1200" spc="-20" dirty="0" smtClean="0">
                <a:latin typeface="Arial"/>
                <a:cs typeface="Arial"/>
              </a:rPr>
              <a:t>of how </a:t>
            </a:r>
            <a:r>
              <a:rPr lang="en-US" sz="1200" spc="-15" dirty="0" smtClean="0">
                <a:latin typeface="Arial"/>
                <a:cs typeface="Arial"/>
              </a:rPr>
              <a:t>they </a:t>
            </a:r>
            <a:r>
              <a:rPr lang="en-US" sz="1200" spc="-20" dirty="0" smtClean="0">
                <a:latin typeface="Arial"/>
                <a:cs typeface="Arial"/>
              </a:rPr>
              <a:t>got </a:t>
            </a:r>
            <a:r>
              <a:rPr lang="en-US" sz="1200" spc="-25" dirty="0" smtClean="0">
                <a:latin typeface="Arial"/>
                <a:cs typeface="Arial"/>
              </a:rPr>
              <a:t>there </a:t>
            </a:r>
            <a:r>
              <a:rPr lang="en-US" sz="1200" spc="-15" dirty="0" smtClean="0">
                <a:latin typeface="Arial"/>
                <a:cs typeface="Arial"/>
              </a:rPr>
              <a:t>or </a:t>
            </a:r>
            <a:r>
              <a:rPr lang="en-US" sz="1200" spc="-25" dirty="0" smtClean="0">
                <a:latin typeface="Arial"/>
                <a:cs typeface="Arial"/>
              </a:rPr>
              <a:t>what </a:t>
            </a:r>
            <a:r>
              <a:rPr lang="en-US" sz="1200" spc="-20" dirty="0" smtClean="0">
                <a:latin typeface="Arial"/>
                <a:cs typeface="Arial"/>
              </a:rPr>
              <a:t>they </a:t>
            </a:r>
            <a:r>
              <a:rPr lang="en-US" sz="1200" spc="-25" dirty="0" smtClean="0">
                <a:latin typeface="Arial"/>
                <a:cs typeface="Arial"/>
              </a:rPr>
              <a:t>have created.  </a:t>
            </a:r>
            <a:r>
              <a:rPr lang="en-US" sz="1200" spc="-35" dirty="0" smtClean="0">
                <a:latin typeface="Arial"/>
                <a:cs typeface="Arial"/>
              </a:rPr>
              <a:t>Fortunately, </a:t>
            </a:r>
            <a:r>
              <a:rPr lang="en-US" sz="1200" spc="-15" dirty="0" smtClean="0">
                <a:latin typeface="Arial"/>
                <a:cs typeface="Arial"/>
              </a:rPr>
              <a:t>it </a:t>
            </a:r>
            <a:r>
              <a:rPr lang="en-US" sz="1200" spc="-25" dirty="0" smtClean="0">
                <a:latin typeface="Arial"/>
                <a:cs typeface="Arial"/>
              </a:rPr>
              <a:t>requires </a:t>
            </a:r>
            <a:r>
              <a:rPr lang="en-US" sz="1200" spc="-20" dirty="0" smtClean="0">
                <a:latin typeface="Arial"/>
                <a:cs typeface="Arial"/>
              </a:rPr>
              <a:t>near </a:t>
            </a:r>
            <a:r>
              <a:rPr lang="en-US" sz="1200" spc="-25" dirty="0" smtClean="0">
                <a:latin typeface="Arial"/>
                <a:cs typeface="Arial"/>
              </a:rPr>
              <a:t>willful ignorance </a:t>
            </a:r>
            <a:r>
              <a:rPr lang="en-US" sz="1200" spc="-15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acquire hacking skills </a:t>
            </a:r>
            <a:r>
              <a:rPr lang="en-US" sz="1200" spc="-20" dirty="0" smtClean="0">
                <a:latin typeface="Arial"/>
                <a:cs typeface="Arial"/>
              </a:rPr>
              <a:t>and  </a:t>
            </a:r>
            <a:r>
              <a:rPr lang="en-US" sz="1200" spc="-25" dirty="0" smtClean="0">
                <a:latin typeface="Arial"/>
                <a:cs typeface="Arial"/>
              </a:rPr>
              <a:t>substantive expertise without </a:t>
            </a:r>
            <a:r>
              <a:rPr lang="en-US" sz="1200" spc="-20" dirty="0" smtClean="0">
                <a:latin typeface="Arial"/>
                <a:cs typeface="Arial"/>
              </a:rPr>
              <a:t>also </a:t>
            </a:r>
            <a:r>
              <a:rPr lang="en-US" sz="1200" spc="-25" dirty="0" smtClean="0">
                <a:latin typeface="Arial"/>
                <a:cs typeface="Arial"/>
              </a:rPr>
              <a:t>learning </a:t>
            </a:r>
            <a:r>
              <a:rPr lang="en-US" sz="1200" spc="-20" dirty="0" smtClean="0">
                <a:latin typeface="Arial"/>
                <a:cs typeface="Arial"/>
              </a:rPr>
              <a:t>some math and </a:t>
            </a:r>
            <a:r>
              <a:rPr lang="en-US" sz="1200" spc="-25" dirty="0" smtClean="0">
                <a:latin typeface="Arial"/>
                <a:cs typeface="Arial"/>
              </a:rPr>
              <a:t>statistics </a:t>
            </a:r>
            <a:r>
              <a:rPr lang="en-US" sz="1200" spc="-20" dirty="0" smtClean="0">
                <a:latin typeface="Arial"/>
                <a:cs typeface="Arial"/>
              </a:rPr>
              <a:t>along </a:t>
            </a:r>
            <a:r>
              <a:rPr lang="en-US" sz="1200" spc="-15" dirty="0" smtClean="0">
                <a:latin typeface="Arial"/>
                <a:cs typeface="Arial"/>
              </a:rPr>
              <a:t>the  </a:t>
            </a:r>
            <a:r>
              <a:rPr lang="en-US" sz="1200" spc="-55" dirty="0" smtClean="0">
                <a:latin typeface="Arial"/>
                <a:cs typeface="Arial"/>
              </a:rPr>
              <a:t>way. </a:t>
            </a:r>
            <a:r>
              <a:rPr lang="en-US" sz="1200" spc="-10" dirty="0" smtClean="0">
                <a:latin typeface="Arial"/>
                <a:cs typeface="Arial"/>
              </a:rPr>
              <a:t>As </a:t>
            </a:r>
            <a:r>
              <a:rPr lang="en-US" sz="1200" spc="-20" dirty="0" smtClean="0">
                <a:latin typeface="Arial"/>
                <a:cs typeface="Arial"/>
              </a:rPr>
              <a:t>such,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danger </a:t>
            </a:r>
            <a:r>
              <a:rPr lang="en-US" sz="1200" spc="-20" dirty="0" smtClean="0">
                <a:latin typeface="Arial"/>
                <a:cs typeface="Arial"/>
              </a:rPr>
              <a:t>zone </a:t>
            </a:r>
            <a:r>
              <a:rPr lang="en-US" sz="1200" spc="-15" dirty="0" smtClean="0">
                <a:latin typeface="Arial"/>
                <a:cs typeface="Arial"/>
              </a:rPr>
              <a:t>is </a:t>
            </a:r>
            <a:r>
              <a:rPr lang="en-US" sz="1200" spc="-25" dirty="0" smtClean="0">
                <a:latin typeface="Arial"/>
                <a:cs typeface="Arial"/>
              </a:rPr>
              <a:t>sparsely populated, </a:t>
            </a:r>
            <a:r>
              <a:rPr lang="en-US" sz="1200" spc="-35" dirty="0" smtClean="0">
                <a:latin typeface="Arial"/>
                <a:cs typeface="Arial"/>
              </a:rPr>
              <a:t>however, </a:t>
            </a:r>
            <a:r>
              <a:rPr lang="en-US" sz="1200" spc="-20" dirty="0" smtClean="0">
                <a:latin typeface="Arial"/>
                <a:cs typeface="Arial"/>
              </a:rPr>
              <a:t>it </a:t>
            </a:r>
            <a:r>
              <a:rPr lang="en-US" sz="1200" spc="-25" dirty="0" smtClean="0">
                <a:latin typeface="Arial"/>
                <a:cs typeface="Arial"/>
              </a:rPr>
              <a:t>does not take  </a:t>
            </a:r>
            <a:r>
              <a:rPr lang="en-US" sz="1200" spc="-20" dirty="0" smtClean="0">
                <a:latin typeface="Arial"/>
                <a:cs typeface="Arial"/>
              </a:rPr>
              <a:t>many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produce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lot </a:t>
            </a:r>
            <a:r>
              <a:rPr lang="en-US" sz="1200" spc="-15" dirty="0" smtClean="0">
                <a:latin typeface="Arial"/>
                <a:cs typeface="Arial"/>
              </a:rPr>
              <a:t>of</a:t>
            </a:r>
            <a:r>
              <a:rPr lang="en-US" sz="1200" spc="-24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damage</a:t>
            </a:r>
          </a:p>
          <a:p>
            <a:pPr marL="12700" marR="54610" indent="0">
              <a:lnSpc>
                <a:spcPct val="96000"/>
              </a:lnSpc>
              <a:spcBef>
                <a:spcPts val="695"/>
              </a:spcBef>
              <a:buFont typeface="Symbol"/>
              <a:buNone/>
              <a:tabLst>
                <a:tab pos="241300" algn="l"/>
                <a:tab pos="242570" algn="l"/>
              </a:tabLst>
            </a:pPr>
            <a:endParaRPr lang="en-US" sz="1200" spc="-30" dirty="0" smtClean="0">
              <a:latin typeface="Arial"/>
              <a:cs typeface="Arial"/>
            </a:endParaRPr>
          </a:p>
          <a:p>
            <a:pPr marL="12700" marR="54610" indent="0" algn="l" defTabSz="914400" rtl="0" eaLnBrk="1" fontAlgn="auto" latinLnBrk="0" hangingPunct="1">
              <a:lnSpc>
                <a:spcPct val="96000"/>
              </a:lnSpc>
              <a:spcBef>
                <a:spcPts val="695"/>
              </a:spcBef>
              <a:spcAft>
                <a:spcPts val="0"/>
              </a:spcAft>
              <a:buClrTx/>
              <a:buSzTx/>
              <a:buFont typeface="Symbol"/>
              <a:buNone/>
              <a:tabLst>
                <a:tab pos="241300" algn="l"/>
                <a:tab pos="242570" algn="l"/>
              </a:tabLst>
              <a:defRPr/>
            </a:pPr>
            <a:r>
              <a:rPr lang="en-US" sz="1200" spc="-25" dirty="0" smtClean="0">
                <a:latin typeface="Arial"/>
                <a:cs typeface="Arial"/>
              </a:rPr>
              <a:t>Hopefully </a:t>
            </a:r>
            <a:r>
              <a:rPr lang="en-US" sz="1200" spc="-20" dirty="0" smtClean="0">
                <a:latin typeface="Arial"/>
                <a:cs typeface="Arial"/>
              </a:rPr>
              <a:t>this </a:t>
            </a:r>
            <a:r>
              <a:rPr lang="en-US" sz="1200" spc="-25" dirty="0" smtClean="0">
                <a:latin typeface="Arial"/>
                <a:cs typeface="Arial"/>
              </a:rPr>
              <a:t>brief illustration </a:t>
            </a:r>
            <a:r>
              <a:rPr lang="en-US" sz="1200" spc="-20" dirty="0" smtClean="0">
                <a:latin typeface="Arial"/>
                <a:cs typeface="Arial"/>
              </a:rPr>
              <a:t>has </a:t>
            </a:r>
            <a:r>
              <a:rPr lang="en-US" sz="1200" spc="-25" dirty="0" smtClean="0">
                <a:latin typeface="Arial"/>
                <a:cs typeface="Arial"/>
              </a:rPr>
              <a:t>provided </a:t>
            </a:r>
            <a:r>
              <a:rPr lang="en-US" sz="1200" spc="-20" dirty="0" smtClean="0">
                <a:latin typeface="Arial"/>
                <a:cs typeface="Arial"/>
              </a:rPr>
              <a:t>some </a:t>
            </a:r>
            <a:r>
              <a:rPr lang="en-US" sz="1200" spc="-25" dirty="0" smtClean="0">
                <a:latin typeface="Arial"/>
                <a:cs typeface="Arial"/>
              </a:rPr>
              <a:t>clarity </a:t>
            </a:r>
            <a:r>
              <a:rPr lang="en-US" sz="1200" spc="-20" dirty="0" smtClean="0">
                <a:latin typeface="Arial"/>
                <a:cs typeface="Arial"/>
              </a:rPr>
              <a:t>into </a:t>
            </a:r>
            <a:r>
              <a:rPr lang="en-US" sz="1200" spc="-25" dirty="0" smtClean="0">
                <a:latin typeface="Arial"/>
                <a:cs typeface="Arial"/>
              </a:rPr>
              <a:t>what </a:t>
            </a:r>
            <a:r>
              <a:rPr lang="en-US" sz="1200" spc="-20" dirty="0" smtClean="0">
                <a:latin typeface="Arial"/>
                <a:cs typeface="Arial"/>
              </a:rPr>
              <a:t>data </a:t>
            </a:r>
            <a:r>
              <a:rPr lang="en-US" sz="1200" spc="-25" dirty="0" smtClean="0">
                <a:latin typeface="Arial"/>
                <a:cs typeface="Arial"/>
              </a:rPr>
              <a:t>science </a:t>
            </a:r>
            <a:r>
              <a:rPr lang="en-US" sz="1200" spc="-20" dirty="0" smtClean="0">
                <a:latin typeface="Arial"/>
                <a:cs typeface="Arial"/>
              </a:rPr>
              <a:t>is and  </a:t>
            </a:r>
            <a:r>
              <a:rPr lang="en-US" sz="1200" spc="-25" dirty="0" smtClean="0">
                <a:latin typeface="Arial"/>
                <a:cs typeface="Arial"/>
              </a:rPr>
              <a:t>what </a:t>
            </a:r>
            <a:r>
              <a:rPr lang="en-US" sz="1200" spc="-15" dirty="0" smtClean="0">
                <a:latin typeface="Arial"/>
                <a:cs typeface="Arial"/>
              </a:rPr>
              <a:t>it </a:t>
            </a:r>
            <a:r>
              <a:rPr lang="en-US" sz="1200" spc="-25" dirty="0" smtClean="0">
                <a:latin typeface="Arial"/>
                <a:cs typeface="Arial"/>
              </a:rPr>
              <a:t>takes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get there. </a:t>
            </a:r>
            <a:r>
              <a:rPr lang="en-US" sz="1200" spc="-10" dirty="0" smtClean="0">
                <a:latin typeface="Arial"/>
                <a:cs typeface="Arial"/>
              </a:rPr>
              <a:t>By </a:t>
            </a:r>
            <a:r>
              <a:rPr lang="en-US" sz="1200" spc="-25" dirty="0" smtClean="0">
                <a:latin typeface="Arial"/>
                <a:cs typeface="Arial"/>
              </a:rPr>
              <a:t>considering these questions </a:t>
            </a:r>
            <a:r>
              <a:rPr lang="en-US" sz="1200" spc="-20" dirty="0" smtClean="0">
                <a:latin typeface="Arial"/>
                <a:cs typeface="Arial"/>
              </a:rPr>
              <a:t>at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high </a:t>
            </a:r>
            <a:r>
              <a:rPr lang="en-US" sz="1200" spc="-30" dirty="0" smtClean="0">
                <a:latin typeface="Arial"/>
                <a:cs typeface="Arial"/>
              </a:rPr>
              <a:t>level </a:t>
            </a:r>
            <a:r>
              <a:rPr lang="en-US" sz="1200" spc="-15" dirty="0" smtClean="0">
                <a:latin typeface="Arial"/>
                <a:cs typeface="Arial"/>
              </a:rPr>
              <a:t>it </a:t>
            </a:r>
            <a:r>
              <a:rPr lang="en-US" sz="1200" spc="-30" dirty="0" smtClean="0">
                <a:latin typeface="Arial"/>
                <a:cs typeface="Arial"/>
              </a:rPr>
              <a:t>prevents </a:t>
            </a:r>
            <a:r>
              <a:rPr lang="en-US" sz="1200" spc="-15" dirty="0" smtClean="0">
                <a:latin typeface="Arial"/>
                <a:cs typeface="Arial"/>
              </a:rPr>
              <a:t>the  </a:t>
            </a:r>
            <a:r>
              <a:rPr lang="en-US" sz="1200" spc="-25" dirty="0" smtClean="0">
                <a:latin typeface="Arial"/>
                <a:cs typeface="Arial"/>
              </a:rPr>
              <a:t>discussion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from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degrading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into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minutia,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such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as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specific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tools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or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platforms,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which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I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think  hurts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8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conversation.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54610" indent="0">
              <a:lnSpc>
                <a:spcPct val="96000"/>
              </a:lnSpc>
              <a:spcBef>
                <a:spcPts val="695"/>
              </a:spcBef>
              <a:buFont typeface="Symbol"/>
              <a:buNone/>
              <a:tabLst>
                <a:tab pos="241300" algn="l"/>
                <a:tab pos="242570" algn="l"/>
              </a:tabLst>
            </a:pP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C6BBC-7CD2-4396-8718-EA7D3E753CB7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6867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95250">
              <a:lnSpc>
                <a:spcPts val="1610"/>
              </a:lnSpc>
              <a:spcBef>
                <a:spcPts val="635"/>
              </a:spcBef>
            </a:pPr>
            <a:r>
              <a:rPr lang="en-US" sz="1200" spc="-20" dirty="0" smtClean="0">
                <a:latin typeface="Arial"/>
                <a:cs typeface="Arial"/>
              </a:rPr>
              <a:t>There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have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been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number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of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attempts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get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our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collective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brains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around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all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skill  </a:t>
            </a:r>
            <a:r>
              <a:rPr lang="en-US" sz="1200" spc="-20" dirty="0" smtClean="0">
                <a:latin typeface="Arial"/>
                <a:cs typeface="Arial"/>
              </a:rPr>
              <a:t>sets </a:t>
            </a:r>
            <a:r>
              <a:rPr lang="en-US" sz="1200" spc="-25" dirty="0" smtClean="0">
                <a:latin typeface="Arial"/>
                <a:cs typeface="Arial"/>
              </a:rPr>
              <a:t>needed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30" dirty="0" smtClean="0">
                <a:latin typeface="Arial"/>
                <a:cs typeface="Arial"/>
              </a:rPr>
              <a:t>effectively </a:t>
            </a:r>
            <a:r>
              <a:rPr lang="en-US" sz="1200" spc="-15" dirty="0" smtClean="0">
                <a:latin typeface="Arial"/>
                <a:cs typeface="Arial"/>
              </a:rPr>
              <a:t>do </a:t>
            </a:r>
            <a:r>
              <a:rPr lang="en-US" sz="1200" spc="-20" dirty="0" smtClean="0">
                <a:latin typeface="Arial"/>
                <a:cs typeface="Arial"/>
              </a:rPr>
              <a:t>Data</a:t>
            </a:r>
            <a:r>
              <a:rPr lang="en-US" sz="1200" spc="-229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Science.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lang="en-US" sz="1200" spc="-20" dirty="0" smtClean="0">
                <a:latin typeface="Arial"/>
                <a:cs typeface="Arial"/>
              </a:rPr>
              <a:t>Here are</a:t>
            </a:r>
            <a:r>
              <a:rPr lang="en-US" sz="1200" spc="-8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two...</a:t>
            </a:r>
            <a:endParaRPr lang="en-US" sz="1200" dirty="0" smtClean="0">
              <a:latin typeface="Arial"/>
              <a:cs typeface="Arial"/>
            </a:endParaRPr>
          </a:p>
          <a:p>
            <a:pPr marL="248920" indent="-236220">
              <a:lnSpc>
                <a:spcPts val="1645"/>
              </a:lnSpc>
              <a:spcBef>
                <a:spcPts val="530"/>
              </a:spcBef>
              <a:buAutoNum type="arabicPeriod"/>
              <a:tabLst>
                <a:tab pos="249554" algn="l"/>
              </a:tabLst>
            </a:pPr>
            <a:r>
              <a:rPr lang="en-US" sz="1200" spc="-30" dirty="0" smtClean="0">
                <a:latin typeface="Arial"/>
                <a:cs typeface="Arial"/>
                <a:hlinkClick r:id="rId3"/>
              </a:rPr>
              <a:t>http://drewconway.com/zia/2013/3/26/the-data-science-venn-diagram</a:t>
            </a:r>
            <a:endParaRPr lang="en-US" sz="1200" dirty="0" smtClean="0">
              <a:latin typeface="Arial"/>
              <a:cs typeface="Arial"/>
            </a:endParaRPr>
          </a:p>
          <a:p>
            <a:pPr marL="248920" indent="-236220">
              <a:lnSpc>
                <a:spcPts val="1645"/>
              </a:lnSpc>
              <a:buAutoNum type="arabicPeriod"/>
              <a:tabLst>
                <a:tab pos="249554" algn="l"/>
              </a:tabLst>
            </a:pPr>
            <a:r>
              <a:rPr lang="en-US" sz="1200" spc="-30" dirty="0" smtClean="0">
                <a:latin typeface="Arial"/>
                <a:cs typeface="Arial"/>
                <a:hlinkClick r:id="rId4"/>
              </a:rPr>
              <a:t>http://upload.wikimedia.org/wikipedia/commons/4/44/DataScienceDisciplines.png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lang="en-US" sz="1200" spc="-20" dirty="0" smtClean="0">
                <a:latin typeface="Arial"/>
                <a:cs typeface="Arial"/>
              </a:rPr>
              <a:t>Below </a:t>
            </a:r>
            <a:r>
              <a:rPr lang="en-US" sz="1200" spc="-15" dirty="0" smtClean="0">
                <a:latin typeface="Arial"/>
                <a:cs typeface="Arial"/>
              </a:rPr>
              <a:t>is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position </a:t>
            </a:r>
            <a:r>
              <a:rPr lang="en-US" sz="1200" spc="-20" dirty="0" smtClean="0">
                <a:latin typeface="Arial"/>
                <a:cs typeface="Arial"/>
              </a:rPr>
              <a:t>on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2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subject.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5080">
              <a:lnSpc>
                <a:spcPct val="96000"/>
              </a:lnSpc>
              <a:spcBef>
                <a:spcPts val="610"/>
              </a:spcBef>
              <a:tabLst>
                <a:tab pos="473709" algn="l"/>
              </a:tabLst>
            </a:pP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center </a:t>
            </a:r>
            <a:r>
              <a:rPr lang="en-US" sz="1200" spc="-20" dirty="0" smtClean="0">
                <a:latin typeface="Arial"/>
                <a:cs typeface="Arial"/>
              </a:rPr>
              <a:t>is </a:t>
            </a:r>
            <a:r>
              <a:rPr lang="en-US" sz="1200" spc="-25" dirty="0" smtClean="0">
                <a:latin typeface="Arial"/>
                <a:cs typeface="Arial"/>
              </a:rPr>
              <a:t>marked "Unicorn." This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reference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discussions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press </a:t>
            </a:r>
            <a:r>
              <a:rPr lang="en-US" sz="1200" spc="-20" dirty="0" smtClean="0">
                <a:latin typeface="Arial"/>
                <a:cs typeface="Arial"/>
              </a:rPr>
              <a:t>and  </a:t>
            </a:r>
            <a:r>
              <a:rPr lang="en-US" sz="1200" spc="-25" dirty="0" smtClean="0">
                <a:latin typeface="Arial"/>
                <a:cs typeface="Arial"/>
              </a:rPr>
              <a:t>blogosphere indicating </a:t>
            </a:r>
            <a:r>
              <a:rPr lang="en-US" sz="1200" spc="-20" dirty="0" smtClean="0">
                <a:latin typeface="Arial"/>
                <a:cs typeface="Arial"/>
              </a:rPr>
              <a:t>that Data </a:t>
            </a:r>
            <a:r>
              <a:rPr lang="en-US" sz="1200" spc="-25" dirty="0" smtClean="0">
                <a:latin typeface="Arial"/>
                <a:cs typeface="Arial"/>
              </a:rPr>
              <a:t>Scientists </a:t>
            </a:r>
            <a:r>
              <a:rPr lang="en-US" sz="1200" spc="-20" dirty="0" smtClean="0">
                <a:latin typeface="Arial"/>
                <a:cs typeface="Arial"/>
              </a:rPr>
              <a:t>are as </a:t>
            </a:r>
            <a:r>
              <a:rPr lang="en-US" sz="1200" spc="-25" dirty="0" smtClean="0">
                <a:latin typeface="Arial"/>
                <a:cs typeface="Arial"/>
              </a:rPr>
              <a:t>hard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find </a:t>
            </a:r>
            <a:r>
              <a:rPr lang="en-US" sz="1200" spc="-20" dirty="0" smtClean="0">
                <a:latin typeface="Arial"/>
                <a:cs typeface="Arial"/>
              </a:rPr>
              <a:t>as </a:t>
            </a:r>
            <a:r>
              <a:rPr lang="en-US" sz="1200" spc="-25" dirty="0" smtClean="0">
                <a:latin typeface="Arial"/>
                <a:cs typeface="Arial"/>
              </a:rPr>
              <a:t>unicorns. Finally </a:t>
            </a:r>
            <a:r>
              <a:rPr lang="en-US" sz="1200" spc="-15" dirty="0" smtClean="0">
                <a:latin typeface="Arial"/>
                <a:cs typeface="Arial"/>
              </a:rPr>
              <a:t>the  </a:t>
            </a:r>
            <a:r>
              <a:rPr lang="en-US" sz="1200" spc="-25" dirty="0" smtClean="0">
                <a:latin typeface="Arial"/>
                <a:cs typeface="Arial"/>
              </a:rPr>
              <a:t>mindset </a:t>
            </a:r>
            <a:r>
              <a:rPr lang="en-US" sz="1200" spc="-20" dirty="0" smtClean="0">
                <a:latin typeface="Arial"/>
                <a:cs typeface="Arial"/>
              </a:rPr>
              <a:t>is </a:t>
            </a:r>
            <a:r>
              <a:rPr lang="en-US" sz="1200" spc="-25" dirty="0" smtClean="0">
                <a:latin typeface="Arial"/>
                <a:cs typeface="Arial"/>
              </a:rPr>
              <a:t>changing </a:t>
            </a:r>
            <a:r>
              <a:rPr lang="en-US" sz="1200" spc="-20" dirty="0" smtClean="0">
                <a:latin typeface="Arial"/>
                <a:cs typeface="Arial"/>
              </a:rPr>
              <a:t>that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0" dirty="0" smtClean="0">
                <a:latin typeface="Arial"/>
                <a:cs typeface="Arial"/>
              </a:rPr>
              <a:t>team of </a:t>
            </a:r>
            <a:r>
              <a:rPr lang="en-US" sz="1200" spc="-25" dirty="0" smtClean="0">
                <a:latin typeface="Arial"/>
                <a:cs typeface="Arial"/>
              </a:rPr>
              <a:t>people </a:t>
            </a:r>
            <a:r>
              <a:rPr lang="en-US" sz="1200" spc="-20" dirty="0" smtClean="0">
                <a:latin typeface="Arial"/>
                <a:cs typeface="Arial"/>
              </a:rPr>
              <a:t>with </a:t>
            </a:r>
            <a:r>
              <a:rPr lang="en-US" sz="1200" spc="-25" dirty="0" smtClean="0">
                <a:latin typeface="Arial"/>
                <a:cs typeface="Arial"/>
              </a:rPr>
              <a:t>complimentary </a:t>
            </a:r>
            <a:r>
              <a:rPr lang="en-US" sz="1200" spc="-20" dirty="0" smtClean="0">
                <a:latin typeface="Arial"/>
                <a:cs typeface="Arial"/>
              </a:rPr>
              <a:t>skills is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course </a:t>
            </a:r>
            <a:r>
              <a:rPr lang="en-US" sz="1200" spc="-15" dirty="0" smtClean="0">
                <a:latin typeface="Arial"/>
                <a:cs typeface="Arial"/>
              </a:rPr>
              <a:t>of  </a:t>
            </a:r>
            <a:r>
              <a:rPr lang="en-US" sz="1200" spc="-20" dirty="0" smtClean="0">
                <a:latin typeface="Arial"/>
                <a:cs typeface="Arial"/>
              </a:rPr>
              <a:t>action for most data </a:t>
            </a:r>
            <a:r>
              <a:rPr lang="en-US" sz="1200" spc="-25" dirty="0" smtClean="0">
                <a:latin typeface="Arial"/>
                <a:cs typeface="Arial"/>
              </a:rPr>
              <a:t>driven organizations. Certainly </a:t>
            </a:r>
            <a:r>
              <a:rPr lang="en-US" sz="1200" spc="-20" dirty="0" smtClean="0">
                <a:latin typeface="Arial"/>
                <a:cs typeface="Arial"/>
              </a:rPr>
              <a:t>some </a:t>
            </a:r>
            <a:r>
              <a:rPr lang="en-US" sz="1200" spc="-25" dirty="0" smtClean="0">
                <a:latin typeface="Arial"/>
                <a:cs typeface="Arial"/>
              </a:rPr>
              <a:t>individuals might possess  Computer Science, Statistics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Subject Matter Expertise. </a:t>
            </a:r>
            <a:r>
              <a:rPr lang="en-US" sz="1200" spc="-20" dirty="0" smtClean="0">
                <a:latin typeface="Arial"/>
                <a:cs typeface="Arial"/>
              </a:rPr>
              <a:t>They are </a:t>
            </a:r>
            <a:r>
              <a:rPr lang="en-US" sz="1200" spc="-25" dirty="0" smtClean="0">
                <a:latin typeface="Arial"/>
                <a:cs typeface="Arial"/>
              </a:rPr>
              <a:t>just very </a:t>
            </a:r>
            <a:r>
              <a:rPr lang="en-US" sz="1200" spc="-20" dirty="0" smtClean="0">
                <a:latin typeface="Arial"/>
                <a:cs typeface="Arial"/>
              </a:rPr>
              <a:t>hard </a:t>
            </a:r>
            <a:r>
              <a:rPr lang="en-US" sz="1200" spc="-10" dirty="0" smtClean="0">
                <a:latin typeface="Arial"/>
                <a:cs typeface="Arial"/>
              </a:rPr>
              <a:t>to  </a:t>
            </a:r>
            <a:r>
              <a:rPr lang="en-US" sz="1200" spc="-25" dirty="0" smtClean="0">
                <a:latin typeface="Arial"/>
                <a:cs typeface="Arial"/>
              </a:rPr>
              <a:t>find.	</a:t>
            </a:r>
            <a:r>
              <a:rPr lang="en-US" sz="1200" spc="-20" dirty="0" smtClean="0">
                <a:latin typeface="Arial"/>
                <a:cs typeface="Arial"/>
              </a:rPr>
              <a:t>Many Data </a:t>
            </a:r>
            <a:r>
              <a:rPr lang="en-US" sz="1200" spc="-25" dirty="0" smtClean="0">
                <a:latin typeface="Arial"/>
                <a:cs typeface="Arial"/>
              </a:rPr>
              <a:t>Scientist </a:t>
            </a:r>
            <a:r>
              <a:rPr lang="en-US" sz="1200" spc="-20" dirty="0" smtClean="0">
                <a:latin typeface="Arial"/>
                <a:cs typeface="Arial"/>
              </a:rPr>
              <a:t>job </a:t>
            </a:r>
            <a:r>
              <a:rPr lang="en-US" sz="1200" spc="-25" dirty="0" smtClean="0">
                <a:latin typeface="Arial"/>
                <a:cs typeface="Arial"/>
              </a:rPr>
              <a:t>descriptions don't reflect </a:t>
            </a:r>
            <a:r>
              <a:rPr lang="en-US" sz="1200" spc="-20" dirty="0" smtClean="0">
                <a:latin typeface="Arial"/>
                <a:cs typeface="Arial"/>
              </a:rPr>
              <a:t>this </a:t>
            </a:r>
            <a:r>
              <a:rPr lang="en-US" sz="1200" spc="-25" dirty="0" smtClean="0">
                <a:latin typeface="Arial"/>
                <a:cs typeface="Arial"/>
              </a:rPr>
              <a:t>reality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10" dirty="0" smtClean="0">
                <a:latin typeface="Arial"/>
                <a:cs typeface="Arial"/>
              </a:rPr>
              <a:t>so </a:t>
            </a:r>
            <a:r>
              <a:rPr lang="en-US" sz="1200" spc="-25" dirty="0" smtClean="0">
                <a:latin typeface="Arial"/>
                <a:cs typeface="Arial"/>
              </a:rPr>
              <a:t>these  positions </a:t>
            </a:r>
            <a:r>
              <a:rPr lang="en-US" sz="1200" spc="-15" dirty="0" smtClean="0">
                <a:latin typeface="Arial"/>
                <a:cs typeface="Arial"/>
              </a:rPr>
              <a:t>go </a:t>
            </a:r>
            <a:r>
              <a:rPr lang="en-US" sz="1200" spc="-25" dirty="0" smtClean="0">
                <a:latin typeface="Arial"/>
                <a:cs typeface="Arial"/>
              </a:rPr>
              <a:t>unfilled </a:t>
            </a:r>
            <a:r>
              <a:rPr lang="en-US" sz="1200" spc="-15" dirty="0" smtClean="0">
                <a:latin typeface="Arial"/>
                <a:cs typeface="Arial"/>
              </a:rPr>
              <a:t>for six </a:t>
            </a:r>
            <a:r>
              <a:rPr lang="en-US" sz="1200" spc="-25" dirty="0" smtClean="0">
                <a:latin typeface="Arial"/>
                <a:cs typeface="Arial"/>
              </a:rPr>
              <a:t>months </a:t>
            </a:r>
            <a:r>
              <a:rPr lang="en-US" sz="1200" spc="-15" dirty="0" smtClean="0">
                <a:latin typeface="Arial"/>
                <a:cs typeface="Arial"/>
              </a:rPr>
              <a:t>or</a:t>
            </a:r>
            <a:r>
              <a:rPr lang="en-US" sz="1200" spc="-29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more.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307975">
              <a:lnSpc>
                <a:spcPts val="1610"/>
              </a:lnSpc>
              <a:spcBef>
                <a:spcPts val="645"/>
              </a:spcBef>
            </a:pPr>
            <a:r>
              <a:rPr lang="en-US" sz="1200" spc="-20" dirty="0" smtClean="0">
                <a:latin typeface="Arial"/>
                <a:cs typeface="Arial"/>
              </a:rPr>
              <a:t>This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is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</a:t>
            </a:r>
            <a:r>
              <a:rPr lang="en-US" sz="1200" spc="-12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Adaptation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original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Data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Science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40" dirty="0" smtClean="0">
                <a:latin typeface="Arial"/>
                <a:cs typeface="Arial"/>
              </a:rPr>
              <a:t>Venn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Diagram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which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licensed  under </a:t>
            </a:r>
            <a:r>
              <a:rPr lang="en-US" sz="1200" i="1" spc="-25" dirty="0" smtClean="0">
                <a:latin typeface="Arial"/>
                <a:cs typeface="Arial"/>
              </a:rPr>
              <a:t>Creative Commons</a:t>
            </a:r>
            <a:r>
              <a:rPr lang="en-US" sz="1200" i="1" spc="-150" dirty="0" smtClean="0">
                <a:latin typeface="Arial"/>
                <a:cs typeface="Arial"/>
              </a:rPr>
              <a:t> </a:t>
            </a:r>
            <a:r>
              <a:rPr lang="en-US" sz="1200" i="1" spc="-30" dirty="0" smtClean="0">
                <a:latin typeface="Arial"/>
                <a:cs typeface="Arial"/>
              </a:rPr>
              <a:t>Attribution-</a:t>
            </a:r>
            <a:r>
              <a:rPr lang="en-US" sz="1200" i="1" spc="-30" dirty="0" err="1" smtClean="0">
                <a:latin typeface="Arial"/>
                <a:cs typeface="Arial"/>
              </a:rPr>
              <a:t>NonCommercial</a:t>
            </a:r>
            <a:r>
              <a:rPr lang="en-US" sz="1200" spc="-30" dirty="0" smtClean="0">
                <a:latin typeface="Arial"/>
                <a:cs typeface="Arial"/>
              </a:rPr>
              <a:t>.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lang="en-US" sz="1200" spc="-25" dirty="0" smtClean="0">
                <a:latin typeface="Arial"/>
                <a:cs typeface="Arial"/>
              </a:rPr>
              <a:t>Source: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  <a:hlinkClick r:id="rId5"/>
              </a:rPr>
              <a:t>http://www.anlytcs.com/2014/01/data-science-venn-diagram-v20.html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C6BBC-7CD2-4396-8718-EA7D3E753CB7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9446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181610">
              <a:lnSpc>
                <a:spcPts val="1610"/>
              </a:lnSpc>
              <a:spcBef>
                <a:spcPts val="635"/>
              </a:spcBef>
            </a:pPr>
            <a:r>
              <a:rPr lang="en-US" sz="1200" spc="-20" dirty="0" smtClean="0">
                <a:latin typeface="Arial"/>
                <a:cs typeface="Arial"/>
              </a:rPr>
              <a:t>For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us,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very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useful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(and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used)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tool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to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explain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what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data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science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is</a:t>
            </a:r>
            <a:r>
              <a:rPr lang="en-US" sz="1200" spc="-20" dirty="0" smtClean="0">
                <a:latin typeface="Arial"/>
                <a:cs typeface="Arial"/>
              </a:rPr>
              <a:t> </a:t>
            </a:r>
            <a:r>
              <a:rPr lang="en-US" sz="1200" i="1" spc="-20" dirty="0" smtClean="0">
                <a:latin typeface="Arial"/>
                <a:cs typeface="Arial"/>
              </a:rPr>
              <a:t>and</a:t>
            </a:r>
            <a:r>
              <a:rPr lang="en-US" sz="1200" i="1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what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45" dirty="0" smtClean="0">
                <a:latin typeface="Arial"/>
                <a:cs typeface="Arial"/>
              </a:rPr>
              <a:t>we  </a:t>
            </a:r>
            <a:r>
              <a:rPr lang="en-US" sz="1200" spc="-15" dirty="0" smtClean="0">
                <a:latin typeface="Arial"/>
                <a:cs typeface="Arial"/>
              </a:rPr>
              <a:t>can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do:</a:t>
            </a:r>
            <a:endParaRPr lang="en-US" sz="1200" dirty="0" smtClean="0">
              <a:latin typeface="Arial"/>
              <a:cs typeface="Arial"/>
            </a:endParaRPr>
          </a:p>
          <a:p>
            <a:pPr marL="470534" marR="55244" indent="-229235">
              <a:lnSpc>
                <a:spcPct val="96000"/>
              </a:lnSpc>
              <a:spcBef>
                <a:spcPts val="655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spc="-20" dirty="0" smtClean="0">
                <a:latin typeface="Arial"/>
                <a:cs typeface="Arial"/>
              </a:rPr>
              <a:t>First, it </a:t>
            </a:r>
            <a:r>
              <a:rPr lang="en-US" sz="1200" spc="-25" dirty="0" smtClean="0">
                <a:latin typeface="Arial"/>
                <a:cs typeface="Arial"/>
              </a:rPr>
              <a:t>shows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30" dirty="0" smtClean="0">
                <a:latin typeface="Arial"/>
                <a:cs typeface="Arial"/>
              </a:rPr>
              <a:t>different </a:t>
            </a:r>
            <a:r>
              <a:rPr lang="en-US" sz="1200" spc="-25" dirty="0" smtClean="0">
                <a:latin typeface="Arial"/>
                <a:cs typeface="Arial"/>
              </a:rPr>
              <a:t>high-level skills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data scientist should master. This  unveils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intrinsic </a:t>
            </a:r>
            <a:r>
              <a:rPr lang="en-US" sz="1200" spc="-25" dirty="0" err="1" smtClean="0">
                <a:latin typeface="Arial"/>
                <a:cs typeface="Arial"/>
              </a:rPr>
              <a:t>interdisciplinarity</a:t>
            </a:r>
            <a:r>
              <a:rPr lang="en-US" sz="1200" spc="-2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 data </a:t>
            </a:r>
            <a:r>
              <a:rPr lang="en-US" sz="1200" spc="-25" dirty="0" smtClean="0">
                <a:latin typeface="Arial"/>
                <a:cs typeface="Arial"/>
              </a:rPr>
              <a:t>science </a:t>
            </a:r>
            <a:r>
              <a:rPr lang="en-US" sz="1200" spc="-15" dirty="0" smtClean="0">
                <a:latin typeface="Arial"/>
                <a:cs typeface="Arial"/>
              </a:rPr>
              <a:t>(I </a:t>
            </a:r>
            <a:r>
              <a:rPr lang="en-US" sz="1200" spc="-30" dirty="0" smtClean="0">
                <a:latin typeface="Arial"/>
                <a:cs typeface="Arial"/>
              </a:rPr>
              <a:t>usually </a:t>
            </a:r>
            <a:r>
              <a:rPr lang="en-US" sz="1200" spc="-15" dirty="0" smtClean="0">
                <a:latin typeface="Arial"/>
                <a:cs typeface="Arial"/>
              </a:rPr>
              <a:t>say </a:t>
            </a:r>
            <a:r>
              <a:rPr lang="en-US" sz="1200" spc="-20" dirty="0" smtClean="0">
                <a:latin typeface="Arial"/>
                <a:cs typeface="Arial"/>
              </a:rPr>
              <a:t>that an </a:t>
            </a:r>
            <a:r>
              <a:rPr lang="en-US" sz="1200" spc="-30" dirty="0" smtClean="0">
                <a:latin typeface="Arial"/>
                <a:cs typeface="Arial"/>
              </a:rPr>
              <a:t>actual  </a:t>
            </a:r>
            <a:r>
              <a:rPr lang="en-US" sz="1200" spc="-20" dirty="0" smtClean="0">
                <a:latin typeface="Arial"/>
                <a:cs typeface="Arial"/>
              </a:rPr>
              <a:t>data </a:t>
            </a:r>
            <a:r>
              <a:rPr lang="en-US" sz="1200" spc="-25" dirty="0" smtClean="0">
                <a:latin typeface="Arial"/>
                <a:cs typeface="Arial"/>
              </a:rPr>
              <a:t>scientist should comprise approximately </a:t>
            </a:r>
            <a:r>
              <a:rPr lang="en-US" sz="1200" spc="-20" dirty="0" smtClean="0">
                <a:latin typeface="Arial"/>
                <a:cs typeface="Arial"/>
              </a:rPr>
              <a:t>80% of </a:t>
            </a:r>
            <a:r>
              <a:rPr lang="en-US" sz="1200" spc="-25" dirty="0" smtClean="0">
                <a:latin typeface="Arial"/>
                <a:cs typeface="Arial"/>
              </a:rPr>
              <a:t>these skills, scattered </a:t>
            </a:r>
            <a:r>
              <a:rPr lang="en-US" sz="1200" spc="-35" dirty="0" smtClean="0">
                <a:latin typeface="Arial"/>
                <a:cs typeface="Arial"/>
              </a:rPr>
              <a:t>over  </a:t>
            </a:r>
            <a:r>
              <a:rPr lang="en-US" sz="1200" spc="-20" dirty="0" smtClean="0">
                <a:latin typeface="Arial"/>
                <a:cs typeface="Arial"/>
              </a:rPr>
              <a:t>all </a:t>
            </a:r>
            <a:r>
              <a:rPr lang="en-US" sz="1200" dirty="0" smtClean="0">
                <a:latin typeface="Arial"/>
                <a:cs typeface="Arial"/>
              </a:rPr>
              <a:t>5 </a:t>
            </a:r>
            <a:r>
              <a:rPr lang="en-US" sz="1200" spc="-25" dirty="0" smtClean="0">
                <a:latin typeface="Arial"/>
                <a:cs typeface="Arial"/>
              </a:rPr>
              <a:t>blue bubbles). </a:t>
            </a:r>
            <a:r>
              <a:rPr lang="en-US" sz="1200" spc="-20" dirty="0" smtClean="0">
                <a:latin typeface="Arial"/>
                <a:cs typeface="Arial"/>
              </a:rPr>
              <a:t>These </a:t>
            </a:r>
            <a:r>
              <a:rPr lang="en-US" sz="1200" spc="-25" dirty="0" smtClean="0">
                <a:latin typeface="Arial"/>
                <a:cs typeface="Arial"/>
              </a:rPr>
              <a:t>skills </a:t>
            </a:r>
            <a:r>
              <a:rPr lang="en-US" sz="1200" spc="-10" dirty="0" smtClean="0">
                <a:latin typeface="Arial"/>
                <a:cs typeface="Arial"/>
              </a:rPr>
              <a:t>can </a:t>
            </a:r>
            <a:r>
              <a:rPr lang="en-US" sz="1200" spc="-15" dirty="0" smtClean="0">
                <a:latin typeface="Arial"/>
                <a:cs typeface="Arial"/>
              </a:rPr>
              <a:t>be </a:t>
            </a:r>
            <a:r>
              <a:rPr lang="en-US" sz="1200" spc="-25" dirty="0" smtClean="0">
                <a:latin typeface="Arial"/>
                <a:cs typeface="Arial"/>
              </a:rPr>
              <a:t>trained, usually </a:t>
            </a:r>
            <a:r>
              <a:rPr lang="en-US" sz="1200" spc="-15" dirty="0" smtClean="0">
                <a:latin typeface="Arial"/>
                <a:cs typeface="Arial"/>
              </a:rPr>
              <a:t>by </a:t>
            </a:r>
            <a:r>
              <a:rPr lang="en-US" sz="1200" spc="-25" dirty="0" smtClean="0">
                <a:latin typeface="Arial"/>
                <a:cs typeface="Arial"/>
              </a:rPr>
              <a:t>earning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degree </a:t>
            </a:r>
            <a:r>
              <a:rPr lang="en-US" sz="1200" spc="-10" dirty="0" smtClean="0">
                <a:latin typeface="Arial"/>
                <a:cs typeface="Arial"/>
              </a:rPr>
              <a:t>in  </a:t>
            </a:r>
            <a:r>
              <a:rPr lang="en-US" sz="1200" spc="-20" dirty="0" smtClean="0">
                <a:latin typeface="Arial"/>
                <a:cs typeface="Arial"/>
              </a:rPr>
              <a:t>one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top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3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bubbles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(with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focus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on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quantitative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analytics)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getting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skills  </a:t>
            </a:r>
            <a:r>
              <a:rPr lang="en-US" sz="1200" spc="-10" dirty="0" smtClean="0">
                <a:latin typeface="Arial"/>
                <a:cs typeface="Arial"/>
              </a:rPr>
              <a:t>in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other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bubbles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by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interdisciplinary</a:t>
            </a:r>
            <a:r>
              <a:rPr lang="en-US" sz="1200" spc="-7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work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and/or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advanced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training.</a:t>
            </a:r>
            <a:endParaRPr lang="en-US" sz="1200" dirty="0" smtClean="0">
              <a:latin typeface="Arial"/>
              <a:cs typeface="Arial"/>
            </a:endParaRPr>
          </a:p>
          <a:p>
            <a:pPr marL="470534" marR="5080" indent="-229235">
              <a:lnSpc>
                <a:spcPts val="1610"/>
              </a:lnSpc>
              <a:spcBef>
                <a:spcPts val="740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Second,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shows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character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traits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of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data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scientist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grey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labels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attached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to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  </a:t>
            </a:r>
            <a:r>
              <a:rPr lang="en-US" sz="1200" spc="-25" dirty="0" smtClean="0">
                <a:latin typeface="Arial"/>
                <a:cs typeface="Arial"/>
              </a:rPr>
              <a:t>center </a:t>
            </a:r>
            <a:r>
              <a:rPr lang="en-US" sz="1200" spc="-20" dirty="0" smtClean="0">
                <a:latin typeface="Arial"/>
                <a:cs typeface="Arial"/>
              </a:rPr>
              <a:t>of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map. These </a:t>
            </a:r>
            <a:r>
              <a:rPr lang="en-US" sz="1200" spc="-30" dirty="0" smtClean="0">
                <a:latin typeface="Arial"/>
                <a:cs typeface="Arial"/>
              </a:rPr>
              <a:t>attitudes </a:t>
            </a:r>
            <a:r>
              <a:rPr lang="en-US" sz="1200" spc="-20" dirty="0" smtClean="0">
                <a:latin typeface="Arial"/>
                <a:cs typeface="Arial"/>
              </a:rPr>
              <a:t>are </a:t>
            </a:r>
            <a:r>
              <a:rPr lang="en-US" sz="1200" spc="-25" dirty="0" smtClean="0">
                <a:latin typeface="Arial"/>
                <a:cs typeface="Arial"/>
              </a:rPr>
              <a:t>hard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train, but reveal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mindset </a:t>
            </a:r>
            <a:r>
              <a:rPr lang="en-US" sz="1200" spc="-15" dirty="0" smtClean="0">
                <a:latin typeface="Arial"/>
                <a:cs typeface="Arial"/>
              </a:rPr>
              <a:t>of </a:t>
            </a:r>
            <a:r>
              <a:rPr lang="en-US" sz="1200" dirty="0" smtClean="0">
                <a:latin typeface="Arial"/>
                <a:cs typeface="Arial"/>
              </a:rPr>
              <a:t>a  </a:t>
            </a:r>
            <a:r>
              <a:rPr lang="en-US" sz="1200" spc="-20" dirty="0" smtClean="0">
                <a:latin typeface="Arial"/>
                <a:cs typeface="Arial"/>
              </a:rPr>
              <a:t>data</a:t>
            </a:r>
            <a:r>
              <a:rPr lang="en-US" sz="1200" spc="-7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scientist.</a:t>
            </a:r>
            <a:endParaRPr lang="en-US" sz="1200" dirty="0" smtClean="0">
              <a:latin typeface="Arial"/>
              <a:cs typeface="Arial"/>
            </a:endParaRPr>
          </a:p>
          <a:p>
            <a:pPr marL="470534" marR="43180" indent="-229235">
              <a:lnSpc>
                <a:spcPct val="96100"/>
              </a:lnSpc>
              <a:spcBef>
                <a:spcPts val="655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Third,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history </a:t>
            </a:r>
            <a:r>
              <a:rPr lang="en-US" sz="1200" spc="-15" dirty="0" smtClean="0">
                <a:latin typeface="Arial"/>
                <a:cs typeface="Arial"/>
              </a:rPr>
              <a:t>of </a:t>
            </a:r>
            <a:r>
              <a:rPr lang="en-US" sz="1200" spc="-20" dirty="0" smtClean="0">
                <a:latin typeface="Arial"/>
                <a:cs typeface="Arial"/>
              </a:rPr>
              <a:t>the field </a:t>
            </a:r>
            <a:r>
              <a:rPr lang="en-US" sz="1200" spc="-25" dirty="0" smtClean="0">
                <a:latin typeface="Arial"/>
                <a:cs typeface="Arial"/>
              </a:rPr>
              <a:t>shows </a:t>
            </a:r>
            <a:r>
              <a:rPr lang="en-US" sz="1200" spc="-15" dirty="0" smtClean="0">
                <a:latin typeface="Arial"/>
                <a:cs typeface="Arial"/>
              </a:rPr>
              <a:t>up on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map: all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skills have </a:t>
            </a:r>
            <a:r>
              <a:rPr lang="en-US" sz="1200" spc="-20" dirty="0" smtClean="0">
                <a:latin typeface="Arial"/>
                <a:cs typeface="Arial"/>
              </a:rPr>
              <a:t>been  </a:t>
            </a:r>
            <a:r>
              <a:rPr lang="en-US" sz="1200" spc="-25" dirty="0" smtClean="0">
                <a:latin typeface="Arial"/>
                <a:cs typeface="Arial"/>
              </a:rPr>
              <a:t>developed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25" dirty="0" smtClean="0">
                <a:latin typeface="Arial"/>
                <a:cs typeface="Arial"/>
              </a:rPr>
              <a:t>disciplines </a:t>
            </a:r>
            <a:r>
              <a:rPr lang="en-US" sz="1200" spc="-20" dirty="0" smtClean="0">
                <a:latin typeface="Arial"/>
                <a:cs typeface="Arial"/>
              </a:rPr>
              <a:t>of </a:t>
            </a:r>
            <a:r>
              <a:rPr lang="en-US" sz="1200" spc="-25" dirty="0" smtClean="0">
                <a:latin typeface="Arial"/>
                <a:cs typeface="Arial"/>
              </a:rPr>
              <a:t>their own right </a:t>
            </a:r>
            <a:r>
              <a:rPr lang="en-US" sz="1200" spc="-20" dirty="0" smtClean="0">
                <a:latin typeface="Arial"/>
                <a:cs typeface="Arial"/>
              </a:rPr>
              <a:t>(like, </a:t>
            </a:r>
            <a:r>
              <a:rPr lang="en-US" sz="1200" spc="-25" dirty="0" smtClean="0">
                <a:latin typeface="Arial"/>
                <a:cs typeface="Arial"/>
              </a:rPr>
              <a:t>e.g., statistics </a:t>
            </a:r>
            <a:r>
              <a:rPr lang="en-US" sz="1200" spc="-15" dirty="0" smtClean="0">
                <a:latin typeface="Arial"/>
                <a:cs typeface="Arial"/>
              </a:rPr>
              <a:t>or </a:t>
            </a:r>
            <a:r>
              <a:rPr lang="en-US" sz="1200" spc="-30" dirty="0" smtClean="0">
                <a:latin typeface="Arial"/>
                <a:cs typeface="Arial"/>
              </a:rPr>
              <a:t>artificial  </a:t>
            </a:r>
            <a:r>
              <a:rPr lang="en-US" sz="1200" spc="-25" dirty="0" smtClean="0">
                <a:latin typeface="Arial"/>
                <a:cs typeface="Arial"/>
              </a:rPr>
              <a:t>intelligence). Data science </a:t>
            </a:r>
            <a:r>
              <a:rPr lang="en-US" sz="1200" spc="-20" dirty="0" smtClean="0">
                <a:latin typeface="Arial"/>
                <a:cs typeface="Arial"/>
              </a:rPr>
              <a:t>now is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i="1" spc="-25" dirty="0" smtClean="0">
                <a:latin typeface="Arial"/>
                <a:cs typeface="Arial"/>
              </a:rPr>
              <a:t>unique blend </a:t>
            </a:r>
            <a:r>
              <a:rPr lang="en-US" sz="1200" spc="-20" dirty="0" smtClean="0">
                <a:latin typeface="Arial"/>
                <a:cs typeface="Arial"/>
              </a:rPr>
              <a:t>of these skills (from </a:t>
            </a:r>
            <a:r>
              <a:rPr lang="en-US" sz="1200" spc="-25" dirty="0" smtClean="0">
                <a:latin typeface="Arial"/>
                <a:cs typeface="Arial"/>
              </a:rPr>
              <a:t>analytics,  engineering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communication) aiming </a:t>
            </a:r>
            <a:r>
              <a:rPr lang="en-US" sz="1200" spc="-20" dirty="0" smtClean="0">
                <a:latin typeface="Arial"/>
                <a:cs typeface="Arial"/>
              </a:rPr>
              <a:t>at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275" dirty="0" smtClean="0">
                <a:latin typeface="Arial"/>
                <a:cs typeface="Arial"/>
              </a:rPr>
              <a:t> </a:t>
            </a:r>
            <a:r>
              <a:rPr lang="en-US" sz="1200" i="1" spc="-25" dirty="0" smtClean="0">
                <a:latin typeface="Arial"/>
                <a:cs typeface="Arial"/>
              </a:rPr>
              <a:t>specific goal</a:t>
            </a:r>
            <a:r>
              <a:rPr lang="en-US" sz="1200" spc="-25" dirty="0" smtClean="0">
                <a:latin typeface="Arial"/>
                <a:cs typeface="Arial"/>
              </a:rPr>
              <a:t>: generating </a:t>
            </a:r>
            <a:r>
              <a:rPr lang="en-US" sz="1200" spc="-30" dirty="0" smtClean="0">
                <a:latin typeface="Arial"/>
                <a:cs typeface="Arial"/>
              </a:rPr>
              <a:t>(corporate  </a:t>
            </a:r>
            <a:r>
              <a:rPr lang="en-US" sz="1200" spc="-25" dirty="0" smtClean="0">
                <a:latin typeface="Arial"/>
                <a:cs typeface="Arial"/>
              </a:rPr>
              <a:t>and/or societal) value </a:t>
            </a:r>
            <a:r>
              <a:rPr lang="en-US" sz="1200" spc="-20" dirty="0" smtClean="0">
                <a:latin typeface="Arial"/>
                <a:cs typeface="Arial"/>
              </a:rPr>
              <a:t>from (all kinds of)</a:t>
            </a:r>
            <a:r>
              <a:rPr lang="en-US" sz="1200" spc="-254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data.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 smtClean="0"/>
          </a:p>
          <a:p>
            <a:pPr marL="12700" marR="66040">
              <a:lnSpc>
                <a:spcPts val="1610"/>
              </a:lnSpc>
              <a:spcBef>
                <a:spcPts val="215"/>
              </a:spcBef>
            </a:pPr>
            <a:r>
              <a:rPr lang="en-US" sz="1200" spc="-20" dirty="0" smtClean="0">
                <a:latin typeface="Arial"/>
                <a:cs typeface="Arial"/>
              </a:rPr>
              <a:t>More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Information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this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skill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set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map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how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we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implement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within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30" dirty="0" err="1" smtClean="0">
                <a:latin typeface="Arial"/>
                <a:cs typeface="Arial"/>
              </a:rPr>
              <a:t>Datalab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can  </a:t>
            </a:r>
            <a:r>
              <a:rPr lang="en-US" sz="1200" spc="-20" dirty="0" smtClean="0">
                <a:latin typeface="Arial"/>
                <a:cs typeface="Arial"/>
              </a:rPr>
              <a:t>also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be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found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in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paper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“Applied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Data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Science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in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Europe.”</a:t>
            </a:r>
            <a:endParaRPr lang="en-US" sz="1200" dirty="0" smtClean="0">
              <a:latin typeface="Arial"/>
              <a:cs typeface="Arial"/>
            </a:endParaRPr>
          </a:p>
          <a:p>
            <a:pPr marL="12700" marR="5080">
              <a:lnSpc>
                <a:spcPts val="1610"/>
              </a:lnSpc>
              <a:spcBef>
                <a:spcPts val="605"/>
              </a:spcBef>
            </a:pPr>
            <a:r>
              <a:rPr lang="en-US" sz="1200" spc="-20" dirty="0" smtClean="0">
                <a:latin typeface="Arial"/>
                <a:cs typeface="Arial"/>
              </a:rPr>
              <a:t>This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diagram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accompanying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text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were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posted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by</a:t>
            </a:r>
            <a:r>
              <a:rPr lang="en-US" sz="1200" spc="-85" dirty="0" smtClean="0">
                <a:latin typeface="Arial"/>
                <a:cs typeface="Arial"/>
              </a:rPr>
              <a:t> </a:t>
            </a:r>
            <a:r>
              <a:rPr lang="en-US" sz="1200" spc="-25" dirty="0" err="1" smtClean="0">
                <a:latin typeface="Arial"/>
                <a:cs typeface="Arial"/>
              </a:rPr>
              <a:t>Thilo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err="1" smtClean="0">
                <a:latin typeface="Arial"/>
                <a:cs typeface="Arial"/>
              </a:rPr>
              <a:t>Stadelmann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in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blog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at  </a:t>
            </a:r>
            <a:r>
              <a:rPr lang="en-US" sz="1200" spc="-30" dirty="0" smtClean="0">
                <a:latin typeface="Arial"/>
                <a:cs typeface="Arial"/>
              </a:rPr>
              <a:t>https://blog.zhaw.ch/datascience/the-data-science-skill-set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C6BBC-7CD2-4396-8718-EA7D3E753CB7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0065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89915">
              <a:lnSpc>
                <a:spcPct val="100000"/>
              </a:lnSpc>
              <a:spcBef>
                <a:spcPts val="540"/>
              </a:spcBef>
            </a:pPr>
            <a:r>
              <a:rPr lang="en-US" sz="1100" i="1" spc="-5" dirty="0" smtClean="0">
                <a:solidFill>
                  <a:srgbClr val="999999"/>
                </a:solidFill>
                <a:latin typeface="Arial"/>
                <a:cs typeface="Arial"/>
              </a:rPr>
              <a:t>Data Roles </a:t>
            </a:r>
            <a:r>
              <a:rPr lang="en-US" sz="1100" i="1" dirty="0" smtClean="0">
                <a:solidFill>
                  <a:srgbClr val="999999"/>
                </a:solidFill>
                <a:latin typeface="Arial"/>
                <a:cs typeface="Arial"/>
              </a:rPr>
              <a:t>&amp; </a:t>
            </a:r>
            <a:r>
              <a:rPr lang="en-US" sz="1100" i="1" spc="-5" dirty="0" smtClean="0">
                <a:solidFill>
                  <a:srgbClr val="999999"/>
                </a:solidFill>
                <a:latin typeface="Arial"/>
                <a:cs typeface="Arial"/>
              </a:rPr>
              <a:t>Skill Sets</a:t>
            </a:r>
            <a:endParaRPr lang="en-US" sz="11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lang="en-US" sz="1200" spc="-25" dirty="0" smtClean="0">
                <a:latin typeface="Arial"/>
                <a:cs typeface="Arial"/>
              </a:rPr>
              <a:t>Reference:</a:t>
            </a:r>
            <a:endParaRPr lang="en-US" sz="1200" dirty="0" smtClean="0">
              <a:latin typeface="Arial"/>
              <a:cs typeface="Arial"/>
            </a:endParaRPr>
          </a:p>
          <a:p>
            <a:pPr marL="470534" marR="205104" indent="-229235">
              <a:lnSpc>
                <a:spcPts val="1610"/>
              </a:lnSpc>
              <a:spcBef>
                <a:spcPts val="740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spc="-30" dirty="0" smtClean="0">
                <a:latin typeface="Arial"/>
                <a:cs typeface="Arial"/>
                <a:hlinkClick r:id="rId3"/>
              </a:rPr>
              <a:t>http://101.datascience.community/2016/11/28/data-scientists-data-engineers- </a:t>
            </a:r>
            <a:r>
              <a:rPr lang="en-US" sz="1200" spc="-30" dirty="0" smtClean="0">
                <a:latin typeface="Arial"/>
                <a:cs typeface="Arial"/>
              </a:rPr>
              <a:t> software-engineers-the-difference-according-to-</a:t>
            </a:r>
            <a:r>
              <a:rPr lang="en-US" sz="1200" spc="-30" dirty="0" err="1" smtClean="0">
                <a:latin typeface="Arial"/>
                <a:cs typeface="Arial"/>
              </a:rPr>
              <a:t>linkedin</a:t>
            </a:r>
            <a:r>
              <a:rPr lang="en-US" sz="1200" spc="-30" dirty="0" smtClean="0">
                <a:latin typeface="Arial"/>
                <a:cs typeface="Arial"/>
              </a:rPr>
              <a:t>/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lang="en-US" sz="1200" b="1" spc="-25" dirty="0" smtClean="0">
                <a:latin typeface="Arial"/>
                <a:cs typeface="Arial"/>
              </a:rPr>
              <a:t>Software</a:t>
            </a:r>
            <a:r>
              <a:rPr lang="en-US" sz="1200" b="1" spc="-60" dirty="0" smtClean="0">
                <a:latin typeface="Arial"/>
                <a:cs typeface="Arial"/>
              </a:rPr>
              <a:t> </a:t>
            </a:r>
            <a:r>
              <a:rPr lang="en-US" sz="1200" b="1" spc="-25" dirty="0" smtClean="0">
                <a:latin typeface="Arial"/>
                <a:cs typeface="Arial"/>
              </a:rPr>
              <a:t>Engineer</a:t>
            </a:r>
            <a:endParaRPr lang="en-US" sz="1200" dirty="0" smtClean="0">
              <a:latin typeface="Arial"/>
              <a:cs typeface="Arial"/>
            </a:endParaRPr>
          </a:p>
          <a:p>
            <a:pPr marL="12700" marR="5080">
              <a:lnSpc>
                <a:spcPct val="96200"/>
              </a:lnSpc>
              <a:spcBef>
                <a:spcPts val="595"/>
              </a:spcBef>
            </a:pP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software engineer builds applications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systems. Developers will </a:t>
            </a:r>
            <a:r>
              <a:rPr lang="en-US" sz="1200" spc="-15" dirty="0" smtClean="0">
                <a:latin typeface="Arial"/>
                <a:cs typeface="Arial"/>
              </a:rPr>
              <a:t>be </a:t>
            </a:r>
            <a:r>
              <a:rPr lang="en-US" sz="1200" spc="-30" dirty="0" smtClean="0">
                <a:latin typeface="Arial"/>
                <a:cs typeface="Arial"/>
              </a:rPr>
              <a:t>involved  </a:t>
            </a:r>
            <a:r>
              <a:rPr lang="en-US" sz="1200" spc="-25" dirty="0" smtClean="0">
                <a:latin typeface="Arial"/>
                <a:cs typeface="Arial"/>
              </a:rPr>
              <a:t>through </a:t>
            </a:r>
            <a:r>
              <a:rPr lang="en-US" sz="1200" spc="-20" dirty="0" smtClean="0">
                <a:latin typeface="Arial"/>
                <a:cs typeface="Arial"/>
              </a:rPr>
              <a:t>all </a:t>
            </a:r>
            <a:r>
              <a:rPr lang="en-US" sz="1200" spc="-25" dirty="0" smtClean="0">
                <a:latin typeface="Arial"/>
                <a:cs typeface="Arial"/>
              </a:rPr>
              <a:t>stages </a:t>
            </a:r>
            <a:r>
              <a:rPr lang="en-US" sz="1200" spc="-20" dirty="0" smtClean="0">
                <a:latin typeface="Arial"/>
                <a:cs typeface="Arial"/>
              </a:rPr>
              <a:t>of this </a:t>
            </a:r>
            <a:r>
              <a:rPr lang="en-US" sz="1200" spc="-25" dirty="0" smtClean="0">
                <a:latin typeface="Arial"/>
                <a:cs typeface="Arial"/>
              </a:rPr>
              <a:t>process </a:t>
            </a:r>
            <a:r>
              <a:rPr lang="en-US" sz="1200" spc="-20" dirty="0" smtClean="0">
                <a:latin typeface="Arial"/>
                <a:cs typeface="Arial"/>
              </a:rPr>
              <a:t>from </a:t>
            </a:r>
            <a:r>
              <a:rPr lang="en-US" sz="1200" spc="-25" dirty="0" smtClean="0">
                <a:latin typeface="Arial"/>
                <a:cs typeface="Arial"/>
              </a:rPr>
              <a:t>design, </a:t>
            </a:r>
            <a:r>
              <a:rPr lang="en-US" sz="1200" spc="-15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writing code,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testing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40" dirty="0" smtClean="0">
                <a:latin typeface="Arial"/>
                <a:cs typeface="Arial"/>
              </a:rPr>
              <a:t>review.  </a:t>
            </a:r>
            <a:r>
              <a:rPr lang="en-US" sz="1200" spc="-20" dirty="0" smtClean="0">
                <a:latin typeface="Arial"/>
                <a:cs typeface="Arial"/>
              </a:rPr>
              <a:t>They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are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creating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products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that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create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data. Software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engineering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is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oldest  </a:t>
            </a:r>
            <a:r>
              <a:rPr lang="en-US" sz="1200" spc="-15" dirty="0" smtClean="0">
                <a:latin typeface="Arial"/>
                <a:cs typeface="Arial"/>
              </a:rPr>
              <a:t>of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these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three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roles,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has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established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methodologies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tool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sets.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lang="en-US" sz="1200" spc="-25" dirty="0" smtClean="0">
                <a:latin typeface="Arial"/>
                <a:cs typeface="Arial"/>
              </a:rPr>
              <a:t>Work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includes:</a:t>
            </a:r>
            <a:endParaRPr lang="en-US" sz="1200" dirty="0" smtClean="0">
              <a:latin typeface="Arial"/>
              <a:cs typeface="Arial"/>
            </a:endParaRPr>
          </a:p>
          <a:p>
            <a:pPr marL="470534" indent="-229235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Frontend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backend</a:t>
            </a:r>
            <a:r>
              <a:rPr lang="en-US" sz="1200" spc="-114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development</a:t>
            </a:r>
            <a:endParaRPr lang="en-US" sz="1200" dirty="0" smtClean="0">
              <a:latin typeface="Arial"/>
              <a:cs typeface="Arial"/>
            </a:endParaRPr>
          </a:p>
          <a:p>
            <a:pPr marL="470534" indent="-229235">
              <a:lnSpc>
                <a:spcPct val="100000"/>
              </a:lnSpc>
              <a:spcBef>
                <a:spcPts val="630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spc="-15" dirty="0" smtClean="0">
                <a:latin typeface="Arial"/>
                <a:cs typeface="Arial"/>
              </a:rPr>
              <a:t>Web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apps</a:t>
            </a:r>
            <a:endParaRPr lang="en-US" sz="1200" dirty="0" smtClean="0">
              <a:latin typeface="Arial"/>
              <a:cs typeface="Arial"/>
            </a:endParaRPr>
          </a:p>
          <a:p>
            <a:pPr marL="470534" indent="-229235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Mobile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apps</a:t>
            </a:r>
            <a:endParaRPr lang="en-US" sz="1200" dirty="0" smtClean="0">
              <a:latin typeface="Arial"/>
              <a:cs typeface="Arial"/>
            </a:endParaRPr>
          </a:p>
          <a:p>
            <a:pPr marL="470534" indent="-229235">
              <a:lnSpc>
                <a:spcPct val="100000"/>
              </a:lnSpc>
              <a:spcBef>
                <a:spcPts val="630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Operating </a:t>
            </a:r>
            <a:r>
              <a:rPr lang="en-US" sz="1200" spc="-20" dirty="0" smtClean="0">
                <a:latin typeface="Arial"/>
                <a:cs typeface="Arial"/>
              </a:rPr>
              <a:t>system</a:t>
            </a:r>
            <a:r>
              <a:rPr lang="en-US" sz="1200" spc="-11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development</a:t>
            </a:r>
            <a:endParaRPr lang="en-US" sz="1200" dirty="0" smtClean="0">
              <a:latin typeface="Arial"/>
              <a:cs typeface="Arial"/>
            </a:endParaRPr>
          </a:p>
          <a:p>
            <a:pPr marL="470534" indent="-229235">
              <a:lnSpc>
                <a:spcPct val="100000"/>
              </a:lnSpc>
              <a:spcBef>
                <a:spcPts val="630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Software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design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 smtClean="0"/>
          </a:p>
          <a:p>
            <a:endParaRPr lang="fr-FR" dirty="0" smtClean="0"/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lang="en-US" sz="1200" b="1" spc="-20" dirty="0" smtClean="0">
                <a:latin typeface="Arial"/>
                <a:cs typeface="Arial"/>
              </a:rPr>
              <a:t>Data</a:t>
            </a:r>
            <a:r>
              <a:rPr lang="en-US" sz="1200" b="1" spc="-50" dirty="0" smtClean="0">
                <a:latin typeface="Arial"/>
                <a:cs typeface="Arial"/>
              </a:rPr>
              <a:t> </a:t>
            </a:r>
            <a:r>
              <a:rPr lang="en-US" sz="1200" b="1" spc="-25" dirty="0" smtClean="0">
                <a:latin typeface="Arial"/>
                <a:cs typeface="Arial"/>
              </a:rPr>
              <a:t>Engineer</a:t>
            </a:r>
            <a:endParaRPr lang="en-US" sz="1200" dirty="0" smtClean="0">
              <a:latin typeface="Arial"/>
              <a:cs typeface="Arial"/>
            </a:endParaRPr>
          </a:p>
          <a:p>
            <a:pPr marL="12700" marR="7620">
              <a:lnSpc>
                <a:spcPct val="96100"/>
              </a:lnSpc>
              <a:spcBef>
                <a:spcPts val="600"/>
              </a:spcBef>
            </a:pP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data engineer builds systems </a:t>
            </a:r>
            <a:r>
              <a:rPr lang="en-US" sz="1200" spc="-20" dirty="0" smtClean="0">
                <a:latin typeface="Arial"/>
                <a:cs typeface="Arial"/>
              </a:rPr>
              <a:t>that </a:t>
            </a:r>
            <a:r>
              <a:rPr lang="en-US" sz="1200" spc="-30" dirty="0" smtClean="0">
                <a:latin typeface="Arial"/>
                <a:cs typeface="Arial"/>
              </a:rPr>
              <a:t>consolidate, </a:t>
            </a:r>
            <a:r>
              <a:rPr lang="en-US" sz="1200" spc="-25" dirty="0" smtClean="0">
                <a:latin typeface="Arial"/>
                <a:cs typeface="Arial"/>
              </a:rPr>
              <a:t>store,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retrieve </a:t>
            </a:r>
            <a:r>
              <a:rPr lang="en-US" sz="1200" spc="-20" dirty="0" smtClean="0">
                <a:latin typeface="Arial"/>
                <a:cs typeface="Arial"/>
              </a:rPr>
              <a:t>data from the  </a:t>
            </a:r>
            <a:r>
              <a:rPr lang="en-US" sz="1200" spc="-25" dirty="0" smtClean="0">
                <a:latin typeface="Arial"/>
                <a:cs typeface="Arial"/>
              </a:rPr>
              <a:t>various </a:t>
            </a:r>
            <a:r>
              <a:rPr lang="en-US" sz="1200" spc="-30" dirty="0" smtClean="0">
                <a:latin typeface="Arial"/>
                <a:cs typeface="Arial"/>
              </a:rPr>
              <a:t>applications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systems created </a:t>
            </a:r>
            <a:r>
              <a:rPr lang="en-US" sz="1200" spc="-15" dirty="0" smtClean="0">
                <a:latin typeface="Arial"/>
                <a:cs typeface="Arial"/>
              </a:rPr>
              <a:t>by </a:t>
            </a:r>
            <a:r>
              <a:rPr lang="en-US" sz="1200" spc="-25" dirty="0" smtClean="0">
                <a:latin typeface="Arial"/>
                <a:cs typeface="Arial"/>
              </a:rPr>
              <a:t>software engineers. Data </a:t>
            </a:r>
            <a:r>
              <a:rPr lang="en-US" sz="1200" spc="-30" dirty="0" smtClean="0">
                <a:latin typeface="Arial"/>
                <a:cs typeface="Arial"/>
              </a:rPr>
              <a:t>engineering  </a:t>
            </a:r>
            <a:r>
              <a:rPr lang="en-US" sz="1200" spc="-25" dirty="0" smtClean="0">
                <a:latin typeface="Arial"/>
                <a:cs typeface="Arial"/>
              </a:rPr>
              <a:t>emerged </a:t>
            </a:r>
            <a:r>
              <a:rPr lang="en-US" sz="1200" spc="-20" dirty="0" smtClean="0">
                <a:latin typeface="Arial"/>
                <a:cs typeface="Arial"/>
              </a:rPr>
              <a:t>as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niche </a:t>
            </a:r>
            <a:r>
              <a:rPr lang="en-US" sz="1200" spc="-20" dirty="0" smtClean="0">
                <a:latin typeface="Arial"/>
                <a:cs typeface="Arial"/>
              </a:rPr>
              <a:t>skill set </a:t>
            </a:r>
            <a:r>
              <a:rPr lang="en-US" sz="1200" spc="-25" dirty="0" smtClean="0">
                <a:latin typeface="Arial"/>
                <a:cs typeface="Arial"/>
              </a:rPr>
              <a:t>within software </a:t>
            </a:r>
            <a:r>
              <a:rPr lang="en-US" sz="1200" spc="-30" dirty="0" smtClean="0">
                <a:latin typeface="Arial"/>
                <a:cs typeface="Arial"/>
              </a:rPr>
              <a:t>engineering. </a:t>
            </a:r>
            <a:r>
              <a:rPr lang="en-US" sz="1200" spc="-20" dirty="0" smtClean="0">
                <a:latin typeface="Arial"/>
                <a:cs typeface="Arial"/>
              </a:rPr>
              <a:t>40% of all data </a:t>
            </a:r>
            <a:r>
              <a:rPr lang="en-US" sz="1200" spc="-30" dirty="0" smtClean="0">
                <a:latin typeface="Arial"/>
                <a:cs typeface="Arial"/>
              </a:rPr>
              <a:t>engineers  </a:t>
            </a:r>
            <a:r>
              <a:rPr lang="en-US" sz="1200" spc="-25" dirty="0" smtClean="0">
                <a:latin typeface="Arial"/>
                <a:cs typeface="Arial"/>
              </a:rPr>
              <a:t>were previously working </a:t>
            </a:r>
            <a:r>
              <a:rPr lang="en-US" sz="1200" spc="-20" dirty="0" smtClean="0">
                <a:latin typeface="Arial"/>
                <a:cs typeface="Arial"/>
              </a:rPr>
              <a:t>as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software engineer</a:t>
            </a:r>
            <a:r>
              <a:rPr lang="en-US" sz="1200" spc="-19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(</a:t>
            </a:r>
            <a:r>
              <a:rPr lang="en-US" sz="1200" spc="-30" dirty="0" smtClean="0">
                <a:solidFill>
                  <a:srgbClr val="0000FF"/>
                </a:solidFill>
                <a:latin typeface="Arial"/>
                <a:cs typeface="Arial"/>
              </a:rPr>
              <a:t>https://</a:t>
            </a:r>
            <a:r>
              <a:rPr lang="en-US" sz="1200" spc="-30" dirty="0" smtClean="0">
                <a:solidFill>
                  <a:srgbClr val="0000FF"/>
                </a:solidFill>
                <a:latin typeface="Arial"/>
                <a:cs typeface="Arial"/>
                <a:hlinkClick r:id="rId4"/>
              </a:rPr>
              <a:t>www.stitchdata.com/resources/</a:t>
            </a:r>
            <a:endParaRPr lang="en-US" sz="1200" dirty="0" smtClean="0">
              <a:latin typeface="Arial"/>
              <a:cs typeface="Arial"/>
            </a:endParaRPr>
          </a:p>
          <a:p>
            <a:pPr marL="12700" marR="216535">
              <a:lnSpc>
                <a:spcPts val="1610"/>
              </a:lnSpc>
              <a:spcBef>
                <a:spcPts val="45"/>
              </a:spcBef>
            </a:pPr>
            <a:r>
              <a:rPr lang="en-US" sz="1200" u="heavy" spc="-355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1200" u="heavy" spc="-30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reports/the-state-of-data-engineering</a:t>
            </a:r>
            <a:r>
              <a:rPr lang="en-US" sz="1200" spc="-30" dirty="0" smtClean="0">
                <a:latin typeface="Arial"/>
                <a:cs typeface="Arial"/>
              </a:rPr>
              <a:t>), </a:t>
            </a:r>
            <a:r>
              <a:rPr lang="en-US" sz="1200" spc="-20" dirty="0" smtClean="0">
                <a:latin typeface="Arial"/>
                <a:cs typeface="Arial"/>
              </a:rPr>
              <a:t>making this the </a:t>
            </a:r>
            <a:r>
              <a:rPr lang="en-US" sz="1200" spc="-25" dirty="0" smtClean="0">
                <a:latin typeface="Arial"/>
                <a:cs typeface="Arial"/>
              </a:rPr>
              <a:t>most </a:t>
            </a:r>
            <a:r>
              <a:rPr lang="en-US" sz="1200" spc="-20" dirty="0" smtClean="0">
                <a:latin typeface="Arial"/>
                <a:cs typeface="Arial"/>
              </a:rPr>
              <a:t>common </a:t>
            </a:r>
            <a:r>
              <a:rPr lang="en-US" sz="1200" spc="-25" dirty="0" smtClean="0">
                <a:latin typeface="Arial"/>
                <a:cs typeface="Arial"/>
              </a:rPr>
              <a:t>career </a:t>
            </a:r>
            <a:r>
              <a:rPr lang="en-US" sz="1200" spc="-20" dirty="0" smtClean="0">
                <a:latin typeface="Arial"/>
                <a:cs typeface="Arial"/>
              </a:rPr>
              <a:t>path for  data </a:t>
            </a:r>
            <a:r>
              <a:rPr lang="en-US" sz="1200" spc="-30" dirty="0" smtClean="0">
                <a:latin typeface="Arial"/>
                <a:cs typeface="Arial"/>
              </a:rPr>
              <a:t>engineers </a:t>
            </a:r>
            <a:r>
              <a:rPr lang="en-US" sz="1200" spc="-15" dirty="0" smtClean="0">
                <a:latin typeface="Arial"/>
                <a:cs typeface="Arial"/>
              </a:rPr>
              <a:t>by</a:t>
            </a:r>
            <a:r>
              <a:rPr lang="en-US" sz="1200" spc="-120" dirty="0" smtClean="0">
                <a:latin typeface="Arial"/>
                <a:cs typeface="Arial"/>
              </a:rPr>
              <a:t> </a:t>
            </a:r>
            <a:r>
              <a:rPr lang="en-US" sz="1200" spc="-40" dirty="0" smtClean="0">
                <a:latin typeface="Arial"/>
                <a:cs typeface="Arial"/>
              </a:rPr>
              <a:t>far.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9"/>
              </a:spcBef>
            </a:pPr>
            <a:r>
              <a:rPr lang="en-US" sz="1200" spc="-25" dirty="0" smtClean="0">
                <a:latin typeface="Arial"/>
                <a:cs typeface="Arial"/>
              </a:rPr>
              <a:t>Work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includes:</a:t>
            </a:r>
            <a:endParaRPr lang="en-US" sz="1200" dirty="0" smtClean="0">
              <a:latin typeface="Arial"/>
              <a:cs typeface="Arial"/>
            </a:endParaRPr>
          </a:p>
          <a:p>
            <a:pPr marL="470534" indent="-229235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Advanced data</a:t>
            </a:r>
            <a:r>
              <a:rPr lang="en-US" sz="1200" spc="-9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structures</a:t>
            </a:r>
            <a:endParaRPr lang="en-US" sz="1200" dirty="0" smtClean="0">
              <a:latin typeface="Arial"/>
              <a:cs typeface="Arial"/>
            </a:endParaRPr>
          </a:p>
          <a:p>
            <a:pPr marL="470534" indent="-229235">
              <a:lnSpc>
                <a:spcPct val="100000"/>
              </a:lnSpc>
              <a:spcBef>
                <a:spcPts val="630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Distributed</a:t>
            </a:r>
            <a:r>
              <a:rPr lang="en-US" sz="1200" spc="-7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computing</a:t>
            </a:r>
            <a:endParaRPr lang="en-US" sz="1200" dirty="0" smtClean="0">
              <a:latin typeface="Arial"/>
              <a:cs typeface="Arial"/>
            </a:endParaRPr>
          </a:p>
          <a:p>
            <a:pPr marL="470534" indent="-229235">
              <a:lnSpc>
                <a:spcPct val="100000"/>
              </a:lnSpc>
              <a:spcBef>
                <a:spcPts val="630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Concurrent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programming</a:t>
            </a:r>
            <a:endParaRPr lang="en-US" sz="1200" dirty="0" smtClean="0">
              <a:latin typeface="Arial"/>
              <a:cs typeface="Arial"/>
            </a:endParaRPr>
          </a:p>
          <a:p>
            <a:pPr marL="470534" indent="-229235">
              <a:lnSpc>
                <a:spcPct val="100000"/>
              </a:lnSpc>
              <a:spcBef>
                <a:spcPts val="630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Knowledge </a:t>
            </a:r>
            <a:r>
              <a:rPr lang="en-US" sz="1200" spc="-20" dirty="0" smtClean="0">
                <a:latin typeface="Arial"/>
                <a:cs typeface="Arial"/>
              </a:rPr>
              <a:t>of new </a:t>
            </a:r>
            <a:r>
              <a:rPr lang="en-US" sz="1200" dirty="0" smtClean="0">
                <a:latin typeface="Arial"/>
                <a:cs typeface="Arial"/>
              </a:rPr>
              <a:t>&amp; </a:t>
            </a:r>
            <a:r>
              <a:rPr lang="en-US" sz="1200" spc="-25" dirty="0" smtClean="0">
                <a:latin typeface="Arial"/>
                <a:cs typeface="Arial"/>
              </a:rPr>
              <a:t>emerging</a:t>
            </a:r>
            <a:r>
              <a:rPr lang="en-US" sz="1200" spc="-29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tools: </a:t>
            </a:r>
            <a:r>
              <a:rPr lang="en-US" sz="1200" spc="-30" dirty="0" smtClean="0">
                <a:latin typeface="Arial"/>
                <a:cs typeface="Arial"/>
              </a:rPr>
              <a:t>Hadoop, </a:t>
            </a:r>
            <a:r>
              <a:rPr lang="en-US" sz="1200" spc="-25" dirty="0" smtClean="0">
                <a:latin typeface="Arial"/>
                <a:cs typeface="Arial"/>
              </a:rPr>
              <a:t>Spark, Kafka, Hive, etc.</a:t>
            </a:r>
            <a:endParaRPr lang="en-US" sz="1200" dirty="0" smtClean="0">
              <a:latin typeface="Arial"/>
              <a:cs typeface="Arial"/>
            </a:endParaRPr>
          </a:p>
          <a:p>
            <a:pPr marL="470534" indent="-229235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Building ETL/data</a:t>
            </a:r>
            <a:r>
              <a:rPr lang="en-US" sz="1200" spc="-8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pipelines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lang="en-US" sz="1200" b="1" spc="-20" dirty="0" smtClean="0">
                <a:latin typeface="Arial"/>
                <a:cs typeface="Arial"/>
              </a:rPr>
              <a:t>Data</a:t>
            </a:r>
            <a:r>
              <a:rPr lang="en-US" sz="1200" b="1" spc="-50" dirty="0" smtClean="0">
                <a:latin typeface="Arial"/>
                <a:cs typeface="Arial"/>
              </a:rPr>
              <a:t> </a:t>
            </a:r>
            <a:r>
              <a:rPr lang="en-US" sz="1200" b="1" spc="-25" dirty="0" smtClean="0">
                <a:latin typeface="Arial"/>
                <a:cs typeface="Arial"/>
              </a:rPr>
              <a:t>Scientist</a:t>
            </a:r>
            <a:endParaRPr lang="en-US" sz="1200" dirty="0" smtClean="0">
              <a:latin typeface="Arial"/>
              <a:cs typeface="Arial"/>
            </a:endParaRPr>
          </a:p>
          <a:p>
            <a:pPr marL="12700" marR="156845">
              <a:lnSpc>
                <a:spcPct val="96200"/>
              </a:lnSpc>
              <a:spcBef>
                <a:spcPts val="600"/>
              </a:spcBef>
            </a:pP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13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data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scientist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builds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analysis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top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data.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This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may</a:t>
            </a:r>
            <a:r>
              <a:rPr lang="en-US" sz="1200" spc="-7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come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in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form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one-off  </a:t>
            </a:r>
            <a:r>
              <a:rPr lang="en-US" sz="1200" spc="-25" dirty="0" smtClean="0">
                <a:latin typeface="Arial"/>
                <a:cs typeface="Arial"/>
              </a:rPr>
              <a:t>analysis </a:t>
            </a:r>
            <a:r>
              <a:rPr lang="en-US" sz="1200" spc="-20" dirty="0" smtClean="0">
                <a:latin typeface="Arial"/>
                <a:cs typeface="Arial"/>
              </a:rPr>
              <a:t>for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0" dirty="0" smtClean="0">
                <a:latin typeface="Arial"/>
                <a:cs typeface="Arial"/>
              </a:rPr>
              <a:t>team </a:t>
            </a:r>
            <a:r>
              <a:rPr lang="en-US" sz="1200" spc="-25" dirty="0" smtClean="0">
                <a:latin typeface="Arial"/>
                <a:cs typeface="Arial"/>
              </a:rPr>
              <a:t>trying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better </a:t>
            </a:r>
            <a:r>
              <a:rPr lang="en-US" sz="1200" spc="-30" dirty="0" smtClean="0">
                <a:latin typeface="Arial"/>
                <a:cs typeface="Arial"/>
              </a:rPr>
              <a:t>understand </a:t>
            </a:r>
            <a:r>
              <a:rPr lang="en-US" sz="1200" spc="-25" dirty="0" smtClean="0">
                <a:latin typeface="Arial"/>
                <a:cs typeface="Arial"/>
              </a:rPr>
              <a:t>customer </a:t>
            </a:r>
            <a:r>
              <a:rPr lang="en-US" sz="1200" spc="-35" dirty="0" smtClean="0">
                <a:latin typeface="Arial"/>
                <a:cs typeface="Arial"/>
              </a:rPr>
              <a:t>behavior, </a:t>
            </a:r>
            <a:r>
              <a:rPr lang="en-US" sz="1200" spc="-20" dirty="0" smtClean="0">
                <a:latin typeface="Arial"/>
                <a:cs typeface="Arial"/>
              </a:rPr>
              <a:t>or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30" dirty="0" smtClean="0">
                <a:latin typeface="Arial"/>
                <a:cs typeface="Arial"/>
              </a:rPr>
              <a:t>machine  </a:t>
            </a:r>
            <a:r>
              <a:rPr lang="en-US" sz="1200" spc="-25" dirty="0" smtClean="0">
                <a:latin typeface="Arial"/>
                <a:cs typeface="Arial"/>
              </a:rPr>
              <a:t>learning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algorithm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that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is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implemented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into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code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base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by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software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engineers  </a:t>
            </a:r>
            <a:r>
              <a:rPr lang="en-US" sz="1200" spc="-20" dirty="0" smtClean="0">
                <a:latin typeface="Arial"/>
                <a:cs typeface="Arial"/>
              </a:rPr>
              <a:t>and data</a:t>
            </a:r>
            <a:r>
              <a:rPr lang="en-US" sz="1200" spc="-8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engineers.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lang="en-US" sz="1200" spc="-25" dirty="0" smtClean="0">
                <a:latin typeface="Arial"/>
                <a:cs typeface="Arial"/>
              </a:rPr>
              <a:t>Work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includes:</a:t>
            </a:r>
            <a:endParaRPr lang="en-US" sz="1200" dirty="0" smtClean="0">
              <a:latin typeface="Arial"/>
              <a:cs typeface="Arial"/>
            </a:endParaRPr>
          </a:p>
          <a:p>
            <a:pPr marL="470534" indent="-229235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spc="-20" dirty="0" smtClean="0">
                <a:latin typeface="Arial"/>
                <a:cs typeface="Arial"/>
              </a:rPr>
              <a:t>Data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modeling</a:t>
            </a:r>
            <a:endParaRPr lang="en-US" sz="1200" dirty="0" smtClean="0">
              <a:latin typeface="Arial"/>
              <a:cs typeface="Arial"/>
            </a:endParaRPr>
          </a:p>
          <a:p>
            <a:pPr marL="470534" indent="-229235">
              <a:lnSpc>
                <a:spcPct val="100000"/>
              </a:lnSpc>
              <a:spcBef>
                <a:spcPts val="630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Machine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learning</a:t>
            </a:r>
            <a:endParaRPr lang="en-US" sz="1200" dirty="0" smtClean="0">
              <a:latin typeface="Arial"/>
              <a:cs typeface="Arial"/>
            </a:endParaRPr>
          </a:p>
          <a:p>
            <a:pPr marL="470534" indent="-229235">
              <a:lnSpc>
                <a:spcPct val="100000"/>
              </a:lnSpc>
              <a:spcBef>
                <a:spcPts val="630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Algorithms</a:t>
            </a:r>
            <a:endParaRPr lang="en-US" sz="1200" dirty="0" smtClean="0">
              <a:latin typeface="Arial"/>
              <a:cs typeface="Arial"/>
            </a:endParaRPr>
          </a:p>
          <a:p>
            <a:pPr marL="470534" indent="-229235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470534" algn="l"/>
                <a:tab pos="4711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Business Intelligence</a:t>
            </a:r>
            <a:r>
              <a:rPr lang="en-US" sz="1200" spc="-8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dashboards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lang="en-US" sz="1200" b="1" spc="-25" dirty="0" smtClean="0">
                <a:latin typeface="Arial"/>
                <a:cs typeface="Arial"/>
              </a:rPr>
              <a:t>Evolving </a:t>
            </a:r>
            <a:r>
              <a:rPr lang="en-US" sz="1200" b="1" spc="-20" dirty="0" smtClean="0">
                <a:latin typeface="Arial"/>
                <a:cs typeface="Arial"/>
              </a:rPr>
              <a:t>Data</a:t>
            </a:r>
            <a:r>
              <a:rPr lang="en-US" sz="1200" b="1" spc="-75" dirty="0" smtClean="0">
                <a:latin typeface="Arial"/>
                <a:cs typeface="Arial"/>
              </a:rPr>
              <a:t> </a:t>
            </a:r>
            <a:r>
              <a:rPr lang="en-US" sz="1200" b="1" spc="-50" dirty="0" smtClean="0">
                <a:latin typeface="Arial"/>
                <a:cs typeface="Arial"/>
              </a:rPr>
              <a:t>Teams</a:t>
            </a:r>
            <a:endParaRPr lang="en-US" sz="1200" dirty="0" smtClean="0">
              <a:latin typeface="Arial"/>
              <a:cs typeface="Arial"/>
            </a:endParaRPr>
          </a:p>
          <a:p>
            <a:pPr marL="12700" marR="5080">
              <a:lnSpc>
                <a:spcPct val="96000"/>
              </a:lnSpc>
              <a:spcBef>
                <a:spcPts val="600"/>
              </a:spcBef>
            </a:pPr>
            <a:r>
              <a:rPr lang="en-US" sz="1200" spc="-20" dirty="0" smtClean="0">
                <a:latin typeface="Arial"/>
                <a:cs typeface="Arial"/>
              </a:rPr>
              <a:t>These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roles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are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still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evolving.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process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ETL</a:t>
            </a:r>
            <a:r>
              <a:rPr lang="en-US" sz="1200" spc="-10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getting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much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easier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overall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as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new  </a:t>
            </a:r>
            <a:r>
              <a:rPr lang="en-US" sz="1200" spc="-25" dirty="0" smtClean="0">
                <a:latin typeface="Arial"/>
                <a:cs typeface="Arial"/>
              </a:rPr>
              <a:t>tools </a:t>
            </a:r>
            <a:r>
              <a:rPr lang="en-US" sz="1200" spc="-20" dirty="0" smtClean="0">
                <a:latin typeface="Arial"/>
                <a:cs typeface="Arial"/>
              </a:rPr>
              <a:t>(like </a:t>
            </a:r>
            <a:r>
              <a:rPr lang="en-US" sz="1200" spc="-25" dirty="0" smtClean="0">
                <a:latin typeface="Arial"/>
                <a:cs typeface="Arial"/>
              </a:rPr>
              <a:t>Stitch </a:t>
            </a:r>
            <a:r>
              <a:rPr lang="en-US" sz="1200" dirty="0" smtClean="0">
                <a:latin typeface="Arial"/>
                <a:cs typeface="Arial"/>
              </a:rPr>
              <a:t>- </a:t>
            </a:r>
            <a:r>
              <a:rPr lang="en-US" sz="1200" spc="-30" dirty="0" smtClean="0">
                <a:latin typeface="Arial"/>
                <a:cs typeface="Arial"/>
              </a:rPr>
              <a:t>https://</a:t>
            </a:r>
            <a:r>
              <a:rPr lang="en-US" sz="1200" spc="-30" dirty="0" smtClean="0">
                <a:latin typeface="Arial"/>
                <a:cs typeface="Arial"/>
                <a:hlinkClick r:id="rId5"/>
              </a:rPr>
              <a:t>www.stitchdata.com/) </a:t>
            </a:r>
            <a:r>
              <a:rPr lang="en-US" sz="1200" spc="-25" dirty="0" smtClean="0">
                <a:latin typeface="Arial"/>
                <a:cs typeface="Arial"/>
              </a:rPr>
              <a:t>enter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market, making </a:t>
            </a:r>
            <a:r>
              <a:rPr lang="en-US" sz="1200" spc="-20" dirty="0" smtClean="0">
                <a:latin typeface="Arial"/>
                <a:cs typeface="Arial"/>
              </a:rPr>
              <a:t>it easy for  </a:t>
            </a:r>
            <a:r>
              <a:rPr lang="en-US" sz="1200" spc="-25" dirty="0" smtClean="0">
                <a:latin typeface="Arial"/>
                <a:cs typeface="Arial"/>
              </a:rPr>
              <a:t>software developers </a:t>
            </a:r>
            <a:r>
              <a:rPr lang="en-US" sz="1200" spc="-15" dirty="0" smtClean="0">
                <a:latin typeface="Arial"/>
                <a:cs typeface="Arial"/>
              </a:rPr>
              <a:t>to </a:t>
            </a:r>
            <a:r>
              <a:rPr lang="en-US" sz="1200" spc="-20" dirty="0" smtClean="0">
                <a:latin typeface="Arial"/>
                <a:cs typeface="Arial"/>
              </a:rPr>
              <a:t>set </a:t>
            </a:r>
            <a:r>
              <a:rPr lang="en-US" sz="1200" spc="-15" dirty="0" smtClean="0">
                <a:latin typeface="Arial"/>
                <a:cs typeface="Arial"/>
              </a:rPr>
              <a:t>up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maintain </a:t>
            </a:r>
            <a:r>
              <a:rPr lang="en-US" sz="1200" spc="-20" dirty="0" smtClean="0">
                <a:latin typeface="Arial"/>
                <a:cs typeface="Arial"/>
              </a:rPr>
              <a:t>data </a:t>
            </a:r>
            <a:r>
              <a:rPr lang="en-US" sz="1200" spc="-30" dirty="0" smtClean="0">
                <a:latin typeface="Arial"/>
                <a:cs typeface="Arial"/>
              </a:rPr>
              <a:t>pipelines. </a:t>
            </a:r>
            <a:r>
              <a:rPr lang="en-US" sz="1200" spc="-25" dirty="0" smtClean="0">
                <a:latin typeface="Arial"/>
                <a:cs typeface="Arial"/>
              </a:rPr>
              <a:t>Larger companies are  pulling </a:t>
            </a:r>
            <a:r>
              <a:rPr lang="en-US" sz="1200" spc="-20" dirty="0" smtClean="0">
                <a:latin typeface="Arial"/>
                <a:cs typeface="Arial"/>
              </a:rPr>
              <a:t>data </a:t>
            </a:r>
            <a:r>
              <a:rPr lang="en-US" sz="1200" spc="-25" dirty="0" smtClean="0">
                <a:latin typeface="Arial"/>
                <a:cs typeface="Arial"/>
              </a:rPr>
              <a:t>engineers </a:t>
            </a:r>
            <a:r>
              <a:rPr lang="en-US" sz="1200" spc="-30" dirty="0" smtClean="0">
                <a:latin typeface="Arial"/>
                <a:cs typeface="Arial"/>
              </a:rPr>
              <a:t>off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software </a:t>
            </a:r>
            <a:r>
              <a:rPr lang="en-US" sz="1200" spc="-30" dirty="0" smtClean="0">
                <a:latin typeface="Arial"/>
                <a:cs typeface="Arial"/>
              </a:rPr>
              <a:t>engineering </a:t>
            </a:r>
            <a:r>
              <a:rPr lang="en-US" sz="1200" spc="-20" dirty="0" smtClean="0">
                <a:latin typeface="Arial"/>
                <a:cs typeface="Arial"/>
              </a:rPr>
              <a:t>team </a:t>
            </a:r>
            <a:r>
              <a:rPr lang="en-US" sz="1200" spc="-25" dirty="0" smtClean="0">
                <a:latin typeface="Arial"/>
                <a:cs typeface="Arial"/>
              </a:rPr>
              <a:t>entirely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25" dirty="0" smtClean="0">
                <a:latin typeface="Arial"/>
                <a:cs typeface="Arial"/>
              </a:rPr>
              <a:t>lieu </a:t>
            </a:r>
            <a:r>
              <a:rPr lang="en-US" sz="1200" spc="-15" dirty="0" smtClean="0">
                <a:latin typeface="Arial"/>
                <a:cs typeface="Arial"/>
              </a:rPr>
              <a:t>of </a:t>
            </a:r>
            <a:r>
              <a:rPr lang="en-US" sz="1200" spc="-25" dirty="0" smtClean="0">
                <a:latin typeface="Arial"/>
                <a:cs typeface="Arial"/>
              </a:rPr>
              <a:t>forming </a:t>
            </a:r>
            <a:r>
              <a:rPr lang="en-US" sz="1200" dirty="0" smtClean="0">
                <a:latin typeface="Arial"/>
                <a:cs typeface="Arial"/>
              </a:rPr>
              <a:t>a  </a:t>
            </a:r>
            <a:r>
              <a:rPr lang="en-US" sz="1200" spc="-25" dirty="0" smtClean="0">
                <a:latin typeface="Arial"/>
                <a:cs typeface="Arial"/>
              </a:rPr>
              <a:t>centralized data </a:t>
            </a:r>
            <a:r>
              <a:rPr lang="en-US" sz="1200" spc="-20" dirty="0" smtClean="0">
                <a:latin typeface="Arial"/>
                <a:cs typeface="Arial"/>
              </a:rPr>
              <a:t>team </a:t>
            </a:r>
            <a:r>
              <a:rPr lang="en-US" sz="1200" spc="-25" dirty="0" smtClean="0">
                <a:latin typeface="Arial"/>
                <a:cs typeface="Arial"/>
              </a:rPr>
              <a:t>where infrastructure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analysis </a:t>
            </a:r>
            <a:r>
              <a:rPr lang="en-US" sz="1200" spc="-20" dirty="0" smtClean="0">
                <a:latin typeface="Arial"/>
                <a:cs typeface="Arial"/>
              </a:rPr>
              <a:t>sit </a:t>
            </a:r>
            <a:r>
              <a:rPr lang="en-US" sz="1200" spc="-35" dirty="0" smtClean="0">
                <a:latin typeface="Arial"/>
                <a:cs typeface="Arial"/>
              </a:rPr>
              <a:t>together.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20" dirty="0" smtClean="0">
                <a:latin typeface="Arial"/>
                <a:cs typeface="Arial"/>
              </a:rPr>
              <a:t>some </a:t>
            </a:r>
            <a:r>
              <a:rPr lang="en-US" sz="1200" spc="-25" dirty="0" smtClean="0">
                <a:latin typeface="Arial"/>
                <a:cs typeface="Arial"/>
              </a:rPr>
              <a:t>scenarios  </a:t>
            </a:r>
            <a:r>
              <a:rPr lang="en-US" sz="1200" spc="-20" dirty="0" smtClean="0">
                <a:latin typeface="Arial"/>
                <a:cs typeface="Arial"/>
              </a:rPr>
              <a:t>data </a:t>
            </a:r>
            <a:r>
              <a:rPr lang="en-US" sz="1200" spc="-25" dirty="0" smtClean="0">
                <a:latin typeface="Arial"/>
                <a:cs typeface="Arial"/>
              </a:rPr>
              <a:t>scientists </a:t>
            </a:r>
            <a:r>
              <a:rPr lang="en-US" sz="1200" spc="-20" dirty="0" smtClean="0">
                <a:latin typeface="Arial"/>
                <a:cs typeface="Arial"/>
              </a:rPr>
              <a:t>are </a:t>
            </a:r>
            <a:r>
              <a:rPr lang="en-US" sz="1200" spc="-25" dirty="0" smtClean="0">
                <a:latin typeface="Arial"/>
                <a:cs typeface="Arial"/>
              </a:rPr>
              <a:t>responsible </a:t>
            </a:r>
            <a:r>
              <a:rPr lang="en-US" sz="1200" spc="-20" dirty="0" smtClean="0">
                <a:latin typeface="Arial"/>
                <a:cs typeface="Arial"/>
              </a:rPr>
              <a:t>for </a:t>
            </a:r>
            <a:r>
              <a:rPr lang="en-US" sz="1200" spc="-25" dirty="0" smtClean="0">
                <a:latin typeface="Arial"/>
                <a:cs typeface="Arial"/>
              </a:rPr>
              <a:t>both </a:t>
            </a:r>
            <a:r>
              <a:rPr lang="en-US" sz="1200" spc="-20" dirty="0" smtClean="0">
                <a:latin typeface="Arial"/>
                <a:cs typeface="Arial"/>
              </a:rPr>
              <a:t>data </a:t>
            </a:r>
            <a:r>
              <a:rPr lang="en-US" sz="1200" spc="-25" dirty="0" smtClean="0">
                <a:latin typeface="Arial"/>
                <a:cs typeface="Arial"/>
              </a:rPr>
              <a:t>consolidation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analysis  </a:t>
            </a:r>
            <a:r>
              <a:rPr lang="en-US" sz="1200" spc="-30" dirty="0" smtClean="0">
                <a:latin typeface="Arial"/>
                <a:cs typeface="Arial"/>
              </a:rPr>
              <a:t>(</a:t>
            </a:r>
            <a:r>
              <a:rPr lang="en-US" sz="1200" spc="-30" dirty="0" smtClean="0">
                <a:latin typeface="Arial"/>
                <a:cs typeface="Arial"/>
                <a:hlinkClick r:id="rId6"/>
              </a:rPr>
              <a:t>http://multithreaded.stitchfix.com/blog/2016/03/16/engineers-shouldnt-write-etl/)</a:t>
            </a:r>
            <a:endParaRPr lang="en-US" sz="1200" dirty="0" smtClean="0">
              <a:latin typeface="Arial"/>
              <a:cs typeface="Arial"/>
            </a:endParaRPr>
          </a:p>
          <a:p>
            <a:pPr marL="12700" marR="355600">
              <a:lnSpc>
                <a:spcPts val="1620"/>
              </a:lnSpc>
              <a:spcBef>
                <a:spcPts val="635"/>
              </a:spcBef>
            </a:pPr>
            <a:r>
              <a:rPr lang="en-US" sz="1200" spc="-10" dirty="0" smtClean="0">
                <a:latin typeface="Arial"/>
                <a:cs typeface="Arial"/>
              </a:rPr>
              <a:t>At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this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point,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there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no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single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dominant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path.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But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we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expect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this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rapid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evolution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to  </a:t>
            </a:r>
            <a:r>
              <a:rPr lang="en-US" sz="1200" spc="-25" dirty="0" smtClean="0">
                <a:latin typeface="Arial"/>
                <a:cs typeface="Arial"/>
              </a:rPr>
              <a:t>continue, after all, </a:t>
            </a:r>
            <a:r>
              <a:rPr lang="en-US" sz="1200" spc="-20" dirty="0" smtClean="0">
                <a:latin typeface="Arial"/>
                <a:cs typeface="Arial"/>
              </a:rPr>
              <a:t>data </a:t>
            </a:r>
            <a:r>
              <a:rPr lang="en-US" sz="1200" spc="-25" dirty="0" smtClean="0">
                <a:latin typeface="Arial"/>
                <a:cs typeface="Arial"/>
              </a:rPr>
              <a:t>certainly isn’t getting </a:t>
            </a:r>
            <a:r>
              <a:rPr lang="en-US" sz="1200" spc="-20" dirty="0" smtClean="0">
                <a:latin typeface="Arial"/>
                <a:cs typeface="Arial"/>
              </a:rPr>
              <a:t>any</a:t>
            </a:r>
            <a:r>
              <a:rPr lang="en-US" sz="1200" spc="-250" dirty="0" smtClean="0">
                <a:latin typeface="Arial"/>
                <a:cs typeface="Arial"/>
              </a:rPr>
              <a:t> </a:t>
            </a:r>
            <a:r>
              <a:rPr lang="en-US" sz="1200" spc="-35" dirty="0" smtClean="0">
                <a:latin typeface="Arial"/>
                <a:cs typeface="Arial"/>
              </a:rPr>
              <a:t>smaller.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C6BBC-7CD2-4396-8718-EA7D3E753CB7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9700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546735">
              <a:lnSpc>
                <a:spcPts val="1610"/>
              </a:lnSpc>
              <a:spcBef>
                <a:spcPts val="635"/>
              </a:spcBef>
            </a:pPr>
            <a:r>
              <a:rPr lang="en-US" sz="1200" spc="-20" dirty="0" smtClean="0">
                <a:latin typeface="Arial"/>
                <a:cs typeface="Arial"/>
              </a:rPr>
              <a:t>From </a:t>
            </a:r>
            <a:r>
              <a:rPr lang="en-US" sz="1200" spc="-15" dirty="0" smtClean="0">
                <a:latin typeface="Arial"/>
                <a:cs typeface="Arial"/>
              </a:rPr>
              <a:t>an </a:t>
            </a:r>
            <a:r>
              <a:rPr lang="en-US" sz="1200" spc="-25" dirty="0" smtClean="0">
                <a:latin typeface="Arial"/>
                <a:cs typeface="Arial"/>
              </a:rPr>
              <a:t>article </a:t>
            </a:r>
            <a:r>
              <a:rPr lang="en-US" sz="1200" spc="-15" dirty="0" smtClean="0">
                <a:latin typeface="Arial"/>
                <a:cs typeface="Arial"/>
              </a:rPr>
              <a:t>on </a:t>
            </a:r>
            <a:r>
              <a:rPr lang="en-US" sz="1200" spc="-25" dirty="0" smtClean="0">
                <a:latin typeface="Arial"/>
                <a:cs typeface="Arial"/>
              </a:rPr>
              <a:t>LinkedIn pulse: </a:t>
            </a:r>
            <a:r>
              <a:rPr lang="en-US" sz="1200" spc="-30" dirty="0" smtClean="0">
                <a:latin typeface="Arial"/>
                <a:cs typeface="Arial"/>
              </a:rPr>
              <a:t>https://</a:t>
            </a:r>
            <a:r>
              <a:rPr lang="en-US" sz="1200" spc="-30" dirty="0" smtClean="0">
                <a:latin typeface="Arial"/>
                <a:cs typeface="Arial"/>
                <a:hlinkClick r:id="rId3"/>
              </a:rPr>
              <a:t>www.linkedin.com/pulse/learn-art-data- </a:t>
            </a:r>
            <a:r>
              <a:rPr lang="en-US" sz="1200" spc="-30" dirty="0" smtClean="0">
                <a:latin typeface="Arial"/>
                <a:cs typeface="Arial"/>
              </a:rPr>
              <a:t> science-five-steps-</a:t>
            </a:r>
            <a:r>
              <a:rPr lang="en-US" sz="1200" spc="-30" dirty="0" err="1" smtClean="0">
                <a:latin typeface="Arial"/>
                <a:cs typeface="Arial"/>
              </a:rPr>
              <a:t>ronald</a:t>
            </a:r>
            <a:r>
              <a:rPr lang="en-US" sz="1200" spc="-30" dirty="0" smtClean="0">
                <a:latin typeface="Arial"/>
                <a:cs typeface="Arial"/>
              </a:rPr>
              <a:t>-van-loon</a:t>
            </a:r>
            <a:endParaRPr lang="en-US" sz="1200" dirty="0" smtClean="0">
              <a:latin typeface="Arial"/>
              <a:cs typeface="Arial"/>
            </a:endParaRPr>
          </a:p>
          <a:p>
            <a:pPr marL="12700" marR="5080">
              <a:lnSpc>
                <a:spcPts val="1610"/>
              </a:lnSpc>
              <a:spcBef>
                <a:spcPts val="605"/>
              </a:spcBef>
            </a:pPr>
            <a:r>
              <a:rPr lang="en-US" sz="1200" spc="-20" dirty="0" smtClean="0">
                <a:latin typeface="Arial"/>
                <a:cs typeface="Arial"/>
              </a:rPr>
              <a:t>“The field of data </a:t>
            </a:r>
            <a:r>
              <a:rPr lang="en-US" sz="1200" spc="-25" dirty="0" smtClean="0">
                <a:latin typeface="Arial"/>
                <a:cs typeface="Arial"/>
              </a:rPr>
              <a:t>science </a:t>
            </a:r>
            <a:r>
              <a:rPr lang="en-US" sz="1200" spc="-20" dirty="0" smtClean="0">
                <a:latin typeface="Arial"/>
                <a:cs typeface="Arial"/>
              </a:rPr>
              <a:t>is one of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youngest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most exciting fields </a:t>
            </a:r>
            <a:r>
              <a:rPr lang="en-US" sz="1200" spc="-20" dirty="0" smtClean="0">
                <a:latin typeface="Arial"/>
                <a:cs typeface="Arial"/>
              </a:rPr>
              <a:t>in </a:t>
            </a:r>
            <a:r>
              <a:rPr lang="en-US" sz="1200" spc="-15" dirty="0" smtClean="0">
                <a:latin typeface="Arial"/>
                <a:cs typeface="Arial"/>
              </a:rPr>
              <a:t>the  </a:t>
            </a:r>
            <a:r>
              <a:rPr lang="en-US" sz="1200" spc="-25" dirty="0" smtClean="0">
                <a:latin typeface="Arial"/>
                <a:cs typeface="Arial"/>
              </a:rPr>
              <a:t>technology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35" dirty="0" smtClean="0">
                <a:latin typeface="Arial"/>
                <a:cs typeface="Arial"/>
              </a:rPr>
              <a:t>sector.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In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no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other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industry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or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field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can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you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combine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statistics,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data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analysis,  research,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marketing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do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jobs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that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help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businesses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make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digital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transformation 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15" dirty="0" smtClean="0">
                <a:latin typeface="Arial"/>
                <a:cs typeface="Arial"/>
              </a:rPr>
              <a:t>come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full digital</a:t>
            </a:r>
            <a:r>
              <a:rPr lang="en-US" sz="1200" spc="-225" dirty="0" smtClean="0">
                <a:latin typeface="Arial"/>
                <a:cs typeface="Arial"/>
              </a:rPr>
              <a:t> </a:t>
            </a:r>
            <a:r>
              <a:rPr lang="en-US" sz="1200" spc="-40" dirty="0" smtClean="0">
                <a:latin typeface="Arial"/>
                <a:cs typeface="Arial"/>
              </a:rPr>
              <a:t>maturity.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C6BBC-7CD2-4396-8718-EA7D3E753CB7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5160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1645"/>
              </a:lnSpc>
              <a:spcBef>
                <a:spcPts val="520"/>
              </a:spcBef>
            </a:pPr>
            <a:r>
              <a:rPr lang="en-US" sz="1200" spc="-20" dirty="0" smtClean="0">
                <a:latin typeface="Arial"/>
                <a:cs typeface="Arial"/>
              </a:rPr>
              <a:t>Note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that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these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are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b="1" spc="-20" dirty="0" smtClean="0">
                <a:latin typeface="Arial"/>
                <a:cs typeface="Arial"/>
              </a:rPr>
              <a:t>action</a:t>
            </a:r>
            <a:r>
              <a:rPr lang="en-US" sz="1200" b="1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verbs: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b="1" spc="-20" dirty="0" smtClean="0">
                <a:latin typeface="Arial"/>
                <a:cs typeface="Arial"/>
              </a:rPr>
              <a:t>do</a:t>
            </a:r>
            <a:r>
              <a:rPr lang="en-US" sz="1200" spc="-20" dirty="0" smtClean="0">
                <a:latin typeface="Arial"/>
                <a:cs typeface="Arial"/>
              </a:rPr>
              <a:t>,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b="1" spc="-25" dirty="0" smtClean="0">
                <a:latin typeface="Arial"/>
                <a:cs typeface="Arial"/>
              </a:rPr>
              <a:t>learn</a:t>
            </a:r>
            <a:r>
              <a:rPr lang="en-US" sz="1200" spc="-25" dirty="0" smtClean="0">
                <a:latin typeface="Arial"/>
                <a:cs typeface="Arial"/>
              </a:rPr>
              <a:t>,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b="1" spc="-25" dirty="0" smtClean="0">
                <a:latin typeface="Arial"/>
                <a:cs typeface="Arial"/>
              </a:rPr>
              <a:t>understand</a:t>
            </a:r>
            <a:r>
              <a:rPr lang="en-US" sz="1200" b="1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importance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45" dirty="0" smtClean="0">
                <a:latin typeface="Arial"/>
                <a:cs typeface="Arial"/>
              </a:rPr>
              <a:t> theory,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ts val="1645"/>
              </a:lnSpc>
            </a:pPr>
            <a:r>
              <a:rPr lang="en-US" sz="1200" b="1" spc="-25" dirty="0" smtClean="0">
                <a:latin typeface="Arial"/>
                <a:cs typeface="Arial"/>
              </a:rPr>
              <a:t>have patience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25" dirty="0" smtClean="0">
                <a:latin typeface="Arial"/>
                <a:cs typeface="Arial"/>
              </a:rPr>
              <a:t>learning,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170" dirty="0" smtClean="0">
                <a:latin typeface="Arial"/>
                <a:cs typeface="Arial"/>
              </a:rPr>
              <a:t> </a:t>
            </a:r>
            <a:r>
              <a:rPr lang="en-US" sz="1200" b="1" spc="-25" dirty="0" smtClean="0">
                <a:latin typeface="Arial"/>
                <a:cs typeface="Arial"/>
              </a:rPr>
              <a:t>communicate</a:t>
            </a:r>
            <a:r>
              <a:rPr lang="en-US" sz="1200" spc="-25" dirty="0" smtClean="0">
                <a:latin typeface="Arial"/>
                <a:cs typeface="Arial"/>
              </a:rPr>
              <a:t>.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C6BBC-7CD2-4396-8718-EA7D3E753CB7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4252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C:\!!Templates\Cross-brand_Ppt_template\Diagonal45Feath3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" y="415930"/>
            <a:ext cx="4136204" cy="644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C:\!!Templates\Cross-brand_Ppt_template\!!Masthead_Final-1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"/>
            <a:ext cx="91440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4"/>
          <p:cNvSpPr txBox="1">
            <a:spLocks noChangeArrowheads="1"/>
          </p:cNvSpPr>
          <p:nvPr/>
        </p:nvSpPr>
        <p:spPr bwMode="auto">
          <a:xfrm>
            <a:off x="1714500" y="6465488"/>
            <a:ext cx="57150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100"/>
              </a:spcBef>
            </a:pPr>
            <a:r>
              <a:rPr lang="en-US" sz="1000" dirty="0">
                <a:solidFill>
                  <a:srgbClr val="008ABF"/>
                </a:solidFill>
                <a:latin typeface="Arial" panose="020B0604020202020204" pitchFamily="34" charset="0"/>
              </a:rPr>
              <a:t>© Copyright IBM Corporation 2018</a:t>
            </a:r>
          </a:p>
          <a:p>
            <a:pPr algn="ctr" eaLnBrk="1" hangingPunct="1">
              <a:spcBef>
                <a:spcPts val="100"/>
              </a:spcBef>
            </a:pPr>
            <a:r>
              <a:rPr lang="en-US" sz="1000" dirty="0">
                <a:solidFill>
                  <a:srgbClr val="008ABF"/>
                </a:solidFill>
                <a:latin typeface="Arial" panose="020B0604020202020204" pitchFamily="34" charset="0"/>
              </a:rPr>
              <a:t>Course materials may not be reproduced in whole or in part without the written permission of IBM.</a:t>
            </a:r>
          </a:p>
        </p:txBody>
      </p:sp>
      <p:sp>
        <p:nvSpPr>
          <p:cNvPr id="234506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3462337" y="1472184"/>
            <a:ext cx="5541264" cy="538585"/>
          </a:xfrm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6" tIns="45708" rIns="91416" bIns="45708" anchor="t">
            <a:spAutoFit/>
          </a:bodyPr>
          <a:lstStyle>
            <a:lvl1pPr algn="l" defTabSz="1370868" eaLnBrk="0" hangingPunct="0">
              <a:spcBef>
                <a:spcPct val="50000"/>
              </a:spcBef>
              <a:defRPr sz="2900" b="1" i="0" baseline="0">
                <a:solidFill>
                  <a:srgbClr val="00649D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fr-FR" noProof="0" smtClean="0"/>
              <a:t>Modifiez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452612" y="5441087"/>
            <a:ext cx="5146675" cy="5445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300">
                <a:solidFill>
                  <a:srgbClr val="008AB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2066" y="2382"/>
            <a:ext cx="9141621" cy="6855618"/>
          </a:xfrm>
          <a:prstGeom prst="rect">
            <a:avLst/>
          </a:prstGeom>
          <a:noFill/>
          <a:ln w="6350" algn="ctr">
            <a:solidFill>
              <a:srgbClr val="00649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37053" tIns="68526" rIns="137053" bIns="68526" anchor="ctr"/>
          <a:lstStyle/>
          <a:p>
            <a:endParaRPr 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56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744" y="1188720"/>
            <a:ext cx="8805672" cy="5358384"/>
          </a:xfrm>
          <a:prstGeom prst="rect">
            <a:avLst/>
          </a:prstGeom>
        </p:spPr>
        <p:txBody>
          <a:bodyPr/>
          <a:lstStyle>
            <a:lvl1pPr marL="231775" indent="-231775">
              <a:buClr>
                <a:srgbClr val="00649D"/>
              </a:buClr>
              <a:buSzPct val="120000"/>
              <a:buFont typeface="Arial" panose="020B0604020202020204" pitchFamily="34" charset="0"/>
              <a:buChar char="•"/>
              <a:defRPr sz="21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166688">
              <a:buClr>
                <a:srgbClr val="008ABF"/>
              </a:buClr>
              <a:buSzPct val="80000"/>
              <a:defRPr lang="en-US" sz="19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-166688">
              <a:buClr>
                <a:srgbClr val="008ABF"/>
              </a:buClr>
              <a:buSzPct val="80000"/>
              <a:buFont typeface="Verdana" panose="020B0604030504040204" pitchFamily="34" charset="0"/>
              <a:buChar char="−"/>
              <a:def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508387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!!Templates\Cross-brand_Ppt_template\Topic_diagonals_footer-ro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2" y="423863"/>
            <a:ext cx="4114800" cy="609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0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3465576" y="1481328"/>
            <a:ext cx="4968264" cy="2165318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30724" rIns="61448" bIns="30724" anchor="t"/>
          <a:lstStyle>
            <a:lvl1pPr>
              <a:defRPr sz="2900" baseline="0">
                <a:solidFill>
                  <a:srgbClr val="00649D"/>
                </a:solidFill>
              </a:defRPr>
            </a:lvl1pPr>
          </a:lstStyle>
          <a:p>
            <a:pPr lvl="0"/>
            <a:r>
              <a:rPr lang="en-US" noProof="0" dirty="0"/>
              <a:t>Topic title</a:t>
            </a:r>
            <a:br>
              <a:rPr lang="en-US" noProof="0" dirty="0"/>
            </a:br>
            <a:endParaRPr lang="en-US" noProof="0" dirty="0"/>
          </a:p>
        </p:txBody>
      </p:sp>
      <p:pic>
        <p:nvPicPr>
          <p:cNvPr id="8" name="Picture 6" descr="C:\!!Templates\Cross-brand_Ppt_template\!!Masthead_Final-1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"/>
            <a:ext cx="91440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317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05" name="Rectangle 33"/>
          <p:cNvSpPr>
            <a:spLocks noGrp="1" noChangeArrowheads="1"/>
          </p:cNvSpPr>
          <p:nvPr>
            <p:ph type="title"/>
          </p:nvPr>
        </p:nvSpPr>
        <p:spPr bwMode="auto">
          <a:xfrm>
            <a:off x="219456" y="457200"/>
            <a:ext cx="8833104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7013577" y="6640513"/>
            <a:ext cx="20351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000" dirty="0">
                <a:solidFill>
                  <a:srgbClr val="008ABF"/>
                </a:solidFill>
                <a:latin typeface="Arial" panose="020B0604020202020204" pitchFamily="34" charset="0"/>
              </a:rPr>
              <a:t>© Copyright IBM Corporation 2018</a:t>
            </a:r>
          </a:p>
        </p:txBody>
      </p:sp>
      <p:sp>
        <p:nvSpPr>
          <p:cNvPr id="2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000">
                <a:solidFill>
                  <a:srgbClr val="008ABF"/>
                </a:solidFill>
                <a:latin typeface="Arial" panose="020B0604020202020204" pitchFamily="34" charset="0"/>
              </a:rPr>
              <a:t>Introduction to Big Data and Data Analytics</a:t>
            </a:r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4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3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5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6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7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9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11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12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14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15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16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17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18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19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20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21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2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7744" y="1188720"/>
            <a:ext cx="8805672" cy="5358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2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2066" y="2382"/>
            <a:ext cx="9141621" cy="6855618"/>
          </a:xfrm>
          <a:prstGeom prst="rect">
            <a:avLst/>
          </a:prstGeom>
          <a:noFill/>
          <a:ln w="6350" algn="ctr">
            <a:solidFill>
              <a:srgbClr val="00649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37053" tIns="68526" rIns="137053" bIns="68526" anchor="ctr"/>
          <a:lstStyle/>
          <a:p>
            <a:endParaRPr lang="en-US" sz="1800" dirty="0">
              <a:latin typeface="Arial" panose="020B0604020202020204" pitchFamily="34" charset="0"/>
            </a:endParaRPr>
          </a:p>
        </p:txBody>
      </p:sp>
      <p:pic>
        <p:nvPicPr>
          <p:cNvPr id="8" name="Picture 6" descr="C:\!!Templates\Cross-brand_Ppt_template\!!Masthead_Final-1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"/>
            <a:ext cx="91440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79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3912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649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913912" rtl="0" eaLnBrk="1" fontAlgn="base" hangingPunct="1">
        <a:spcBef>
          <a:spcPct val="0"/>
        </a:spcBef>
        <a:spcAft>
          <a:spcPct val="0"/>
        </a:spcAft>
        <a:defRPr sz="3598" b="1">
          <a:solidFill>
            <a:schemeClr val="tx1"/>
          </a:solidFill>
          <a:latin typeface="Tahoma" pitchFamily="34" charset="0"/>
        </a:defRPr>
      </a:lvl2pPr>
      <a:lvl3pPr algn="l" defTabSz="913912" rtl="0" eaLnBrk="1" fontAlgn="base" hangingPunct="1">
        <a:spcBef>
          <a:spcPct val="0"/>
        </a:spcBef>
        <a:spcAft>
          <a:spcPct val="0"/>
        </a:spcAft>
        <a:defRPr sz="3598" b="1">
          <a:solidFill>
            <a:schemeClr val="tx1"/>
          </a:solidFill>
          <a:latin typeface="Tahoma" pitchFamily="34" charset="0"/>
        </a:defRPr>
      </a:lvl3pPr>
      <a:lvl4pPr algn="l" defTabSz="913912" rtl="0" eaLnBrk="1" fontAlgn="base" hangingPunct="1">
        <a:spcBef>
          <a:spcPct val="0"/>
        </a:spcBef>
        <a:spcAft>
          <a:spcPct val="0"/>
        </a:spcAft>
        <a:defRPr sz="3598" b="1">
          <a:solidFill>
            <a:schemeClr val="tx1"/>
          </a:solidFill>
          <a:latin typeface="Tahoma" pitchFamily="34" charset="0"/>
        </a:defRPr>
      </a:lvl4pPr>
      <a:lvl5pPr algn="l" defTabSz="913912" rtl="0" eaLnBrk="1" fontAlgn="base" hangingPunct="1">
        <a:spcBef>
          <a:spcPct val="0"/>
        </a:spcBef>
        <a:spcAft>
          <a:spcPct val="0"/>
        </a:spcAft>
        <a:defRPr sz="3598" b="1">
          <a:solidFill>
            <a:schemeClr val="tx1"/>
          </a:solidFill>
          <a:latin typeface="Tahoma" pitchFamily="34" charset="0"/>
        </a:defRPr>
      </a:lvl5pPr>
      <a:lvl6pPr marL="685434" algn="l" defTabSz="913912" rtl="0" eaLnBrk="1" fontAlgn="base" hangingPunct="1">
        <a:spcBef>
          <a:spcPct val="0"/>
        </a:spcBef>
        <a:spcAft>
          <a:spcPct val="0"/>
        </a:spcAft>
        <a:defRPr sz="3598" b="1">
          <a:solidFill>
            <a:schemeClr val="tx1"/>
          </a:solidFill>
          <a:latin typeface="Tahoma" pitchFamily="34" charset="0"/>
        </a:defRPr>
      </a:lvl6pPr>
      <a:lvl7pPr marL="1370868" algn="l" defTabSz="913912" rtl="0" eaLnBrk="1" fontAlgn="base" hangingPunct="1">
        <a:spcBef>
          <a:spcPct val="0"/>
        </a:spcBef>
        <a:spcAft>
          <a:spcPct val="0"/>
        </a:spcAft>
        <a:defRPr sz="3598" b="1">
          <a:solidFill>
            <a:schemeClr val="tx1"/>
          </a:solidFill>
          <a:latin typeface="Tahoma" pitchFamily="34" charset="0"/>
        </a:defRPr>
      </a:lvl7pPr>
      <a:lvl8pPr marL="2056303" algn="l" defTabSz="913912" rtl="0" eaLnBrk="1" fontAlgn="base" hangingPunct="1">
        <a:spcBef>
          <a:spcPct val="0"/>
        </a:spcBef>
        <a:spcAft>
          <a:spcPct val="0"/>
        </a:spcAft>
        <a:defRPr sz="3598" b="1">
          <a:solidFill>
            <a:schemeClr val="tx1"/>
          </a:solidFill>
          <a:latin typeface="Tahoma" pitchFamily="34" charset="0"/>
        </a:defRPr>
      </a:lvl8pPr>
      <a:lvl9pPr marL="2741737" algn="l" defTabSz="913912" rtl="0" eaLnBrk="1" fontAlgn="base" hangingPunct="1">
        <a:spcBef>
          <a:spcPct val="0"/>
        </a:spcBef>
        <a:spcAft>
          <a:spcPct val="0"/>
        </a:spcAft>
        <a:defRPr sz="3598" b="1">
          <a:solidFill>
            <a:schemeClr val="tx1"/>
          </a:solidFill>
          <a:latin typeface="Tahoma" pitchFamily="34" charset="0"/>
        </a:defRPr>
      </a:lvl9pPr>
    </p:titleStyle>
    <p:bodyStyle>
      <a:lvl1pPr marL="230859" indent="-230859" algn="l" defTabSz="913912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685434" indent="-228478" algn="l" defTabSz="913912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21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30532" indent="-173739" algn="l" defTabSz="913912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21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0868" indent="-171359" algn="l" defTabSz="913912" rtl="0" eaLnBrk="1" fontAlgn="base" hangingPunct="1">
        <a:spcBef>
          <a:spcPct val="30000"/>
        </a:spcBef>
        <a:spcAft>
          <a:spcPct val="0"/>
        </a:spcAft>
        <a:buClr>
          <a:srgbClr val="969696"/>
        </a:buClr>
        <a:buChar char="•"/>
        <a:defRPr sz="1649">
          <a:solidFill>
            <a:srgbClr val="4C4C4C"/>
          </a:solidFill>
          <a:latin typeface="Arial" charset="0"/>
        </a:defRPr>
      </a:lvl4pPr>
      <a:lvl5pPr marL="1656466" indent="-171359" algn="l" defTabSz="913912" rtl="0" eaLnBrk="1" fontAlgn="base" hangingPunct="1">
        <a:spcBef>
          <a:spcPct val="30000"/>
        </a:spcBef>
        <a:spcAft>
          <a:spcPct val="0"/>
        </a:spcAft>
        <a:buClr>
          <a:srgbClr val="969696"/>
        </a:buClr>
        <a:buChar char="•"/>
        <a:defRPr sz="1649">
          <a:solidFill>
            <a:srgbClr val="4C4C4C"/>
          </a:solidFill>
          <a:latin typeface="Arial" charset="0"/>
        </a:defRPr>
      </a:lvl5pPr>
      <a:lvl6pPr marL="2341900" indent="-171359" algn="l" defTabSz="913912" rtl="0" eaLnBrk="1" fontAlgn="base" hangingPunct="1">
        <a:spcBef>
          <a:spcPct val="30000"/>
        </a:spcBef>
        <a:spcAft>
          <a:spcPct val="0"/>
        </a:spcAft>
        <a:buClr>
          <a:srgbClr val="969696"/>
        </a:buClr>
        <a:buChar char="•"/>
        <a:defRPr sz="1649">
          <a:solidFill>
            <a:srgbClr val="4C4C4C"/>
          </a:solidFill>
          <a:latin typeface="Arial" charset="0"/>
        </a:defRPr>
      </a:lvl6pPr>
      <a:lvl7pPr marL="3027335" indent="-171359" algn="l" defTabSz="913912" rtl="0" eaLnBrk="1" fontAlgn="base" hangingPunct="1">
        <a:spcBef>
          <a:spcPct val="30000"/>
        </a:spcBef>
        <a:spcAft>
          <a:spcPct val="0"/>
        </a:spcAft>
        <a:buClr>
          <a:srgbClr val="969696"/>
        </a:buClr>
        <a:buChar char="•"/>
        <a:defRPr sz="1649">
          <a:solidFill>
            <a:srgbClr val="4C4C4C"/>
          </a:solidFill>
          <a:latin typeface="Arial" charset="0"/>
        </a:defRPr>
      </a:lvl7pPr>
      <a:lvl8pPr marL="3712769" indent="-171359" algn="l" defTabSz="913912" rtl="0" eaLnBrk="1" fontAlgn="base" hangingPunct="1">
        <a:spcBef>
          <a:spcPct val="30000"/>
        </a:spcBef>
        <a:spcAft>
          <a:spcPct val="0"/>
        </a:spcAft>
        <a:buClr>
          <a:srgbClr val="969696"/>
        </a:buClr>
        <a:buChar char="•"/>
        <a:defRPr sz="1649">
          <a:solidFill>
            <a:srgbClr val="4C4C4C"/>
          </a:solidFill>
          <a:latin typeface="Arial" charset="0"/>
        </a:defRPr>
      </a:lvl8pPr>
      <a:lvl9pPr marL="4398203" indent="-171359" algn="l" defTabSz="913912" rtl="0" eaLnBrk="1" fontAlgn="base" hangingPunct="1">
        <a:spcBef>
          <a:spcPct val="30000"/>
        </a:spcBef>
        <a:spcAft>
          <a:spcPct val="0"/>
        </a:spcAft>
        <a:buClr>
          <a:srgbClr val="969696"/>
        </a:buClr>
        <a:buChar char="•"/>
        <a:defRPr sz="1649">
          <a:solidFill>
            <a:srgbClr val="4C4C4C"/>
          </a:solidFill>
          <a:latin typeface="Arial" charset="0"/>
        </a:defRPr>
      </a:lvl9pPr>
    </p:bodyStyle>
    <p:otherStyle>
      <a:defPPr>
        <a:defRPr lang="en-US"/>
      </a:defPPr>
      <a:lvl1pPr marL="0" algn="l" defTabSz="1370868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1pPr>
      <a:lvl2pPr marL="685434" algn="l" defTabSz="1370868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2pPr>
      <a:lvl3pPr marL="1370868" algn="l" defTabSz="1370868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3pPr>
      <a:lvl4pPr marL="2056303" algn="l" defTabSz="1370868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1737" algn="l" defTabSz="1370868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427171" algn="l" defTabSz="1370868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4112605" algn="l" defTabSz="1370868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798040" algn="l" defTabSz="1370868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483474" algn="l" defTabSz="1370868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central.com/profiles/blogs/50-important-things-you-need-to-know-about-data-science-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bebi103.caltech.edu.s3-website-us-east-/" TargetMode="External"/><Relationship Id="rId2" Type="http://schemas.openxmlformats.org/officeDocument/2006/relationships/hyperlink" Target="http://www.anaconda.com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kdnuggets.com/2016/04/top-10-ipython-nb-tutorials.html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zepl.com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info.hortonworks.com/rs/549-QAL-086/images/hwx-spark-in-the-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sz="quarter"/>
          </p:nvPr>
        </p:nvSpPr>
        <p:spPr>
          <a:xfrm>
            <a:off x="3462337" y="1472184"/>
            <a:ext cx="5541264" cy="954083"/>
          </a:xfrm>
        </p:spPr>
        <p:txBody>
          <a:bodyPr/>
          <a:lstStyle/>
          <a:p>
            <a:pPr marL="12700">
              <a:spcBef>
                <a:spcPts val="100"/>
              </a:spcBef>
            </a:pPr>
            <a:r>
              <a:rPr lang="en-US" sz="2800" spc="-5" dirty="0">
                <a:latin typeface="Arial"/>
                <a:cs typeface="Arial"/>
              </a:rPr>
              <a:t>Data Science and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spc="-5" dirty="0">
                <a:latin typeface="Arial"/>
                <a:cs typeface="Arial"/>
              </a:rPr>
              <a:t>Data</a:t>
            </a:r>
            <a:r>
              <a:rPr lang="en-US" sz="2800" dirty="0">
                <a:latin typeface="Arial"/>
                <a:cs typeface="Arial"/>
              </a:rPr>
              <a:t/>
            </a:r>
            <a:br>
              <a:rPr lang="en-US" sz="2800" dirty="0">
                <a:latin typeface="Arial"/>
                <a:cs typeface="Arial"/>
              </a:rPr>
            </a:br>
            <a:r>
              <a:rPr lang="en-US" sz="2800" spc="-5" dirty="0">
                <a:latin typeface="Arial"/>
                <a:cs typeface="Arial"/>
              </a:rPr>
              <a:t>Science</a:t>
            </a:r>
            <a:r>
              <a:rPr lang="en-US" sz="2800" spc="-30" dirty="0">
                <a:latin typeface="Arial"/>
                <a:cs typeface="Arial"/>
              </a:rPr>
              <a:t> </a:t>
            </a:r>
            <a:r>
              <a:rPr lang="en-US" sz="2800" spc="-5" dirty="0" smtClean="0">
                <a:latin typeface="Arial"/>
                <a:cs typeface="Arial"/>
              </a:rPr>
              <a:t>Notebooks</a:t>
            </a:r>
            <a:endParaRPr lang="fr-FR" sz="2800" dirty="0"/>
          </a:p>
        </p:txBody>
      </p:sp>
      <p:sp>
        <p:nvSpPr>
          <p:cNvPr id="3" name="Sous-titr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07678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object 6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321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0" dirty="0">
                <a:latin typeface="Arial"/>
                <a:cs typeface="Arial"/>
              </a:rPr>
              <a:t>Analytics </a:t>
            </a:r>
            <a:r>
              <a:rPr lang="en-US" spc="-5" dirty="0">
                <a:latin typeface="Arial"/>
                <a:cs typeface="Arial"/>
              </a:rPr>
              <a:t>&amp; the </a:t>
            </a:r>
            <a:r>
              <a:rPr lang="en-US" spc="-10" dirty="0">
                <a:latin typeface="Arial"/>
                <a:cs typeface="Arial"/>
              </a:rPr>
              <a:t>analytic </a:t>
            </a:r>
            <a:r>
              <a:rPr lang="en-US" spc="-5" dirty="0">
                <a:latin typeface="Arial"/>
                <a:cs typeface="Arial"/>
              </a:rPr>
              <a:t>life</a:t>
            </a:r>
            <a:r>
              <a:rPr lang="en-US" spc="35" dirty="0">
                <a:latin typeface="Arial"/>
                <a:cs typeface="Arial"/>
              </a:rPr>
              <a:t> </a:t>
            </a:r>
            <a:r>
              <a:rPr lang="en-US" spc="-10" dirty="0" smtClean="0">
                <a:latin typeface="Arial"/>
                <a:cs typeface="Arial"/>
              </a:rPr>
              <a:t>cycle</a:t>
            </a:r>
            <a:endParaRPr lang="fr-FR" dirty="0"/>
          </a:p>
        </p:txBody>
      </p:sp>
      <p:sp>
        <p:nvSpPr>
          <p:cNvPr id="4" name="object 8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226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0" dirty="0">
                <a:latin typeface="Arial"/>
                <a:cs typeface="Arial"/>
              </a:rPr>
              <a:t>Systematic </a:t>
            </a:r>
            <a:r>
              <a:rPr lang="en-US" spc="-5" dirty="0">
                <a:latin typeface="Arial"/>
                <a:cs typeface="Arial"/>
              </a:rPr>
              <a:t>approach in Three </a:t>
            </a:r>
            <a:r>
              <a:rPr lang="en-US" spc="-5" dirty="0" smtClean="0">
                <a:latin typeface="Arial"/>
                <a:cs typeface="Arial"/>
              </a:rPr>
              <a:t>Phases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756592" y="1124744"/>
            <a:ext cx="8805672" cy="5358384"/>
          </a:xfrm>
        </p:spPr>
        <p:txBody>
          <a:bodyPr/>
          <a:lstStyle/>
          <a:p>
            <a:pPr marL="915035" marR="2620645" indent="-139700">
              <a:spcBef>
                <a:spcPts val="1210"/>
              </a:spcBef>
              <a:tabLst>
                <a:tab pos="915669" algn="l"/>
              </a:tabLst>
            </a:pPr>
            <a:r>
              <a:rPr lang="en-US" sz="1800" spc="5" dirty="0">
                <a:latin typeface="Arial"/>
                <a:cs typeface="Arial"/>
              </a:rPr>
              <a:t>Brian </a:t>
            </a:r>
            <a:r>
              <a:rPr lang="en-US" sz="1800" spc="5" dirty="0" err="1">
                <a:latin typeface="Arial"/>
                <a:cs typeface="Arial"/>
              </a:rPr>
              <a:t>Godsey</a:t>
            </a:r>
            <a:r>
              <a:rPr lang="en-US" sz="1800" spc="5" dirty="0">
                <a:latin typeface="Arial"/>
                <a:cs typeface="Arial"/>
              </a:rPr>
              <a:t> in </a:t>
            </a:r>
            <a:r>
              <a:rPr lang="en-US" sz="1800" i="1" spc="-40" dirty="0">
                <a:latin typeface="Arial"/>
                <a:cs typeface="Arial"/>
              </a:rPr>
              <a:t>Think Like </a:t>
            </a:r>
            <a:r>
              <a:rPr lang="en-US" sz="1800" i="1" spc="-45" dirty="0">
                <a:latin typeface="Arial"/>
                <a:cs typeface="Arial"/>
              </a:rPr>
              <a:t>a Data </a:t>
            </a:r>
            <a:r>
              <a:rPr lang="en-US" sz="1800" i="1" spc="-35" dirty="0">
                <a:latin typeface="Arial"/>
                <a:cs typeface="Arial"/>
              </a:rPr>
              <a:t>Scientist  </a:t>
            </a:r>
            <a:r>
              <a:rPr lang="en-US" sz="1800" spc="5" dirty="0">
                <a:latin typeface="Arial"/>
                <a:cs typeface="Arial"/>
              </a:rPr>
              <a:t>organizes </a:t>
            </a:r>
            <a:r>
              <a:rPr lang="en-US" sz="1800" spc="10" dirty="0">
                <a:latin typeface="Arial"/>
                <a:cs typeface="Arial"/>
              </a:rPr>
              <a:t>a </a:t>
            </a:r>
            <a:r>
              <a:rPr lang="en-US" sz="1800" spc="5" dirty="0">
                <a:latin typeface="Arial"/>
                <a:cs typeface="Arial"/>
              </a:rPr>
              <a:t>data </a:t>
            </a:r>
            <a:r>
              <a:rPr lang="en-US" sz="1800" spc="10" dirty="0">
                <a:latin typeface="Arial"/>
                <a:cs typeface="Arial"/>
              </a:rPr>
              <a:t>science </a:t>
            </a:r>
            <a:r>
              <a:rPr lang="en-US" sz="1800" spc="5" dirty="0">
                <a:latin typeface="Arial"/>
                <a:cs typeface="Arial"/>
              </a:rPr>
              <a:t>project into </a:t>
            </a:r>
            <a:r>
              <a:rPr lang="en-US" sz="1800" dirty="0">
                <a:latin typeface="Arial"/>
                <a:cs typeface="Arial"/>
              </a:rPr>
              <a:t>three  </a:t>
            </a:r>
            <a:r>
              <a:rPr lang="en-US" sz="1800" spc="10" dirty="0">
                <a:latin typeface="Arial"/>
                <a:cs typeface="Arial"/>
              </a:rPr>
              <a:t>phases:</a:t>
            </a:r>
            <a:endParaRPr lang="en-US" sz="1800" dirty="0">
              <a:latin typeface="Arial"/>
              <a:cs typeface="Arial"/>
            </a:endParaRPr>
          </a:p>
          <a:p>
            <a:pPr marL="1050925" marR="2640330" lvl="1" indent="-100965">
              <a:spcBef>
                <a:spcPts val="409"/>
              </a:spcBef>
              <a:buSzPct val="78260"/>
              <a:buFont typeface="Wingdings"/>
              <a:buChar char=""/>
              <a:tabLst>
                <a:tab pos="1051560" algn="l"/>
              </a:tabLst>
            </a:pPr>
            <a:r>
              <a:rPr lang="en-US" sz="1800" spc="-10" dirty="0">
                <a:latin typeface="Arial"/>
                <a:cs typeface="Arial"/>
              </a:rPr>
              <a:t>The </a:t>
            </a:r>
            <a:r>
              <a:rPr lang="en-US" sz="1800" dirty="0">
                <a:latin typeface="Arial"/>
                <a:cs typeface="Arial"/>
              </a:rPr>
              <a:t>first </a:t>
            </a:r>
            <a:r>
              <a:rPr lang="en-US" sz="1800" spc="-10" dirty="0">
                <a:latin typeface="Arial"/>
                <a:cs typeface="Arial"/>
              </a:rPr>
              <a:t>phase </a:t>
            </a:r>
            <a:r>
              <a:rPr lang="en-US" sz="1800" dirty="0">
                <a:latin typeface="Arial"/>
                <a:cs typeface="Arial"/>
              </a:rPr>
              <a:t>is </a:t>
            </a:r>
            <a:r>
              <a:rPr lang="en-US" sz="1800" b="1" spc="-10" dirty="0">
                <a:latin typeface="Arial"/>
                <a:cs typeface="Arial"/>
              </a:rPr>
              <a:t>preparation</a:t>
            </a:r>
            <a:r>
              <a:rPr lang="en-US" sz="1800" spc="-10" dirty="0">
                <a:latin typeface="Arial"/>
                <a:cs typeface="Arial"/>
              </a:rPr>
              <a:t>-time and </a:t>
            </a:r>
            <a:r>
              <a:rPr lang="en-US" sz="1800" spc="-5" dirty="0">
                <a:latin typeface="Arial"/>
                <a:cs typeface="Arial"/>
              </a:rPr>
              <a:t>effort  </a:t>
            </a:r>
            <a:r>
              <a:rPr lang="en-US" sz="1800" spc="-10" dirty="0">
                <a:latin typeface="Arial"/>
                <a:cs typeface="Arial"/>
              </a:rPr>
              <a:t>spent gathering information at </a:t>
            </a:r>
            <a:r>
              <a:rPr lang="en-US" sz="1800" spc="-5" dirty="0">
                <a:latin typeface="Arial"/>
                <a:cs typeface="Arial"/>
              </a:rPr>
              <a:t>the </a:t>
            </a:r>
            <a:r>
              <a:rPr lang="en-US" sz="1800" spc="-10" dirty="0">
                <a:latin typeface="Arial"/>
                <a:cs typeface="Arial"/>
              </a:rPr>
              <a:t>beginning  </a:t>
            </a:r>
            <a:r>
              <a:rPr lang="en-US" sz="1800" spc="-5" dirty="0">
                <a:latin typeface="Arial"/>
                <a:cs typeface="Arial"/>
              </a:rPr>
              <a:t>of a </a:t>
            </a:r>
            <a:r>
              <a:rPr lang="en-US" sz="1800" spc="-10" dirty="0">
                <a:latin typeface="Arial"/>
                <a:cs typeface="Arial"/>
              </a:rPr>
              <a:t>project </a:t>
            </a:r>
            <a:r>
              <a:rPr lang="en-US" sz="1800" spc="-5" dirty="0">
                <a:latin typeface="Arial"/>
                <a:cs typeface="Arial"/>
              </a:rPr>
              <a:t>can </a:t>
            </a:r>
            <a:r>
              <a:rPr lang="en-US" sz="1800" spc="-10" dirty="0">
                <a:latin typeface="Arial"/>
                <a:cs typeface="Arial"/>
              </a:rPr>
              <a:t>spare </a:t>
            </a:r>
            <a:r>
              <a:rPr lang="en-US" sz="1800" spc="-5" dirty="0">
                <a:latin typeface="Arial"/>
                <a:cs typeface="Arial"/>
              </a:rPr>
              <a:t>big </a:t>
            </a:r>
            <a:r>
              <a:rPr lang="en-US" sz="1800" spc="-10" dirty="0">
                <a:latin typeface="Arial"/>
                <a:cs typeface="Arial"/>
              </a:rPr>
              <a:t>headaches</a:t>
            </a:r>
            <a:r>
              <a:rPr lang="en-US" sz="1800" spc="65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later.</a:t>
            </a:r>
            <a:endParaRPr lang="en-US" sz="1800" dirty="0">
              <a:latin typeface="Arial"/>
              <a:cs typeface="Arial"/>
            </a:endParaRPr>
          </a:p>
          <a:p>
            <a:pPr marL="1050925" marR="2623820" lvl="1" indent="-100965">
              <a:spcBef>
                <a:spcPts val="405"/>
              </a:spcBef>
              <a:buSzPct val="78260"/>
              <a:buFont typeface="Wingdings"/>
              <a:buChar char=""/>
              <a:tabLst>
                <a:tab pos="1051560" algn="l"/>
              </a:tabLst>
            </a:pPr>
            <a:r>
              <a:rPr lang="en-US" sz="1800" spc="-10" dirty="0">
                <a:latin typeface="Arial"/>
                <a:cs typeface="Arial"/>
              </a:rPr>
              <a:t>The </a:t>
            </a:r>
            <a:r>
              <a:rPr lang="en-US" sz="1800" spc="-5" dirty="0">
                <a:latin typeface="Arial"/>
                <a:cs typeface="Arial"/>
              </a:rPr>
              <a:t>second </a:t>
            </a:r>
            <a:r>
              <a:rPr lang="en-US" sz="1800" spc="-10" dirty="0">
                <a:latin typeface="Arial"/>
                <a:cs typeface="Arial"/>
              </a:rPr>
              <a:t>phase </a:t>
            </a:r>
            <a:r>
              <a:rPr lang="en-US" sz="1800" dirty="0">
                <a:latin typeface="Arial"/>
                <a:cs typeface="Arial"/>
              </a:rPr>
              <a:t>is </a:t>
            </a:r>
            <a:r>
              <a:rPr lang="en-US" sz="1800" b="1" spc="-10" dirty="0">
                <a:latin typeface="Arial"/>
                <a:cs typeface="Arial"/>
              </a:rPr>
              <a:t>building the product</a:t>
            </a:r>
            <a:r>
              <a:rPr lang="en-US" sz="1800" spc="-10" dirty="0">
                <a:latin typeface="Arial"/>
                <a:cs typeface="Arial"/>
              </a:rPr>
              <a:t>,  </a:t>
            </a:r>
            <a:r>
              <a:rPr lang="en-US" sz="1800" spc="-5" dirty="0">
                <a:latin typeface="Arial"/>
                <a:cs typeface="Arial"/>
              </a:rPr>
              <a:t>from </a:t>
            </a:r>
            <a:r>
              <a:rPr lang="en-US" sz="1800" spc="-10" dirty="0">
                <a:latin typeface="Arial"/>
                <a:cs typeface="Arial"/>
              </a:rPr>
              <a:t>planning </a:t>
            </a:r>
            <a:r>
              <a:rPr lang="en-US" sz="1800" spc="-5" dirty="0">
                <a:latin typeface="Arial"/>
                <a:cs typeface="Arial"/>
              </a:rPr>
              <a:t>through execution, using </a:t>
            </a:r>
            <a:r>
              <a:rPr lang="en-US" sz="1800" spc="-10" dirty="0">
                <a:latin typeface="Arial"/>
                <a:cs typeface="Arial"/>
              </a:rPr>
              <a:t>what  you learned during </a:t>
            </a:r>
            <a:r>
              <a:rPr lang="en-US" sz="1800" spc="-5" dirty="0">
                <a:latin typeface="Arial"/>
                <a:cs typeface="Arial"/>
              </a:rPr>
              <a:t>the </a:t>
            </a:r>
            <a:r>
              <a:rPr lang="en-US" sz="1800" spc="-10" dirty="0">
                <a:latin typeface="Arial"/>
                <a:cs typeface="Arial"/>
              </a:rPr>
              <a:t>preparation phase and  </a:t>
            </a:r>
            <a:r>
              <a:rPr lang="en-US" sz="1800" spc="-5" dirty="0">
                <a:latin typeface="Arial"/>
                <a:cs typeface="Arial"/>
              </a:rPr>
              <a:t>all the tools that statistics </a:t>
            </a:r>
            <a:r>
              <a:rPr lang="en-US" sz="1800" spc="-10" dirty="0">
                <a:latin typeface="Arial"/>
                <a:cs typeface="Arial"/>
              </a:rPr>
              <a:t>and </a:t>
            </a:r>
            <a:r>
              <a:rPr lang="en-US" sz="1800" spc="-5" dirty="0">
                <a:latin typeface="Arial"/>
                <a:cs typeface="Arial"/>
              </a:rPr>
              <a:t>software </a:t>
            </a:r>
            <a:r>
              <a:rPr lang="en-US" sz="1800" spc="-10" dirty="0">
                <a:latin typeface="Arial"/>
                <a:cs typeface="Arial"/>
              </a:rPr>
              <a:t>can  provide</a:t>
            </a:r>
            <a:endParaRPr lang="en-US" sz="1800" dirty="0">
              <a:latin typeface="Arial"/>
              <a:cs typeface="Arial"/>
            </a:endParaRPr>
          </a:p>
          <a:p>
            <a:pPr marL="1050925" marR="2635250" lvl="1" indent="-100965">
              <a:spcBef>
                <a:spcPts val="375"/>
              </a:spcBef>
              <a:buSzPct val="78260"/>
              <a:buFont typeface="Wingdings"/>
              <a:buChar char=""/>
              <a:tabLst>
                <a:tab pos="1051560" algn="l"/>
              </a:tabLst>
            </a:pPr>
            <a:r>
              <a:rPr lang="en-US" sz="1800" spc="-10" dirty="0">
                <a:latin typeface="Arial"/>
                <a:cs typeface="Arial"/>
              </a:rPr>
              <a:t>The </a:t>
            </a:r>
            <a:r>
              <a:rPr lang="en-US" sz="1800" spc="-5" dirty="0">
                <a:latin typeface="Arial"/>
                <a:cs typeface="Arial"/>
              </a:rPr>
              <a:t>third </a:t>
            </a:r>
            <a:r>
              <a:rPr lang="en-US" sz="1800" spc="-10" dirty="0">
                <a:latin typeface="Arial"/>
                <a:cs typeface="Arial"/>
              </a:rPr>
              <a:t>and </a:t>
            </a:r>
            <a:r>
              <a:rPr lang="en-US" sz="1800" spc="-5" dirty="0">
                <a:latin typeface="Arial"/>
                <a:cs typeface="Arial"/>
              </a:rPr>
              <a:t>final </a:t>
            </a:r>
            <a:r>
              <a:rPr lang="en-US" sz="1800" spc="-10" dirty="0">
                <a:latin typeface="Arial"/>
                <a:cs typeface="Arial"/>
              </a:rPr>
              <a:t>phase </a:t>
            </a:r>
            <a:r>
              <a:rPr lang="en-US" sz="1800" dirty="0">
                <a:latin typeface="Arial"/>
                <a:cs typeface="Arial"/>
              </a:rPr>
              <a:t>is </a:t>
            </a:r>
            <a:r>
              <a:rPr lang="en-US" sz="1800" b="1" spc="-10" dirty="0">
                <a:latin typeface="Arial"/>
                <a:cs typeface="Arial"/>
              </a:rPr>
              <a:t>finishing</a:t>
            </a:r>
            <a:r>
              <a:rPr lang="en-US" sz="1800" spc="-10" dirty="0">
                <a:latin typeface="Arial"/>
                <a:cs typeface="Arial"/>
              </a:rPr>
              <a:t>-  delivering </a:t>
            </a:r>
            <a:r>
              <a:rPr lang="en-US" sz="1800" spc="-5" dirty="0">
                <a:latin typeface="Arial"/>
                <a:cs typeface="Arial"/>
              </a:rPr>
              <a:t>the </a:t>
            </a:r>
            <a:r>
              <a:rPr lang="en-US" sz="1800" spc="-10" dirty="0">
                <a:latin typeface="Arial"/>
                <a:cs typeface="Arial"/>
              </a:rPr>
              <a:t>product, getting </a:t>
            </a:r>
            <a:r>
              <a:rPr lang="en-US" sz="1800" spc="-5" dirty="0">
                <a:latin typeface="Arial"/>
                <a:cs typeface="Arial"/>
              </a:rPr>
              <a:t>feedback,  </a:t>
            </a:r>
            <a:r>
              <a:rPr lang="en-US" sz="1800" spc="-10" dirty="0">
                <a:latin typeface="Arial"/>
                <a:cs typeface="Arial"/>
              </a:rPr>
              <a:t>making </a:t>
            </a:r>
            <a:r>
              <a:rPr lang="en-US" sz="1800" spc="-5" dirty="0">
                <a:latin typeface="Arial"/>
                <a:cs typeface="Arial"/>
              </a:rPr>
              <a:t>revisions, supporting the </a:t>
            </a:r>
            <a:r>
              <a:rPr lang="en-US" sz="1800" spc="-10" dirty="0">
                <a:latin typeface="Arial"/>
                <a:cs typeface="Arial"/>
              </a:rPr>
              <a:t>product, and  wrapping up </a:t>
            </a:r>
            <a:r>
              <a:rPr lang="en-US" sz="1800" spc="-5" dirty="0">
                <a:latin typeface="Arial"/>
                <a:cs typeface="Arial"/>
              </a:rPr>
              <a:t>the</a:t>
            </a:r>
            <a:r>
              <a:rPr lang="en-US" sz="1800" spc="45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project</a:t>
            </a:r>
            <a:endParaRPr lang="en-US" sz="1800" dirty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object 5"/>
          <p:cNvSpPr/>
          <p:nvPr/>
        </p:nvSpPr>
        <p:spPr>
          <a:xfrm>
            <a:off x="5508104" y="1268760"/>
            <a:ext cx="3045418" cy="4248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287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0" dirty="0" err="1">
                <a:latin typeface="Arial"/>
                <a:cs typeface="Arial"/>
              </a:rPr>
              <a:t>Godsey’s</a:t>
            </a:r>
            <a:r>
              <a:rPr lang="en-US" spc="-10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Three Phases in a</a:t>
            </a:r>
            <a:r>
              <a:rPr lang="en-US" spc="-15" dirty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diagram</a:t>
            </a:r>
            <a:endParaRPr lang="fr-F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8568952" cy="537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96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lang="en-US" spc="-5" dirty="0">
                <a:latin typeface="Arial"/>
                <a:cs typeface="Arial"/>
              </a:rPr>
              <a:t>So then, </a:t>
            </a:r>
            <a:r>
              <a:rPr lang="en-US" spc="5" dirty="0">
                <a:latin typeface="Arial"/>
                <a:cs typeface="Arial"/>
              </a:rPr>
              <a:t>what </a:t>
            </a:r>
            <a:r>
              <a:rPr lang="en-US" spc="-5" dirty="0">
                <a:latin typeface="Arial"/>
                <a:cs typeface="Arial"/>
              </a:rPr>
              <a:t>is </a:t>
            </a:r>
            <a:r>
              <a:rPr lang="en-US" spc="-10" dirty="0">
                <a:latin typeface="Arial"/>
                <a:cs typeface="Arial"/>
              </a:rPr>
              <a:t>Data</a:t>
            </a:r>
            <a:r>
              <a:rPr lang="en-US" spc="-95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Science?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7744" y="1188720"/>
            <a:ext cx="4982328" cy="5358384"/>
          </a:xfrm>
        </p:spPr>
        <p:txBody>
          <a:bodyPr/>
          <a:lstStyle/>
          <a:p>
            <a:pPr marL="163195" indent="-139700" algn="just">
              <a:spcBef>
                <a:spcPts val="1320"/>
              </a:spcBef>
              <a:tabLst>
                <a:tab pos="163830" algn="l"/>
              </a:tabLst>
            </a:pPr>
            <a:r>
              <a:rPr lang="en-US" sz="1800" spc="10" dirty="0">
                <a:latin typeface="Arial"/>
                <a:cs typeface="Arial"/>
              </a:rPr>
              <a:t>Tools </a:t>
            </a:r>
            <a:r>
              <a:rPr lang="en-US" sz="1800" spc="5" dirty="0">
                <a:latin typeface="Arial"/>
                <a:cs typeface="Arial"/>
              </a:rPr>
              <a:t>are only part of the</a:t>
            </a:r>
            <a:r>
              <a:rPr lang="en-US" sz="1800" spc="-165" dirty="0">
                <a:latin typeface="Arial"/>
                <a:cs typeface="Arial"/>
              </a:rPr>
              <a:t> </a:t>
            </a:r>
            <a:r>
              <a:rPr lang="en-US" sz="1800" spc="5" dirty="0" smtClean="0">
                <a:latin typeface="Arial"/>
                <a:cs typeface="Arial"/>
              </a:rPr>
              <a:t>picture </a:t>
            </a:r>
            <a:r>
              <a:rPr lang="en-US" sz="1800" dirty="0" smtClean="0">
                <a:latin typeface="Arial"/>
                <a:cs typeface="Arial"/>
              </a:rPr>
              <a:t>-- </a:t>
            </a:r>
            <a:r>
              <a:rPr lang="en-US" sz="1800" spc="10" dirty="0">
                <a:latin typeface="Arial"/>
                <a:cs typeface="Arial"/>
              </a:rPr>
              <a:t>Data Science </a:t>
            </a:r>
            <a:r>
              <a:rPr lang="en-US" sz="1800" spc="5" dirty="0">
                <a:latin typeface="Arial"/>
                <a:cs typeface="Arial"/>
              </a:rPr>
              <a:t>is </a:t>
            </a:r>
            <a:r>
              <a:rPr lang="en-US" sz="1800" spc="10" dirty="0">
                <a:latin typeface="Arial"/>
                <a:cs typeface="Arial"/>
              </a:rPr>
              <a:t>much more</a:t>
            </a:r>
            <a:r>
              <a:rPr lang="en-US" sz="1800" spc="-210" dirty="0">
                <a:latin typeface="Arial"/>
                <a:cs typeface="Arial"/>
              </a:rPr>
              <a:t> </a:t>
            </a:r>
            <a:r>
              <a:rPr lang="en-US" sz="1800" spc="5" dirty="0" smtClean="0">
                <a:latin typeface="Arial"/>
                <a:cs typeface="Arial"/>
              </a:rPr>
              <a:t>than the </a:t>
            </a:r>
            <a:r>
              <a:rPr lang="en-US" sz="1800" spc="5" dirty="0">
                <a:latin typeface="Arial"/>
                <a:cs typeface="Arial"/>
              </a:rPr>
              <a:t>tools </a:t>
            </a:r>
            <a:r>
              <a:rPr lang="en-US" sz="1800" dirty="0">
                <a:latin typeface="Arial"/>
                <a:cs typeface="Arial"/>
              </a:rPr>
              <a:t>that </a:t>
            </a:r>
            <a:r>
              <a:rPr lang="en-US" sz="1800" spc="5" dirty="0">
                <a:latin typeface="Arial"/>
                <a:cs typeface="Arial"/>
              </a:rPr>
              <a:t>are</a:t>
            </a:r>
            <a:r>
              <a:rPr lang="en-US" sz="1800" spc="-4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used</a:t>
            </a:r>
            <a:endParaRPr lang="en-US" sz="1800" dirty="0">
              <a:latin typeface="Arial"/>
              <a:cs typeface="Arial"/>
            </a:endParaRPr>
          </a:p>
          <a:p>
            <a:pPr marL="163195" indent="-139700" algn="just">
              <a:spcBef>
                <a:spcPts val="480"/>
              </a:spcBef>
              <a:tabLst>
                <a:tab pos="163830" algn="l"/>
              </a:tabLst>
            </a:pPr>
            <a:r>
              <a:rPr lang="en-US" sz="1800" spc="5" dirty="0">
                <a:latin typeface="Arial"/>
                <a:cs typeface="Arial"/>
              </a:rPr>
              <a:t>Data </a:t>
            </a:r>
            <a:r>
              <a:rPr lang="en-US" sz="1800" spc="10" dirty="0">
                <a:latin typeface="Arial"/>
                <a:cs typeface="Arial"/>
              </a:rPr>
              <a:t>Science </a:t>
            </a:r>
            <a:r>
              <a:rPr lang="en-US" sz="1800" spc="5" dirty="0">
                <a:latin typeface="Arial"/>
                <a:cs typeface="Arial"/>
              </a:rPr>
              <a:t>is </a:t>
            </a:r>
            <a:r>
              <a:rPr lang="en-US" sz="1800" spc="10" dirty="0">
                <a:latin typeface="Arial"/>
                <a:cs typeface="Arial"/>
              </a:rPr>
              <a:t>a </a:t>
            </a:r>
            <a:r>
              <a:rPr lang="en-US" sz="1800" b="1" spc="10" dirty="0">
                <a:latin typeface="Arial"/>
                <a:cs typeface="Arial"/>
              </a:rPr>
              <a:t>mode of</a:t>
            </a:r>
            <a:r>
              <a:rPr lang="en-US" sz="1800" b="1" spc="-190" dirty="0">
                <a:latin typeface="Arial"/>
                <a:cs typeface="Arial"/>
              </a:rPr>
              <a:t> </a:t>
            </a:r>
            <a:r>
              <a:rPr lang="en-US" sz="1800" b="1" spc="10" dirty="0">
                <a:latin typeface="Arial"/>
                <a:cs typeface="Arial"/>
              </a:rPr>
              <a:t>thinking</a:t>
            </a:r>
            <a:endParaRPr lang="en-US" sz="1800" dirty="0">
              <a:latin typeface="Arial"/>
              <a:cs typeface="Arial"/>
            </a:endParaRPr>
          </a:p>
          <a:p>
            <a:pPr marL="163195" marR="191770" indent="-139700">
              <a:lnSpc>
                <a:spcPct val="101400"/>
              </a:lnSpc>
              <a:spcBef>
                <a:spcPts val="445"/>
              </a:spcBef>
              <a:tabLst>
                <a:tab pos="163830" algn="l"/>
              </a:tabLst>
            </a:pPr>
            <a:r>
              <a:rPr lang="en-US" sz="1800" spc="10" dirty="0">
                <a:latin typeface="Arial"/>
                <a:cs typeface="Arial"/>
              </a:rPr>
              <a:t>And </a:t>
            </a:r>
            <a:r>
              <a:rPr lang="en-US" sz="1800" spc="5" dirty="0">
                <a:latin typeface="Arial"/>
                <a:cs typeface="Arial"/>
              </a:rPr>
              <a:t>requires </a:t>
            </a:r>
            <a:r>
              <a:rPr lang="en-US" sz="1800" spc="10" dirty="0">
                <a:latin typeface="Arial"/>
                <a:cs typeface="Arial"/>
              </a:rPr>
              <a:t>an </a:t>
            </a:r>
            <a:r>
              <a:rPr lang="en-US" sz="1800" b="1" spc="5" dirty="0">
                <a:latin typeface="Arial"/>
                <a:cs typeface="Arial"/>
              </a:rPr>
              <a:t>orchestration</a:t>
            </a:r>
            <a:r>
              <a:rPr lang="en-US" sz="1800" b="1" spc="-130" dirty="0">
                <a:latin typeface="Arial"/>
                <a:cs typeface="Arial"/>
              </a:rPr>
              <a:t> </a:t>
            </a:r>
            <a:r>
              <a:rPr lang="en-US" sz="1800" b="1" spc="10" dirty="0">
                <a:latin typeface="Arial"/>
                <a:cs typeface="Arial"/>
              </a:rPr>
              <a:t>of  </a:t>
            </a:r>
            <a:r>
              <a:rPr lang="en-US" sz="1800" b="1" spc="5" dirty="0">
                <a:latin typeface="Arial"/>
                <a:cs typeface="Arial"/>
              </a:rPr>
              <a:t>talents</a:t>
            </a:r>
            <a:endParaRPr lang="en-US"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 sz="180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spc="15" dirty="0" smtClean="0">
                <a:solidFill>
                  <a:srgbClr val="00324E"/>
                </a:solidFill>
                <a:latin typeface="Arial"/>
                <a:cs typeface="Arial"/>
              </a:rPr>
              <a:t>Source</a:t>
            </a:r>
            <a:r>
              <a:rPr lang="en-US" sz="1200" spc="15" dirty="0">
                <a:solidFill>
                  <a:srgbClr val="00324E"/>
                </a:solidFill>
                <a:latin typeface="Arial"/>
                <a:cs typeface="Arial"/>
              </a:rPr>
              <a:t>:</a:t>
            </a:r>
            <a:endParaRPr lang="en-US" sz="1200" dirty="0">
              <a:latin typeface="Arial"/>
              <a:cs typeface="Arial"/>
            </a:endParaRPr>
          </a:p>
          <a:p>
            <a:pPr marL="0" marR="44450" indent="0" algn="just">
              <a:lnSpc>
                <a:spcPct val="99600"/>
              </a:lnSpc>
              <a:spcBef>
                <a:spcPts val="350"/>
              </a:spcBef>
              <a:buNone/>
            </a:pPr>
            <a:r>
              <a:rPr lang="en-US" sz="1200" spc="5" dirty="0" err="1">
                <a:latin typeface="Arial"/>
                <a:cs typeface="Arial"/>
              </a:rPr>
              <a:t>Godsey</a:t>
            </a:r>
            <a:r>
              <a:rPr lang="en-US" sz="1200" spc="5" dirty="0">
                <a:latin typeface="Arial"/>
                <a:cs typeface="Arial"/>
              </a:rPr>
              <a:t>, B. (2017). </a:t>
            </a:r>
            <a:r>
              <a:rPr lang="en-US" sz="1200" i="1" spc="-20" dirty="0">
                <a:latin typeface="Arial"/>
                <a:cs typeface="Arial"/>
              </a:rPr>
              <a:t>Think </a:t>
            </a:r>
            <a:r>
              <a:rPr lang="en-US" sz="1200" i="1" spc="-10" dirty="0">
                <a:latin typeface="Arial"/>
                <a:cs typeface="Arial"/>
              </a:rPr>
              <a:t>like </a:t>
            </a:r>
            <a:r>
              <a:rPr lang="en-US" sz="1200" i="1" spc="-15" dirty="0">
                <a:latin typeface="Arial"/>
                <a:cs typeface="Arial"/>
              </a:rPr>
              <a:t>a </a:t>
            </a:r>
            <a:r>
              <a:rPr lang="en-US" sz="1200" i="1" spc="-20" dirty="0">
                <a:latin typeface="Arial"/>
                <a:cs typeface="Arial"/>
              </a:rPr>
              <a:t>Data </a:t>
            </a:r>
            <a:r>
              <a:rPr lang="en-US" sz="1200" i="1" spc="-15" dirty="0">
                <a:latin typeface="Arial"/>
                <a:cs typeface="Arial"/>
              </a:rPr>
              <a:t>Scientist:  Tackle the </a:t>
            </a:r>
            <a:r>
              <a:rPr lang="en-US" sz="1200" i="1" spc="-20" dirty="0">
                <a:latin typeface="Arial"/>
                <a:cs typeface="Arial"/>
              </a:rPr>
              <a:t>data </a:t>
            </a:r>
            <a:r>
              <a:rPr lang="en-US" sz="1200" i="1" spc="-15" dirty="0">
                <a:latin typeface="Arial"/>
                <a:cs typeface="Arial"/>
              </a:rPr>
              <a:t>science process </a:t>
            </a:r>
            <a:r>
              <a:rPr lang="en-US" sz="1200" i="1" spc="-10" dirty="0">
                <a:latin typeface="Arial"/>
                <a:cs typeface="Arial"/>
              </a:rPr>
              <a:t>step-by-step</a:t>
            </a:r>
            <a:r>
              <a:rPr lang="en-US" sz="1200" spc="-10" dirty="0">
                <a:latin typeface="Arial"/>
                <a:cs typeface="Arial"/>
              </a:rPr>
              <a:t>.  </a:t>
            </a:r>
            <a:r>
              <a:rPr lang="en-US" sz="1200" spc="5" dirty="0">
                <a:latin typeface="Arial"/>
                <a:cs typeface="Arial"/>
              </a:rPr>
              <a:t>Shelter Island, </a:t>
            </a:r>
            <a:r>
              <a:rPr lang="en-US" sz="1200" spc="10" dirty="0">
                <a:latin typeface="Arial"/>
                <a:cs typeface="Arial"/>
              </a:rPr>
              <a:t>NY: </a:t>
            </a:r>
            <a:r>
              <a:rPr lang="en-US" sz="1200" spc="5" dirty="0">
                <a:latin typeface="Arial"/>
                <a:cs typeface="Arial"/>
              </a:rPr>
              <a:t>Manning Publications, p.</a:t>
            </a:r>
            <a:r>
              <a:rPr lang="en-US" sz="1200" spc="120" dirty="0">
                <a:latin typeface="Arial"/>
                <a:cs typeface="Arial"/>
              </a:rPr>
              <a:t> </a:t>
            </a:r>
            <a:r>
              <a:rPr lang="en-US" sz="1200" spc="5" dirty="0">
                <a:latin typeface="Arial"/>
                <a:cs typeface="Arial"/>
              </a:rPr>
              <a:t>4.</a:t>
            </a:r>
            <a:endParaRPr lang="en-US" sz="1200" dirty="0">
              <a:latin typeface="Arial"/>
              <a:cs typeface="Arial"/>
            </a:endParaRPr>
          </a:p>
          <a:p>
            <a:endParaRPr lang="fr-FR" sz="1800" dirty="0"/>
          </a:p>
        </p:txBody>
      </p:sp>
      <p:sp>
        <p:nvSpPr>
          <p:cNvPr id="4" name="object 6"/>
          <p:cNvSpPr/>
          <p:nvPr/>
        </p:nvSpPr>
        <p:spPr>
          <a:xfrm>
            <a:off x="5580112" y="1628800"/>
            <a:ext cx="3240360" cy="3672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425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30" dirty="0">
                <a:latin typeface="Arial"/>
                <a:cs typeface="Arial"/>
              </a:rPr>
              <a:t>AI </a:t>
            </a:r>
            <a:r>
              <a:rPr lang="en-US" spc="-10" dirty="0">
                <a:latin typeface="Arial"/>
                <a:cs typeface="Arial"/>
              </a:rPr>
              <a:t>&gt;&gt; </a:t>
            </a:r>
            <a:r>
              <a:rPr lang="en-US" spc="-5" dirty="0">
                <a:latin typeface="Arial"/>
                <a:cs typeface="Arial"/>
              </a:rPr>
              <a:t>Machine Learning </a:t>
            </a:r>
            <a:r>
              <a:rPr lang="en-US" spc="-10" dirty="0">
                <a:latin typeface="Arial"/>
                <a:cs typeface="Arial"/>
              </a:rPr>
              <a:t>&gt;&gt; </a:t>
            </a:r>
            <a:r>
              <a:rPr lang="en-US" spc="-5" dirty="0">
                <a:latin typeface="Arial"/>
                <a:cs typeface="Arial"/>
              </a:rPr>
              <a:t>Deep Learning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object 6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96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latin typeface="Arial"/>
                <a:cs typeface="Arial"/>
              </a:rPr>
              <a:t>The Work of the </a:t>
            </a:r>
            <a:r>
              <a:rPr lang="en-US" spc="-10" dirty="0">
                <a:latin typeface="Arial"/>
                <a:cs typeface="Arial"/>
              </a:rPr>
              <a:t>Data</a:t>
            </a:r>
            <a:r>
              <a:rPr lang="en-US" spc="-25" dirty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Scientist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7744" y="1188720"/>
            <a:ext cx="4838312" cy="5358384"/>
          </a:xfrm>
        </p:spPr>
        <p:txBody>
          <a:bodyPr/>
          <a:lstStyle/>
          <a:p>
            <a:pPr marL="161290" indent="-137795">
              <a:spcBef>
                <a:spcPts val="1320"/>
              </a:spcBef>
              <a:tabLst>
                <a:tab pos="161925" algn="l"/>
              </a:tabLst>
            </a:pPr>
            <a:r>
              <a:rPr lang="en-US" sz="1800" spc="10" dirty="0">
                <a:latin typeface="Arial"/>
                <a:cs typeface="Arial"/>
              </a:rPr>
              <a:t>Drew</a:t>
            </a:r>
            <a:r>
              <a:rPr lang="en-US" sz="1800" spc="-30" dirty="0">
                <a:latin typeface="Arial"/>
                <a:cs typeface="Arial"/>
              </a:rPr>
              <a:t> </a:t>
            </a:r>
            <a:r>
              <a:rPr lang="en-US" sz="1800" spc="5" dirty="0" smtClean="0">
                <a:latin typeface="Arial"/>
                <a:cs typeface="Arial"/>
              </a:rPr>
              <a:t>Conway’s </a:t>
            </a:r>
            <a:r>
              <a:rPr lang="en-US" sz="1800" spc="15" dirty="0" smtClean="0">
                <a:latin typeface="Arial"/>
                <a:cs typeface="Arial"/>
              </a:rPr>
              <a:t>Venn</a:t>
            </a:r>
            <a:r>
              <a:rPr lang="en-US" sz="1800" spc="-35" dirty="0" smtClean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diagram</a:t>
            </a:r>
            <a:endParaRPr lang="en-US" sz="1800" dirty="0">
              <a:latin typeface="Arial"/>
              <a:cs typeface="Arial"/>
            </a:endParaRPr>
          </a:p>
          <a:p>
            <a:pPr marL="161290" marR="1076960" indent="-137795">
              <a:lnSpc>
                <a:spcPct val="101200"/>
              </a:lnSpc>
              <a:spcBef>
                <a:spcPts val="465"/>
              </a:spcBef>
              <a:tabLst>
                <a:tab pos="161925" algn="l"/>
              </a:tabLst>
            </a:pPr>
            <a:r>
              <a:rPr lang="en-US" sz="1800" spc="10" dirty="0">
                <a:latin typeface="Arial"/>
                <a:cs typeface="Arial"/>
              </a:rPr>
              <a:t>The </a:t>
            </a:r>
            <a:r>
              <a:rPr lang="en-US" sz="1800" spc="5" dirty="0">
                <a:latin typeface="Arial"/>
                <a:cs typeface="Arial"/>
              </a:rPr>
              <a:t>Data</a:t>
            </a:r>
            <a:r>
              <a:rPr lang="en-US" sz="1800" spc="-8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Scientist’s  </a:t>
            </a:r>
            <a:r>
              <a:rPr lang="en-US" sz="1800" spc="10" dirty="0">
                <a:latin typeface="Arial"/>
                <a:cs typeface="Arial"/>
              </a:rPr>
              <a:t>Skill</a:t>
            </a:r>
            <a:r>
              <a:rPr lang="en-US" sz="1800" spc="-6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Set</a:t>
            </a:r>
            <a:endParaRPr lang="en-US" sz="1800" dirty="0">
              <a:latin typeface="Arial"/>
              <a:cs typeface="Arial"/>
            </a:endParaRPr>
          </a:p>
          <a:p>
            <a:pPr marL="302895" lvl="1" indent="-100965">
              <a:lnSpc>
                <a:spcPts val="1375"/>
              </a:lnSpc>
              <a:spcBef>
                <a:spcPts val="405"/>
              </a:spcBef>
              <a:buSzPct val="78260"/>
              <a:buFont typeface="Wingdings"/>
              <a:buChar char=""/>
              <a:tabLst>
                <a:tab pos="303530" algn="l"/>
              </a:tabLst>
            </a:pPr>
            <a:r>
              <a:rPr lang="en-US" sz="1800" spc="-5" dirty="0">
                <a:latin typeface="Arial"/>
                <a:cs typeface="Arial"/>
              </a:rPr>
              <a:t>Role </a:t>
            </a:r>
            <a:r>
              <a:rPr lang="en-US" sz="1800" spc="-10" dirty="0">
                <a:latin typeface="Arial"/>
                <a:cs typeface="Arial"/>
              </a:rPr>
              <a:t>of </a:t>
            </a:r>
            <a:r>
              <a:rPr lang="en-US" sz="1800" spc="-5" dirty="0">
                <a:latin typeface="Arial"/>
                <a:cs typeface="Arial"/>
              </a:rPr>
              <a:t>Business</a:t>
            </a:r>
            <a:r>
              <a:rPr lang="en-US" sz="1800" spc="-15" dirty="0">
                <a:latin typeface="Arial"/>
                <a:cs typeface="Arial"/>
              </a:rPr>
              <a:t> </a:t>
            </a:r>
            <a:r>
              <a:rPr lang="en-US" sz="1800" spc="-5" dirty="0" smtClean="0">
                <a:latin typeface="Arial"/>
                <a:cs typeface="Arial"/>
              </a:rPr>
              <a:t>Analyst </a:t>
            </a:r>
            <a:r>
              <a:rPr lang="en-US" sz="1800" spc="-10" dirty="0" smtClean="0">
                <a:latin typeface="Arial"/>
                <a:cs typeface="Arial"/>
              </a:rPr>
              <a:t>vs </a:t>
            </a:r>
            <a:r>
              <a:rPr lang="en-US" sz="1800" spc="-10" dirty="0">
                <a:latin typeface="Arial"/>
                <a:cs typeface="Arial"/>
              </a:rPr>
              <a:t>Data</a:t>
            </a:r>
            <a:r>
              <a:rPr lang="en-US" sz="1800" spc="5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Scientist</a:t>
            </a:r>
            <a:endParaRPr lang="en-US" sz="1800" dirty="0">
              <a:latin typeface="Arial"/>
              <a:cs typeface="Arial"/>
            </a:endParaRPr>
          </a:p>
          <a:p>
            <a:pPr marL="302895" lvl="1" indent="-100965">
              <a:spcBef>
                <a:spcPts val="405"/>
              </a:spcBef>
              <a:buSzPct val="78260"/>
              <a:buFont typeface="Wingdings"/>
              <a:buChar char=""/>
              <a:tabLst>
                <a:tab pos="303530" algn="l"/>
              </a:tabLst>
            </a:pPr>
            <a:r>
              <a:rPr lang="en-US" sz="1800" spc="-10" dirty="0">
                <a:latin typeface="Arial"/>
                <a:cs typeface="Arial"/>
              </a:rPr>
              <a:t>Education</a:t>
            </a:r>
            <a:endParaRPr lang="en-US" sz="1800" dirty="0">
              <a:latin typeface="Arial"/>
              <a:cs typeface="Arial"/>
            </a:endParaRPr>
          </a:p>
          <a:p>
            <a:pPr marL="161290" indent="-137795">
              <a:spcBef>
                <a:spcPts val="470"/>
              </a:spcBef>
              <a:tabLst>
                <a:tab pos="161925" algn="l"/>
              </a:tabLst>
            </a:pPr>
            <a:r>
              <a:rPr lang="en-US" sz="1800" spc="10" dirty="0">
                <a:latin typeface="Arial"/>
                <a:cs typeface="Arial"/>
              </a:rPr>
              <a:t>The </a:t>
            </a:r>
            <a:r>
              <a:rPr lang="en-US" sz="1800" spc="5" dirty="0">
                <a:latin typeface="Arial"/>
                <a:cs typeface="Arial"/>
              </a:rPr>
              <a:t>Art of</a:t>
            </a:r>
            <a:r>
              <a:rPr lang="en-US" sz="1800" spc="-45" dirty="0">
                <a:latin typeface="Arial"/>
                <a:cs typeface="Arial"/>
              </a:rPr>
              <a:t> </a:t>
            </a:r>
            <a:r>
              <a:rPr lang="en-US" sz="1800" spc="5" dirty="0" smtClean="0">
                <a:latin typeface="Arial"/>
                <a:cs typeface="Arial"/>
              </a:rPr>
              <a:t>Data </a:t>
            </a:r>
            <a:r>
              <a:rPr lang="en-US" sz="1800" spc="10" dirty="0" smtClean="0">
                <a:latin typeface="Arial"/>
                <a:cs typeface="Arial"/>
              </a:rPr>
              <a:t>Science </a:t>
            </a:r>
            <a:r>
              <a:rPr lang="en-US" sz="1800" spc="10" dirty="0">
                <a:latin typeface="Arial"/>
                <a:cs typeface="Arial"/>
              </a:rPr>
              <a:t>in 5</a:t>
            </a:r>
            <a:r>
              <a:rPr lang="en-US" sz="1800" spc="-9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Steps</a:t>
            </a:r>
            <a:endParaRPr lang="en-US" sz="1800" dirty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object 6"/>
          <p:cNvSpPr/>
          <p:nvPr/>
        </p:nvSpPr>
        <p:spPr>
          <a:xfrm>
            <a:off x="5685994" y="2348880"/>
            <a:ext cx="3295078" cy="2952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441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10" dirty="0">
                <a:latin typeface="Arial"/>
                <a:cs typeface="Arial"/>
              </a:rPr>
              <a:t>Drew </a:t>
            </a:r>
            <a:r>
              <a:rPr lang="fr-FR" spc="-5" dirty="0" err="1">
                <a:latin typeface="Arial"/>
                <a:cs typeface="Arial"/>
              </a:rPr>
              <a:t>Conway’s</a:t>
            </a:r>
            <a:r>
              <a:rPr lang="fr-FR" spc="-5" dirty="0">
                <a:latin typeface="Arial"/>
                <a:cs typeface="Arial"/>
              </a:rPr>
              <a:t> </a:t>
            </a:r>
            <a:r>
              <a:rPr lang="fr-FR" spc="-5" dirty="0" err="1">
                <a:latin typeface="Arial"/>
                <a:cs typeface="Arial"/>
              </a:rPr>
              <a:t>Venn</a:t>
            </a:r>
            <a:r>
              <a:rPr lang="fr-FR" spc="-35" dirty="0">
                <a:latin typeface="Arial"/>
                <a:cs typeface="Arial"/>
              </a:rPr>
              <a:t> </a:t>
            </a:r>
            <a:r>
              <a:rPr lang="fr-FR" spc="-5" dirty="0" err="1" smtClean="0">
                <a:latin typeface="Arial"/>
                <a:cs typeface="Arial"/>
              </a:rPr>
              <a:t>diagram</a:t>
            </a:r>
            <a:endParaRPr lang="fr-FR" dirty="0"/>
          </a:p>
        </p:txBody>
      </p:sp>
      <p:sp>
        <p:nvSpPr>
          <p:cNvPr id="4" name="object 6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91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10" dirty="0">
                <a:latin typeface="Arial"/>
                <a:cs typeface="Arial"/>
              </a:rPr>
              <a:t>Drew </a:t>
            </a:r>
            <a:r>
              <a:rPr lang="fr-FR" spc="-5" dirty="0" err="1">
                <a:latin typeface="Arial"/>
                <a:cs typeface="Arial"/>
              </a:rPr>
              <a:t>Conway’s</a:t>
            </a:r>
            <a:r>
              <a:rPr lang="fr-FR" spc="-5" dirty="0">
                <a:latin typeface="Arial"/>
                <a:cs typeface="Arial"/>
              </a:rPr>
              <a:t> </a:t>
            </a:r>
            <a:r>
              <a:rPr lang="fr-FR" spc="-5" dirty="0" err="1">
                <a:latin typeface="Arial"/>
                <a:cs typeface="Arial"/>
              </a:rPr>
              <a:t>Venn</a:t>
            </a:r>
            <a:r>
              <a:rPr lang="fr-FR" spc="-5" dirty="0">
                <a:latin typeface="Arial"/>
                <a:cs typeface="Arial"/>
              </a:rPr>
              <a:t> </a:t>
            </a:r>
            <a:r>
              <a:rPr lang="fr-FR" spc="-5" dirty="0" err="1">
                <a:latin typeface="Arial"/>
                <a:cs typeface="Arial"/>
              </a:rPr>
              <a:t>diagram</a:t>
            </a:r>
            <a:r>
              <a:rPr lang="fr-FR" spc="-45" dirty="0">
                <a:latin typeface="Arial"/>
                <a:cs typeface="Arial"/>
              </a:rPr>
              <a:t> </a:t>
            </a:r>
            <a:r>
              <a:rPr lang="fr-FR" spc="-5" dirty="0">
                <a:latin typeface="Arial"/>
                <a:cs typeface="Arial"/>
              </a:rPr>
              <a:t>(</a:t>
            </a:r>
            <a:r>
              <a:rPr lang="fr-FR" spc="-5" dirty="0" err="1">
                <a:latin typeface="Arial"/>
                <a:cs typeface="Arial"/>
              </a:rPr>
              <a:t>adapted</a:t>
            </a:r>
            <a:r>
              <a:rPr lang="fr-FR" spc="-5" dirty="0" smtClean="0">
                <a:latin typeface="Arial"/>
                <a:cs typeface="Arial"/>
              </a:rPr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7744" y="1188720"/>
            <a:ext cx="4478272" cy="5358384"/>
          </a:xfrm>
        </p:spPr>
        <p:txBody>
          <a:bodyPr/>
          <a:lstStyle/>
          <a:p>
            <a:pPr marL="163195" indent="-139700">
              <a:spcBef>
                <a:spcPts val="1320"/>
              </a:spcBef>
              <a:tabLst>
                <a:tab pos="163830" algn="l"/>
              </a:tabLst>
            </a:pPr>
            <a:r>
              <a:rPr lang="en-US" sz="1800" spc="10" dirty="0">
                <a:latin typeface="Arial"/>
                <a:cs typeface="Arial"/>
              </a:rPr>
              <a:t>The </a:t>
            </a:r>
            <a:r>
              <a:rPr lang="en-US" sz="1800" spc="5" dirty="0">
                <a:latin typeface="Arial"/>
                <a:cs typeface="Arial"/>
              </a:rPr>
              <a:t>center is </a:t>
            </a:r>
            <a:r>
              <a:rPr lang="en-US" sz="1800" spc="10" dirty="0">
                <a:latin typeface="Arial"/>
                <a:cs typeface="Arial"/>
              </a:rPr>
              <a:t>marked</a:t>
            </a:r>
            <a:r>
              <a:rPr lang="en-US" sz="1800" spc="-110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"Unicorn</a:t>
            </a:r>
            <a:r>
              <a:rPr lang="en-US" sz="1800" spc="10" dirty="0" smtClean="0">
                <a:latin typeface="Arial"/>
                <a:cs typeface="Arial"/>
              </a:rPr>
              <a:t>“  </a:t>
            </a:r>
            <a:r>
              <a:rPr lang="en-US" sz="1800" spc="5" dirty="0" smtClean="0">
                <a:latin typeface="Arial"/>
                <a:cs typeface="Arial"/>
              </a:rPr>
              <a:t>- </a:t>
            </a:r>
            <a:r>
              <a:rPr lang="en-US" sz="1800" spc="5" dirty="0">
                <a:latin typeface="Arial"/>
                <a:cs typeface="Arial"/>
              </a:rPr>
              <a:t>real </a:t>
            </a:r>
            <a:r>
              <a:rPr lang="en-US" sz="1800" spc="10" dirty="0">
                <a:latin typeface="Arial"/>
                <a:cs typeface="Arial"/>
              </a:rPr>
              <a:t>Data </a:t>
            </a:r>
            <a:r>
              <a:rPr lang="en-US" sz="1800" spc="5" dirty="0">
                <a:latin typeface="Arial"/>
                <a:cs typeface="Arial"/>
              </a:rPr>
              <a:t>Scientists </a:t>
            </a:r>
            <a:r>
              <a:rPr lang="en-US" sz="1800" spc="10" dirty="0">
                <a:latin typeface="Arial"/>
                <a:cs typeface="Arial"/>
              </a:rPr>
              <a:t>can be</a:t>
            </a:r>
            <a:r>
              <a:rPr lang="en-US" sz="1800" spc="-165" dirty="0">
                <a:latin typeface="Arial"/>
                <a:cs typeface="Arial"/>
              </a:rPr>
              <a:t> </a:t>
            </a:r>
            <a:r>
              <a:rPr lang="en-US" sz="1800" spc="5" dirty="0" smtClean="0">
                <a:latin typeface="Arial"/>
                <a:cs typeface="Arial"/>
              </a:rPr>
              <a:t>as hard </a:t>
            </a:r>
            <a:r>
              <a:rPr lang="en-US" sz="1800" dirty="0">
                <a:latin typeface="Arial"/>
                <a:cs typeface="Arial"/>
              </a:rPr>
              <a:t>to </a:t>
            </a:r>
            <a:r>
              <a:rPr lang="en-US" sz="1800" spc="5" dirty="0">
                <a:latin typeface="Arial"/>
                <a:cs typeface="Arial"/>
              </a:rPr>
              <a:t>find as</a:t>
            </a:r>
            <a:r>
              <a:rPr lang="en-US" sz="1800" spc="-6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unicorns.</a:t>
            </a:r>
            <a:endParaRPr lang="en-US" sz="1800" dirty="0">
              <a:latin typeface="Arial"/>
              <a:cs typeface="Arial"/>
            </a:endParaRPr>
          </a:p>
          <a:p>
            <a:pPr marL="163195" marR="1236345" indent="-139700">
              <a:lnSpc>
                <a:spcPct val="101299"/>
              </a:lnSpc>
              <a:spcBef>
                <a:spcPts val="459"/>
              </a:spcBef>
              <a:tabLst>
                <a:tab pos="163830" algn="l"/>
              </a:tabLst>
            </a:pPr>
            <a:r>
              <a:rPr lang="en-US" sz="1800" spc="15" dirty="0">
                <a:latin typeface="Arial"/>
                <a:cs typeface="Arial"/>
              </a:rPr>
              <a:t>A </a:t>
            </a:r>
            <a:r>
              <a:rPr lang="en-US" sz="1800" spc="5" dirty="0">
                <a:latin typeface="Arial"/>
                <a:cs typeface="Arial"/>
              </a:rPr>
              <a:t>team of people with  complimentary </a:t>
            </a:r>
            <a:r>
              <a:rPr lang="en-US" sz="1800" spc="10" dirty="0">
                <a:latin typeface="Arial"/>
                <a:cs typeface="Arial"/>
              </a:rPr>
              <a:t>skills </a:t>
            </a:r>
            <a:r>
              <a:rPr lang="en-US" sz="1800" spc="5" dirty="0">
                <a:latin typeface="Arial"/>
                <a:cs typeface="Arial"/>
              </a:rPr>
              <a:t>is </a:t>
            </a:r>
            <a:r>
              <a:rPr lang="en-US" sz="1800" dirty="0">
                <a:latin typeface="Arial"/>
                <a:cs typeface="Arial"/>
              </a:rPr>
              <a:t>the  </a:t>
            </a:r>
            <a:r>
              <a:rPr lang="en-US" sz="1800" spc="10" dirty="0">
                <a:latin typeface="Arial"/>
                <a:cs typeface="Arial"/>
              </a:rPr>
              <a:t>course </a:t>
            </a:r>
            <a:r>
              <a:rPr lang="en-US" sz="1800" spc="5" dirty="0">
                <a:latin typeface="Arial"/>
                <a:cs typeface="Arial"/>
              </a:rPr>
              <a:t>of action </a:t>
            </a:r>
            <a:r>
              <a:rPr lang="en-US" sz="1800" spc="10" dirty="0">
                <a:latin typeface="Arial"/>
                <a:cs typeface="Arial"/>
              </a:rPr>
              <a:t>for most</a:t>
            </a:r>
            <a:r>
              <a:rPr lang="en-US" sz="1800" spc="-18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data  </a:t>
            </a:r>
            <a:r>
              <a:rPr lang="en-US" sz="1800" dirty="0">
                <a:latin typeface="Arial"/>
                <a:cs typeface="Arial"/>
              </a:rPr>
              <a:t>driven</a:t>
            </a:r>
            <a:r>
              <a:rPr lang="en-US" sz="1800" spc="-2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organizations.</a:t>
            </a:r>
          </a:p>
          <a:p>
            <a:pPr marL="163195" marR="1149350" indent="-139700">
              <a:lnSpc>
                <a:spcPct val="101299"/>
              </a:lnSpc>
              <a:spcBef>
                <a:spcPts val="450"/>
              </a:spcBef>
              <a:tabLst>
                <a:tab pos="163830" algn="l"/>
              </a:tabLst>
            </a:pPr>
            <a:r>
              <a:rPr lang="en-US" sz="1800" spc="15" dirty="0">
                <a:latin typeface="Arial"/>
                <a:cs typeface="Arial"/>
              </a:rPr>
              <a:t>Some </a:t>
            </a:r>
            <a:r>
              <a:rPr lang="en-US" sz="1800" dirty="0">
                <a:latin typeface="Arial"/>
                <a:cs typeface="Arial"/>
              </a:rPr>
              <a:t>individuals </a:t>
            </a:r>
            <a:r>
              <a:rPr lang="en-US" sz="1800" spc="5" dirty="0">
                <a:latin typeface="Arial"/>
                <a:cs typeface="Arial"/>
              </a:rPr>
              <a:t>might</a:t>
            </a:r>
            <a:r>
              <a:rPr lang="en-US" sz="1800" spc="-114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posses  Computer Science, Statistics,  and Subject Matter Expertise.  </a:t>
            </a:r>
            <a:r>
              <a:rPr lang="en-US" sz="1800" spc="10" dirty="0">
                <a:latin typeface="Arial"/>
                <a:cs typeface="Arial"/>
              </a:rPr>
              <a:t>They </a:t>
            </a:r>
            <a:r>
              <a:rPr lang="en-US" sz="1800" spc="5" dirty="0">
                <a:latin typeface="Arial"/>
                <a:cs typeface="Arial"/>
              </a:rPr>
              <a:t>are just </a:t>
            </a:r>
            <a:r>
              <a:rPr lang="en-US" sz="1800" dirty="0">
                <a:latin typeface="Arial"/>
                <a:cs typeface="Arial"/>
              </a:rPr>
              <a:t>very </a:t>
            </a:r>
            <a:r>
              <a:rPr lang="en-US" sz="1800" spc="5" dirty="0">
                <a:latin typeface="Arial"/>
                <a:cs typeface="Arial"/>
              </a:rPr>
              <a:t>hard </a:t>
            </a:r>
            <a:r>
              <a:rPr lang="en-US" sz="1800" dirty="0">
                <a:latin typeface="Arial"/>
                <a:cs typeface="Arial"/>
              </a:rPr>
              <a:t>to</a:t>
            </a:r>
            <a:r>
              <a:rPr lang="en-US" sz="1800" spc="-11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find.</a:t>
            </a:r>
            <a:endParaRPr lang="en-US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183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object 6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029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>
                <a:latin typeface="Arial"/>
                <a:cs typeface="Arial"/>
              </a:rPr>
              <a:t>Unit</a:t>
            </a:r>
            <a:r>
              <a:rPr lang="fr-FR" spc="-10" dirty="0">
                <a:latin typeface="Arial"/>
                <a:cs typeface="Arial"/>
              </a:rPr>
              <a:t> </a:t>
            </a:r>
            <a:r>
              <a:rPr lang="fr-FR" spc="-10" dirty="0" smtClean="0">
                <a:latin typeface="Arial"/>
                <a:cs typeface="Arial"/>
              </a:rPr>
              <a:t>objectives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3195" indent="-139700">
              <a:spcBef>
                <a:spcPts val="1320"/>
              </a:spcBef>
              <a:tabLst>
                <a:tab pos="163830" algn="l"/>
              </a:tabLst>
            </a:pPr>
            <a:r>
              <a:rPr lang="en-US" sz="1800" spc="5" dirty="0">
                <a:latin typeface="Arial"/>
                <a:cs typeface="Arial"/>
              </a:rPr>
              <a:t>Have </a:t>
            </a:r>
            <a:r>
              <a:rPr lang="en-US" sz="1800" spc="10" dirty="0">
                <a:latin typeface="Arial"/>
                <a:cs typeface="Arial"/>
              </a:rPr>
              <a:t>a </a:t>
            </a:r>
            <a:r>
              <a:rPr lang="en-US" sz="1800" dirty="0">
                <a:latin typeface="Arial"/>
                <a:cs typeface="Arial"/>
              </a:rPr>
              <a:t>better </a:t>
            </a:r>
            <a:r>
              <a:rPr lang="en-US" sz="1800" spc="5" dirty="0">
                <a:latin typeface="Arial"/>
                <a:cs typeface="Arial"/>
              </a:rPr>
              <a:t>understanding of methodology “scientific</a:t>
            </a:r>
            <a:r>
              <a:rPr lang="en-US" sz="1800" spc="-140" dirty="0">
                <a:latin typeface="Arial"/>
                <a:cs typeface="Arial"/>
              </a:rPr>
              <a:t> </a:t>
            </a:r>
            <a:r>
              <a:rPr lang="en-US" sz="1800" spc="5" dirty="0" smtClean="0">
                <a:latin typeface="Arial"/>
                <a:cs typeface="Arial"/>
              </a:rPr>
              <a:t>approach” </a:t>
            </a:r>
            <a:r>
              <a:rPr lang="en-US" sz="1800" spc="10" dirty="0" smtClean="0">
                <a:latin typeface="Arial"/>
                <a:cs typeface="Arial"/>
              </a:rPr>
              <a:t>methods </a:t>
            </a:r>
            <a:r>
              <a:rPr lang="en-US" sz="1800" spc="10" dirty="0">
                <a:latin typeface="Arial"/>
                <a:cs typeface="Arial"/>
              </a:rPr>
              <a:t>used </a:t>
            </a:r>
            <a:r>
              <a:rPr lang="en-US" sz="1800" spc="15" dirty="0">
                <a:latin typeface="Arial"/>
                <a:cs typeface="Arial"/>
              </a:rPr>
              <a:t>&amp; </a:t>
            </a:r>
            <a:r>
              <a:rPr lang="en-US" sz="1800" spc="5" dirty="0">
                <a:latin typeface="Arial"/>
                <a:cs typeface="Arial"/>
              </a:rPr>
              <a:t>skills practiced </a:t>
            </a:r>
            <a:r>
              <a:rPr lang="en-US" sz="1800" spc="10" dirty="0">
                <a:latin typeface="Arial"/>
                <a:cs typeface="Arial"/>
              </a:rPr>
              <a:t>by Data</a:t>
            </a:r>
            <a:r>
              <a:rPr lang="en-US" sz="1800" spc="-24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Scientists</a:t>
            </a:r>
            <a:endParaRPr lang="en-US" sz="1800" dirty="0">
              <a:latin typeface="Arial"/>
              <a:cs typeface="Arial"/>
            </a:endParaRPr>
          </a:p>
          <a:p>
            <a:pPr marL="163195" indent="-139700">
              <a:spcBef>
                <a:spcPts val="484"/>
              </a:spcBef>
              <a:tabLst>
                <a:tab pos="163830" algn="l"/>
              </a:tabLst>
            </a:pPr>
            <a:r>
              <a:rPr lang="en-US" sz="1800" spc="5" dirty="0">
                <a:latin typeface="Arial"/>
                <a:cs typeface="Arial"/>
              </a:rPr>
              <a:t>Recognize the </a:t>
            </a:r>
            <a:r>
              <a:rPr lang="en-US" sz="1800" dirty="0">
                <a:latin typeface="Arial"/>
                <a:cs typeface="Arial"/>
              </a:rPr>
              <a:t>iterative </a:t>
            </a:r>
            <a:r>
              <a:rPr lang="en-US" sz="1800" spc="5" dirty="0">
                <a:latin typeface="Arial"/>
                <a:cs typeface="Arial"/>
              </a:rPr>
              <a:t>nature of </a:t>
            </a:r>
            <a:r>
              <a:rPr lang="en-US" sz="1800" spc="10" dirty="0">
                <a:latin typeface="Arial"/>
                <a:cs typeface="Arial"/>
              </a:rPr>
              <a:t>a </a:t>
            </a:r>
            <a:r>
              <a:rPr lang="en-US" sz="1800" spc="5" dirty="0">
                <a:latin typeface="Arial"/>
                <a:cs typeface="Arial"/>
              </a:rPr>
              <a:t>data science</a:t>
            </a:r>
            <a:r>
              <a:rPr lang="en-US" sz="1800" spc="-17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project</a:t>
            </a:r>
            <a:endParaRPr lang="en-US" sz="1800" dirty="0">
              <a:latin typeface="Arial"/>
              <a:cs typeface="Arial"/>
            </a:endParaRPr>
          </a:p>
          <a:p>
            <a:pPr marL="163195" indent="-139700">
              <a:spcBef>
                <a:spcPts val="465"/>
              </a:spcBef>
              <a:tabLst>
                <a:tab pos="163830" algn="l"/>
              </a:tabLst>
            </a:pPr>
            <a:r>
              <a:rPr lang="en-US" sz="1800" spc="5" dirty="0">
                <a:latin typeface="Arial"/>
                <a:cs typeface="Arial"/>
              </a:rPr>
              <a:t>Outline the benefits of using Data </a:t>
            </a:r>
            <a:r>
              <a:rPr lang="en-US" sz="1800" spc="10" dirty="0">
                <a:latin typeface="Arial"/>
                <a:cs typeface="Arial"/>
              </a:rPr>
              <a:t>Science</a:t>
            </a:r>
            <a:r>
              <a:rPr lang="en-US" sz="1800" spc="-19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Notebooks</a:t>
            </a:r>
            <a:endParaRPr lang="en-US" sz="1800" dirty="0">
              <a:latin typeface="Arial"/>
              <a:cs typeface="Arial"/>
            </a:endParaRPr>
          </a:p>
          <a:p>
            <a:pPr marL="163195" indent="-139700">
              <a:spcBef>
                <a:spcPts val="480"/>
              </a:spcBef>
              <a:tabLst>
                <a:tab pos="163830" algn="l"/>
              </a:tabLst>
            </a:pPr>
            <a:r>
              <a:rPr lang="en-US" sz="1800" spc="5" dirty="0">
                <a:latin typeface="Arial"/>
                <a:cs typeface="Arial"/>
              </a:rPr>
              <a:t>Describe the mechanisms </a:t>
            </a:r>
            <a:r>
              <a:rPr lang="en-US" sz="1800" spc="10" dirty="0">
                <a:latin typeface="Arial"/>
                <a:cs typeface="Arial"/>
              </a:rPr>
              <a:t>and </a:t>
            </a:r>
            <a:r>
              <a:rPr lang="en-US" sz="1800" spc="5" dirty="0">
                <a:latin typeface="Arial"/>
                <a:cs typeface="Arial"/>
              </a:rPr>
              <a:t>tools </a:t>
            </a:r>
            <a:r>
              <a:rPr lang="en-US" sz="1800" spc="10" dirty="0">
                <a:latin typeface="Arial"/>
                <a:cs typeface="Arial"/>
              </a:rPr>
              <a:t>used </a:t>
            </a:r>
            <a:r>
              <a:rPr lang="en-US" sz="1800" spc="5" dirty="0">
                <a:latin typeface="Arial"/>
                <a:cs typeface="Arial"/>
              </a:rPr>
              <a:t>with </a:t>
            </a:r>
            <a:r>
              <a:rPr lang="en-US" sz="1800" spc="10" dirty="0">
                <a:latin typeface="Arial"/>
                <a:cs typeface="Arial"/>
              </a:rPr>
              <a:t>Data</a:t>
            </a:r>
            <a:r>
              <a:rPr lang="en-US" sz="1800" spc="-240" dirty="0">
                <a:latin typeface="Arial"/>
                <a:cs typeface="Arial"/>
              </a:rPr>
              <a:t> </a:t>
            </a:r>
            <a:r>
              <a:rPr lang="en-US" sz="1800" spc="10" dirty="0" smtClean="0">
                <a:latin typeface="Arial"/>
                <a:cs typeface="Arial"/>
              </a:rPr>
              <a:t>Science </a:t>
            </a:r>
            <a:r>
              <a:rPr lang="en-US" sz="1800" spc="5" dirty="0" smtClean="0">
                <a:latin typeface="Arial"/>
                <a:cs typeface="Arial"/>
              </a:rPr>
              <a:t>Notebooks</a:t>
            </a:r>
            <a:endParaRPr lang="en-US" sz="1800" dirty="0">
              <a:latin typeface="Arial"/>
              <a:cs typeface="Arial"/>
            </a:endParaRPr>
          </a:p>
          <a:p>
            <a:pPr marL="163195" indent="-139700">
              <a:spcBef>
                <a:spcPts val="470"/>
              </a:spcBef>
              <a:tabLst>
                <a:tab pos="163830" algn="l"/>
              </a:tabLst>
            </a:pPr>
            <a:r>
              <a:rPr lang="en-US" sz="1800" spc="10" dirty="0">
                <a:latin typeface="Arial"/>
                <a:cs typeface="Arial"/>
              </a:rPr>
              <a:t>Compare </a:t>
            </a:r>
            <a:r>
              <a:rPr lang="en-US" sz="1800" spc="5" dirty="0">
                <a:latin typeface="Arial"/>
                <a:cs typeface="Arial"/>
              </a:rPr>
              <a:t>and contrast the </a:t>
            </a:r>
            <a:r>
              <a:rPr lang="en-US" sz="1800" spc="10" dirty="0">
                <a:latin typeface="Arial"/>
                <a:cs typeface="Arial"/>
              </a:rPr>
              <a:t>major </a:t>
            </a:r>
            <a:r>
              <a:rPr lang="en-US" sz="1800" spc="5" dirty="0">
                <a:latin typeface="Arial"/>
                <a:cs typeface="Arial"/>
              </a:rPr>
              <a:t>Notebooks used by Data</a:t>
            </a:r>
            <a:r>
              <a:rPr lang="en-US" sz="1800" spc="-21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Scientists</a:t>
            </a:r>
            <a:endParaRPr lang="en-US" sz="1800" dirty="0">
              <a:latin typeface="Arial"/>
              <a:cs typeface="Arial"/>
            </a:endParaRP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11357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latin typeface="Arial"/>
                <a:cs typeface="Arial"/>
              </a:rPr>
              <a:t>The data science skill</a:t>
            </a:r>
            <a:r>
              <a:rPr lang="en-US" spc="-80" dirty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set</a:t>
            </a:r>
            <a:endParaRPr lang="fr-FR" dirty="0"/>
          </a:p>
        </p:txBody>
      </p:sp>
      <p:sp>
        <p:nvSpPr>
          <p:cNvPr id="4" name="object 6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541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10" dirty="0">
                <a:latin typeface="Arial"/>
                <a:cs typeface="Arial"/>
              </a:rPr>
              <a:t>Data </a:t>
            </a:r>
            <a:r>
              <a:rPr lang="fr-FR" spc="-5" dirty="0" err="1">
                <a:latin typeface="Arial"/>
                <a:cs typeface="Arial"/>
              </a:rPr>
              <a:t>Roles</a:t>
            </a:r>
            <a:r>
              <a:rPr lang="fr-FR" spc="-5" dirty="0">
                <a:latin typeface="Arial"/>
                <a:cs typeface="Arial"/>
              </a:rPr>
              <a:t> &amp; </a:t>
            </a:r>
            <a:r>
              <a:rPr lang="fr-FR" spc="-5" dirty="0" err="1">
                <a:latin typeface="Arial"/>
                <a:cs typeface="Arial"/>
              </a:rPr>
              <a:t>Skill</a:t>
            </a:r>
            <a:r>
              <a:rPr lang="fr-FR" spc="-60" dirty="0">
                <a:latin typeface="Arial"/>
                <a:cs typeface="Arial"/>
              </a:rPr>
              <a:t> </a:t>
            </a:r>
            <a:r>
              <a:rPr lang="fr-FR" spc="-5" dirty="0" smtClean="0">
                <a:latin typeface="Arial"/>
                <a:cs typeface="Arial"/>
              </a:rPr>
              <a:t>Sets</a:t>
            </a:r>
            <a:endParaRPr lang="fr-FR" dirty="0"/>
          </a:p>
        </p:txBody>
      </p:sp>
      <p:sp>
        <p:nvSpPr>
          <p:cNvPr id="4" name="object 7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800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5" dirty="0">
                <a:latin typeface="Arial"/>
                <a:cs typeface="Arial"/>
              </a:rPr>
              <a:t>Business </a:t>
            </a:r>
            <a:r>
              <a:rPr lang="en-US" spc="-15" dirty="0">
                <a:latin typeface="Arial"/>
                <a:cs typeface="Arial"/>
              </a:rPr>
              <a:t>Analysts vs </a:t>
            </a:r>
            <a:r>
              <a:rPr lang="en-US" spc="-10" dirty="0">
                <a:latin typeface="Arial"/>
                <a:cs typeface="Arial"/>
              </a:rPr>
              <a:t>Data</a:t>
            </a:r>
            <a:r>
              <a:rPr lang="en-US" spc="95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Scientists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object 6"/>
          <p:cNvSpPr txBox="1"/>
          <p:nvPr/>
        </p:nvSpPr>
        <p:spPr>
          <a:xfrm>
            <a:off x="611560" y="2654539"/>
            <a:ext cx="1667715" cy="2930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spc="20" dirty="0">
                <a:solidFill>
                  <a:srgbClr val="A65615"/>
                </a:solidFill>
                <a:latin typeface="Arial"/>
                <a:cs typeface="Arial"/>
              </a:rPr>
              <a:t>Who </a:t>
            </a:r>
            <a:r>
              <a:rPr b="1" spc="5" dirty="0">
                <a:solidFill>
                  <a:srgbClr val="A65615"/>
                </a:solidFill>
                <a:latin typeface="Arial"/>
                <a:cs typeface="Arial"/>
              </a:rPr>
              <a:t>are</a:t>
            </a:r>
            <a:r>
              <a:rPr b="1" spc="-120" dirty="0">
                <a:solidFill>
                  <a:srgbClr val="A65615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A65615"/>
                </a:solidFill>
                <a:latin typeface="Arial"/>
                <a:cs typeface="Arial"/>
              </a:rPr>
              <a:t>they?</a:t>
            </a:r>
            <a:endParaRPr b="1" dirty="0">
              <a:latin typeface="Arial"/>
              <a:cs typeface="Arial"/>
            </a:endParaRPr>
          </a:p>
        </p:txBody>
      </p:sp>
      <p:sp>
        <p:nvSpPr>
          <p:cNvPr id="5" name="object 7"/>
          <p:cNvSpPr/>
          <p:nvPr/>
        </p:nvSpPr>
        <p:spPr>
          <a:xfrm>
            <a:off x="2448607" y="1340768"/>
            <a:ext cx="6165858" cy="37200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13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lang="en-US" spc="-5" dirty="0">
                <a:latin typeface="Arial"/>
                <a:cs typeface="Arial"/>
              </a:rPr>
              <a:t>What </a:t>
            </a:r>
            <a:r>
              <a:rPr lang="en-US" spc="-15" dirty="0">
                <a:latin typeface="Arial"/>
                <a:cs typeface="Arial"/>
              </a:rPr>
              <a:t>type </a:t>
            </a:r>
            <a:r>
              <a:rPr lang="en-US" spc="-5" dirty="0">
                <a:latin typeface="Arial"/>
                <a:cs typeface="Arial"/>
              </a:rPr>
              <a:t>of education do </a:t>
            </a:r>
            <a:r>
              <a:rPr lang="en-US" spc="-10" dirty="0">
                <a:latin typeface="Arial"/>
                <a:cs typeface="Arial"/>
              </a:rPr>
              <a:t>Data </a:t>
            </a:r>
            <a:r>
              <a:rPr lang="en-US" spc="-5" dirty="0">
                <a:latin typeface="Arial"/>
                <a:cs typeface="Arial"/>
              </a:rPr>
              <a:t>Scientists</a:t>
            </a:r>
            <a:r>
              <a:rPr lang="en-US" spc="-10" dirty="0">
                <a:latin typeface="Arial"/>
                <a:cs typeface="Arial"/>
              </a:rPr>
              <a:t> have?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spc="10" dirty="0">
                <a:latin typeface="Arial"/>
                <a:cs typeface="Arial"/>
              </a:rPr>
              <a:t>The </a:t>
            </a:r>
            <a:r>
              <a:rPr lang="en-US" sz="1800" spc="5" dirty="0">
                <a:latin typeface="Arial"/>
                <a:cs typeface="Arial"/>
              </a:rPr>
              <a:t>majority of business analysts </a:t>
            </a:r>
            <a:r>
              <a:rPr lang="en-US" sz="1800" spc="15" dirty="0">
                <a:latin typeface="Arial"/>
                <a:cs typeface="Arial"/>
              </a:rPr>
              <a:t>come </a:t>
            </a:r>
            <a:r>
              <a:rPr lang="en-US" sz="1800" spc="10" dirty="0">
                <a:latin typeface="Arial"/>
                <a:cs typeface="Arial"/>
              </a:rPr>
              <a:t>from a </a:t>
            </a:r>
            <a:r>
              <a:rPr lang="en-US" sz="1800" dirty="0">
                <a:latin typeface="Arial"/>
                <a:cs typeface="Arial"/>
              </a:rPr>
              <a:t>variety </a:t>
            </a:r>
            <a:r>
              <a:rPr lang="en-US" sz="1800" spc="5" dirty="0">
                <a:latin typeface="Arial"/>
                <a:cs typeface="Arial"/>
              </a:rPr>
              <a:t>of</a:t>
            </a:r>
            <a:r>
              <a:rPr lang="en-US" sz="1800" spc="-204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backgrounds  including business </a:t>
            </a:r>
            <a:r>
              <a:rPr lang="en-US" sz="1800" spc="10" dirty="0">
                <a:latin typeface="Arial"/>
                <a:cs typeface="Arial"/>
              </a:rPr>
              <a:t>and </a:t>
            </a:r>
            <a:r>
              <a:rPr lang="en-US" sz="1800" spc="5" dirty="0">
                <a:latin typeface="Arial"/>
                <a:cs typeface="Arial"/>
              </a:rPr>
              <a:t>humanities, while data scientists tend to </a:t>
            </a:r>
            <a:r>
              <a:rPr lang="en-US" sz="1800" spc="15" dirty="0">
                <a:latin typeface="Arial"/>
                <a:cs typeface="Arial"/>
              </a:rPr>
              <a:t>come  </a:t>
            </a:r>
            <a:r>
              <a:rPr lang="en-US" sz="1800" spc="10" dirty="0">
                <a:latin typeface="Arial"/>
                <a:cs typeface="Arial"/>
              </a:rPr>
              <a:t>from computer </a:t>
            </a:r>
            <a:r>
              <a:rPr lang="en-US" sz="1800" spc="5" dirty="0">
                <a:latin typeface="Arial"/>
                <a:cs typeface="Arial"/>
              </a:rPr>
              <a:t>science, mathematics, and technology</a:t>
            </a:r>
            <a:r>
              <a:rPr lang="en-US" sz="1800" spc="-22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backgrounds</a:t>
            </a:r>
            <a:endParaRPr lang="en-US" sz="1800" dirty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object 6"/>
          <p:cNvSpPr/>
          <p:nvPr/>
        </p:nvSpPr>
        <p:spPr>
          <a:xfrm>
            <a:off x="812644" y="2642677"/>
            <a:ext cx="3183292" cy="2442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701462"/>
              </p:ext>
            </p:extLst>
          </p:nvPr>
        </p:nvGraphicFramePr>
        <p:xfrm>
          <a:off x="4355976" y="2708920"/>
          <a:ext cx="4248472" cy="24425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7117"/>
                <a:gridCol w="2171355"/>
              </a:tblGrid>
              <a:tr h="375334">
                <a:tc gridSpan="2">
                  <a:txBody>
                    <a:bodyPr/>
                    <a:lstStyle/>
                    <a:p>
                      <a:pPr marL="34099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000" b="1" spc="20" dirty="0">
                          <a:latin typeface="Tahoma"/>
                          <a:cs typeface="Tahoma"/>
                        </a:rPr>
                        <a:t>Sample </a:t>
                      </a:r>
                      <a:r>
                        <a:rPr sz="1000" b="1" spc="15" dirty="0">
                          <a:latin typeface="Tahoma"/>
                          <a:cs typeface="Tahoma"/>
                        </a:rPr>
                        <a:t>Undergraduate</a:t>
                      </a:r>
                      <a:r>
                        <a:rPr sz="1000" b="1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spc="15" dirty="0">
                          <a:latin typeface="Tahoma"/>
                          <a:cs typeface="Tahoma"/>
                        </a:rPr>
                        <a:t>Majors</a:t>
                      </a:r>
                      <a:endParaRPr sz="1000" dirty="0">
                        <a:latin typeface="Tahoma"/>
                        <a:cs typeface="Tahoma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AFFC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067173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000" b="1" dirty="0">
                          <a:latin typeface="Tahoma"/>
                          <a:cs typeface="Tahoma"/>
                        </a:rPr>
                        <a:t>BUSINESS</a:t>
                      </a:r>
                      <a:r>
                        <a:rPr sz="100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dirty="0">
                          <a:latin typeface="Tahoma"/>
                          <a:cs typeface="Tahoma"/>
                        </a:rPr>
                        <a:t>ANALYST</a:t>
                      </a:r>
                      <a:endParaRPr sz="1000" dirty="0">
                        <a:latin typeface="Tahoma"/>
                        <a:cs typeface="Tahom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 marL="199390" indent="-13843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  <a:tabLst>
                          <a:tab pos="200025" algn="l"/>
                        </a:tabLst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Business</a:t>
                      </a:r>
                      <a:r>
                        <a:rPr sz="1000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Administration</a:t>
                      </a:r>
                    </a:p>
                    <a:p>
                      <a:pPr marL="199390" indent="-138430">
                        <a:lnSpc>
                          <a:spcPct val="100000"/>
                        </a:lnSpc>
                        <a:spcBef>
                          <a:spcPts val="409"/>
                        </a:spcBef>
                        <a:buClr>
                          <a:srgbClr val="FFFFFF"/>
                        </a:buClr>
                        <a:buFont typeface="Arial"/>
                        <a:buChar char="•"/>
                        <a:tabLst>
                          <a:tab pos="200025" algn="l"/>
                        </a:tabLst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Information</a:t>
                      </a:r>
                      <a:r>
                        <a:rPr sz="1000" spc="-1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Technology</a:t>
                      </a:r>
                    </a:p>
                    <a:p>
                      <a:pPr marL="199390" indent="-138430">
                        <a:lnSpc>
                          <a:spcPct val="100000"/>
                        </a:lnSpc>
                        <a:spcBef>
                          <a:spcPts val="390"/>
                        </a:spcBef>
                        <a:buClr>
                          <a:srgbClr val="FFFFFF"/>
                        </a:buClr>
                        <a:buFont typeface="Arial"/>
                        <a:buChar char="•"/>
                        <a:tabLst>
                          <a:tab pos="200025" algn="l"/>
                        </a:tabLst>
                      </a:pPr>
                      <a:r>
                        <a:rPr sz="1000" spc="-5" dirty="0">
                          <a:latin typeface="Tahoma"/>
                          <a:cs typeface="Tahoma"/>
                        </a:rPr>
                        <a:t>Finance</a:t>
                      </a:r>
                      <a:endParaRPr sz="1000" dirty="0">
                        <a:latin typeface="Tahoma"/>
                        <a:cs typeface="Tahoma"/>
                      </a:endParaRPr>
                    </a:p>
                    <a:p>
                      <a:pPr marL="199390" indent="-138430">
                        <a:lnSpc>
                          <a:spcPct val="100000"/>
                        </a:lnSpc>
                        <a:spcBef>
                          <a:spcPts val="409"/>
                        </a:spcBef>
                        <a:buClr>
                          <a:srgbClr val="FFFFFF"/>
                        </a:buClr>
                        <a:buFont typeface="Arial"/>
                        <a:buChar char="•"/>
                        <a:tabLst>
                          <a:tab pos="200025" algn="l"/>
                        </a:tabLst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Political</a:t>
                      </a:r>
                      <a:r>
                        <a:rPr sz="10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5" dirty="0">
                          <a:latin typeface="Tahoma"/>
                          <a:cs typeface="Tahoma"/>
                        </a:rPr>
                        <a:t>science</a:t>
                      </a:r>
                      <a:endParaRPr sz="1000" dirty="0">
                        <a:latin typeface="Tahoma"/>
                        <a:cs typeface="Tahoma"/>
                      </a:endParaRPr>
                    </a:p>
                    <a:p>
                      <a:pPr marL="199390" indent="-138430">
                        <a:lnSpc>
                          <a:spcPct val="100000"/>
                        </a:lnSpc>
                        <a:spcBef>
                          <a:spcPts val="395"/>
                        </a:spcBef>
                        <a:buClr>
                          <a:srgbClr val="FFFFFF"/>
                        </a:buClr>
                        <a:buFont typeface="Arial"/>
                        <a:buChar char="•"/>
                        <a:tabLst>
                          <a:tab pos="200025" algn="l"/>
                        </a:tabLst>
                      </a:pPr>
                      <a:r>
                        <a:rPr sz="1000" spc="-5" dirty="0">
                          <a:latin typeface="Tahoma"/>
                          <a:cs typeface="Tahoma"/>
                        </a:rPr>
                        <a:t>Anthropology</a:t>
                      </a:r>
                      <a:endParaRPr sz="1000" dirty="0">
                        <a:latin typeface="Tahoma"/>
                        <a:cs typeface="Tahoma"/>
                      </a:endParaRPr>
                    </a:p>
                    <a:p>
                      <a:pPr marL="199390" indent="-138430">
                        <a:lnSpc>
                          <a:spcPct val="100000"/>
                        </a:lnSpc>
                        <a:spcBef>
                          <a:spcPts val="409"/>
                        </a:spcBef>
                        <a:buClr>
                          <a:srgbClr val="FFFFFF"/>
                        </a:buClr>
                        <a:buFont typeface="Arial"/>
                        <a:buChar char="•"/>
                        <a:tabLst>
                          <a:tab pos="200025" algn="l"/>
                        </a:tabLst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Economics</a:t>
                      </a:r>
                    </a:p>
                    <a:p>
                      <a:pPr marL="199390" indent="-138430">
                        <a:lnSpc>
                          <a:spcPct val="100000"/>
                        </a:lnSpc>
                        <a:spcBef>
                          <a:spcPts val="390"/>
                        </a:spcBef>
                        <a:buClr>
                          <a:srgbClr val="FFFFFF"/>
                        </a:buClr>
                        <a:buFont typeface="Arial"/>
                        <a:buChar char="•"/>
                        <a:tabLst>
                          <a:tab pos="200025" algn="l"/>
                        </a:tabLst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History</a:t>
                      </a:r>
                    </a:p>
                    <a:p>
                      <a:pPr marL="199390" indent="-138430">
                        <a:lnSpc>
                          <a:spcPct val="100000"/>
                        </a:lnSpc>
                        <a:spcBef>
                          <a:spcPts val="409"/>
                        </a:spcBef>
                        <a:buClr>
                          <a:srgbClr val="FFFFFF"/>
                        </a:buClr>
                        <a:buFont typeface="Arial"/>
                        <a:buChar char="•"/>
                        <a:tabLst>
                          <a:tab pos="200025" algn="l"/>
                        </a:tabLst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Psychology</a:t>
                      </a:r>
                    </a:p>
                  </a:txBody>
                  <a:tcPr marL="0" marR="0" marT="54610" marB="0">
                    <a:lnR w="19050">
                      <a:solidFill>
                        <a:srgbClr val="FECE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E58BE4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00" b="1" spc="20" dirty="0">
                          <a:latin typeface="Tahoma"/>
                          <a:cs typeface="Tahoma"/>
                        </a:rPr>
                        <a:t>DATA</a:t>
                      </a:r>
                      <a:r>
                        <a:rPr sz="1000" b="1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spc="15" dirty="0">
                          <a:latin typeface="Tahoma"/>
                          <a:cs typeface="Tahoma"/>
                        </a:rPr>
                        <a:t>SCIENTISTS</a:t>
                      </a:r>
                      <a:endParaRPr sz="1000" dirty="0">
                        <a:latin typeface="Tahoma"/>
                        <a:cs typeface="Tahoma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 marL="236854" indent="-174625">
                        <a:lnSpc>
                          <a:spcPct val="100000"/>
                        </a:lnSpc>
                        <a:spcBef>
                          <a:spcPts val="440"/>
                        </a:spcBef>
                        <a:buClr>
                          <a:srgbClr val="FFFFFF"/>
                        </a:buClr>
                        <a:buFont typeface="Arial"/>
                        <a:buChar char="•"/>
                        <a:tabLst>
                          <a:tab pos="236854" algn="l"/>
                          <a:tab pos="237490" algn="l"/>
                        </a:tabLst>
                      </a:pPr>
                      <a:r>
                        <a:rPr sz="1000" spc="15" dirty="0">
                          <a:latin typeface="Tahoma"/>
                          <a:cs typeface="Tahoma"/>
                        </a:rPr>
                        <a:t>Mathematics</a:t>
                      </a:r>
                      <a:endParaRPr sz="1000" dirty="0">
                        <a:latin typeface="Tahoma"/>
                        <a:cs typeface="Tahoma"/>
                      </a:endParaRPr>
                    </a:p>
                    <a:p>
                      <a:pPr marL="236854" indent="-174625">
                        <a:lnSpc>
                          <a:spcPct val="100000"/>
                        </a:lnSpc>
                        <a:spcBef>
                          <a:spcPts val="455"/>
                        </a:spcBef>
                        <a:buClr>
                          <a:srgbClr val="FFFFFF"/>
                        </a:buClr>
                        <a:buFont typeface="Arial"/>
                        <a:buChar char="•"/>
                        <a:tabLst>
                          <a:tab pos="236854" algn="l"/>
                          <a:tab pos="237490" algn="l"/>
                        </a:tabLst>
                      </a:pPr>
                      <a:r>
                        <a:rPr sz="1000" spc="15" dirty="0">
                          <a:latin typeface="Tahoma"/>
                          <a:cs typeface="Tahoma"/>
                        </a:rPr>
                        <a:t>Computer</a:t>
                      </a:r>
                      <a:r>
                        <a:rPr sz="10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15" dirty="0">
                          <a:latin typeface="Tahoma"/>
                          <a:cs typeface="Tahoma"/>
                        </a:rPr>
                        <a:t>Science</a:t>
                      </a:r>
                      <a:endParaRPr sz="1000" dirty="0">
                        <a:latin typeface="Tahoma"/>
                        <a:cs typeface="Tahoma"/>
                      </a:endParaRPr>
                    </a:p>
                    <a:p>
                      <a:pPr marL="236854" indent="-174625">
                        <a:lnSpc>
                          <a:spcPct val="100000"/>
                        </a:lnSpc>
                        <a:spcBef>
                          <a:spcPts val="455"/>
                        </a:spcBef>
                        <a:buClr>
                          <a:srgbClr val="FFFFFF"/>
                        </a:buClr>
                        <a:buFont typeface="Arial"/>
                        <a:buChar char="•"/>
                        <a:tabLst>
                          <a:tab pos="236854" algn="l"/>
                          <a:tab pos="237490" algn="l"/>
                        </a:tabLst>
                      </a:pPr>
                      <a:r>
                        <a:rPr sz="1000" spc="15" dirty="0">
                          <a:latin typeface="Tahoma"/>
                          <a:cs typeface="Tahoma"/>
                        </a:rPr>
                        <a:t>Information</a:t>
                      </a:r>
                      <a:r>
                        <a:rPr sz="10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15" dirty="0">
                          <a:latin typeface="Tahoma"/>
                          <a:cs typeface="Tahoma"/>
                        </a:rPr>
                        <a:t>Science</a:t>
                      </a:r>
                      <a:endParaRPr sz="1000" dirty="0">
                        <a:latin typeface="Tahoma"/>
                        <a:cs typeface="Tahoma"/>
                      </a:endParaRPr>
                    </a:p>
                    <a:p>
                      <a:pPr marL="236854" indent="-174625">
                        <a:lnSpc>
                          <a:spcPct val="100000"/>
                        </a:lnSpc>
                        <a:spcBef>
                          <a:spcPts val="434"/>
                        </a:spcBef>
                        <a:buClr>
                          <a:srgbClr val="FFFFFF"/>
                        </a:buClr>
                        <a:buFont typeface="Arial"/>
                        <a:buChar char="•"/>
                        <a:tabLst>
                          <a:tab pos="236854" algn="l"/>
                          <a:tab pos="237490" algn="l"/>
                        </a:tabLst>
                      </a:pPr>
                      <a:r>
                        <a:rPr sz="1000" spc="15" dirty="0">
                          <a:latin typeface="Tahoma"/>
                          <a:cs typeface="Tahoma"/>
                        </a:rPr>
                        <a:t>Computer Software</a:t>
                      </a:r>
                      <a:r>
                        <a:rPr sz="10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15" dirty="0">
                          <a:latin typeface="Tahoma"/>
                          <a:cs typeface="Tahoma"/>
                        </a:rPr>
                        <a:t>Engineering</a:t>
                      </a:r>
                      <a:endParaRPr sz="1000" dirty="0">
                        <a:latin typeface="Tahoma"/>
                        <a:cs typeface="Tahoma"/>
                      </a:endParaRPr>
                    </a:p>
                    <a:p>
                      <a:pPr marL="236854" indent="-174625">
                        <a:lnSpc>
                          <a:spcPct val="100000"/>
                        </a:lnSpc>
                        <a:spcBef>
                          <a:spcPts val="450"/>
                        </a:spcBef>
                        <a:buClr>
                          <a:srgbClr val="FFFFFF"/>
                        </a:buClr>
                        <a:buFont typeface="Arial"/>
                        <a:buChar char="•"/>
                        <a:tabLst>
                          <a:tab pos="236854" algn="l"/>
                          <a:tab pos="237490" algn="l"/>
                        </a:tabLst>
                      </a:pPr>
                      <a:r>
                        <a:rPr sz="1000" spc="15" dirty="0">
                          <a:latin typeface="Tahoma"/>
                          <a:cs typeface="Tahoma"/>
                        </a:rPr>
                        <a:t>Technical</a:t>
                      </a:r>
                      <a:r>
                        <a:rPr sz="10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15" dirty="0">
                          <a:latin typeface="Tahoma"/>
                          <a:cs typeface="Tahoma"/>
                        </a:rPr>
                        <a:t>Communications</a:t>
                      </a:r>
                      <a:endParaRPr sz="1000" dirty="0">
                        <a:latin typeface="Tahoma"/>
                        <a:cs typeface="Tahoma"/>
                      </a:endParaRPr>
                    </a:p>
                    <a:p>
                      <a:pPr marL="236854" indent="-174625">
                        <a:lnSpc>
                          <a:spcPct val="100000"/>
                        </a:lnSpc>
                        <a:spcBef>
                          <a:spcPts val="450"/>
                        </a:spcBef>
                        <a:buClr>
                          <a:srgbClr val="FFFFFF"/>
                        </a:buClr>
                        <a:buFont typeface="Arial"/>
                        <a:buChar char="•"/>
                        <a:tabLst>
                          <a:tab pos="236854" algn="l"/>
                          <a:tab pos="237490" algn="l"/>
                        </a:tabLst>
                      </a:pPr>
                      <a:r>
                        <a:rPr sz="1000" spc="15" dirty="0">
                          <a:latin typeface="Tahoma"/>
                          <a:cs typeface="Tahoma"/>
                        </a:rPr>
                        <a:t>Computer Information</a:t>
                      </a:r>
                      <a:r>
                        <a:rPr sz="10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15" dirty="0">
                          <a:latin typeface="Tahoma"/>
                          <a:cs typeface="Tahoma"/>
                        </a:rPr>
                        <a:t>Systems</a:t>
                      </a:r>
                      <a:endParaRPr sz="1000" dirty="0">
                        <a:latin typeface="Tahoma"/>
                        <a:cs typeface="Tahoma"/>
                      </a:endParaRPr>
                    </a:p>
                    <a:p>
                      <a:pPr marL="236854" indent="-174625">
                        <a:lnSpc>
                          <a:spcPct val="100000"/>
                        </a:lnSpc>
                        <a:spcBef>
                          <a:spcPts val="450"/>
                        </a:spcBef>
                        <a:buClr>
                          <a:srgbClr val="FFFFFF"/>
                        </a:buClr>
                        <a:buFont typeface="Arial"/>
                        <a:buChar char="•"/>
                        <a:tabLst>
                          <a:tab pos="236854" algn="l"/>
                          <a:tab pos="237490" algn="l"/>
                        </a:tabLst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Statistics</a:t>
                      </a:r>
                      <a:endParaRPr sz="1000" dirty="0">
                        <a:latin typeface="Tahoma"/>
                        <a:cs typeface="Tahoma"/>
                      </a:endParaRPr>
                    </a:p>
                  </a:txBody>
                  <a:tcPr marL="0" marR="0" marT="60325" marB="0">
                    <a:lnL w="19050">
                      <a:solidFill>
                        <a:srgbClr val="FECE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E58BE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58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latin typeface="Arial"/>
                <a:cs typeface="Arial"/>
              </a:rPr>
              <a:t>The art of Data Science in 5</a:t>
            </a:r>
            <a:r>
              <a:rPr lang="en-US" spc="-45" dirty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steps</a:t>
            </a:r>
            <a:endParaRPr lang="fr-FR" dirty="0"/>
          </a:p>
        </p:txBody>
      </p:sp>
      <p:sp>
        <p:nvSpPr>
          <p:cNvPr id="4" name="object 6"/>
          <p:cNvSpPr txBox="1"/>
          <p:nvPr/>
        </p:nvSpPr>
        <p:spPr>
          <a:xfrm>
            <a:off x="395536" y="1712889"/>
            <a:ext cx="3888432" cy="2085827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88290" indent="-275590">
              <a:spcBef>
                <a:spcPts val="45"/>
              </a:spcBef>
              <a:buClr>
                <a:srgbClr val="00649D"/>
              </a:buClr>
              <a:buSzPct val="120000"/>
              <a:buAutoNum type="arabicPeriod"/>
              <a:tabLst>
                <a:tab pos="288925" algn="l"/>
              </a:tabLst>
            </a:pPr>
            <a:r>
              <a:rPr spc="10" dirty="0">
                <a:latin typeface="Arial"/>
                <a:cs typeface="Arial"/>
              </a:rPr>
              <a:t>Get </a:t>
            </a:r>
            <a:r>
              <a:rPr spc="5" dirty="0">
                <a:latin typeface="Arial"/>
                <a:cs typeface="Arial"/>
              </a:rPr>
              <a:t>passionate about </a:t>
            </a:r>
            <a:r>
              <a:rPr spc="10" dirty="0">
                <a:latin typeface="Arial"/>
                <a:cs typeface="Arial"/>
              </a:rPr>
              <a:t>Big</a:t>
            </a:r>
            <a:r>
              <a:rPr spc="-155" dirty="0">
                <a:latin typeface="Arial"/>
                <a:cs typeface="Arial"/>
              </a:rPr>
              <a:t> </a:t>
            </a:r>
            <a:r>
              <a:rPr spc="5" dirty="0">
                <a:latin typeface="Arial"/>
                <a:cs typeface="Arial"/>
              </a:rPr>
              <a:t>Data</a:t>
            </a:r>
            <a:endParaRPr dirty="0">
              <a:latin typeface="Arial"/>
              <a:cs typeface="Arial"/>
            </a:endParaRPr>
          </a:p>
          <a:p>
            <a:pPr marL="288290" indent="-275590">
              <a:spcBef>
                <a:spcPts val="180"/>
              </a:spcBef>
              <a:buClr>
                <a:srgbClr val="00649D"/>
              </a:buClr>
              <a:buSzPct val="120000"/>
              <a:buAutoNum type="arabicPeriod"/>
              <a:tabLst>
                <a:tab pos="288925" algn="l"/>
              </a:tabLst>
            </a:pPr>
            <a:r>
              <a:rPr spc="10" dirty="0">
                <a:latin typeface="Arial"/>
                <a:cs typeface="Arial"/>
              </a:rPr>
              <a:t>Embrace </a:t>
            </a:r>
            <a:r>
              <a:rPr dirty="0">
                <a:latin typeface="Arial"/>
                <a:cs typeface="Arial"/>
              </a:rPr>
              <a:t>hands-on</a:t>
            </a:r>
            <a:r>
              <a:rPr spc="-8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learning</a:t>
            </a:r>
            <a:endParaRPr dirty="0">
              <a:latin typeface="Arial"/>
              <a:cs typeface="Arial"/>
            </a:endParaRPr>
          </a:p>
          <a:p>
            <a:pPr marL="288290" marR="287655" indent="-275590">
              <a:spcBef>
                <a:spcPts val="450"/>
              </a:spcBef>
              <a:buClr>
                <a:srgbClr val="00649D"/>
              </a:buClr>
              <a:buSzPct val="120000"/>
              <a:buAutoNum type="arabicPeriod"/>
              <a:tabLst>
                <a:tab pos="288925" algn="l"/>
              </a:tabLst>
            </a:pPr>
            <a:r>
              <a:rPr spc="5" dirty="0">
                <a:latin typeface="Arial"/>
                <a:cs typeface="Arial"/>
              </a:rPr>
              <a:t>Learn the language and  communicate your</a:t>
            </a:r>
            <a:r>
              <a:rPr spc="-75" dirty="0">
                <a:latin typeface="Arial"/>
                <a:cs typeface="Arial"/>
              </a:rPr>
              <a:t> </a:t>
            </a:r>
            <a:r>
              <a:rPr spc="5" dirty="0">
                <a:latin typeface="Arial"/>
                <a:cs typeface="Arial"/>
              </a:rPr>
              <a:t>insights</a:t>
            </a:r>
            <a:endParaRPr dirty="0">
              <a:latin typeface="Arial"/>
              <a:cs typeface="Arial"/>
            </a:endParaRPr>
          </a:p>
          <a:p>
            <a:pPr marL="288290" indent="-275590">
              <a:spcBef>
                <a:spcPts val="175"/>
              </a:spcBef>
              <a:buClr>
                <a:srgbClr val="00649D"/>
              </a:buClr>
              <a:buSzPct val="120000"/>
              <a:buAutoNum type="arabicPeriod"/>
              <a:tabLst>
                <a:tab pos="288925" algn="l"/>
              </a:tabLst>
            </a:pPr>
            <a:r>
              <a:rPr spc="5" dirty="0">
                <a:latin typeface="Arial"/>
                <a:cs typeface="Arial"/>
              </a:rPr>
              <a:t>Learn </a:t>
            </a:r>
            <a:r>
              <a:rPr spc="10" dirty="0">
                <a:latin typeface="Arial"/>
                <a:cs typeface="Arial"/>
              </a:rPr>
              <a:t>from </a:t>
            </a:r>
            <a:r>
              <a:rPr spc="5" dirty="0">
                <a:latin typeface="Arial"/>
                <a:cs typeface="Arial"/>
              </a:rPr>
              <a:t>people </a:t>
            </a:r>
            <a:r>
              <a:rPr spc="10" dirty="0">
                <a:latin typeface="Arial"/>
                <a:cs typeface="Arial"/>
              </a:rPr>
              <a:t>in</a:t>
            </a:r>
            <a:r>
              <a:rPr spc="-135" dirty="0">
                <a:latin typeface="Arial"/>
                <a:cs typeface="Arial"/>
              </a:rPr>
              <a:t> </a:t>
            </a:r>
            <a:r>
              <a:rPr spc="5" dirty="0">
                <a:latin typeface="Arial"/>
                <a:cs typeface="Arial"/>
              </a:rPr>
              <a:t>the</a:t>
            </a:r>
            <a:endParaRPr dirty="0">
              <a:latin typeface="Arial"/>
              <a:cs typeface="Arial"/>
            </a:endParaRPr>
          </a:p>
          <a:p>
            <a:pPr marL="288290"/>
            <a:r>
              <a:rPr spc="5" dirty="0">
                <a:latin typeface="Arial"/>
                <a:cs typeface="Arial"/>
              </a:rPr>
              <a:t>industry</a:t>
            </a:r>
            <a:endParaRPr dirty="0">
              <a:latin typeface="Arial"/>
              <a:cs typeface="Arial"/>
            </a:endParaRPr>
          </a:p>
          <a:p>
            <a:pPr marL="288290" indent="-275590">
              <a:spcBef>
                <a:spcPts val="215"/>
              </a:spcBef>
              <a:buClr>
                <a:srgbClr val="00649D"/>
              </a:buClr>
              <a:buSzPct val="120000"/>
              <a:buAutoNum type="arabicPeriod" startAt="5"/>
              <a:tabLst>
                <a:tab pos="288925" algn="l"/>
              </a:tabLst>
            </a:pPr>
            <a:r>
              <a:rPr spc="10" dirty="0">
                <a:latin typeface="Arial"/>
                <a:cs typeface="Arial"/>
              </a:rPr>
              <a:t>Keep </a:t>
            </a:r>
            <a:r>
              <a:rPr spc="5" dirty="0">
                <a:latin typeface="Arial"/>
                <a:cs typeface="Arial"/>
              </a:rPr>
              <a:t>challenging</a:t>
            </a:r>
            <a:r>
              <a:rPr spc="-100" dirty="0">
                <a:latin typeface="Arial"/>
                <a:cs typeface="Arial"/>
              </a:rPr>
              <a:t> </a:t>
            </a:r>
            <a:r>
              <a:rPr spc="5" dirty="0">
                <a:latin typeface="Arial"/>
                <a:cs typeface="Arial"/>
              </a:rPr>
              <a:t>yourself</a:t>
            </a:r>
            <a:endParaRPr dirty="0">
              <a:latin typeface="Arial"/>
              <a:cs typeface="Arial"/>
            </a:endParaRPr>
          </a:p>
        </p:txBody>
      </p:sp>
      <p:sp>
        <p:nvSpPr>
          <p:cNvPr id="5" name="object 7"/>
          <p:cNvSpPr txBox="1"/>
          <p:nvPr/>
        </p:nvSpPr>
        <p:spPr>
          <a:xfrm>
            <a:off x="4644008" y="1772561"/>
            <a:ext cx="4176464" cy="17411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765" marR="5080" indent="-139065" algn="just">
              <a:lnSpc>
                <a:spcPct val="104000"/>
              </a:lnSpc>
              <a:spcBef>
                <a:spcPts val="100"/>
              </a:spcBef>
              <a:buClr>
                <a:srgbClr val="008ABF"/>
              </a:buClr>
              <a:buSzPct val="81250"/>
              <a:buFont typeface="Wingdings"/>
              <a:buChar char=""/>
              <a:tabLst>
                <a:tab pos="152400" algn="l"/>
              </a:tabLst>
            </a:pPr>
            <a:r>
              <a:rPr sz="1200" spc="15" dirty="0">
                <a:latin typeface="Arial"/>
                <a:cs typeface="Arial"/>
              </a:rPr>
              <a:t>“As </a:t>
            </a:r>
            <a:r>
              <a:rPr sz="1200" spc="10" dirty="0">
                <a:latin typeface="Arial"/>
                <a:cs typeface="Arial"/>
              </a:rPr>
              <a:t>you </a:t>
            </a:r>
            <a:r>
              <a:rPr sz="1200" spc="15" dirty="0">
                <a:latin typeface="Arial"/>
                <a:cs typeface="Arial"/>
              </a:rPr>
              <a:t>set </a:t>
            </a:r>
            <a:r>
              <a:rPr sz="1200" spc="10" dirty="0">
                <a:latin typeface="Arial"/>
                <a:cs typeface="Arial"/>
              </a:rPr>
              <a:t>out to </a:t>
            </a:r>
            <a:r>
              <a:rPr sz="1200" spc="15" dirty="0">
                <a:latin typeface="Arial"/>
                <a:cs typeface="Arial"/>
              </a:rPr>
              <a:t>learn this </a:t>
            </a:r>
            <a:r>
              <a:rPr sz="1200" spc="10" dirty="0">
                <a:latin typeface="Arial"/>
                <a:cs typeface="Arial"/>
              </a:rPr>
              <a:t>field </a:t>
            </a:r>
            <a:r>
              <a:rPr sz="1200" spc="25" dirty="0">
                <a:latin typeface="Arial"/>
                <a:cs typeface="Arial"/>
              </a:rPr>
              <a:t>and </a:t>
            </a:r>
            <a:r>
              <a:rPr sz="1200" spc="20" dirty="0">
                <a:latin typeface="Arial"/>
                <a:cs typeface="Arial"/>
              </a:rPr>
              <a:t>become a  </a:t>
            </a:r>
            <a:r>
              <a:rPr sz="1200" spc="15" dirty="0">
                <a:latin typeface="Arial"/>
                <a:cs typeface="Arial"/>
              </a:rPr>
              <a:t>data scientist, </a:t>
            </a:r>
            <a:r>
              <a:rPr sz="1200" spc="10" dirty="0">
                <a:latin typeface="Arial"/>
                <a:cs typeface="Arial"/>
              </a:rPr>
              <a:t>you’ll </a:t>
            </a:r>
            <a:r>
              <a:rPr sz="1200" spc="15" dirty="0">
                <a:latin typeface="Arial"/>
                <a:cs typeface="Arial"/>
              </a:rPr>
              <a:t>find </a:t>
            </a:r>
            <a:r>
              <a:rPr sz="1200" spc="10" dirty="0">
                <a:latin typeface="Arial"/>
                <a:cs typeface="Arial"/>
              </a:rPr>
              <a:t>that </a:t>
            </a:r>
            <a:r>
              <a:rPr sz="1200" spc="15" dirty="0">
                <a:latin typeface="Arial"/>
                <a:cs typeface="Arial"/>
              </a:rPr>
              <a:t>entering an emerging  </a:t>
            </a:r>
            <a:r>
              <a:rPr sz="1200" spc="-10" dirty="0">
                <a:latin typeface="Arial"/>
                <a:cs typeface="Arial"/>
              </a:rPr>
              <a:t>field </a:t>
            </a:r>
            <a:r>
              <a:rPr sz="1200" spc="-5" dirty="0">
                <a:latin typeface="Arial"/>
                <a:cs typeface="Arial"/>
              </a:rPr>
              <a:t>is </a:t>
            </a:r>
            <a:r>
              <a:rPr sz="1200" spc="-15" dirty="0">
                <a:latin typeface="Arial"/>
                <a:cs typeface="Arial"/>
              </a:rPr>
              <a:t>both </a:t>
            </a:r>
            <a:r>
              <a:rPr sz="1200" spc="-10" dirty="0">
                <a:latin typeface="Arial"/>
                <a:cs typeface="Arial"/>
              </a:rPr>
              <a:t>exciting and overwhelming. </a:t>
            </a:r>
            <a:r>
              <a:rPr sz="1200" spc="-5" dirty="0">
                <a:latin typeface="Arial"/>
                <a:cs typeface="Arial"/>
              </a:rPr>
              <a:t>As </a:t>
            </a:r>
            <a:r>
              <a:rPr sz="1200" spc="-10" dirty="0">
                <a:latin typeface="Arial"/>
                <a:cs typeface="Arial"/>
              </a:rPr>
              <a:t>you  </a:t>
            </a:r>
            <a:r>
              <a:rPr sz="1200" spc="20" dirty="0">
                <a:latin typeface="Arial"/>
                <a:cs typeface="Arial"/>
              </a:rPr>
              <a:t>come </a:t>
            </a:r>
            <a:r>
              <a:rPr sz="1200" spc="15" dirty="0">
                <a:latin typeface="Arial"/>
                <a:cs typeface="Arial"/>
              </a:rPr>
              <a:t>across challenges </a:t>
            </a:r>
            <a:r>
              <a:rPr sz="1200" spc="20" dirty="0">
                <a:latin typeface="Arial"/>
                <a:cs typeface="Arial"/>
              </a:rPr>
              <a:t>and </a:t>
            </a:r>
            <a:r>
              <a:rPr sz="1200" spc="15" dirty="0">
                <a:latin typeface="Arial"/>
                <a:cs typeface="Arial"/>
              </a:rPr>
              <a:t>obstacles, and as the  </a:t>
            </a:r>
            <a:r>
              <a:rPr sz="1200" spc="10" dirty="0">
                <a:latin typeface="Arial"/>
                <a:cs typeface="Arial"/>
              </a:rPr>
              <a:t>definition of </a:t>
            </a:r>
            <a:r>
              <a:rPr sz="1200" spc="15" dirty="0">
                <a:latin typeface="Arial"/>
                <a:cs typeface="Arial"/>
              </a:rPr>
              <a:t>data science </a:t>
            </a:r>
            <a:r>
              <a:rPr sz="1200" spc="20" dirty="0">
                <a:latin typeface="Arial"/>
                <a:cs typeface="Arial"/>
              </a:rPr>
              <a:t>seems </a:t>
            </a:r>
            <a:r>
              <a:rPr sz="1200" spc="10" dirty="0">
                <a:latin typeface="Arial"/>
                <a:cs typeface="Arial"/>
              </a:rPr>
              <a:t>to </a:t>
            </a:r>
            <a:r>
              <a:rPr sz="1200" spc="15" dirty="0">
                <a:latin typeface="Arial"/>
                <a:cs typeface="Arial"/>
              </a:rPr>
              <a:t>change  depending </a:t>
            </a:r>
            <a:r>
              <a:rPr sz="1200" spc="25" dirty="0">
                <a:latin typeface="Arial"/>
                <a:cs typeface="Arial"/>
              </a:rPr>
              <a:t>on </a:t>
            </a:r>
            <a:r>
              <a:rPr sz="1200" spc="15" dirty="0">
                <a:latin typeface="Arial"/>
                <a:cs typeface="Arial"/>
              </a:rPr>
              <a:t>whom you’re reading </a:t>
            </a:r>
            <a:r>
              <a:rPr sz="1200" spc="20" dirty="0">
                <a:latin typeface="Arial"/>
                <a:cs typeface="Arial"/>
              </a:rPr>
              <a:t>or </a:t>
            </a:r>
            <a:r>
              <a:rPr sz="1200" spc="10" dirty="0">
                <a:latin typeface="Arial"/>
                <a:cs typeface="Arial"/>
              </a:rPr>
              <a:t>listening to,  </a:t>
            </a:r>
            <a:r>
              <a:rPr sz="1200" spc="15" dirty="0">
                <a:latin typeface="Arial"/>
                <a:cs typeface="Arial"/>
              </a:rPr>
              <a:t>the whole endeavor can </a:t>
            </a:r>
            <a:r>
              <a:rPr sz="1200" spc="20" dirty="0">
                <a:latin typeface="Arial"/>
                <a:cs typeface="Arial"/>
              </a:rPr>
              <a:t>seem </a:t>
            </a:r>
            <a:r>
              <a:rPr sz="1200" spc="10" dirty="0">
                <a:latin typeface="Arial"/>
                <a:cs typeface="Arial"/>
              </a:rPr>
              <a:t>intimidating </a:t>
            </a:r>
            <a:r>
              <a:rPr sz="1200" spc="15" dirty="0">
                <a:latin typeface="Arial"/>
                <a:cs typeface="Arial"/>
              </a:rPr>
              <a:t>enough  </a:t>
            </a:r>
            <a:r>
              <a:rPr sz="1200" spc="10" dirty="0">
                <a:latin typeface="Arial"/>
                <a:cs typeface="Arial"/>
              </a:rPr>
              <a:t>to want </a:t>
            </a:r>
            <a:r>
              <a:rPr sz="1200" spc="20" dirty="0">
                <a:latin typeface="Arial"/>
                <a:cs typeface="Arial"/>
              </a:rPr>
              <a:t>to </a:t>
            </a:r>
            <a:r>
              <a:rPr sz="1200" spc="10" dirty="0">
                <a:latin typeface="Arial"/>
                <a:cs typeface="Arial"/>
              </a:rPr>
              <a:t>quit. </a:t>
            </a:r>
            <a:r>
              <a:rPr sz="1200" dirty="0">
                <a:latin typeface="Arial"/>
                <a:cs typeface="Arial"/>
              </a:rPr>
              <a:t>If </a:t>
            </a:r>
            <a:r>
              <a:rPr sz="1200" spc="15" dirty="0">
                <a:latin typeface="Arial"/>
                <a:cs typeface="Arial"/>
              </a:rPr>
              <a:t>you’re passionate about data </a:t>
            </a:r>
            <a:r>
              <a:rPr sz="1200" spc="20" dirty="0">
                <a:latin typeface="Arial"/>
                <a:cs typeface="Arial"/>
              </a:rPr>
              <a:t>and  </a:t>
            </a:r>
            <a:r>
              <a:rPr sz="1200" spc="-15" dirty="0">
                <a:latin typeface="Arial"/>
                <a:cs typeface="Arial"/>
              </a:rPr>
              <a:t>what you </a:t>
            </a:r>
            <a:r>
              <a:rPr sz="1200" spc="-5" dirty="0">
                <a:latin typeface="Arial"/>
                <a:cs typeface="Arial"/>
              </a:rPr>
              <a:t>can </a:t>
            </a:r>
            <a:r>
              <a:rPr sz="1200" spc="-10" dirty="0">
                <a:latin typeface="Arial"/>
                <a:cs typeface="Arial"/>
              </a:rPr>
              <a:t>do with it, though, you’ll have  </a:t>
            </a:r>
            <a:r>
              <a:rPr sz="1200" spc="15" dirty="0">
                <a:latin typeface="Arial"/>
                <a:cs typeface="Arial"/>
              </a:rPr>
              <a:t>motivation </a:t>
            </a:r>
            <a:r>
              <a:rPr sz="1200" spc="10" dirty="0">
                <a:latin typeface="Arial"/>
                <a:cs typeface="Arial"/>
              </a:rPr>
              <a:t>to </a:t>
            </a:r>
            <a:r>
              <a:rPr sz="1200" spc="20" dirty="0">
                <a:latin typeface="Arial"/>
                <a:cs typeface="Arial"/>
              </a:rPr>
              <a:t>keep</a:t>
            </a:r>
            <a:r>
              <a:rPr sz="1200" spc="10" dirty="0">
                <a:latin typeface="Arial"/>
                <a:cs typeface="Arial"/>
              </a:rPr>
              <a:t> going.”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" name="object 8"/>
          <p:cNvSpPr/>
          <p:nvPr/>
        </p:nvSpPr>
        <p:spPr>
          <a:xfrm>
            <a:off x="4860032" y="3645024"/>
            <a:ext cx="3960440" cy="20162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218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latin typeface="Arial"/>
                <a:cs typeface="Arial"/>
              </a:rPr>
              <a:t>Important things to know about Data</a:t>
            </a:r>
            <a:r>
              <a:rPr lang="en-US" spc="-45" dirty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Science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396552" y="1188720"/>
            <a:ext cx="9295952" cy="5358384"/>
          </a:xfrm>
        </p:spPr>
        <p:txBody>
          <a:bodyPr/>
          <a:lstStyle/>
          <a:p>
            <a:pPr marL="543560" indent="0">
              <a:lnSpc>
                <a:spcPct val="100000"/>
              </a:lnSpc>
              <a:spcBef>
                <a:spcPts val="1265"/>
              </a:spcBef>
              <a:buNone/>
            </a:pPr>
            <a:r>
              <a:rPr lang="en-US" sz="1800" i="1" spc="-35" dirty="0">
                <a:latin typeface="Arial"/>
                <a:cs typeface="Arial"/>
              </a:rPr>
              <a:t>Handy </a:t>
            </a:r>
            <a:r>
              <a:rPr lang="en-US" sz="1800" i="1" spc="-20" dirty="0">
                <a:latin typeface="Arial"/>
                <a:cs typeface="Arial"/>
              </a:rPr>
              <a:t>list </a:t>
            </a:r>
            <a:r>
              <a:rPr lang="en-US" sz="1800" i="1" spc="-25" dirty="0">
                <a:latin typeface="Arial"/>
                <a:cs typeface="Arial"/>
              </a:rPr>
              <a:t>of </a:t>
            </a:r>
            <a:r>
              <a:rPr lang="en-US" sz="1800" i="1" spc="-30" dirty="0">
                <a:latin typeface="Arial"/>
                <a:cs typeface="Arial"/>
              </a:rPr>
              <a:t>50 quotes </a:t>
            </a:r>
            <a:r>
              <a:rPr lang="en-US" sz="1800" i="1" spc="-25" dirty="0">
                <a:latin typeface="Arial"/>
                <a:cs typeface="Arial"/>
              </a:rPr>
              <a:t>from </a:t>
            </a:r>
            <a:r>
              <a:rPr lang="en-US" sz="1800" i="1" spc="-30" dirty="0">
                <a:latin typeface="Arial"/>
                <a:cs typeface="Arial"/>
              </a:rPr>
              <a:t>some </a:t>
            </a:r>
            <a:r>
              <a:rPr lang="en-US" sz="1800" i="1" spc="-25" dirty="0">
                <a:latin typeface="Arial"/>
                <a:cs typeface="Arial"/>
              </a:rPr>
              <a:t>of the </a:t>
            </a:r>
            <a:r>
              <a:rPr lang="en-US" sz="1800" i="1" spc="-30" dirty="0">
                <a:latin typeface="Arial"/>
                <a:cs typeface="Arial"/>
              </a:rPr>
              <a:t>leading minds </a:t>
            </a:r>
            <a:r>
              <a:rPr lang="en-US" sz="1800" i="1" spc="-25" dirty="0">
                <a:latin typeface="Arial"/>
                <a:cs typeface="Arial"/>
              </a:rPr>
              <a:t>in the</a:t>
            </a:r>
            <a:r>
              <a:rPr lang="en-US" sz="1800" i="1" spc="195" dirty="0">
                <a:latin typeface="Arial"/>
                <a:cs typeface="Arial"/>
              </a:rPr>
              <a:t> </a:t>
            </a:r>
            <a:r>
              <a:rPr lang="en-US" sz="1800" i="1" spc="-25" dirty="0">
                <a:latin typeface="Arial"/>
                <a:cs typeface="Arial"/>
              </a:rPr>
              <a:t>field</a:t>
            </a:r>
            <a:endParaRPr lang="en-US" sz="1800" dirty="0">
              <a:latin typeface="Arial"/>
              <a:cs typeface="Arial"/>
            </a:endParaRPr>
          </a:p>
          <a:p>
            <a:pPr marL="543560" indent="0">
              <a:lnSpc>
                <a:spcPct val="100000"/>
              </a:lnSpc>
              <a:spcBef>
                <a:spcPts val="50"/>
              </a:spcBef>
              <a:buNone/>
            </a:pPr>
            <a:r>
              <a:rPr lang="en-US" sz="1800" u="sng" spc="15" dirty="0">
                <a:solidFill>
                  <a:srgbClr val="00649D"/>
                </a:solidFill>
                <a:uFill>
                  <a:solidFill>
                    <a:srgbClr val="00649D"/>
                  </a:solidFill>
                </a:uFill>
                <a:latin typeface="Arial"/>
                <a:cs typeface="Arial"/>
                <a:hlinkClick r:id="rId3"/>
              </a:rPr>
              <a:t>http://www.datasciencecentral.com/profiles/blogs/50-important-things-you-need-to-know-about-data-science-1</a:t>
            </a:r>
            <a:endParaRPr lang="en-US" sz="1800" dirty="0">
              <a:latin typeface="Arial"/>
              <a:cs typeface="Arial"/>
            </a:endParaRPr>
          </a:p>
          <a:p>
            <a:pPr marL="1050925" indent="-275590">
              <a:spcBef>
                <a:spcPts val="225"/>
              </a:spcBef>
              <a:buSzPct val="120833"/>
              <a:buAutoNum type="arabicPeriod"/>
              <a:tabLst>
                <a:tab pos="1051560" algn="l"/>
              </a:tabLst>
            </a:pPr>
            <a:r>
              <a:rPr lang="en-US" sz="1800" dirty="0">
                <a:latin typeface="Arial"/>
                <a:cs typeface="Arial"/>
              </a:rPr>
              <a:t>Do </a:t>
            </a:r>
            <a:r>
              <a:rPr lang="en-US" sz="1800" spc="-5" dirty="0">
                <a:latin typeface="Arial"/>
                <a:cs typeface="Arial"/>
              </a:rPr>
              <a:t>data science because </a:t>
            </a:r>
            <a:r>
              <a:rPr lang="en-US" sz="1800" spc="-15" dirty="0">
                <a:latin typeface="Arial"/>
                <a:cs typeface="Arial"/>
              </a:rPr>
              <a:t>you </a:t>
            </a:r>
            <a:r>
              <a:rPr lang="en-US" sz="1800" spc="-10" dirty="0">
                <a:latin typeface="Arial"/>
                <a:cs typeface="Arial"/>
              </a:rPr>
              <a:t>love</a:t>
            </a:r>
            <a:r>
              <a:rPr lang="en-US" sz="1800" spc="11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data</a:t>
            </a:r>
            <a:endParaRPr lang="en-US" sz="1800" dirty="0">
              <a:latin typeface="Arial"/>
              <a:cs typeface="Arial"/>
            </a:endParaRPr>
          </a:p>
          <a:p>
            <a:pPr marL="1050925">
              <a:lnSpc>
                <a:spcPct val="100000"/>
              </a:lnSpc>
              <a:spcBef>
                <a:spcPts val="465"/>
              </a:spcBef>
            </a:pPr>
            <a:r>
              <a:rPr lang="en-US" sz="1600" spc="10" dirty="0">
                <a:latin typeface="Arial"/>
                <a:cs typeface="Arial"/>
              </a:rPr>
              <a:t>Weaker </a:t>
            </a:r>
            <a:r>
              <a:rPr lang="en-US" sz="1600" spc="5" dirty="0">
                <a:latin typeface="Arial"/>
                <a:cs typeface="Arial"/>
              </a:rPr>
              <a:t>motivations </a:t>
            </a:r>
            <a:r>
              <a:rPr lang="en-US" sz="1600" dirty="0">
                <a:latin typeface="Arial"/>
                <a:cs typeface="Arial"/>
              </a:rPr>
              <a:t>won’t </a:t>
            </a:r>
            <a:r>
              <a:rPr lang="en-US" sz="1600" spc="5" dirty="0">
                <a:latin typeface="Arial"/>
                <a:cs typeface="Arial"/>
              </a:rPr>
              <a:t>sustain you in the </a:t>
            </a:r>
            <a:r>
              <a:rPr lang="en-US" sz="1600" dirty="0">
                <a:latin typeface="Arial"/>
                <a:cs typeface="Arial"/>
              </a:rPr>
              <a:t>long</a:t>
            </a:r>
            <a:r>
              <a:rPr lang="en-US" sz="1600" spc="-12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run.</a:t>
            </a:r>
          </a:p>
          <a:p>
            <a:pPr marL="1050925" indent="-275590">
              <a:spcBef>
                <a:spcPts val="225"/>
              </a:spcBef>
              <a:buSzPct val="120833"/>
              <a:buAutoNum type="arabicPeriod" startAt="2"/>
              <a:tabLst>
                <a:tab pos="1051560" algn="l"/>
              </a:tabLst>
            </a:pPr>
            <a:r>
              <a:rPr lang="en-US" sz="1800" spc="-5" dirty="0">
                <a:latin typeface="Arial"/>
                <a:cs typeface="Arial"/>
              </a:rPr>
              <a:t>Learn data science by doing it </a:t>
            </a:r>
            <a:r>
              <a:rPr lang="en-US" sz="1800" dirty="0">
                <a:latin typeface="Arial"/>
                <a:cs typeface="Arial"/>
              </a:rPr>
              <a:t>- </a:t>
            </a:r>
            <a:r>
              <a:rPr lang="en-US" sz="1800" spc="-5" dirty="0">
                <a:latin typeface="Arial"/>
                <a:cs typeface="Arial"/>
              </a:rPr>
              <a:t>and then by doing it </a:t>
            </a:r>
            <a:r>
              <a:rPr lang="en-US" sz="1800" dirty="0">
                <a:latin typeface="Arial"/>
                <a:cs typeface="Arial"/>
              </a:rPr>
              <a:t>some</a:t>
            </a:r>
            <a:r>
              <a:rPr lang="en-US" sz="1800" spc="125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more</a:t>
            </a:r>
          </a:p>
          <a:p>
            <a:pPr marL="1050925" marR="355600">
              <a:lnSpc>
                <a:spcPct val="101600"/>
              </a:lnSpc>
              <a:spcBef>
                <a:spcPts val="434"/>
              </a:spcBef>
            </a:pPr>
            <a:r>
              <a:rPr lang="en-US" sz="1600" spc="5" dirty="0">
                <a:latin typeface="Arial"/>
                <a:cs typeface="Arial"/>
              </a:rPr>
              <a:t>The </a:t>
            </a:r>
            <a:r>
              <a:rPr lang="en-US" sz="1600" dirty="0">
                <a:latin typeface="Arial"/>
                <a:cs typeface="Arial"/>
              </a:rPr>
              <a:t>word </a:t>
            </a:r>
            <a:r>
              <a:rPr lang="en-US" sz="1600" spc="5" dirty="0">
                <a:latin typeface="Arial"/>
                <a:cs typeface="Arial"/>
              </a:rPr>
              <a:t>“possessed” rings true here. Longer versions of these quotes reveal </a:t>
            </a:r>
            <a:r>
              <a:rPr lang="en-US" sz="1600" spc="10" dirty="0">
                <a:latin typeface="Arial"/>
                <a:cs typeface="Arial"/>
              </a:rPr>
              <a:t>a </a:t>
            </a:r>
            <a:r>
              <a:rPr lang="en-US" sz="1600" spc="15" dirty="0">
                <a:latin typeface="Arial"/>
                <a:cs typeface="Arial"/>
              </a:rPr>
              <a:t>common  </a:t>
            </a:r>
            <a:r>
              <a:rPr lang="en-US" sz="1600" spc="5" dirty="0">
                <a:latin typeface="Arial"/>
                <a:cs typeface="Arial"/>
              </a:rPr>
              <a:t>denominator in these influencers’ schedules: they spent, and continue </a:t>
            </a:r>
            <a:r>
              <a:rPr lang="en-US" sz="1600" spc="10" dirty="0">
                <a:latin typeface="Arial"/>
                <a:cs typeface="Arial"/>
              </a:rPr>
              <a:t>to </a:t>
            </a:r>
            <a:r>
              <a:rPr lang="en-US" sz="1600" spc="5" dirty="0">
                <a:latin typeface="Arial"/>
                <a:cs typeface="Arial"/>
              </a:rPr>
              <a:t>spend, </a:t>
            </a:r>
            <a:r>
              <a:rPr lang="en-US" sz="1600" spc="10" dirty="0">
                <a:latin typeface="Arial"/>
                <a:cs typeface="Arial"/>
              </a:rPr>
              <a:t>a </a:t>
            </a:r>
            <a:r>
              <a:rPr lang="en-US" sz="1600" dirty="0">
                <a:latin typeface="Arial"/>
                <a:cs typeface="Arial"/>
              </a:rPr>
              <a:t>lot </a:t>
            </a:r>
            <a:r>
              <a:rPr lang="en-US" sz="1600" spc="5" dirty="0">
                <a:latin typeface="Arial"/>
                <a:cs typeface="Arial"/>
              </a:rPr>
              <a:t>of  </a:t>
            </a:r>
            <a:r>
              <a:rPr lang="en-US" sz="1600" spc="10" dirty="0">
                <a:latin typeface="Arial"/>
                <a:cs typeface="Arial"/>
              </a:rPr>
              <a:t>time </a:t>
            </a:r>
            <a:r>
              <a:rPr lang="en-US" sz="1600" spc="5" dirty="0">
                <a:latin typeface="Arial"/>
                <a:cs typeface="Arial"/>
              </a:rPr>
              <a:t>practicing their</a:t>
            </a:r>
            <a:r>
              <a:rPr lang="en-US" sz="1600" spc="-80" dirty="0">
                <a:latin typeface="Arial"/>
                <a:cs typeface="Arial"/>
              </a:rPr>
              <a:t> </a:t>
            </a:r>
            <a:r>
              <a:rPr lang="en-US" sz="1600" spc="5" dirty="0">
                <a:latin typeface="Arial"/>
                <a:cs typeface="Arial"/>
              </a:rPr>
              <a:t>craft.</a:t>
            </a:r>
            <a:endParaRPr lang="en-US" sz="1600" dirty="0">
              <a:latin typeface="Arial"/>
              <a:cs typeface="Arial"/>
            </a:endParaRPr>
          </a:p>
          <a:p>
            <a:pPr marL="1050925" indent="-275590">
              <a:spcBef>
                <a:spcPts val="240"/>
              </a:spcBef>
              <a:buSzPct val="120833"/>
              <a:buAutoNum type="arabicPeriod" startAt="3"/>
              <a:tabLst>
                <a:tab pos="1051560" algn="l"/>
              </a:tabLst>
            </a:pPr>
            <a:r>
              <a:rPr lang="en-US" sz="1800" spc="-5" dirty="0">
                <a:latin typeface="Arial"/>
                <a:cs typeface="Arial"/>
              </a:rPr>
              <a:t>Don’t forget </a:t>
            </a:r>
            <a:r>
              <a:rPr lang="en-US" sz="1800" dirty="0">
                <a:latin typeface="Arial"/>
                <a:cs typeface="Arial"/>
              </a:rPr>
              <a:t>the importance </a:t>
            </a:r>
            <a:r>
              <a:rPr lang="en-US" sz="1800" spc="-5" dirty="0">
                <a:latin typeface="Arial"/>
                <a:cs typeface="Arial"/>
              </a:rPr>
              <a:t>of theory </a:t>
            </a:r>
            <a:r>
              <a:rPr lang="en-US" sz="1800" dirty="0">
                <a:latin typeface="Arial"/>
                <a:cs typeface="Arial"/>
              </a:rPr>
              <a:t>amid </a:t>
            </a:r>
            <a:r>
              <a:rPr lang="en-US" sz="1800" spc="-5" dirty="0">
                <a:latin typeface="Arial"/>
                <a:cs typeface="Arial"/>
              </a:rPr>
              <a:t>all that</a:t>
            </a:r>
            <a:r>
              <a:rPr lang="en-US" sz="1800" spc="5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practice</a:t>
            </a:r>
            <a:endParaRPr lang="en-US" sz="1800" dirty="0">
              <a:latin typeface="Arial"/>
              <a:cs typeface="Arial"/>
            </a:endParaRPr>
          </a:p>
          <a:p>
            <a:pPr marL="1050925" indent="-275590">
              <a:spcBef>
                <a:spcPts val="185"/>
              </a:spcBef>
              <a:buSzPct val="120833"/>
              <a:buAutoNum type="arabicPeriod" startAt="3"/>
              <a:tabLst>
                <a:tab pos="1051560" algn="l"/>
              </a:tabLst>
            </a:pPr>
            <a:r>
              <a:rPr lang="en-US" sz="1800" spc="-5" dirty="0">
                <a:latin typeface="Arial"/>
                <a:cs typeface="Arial"/>
              </a:rPr>
              <a:t>Don’t expect </a:t>
            </a:r>
            <a:r>
              <a:rPr lang="en-US" sz="1800" dirty="0">
                <a:latin typeface="Arial"/>
                <a:cs typeface="Arial"/>
              </a:rPr>
              <a:t>to </a:t>
            </a:r>
            <a:r>
              <a:rPr lang="en-US" sz="1800" spc="-5" dirty="0">
                <a:latin typeface="Arial"/>
                <a:cs typeface="Arial"/>
              </a:rPr>
              <a:t>learn data science</a:t>
            </a:r>
            <a:r>
              <a:rPr lang="en-US" sz="1800" spc="5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overnight</a:t>
            </a:r>
            <a:endParaRPr lang="en-US" sz="1800" dirty="0">
              <a:latin typeface="Arial"/>
              <a:cs typeface="Arial"/>
            </a:endParaRPr>
          </a:p>
          <a:p>
            <a:pPr marL="1050925" marR="304800">
              <a:lnSpc>
                <a:spcPct val="101499"/>
              </a:lnSpc>
              <a:spcBef>
                <a:spcPts val="434"/>
              </a:spcBef>
            </a:pPr>
            <a:r>
              <a:rPr lang="en-US" sz="1600" spc="10" dirty="0">
                <a:latin typeface="Arial"/>
                <a:cs typeface="Arial"/>
              </a:rPr>
              <a:t>Or </a:t>
            </a:r>
            <a:r>
              <a:rPr lang="en-US" sz="1600" spc="5" dirty="0">
                <a:latin typeface="Arial"/>
                <a:cs typeface="Arial"/>
              </a:rPr>
              <a:t>even </a:t>
            </a:r>
            <a:r>
              <a:rPr lang="en-US" sz="1600" dirty="0">
                <a:latin typeface="Arial"/>
                <a:cs typeface="Arial"/>
              </a:rPr>
              <a:t>over </a:t>
            </a:r>
            <a:r>
              <a:rPr lang="en-US" sz="1600" spc="5" dirty="0">
                <a:latin typeface="Arial"/>
                <a:cs typeface="Arial"/>
              </a:rPr>
              <a:t>several nights. </a:t>
            </a:r>
            <a:r>
              <a:rPr lang="en-US" sz="1600" spc="10" dirty="0">
                <a:latin typeface="Arial"/>
                <a:cs typeface="Arial"/>
              </a:rPr>
              <a:t>It’s a </a:t>
            </a:r>
            <a:r>
              <a:rPr lang="en-US" sz="1600" dirty="0">
                <a:latin typeface="Arial"/>
                <a:cs typeface="Arial"/>
              </a:rPr>
              <a:t>lifelong learning </a:t>
            </a:r>
            <a:r>
              <a:rPr lang="en-US" sz="1600" spc="5" dirty="0">
                <a:latin typeface="Arial"/>
                <a:cs typeface="Arial"/>
              </a:rPr>
              <a:t>curve, especially as the field </a:t>
            </a:r>
            <a:r>
              <a:rPr lang="en-US" sz="1600" dirty="0">
                <a:latin typeface="Arial"/>
                <a:cs typeface="Arial"/>
              </a:rPr>
              <a:t>evolves </a:t>
            </a:r>
            <a:r>
              <a:rPr lang="en-US" sz="1600" spc="10" dirty="0">
                <a:latin typeface="Arial"/>
                <a:cs typeface="Arial"/>
              </a:rPr>
              <a:t>so  </a:t>
            </a:r>
            <a:r>
              <a:rPr lang="en-US" sz="1600" spc="5" dirty="0">
                <a:latin typeface="Arial"/>
                <a:cs typeface="Arial"/>
              </a:rPr>
              <a:t>quickly.</a:t>
            </a:r>
            <a:endParaRPr lang="en-US" sz="1600" dirty="0">
              <a:latin typeface="Arial"/>
              <a:cs typeface="Arial"/>
            </a:endParaRPr>
          </a:p>
          <a:p>
            <a:pPr marL="1050925" indent="-275590">
              <a:spcBef>
                <a:spcPts val="240"/>
              </a:spcBef>
              <a:buSzPct val="120833"/>
              <a:buAutoNum type="arabicPeriod" startAt="5"/>
              <a:tabLst>
                <a:tab pos="1051560" algn="l"/>
              </a:tabLst>
            </a:pPr>
            <a:r>
              <a:rPr lang="en-US" sz="1800" dirty="0">
                <a:latin typeface="Arial"/>
                <a:cs typeface="Arial"/>
              </a:rPr>
              <a:t>Communicate</a:t>
            </a:r>
          </a:p>
          <a:p>
            <a:pPr marL="1050925">
              <a:lnSpc>
                <a:spcPct val="100000"/>
              </a:lnSpc>
              <a:spcBef>
                <a:spcPts val="450"/>
              </a:spcBef>
            </a:pPr>
            <a:r>
              <a:rPr lang="en-US" sz="1600" spc="5" dirty="0">
                <a:latin typeface="Arial"/>
                <a:cs typeface="Arial"/>
              </a:rPr>
              <a:t>Learn </a:t>
            </a:r>
            <a:r>
              <a:rPr lang="en-US" sz="1600" spc="10" dirty="0">
                <a:latin typeface="Arial"/>
                <a:cs typeface="Arial"/>
              </a:rPr>
              <a:t>how </a:t>
            </a:r>
            <a:r>
              <a:rPr lang="en-US" sz="1600" spc="5" dirty="0">
                <a:latin typeface="Arial"/>
                <a:cs typeface="Arial"/>
              </a:rPr>
              <a:t>to </a:t>
            </a:r>
            <a:r>
              <a:rPr lang="en-US" sz="1600" dirty="0">
                <a:latin typeface="Arial"/>
                <a:cs typeface="Arial"/>
              </a:rPr>
              <a:t>tell </a:t>
            </a:r>
            <a:r>
              <a:rPr lang="en-US" sz="1600" spc="10" dirty="0">
                <a:latin typeface="Arial"/>
                <a:cs typeface="Arial"/>
              </a:rPr>
              <a:t>a </a:t>
            </a:r>
            <a:r>
              <a:rPr lang="en-US" sz="1600" spc="5" dirty="0">
                <a:latin typeface="Arial"/>
                <a:cs typeface="Arial"/>
              </a:rPr>
              <a:t>meaningful, understandable story </a:t>
            </a:r>
            <a:r>
              <a:rPr lang="en-US" sz="1600" dirty="0">
                <a:latin typeface="Arial"/>
                <a:cs typeface="Arial"/>
              </a:rPr>
              <a:t>with </a:t>
            </a:r>
            <a:r>
              <a:rPr lang="en-US" sz="1600" spc="5" dirty="0">
                <a:latin typeface="Arial"/>
                <a:cs typeface="Arial"/>
              </a:rPr>
              <a:t>the insights you draw from</a:t>
            </a:r>
            <a:r>
              <a:rPr lang="en-US" sz="1600" spc="-114" dirty="0">
                <a:latin typeface="Arial"/>
                <a:cs typeface="Arial"/>
              </a:rPr>
              <a:t> </a:t>
            </a:r>
            <a:r>
              <a:rPr lang="en-US" sz="1600" spc="5" dirty="0" smtClean="0">
                <a:latin typeface="Arial"/>
                <a:cs typeface="Arial"/>
              </a:rPr>
              <a:t>your data</a:t>
            </a:r>
            <a:r>
              <a:rPr lang="en-US" sz="1600" spc="5" dirty="0">
                <a:latin typeface="Arial"/>
                <a:cs typeface="Arial"/>
              </a:rPr>
              <a:t>. This </a:t>
            </a:r>
            <a:r>
              <a:rPr lang="en-US" sz="1600" dirty="0">
                <a:latin typeface="Arial"/>
                <a:cs typeface="Arial"/>
              </a:rPr>
              <a:t>is </a:t>
            </a:r>
            <a:r>
              <a:rPr lang="en-US" sz="1600" spc="5" dirty="0">
                <a:latin typeface="Arial"/>
                <a:cs typeface="Arial"/>
              </a:rPr>
              <a:t>critical in just about any application of data</a:t>
            </a:r>
            <a:r>
              <a:rPr lang="en-US" sz="1600" spc="-125" dirty="0">
                <a:latin typeface="Arial"/>
                <a:cs typeface="Arial"/>
              </a:rPr>
              <a:t> </a:t>
            </a:r>
            <a:r>
              <a:rPr lang="en-US" sz="1600" spc="5" dirty="0">
                <a:latin typeface="Arial"/>
                <a:cs typeface="Arial"/>
              </a:rPr>
              <a:t>science.</a:t>
            </a:r>
            <a:endParaRPr lang="en-US" sz="1600" dirty="0">
              <a:latin typeface="Arial"/>
              <a:cs typeface="Arial"/>
            </a:endParaRP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353446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0" dirty="0">
                <a:latin typeface="Arial"/>
                <a:cs typeface="Arial"/>
              </a:rPr>
              <a:t>Now </a:t>
            </a:r>
            <a:r>
              <a:rPr lang="en-US" dirty="0">
                <a:latin typeface="Arial"/>
                <a:cs typeface="Arial"/>
              </a:rPr>
              <a:t>down </a:t>
            </a:r>
            <a:r>
              <a:rPr lang="en-US" spc="-5" dirty="0">
                <a:latin typeface="Arial"/>
                <a:cs typeface="Arial"/>
              </a:rPr>
              <a:t>to the practical steps in the</a:t>
            </a:r>
            <a:r>
              <a:rPr lang="en-US" spc="-60" dirty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process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3195" indent="-139700">
              <a:spcBef>
                <a:spcPts val="1320"/>
              </a:spcBef>
              <a:tabLst>
                <a:tab pos="163830" algn="l"/>
              </a:tabLst>
            </a:pPr>
            <a:r>
              <a:rPr lang="en-US" sz="1800" spc="35" dirty="0">
                <a:latin typeface="Arial"/>
                <a:cs typeface="Arial"/>
              </a:rPr>
              <a:t>We </a:t>
            </a:r>
            <a:r>
              <a:rPr lang="en-US" sz="1800" dirty="0">
                <a:latin typeface="Arial"/>
                <a:cs typeface="Arial"/>
              </a:rPr>
              <a:t>will </a:t>
            </a:r>
            <a:r>
              <a:rPr lang="en-US" sz="1800" spc="5" dirty="0">
                <a:latin typeface="Arial"/>
                <a:cs typeface="Arial"/>
              </a:rPr>
              <a:t>look at the steps in </a:t>
            </a:r>
            <a:r>
              <a:rPr lang="en-US" sz="1800" spc="10" dirty="0">
                <a:latin typeface="Arial"/>
                <a:cs typeface="Arial"/>
              </a:rPr>
              <a:t>more</a:t>
            </a:r>
            <a:r>
              <a:rPr lang="en-US" sz="1800" spc="-20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detail</a:t>
            </a:r>
            <a:endParaRPr lang="en-US" sz="1800" dirty="0">
              <a:latin typeface="Arial"/>
              <a:cs typeface="Arial"/>
            </a:endParaRPr>
          </a:p>
          <a:p>
            <a:pPr marL="163195" indent="-139700">
              <a:spcBef>
                <a:spcPts val="484"/>
              </a:spcBef>
              <a:tabLst>
                <a:tab pos="163830" algn="l"/>
              </a:tabLst>
            </a:pPr>
            <a:r>
              <a:rPr lang="en-US" sz="1800" spc="15" dirty="0">
                <a:latin typeface="Arial"/>
                <a:cs typeface="Arial"/>
              </a:rPr>
              <a:t>And </a:t>
            </a:r>
            <a:r>
              <a:rPr lang="en-US" sz="1800" spc="5" dirty="0">
                <a:latin typeface="Arial"/>
                <a:cs typeface="Arial"/>
              </a:rPr>
              <a:t>introduce the notion of </a:t>
            </a:r>
            <a:r>
              <a:rPr lang="en-US" sz="1800" spc="10" dirty="0">
                <a:latin typeface="Arial"/>
                <a:cs typeface="Arial"/>
              </a:rPr>
              <a:t>a </a:t>
            </a:r>
            <a:r>
              <a:rPr lang="en-US" sz="1800" b="1" spc="10" dirty="0">
                <a:latin typeface="Arial"/>
                <a:cs typeface="Arial"/>
              </a:rPr>
              <a:t>Data Science</a:t>
            </a:r>
            <a:r>
              <a:rPr lang="en-US" sz="1800" b="1" spc="-229" dirty="0">
                <a:latin typeface="Arial"/>
                <a:cs typeface="Arial"/>
              </a:rPr>
              <a:t> </a:t>
            </a:r>
            <a:r>
              <a:rPr lang="en-US" sz="1800" b="1" spc="10" dirty="0">
                <a:latin typeface="Arial"/>
                <a:cs typeface="Arial"/>
              </a:rPr>
              <a:t>Notebook</a:t>
            </a:r>
            <a:endParaRPr lang="en-US" sz="1800" dirty="0">
              <a:latin typeface="Arial"/>
              <a:cs typeface="Arial"/>
            </a:endParaRPr>
          </a:p>
          <a:p>
            <a:endParaRPr lang="fr-FR" sz="1800" dirty="0"/>
          </a:p>
        </p:txBody>
      </p:sp>
      <p:sp>
        <p:nvSpPr>
          <p:cNvPr id="4" name="object 8"/>
          <p:cNvSpPr/>
          <p:nvPr/>
        </p:nvSpPr>
        <p:spPr>
          <a:xfrm>
            <a:off x="2511259" y="2852936"/>
            <a:ext cx="2601442" cy="26013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809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0" dirty="0">
                <a:latin typeface="Arial"/>
                <a:cs typeface="Arial"/>
              </a:rPr>
              <a:t>Mommy, </a:t>
            </a:r>
            <a:r>
              <a:rPr lang="en-US" dirty="0">
                <a:latin typeface="Arial"/>
                <a:cs typeface="Arial"/>
              </a:rPr>
              <a:t>where </a:t>
            </a:r>
            <a:r>
              <a:rPr lang="en-US" spc="-5" dirty="0">
                <a:latin typeface="Arial"/>
                <a:cs typeface="Arial"/>
              </a:rPr>
              <a:t>does data come</a:t>
            </a:r>
            <a:r>
              <a:rPr lang="en-US" spc="-50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from</a:t>
            </a:r>
            <a:r>
              <a:rPr lang="en-US" spc="-5" dirty="0" smtClean="0">
                <a:latin typeface="Arial"/>
                <a:cs typeface="Arial"/>
              </a:rPr>
              <a:t>?</a:t>
            </a:r>
            <a:endParaRPr lang="fr-F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1"/>
            <a:ext cx="8066897" cy="4187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12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>
                <a:latin typeface="Arial"/>
                <a:cs typeface="Arial"/>
              </a:rPr>
              <a:t>The </a:t>
            </a:r>
            <a:r>
              <a:rPr lang="fr-FR" spc="-5" dirty="0" err="1">
                <a:latin typeface="Arial"/>
                <a:cs typeface="Arial"/>
              </a:rPr>
              <a:t>scientific</a:t>
            </a:r>
            <a:r>
              <a:rPr lang="fr-FR" spc="-5" dirty="0">
                <a:latin typeface="Arial"/>
                <a:cs typeface="Arial"/>
              </a:rPr>
              <a:t> </a:t>
            </a:r>
            <a:r>
              <a:rPr lang="fr-FR" spc="-5" dirty="0" err="1">
                <a:latin typeface="Arial"/>
                <a:cs typeface="Arial"/>
              </a:rPr>
              <a:t>method</a:t>
            </a:r>
            <a:r>
              <a:rPr lang="fr-FR" spc="-5" dirty="0">
                <a:latin typeface="Arial"/>
                <a:cs typeface="Arial"/>
              </a:rPr>
              <a:t> -</a:t>
            </a:r>
            <a:r>
              <a:rPr lang="fr-FR" spc="-50" dirty="0">
                <a:latin typeface="Arial"/>
                <a:cs typeface="Arial"/>
              </a:rPr>
              <a:t> </a:t>
            </a:r>
            <a:r>
              <a:rPr lang="fr-FR" spc="-5" dirty="0" err="1" smtClean="0">
                <a:latin typeface="Arial"/>
                <a:cs typeface="Arial"/>
              </a:rPr>
              <a:t>Generic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3195" indent="-139700">
              <a:spcBef>
                <a:spcPts val="1320"/>
              </a:spcBef>
              <a:tabLst>
                <a:tab pos="163830" algn="l"/>
              </a:tabLst>
            </a:pPr>
            <a:r>
              <a:rPr lang="fr-FR" sz="1800" spc="10" dirty="0">
                <a:latin typeface="Arial"/>
                <a:cs typeface="Arial"/>
              </a:rPr>
              <a:t>An </a:t>
            </a:r>
            <a:r>
              <a:rPr lang="fr-FR" sz="1800" spc="5" dirty="0" err="1">
                <a:latin typeface="Arial"/>
                <a:cs typeface="Arial"/>
              </a:rPr>
              <a:t>ongoing</a:t>
            </a:r>
            <a:r>
              <a:rPr lang="fr-FR" sz="1800" spc="5" dirty="0">
                <a:latin typeface="Arial"/>
                <a:cs typeface="Arial"/>
              </a:rPr>
              <a:t> </a:t>
            </a:r>
            <a:r>
              <a:rPr lang="fr-FR" sz="1800" spc="15" dirty="0">
                <a:latin typeface="Arial"/>
                <a:cs typeface="Arial"/>
              </a:rPr>
              <a:t>&amp; </a:t>
            </a:r>
            <a:r>
              <a:rPr lang="fr-FR" sz="1800" dirty="0" err="1">
                <a:latin typeface="Arial"/>
                <a:cs typeface="Arial"/>
              </a:rPr>
              <a:t>iterative</a:t>
            </a:r>
            <a:r>
              <a:rPr lang="fr-FR" sz="1800" spc="-114" dirty="0">
                <a:latin typeface="Arial"/>
                <a:cs typeface="Arial"/>
              </a:rPr>
              <a:t> </a:t>
            </a:r>
            <a:r>
              <a:rPr lang="fr-FR" sz="1800" spc="5" dirty="0" err="1">
                <a:latin typeface="Arial"/>
                <a:cs typeface="Arial"/>
              </a:rPr>
              <a:t>process</a:t>
            </a:r>
            <a:endParaRPr lang="fr-FR" sz="1800" dirty="0">
              <a:latin typeface="Arial"/>
              <a:cs typeface="Arial"/>
            </a:endParaRPr>
          </a:p>
        </p:txBody>
      </p:sp>
      <p:sp>
        <p:nvSpPr>
          <p:cNvPr id="4" name="object 6"/>
          <p:cNvSpPr/>
          <p:nvPr/>
        </p:nvSpPr>
        <p:spPr>
          <a:xfrm>
            <a:off x="1970045" y="2204864"/>
            <a:ext cx="5626291" cy="39343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55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0" dirty="0">
                <a:latin typeface="Arial"/>
                <a:cs typeface="Arial"/>
              </a:rPr>
              <a:t>Data </a:t>
            </a:r>
            <a:r>
              <a:rPr lang="en-US" spc="-5" dirty="0">
                <a:latin typeface="Arial"/>
                <a:cs typeface="Arial"/>
              </a:rPr>
              <a:t>Notebooks: Tools for data</a:t>
            </a:r>
            <a:r>
              <a:rPr lang="en-US" spc="-25" dirty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scientists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540568" y="1188720"/>
            <a:ext cx="9433048" cy="5358384"/>
          </a:xfrm>
        </p:spPr>
        <p:txBody>
          <a:bodyPr/>
          <a:lstStyle/>
          <a:p>
            <a:pPr marL="915035" indent="-139700">
              <a:spcBef>
                <a:spcPts val="1320"/>
              </a:spcBef>
              <a:tabLst>
                <a:tab pos="915669" algn="l"/>
              </a:tabLst>
            </a:pPr>
            <a:r>
              <a:rPr lang="en-US" sz="1800" dirty="0">
                <a:latin typeface="Arial"/>
                <a:cs typeface="Arial"/>
              </a:rPr>
              <a:t>Interactive </a:t>
            </a:r>
            <a:r>
              <a:rPr lang="en-US" sz="1800" spc="5" dirty="0">
                <a:latin typeface="Arial"/>
                <a:cs typeface="Arial"/>
              </a:rPr>
              <a:t>notebooks are experiencing </a:t>
            </a:r>
            <a:r>
              <a:rPr lang="en-US" sz="1800" spc="10" dirty="0">
                <a:latin typeface="Arial"/>
                <a:cs typeface="Arial"/>
              </a:rPr>
              <a:t>a </a:t>
            </a:r>
            <a:r>
              <a:rPr lang="en-US" sz="1800" spc="5" dirty="0">
                <a:latin typeface="Arial"/>
                <a:cs typeface="Arial"/>
              </a:rPr>
              <a:t>rise in</a:t>
            </a:r>
            <a:r>
              <a:rPr lang="en-US" sz="1800" spc="-16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popularity</a:t>
            </a:r>
            <a:endParaRPr lang="en-US" sz="1800" dirty="0">
              <a:latin typeface="Arial"/>
              <a:cs typeface="Arial"/>
            </a:endParaRPr>
          </a:p>
          <a:p>
            <a:pPr marL="1050925" lvl="1" indent="-100965">
              <a:spcBef>
                <a:spcPts val="409"/>
              </a:spcBef>
              <a:buSzPct val="78260"/>
              <a:buFont typeface="Wingdings"/>
              <a:buChar char=""/>
              <a:tabLst>
                <a:tab pos="1051560" algn="l"/>
              </a:tabLst>
            </a:pPr>
            <a:r>
              <a:rPr lang="en-US" sz="1800" spc="-10" dirty="0">
                <a:latin typeface="Arial"/>
                <a:cs typeface="Arial"/>
              </a:rPr>
              <a:t>Traditionally, notebooks have been </a:t>
            </a:r>
            <a:r>
              <a:rPr lang="en-US" sz="1800" spc="-5" dirty="0">
                <a:latin typeface="Arial"/>
                <a:cs typeface="Arial"/>
              </a:rPr>
              <a:t>used to </a:t>
            </a:r>
            <a:r>
              <a:rPr lang="en-US" sz="1800" spc="-10" dirty="0">
                <a:latin typeface="Arial"/>
                <a:cs typeface="Arial"/>
              </a:rPr>
              <a:t>document research and</a:t>
            </a:r>
            <a:r>
              <a:rPr lang="en-US" sz="1800" spc="180" dirty="0">
                <a:latin typeface="Arial"/>
                <a:cs typeface="Arial"/>
              </a:rPr>
              <a:t> </a:t>
            </a:r>
            <a:r>
              <a:rPr lang="en-US" sz="1800" spc="-10" dirty="0" smtClean="0">
                <a:latin typeface="Arial"/>
                <a:cs typeface="Arial"/>
              </a:rPr>
              <a:t>make </a:t>
            </a:r>
            <a:r>
              <a:rPr lang="en-US" sz="1800" spc="-5" dirty="0" smtClean="0">
                <a:latin typeface="Arial"/>
                <a:cs typeface="Arial"/>
              </a:rPr>
              <a:t>results </a:t>
            </a:r>
            <a:r>
              <a:rPr lang="en-US" sz="1800" spc="-10" dirty="0">
                <a:latin typeface="Arial"/>
                <a:cs typeface="Arial"/>
              </a:rPr>
              <a:t>reproducible, </a:t>
            </a:r>
            <a:r>
              <a:rPr lang="en-US" sz="1800" spc="-5" dirty="0">
                <a:latin typeface="Arial"/>
                <a:cs typeface="Arial"/>
              </a:rPr>
              <a:t>simply </a:t>
            </a:r>
            <a:r>
              <a:rPr lang="en-US" sz="1800" spc="-10" dirty="0">
                <a:latin typeface="Arial"/>
                <a:cs typeface="Arial"/>
              </a:rPr>
              <a:t>by </a:t>
            </a:r>
            <a:r>
              <a:rPr lang="en-US" sz="1800" spc="-5" dirty="0">
                <a:latin typeface="Arial"/>
                <a:cs typeface="Arial"/>
              </a:rPr>
              <a:t>re-running the </a:t>
            </a:r>
            <a:r>
              <a:rPr lang="en-US" sz="1800" spc="-10" dirty="0">
                <a:latin typeface="Arial"/>
                <a:cs typeface="Arial"/>
              </a:rPr>
              <a:t>notebook on source</a:t>
            </a:r>
            <a:r>
              <a:rPr lang="en-US" sz="1800" spc="155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data.</a:t>
            </a:r>
            <a:endParaRPr lang="en-US" sz="1800" dirty="0">
              <a:latin typeface="Arial"/>
              <a:cs typeface="Arial"/>
            </a:endParaRPr>
          </a:p>
          <a:p>
            <a:pPr marL="1050925" marR="675640" lvl="1" indent="-100965">
              <a:spcBef>
                <a:spcPts val="409"/>
              </a:spcBef>
              <a:buSzPct val="78260"/>
              <a:buFont typeface="Wingdings"/>
              <a:buChar char=""/>
              <a:tabLst>
                <a:tab pos="1051560" algn="l"/>
              </a:tabLst>
            </a:pPr>
            <a:r>
              <a:rPr lang="en-US" sz="1800" spc="-10" dirty="0">
                <a:latin typeface="Arial"/>
                <a:cs typeface="Arial"/>
              </a:rPr>
              <a:t>Notebooks are </a:t>
            </a:r>
            <a:r>
              <a:rPr lang="en-US" sz="1800" spc="-5" dirty="0">
                <a:latin typeface="Arial"/>
                <a:cs typeface="Arial"/>
              </a:rPr>
              <a:t>typically </a:t>
            </a:r>
            <a:r>
              <a:rPr lang="en-US" sz="1800" spc="-10" dirty="0">
                <a:latin typeface="Arial"/>
                <a:cs typeface="Arial"/>
              </a:rPr>
              <a:t>used </a:t>
            </a:r>
            <a:r>
              <a:rPr lang="en-US" sz="1800" spc="-5" dirty="0">
                <a:latin typeface="Arial"/>
                <a:cs typeface="Arial"/>
              </a:rPr>
              <a:t>by </a:t>
            </a:r>
            <a:r>
              <a:rPr lang="en-US" sz="1800" spc="-10" dirty="0">
                <a:latin typeface="Arial"/>
                <a:cs typeface="Arial"/>
              </a:rPr>
              <a:t>data </a:t>
            </a:r>
            <a:r>
              <a:rPr lang="en-US" sz="1800" spc="-5" dirty="0">
                <a:latin typeface="Arial"/>
                <a:cs typeface="Arial"/>
              </a:rPr>
              <a:t>scientists for quick </a:t>
            </a:r>
            <a:r>
              <a:rPr lang="en-US" sz="1800" spc="-10" dirty="0">
                <a:latin typeface="Arial"/>
                <a:cs typeface="Arial"/>
              </a:rPr>
              <a:t>exploration </a:t>
            </a:r>
            <a:r>
              <a:rPr lang="en-US" sz="1800" spc="-5" dirty="0">
                <a:latin typeface="Arial"/>
                <a:cs typeface="Arial"/>
              </a:rPr>
              <a:t>tasks.  In that </a:t>
            </a:r>
            <a:r>
              <a:rPr lang="en-US" sz="1800" spc="-10" dirty="0">
                <a:latin typeface="Arial"/>
                <a:cs typeface="Arial"/>
              </a:rPr>
              <a:t>regard </a:t>
            </a:r>
            <a:r>
              <a:rPr lang="en-US" sz="1800" spc="-5" dirty="0">
                <a:latin typeface="Arial"/>
                <a:cs typeface="Arial"/>
              </a:rPr>
              <a:t>they </a:t>
            </a:r>
            <a:r>
              <a:rPr lang="en-US" sz="1800" dirty="0">
                <a:latin typeface="Arial"/>
                <a:cs typeface="Arial"/>
              </a:rPr>
              <a:t>offer </a:t>
            </a:r>
            <a:r>
              <a:rPr lang="en-US" sz="1800" spc="-5" dirty="0">
                <a:latin typeface="Arial"/>
                <a:cs typeface="Arial"/>
              </a:rPr>
              <a:t>a </a:t>
            </a:r>
            <a:r>
              <a:rPr lang="en-US" sz="1800" spc="-10" dirty="0">
                <a:latin typeface="Arial"/>
                <a:cs typeface="Arial"/>
              </a:rPr>
              <a:t>number </a:t>
            </a:r>
            <a:r>
              <a:rPr lang="en-US" sz="1800" spc="-5" dirty="0">
                <a:latin typeface="Arial"/>
                <a:cs typeface="Arial"/>
              </a:rPr>
              <a:t>of advantages </a:t>
            </a:r>
            <a:r>
              <a:rPr lang="en-US" sz="1800" spc="-10" dirty="0">
                <a:latin typeface="Arial"/>
                <a:cs typeface="Arial"/>
              </a:rPr>
              <a:t>over </a:t>
            </a:r>
            <a:r>
              <a:rPr lang="en-US" sz="1800" spc="-5" dirty="0">
                <a:latin typeface="Arial"/>
                <a:cs typeface="Arial"/>
              </a:rPr>
              <a:t>any local scripts or  tools. </a:t>
            </a:r>
            <a:r>
              <a:rPr lang="en-US" sz="1800" spc="5" dirty="0">
                <a:latin typeface="Arial"/>
                <a:cs typeface="Arial"/>
              </a:rPr>
              <a:t>When </a:t>
            </a:r>
            <a:r>
              <a:rPr lang="en-US" sz="1800" spc="-10" dirty="0">
                <a:latin typeface="Arial"/>
                <a:cs typeface="Arial"/>
              </a:rPr>
              <a:t>properly </a:t>
            </a:r>
            <a:r>
              <a:rPr lang="en-US" sz="1800" spc="-5" dirty="0">
                <a:latin typeface="Arial"/>
                <a:cs typeface="Arial"/>
              </a:rPr>
              <a:t>set up by the </a:t>
            </a:r>
            <a:r>
              <a:rPr lang="en-US" sz="1800" spc="-10" dirty="0">
                <a:latin typeface="Arial"/>
                <a:cs typeface="Arial"/>
              </a:rPr>
              <a:t>organization, </a:t>
            </a:r>
            <a:r>
              <a:rPr lang="en-US" sz="1800" spc="-5" dirty="0">
                <a:latin typeface="Arial"/>
                <a:cs typeface="Arial"/>
              </a:rPr>
              <a:t>a </a:t>
            </a:r>
            <a:r>
              <a:rPr lang="en-US" sz="1800" spc="-10" dirty="0">
                <a:latin typeface="Arial"/>
                <a:cs typeface="Arial"/>
              </a:rPr>
              <a:t>notebook </a:t>
            </a:r>
            <a:r>
              <a:rPr lang="en-US" sz="1800" spc="-5" dirty="0">
                <a:latin typeface="Arial"/>
                <a:cs typeface="Arial"/>
              </a:rPr>
              <a:t>offers direct  connections to all necessary </a:t>
            </a:r>
            <a:r>
              <a:rPr lang="en-US" sz="1800" spc="-10" dirty="0">
                <a:latin typeface="Arial"/>
                <a:cs typeface="Arial"/>
              </a:rPr>
              <a:t>sources of data, </a:t>
            </a:r>
            <a:r>
              <a:rPr lang="en-US" sz="1800" spc="-5" dirty="0">
                <a:latin typeface="Arial"/>
                <a:cs typeface="Arial"/>
              </a:rPr>
              <a:t>without additional effort </a:t>
            </a:r>
            <a:r>
              <a:rPr lang="en-US" sz="1800" spc="-10" dirty="0">
                <a:latin typeface="Arial"/>
                <a:cs typeface="Arial"/>
              </a:rPr>
              <a:t>on </a:t>
            </a:r>
            <a:r>
              <a:rPr lang="en-US" sz="1800" spc="-5" dirty="0">
                <a:latin typeface="Arial"/>
                <a:cs typeface="Arial"/>
              </a:rPr>
              <a:t>the  </a:t>
            </a:r>
            <a:r>
              <a:rPr lang="en-US" sz="1800" spc="-10" dirty="0">
                <a:latin typeface="Arial"/>
                <a:cs typeface="Arial"/>
              </a:rPr>
              <a:t>part of </a:t>
            </a:r>
            <a:r>
              <a:rPr lang="en-US" sz="1800" spc="-5" dirty="0">
                <a:latin typeface="Arial"/>
                <a:cs typeface="Arial"/>
              </a:rPr>
              <a:t>the</a:t>
            </a:r>
            <a:r>
              <a:rPr lang="en-US" sz="1800" spc="15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user</a:t>
            </a:r>
            <a:endParaRPr lang="en-US" sz="1800" dirty="0">
              <a:latin typeface="Arial"/>
              <a:cs typeface="Arial"/>
            </a:endParaRPr>
          </a:p>
          <a:p>
            <a:pPr marL="915035" indent="-139700">
              <a:spcBef>
                <a:spcPts val="450"/>
              </a:spcBef>
              <a:tabLst>
                <a:tab pos="915669" algn="l"/>
              </a:tabLst>
            </a:pPr>
            <a:r>
              <a:rPr lang="en-US" sz="1800" spc="10" dirty="0">
                <a:latin typeface="Arial"/>
                <a:cs typeface="Arial"/>
              </a:rPr>
              <a:t>The major </a:t>
            </a:r>
            <a:r>
              <a:rPr lang="en-US" sz="1800" spc="5" dirty="0">
                <a:latin typeface="Arial"/>
                <a:cs typeface="Arial"/>
              </a:rPr>
              <a:t>notebooks currently used by Data Scientists</a:t>
            </a:r>
            <a:r>
              <a:rPr lang="en-US" sz="1800" spc="-229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are:</a:t>
            </a:r>
            <a:endParaRPr lang="en-US" sz="1800" dirty="0">
              <a:latin typeface="Arial"/>
              <a:cs typeface="Arial"/>
            </a:endParaRPr>
          </a:p>
          <a:p>
            <a:pPr marL="1050925" lvl="1" indent="-100965">
              <a:spcBef>
                <a:spcPts val="409"/>
              </a:spcBef>
              <a:buSzPct val="78260"/>
              <a:buFont typeface="Wingdings"/>
              <a:buChar char=""/>
              <a:tabLst>
                <a:tab pos="1051560" algn="l"/>
              </a:tabLst>
            </a:pPr>
            <a:r>
              <a:rPr lang="en-US" sz="1800" b="1" spc="-15" dirty="0" err="1">
                <a:latin typeface="Arial"/>
                <a:cs typeface="Arial"/>
              </a:rPr>
              <a:t>Jupyter</a:t>
            </a:r>
            <a:r>
              <a:rPr lang="en-US" sz="1800" b="1" spc="-15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- </a:t>
            </a:r>
            <a:r>
              <a:rPr lang="en-US" sz="1800" spc="-10" dirty="0">
                <a:latin typeface="Arial"/>
                <a:cs typeface="Arial"/>
              </a:rPr>
              <a:t>based </a:t>
            </a:r>
            <a:r>
              <a:rPr lang="en-US" sz="1800" spc="-5" dirty="0">
                <a:latin typeface="Arial"/>
                <a:cs typeface="Arial"/>
              </a:rPr>
              <a:t>on the </a:t>
            </a:r>
            <a:r>
              <a:rPr lang="en-US" sz="1800" spc="-15" dirty="0" err="1">
                <a:latin typeface="Arial"/>
                <a:cs typeface="Arial"/>
              </a:rPr>
              <a:t>I</a:t>
            </a:r>
            <a:r>
              <a:rPr lang="en-US" sz="1800" b="1" spc="-15" dirty="0" err="1">
                <a:latin typeface="Arial"/>
                <a:cs typeface="Arial"/>
              </a:rPr>
              <a:t>Python</a:t>
            </a:r>
            <a:r>
              <a:rPr lang="en-US" sz="1800" b="1" spc="-15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notebook </a:t>
            </a:r>
            <a:r>
              <a:rPr lang="en-US" sz="1800" spc="-5" dirty="0">
                <a:latin typeface="Arial"/>
                <a:cs typeface="Arial"/>
              </a:rPr>
              <a:t>- </a:t>
            </a:r>
            <a:r>
              <a:rPr lang="en-US" sz="1800" spc="-10" dirty="0">
                <a:latin typeface="Arial"/>
                <a:cs typeface="Arial"/>
              </a:rPr>
              <a:t>and named </a:t>
            </a:r>
            <a:r>
              <a:rPr lang="en-US" sz="1800" spc="-5" dirty="0">
                <a:latin typeface="Arial"/>
                <a:cs typeface="Arial"/>
              </a:rPr>
              <a:t>after 3 of the 60</a:t>
            </a:r>
            <a:r>
              <a:rPr lang="en-US" sz="1800" spc="290" dirty="0">
                <a:latin typeface="Arial"/>
                <a:cs typeface="Arial"/>
              </a:rPr>
              <a:t> </a:t>
            </a:r>
            <a:r>
              <a:rPr lang="en-US" sz="1800" spc="-10" dirty="0" smtClean="0">
                <a:latin typeface="Arial"/>
                <a:cs typeface="Arial"/>
              </a:rPr>
              <a:t>or </a:t>
            </a:r>
            <a:r>
              <a:rPr lang="en-US" sz="1800" spc="-5" dirty="0" smtClean="0">
                <a:latin typeface="Arial"/>
                <a:cs typeface="Arial"/>
              </a:rPr>
              <a:t>so </a:t>
            </a:r>
            <a:r>
              <a:rPr lang="en-US" sz="1800" spc="-10" dirty="0">
                <a:latin typeface="Arial"/>
                <a:cs typeface="Arial"/>
              </a:rPr>
              <a:t>language-kernels now </a:t>
            </a:r>
            <a:r>
              <a:rPr lang="en-US" sz="1800" spc="-5" dirty="0">
                <a:latin typeface="Arial"/>
                <a:cs typeface="Arial"/>
              </a:rPr>
              <a:t>available for it: </a:t>
            </a:r>
            <a:r>
              <a:rPr lang="en-US"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Ju</a:t>
            </a:r>
            <a:r>
              <a:rPr lang="en-US" sz="1800" spc="-5" dirty="0">
                <a:latin typeface="Arial"/>
                <a:cs typeface="Arial"/>
              </a:rPr>
              <a:t>lia, </a:t>
            </a:r>
            <a:r>
              <a:rPr lang="en-US" sz="18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Pyt</a:t>
            </a:r>
            <a:r>
              <a:rPr lang="en-US" sz="1800" spc="-15" dirty="0">
                <a:latin typeface="Arial"/>
                <a:cs typeface="Arial"/>
              </a:rPr>
              <a:t>hon, </a:t>
            </a:r>
            <a:r>
              <a:rPr lang="en-US" sz="1800" spc="-10" dirty="0">
                <a:latin typeface="Arial"/>
                <a:cs typeface="Arial"/>
              </a:rPr>
              <a:t>and</a:t>
            </a:r>
            <a:r>
              <a:rPr lang="en-US" sz="1800" spc="155" dirty="0">
                <a:latin typeface="Arial"/>
                <a:cs typeface="Arial"/>
              </a:rPr>
              <a:t> </a:t>
            </a:r>
            <a:r>
              <a:rPr lang="en-US" sz="18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</a:t>
            </a:r>
            <a:endParaRPr lang="en-US" sz="1800" dirty="0">
              <a:latin typeface="Arial"/>
              <a:cs typeface="Arial"/>
            </a:endParaRPr>
          </a:p>
          <a:p>
            <a:pPr marL="1050925" lvl="1" indent="-100965">
              <a:spcBef>
                <a:spcPts val="395"/>
              </a:spcBef>
              <a:buSzPct val="78260"/>
              <a:buFont typeface="Wingdings"/>
              <a:buChar char=""/>
              <a:tabLst>
                <a:tab pos="1051560" algn="l"/>
              </a:tabLst>
            </a:pPr>
            <a:r>
              <a:rPr lang="en-US" sz="1800" spc="-10" dirty="0">
                <a:latin typeface="Arial"/>
                <a:cs typeface="Arial"/>
              </a:rPr>
              <a:t>Apache </a:t>
            </a:r>
            <a:r>
              <a:rPr lang="en-US" sz="1800" b="1" spc="-10" dirty="0">
                <a:latin typeface="Arial"/>
                <a:cs typeface="Arial"/>
              </a:rPr>
              <a:t>Zeppelin </a:t>
            </a:r>
            <a:r>
              <a:rPr lang="en-US" sz="1800" spc="-5" dirty="0">
                <a:latin typeface="Arial"/>
                <a:cs typeface="Arial"/>
              </a:rPr>
              <a:t>- distributed with </a:t>
            </a:r>
            <a:r>
              <a:rPr lang="en-US" sz="1800" spc="-10" dirty="0" err="1">
                <a:latin typeface="Arial"/>
                <a:cs typeface="Arial"/>
              </a:rPr>
              <a:t>ODPi</a:t>
            </a:r>
            <a:r>
              <a:rPr lang="en-US" sz="1800" spc="-1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- </a:t>
            </a:r>
            <a:r>
              <a:rPr lang="en-US" sz="1800" spc="-10" dirty="0">
                <a:latin typeface="Arial"/>
                <a:cs typeface="Arial"/>
              </a:rPr>
              <a:t>emphasized by</a:t>
            </a:r>
            <a:r>
              <a:rPr lang="en-US" sz="1800" spc="14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Hortonworks</a:t>
            </a:r>
            <a:endParaRPr lang="en-US" sz="1800" dirty="0">
              <a:latin typeface="Arial"/>
              <a:cs typeface="Arial"/>
            </a:endParaRPr>
          </a:p>
          <a:p>
            <a:pPr marL="1050925" lvl="1" indent="-100965">
              <a:spcBef>
                <a:spcPts val="415"/>
              </a:spcBef>
              <a:buSzPct val="78260"/>
              <a:buFont typeface="Wingdings"/>
              <a:buChar char=""/>
              <a:tabLst>
                <a:tab pos="1051560" algn="l"/>
              </a:tabLst>
            </a:pPr>
            <a:r>
              <a:rPr lang="en-US" sz="1800" spc="-5" dirty="0" err="1">
                <a:latin typeface="Arial"/>
                <a:cs typeface="Arial"/>
              </a:rPr>
              <a:t>Jupyter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notebook </a:t>
            </a:r>
            <a:r>
              <a:rPr lang="en-US" sz="1800" spc="-5" dirty="0">
                <a:latin typeface="Arial"/>
                <a:cs typeface="Arial"/>
              </a:rPr>
              <a:t>within the IBM’s </a:t>
            </a:r>
            <a:r>
              <a:rPr lang="en-US" sz="1800" b="1" spc="-10" dirty="0">
                <a:latin typeface="Arial"/>
                <a:cs typeface="Arial"/>
              </a:rPr>
              <a:t>Watson Studio (formerly DSX)</a:t>
            </a:r>
            <a:r>
              <a:rPr lang="en-US" sz="1800" b="1" spc="160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platform.</a:t>
            </a:r>
            <a:endParaRPr lang="en-US" sz="1800" dirty="0">
              <a:latin typeface="Arial"/>
              <a:cs typeface="Arial"/>
            </a:endParaRPr>
          </a:p>
          <a:p>
            <a:pPr marL="819150" indent="0">
              <a:buNone/>
            </a:pPr>
            <a:r>
              <a:rPr lang="en-US" sz="1800" spc="-5" dirty="0" smtClean="0">
                <a:latin typeface="Arial"/>
                <a:cs typeface="Arial"/>
              </a:rPr>
              <a:t>       - </a:t>
            </a:r>
            <a:r>
              <a:rPr lang="en-US" sz="1800" i="1" spc="-30" dirty="0">
                <a:latin typeface="Arial"/>
                <a:cs typeface="Arial"/>
              </a:rPr>
              <a:t>proprietary, with </a:t>
            </a:r>
            <a:r>
              <a:rPr lang="en-US" sz="1800" i="1" spc="-35" dirty="0">
                <a:latin typeface="Arial"/>
                <a:cs typeface="Arial"/>
              </a:rPr>
              <a:t>a </a:t>
            </a:r>
            <a:r>
              <a:rPr lang="en-US" sz="1800" i="1" spc="-20" dirty="0">
                <a:latin typeface="Arial"/>
                <a:cs typeface="Arial"/>
              </a:rPr>
              <a:t>free trial</a:t>
            </a:r>
            <a:r>
              <a:rPr lang="en-US" sz="1800" i="1" spc="90" dirty="0">
                <a:latin typeface="Arial"/>
                <a:cs typeface="Arial"/>
              </a:rPr>
              <a:t> </a:t>
            </a:r>
            <a:r>
              <a:rPr lang="en-US" sz="1800" i="1" spc="-30" dirty="0">
                <a:latin typeface="Arial"/>
                <a:cs typeface="Arial"/>
              </a:rPr>
              <a:t>available</a:t>
            </a:r>
            <a:endParaRPr lang="en-US" sz="1800" dirty="0">
              <a:latin typeface="Arial"/>
              <a:cs typeface="Arial"/>
            </a:endParaRPr>
          </a:p>
          <a:p>
            <a:pPr marL="1050925" lvl="1" indent="-100965">
              <a:spcBef>
                <a:spcPts val="340"/>
              </a:spcBef>
              <a:buSzPct val="78260"/>
              <a:buFont typeface="Wingdings"/>
              <a:buChar char=""/>
              <a:tabLst>
                <a:tab pos="1051560" algn="l"/>
              </a:tabLst>
            </a:pPr>
            <a:r>
              <a:rPr lang="en-US" sz="1800" b="1" spc="-10" dirty="0" err="1">
                <a:latin typeface="Arial"/>
                <a:cs typeface="Arial"/>
              </a:rPr>
              <a:t>Knitr</a:t>
            </a:r>
            <a:r>
              <a:rPr lang="en-US" sz="1800" b="1" spc="-10" dirty="0">
                <a:latin typeface="Arial"/>
                <a:cs typeface="Arial"/>
              </a:rPr>
              <a:t> </a:t>
            </a:r>
            <a:r>
              <a:rPr lang="en-US" sz="1800" i="1" spc="-20" dirty="0">
                <a:latin typeface="Arial"/>
                <a:cs typeface="Arial"/>
              </a:rPr>
              <a:t>- </a:t>
            </a:r>
            <a:r>
              <a:rPr lang="en-US" sz="1800" spc="-5" dirty="0">
                <a:latin typeface="Arial"/>
                <a:cs typeface="Arial"/>
              </a:rPr>
              <a:t>affiliated with Foundation for </a:t>
            </a:r>
            <a:r>
              <a:rPr lang="en-US" sz="1800" spc="-10" dirty="0">
                <a:latin typeface="Arial"/>
                <a:cs typeface="Arial"/>
              </a:rPr>
              <a:t>Open </a:t>
            </a:r>
            <a:r>
              <a:rPr lang="en-US" sz="1800" spc="-5" dirty="0">
                <a:latin typeface="Arial"/>
                <a:cs typeface="Arial"/>
              </a:rPr>
              <a:t>Access Statistics </a:t>
            </a:r>
            <a:r>
              <a:rPr lang="en-US" sz="1800" spc="-10" dirty="0">
                <a:latin typeface="Arial"/>
                <a:cs typeface="Arial"/>
              </a:rPr>
              <a:t>(FOAS) </a:t>
            </a:r>
            <a:r>
              <a:rPr lang="en-US" sz="1800" spc="-5" dirty="0">
                <a:latin typeface="Arial"/>
                <a:cs typeface="Arial"/>
              </a:rPr>
              <a:t>- for</a:t>
            </a:r>
            <a:r>
              <a:rPr lang="en-US" sz="1800" spc="75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R</a:t>
            </a:r>
            <a:endParaRPr lang="en-US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170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latin typeface="Arial"/>
                <a:cs typeface="Arial"/>
              </a:rPr>
              <a:t>A lead-in to Data</a:t>
            </a:r>
            <a:r>
              <a:rPr lang="en-US" spc="-40" dirty="0">
                <a:latin typeface="Arial"/>
                <a:cs typeface="Arial"/>
              </a:rPr>
              <a:t> </a:t>
            </a:r>
            <a:r>
              <a:rPr lang="en-US" spc="-15" dirty="0" smtClean="0">
                <a:latin typeface="Arial"/>
                <a:cs typeface="Arial"/>
              </a:rPr>
              <a:t>Analysis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spc="10" dirty="0">
                <a:latin typeface="Arial"/>
                <a:cs typeface="Arial"/>
              </a:rPr>
              <a:t>The </a:t>
            </a:r>
            <a:r>
              <a:rPr lang="en-US" sz="1800" spc="5" dirty="0">
                <a:latin typeface="Arial"/>
                <a:cs typeface="Arial"/>
              </a:rPr>
              <a:t>right data, the right questions</a:t>
            </a:r>
            <a:r>
              <a:rPr lang="en-US" sz="1800" spc="5" dirty="0" smtClean="0">
                <a:latin typeface="Arial"/>
                <a:cs typeface="Arial"/>
              </a:rPr>
              <a:t>,</a:t>
            </a:r>
          </a:p>
          <a:p>
            <a:endParaRPr lang="en-US" sz="1800" spc="5" dirty="0" smtClean="0">
              <a:latin typeface="Arial"/>
              <a:cs typeface="Arial"/>
            </a:endParaRPr>
          </a:p>
          <a:p>
            <a:endParaRPr lang="en-US" sz="1800" spc="5" dirty="0">
              <a:latin typeface="Arial"/>
              <a:cs typeface="Arial"/>
            </a:endParaRPr>
          </a:p>
          <a:p>
            <a:endParaRPr lang="en-US" sz="1800" spc="5" dirty="0">
              <a:latin typeface="Arial"/>
              <a:cs typeface="Arial"/>
            </a:endParaRPr>
          </a:p>
          <a:p>
            <a:endParaRPr lang="en-US" sz="1800" spc="5" dirty="0" smtClean="0">
              <a:latin typeface="Arial"/>
              <a:cs typeface="Arial"/>
            </a:endParaRPr>
          </a:p>
          <a:p>
            <a:endParaRPr lang="en-US" sz="1800" spc="5" dirty="0" smtClean="0">
              <a:latin typeface="Arial"/>
              <a:cs typeface="Arial"/>
            </a:endParaRPr>
          </a:p>
          <a:p>
            <a:endParaRPr lang="en-US" sz="1800" spc="5" dirty="0">
              <a:latin typeface="Arial"/>
              <a:cs typeface="Arial"/>
            </a:endParaRPr>
          </a:p>
          <a:p>
            <a:endParaRPr lang="en-US" sz="1800" spc="5" dirty="0" smtClean="0">
              <a:latin typeface="Arial"/>
              <a:cs typeface="Arial"/>
            </a:endParaRPr>
          </a:p>
          <a:p>
            <a:endParaRPr lang="en-US" sz="1800" spc="5" dirty="0">
              <a:latin typeface="Arial"/>
              <a:cs typeface="Arial"/>
            </a:endParaRPr>
          </a:p>
          <a:p>
            <a:endParaRPr lang="en-US" sz="1800" spc="5" dirty="0" smtClean="0">
              <a:latin typeface="Arial"/>
              <a:cs typeface="Arial"/>
            </a:endParaRPr>
          </a:p>
          <a:p>
            <a:endParaRPr lang="en-US" sz="1800" spc="5" dirty="0">
              <a:latin typeface="Arial"/>
              <a:cs typeface="Arial"/>
            </a:endParaRPr>
          </a:p>
          <a:p>
            <a:r>
              <a:rPr lang="fr-FR" sz="1800" spc="25" dirty="0">
                <a:latin typeface="Arial"/>
                <a:cs typeface="Arial"/>
              </a:rPr>
              <a:t>… </a:t>
            </a:r>
            <a:r>
              <a:rPr lang="fr-FR" sz="1800" spc="10" dirty="0">
                <a:latin typeface="Arial"/>
                <a:cs typeface="Arial"/>
              </a:rPr>
              <a:t>and </a:t>
            </a:r>
            <a:r>
              <a:rPr lang="fr-FR" sz="1800" spc="5" dirty="0">
                <a:latin typeface="Arial"/>
                <a:cs typeface="Arial"/>
              </a:rPr>
              <a:t>the right</a:t>
            </a:r>
            <a:r>
              <a:rPr lang="fr-FR" sz="1800" spc="-155" dirty="0">
                <a:latin typeface="Arial"/>
                <a:cs typeface="Arial"/>
              </a:rPr>
              <a:t> </a:t>
            </a:r>
            <a:r>
              <a:rPr lang="fr-FR" sz="1800" spc="5" dirty="0" err="1">
                <a:latin typeface="Arial"/>
                <a:cs typeface="Arial"/>
              </a:rPr>
              <a:t>methodology</a:t>
            </a:r>
            <a:endParaRPr lang="fr-FR" sz="1800" dirty="0">
              <a:latin typeface="Arial"/>
              <a:cs typeface="Arial"/>
            </a:endParaRPr>
          </a:p>
          <a:p>
            <a:endParaRPr lang="fr-FR" sz="1800" dirty="0"/>
          </a:p>
        </p:txBody>
      </p:sp>
      <p:sp>
        <p:nvSpPr>
          <p:cNvPr id="5" name="object 9"/>
          <p:cNvSpPr txBox="1"/>
          <p:nvPr/>
        </p:nvSpPr>
        <p:spPr>
          <a:xfrm>
            <a:off x="827584" y="1700808"/>
            <a:ext cx="7848872" cy="3092898"/>
          </a:xfrm>
          <a:prstGeom prst="rect">
            <a:avLst/>
          </a:prstGeom>
          <a:solidFill>
            <a:srgbClr val="F9E3D1"/>
          </a:solidFill>
          <a:ln w="11477">
            <a:solidFill>
              <a:srgbClr val="000000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55244" marR="161925">
              <a:lnSpc>
                <a:spcPct val="105400"/>
              </a:lnSpc>
              <a:spcBef>
                <a:spcPts val="425"/>
              </a:spcBef>
            </a:pPr>
            <a:r>
              <a:rPr sz="1600" spc="15" dirty="0">
                <a:latin typeface="Tahoma"/>
                <a:cs typeface="Tahoma"/>
              </a:rPr>
              <a:t>At </a:t>
            </a:r>
            <a:r>
              <a:rPr sz="1600" spc="20" dirty="0">
                <a:latin typeface="Tahoma"/>
                <a:cs typeface="Tahoma"/>
              </a:rPr>
              <a:t>Google </a:t>
            </a:r>
            <a:r>
              <a:rPr sz="1600" spc="15" dirty="0">
                <a:latin typeface="Tahoma"/>
                <a:cs typeface="Tahoma"/>
              </a:rPr>
              <a:t>major decisions </a:t>
            </a:r>
            <a:r>
              <a:rPr sz="1600" spc="10" dirty="0">
                <a:latin typeface="Tahoma"/>
                <a:cs typeface="Tahoma"/>
              </a:rPr>
              <a:t>are </a:t>
            </a:r>
            <a:r>
              <a:rPr sz="1600" spc="15" dirty="0">
                <a:latin typeface="Tahoma"/>
                <a:cs typeface="Tahoma"/>
              </a:rPr>
              <a:t>based </a:t>
            </a:r>
            <a:r>
              <a:rPr sz="1600" spc="20" dirty="0">
                <a:latin typeface="Tahoma"/>
                <a:cs typeface="Tahoma"/>
              </a:rPr>
              <a:t>on </a:t>
            </a:r>
            <a:r>
              <a:rPr sz="1600" spc="15" dirty="0">
                <a:latin typeface="Tahoma"/>
                <a:cs typeface="Tahoma"/>
              </a:rPr>
              <a:t>only </a:t>
            </a:r>
            <a:r>
              <a:rPr sz="1600" spc="20" dirty="0">
                <a:latin typeface="Tahoma"/>
                <a:cs typeface="Tahoma"/>
              </a:rPr>
              <a:t>a </a:t>
            </a:r>
            <a:r>
              <a:rPr sz="1600" spc="5" dirty="0">
                <a:latin typeface="Tahoma"/>
                <a:cs typeface="Tahoma"/>
              </a:rPr>
              <a:t>tiny </a:t>
            </a:r>
            <a:r>
              <a:rPr sz="1600" spc="15" dirty="0">
                <a:latin typeface="Tahoma"/>
                <a:cs typeface="Tahoma"/>
              </a:rPr>
              <a:t>sampling of  </a:t>
            </a:r>
            <a:r>
              <a:rPr sz="1600" spc="5" dirty="0">
                <a:latin typeface="Tahoma"/>
                <a:cs typeface="Tahoma"/>
              </a:rPr>
              <a:t>all </a:t>
            </a:r>
            <a:r>
              <a:rPr sz="1600" spc="10" dirty="0">
                <a:latin typeface="Tahoma"/>
                <a:cs typeface="Tahoma"/>
              </a:rPr>
              <a:t>their data. </a:t>
            </a:r>
            <a:r>
              <a:rPr sz="1600" dirty="0">
                <a:latin typeface="Tahoma"/>
                <a:cs typeface="Tahoma"/>
              </a:rPr>
              <a:t>You </a:t>
            </a:r>
            <a:r>
              <a:rPr sz="1600" spc="20" dirty="0">
                <a:latin typeface="Tahoma"/>
                <a:cs typeface="Tahoma"/>
              </a:rPr>
              <a:t>don’t </a:t>
            </a:r>
            <a:r>
              <a:rPr sz="1600" spc="10" dirty="0">
                <a:latin typeface="Tahoma"/>
                <a:cs typeface="Tahoma"/>
              </a:rPr>
              <a:t>always </a:t>
            </a:r>
            <a:r>
              <a:rPr sz="1600" spc="20" dirty="0">
                <a:latin typeface="Tahoma"/>
                <a:cs typeface="Tahoma"/>
              </a:rPr>
              <a:t>need a </a:t>
            </a:r>
            <a:r>
              <a:rPr sz="1600" spc="15" dirty="0">
                <a:latin typeface="Tahoma"/>
                <a:cs typeface="Tahoma"/>
              </a:rPr>
              <a:t>ton of </a:t>
            </a:r>
            <a:r>
              <a:rPr sz="1600" spc="10" dirty="0">
                <a:latin typeface="Tahoma"/>
                <a:cs typeface="Tahoma"/>
              </a:rPr>
              <a:t>data to find  </a:t>
            </a:r>
            <a:r>
              <a:rPr sz="1600" spc="15" dirty="0">
                <a:latin typeface="Tahoma"/>
                <a:cs typeface="Tahoma"/>
              </a:rPr>
              <a:t>important </a:t>
            </a:r>
            <a:r>
              <a:rPr sz="1600" spc="10" dirty="0">
                <a:latin typeface="Tahoma"/>
                <a:cs typeface="Tahoma"/>
              </a:rPr>
              <a:t>insights. </a:t>
            </a:r>
            <a:r>
              <a:rPr sz="1600" dirty="0">
                <a:latin typeface="Tahoma"/>
                <a:cs typeface="Tahoma"/>
              </a:rPr>
              <a:t>You </a:t>
            </a:r>
            <a:r>
              <a:rPr sz="1600" spc="20" dirty="0">
                <a:latin typeface="Tahoma"/>
                <a:cs typeface="Tahoma"/>
              </a:rPr>
              <a:t>need </a:t>
            </a:r>
            <a:r>
              <a:rPr sz="1600" spc="10" dirty="0">
                <a:latin typeface="Tahoma"/>
                <a:cs typeface="Tahoma"/>
              </a:rPr>
              <a:t>the right data.</a:t>
            </a:r>
            <a:r>
              <a:rPr sz="1600" spc="140" dirty="0">
                <a:latin typeface="Tahoma"/>
                <a:cs typeface="Tahoma"/>
              </a:rPr>
              <a:t> </a:t>
            </a:r>
            <a:r>
              <a:rPr sz="1600" spc="30" dirty="0">
                <a:latin typeface="Tahoma"/>
                <a:cs typeface="Tahoma"/>
              </a:rPr>
              <a:t>…</a:t>
            </a:r>
            <a:endParaRPr sz="16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55244" marR="68580">
              <a:lnSpc>
                <a:spcPct val="103899"/>
              </a:lnSpc>
            </a:pPr>
            <a:r>
              <a:rPr sz="1600" spc="20" dirty="0">
                <a:latin typeface="Tahoma"/>
                <a:cs typeface="Tahoma"/>
              </a:rPr>
              <a:t>Most </a:t>
            </a:r>
            <a:r>
              <a:rPr sz="1600" spc="10" dirty="0">
                <a:latin typeface="Tahoma"/>
                <a:cs typeface="Tahoma"/>
              </a:rPr>
              <a:t>important, to </a:t>
            </a:r>
            <a:r>
              <a:rPr sz="1600" spc="15" dirty="0">
                <a:latin typeface="Tahoma"/>
                <a:cs typeface="Tahoma"/>
              </a:rPr>
              <a:t>squeeze </a:t>
            </a:r>
            <a:r>
              <a:rPr sz="1600" spc="10" dirty="0">
                <a:latin typeface="Tahoma"/>
                <a:cs typeface="Tahoma"/>
              </a:rPr>
              <a:t>insights </a:t>
            </a:r>
            <a:r>
              <a:rPr sz="1600" spc="15" dirty="0">
                <a:latin typeface="Tahoma"/>
                <a:cs typeface="Tahoma"/>
              </a:rPr>
              <a:t>out of </a:t>
            </a:r>
            <a:r>
              <a:rPr sz="1600" spc="10" dirty="0">
                <a:latin typeface="Tahoma"/>
                <a:cs typeface="Tahoma"/>
              </a:rPr>
              <a:t>Big Data, </a:t>
            </a:r>
            <a:r>
              <a:rPr sz="1600" spc="20" dirty="0">
                <a:latin typeface="Tahoma"/>
                <a:cs typeface="Tahoma"/>
              </a:rPr>
              <a:t>you </a:t>
            </a:r>
            <a:r>
              <a:rPr sz="1600" spc="15" dirty="0">
                <a:latin typeface="Tahoma"/>
                <a:cs typeface="Tahoma"/>
              </a:rPr>
              <a:t>have </a:t>
            </a:r>
            <a:r>
              <a:rPr sz="1600" spc="10" dirty="0">
                <a:latin typeface="Tahoma"/>
                <a:cs typeface="Tahoma"/>
              </a:rPr>
              <a:t>to  </a:t>
            </a:r>
            <a:r>
              <a:rPr sz="1600" spc="-10" dirty="0">
                <a:latin typeface="Tahoma"/>
                <a:cs typeface="Tahoma"/>
              </a:rPr>
              <a:t>ask </a:t>
            </a:r>
            <a:r>
              <a:rPr sz="1600" spc="-15" dirty="0">
                <a:latin typeface="Tahoma"/>
                <a:cs typeface="Tahoma"/>
              </a:rPr>
              <a:t>the </a:t>
            </a:r>
            <a:r>
              <a:rPr sz="1600" spc="-10" dirty="0">
                <a:latin typeface="Tahoma"/>
                <a:cs typeface="Tahoma"/>
              </a:rPr>
              <a:t>right questions. Just as </a:t>
            </a:r>
            <a:r>
              <a:rPr sz="1600" spc="-5" dirty="0">
                <a:latin typeface="Tahoma"/>
                <a:cs typeface="Tahoma"/>
              </a:rPr>
              <a:t>you can’t </a:t>
            </a:r>
            <a:r>
              <a:rPr sz="1600" spc="-10" dirty="0">
                <a:latin typeface="Tahoma"/>
                <a:cs typeface="Tahoma"/>
              </a:rPr>
              <a:t>point </a:t>
            </a:r>
            <a:r>
              <a:rPr sz="1600" spc="-5" dirty="0">
                <a:latin typeface="Tahoma"/>
                <a:cs typeface="Tahoma"/>
              </a:rPr>
              <a:t>a </a:t>
            </a:r>
            <a:r>
              <a:rPr sz="1600" spc="-10" dirty="0">
                <a:latin typeface="Tahoma"/>
                <a:cs typeface="Tahoma"/>
              </a:rPr>
              <a:t>telescope at </a:t>
            </a:r>
            <a:r>
              <a:rPr sz="1600" spc="-15" dirty="0">
                <a:latin typeface="Tahoma"/>
                <a:cs typeface="Tahoma"/>
              </a:rPr>
              <a:t>the  </a:t>
            </a:r>
            <a:r>
              <a:rPr sz="1600" spc="10" dirty="0">
                <a:latin typeface="Tahoma"/>
                <a:cs typeface="Tahoma"/>
              </a:rPr>
              <a:t>night </a:t>
            </a:r>
            <a:r>
              <a:rPr sz="1600" spc="15" dirty="0">
                <a:latin typeface="Tahoma"/>
                <a:cs typeface="Tahoma"/>
              </a:rPr>
              <a:t>sky and have </a:t>
            </a:r>
            <a:r>
              <a:rPr sz="1600" spc="5" dirty="0">
                <a:latin typeface="Tahoma"/>
                <a:cs typeface="Tahoma"/>
              </a:rPr>
              <a:t>it </a:t>
            </a:r>
            <a:r>
              <a:rPr sz="1600" spc="15" dirty="0">
                <a:latin typeface="Tahoma"/>
                <a:cs typeface="Tahoma"/>
              </a:rPr>
              <a:t>discover </a:t>
            </a:r>
            <a:r>
              <a:rPr sz="1600" spc="10" dirty="0">
                <a:latin typeface="Tahoma"/>
                <a:cs typeface="Tahoma"/>
              </a:rPr>
              <a:t>Pluto </a:t>
            </a:r>
            <a:r>
              <a:rPr sz="1600" spc="5" dirty="0">
                <a:latin typeface="Tahoma"/>
                <a:cs typeface="Tahoma"/>
              </a:rPr>
              <a:t>for </a:t>
            </a:r>
            <a:r>
              <a:rPr sz="1600" spc="15" dirty="0">
                <a:latin typeface="Tahoma"/>
                <a:cs typeface="Tahoma"/>
              </a:rPr>
              <a:t>you, </a:t>
            </a:r>
            <a:r>
              <a:rPr sz="1600" spc="20" dirty="0">
                <a:latin typeface="Tahoma"/>
                <a:cs typeface="Tahoma"/>
              </a:rPr>
              <a:t>you </a:t>
            </a:r>
            <a:r>
              <a:rPr sz="1600" spc="15" dirty="0">
                <a:latin typeface="Tahoma"/>
                <a:cs typeface="Tahoma"/>
              </a:rPr>
              <a:t>can’t download  </a:t>
            </a:r>
            <a:r>
              <a:rPr sz="1600" spc="20" dirty="0">
                <a:latin typeface="Tahoma"/>
                <a:cs typeface="Tahoma"/>
              </a:rPr>
              <a:t>a </a:t>
            </a:r>
            <a:r>
              <a:rPr sz="1600" spc="15" dirty="0">
                <a:latin typeface="Tahoma"/>
                <a:cs typeface="Tahoma"/>
              </a:rPr>
              <a:t>whole bunch of </a:t>
            </a:r>
            <a:r>
              <a:rPr sz="1600" spc="10" dirty="0">
                <a:latin typeface="Tahoma"/>
                <a:cs typeface="Tahoma"/>
              </a:rPr>
              <a:t>data </a:t>
            </a:r>
            <a:r>
              <a:rPr sz="1600" spc="15" dirty="0">
                <a:latin typeface="Tahoma"/>
                <a:cs typeface="Tahoma"/>
              </a:rPr>
              <a:t>and have </a:t>
            </a:r>
            <a:r>
              <a:rPr sz="1600" spc="5" dirty="0">
                <a:latin typeface="Tahoma"/>
                <a:cs typeface="Tahoma"/>
              </a:rPr>
              <a:t>it </a:t>
            </a:r>
            <a:r>
              <a:rPr sz="1600" spc="15" dirty="0">
                <a:latin typeface="Tahoma"/>
                <a:cs typeface="Tahoma"/>
              </a:rPr>
              <a:t>discover </a:t>
            </a:r>
            <a:r>
              <a:rPr sz="1600" spc="10" dirty="0">
                <a:latin typeface="Tahoma"/>
                <a:cs typeface="Tahoma"/>
              </a:rPr>
              <a:t>the </a:t>
            </a:r>
            <a:r>
              <a:rPr sz="1600" spc="15" dirty="0">
                <a:latin typeface="Tahoma"/>
                <a:cs typeface="Tahoma"/>
              </a:rPr>
              <a:t>secrets of human  </a:t>
            </a:r>
            <a:r>
              <a:rPr sz="1600" spc="10" dirty="0">
                <a:latin typeface="Tahoma"/>
                <a:cs typeface="Tahoma"/>
              </a:rPr>
              <a:t>nature </a:t>
            </a:r>
            <a:r>
              <a:rPr sz="1600" spc="5" dirty="0">
                <a:latin typeface="Tahoma"/>
                <a:cs typeface="Tahoma"/>
              </a:rPr>
              <a:t>for</a:t>
            </a:r>
            <a:r>
              <a:rPr sz="1600" spc="40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you.</a:t>
            </a:r>
            <a:endParaRPr sz="16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55244" marR="100330">
              <a:lnSpc>
                <a:spcPct val="100699"/>
              </a:lnSpc>
            </a:pPr>
            <a:r>
              <a:rPr sz="1600" spc="15" dirty="0">
                <a:latin typeface="Tahoma"/>
                <a:cs typeface="Tahoma"/>
              </a:rPr>
              <a:t>Stephens-Davidowitz, S. </a:t>
            </a:r>
            <a:r>
              <a:rPr sz="1600" spc="10" dirty="0">
                <a:latin typeface="Tahoma"/>
                <a:cs typeface="Tahoma"/>
              </a:rPr>
              <a:t>(2017). </a:t>
            </a:r>
            <a:r>
              <a:rPr sz="1600" i="1" spc="-10" dirty="0">
                <a:latin typeface="Tahoma"/>
                <a:cs typeface="Tahoma"/>
              </a:rPr>
              <a:t>Everybody lies: Big data, new data, and what </a:t>
            </a:r>
            <a:r>
              <a:rPr sz="1600" i="1" spc="-5" dirty="0">
                <a:latin typeface="Tahoma"/>
                <a:cs typeface="Tahoma"/>
              </a:rPr>
              <a:t>the  </a:t>
            </a:r>
            <a:r>
              <a:rPr sz="1600" i="1" spc="-10" dirty="0">
                <a:latin typeface="Tahoma"/>
                <a:cs typeface="Tahoma"/>
              </a:rPr>
              <a:t>internet</a:t>
            </a:r>
            <a:r>
              <a:rPr sz="1600" i="1" spc="-45" dirty="0">
                <a:latin typeface="Tahoma"/>
                <a:cs typeface="Tahoma"/>
              </a:rPr>
              <a:t> </a:t>
            </a:r>
            <a:r>
              <a:rPr sz="1600" i="1" spc="-15" dirty="0">
                <a:latin typeface="Tahoma"/>
                <a:cs typeface="Tahoma"/>
              </a:rPr>
              <a:t>can</a:t>
            </a:r>
            <a:r>
              <a:rPr sz="1600" i="1" spc="-10" dirty="0">
                <a:latin typeface="Tahoma"/>
                <a:cs typeface="Tahoma"/>
              </a:rPr>
              <a:t> </a:t>
            </a:r>
            <a:r>
              <a:rPr sz="1600" i="1" spc="-5" dirty="0">
                <a:latin typeface="Tahoma"/>
                <a:cs typeface="Tahoma"/>
              </a:rPr>
              <a:t>tell</a:t>
            </a:r>
            <a:r>
              <a:rPr sz="1600" i="1" spc="-15" dirty="0">
                <a:latin typeface="Tahoma"/>
                <a:cs typeface="Tahoma"/>
              </a:rPr>
              <a:t> </a:t>
            </a:r>
            <a:r>
              <a:rPr sz="1600" i="1" spc="-10" dirty="0">
                <a:latin typeface="Tahoma"/>
                <a:cs typeface="Tahoma"/>
              </a:rPr>
              <a:t>us</a:t>
            </a:r>
            <a:r>
              <a:rPr sz="1600" i="1" spc="-25" dirty="0">
                <a:latin typeface="Tahoma"/>
                <a:cs typeface="Tahoma"/>
              </a:rPr>
              <a:t> </a:t>
            </a:r>
            <a:r>
              <a:rPr sz="1600" i="1" spc="-10" dirty="0">
                <a:latin typeface="Tahoma"/>
                <a:cs typeface="Tahoma"/>
              </a:rPr>
              <a:t>who</a:t>
            </a:r>
            <a:r>
              <a:rPr sz="1600" i="1" spc="-15" dirty="0">
                <a:latin typeface="Tahoma"/>
                <a:cs typeface="Tahoma"/>
              </a:rPr>
              <a:t> </a:t>
            </a:r>
            <a:r>
              <a:rPr sz="1600" i="1" spc="-10" dirty="0">
                <a:latin typeface="Tahoma"/>
                <a:cs typeface="Tahoma"/>
              </a:rPr>
              <a:t>we</a:t>
            </a:r>
            <a:r>
              <a:rPr sz="1600" i="1" spc="-30" dirty="0">
                <a:latin typeface="Tahoma"/>
                <a:cs typeface="Tahoma"/>
              </a:rPr>
              <a:t> </a:t>
            </a:r>
            <a:r>
              <a:rPr sz="1600" i="1" spc="-10" dirty="0">
                <a:latin typeface="Tahoma"/>
                <a:cs typeface="Tahoma"/>
              </a:rPr>
              <a:t>really </a:t>
            </a:r>
            <a:r>
              <a:rPr sz="1600" i="1" spc="-5" dirty="0">
                <a:latin typeface="Tahoma"/>
                <a:cs typeface="Tahoma"/>
              </a:rPr>
              <a:t>are</a:t>
            </a:r>
            <a:r>
              <a:rPr sz="1600" spc="-5" dirty="0">
                <a:latin typeface="Tahoma"/>
                <a:cs typeface="Tahoma"/>
              </a:rPr>
              <a:t>.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20" dirty="0">
                <a:latin typeface="Tahoma"/>
                <a:cs typeface="Tahoma"/>
              </a:rPr>
              <a:t>New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York: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Dey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Street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Books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/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William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20" dirty="0">
                <a:latin typeface="Tahoma"/>
                <a:cs typeface="Tahoma"/>
              </a:rPr>
              <a:t>Morrow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/  Harper </a:t>
            </a:r>
            <a:r>
              <a:rPr sz="1600" spc="10" dirty="0">
                <a:latin typeface="Tahoma"/>
                <a:cs typeface="Tahoma"/>
              </a:rPr>
              <a:t>Collins. </a:t>
            </a:r>
            <a:r>
              <a:rPr sz="1600" spc="15" dirty="0">
                <a:latin typeface="Tahoma"/>
                <a:cs typeface="Tahoma"/>
              </a:rPr>
              <a:t>Pp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21-22.</a:t>
            </a:r>
            <a:endParaRPr sz="16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6677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latin typeface="Arial"/>
                <a:cs typeface="Arial"/>
              </a:rPr>
              <a:t>The </a:t>
            </a:r>
            <a:r>
              <a:rPr lang="en-US" spc="-10" dirty="0">
                <a:latin typeface="Arial"/>
                <a:cs typeface="Arial"/>
              </a:rPr>
              <a:t>Data </a:t>
            </a:r>
            <a:r>
              <a:rPr lang="en-US" spc="-5" dirty="0">
                <a:latin typeface="Arial"/>
                <a:cs typeface="Arial"/>
              </a:rPr>
              <a:t>Science Pipeline -</a:t>
            </a:r>
            <a:r>
              <a:rPr lang="en-US" spc="-40" dirty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Summarization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495">
              <a:lnSpc>
                <a:spcPct val="100000"/>
              </a:lnSpc>
              <a:spcBef>
                <a:spcPts val="1350"/>
              </a:spcBef>
            </a:pPr>
            <a:r>
              <a:rPr lang="en-US" sz="1800" spc="15" dirty="0">
                <a:latin typeface="Arial"/>
                <a:cs typeface="Arial"/>
              </a:rPr>
              <a:t>The </a:t>
            </a:r>
            <a:r>
              <a:rPr lang="en-US" sz="1800" spc="10" dirty="0">
                <a:latin typeface="Arial"/>
                <a:cs typeface="Arial"/>
              </a:rPr>
              <a:t>five </a:t>
            </a:r>
            <a:r>
              <a:rPr lang="en-US" sz="1800" spc="15" dirty="0">
                <a:latin typeface="Arial"/>
                <a:cs typeface="Arial"/>
              </a:rPr>
              <a:t>key steps </a:t>
            </a:r>
            <a:r>
              <a:rPr lang="en-US" sz="1800" spc="10" dirty="0">
                <a:latin typeface="Arial"/>
                <a:cs typeface="Arial"/>
              </a:rPr>
              <a:t>in </a:t>
            </a:r>
            <a:r>
              <a:rPr lang="en-US" sz="1800" spc="15" dirty="0">
                <a:latin typeface="Arial"/>
                <a:cs typeface="Arial"/>
              </a:rPr>
              <a:t>Data</a:t>
            </a:r>
            <a:r>
              <a:rPr lang="en-US" sz="1800" spc="-75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Analysis</a:t>
            </a:r>
            <a:r>
              <a:rPr lang="en-US" sz="1800" spc="15" dirty="0" smtClean="0">
                <a:latin typeface="Arial"/>
                <a:cs typeface="Arial"/>
              </a:rPr>
              <a:t>:</a:t>
            </a:r>
          </a:p>
          <a:p>
            <a:pPr marL="23495">
              <a:lnSpc>
                <a:spcPct val="100000"/>
              </a:lnSpc>
              <a:spcBef>
                <a:spcPts val="1350"/>
              </a:spcBef>
            </a:pPr>
            <a:endParaRPr lang="en-US" sz="1800" dirty="0">
              <a:latin typeface="Arial"/>
              <a:cs typeface="Arial"/>
            </a:endParaRPr>
          </a:p>
          <a:p>
            <a:pPr marL="299085" indent="-275590">
              <a:lnSpc>
                <a:spcPts val="1555"/>
              </a:lnSpc>
              <a:spcBef>
                <a:spcPts val="455"/>
              </a:spcBef>
              <a:buSzPct val="123809"/>
              <a:buAutoNum type="arabicPeriod"/>
              <a:tabLst>
                <a:tab pos="299085" algn="l"/>
                <a:tab pos="299720" algn="l"/>
              </a:tabLst>
            </a:pPr>
            <a:r>
              <a:rPr lang="en-US" sz="1800" b="1" spc="15" dirty="0">
                <a:latin typeface="Arial"/>
                <a:cs typeface="Arial"/>
              </a:rPr>
              <a:t>Acquisition</a:t>
            </a:r>
            <a:r>
              <a:rPr lang="en-US" sz="1800" spc="15" dirty="0">
                <a:latin typeface="Arial"/>
                <a:cs typeface="Arial"/>
              </a:rPr>
              <a:t>: Acquire data from </a:t>
            </a:r>
            <a:r>
              <a:rPr lang="en-US" sz="1800" spc="20" dirty="0">
                <a:latin typeface="Arial"/>
                <a:cs typeface="Arial"/>
              </a:rPr>
              <a:t>a </a:t>
            </a:r>
            <a:r>
              <a:rPr lang="en-US" sz="1800" spc="10" dirty="0">
                <a:latin typeface="Arial"/>
                <a:cs typeface="Arial"/>
              </a:rPr>
              <a:t>variety </a:t>
            </a:r>
            <a:r>
              <a:rPr lang="en-US" sz="1800" spc="15" dirty="0">
                <a:latin typeface="Arial"/>
                <a:cs typeface="Arial"/>
              </a:rPr>
              <a:t>of sources, including RDBMS</a:t>
            </a:r>
            <a:r>
              <a:rPr lang="en-US" sz="1800" spc="-145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systems,</a:t>
            </a:r>
            <a:endParaRPr lang="en-US" sz="1800" dirty="0">
              <a:latin typeface="Arial"/>
              <a:cs typeface="Arial"/>
            </a:endParaRPr>
          </a:p>
          <a:p>
            <a:pPr marL="67310" indent="0">
              <a:lnSpc>
                <a:spcPts val="1255"/>
              </a:lnSpc>
              <a:buNone/>
            </a:pPr>
            <a:r>
              <a:rPr lang="en-US" sz="1800" spc="15" dirty="0" smtClean="0">
                <a:latin typeface="Arial"/>
                <a:cs typeface="Arial"/>
              </a:rPr>
              <a:t>  NoSQL </a:t>
            </a:r>
            <a:r>
              <a:rPr lang="en-US" sz="1800" spc="20" dirty="0">
                <a:latin typeface="Arial"/>
                <a:cs typeface="Arial"/>
              </a:rPr>
              <a:t>and document </a:t>
            </a:r>
            <a:r>
              <a:rPr lang="en-US" sz="1800" spc="15" dirty="0">
                <a:latin typeface="Arial"/>
                <a:cs typeface="Arial"/>
              </a:rPr>
              <a:t>store, </a:t>
            </a:r>
            <a:r>
              <a:rPr lang="en-US" sz="1800" spc="15" dirty="0" err="1">
                <a:latin typeface="Arial"/>
                <a:cs typeface="Arial"/>
              </a:rPr>
              <a:t>webscraping</a:t>
            </a:r>
            <a:r>
              <a:rPr lang="en-US" sz="1800" spc="15" dirty="0">
                <a:latin typeface="Arial"/>
                <a:cs typeface="Arial"/>
              </a:rPr>
              <a:t>, Data Lakes, HDFS,</a:t>
            </a:r>
            <a:r>
              <a:rPr lang="en-US" sz="1800" spc="-155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etc</a:t>
            </a:r>
            <a:r>
              <a:rPr lang="en-US" sz="1800" spc="15" dirty="0" smtClean="0">
                <a:latin typeface="Arial"/>
                <a:cs typeface="Arial"/>
              </a:rPr>
              <a:t>.</a:t>
            </a:r>
          </a:p>
          <a:p>
            <a:pPr marL="67310" indent="0">
              <a:lnSpc>
                <a:spcPts val="1255"/>
              </a:lnSpc>
              <a:buNone/>
            </a:pPr>
            <a:endParaRPr lang="en-US" sz="1800" dirty="0">
              <a:latin typeface="Arial"/>
              <a:cs typeface="Arial"/>
            </a:endParaRPr>
          </a:p>
          <a:p>
            <a:pPr marL="299085" marR="191770" indent="-275590">
              <a:spcBef>
                <a:spcPts val="455"/>
              </a:spcBef>
              <a:buSzPct val="123809"/>
              <a:buAutoNum type="arabicPeriod" startAt="2"/>
              <a:tabLst>
                <a:tab pos="299085" algn="l"/>
                <a:tab pos="299720" algn="l"/>
              </a:tabLst>
            </a:pPr>
            <a:r>
              <a:rPr lang="en-US" sz="1800" b="1" spc="15" dirty="0">
                <a:latin typeface="Arial"/>
                <a:cs typeface="Arial"/>
              </a:rPr>
              <a:t>Exploration </a:t>
            </a:r>
            <a:r>
              <a:rPr lang="en-US" sz="1800" b="1" spc="25" dirty="0">
                <a:latin typeface="Arial"/>
                <a:cs typeface="Arial"/>
              </a:rPr>
              <a:t>&amp; </a:t>
            </a:r>
            <a:r>
              <a:rPr lang="en-US" sz="1800" b="1" spc="15" dirty="0">
                <a:latin typeface="Arial"/>
                <a:cs typeface="Arial"/>
              </a:rPr>
              <a:t>Understanding</a:t>
            </a:r>
            <a:r>
              <a:rPr lang="en-US" sz="1800" spc="15" dirty="0">
                <a:latin typeface="Arial"/>
                <a:cs typeface="Arial"/>
              </a:rPr>
              <a:t>: Understanding the data that you </a:t>
            </a:r>
            <a:r>
              <a:rPr lang="en-US" sz="1800" spc="5" dirty="0">
                <a:latin typeface="Arial"/>
                <a:cs typeface="Arial"/>
              </a:rPr>
              <a:t>will </a:t>
            </a:r>
            <a:r>
              <a:rPr lang="en-US" sz="1800" spc="20" dirty="0">
                <a:latin typeface="Arial"/>
                <a:cs typeface="Arial"/>
              </a:rPr>
              <a:t>use</a:t>
            </a:r>
            <a:r>
              <a:rPr lang="en-US" sz="1800" spc="-140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and  </a:t>
            </a:r>
            <a:r>
              <a:rPr lang="en-US" sz="1800" spc="20" dirty="0">
                <a:latin typeface="Arial"/>
                <a:cs typeface="Arial"/>
              </a:rPr>
              <a:t>how </a:t>
            </a:r>
            <a:r>
              <a:rPr lang="en-US" sz="1800" spc="10" dirty="0">
                <a:latin typeface="Arial"/>
                <a:cs typeface="Arial"/>
              </a:rPr>
              <a:t>it was </a:t>
            </a:r>
            <a:r>
              <a:rPr lang="en-US" sz="1800" spc="15" dirty="0">
                <a:latin typeface="Arial"/>
                <a:cs typeface="Arial"/>
              </a:rPr>
              <a:t>collected, often requiring significant</a:t>
            </a:r>
            <a:r>
              <a:rPr lang="en-US" sz="1800" spc="-180" dirty="0">
                <a:latin typeface="Arial"/>
                <a:cs typeface="Arial"/>
              </a:rPr>
              <a:t> </a:t>
            </a:r>
            <a:r>
              <a:rPr lang="en-US" sz="1800" spc="10" dirty="0" smtClean="0">
                <a:latin typeface="Arial"/>
                <a:cs typeface="Arial"/>
              </a:rPr>
              <a:t>exploration</a:t>
            </a:r>
          </a:p>
          <a:p>
            <a:pPr marL="299085" marR="191770" indent="-275590">
              <a:spcBef>
                <a:spcPts val="455"/>
              </a:spcBef>
              <a:buSzPct val="123809"/>
              <a:buAutoNum type="arabicPeriod" startAt="2"/>
              <a:tabLst>
                <a:tab pos="299085" algn="l"/>
                <a:tab pos="299720" algn="l"/>
              </a:tabLst>
            </a:pPr>
            <a:endParaRPr lang="en-US" sz="1800" dirty="0">
              <a:latin typeface="Arial"/>
              <a:cs typeface="Arial"/>
            </a:endParaRPr>
          </a:p>
          <a:p>
            <a:pPr marL="299085" indent="-275590">
              <a:lnSpc>
                <a:spcPts val="1555"/>
              </a:lnSpc>
              <a:spcBef>
                <a:spcPts val="434"/>
              </a:spcBef>
              <a:buSzPct val="123809"/>
              <a:buAutoNum type="arabicPeriod" startAt="2"/>
              <a:tabLst>
                <a:tab pos="299085" algn="l"/>
                <a:tab pos="299720" algn="l"/>
              </a:tabLst>
            </a:pPr>
            <a:r>
              <a:rPr lang="en-US" sz="1800" b="1" spc="20" dirty="0">
                <a:latin typeface="Arial"/>
                <a:cs typeface="Arial"/>
              </a:rPr>
              <a:t>Munging, </a:t>
            </a:r>
            <a:r>
              <a:rPr lang="en-US" sz="1800" b="1" spc="15" dirty="0">
                <a:latin typeface="Arial"/>
                <a:cs typeface="Arial"/>
              </a:rPr>
              <a:t>Wrangling, </a:t>
            </a:r>
            <a:r>
              <a:rPr lang="en-US" sz="1800" b="1" spc="25" dirty="0">
                <a:latin typeface="Arial"/>
                <a:cs typeface="Arial"/>
              </a:rPr>
              <a:t>&amp; </a:t>
            </a:r>
            <a:r>
              <a:rPr lang="en-US" sz="1800" b="1" spc="15" dirty="0">
                <a:latin typeface="Arial"/>
                <a:cs typeface="Arial"/>
              </a:rPr>
              <a:t>Manipulation</a:t>
            </a:r>
            <a:r>
              <a:rPr lang="en-US" sz="1800" spc="15" dirty="0">
                <a:latin typeface="Arial"/>
                <a:cs typeface="Arial"/>
              </a:rPr>
              <a:t>: Single </a:t>
            </a:r>
            <a:r>
              <a:rPr lang="en-US" sz="1800" spc="20" dirty="0">
                <a:latin typeface="Arial"/>
                <a:cs typeface="Arial"/>
              </a:rPr>
              <a:t>most </a:t>
            </a:r>
            <a:r>
              <a:rPr lang="en-US" sz="1800" spc="15" dirty="0">
                <a:latin typeface="Arial"/>
                <a:cs typeface="Arial"/>
              </a:rPr>
              <a:t>time-consuming</a:t>
            </a:r>
            <a:r>
              <a:rPr lang="en-US" sz="1800" spc="-195" dirty="0">
                <a:latin typeface="Arial"/>
                <a:cs typeface="Arial"/>
              </a:rPr>
              <a:t> </a:t>
            </a:r>
            <a:r>
              <a:rPr lang="en-US" sz="1800" spc="20" dirty="0">
                <a:latin typeface="Arial"/>
                <a:cs typeface="Arial"/>
              </a:rPr>
              <a:t>and</a:t>
            </a:r>
            <a:endParaRPr lang="en-US" sz="1800" dirty="0">
              <a:latin typeface="Arial"/>
              <a:cs typeface="Arial"/>
            </a:endParaRPr>
          </a:p>
          <a:p>
            <a:pPr marL="67310" indent="0">
              <a:lnSpc>
                <a:spcPts val="1255"/>
              </a:lnSpc>
              <a:buNone/>
            </a:pPr>
            <a:r>
              <a:rPr lang="en-US" sz="1800" spc="15" dirty="0" smtClean="0">
                <a:latin typeface="Arial"/>
                <a:cs typeface="Arial"/>
              </a:rPr>
              <a:t>   important </a:t>
            </a:r>
            <a:r>
              <a:rPr lang="en-US" sz="1800" spc="15" dirty="0">
                <a:latin typeface="Arial"/>
                <a:cs typeface="Arial"/>
              </a:rPr>
              <a:t>step </a:t>
            </a:r>
            <a:r>
              <a:rPr lang="en-US" sz="1800" spc="10" dirty="0">
                <a:latin typeface="Arial"/>
                <a:cs typeface="Arial"/>
              </a:rPr>
              <a:t>in </a:t>
            </a:r>
            <a:r>
              <a:rPr lang="en-US" sz="1800" spc="15" dirty="0">
                <a:latin typeface="Arial"/>
                <a:cs typeface="Arial"/>
              </a:rPr>
              <a:t>the pipeline </a:t>
            </a:r>
            <a:r>
              <a:rPr lang="en-US" sz="1800" spc="10" dirty="0">
                <a:latin typeface="Arial"/>
                <a:cs typeface="Arial"/>
              </a:rPr>
              <a:t>- </a:t>
            </a:r>
            <a:r>
              <a:rPr lang="en-US" sz="1800" spc="15" dirty="0">
                <a:latin typeface="Arial"/>
                <a:cs typeface="Arial"/>
              </a:rPr>
              <a:t>data </a:t>
            </a:r>
            <a:r>
              <a:rPr lang="en-US" sz="1800" spc="10" dirty="0">
                <a:latin typeface="Arial"/>
                <a:cs typeface="Arial"/>
              </a:rPr>
              <a:t>is rarely in </a:t>
            </a:r>
            <a:r>
              <a:rPr lang="en-US" sz="1800" spc="15" dirty="0">
                <a:latin typeface="Arial"/>
                <a:cs typeface="Arial"/>
              </a:rPr>
              <a:t>the needed form for</a:t>
            </a:r>
            <a:r>
              <a:rPr lang="en-US" sz="1800" spc="-195" dirty="0">
                <a:latin typeface="Arial"/>
                <a:cs typeface="Arial"/>
              </a:rPr>
              <a:t> </a:t>
            </a:r>
            <a:r>
              <a:rPr lang="en-US" sz="1800" spc="15" dirty="0" smtClean="0">
                <a:latin typeface="Arial"/>
                <a:cs typeface="Arial"/>
              </a:rPr>
              <a:t>analysis</a:t>
            </a:r>
          </a:p>
          <a:p>
            <a:pPr marL="67310" indent="0">
              <a:lnSpc>
                <a:spcPts val="1255"/>
              </a:lnSpc>
              <a:buNone/>
            </a:pPr>
            <a:endParaRPr lang="en-US" sz="1800" dirty="0">
              <a:latin typeface="Arial"/>
              <a:cs typeface="Arial"/>
            </a:endParaRPr>
          </a:p>
          <a:p>
            <a:pPr marL="299085" marR="393700" indent="-275590">
              <a:lnSpc>
                <a:spcPct val="101299"/>
              </a:lnSpc>
              <a:spcBef>
                <a:spcPts val="434"/>
              </a:spcBef>
              <a:buSzPct val="123809"/>
              <a:buAutoNum type="arabicPeriod" startAt="4"/>
              <a:tabLst>
                <a:tab pos="299085" algn="l"/>
                <a:tab pos="299720" algn="l"/>
              </a:tabLst>
            </a:pPr>
            <a:r>
              <a:rPr lang="en-US" sz="1800" b="1" spc="5" dirty="0">
                <a:latin typeface="Arial"/>
                <a:cs typeface="Arial"/>
              </a:rPr>
              <a:t>Analysis </a:t>
            </a:r>
            <a:r>
              <a:rPr lang="en-US" sz="1800" b="1" spc="25" dirty="0">
                <a:latin typeface="Arial"/>
                <a:cs typeface="Arial"/>
              </a:rPr>
              <a:t>&amp; </a:t>
            </a:r>
            <a:r>
              <a:rPr lang="en-US" sz="1800" b="1" spc="20" dirty="0">
                <a:latin typeface="Arial"/>
                <a:cs typeface="Arial"/>
              </a:rPr>
              <a:t>Modeling</a:t>
            </a:r>
            <a:r>
              <a:rPr lang="en-US" sz="1800" spc="20" dirty="0">
                <a:latin typeface="Arial"/>
                <a:cs typeface="Arial"/>
              </a:rPr>
              <a:t>: </a:t>
            </a:r>
            <a:r>
              <a:rPr lang="en-US" sz="1800" spc="15" dirty="0">
                <a:latin typeface="Arial"/>
                <a:cs typeface="Arial"/>
              </a:rPr>
              <a:t>The fun part where the data scientist </a:t>
            </a:r>
            <a:r>
              <a:rPr lang="en-US" sz="1800" spc="10" dirty="0">
                <a:latin typeface="Arial"/>
                <a:cs typeface="Arial"/>
              </a:rPr>
              <a:t>explores </a:t>
            </a:r>
            <a:r>
              <a:rPr lang="en-US" sz="1800" spc="15" dirty="0">
                <a:latin typeface="Arial"/>
                <a:cs typeface="Arial"/>
              </a:rPr>
              <a:t>the  statistical</a:t>
            </a:r>
            <a:r>
              <a:rPr lang="en-US" sz="1800" spc="-45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relationship</a:t>
            </a:r>
            <a:r>
              <a:rPr lang="en-US" sz="1800" spc="-40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between the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variables</a:t>
            </a:r>
            <a:r>
              <a:rPr lang="en-US" sz="1800" spc="-20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in</a:t>
            </a:r>
            <a:r>
              <a:rPr lang="en-US" sz="1800" spc="15" dirty="0">
                <a:latin typeface="Arial"/>
                <a:cs typeface="Arial"/>
              </a:rPr>
              <a:t> the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data</a:t>
            </a:r>
            <a:r>
              <a:rPr lang="en-US" sz="1800" spc="-10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and</a:t>
            </a:r>
            <a:r>
              <a:rPr lang="en-US" sz="1800" spc="5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uses</a:t>
            </a:r>
            <a:r>
              <a:rPr lang="en-US" sz="1800" spc="-10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a</a:t>
            </a:r>
            <a:r>
              <a:rPr lang="en-US" sz="1800" spc="10" dirty="0">
                <a:latin typeface="Arial"/>
                <a:cs typeface="Arial"/>
              </a:rPr>
              <a:t> </a:t>
            </a:r>
            <a:r>
              <a:rPr lang="en-US" sz="1800" spc="20" dirty="0">
                <a:latin typeface="Arial"/>
                <a:cs typeface="Arial"/>
              </a:rPr>
              <a:t>bag</a:t>
            </a:r>
            <a:r>
              <a:rPr lang="en-US" sz="1800" spc="5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of  </a:t>
            </a:r>
            <a:r>
              <a:rPr lang="en-US" sz="1800" spc="20" dirty="0">
                <a:latin typeface="Arial"/>
                <a:cs typeface="Arial"/>
              </a:rPr>
              <a:t>machine</a:t>
            </a:r>
            <a:r>
              <a:rPr lang="en-US" sz="1800" spc="-35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learning</a:t>
            </a:r>
            <a:r>
              <a:rPr lang="en-US" sz="1800" spc="-20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tricks</a:t>
            </a:r>
            <a:r>
              <a:rPr lang="en-US" sz="1800" spc="-20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to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cluster,</a:t>
            </a:r>
            <a:r>
              <a:rPr lang="en-US" sz="1800" spc="-10" dirty="0">
                <a:latin typeface="Arial"/>
                <a:cs typeface="Arial"/>
              </a:rPr>
              <a:t> </a:t>
            </a:r>
            <a:r>
              <a:rPr lang="en-US" sz="1800" spc="15" dirty="0" err="1">
                <a:latin typeface="Arial"/>
                <a:cs typeface="Arial"/>
              </a:rPr>
              <a:t>categoralize</a:t>
            </a:r>
            <a:r>
              <a:rPr lang="en-US" sz="1800" spc="15" dirty="0">
                <a:latin typeface="Arial"/>
                <a:cs typeface="Arial"/>
              </a:rPr>
              <a:t>,</a:t>
            </a:r>
            <a:r>
              <a:rPr lang="en-US" sz="1800" spc="-35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classify</a:t>
            </a:r>
            <a:r>
              <a:rPr lang="en-US" sz="1800" spc="-30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Predictive</a:t>
            </a:r>
            <a:r>
              <a:rPr lang="en-US" sz="1800" spc="-15" dirty="0">
                <a:latin typeface="Arial"/>
                <a:cs typeface="Arial"/>
              </a:rPr>
              <a:t> </a:t>
            </a:r>
            <a:r>
              <a:rPr lang="en-US" sz="1800" spc="15" dirty="0" smtClean="0">
                <a:latin typeface="Arial"/>
                <a:cs typeface="Arial"/>
              </a:rPr>
              <a:t>Models</a:t>
            </a:r>
          </a:p>
          <a:p>
            <a:pPr marL="299085" marR="393700" indent="-275590">
              <a:lnSpc>
                <a:spcPct val="101299"/>
              </a:lnSpc>
              <a:spcBef>
                <a:spcPts val="434"/>
              </a:spcBef>
              <a:buSzPct val="123809"/>
              <a:buAutoNum type="arabicPeriod" startAt="4"/>
              <a:tabLst>
                <a:tab pos="299085" algn="l"/>
                <a:tab pos="299720" algn="l"/>
              </a:tabLst>
            </a:pPr>
            <a:endParaRPr lang="en-US" sz="1800" dirty="0">
              <a:latin typeface="Arial"/>
              <a:cs typeface="Arial"/>
            </a:endParaRPr>
          </a:p>
          <a:p>
            <a:pPr marL="299085" marR="90805" indent="-275590">
              <a:spcBef>
                <a:spcPts val="459"/>
              </a:spcBef>
              <a:buSzPct val="123809"/>
              <a:buAutoNum type="arabicPeriod" startAt="4"/>
              <a:tabLst>
                <a:tab pos="299085" algn="l"/>
                <a:tab pos="299720" algn="l"/>
              </a:tabLst>
            </a:pPr>
            <a:r>
              <a:rPr lang="en-US" sz="1800" b="1" spc="20" dirty="0">
                <a:latin typeface="Arial"/>
                <a:cs typeface="Arial"/>
              </a:rPr>
              <a:t>Communicate </a:t>
            </a:r>
            <a:r>
              <a:rPr lang="en-US" sz="1800" b="1" spc="25" dirty="0">
                <a:latin typeface="Arial"/>
                <a:cs typeface="Arial"/>
              </a:rPr>
              <a:t>&amp; </a:t>
            </a:r>
            <a:r>
              <a:rPr lang="en-US" sz="1800" b="1" spc="15" dirty="0">
                <a:latin typeface="Arial"/>
                <a:cs typeface="Arial"/>
              </a:rPr>
              <a:t>Operationalize</a:t>
            </a:r>
            <a:r>
              <a:rPr lang="en-US" sz="1800" spc="15" dirty="0">
                <a:latin typeface="Arial"/>
                <a:cs typeface="Arial"/>
              </a:rPr>
              <a:t>: </a:t>
            </a:r>
            <a:r>
              <a:rPr lang="en-US" sz="1800" spc="10" dirty="0">
                <a:latin typeface="Arial"/>
                <a:cs typeface="Arial"/>
              </a:rPr>
              <a:t>Give </a:t>
            </a:r>
            <a:r>
              <a:rPr lang="en-US" sz="1800" spc="15" dirty="0">
                <a:latin typeface="Arial"/>
                <a:cs typeface="Arial"/>
              </a:rPr>
              <a:t>the data back </a:t>
            </a:r>
            <a:r>
              <a:rPr lang="en-US" sz="1800" spc="10" dirty="0">
                <a:latin typeface="Arial"/>
                <a:cs typeface="Arial"/>
              </a:rPr>
              <a:t>in </a:t>
            </a:r>
            <a:r>
              <a:rPr lang="en-US" sz="1800" spc="15" dirty="0">
                <a:latin typeface="Arial"/>
                <a:cs typeface="Arial"/>
              </a:rPr>
              <a:t>a compelling form</a:t>
            </a:r>
            <a:r>
              <a:rPr lang="en-US" sz="1800" spc="-180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and  structure </a:t>
            </a:r>
            <a:r>
              <a:rPr lang="en-US" sz="1800" spc="10" dirty="0">
                <a:latin typeface="Arial"/>
                <a:cs typeface="Arial"/>
              </a:rPr>
              <a:t>- </a:t>
            </a:r>
            <a:r>
              <a:rPr lang="en-US" sz="1800" spc="15" dirty="0">
                <a:latin typeface="Arial"/>
                <a:cs typeface="Arial"/>
              </a:rPr>
              <a:t>one-off </a:t>
            </a:r>
            <a:r>
              <a:rPr lang="en-US" sz="1800" spc="10" dirty="0">
                <a:latin typeface="Arial"/>
                <a:cs typeface="Arial"/>
              </a:rPr>
              <a:t>report, </a:t>
            </a:r>
            <a:r>
              <a:rPr lang="en-US" sz="1800" spc="15" dirty="0">
                <a:latin typeface="Arial"/>
                <a:cs typeface="Arial"/>
              </a:rPr>
              <a:t>scalable </a:t>
            </a:r>
            <a:r>
              <a:rPr lang="en-US" sz="1800" spc="10" dirty="0">
                <a:latin typeface="Arial"/>
                <a:cs typeface="Arial"/>
              </a:rPr>
              <a:t>web </a:t>
            </a:r>
            <a:r>
              <a:rPr lang="en-US" sz="1800" spc="15" dirty="0">
                <a:latin typeface="Arial"/>
                <a:cs typeface="Arial"/>
              </a:rPr>
              <a:t>product, interactive data,</a:t>
            </a:r>
            <a:r>
              <a:rPr lang="en-US" sz="1800" spc="-155" dirty="0">
                <a:latin typeface="Arial"/>
                <a:cs typeface="Arial"/>
              </a:rPr>
              <a:t> </a:t>
            </a:r>
            <a:r>
              <a:rPr lang="en-US" sz="1800" spc="35" dirty="0">
                <a:latin typeface="Arial"/>
                <a:cs typeface="Arial"/>
              </a:rPr>
              <a:t>…</a:t>
            </a:r>
            <a:endParaRPr lang="en-US" sz="1800" dirty="0">
              <a:latin typeface="Arial"/>
              <a:cs typeface="Arial"/>
            </a:endParaRP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63850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We will </a:t>
            </a:r>
            <a:r>
              <a:rPr lang="en-US" spc="-5" dirty="0">
                <a:latin typeface="Arial"/>
                <a:cs typeface="Arial"/>
              </a:rPr>
              <a:t>use the </a:t>
            </a:r>
            <a:r>
              <a:rPr lang="en-US" spc="-10" dirty="0">
                <a:latin typeface="Arial"/>
                <a:cs typeface="Arial"/>
              </a:rPr>
              <a:t>Anaconda </a:t>
            </a:r>
            <a:r>
              <a:rPr lang="en-US" spc="-5" dirty="0">
                <a:latin typeface="Arial"/>
                <a:cs typeface="Arial"/>
              </a:rPr>
              <a:t>distribution of</a:t>
            </a:r>
            <a:r>
              <a:rPr lang="en-US" spc="-55" dirty="0">
                <a:latin typeface="Arial"/>
                <a:cs typeface="Arial"/>
              </a:rPr>
              <a:t> </a:t>
            </a:r>
            <a:r>
              <a:rPr lang="en-US" spc="-10" dirty="0" smtClean="0">
                <a:latin typeface="Arial"/>
                <a:cs typeface="Arial"/>
              </a:rPr>
              <a:t>Python</a:t>
            </a:r>
            <a:endParaRPr lang="fr-FR" dirty="0"/>
          </a:p>
        </p:txBody>
      </p:sp>
      <p:sp>
        <p:nvSpPr>
          <p:cNvPr id="4" name="object 6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411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latin typeface="Arial"/>
                <a:cs typeface="Arial"/>
              </a:rPr>
              <a:t>If </a:t>
            </a:r>
            <a:r>
              <a:rPr lang="en-US" spc="-15" dirty="0">
                <a:latin typeface="Arial"/>
                <a:cs typeface="Arial"/>
              </a:rPr>
              <a:t>your Python </a:t>
            </a:r>
            <a:r>
              <a:rPr lang="en-US" spc="-5" dirty="0">
                <a:latin typeface="Arial"/>
                <a:cs typeface="Arial"/>
              </a:rPr>
              <a:t>3 is </a:t>
            </a:r>
            <a:r>
              <a:rPr lang="en-US" spc="5" dirty="0">
                <a:latin typeface="Arial"/>
                <a:cs typeface="Arial"/>
              </a:rPr>
              <a:t>weak? </a:t>
            </a:r>
            <a:r>
              <a:rPr lang="en-US" spc="-5" dirty="0">
                <a:latin typeface="Arial"/>
                <a:cs typeface="Arial"/>
              </a:rPr>
              <a:t>…and new to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spc="-10" dirty="0" err="1">
                <a:latin typeface="Arial"/>
                <a:cs typeface="Arial"/>
              </a:rPr>
              <a:t>Jupyter</a:t>
            </a:r>
            <a:r>
              <a:rPr lang="en-US" spc="-10" dirty="0" smtClean="0">
                <a:latin typeface="Arial"/>
                <a:cs typeface="Arial"/>
              </a:rPr>
              <a:t>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3195" indent="-139700">
              <a:spcBef>
                <a:spcPts val="1320"/>
              </a:spcBef>
              <a:tabLst>
                <a:tab pos="163830" algn="l"/>
              </a:tabLst>
            </a:pPr>
            <a:r>
              <a:rPr lang="en-US" sz="1800" spc="5" dirty="0">
                <a:latin typeface="Arial"/>
                <a:cs typeface="Arial"/>
              </a:rPr>
              <a:t>Rather than just reading about what happens when you </a:t>
            </a:r>
            <a:r>
              <a:rPr lang="en-US" sz="1800" dirty="0">
                <a:latin typeface="Arial"/>
                <a:cs typeface="Arial"/>
              </a:rPr>
              <a:t>type</a:t>
            </a:r>
            <a:r>
              <a:rPr lang="en-US" sz="1800" spc="-204" dirty="0">
                <a:latin typeface="Arial"/>
                <a:cs typeface="Arial"/>
              </a:rPr>
              <a:t> </a:t>
            </a:r>
            <a:r>
              <a:rPr lang="en-US" sz="1800" spc="15" dirty="0" smtClean="0">
                <a:latin typeface="Arial"/>
                <a:cs typeface="Arial"/>
              </a:rPr>
              <a:t>some </a:t>
            </a:r>
            <a:r>
              <a:rPr lang="en-US" sz="1800" spc="5" dirty="0" smtClean="0">
                <a:latin typeface="Arial"/>
                <a:cs typeface="Arial"/>
              </a:rPr>
              <a:t>Python</a:t>
            </a:r>
            <a:r>
              <a:rPr lang="en-US" sz="1800" spc="5" dirty="0">
                <a:latin typeface="Arial"/>
                <a:cs typeface="Arial"/>
              </a:rPr>
              <a:t>, </a:t>
            </a:r>
            <a:r>
              <a:rPr lang="en-US" sz="1800" dirty="0">
                <a:latin typeface="Arial"/>
                <a:cs typeface="Arial"/>
              </a:rPr>
              <a:t>try </a:t>
            </a:r>
            <a:r>
              <a:rPr lang="en-US" sz="1800" spc="5" dirty="0">
                <a:latin typeface="Arial"/>
                <a:cs typeface="Arial"/>
              </a:rPr>
              <a:t>out the </a:t>
            </a:r>
            <a:r>
              <a:rPr lang="en-US" sz="1800" spc="10" dirty="0">
                <a:latin typeface="Arial"/>
                <a:cs typeface="Arial"/>
              </a:rPr>
              <a:t>commands for</a:t>
            </a:r>
            <a:r>
              <a:rPr lang="en-US" sz="1800" spc="-12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yourself</a:t>
            </a:r>
            <a:endParaRPr lang="en-US" sz="1800" dirty="0">
              <a:latin typeface="Arial"/>
              <a:cs typeface="Arial"/>
            </a:endParaRPr>
          </a:p>
          <a:p>
            <a:pPr marL="163195" marR="5080" indent="-139700">
              <a:spcBef>
                <a:spcPts val="465"/>
              </a:spcBef>
              <a:tabLst>
                <a:tab pos="163830" algn="l"/>
              </a:tabLst>
            </a:pPr>
            <a:r>
              <a:rPr lang="en-US" sz="1800" spc="5" dirty="0">
                <a:latin typeface="Arial"/>
                <a:cs typeface="Arial"/>
              </a:rPr>
              <a:t>You </a:t>
            </a:r>
            <a:r>
              <a:rPr lang="en-US" sz="1800" spc="10" dirty="0">
                <a:latin typeface="Arial"/>
                <a:cs typeface="Arial"/>
              </a:rPr>
              <a:t>should </a:t>
            </a:r>
            <a:r>
              <a:rPr lang="en-US" sz="1800" spc="5" dirty="0">
                <a:latin typeface="Arial"/>
                <a:cs typeface="Arial"/>
              </a:rPr>
              <a:t>have Python </a:t>
            </a:r>
            <a:r>
              <a:rPr lang="en-US" sz="1800" spc="10" dirty="0">
                <a:latin typeface="Arial"/>
                <a:cs typeface="Arial"/>
              </a:rPr>
              <a:t>3 </a:t>
            </a:r>
            <a:r>
              <a:rPr lang="en-US" sz="1800" spc="5" dirty="0">
                <a:latin typeface="Arial"/>
                <a:cs typeface="Arial"/>
              </a:rPr>
              <a:t>running as you read, </a:t>
            </a:r>
            <a:r>
              <a:rPr lang="en-US" sz="1800" dirty="0">
                <a:latin typeface="Arial"/>
                <a:cs typeface="Arial"/>
              </a:rPr>
              <a:t>try </a:t>
            </a:r>
            <a:r>
              <a:rPr lang="en-US" sz="1800" spc="5" dirty="0">
                <a:latin typeface="Arial"/>
                <a:cs typeface="Arial"/>
              </a:rPr>
              <a:t>out every snippet</a:t>
            </a:r>
            <a:r>
              <a:rPr lang="en-US" sz="1800" spc="-185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of  </a:t>
            </a:r>
            <a:r>
              <a:rPr lang="en-US" sz="1800" spc="10" dirty="0">
                <a:latin typeface="Arial"/>
                <a:cs typeface="Arial"/>
              </a:rPr>
              <a:t>code, </a:t>
            </a:r>
            <a:r>
              <a:rPr lang="en-US" sz="1800" spc="5" dirty="0">
                <a:latin typeface="Arial"/>
                <a:cs typeface="Arial"/>
              </a:rPr>
              <a:t>and observe what the language does </a:t>
            </a:r>
            <a:r>
              <a:rPr lang="en-US" sz="1800" dirty="0">
                <a:latin typeface="Arial"/>
                <a:cs typeface="Arial"/>
              </a:rPr>
              <a:t>to</a:t>
            </a:r>
            <a:r>
              <a:rPr lang="en-US" sz="1800" spc="-17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respond</a:t>
            </a:r>
            <a:endParaRPr lang="en-US" sz="1800" dirty="0">
              <a:latin typeface="Arial"/>
              <a:cs typeface="Arial"/>
            </a:endParaRPr>
          </a:p>
          <a:p>
            <a:pPr marL="299085" marR="5080" lvl="1" indent="-100965">
              <a:spcBef>
                <a:spcPts val="405"/>
              </a:spcBef>
              <a:buSzPct val="78260"/>
              <a:buFont typeface="Wingdings"/>
              <a:buChar char=""/>
              <a:tabLst>
                <a:tab pos="299720" algn="l"/>
              </a:tabLst>
            </a:pPr>
            <a:r>
              <a:rPr lang="en-US" sz="1800" spc="-10" dirty="0">
                <a:latin typeface="Arial"/>
                <a:cs typeface="Arial"/>
              </a:rPr>
              <a:t>Reading about </a:t>
            </a:r>
            <a:r>
              <a:rPr lang="en-US" sz="1800" spc="-5" dirty="0">
                <a:latin typeface="Arial"/>
                <a:cs typeface="Arial"/>
              </a:rPr>
              <a:t>a </a:t>
            </a:r>
            <a:r>
              <a:rPr lang="en-US" sz="1800" spc="-10" dirty="0">
                <a:latin typeface="Arial"/>
                <a:cs typeface="Arial"/>
              </a:rPr>
              <a:t>computer language </a:t>
            </a:r>
            <a:r>
              <a:rPr lang="en-US" sz="1800" spc="-5" dirty="0">
                <a:latin typeface="Arial"/>
                <a:cs typeface="Arial"/>
              </a:rPr>
              <a:t>won’t teach </a:t>
            </a:r>
            <a:r>
              <a:rPr lang="en-US" sz="1800" spc="-10" dirty="0">
                <a:latin typeface="Arial"/>
                <a:cs typeface="Arial"/>
              </a:rPr>
              <a:t>you </a:t>
            </a:r>
            <a:r>
              <a:rPr lang="en-US" sz="1800" spc="-5" dirty="0">
                <a:latin typeface="Arial"/>
                <a:cs typeface="Arial"/>
              </a:rPr>
              <a:t>the </a:t>
            </a:r>
            <a:r>
              <a:rPr lang="en-US" sz="1800" spc="-10" dirty="0">
                <a:latin typeface="Arial"/>
                <a:cs typeface="Arial"/>
              </a:rPr>
              <a:t>language. </a:t>
            </a:r>
            <a:r>
              <a:rPr lang="en-US" sz="1800" spc="-15" dirty="0">
                <a:latin typeface="Arial"/>
                <a:cs typeface="Arial"/>
              </a:rPr>
              <a:t>You </a:t>
            </a:r>
            <a:r>
              <a:rPr lang="en-US" sz="1800" spc="-10" dirty="0">
                <a:latin typeface="Arial"/>
                <a:cs typeface="Arial"/>
              </a:rPr>
              <a:t>can  </a:t>
            </a:r>
            <a:r>
              <a:rPr lang="en-US" sz="1800" spc="-5" dirty="0">
                <a:latin typeface="Arial"/>
                <a:cs typeface="Arial"/>
              </a:rPr>
              <a:t>teach </a:t>
            </a:r>
            <a:r>
              <a:rPr lang="en-US" sz="1800" spc="-10" dirty="0">
                <a:latin typeface="Arial"/>
                <a:cs typeface="Arial"/>
              </a:rPr>
              <a:t>yourself </a:t>
            </a:r>
            <a:r>
              <a:rPr lang="en-US" sz="1800" spc="-5" dirty="0">
                <a:latin typeface="Arial"/>
                <a:cs typeface="Arial"/>
              </a:rPr>
              <a:t>the </a:t>
            </a:r>
            <a:r>
              <a:rPr lang="en-US" sz="1800" spc="-10" dirty="0">
                <a:latin typeface="Arial"/>
                <a:cs typeface="Arial"/>
              </a:rPr>
              <a:t>language </a:t>
            </a:r>
            <a:r>
              <a:rPr lang="en-US" sz="1800" spc="-5" dirty="0">
                <a:latin typeface="Arial"/>
                <a:cs typeface="Arial"/>
              </a:rPr>
              <a:t>by </a:t>
            </a:r>
            <a:r>
              <a:rPr lang="en-US" sz="1800" spc="-10" dirty="0">
                <a:latin typeface="Arial"/>
                <a:cs typeface="Arial"/>
              </a:rPr>
              <a:t>working through </a:t>
            </a:r>
            <a:r>
              <a:rPr lang="en-US" sz="1800" spc="-5" dirty="0">
                <a:latin typeface="Arial"/>
                <a:cs typeface="Arial"/>
              </a:rPr>
              <a:t>all the </a:t>
            </a:r>
            <a:r>
              <a:rPr lang="en-US" sz="1800" spc="-10" dirty="0">
                <a:latin typeface="Arial"/>
                <a:cs typeface="Arial"/>
              </a:rPr>
              <a:t>examples and lab  </a:t>
            </a:r>
            <a:r>
              <a:rPr lang="en-US" sz="1800" spc="-5" dirty="0">
                <a:latin typeface="Arial"/>
                <a:cs typeface="Arial"/>
              </a:rPr>
              <a:t>exercises, </a:t>
            </a:r>
            <a:r>
              <a:rPr lang="en-US" sz="1800" spc="-10" dirty="0">
                <a:latin typeface="Arial"/>
                <a:cs typeface="Arial"/>
              </a:rPr>
              <a:t>and </a:t>
            </a:r>
            <a:r>
              <a:rPr lang="en-US" sz="1800" spc="-5" dirty="0">
                <a:latin typeface="Arial"/>
                <a:cs typeface="Arial"/>
              </a:rPr>
              <a:t>then using </a:t>
            </a:r>
            <a:r>
              <a:rPr lang="en-US" sz="1800" spc="-10" dirty="0">
                <a:latin typeface="Arial"/>
                <a:cs typeface="Arial"/>
              </a:rPr>
              <a:t>what </a:t>
            </a:r>
            <a:r>
              <a:rPr lang="en-US" sz="1800" spc="-5" dirty="0">
                <a:latin typeface="Arial"/>
                <a:cs typeface="Arial"/>
              </a:rPr>
              <a:t>you’ve </a:t>
            </a:r>
            <a:r>
              <a:rPr lang="en-US" sz="1800" spc="-10" dirty="0">
                <a:latin typeface="Arial"/>
                <a:cs typeface="Arial"/>
              </a:rPr>
              <a:t>learning on you own problems</a:t>
            </a:r>
            <a:r>
              <a:rPr lang="en-US" sz="1800" spc="210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later.</a:t>
            </a:r>
            <a:endParaRPr lang="en-US" sz="1800" dirty="0">
              <a:latin typeface="Arial"/>
              <a:cs typeface="Arial"/>
            </a:endParaRPr>
          </a:p>
          <a:p>
            <a:pPr marL="299085" marR="279400" lvl="1" indent="-100965">
              <a:spcBef>
                <a:spcPts val="390"/>
              </a:spcBef>
              <a:buSzPct val="78260"/>
              <a:buFont typeface="Wingdings"/>
              <a:buChar char=""/>
              <a:tabLst>
                <a:tab pos="299720" algn="l"/>
              </a:tabLst>
            </a:pPr>
            <a:r>
              <a:rPr lang="en-US" sz="1800" spc="-5" dirty="0">
                <a:latin typeface="Arial"/>
                <a:cs typeface="Arial"/>
              </a:rPr>
              <a:t>Ask yourself: </a:t>
            </a:r>
            <a:r>
              <a:rPr lang="en-US" sz="1800" dirty="0">
                <a:latin typeface="Arial"/>
                <a:cs typeface="Arial"/>
              </a:rPr>
              <a:t>“What </a:t>
            </a:r>
            <a:r>
              <a:rPr lang="en-US" sz="1800" spc="-10" dirty="0">
                <a:latin typeface="Arial"/>
                <a:cs typeface="Arial"/>
              </a:rPr>
              <a:t>would happen </a:t>
            </a:r>
            <a:r>
              <a:rPr lang="en-US" sz="1800" dirty="0">
                <a:latin typeface="Arial"/>
                <a:cs typeface="Arial"/>
              </a:rPr>
              <a:t>if </a:t>
            </a:r>
            <a:r>
              <a:rPr lang="en-US" sz="1800" spc="-10" dirty="0">
                <a:latin typeface="Arial"/>
                <a:cs typeface="Arial"/>
              </a:rPr>
              <a:t>… </a:t>
            </a:r>
            <a:r>
              <a:rPr lang="en-US" sz="1800" spc="-5" dirty="0">
                <a:latin typeface="Arial"/>
                <a:cs typeface="Arial"/>
              </a:rPr>
              <a:t>?”, </a:t>
            </a:r>
            <a:r>
              <a:rPr lang="en-US" sz="1800" spc="-10" dirty="0">
                <a:latin typeface="Arial"/>
                <a:cs typeface="Arial"/>
              </a:rPr>
              <a:t>“How </a:t>
            </a:r>
            <a:r>
              <a:rPr lang="en-US" sz="1800" spc="-5" dirty="0">
                <a:latin typeface="Arial"/>
                <a:cs typeface="Arial"/>
              </a:rPr>
              <a:t>can I accomplish that?”  Just try things! </a:t>
            </a:r>
            <a:r>
              <a:rPr lang="en-US" sz="1800" spc="-10" dirty="0">
                <a:latin typeface="Arial"/>
                <a:cs typeface="Arial"/>
              </a:rPr>
              <a:t>And </a:t>
            </a:r>
            <a:r>
              <a:rPr lang="en-US" sz="1800" spc="-5" dirty="0">
                <a:latin typeface="Arial"/>
                <a:cs typeface="Arial"/>
              </a:rPr>
              <a:t>this </a:t>
            </a:r>
            <a:r>
              <a:rPr lang="en-US" sz="1800" spc="-10" dirty="0">
                <a:latin typeface="Arial"/>
                <a:cs typeface="Arial"/>
              </a:rPr>
              <a:t>process </a:t>
            </a:r>
            <a:r>
              <a:rPr lang="en-US" sz="1800" dirty="0">
                <a:latin typeface="Arial"/>
                <a:cs typeface="Arial"/>
              </a:rPr>
              <a:t>is </a:t>
            </a:r>
            <a:r>
              <a:rPr lang="en-US" sz="1800" spc="-10" dirty="0">
                <a:latin typeface="Arial"/>
                <a:cs typeface="Arial"/>
              </a:rPr>
              <a:t>not </a:t>
            </a:r>
            <a:r>
              <a:rPr lang="en-US" sz="1800" spc="-5" dirty="0">
                <a:latin typeface="Arial"/>
                <a:cs typeface="Arial"/>
              </a:rPr>
              <a:t>only </a:t>
            </a:r>
            <a:r>
              <a:rPr lang="en-US" sz="1800" spc="-10" dirty="0">
                <a:latin typeface="Arial"/>
                <a:cs typeface="Arial"/>
              </a:rPr>
              <a:t>more </a:t>
            </a:r>
            <a:r>
              <a:rPr lang="en-US" sz="1800" spc="-5" dirty="0">
                <a:latin typeface="Arial"/>
                <a:cs typeface="Arial"/>
              </a:rPr>
              <a:t>fun than passively  </a:t>
            </a:r>
            <a:r>
              <a:rPr lang="en-US" sz="1800" spc="-10" dirty="0">
                <a:latin typeface="Arial"/>
                <a:cs typeface="Arial"/>
              </a:rPr>
              <a:t>accumulating </a:t>
            </a:r>
            <a:r>
              <a:rPr lang="en-US" sz="1800" spc="-5" dirty="0">
                <a:latin typeface="Arial"/>
                <a:cs typeface="Arial"/>
              </a:rPr>
              <a:t>facts - </a:t>
            </a:r>
            <a:r>
              <a:rPr lang="en-US" sz="1800" spc="-10" dirty="0">
                <a:latin typeface="Arial"/>
                <a:cs typeface="Arial"/>
              </a:rPr>
              <a:t>and </a:t>
            </a:r>
            <a:r>
              <a:rPr lang="en-US" sz="1800" spc="-5" dirty="0">
                <a:latin typeface="Arial"/>
                <a:cs typeface="Arial"/>
              </a:rPr>
              <a:t>it is </a:t>
            </a:r>
            <a:r>
              <a:rPr lang="en-US" sz="1800" dirty="0" err="1">
                <a:latin typeface="Arial"/>
                <a:cs typeface="Arial"/>
              </a:rPr>
              <a:t>fr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more</a:t>
            </a:r>
            <a:r>
              <a:rPr lang="en-US" sz="1800" spc="25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effective.</a:t>
            </a:r>
            <a:endParaRPr lang="en-US" sz="1800" dirty="0">
              <a:latin typeface="Arial"/>
              <a:cs typeface="Arial"/>
            </a:endParaRPr>
          </a:p>
          <a:p>
            <a:pPr marL="299085" marR="74295" lvl="1" indent="-100965">
              <a:spcBef>
                <a:spcPts val="405"/>
              </a:spcBef>
              <a:buSzPct val="78260"/>
              <a:buFont typeface="Wingdings"/>
              <a:buChar char=""/>
              <a:tabLst>
                <a:tab pos="299720" algn="l"/>
              </a:tabLst>
            </a:pPr>
            <a:r>
              <a:rPr lang="en-US" sz="1800" spc="-10" dirty="0">
                <a:latin typeface="Arial"/>
                <a:cs typeface="Arial"/>
              </a:rPr>
              <a:t>Make </a:t>
            </a:r>
            <a:r>
              <a:rPr lang="en-US" sz="1800" spc="-5" dirty="0">
                <a:latin typeface="Arial"/>
                <a:cs typeface="Arial"/>
              </a:rPr>
              <a:t>mistakes! - </a:t>
            </a:r>
            <a:r>
              <a:rPr lang="en-US" sz="1800" spc="-10" dirty="0">
                <a:latin typeface="Arial"/>
                <a:cs typeface="Arial"/>
              </a:rPr>
              <a:t>not </a:t>
            </a:r>
            <a:r>
              <a:rPr lang="en-US" sz="1800" spc="-5" dirty="0">
                <a:latin typeface="Arial"/>
                <a:cs typeface="Arial"/>
              </a:rPr>
              <a:t>necessarily </a:t>
            </a:r>
            <a:r>
              <a:rPr lang="en-US" sz="1800" spc="-10" dirty="0">
                <a:latin typeface="Arial"/>
                <a:cs typeface="Arial"/>
              </a:rPr>
              <a:t>deliberately </a:t>
            </a:r>
            <a:r>
              <a:rPr lang="en-US" sz="1800" spc="-5" dirty="0">
                <a:latin typeface="Arial"/>
                <a:cs typeface="Arial"/>
              </a:rPr>
              <a:t>- </a:t>
            </a:r>
            <a:r>
              <a:rPr lang="en-US" sz="1800" spc="-10" dirty="0">
                <a:latin typeface="Arial"/>
                <a:cs typeface="Arial"/>
              </a:rPr>
              <a:t>as each </a:t>
            </a:r>
            <a:r>
              <a:rPr lang="en-US" sz="1800" spc="-5" dirty="0">
                <a:latin typeface="Arial"/>
                <a:cs typeface="Arial"/>
              </a:rPr>
              <a:t>mistake </a:t>
            </a:r>
            <a:r>
              <a:rPr lang="en-US" sz="1800" spc="-10" dirty="0">
                <a:latin typeface="Arial"/>
                <a:cs typeface="Arial"/>
              </a:rPr>
              <a:t>provide </a:t>
            </a:r>
            <a:r>
              <a:rPr lang="en-US" sz="1800" spc="-5" dirty="0">
                <a:latin typeface="Arial"/>
                <a:cs typeface="Arial"/>
              </a:rPr>
              <a:t>the  opportunity to </a:t>
            </a:r>
            <a:r>
              <a:rPr lang="en-US" sz="1800" spc="-10" dirty="0">
                <a:latin typeface="Arial"/>
                <a:cs typeface="Arial"/>
              </a:rPr>
              <a:t>learn something</a:t>
            </a:r>
            <a:r>
              <a:rPr lang="en-US" sz="1800" spc="65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new.</a:t>
            </a:r>
            <a:endParaRPr lang="en-US" sz="1800" dirty="0">
              <a:latin typeface="Arial"/>
              <a:cs typeface="Arial"/>
            </a:endParaRPr>
          </a:p>
          <a:p>
            <a:pPr marL="299085" lvl="1" indent="-100965">
              <a:spcBef>
                <a:spcPts val="390"/>
              </a:spcBef>
              <a:buSzPct val="78260"/>
              <a:buFont typeface="Wingdings"/>
              <a:buChar char=""/>
              <a:tabLst>
                <a:tab pos="299720" algn="l"/>
              </a:tabLst>
            </a:pPr>
            <a:r>
              <a:rPr lang="en-US" sz="1800" spc="-10" dirty="0">
                <a:latin typeface="Arial"/>
                <a:cs typeface="Arial"/>
              </a:rPr>
              <a:t>Good </a:t>
            </a:r>
            <a:r>
              <a:rPr lang="en-US" sz="1800" spc="-5" dirty="0">
                <a:latin typeface="Arial"/>
                <a:cs typeface="Arial"/>
              </a:rPr>
              <a:t>practice: </a:t>
            </a:r>
            <a:r>
              <a:rPr lang="en-US" sz="1800" spc="-10" dirty="0">
                <a:latin typeface="Arial"/>
                <a:cs typeface="Arial"/>
              </a:rPr>
              <a:t>keep </a:t>
            </a:r>
            <a:r>
              <a:rPr lang="en-US" sz="1800" spc="-5" dirty="0">
                <a:latin typeface="Arial"/>
                <a:cs typeface="Arial"/>
              </a:rPr>
              <a:t>a log! </a:t>
            </a:r>
            <a:r>
              <a:rPr lang="en-US" sz="1800" spc="-10" dirty="0">
                <a:latin typeface="Arial"/>
                <a:cs typeface="Arial"/>
              </a:rPr>
              <a:t>That </a:t>
            </a:r>
            <a:r>
              <a:rPr lang="en-US" sz="1800" dirty="0">
                <a:latin typeface="Arial"/>
                <a:cs typeface="Arial"/>
              </a:rPr>
              <a:t>is </a:t>
            </a:r>
            <a:r>
              <a:rPr lang="en-US" sz="1800" spc="-10" dirty="0">
                <a:latin typeface="Arial"/>
                <a:cs typeface="Arial"/>
              </a:rPr>
              <a:t>what any </a:t>
            </a:r>
            <a:r>
              <a:rPr lang="en-US" sz="1800" spc="-5" dirty="0">
                <a:latin typeface="Arial"/>
                <a:cs typeface="Arial"/>
              </a:rPr>
              <a:t>scientist </a:t>
            </a:r>
            <a:r>
              <a:rPr lang="en-US" sz="1800" spc="-10" dirty="0">
                <a:latin typeface="Arial"/>
                <a:cs typeface="Arial"/>
              </a:rPr>
              <a:t>does, and as we</a:t>
            </a:r>
            <a:r>
              <a:rPr lang="en-US" sz="1800" spc="130" dirty="0">
                <a:latin typeface="Arial"/>
                <a:cs typeface="Arial"/>
              </a:rPr>
              <a:t> </a:t>
            </a:r>
            <a:r>
              <a:rPr lang="en-US" sz="1800" spc="-10" dirty="0" smtClean="0">
                <a:latin typeface="Arial"/>
                <a:cs typeface="Arial"/>
              </a:rPr>
              <a:t>are new </a:t>
            </a:r>
            <a:r>
              <a:rPr lang="en-US" sz="1800" spc="-10" dirty="0">
                <a:latin typeface="Arial"/>
                <a:cs typeface="Arial"/>
              </a:rPr>
              <a:t>data </a:t>
            </a:r>
            <a:r>
              <a:rPr lang="en-US" sz="1800" spc="-5" dirty="0">
                <a:latin typeface="Arial"/>
                <a:cs typeface="Arial"/>
              </a:rPr>
              <a:t>scientists, </a:t>
            </a:r>
            <a:r>
              <a:rPr lang="en-US" sz="1800" spc="-10" dirty="0">
                <a:latin typeface="Arial"/>
                <a:cs typeface="Arial"/>
              </a:rPr>
              <a:t>our </a:t>
            </a:r>
            <a:r>
              <a:rPr lang="en-US" sz="1800" spc="-5" dirty="0">
                <a:latin typeface="Arial"/>
                <a:cs typeface="Arial"/>
              </a:rPr>
              <a:t>log is </a:t>
            </a:r>
            <a:r>
              <a:rPr lang="en-US" sz="1800" spc="-5" dirty="0" err="1">
                <a:latin typeface="Arial"/>
                <a:cs typeface="Arial"/>
              </a:rPr>
              <a:t>Jupyter</a:t>
            </a:r>
            <a:r>
              <a:rPr lang="en-US" sz="1800" spc="35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Notebook.</a:t>
            </a:r>
            <a:endParaRPr lang="en-US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23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err="1">
                <a:latin typeface="Arial"/>
                <a:cs typeface="Arial"/>
              </a:rPr>
              <a:t>Getting</a:t>
            </a:r>
            <a:r>
              <a:rPr lang="fr-FR" spc="-5" dirty="0">
                <a:latin typeface="Arial"/>
                <a:cs typeface="Arial"/>
              </a:rPr>
              <a:t> </a:t>
            </a:r>
            <a:r>
              <a:rPr lang="fr-FR" spc="-5" dirty="0" err="1">
                <a:latin typeface="Arial"/>
                <a:cs typeface="Arial"/>
              </a:rPr>
              <a:t>started</a:t>
            </a:r>
            <a:r>
              <a:rPr lang="fr-FR" spc="-5" dirty="0">
                <a:latin typeface="Arial"/>
                <a:cs typeface="Arial"/>
              </a:rPr>
              <a:t> </a:t>
            </a:r>
            <a:r>
              <a:rPr lang="fr-FR" spc="5" dirty="0" err="1">
                <a:latin typeface="Arial"/>
                <a:cs typeface="Arial"/>
              </a:rPr>
              <a:t>with</a:t>
            </a:r>
            <a:r>
              <a:rPr lang="fr-FR" spc="-60" dirty="0">
                <a:latin typeface="Arial"/>
                <a:cs typeface="Arial"/>
              </a:rPr>
              <a:t> </a:t>
            </a:r>
            <a:r>
              <a:rPr lang="fr-FR" spc="-10" dirty="0" err="1" smtClean="0">
                <a:latin typeface="Arial"/>
                <a:cs typeface="Arial"/>
              </a:rPr>
              <a:t>Jupyter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3195" indent="-139700">
              <a:spcBef>
                <a:spcPts val="1315"/>
              </a:spcBef>
              <a:buSzPct val="120833"/>
              <a:tabLst>
                <a:tab pos="163830" algn="l"/>
              </a:tabLst>
            </a:pPr>
            <a:r>
              <a:rPr lang="en-US" sz="1800" dirty="0">
                <a:latin typeface="Arial"/>
                <a:cs typeface="Arial"/>
              </a:rPr>
              <a:t>Use </a:t>
            </a:r>
            <a:r>
              <a:rPr lang="en-US" sz="1800" spc="-5" dirty="0">
                <a:latin typeface="Arial"/>
                <a:cs typeface="Arial"/>
              </a:rPr>
              <a:t>Anaconda </a:t>
            </a:r>
            <a:r>
              <a:rPr lang="en-US" sz="1800" dirty="0">
                <a:latin typeface="Arial"/>
                <a:cs typeface="Arial"/>
              </a:rPr>
              <a:t>5 to </a:t>
            </a:r>
            <a:r>
              <a:rPr lang="en-US" sz="1800" spc="-5" dirty="0">
                <a:latin typeface="Arial"/>
                <a:cs typeface="Arial"/>
              </a:rPr>
              <a:t>install </a:t>
            </a:r>
            <a:r>
              <a:rPr lang="en-US" sz="1800" spc="-10" dirty="0" err="1">
                <a:solidFill>
                  <a:srgbClr val="0070C0"/>
                </a:solidFill>
                <a:latin typeface="Arial"/>
                <a:cs typeface="Arial"/>
              </a:rPr>
              <a:t>Jupyter</a:t>
            </a:r>
            <a:r>
              <a:rPr lang="en-US" sz="1800" spc="-1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on </a:t>
            </a:r>
            <a:r>
              <a:rPr lang="en-US" sz="1800" spc="-15" dirty="0">
                <a:latin typeface="Arial"/>
                <a:cs typeface="Arial"/>
              </a:rPr>
              <a:t>your </a:t>
            </a:r>
            <a:r>
              <a:rPr lang="en-US" sz="1800" dirty="0">
                <a:latin typeface="Arial"/>
                <a:cs typeface="Arial"/>
              </a:rPr>
              <a:t>computer from</a:t>
            </a:r>
            <a:r>
              <a:rPr lang="en-US" sz="1800" spc="15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Anaconda</a:t>
            </a:r>
            <a:endParaRPr lang="en-US" sz="1800" dirty="0">
              <a:latin typeface="Arial"/>
              <a:cs typeface="Arial"/>
            </a:endParaRPr>
          </a:p>
          <a:p>
            <a:pPr marL="299085" lvl="1" indent="-100965">
              <a:spcBef>
                <a:spcPts val="430"/>
              </a:spcBef>
              <a:buSzPct val="80952"/>
              <a:buFont typeface="Wingdings"/>
              <a:buChar char=""/>
              <a:tabLst>
                <a:tab pos="299720" algn="l"/>
              </a:tabLst>
            </a:pPr>
            <a:r>
              <a:rPr lang="en-US" sz="1800" spc="20" dirty="0">
                <a:latin typeface="Arial"/>
                <a:cs typeface="Arial"/>
              </a:rPr>
              <a:t>Windows, </a:t>
            </a:r>
            <a:r>
              <a:rPr lang="en-US" sz="1800" spc="15" dirty="0" err="1">
                <a:latin typeface="Arial"/>
                <a:cs typeface="Arial"/>
              </a:rPr>
              <a:t>MacOS</a:t>
            </a:r>
            <a:r>
              <a:rPr lang="en-US" sz="1800" spc="15" dirty="0">
                <a:latin typeface="Arial"/>
                <a:cs typeface="Arial"/>
              </a:rPr>
              <a:t>, </a:t>
            </a:r>
            <a:r>
              <a:rPr lang="en-US" sz="1800" spc="25" dirty="0">
                <a:latin typeface="Arial"/>
                <a:cs typeface="Arial"/>
              </a:rPr>
              <a:t>&amp; </a:t>
            </a:r>
            <a:r>
              <a:rPr lang="en-US" sz="1800" spc="15" dirty="0">
                <a:latin typeface="Arial"/>
                <a:cs typeface="Arial"/>
              </a:rPr>
              <a:t>Linux versions </a:t>
            </a:r>
            <a:r>
              <a:rPr lang="en-US" sz="1800" spc="10" dirty="0">
                <a:latin typeface="Arial"/>
                <a:cs typeface="Arial"/>
              </a:rPr>
              <a:t>at</a:t>
            </a:r>
            <a:r>
              <a:rPr lang="en-US" sz="1800" spc="-114" dirty="0">
                <a:solidFill>
                  <a:srgbClr val="00649D"/>
                </a:solidFill>
                <a:latin typeface="Arial"/>
                <a:cs typeface="Arial"/>
              </a:rPr>
              <a:t> </a:t>
            </a:r>
            <a:r>
              <a:rPr lang="en-US" sz="1800" u="sng" spc="15" dirty="0">
                <a:solidFill>
                  <a:srgbClr val="00649D"/>
                </a:solidFill>
                <a:uFill>
                  <a:solidFill>
                    <a:srgbClr val="00649D"/>
                  </a:solidFill>
                </a:uFill>
                <a:latin typeface="Arial"/>
                <a:cs typeface="Arial"/>
              </a:rPr>
              <a:t>https://</a:t>
            </a:r>
            <a:r>
              <a:rPr lang="en-US" sz="1800" u="sng" spc="15" dirty="0">
                <a:solidFill>
                  <a:srgbClr val="00649D"/>
                </a:solidFill>
                <a:uFill>
                  <a:solidFill>
                    <a:srgbClr val="00649D"/>
                  </a:solidFill>
                </a:uFill>
                <a:latin typeface="Arial"/>
                <a:cs typeface="Arial"/>
                <a:hlinkClick r:id="rId2"/>
              </a:rPr>
              <a:t>www.anaconda.com/download/</a:t>
            </a:r>
            <a:endParaRPr lang="en-US" sz="1800" dirty="0">
              <a:latin typeface="Arial"/>
              <a:cs typeface="Arial"/>
            </a:endParaRPr>
          </a:p>
          <a:p>
            <a:pPr marL="299085" lvl="1" indent="-100965">
              <a:spcBef>
                <a:spcPts val="434"/>
              </a:spcBef>
              <a:buSzPct val="80952"/>
              <a:buFont typeface="Wingdings"/>
              <a:buChar char=""/>
              <a:tabLst>
                <a:tab pos="299720" algn="l"/>
              </a:tabLst>
            </a:pPr>
            <a:r>
              <a:rPr lang="en-US" sz="1800" spc="15" dirty="0">
                <a:latin typeface="Arial"/>
                <a:cs typeface="Arial"/>
              </a:rPr>
              <a:t>Install Python 3.6 </a:t>
            </a:r>
            <a:r>
              <a:rPr lang="en-US" sz="1800" spc="10" dirty="0">
                <a:latin typeface="Arial"/>
                <a:cs typeface="Arial"/>
              </a:rPr>
              <a:t>(or later) </a:t>
            </a:r>
            <a:r>
              <a:rPr lang="en-US" sz="1800" spc="15" dirty="0">
                <a:latin typeface="Arial"/>
                <a:cs typeface="Arial"/>
              </a:rPr>
              <a:t>version</a:t>
            </a:r>
            <a:r>
              <a:rPr lang="en-US" sz="1800" spc="-75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64-bit</a:t>
            </a:r>
            <a:endParaRPr lang="en-US" sz="1800" dirty="0">
              <a:latin typeface="Arial"/>
              <a:cs typeface="Arial"/>
            </a:endParaRPr>
          </a:p>
          <a:p>
            <a:pPr marL="299085" marR="140335" lvl="1" indent="-100965">
              <a:spcBef>
                <a:spcPts val="390"/>
              </a:spcBef>
              <a:buSzPct val="80952"/>
              <a:buFont typeface="Wingdings"/>
              <a:buChar char=""/>
              <a:tabLst>
                <a:tab pos="299720" algn="l"/>
              </a:tabLst>
            </a:pPr>
            <a:r>
              <a:rPr lang="en-US" sz="1800" spc="15" dirty="0">
                <a:latin typeface="Arial"/>
                <a:cs typeface="Arial"/>
              </a:rPr>
              <a:t>The </a:t>
            </a:r>
            <a:r>
              <a:rPr lang="en-US" sz="1800" spc="20" dirty="0">
                <a:latin typeface="Arial"/>
                <a:cs typeface="Arial"/>
              </a:rPr>
              <a:t>open </a:t>
            </a:r>
            <a:r>
              <a:rPr lang="en-US" sz="1800" spc="15" dirty="0">
                <a:latin typeface="Arial"/>
                <a:cs typeface="Arial"/>
              </a:rPr>
              <a:t>source version </a:t>
            </a:r>
            <a:r>
              <a:rPr lang="en-US" sz="1800" spc="10" dirty="0">
                <a:latin typeface="Arial"/>
                <a:cs typeface="Arial"/>
              </a:rPr>
              <a:t>of </a:t>
            </a:r>
            <a:r>
              <a:rPr lang="en-US" sz="1800" spc="20" dirty="0">
                <a:latin typeface="Arial"/>
                <a:cs typeface="Arial"/>
              </a:rPr>
              <a:t>Anaconda </a:t>
            </a:r>
            <a:r>
              <a:rPr lang="en-US" sz="1800" spc="10" dirty="0">
                <a:latin typeface="Arial"/>
                <a:cs typeface="Arial"/>
              </a:rPr>
              <a:t>is </a:t>
            </a:r>
            <a:r>
              <a:rPr lang="en-US" sz="1800" spc="15" dirty="0">
                <a:latin typeface="Arial"/>
                <a:cs typeface="Arial"/>
              </a:rPr>
              <a:t>a high performance distribution </a:t>
            </a:r>
            <a:r>
              <a:rPr lang="en-US" sz="1800" spc="10" dirty="0">
                <a:latin typeface="Arial"/>
                <a:cs typeface="Arial"/>
              </a:rPr>
              <a:t>of  </a:t>
            </a:r>
            <a:r>
              <a:rPr lang="en-US" sz="1800" spc="15" dirty="0">
                <a:latin typeface="Arial"/>
                <a:cs typeface="Arial"/>
              </a:rPr>
              <a:t>Python and </a:t>
            </a:r>
            <a:r>
              <a:rPr lang="en-US" sz="1800" spc="25" dirty="0">
                <a:latin typeface="Arial"/>
                <a:cs typeface="Arial"/>
              </a:rPr>
              <a:t>R </a:t>
            </a:r>
            <a:r>
              <a:rPr lang="en-US" sz="1800" spc="15" dirty="0">
                <a:latin typeface="Arial"/>
                <a:cs typeface="Arial"/>
              </a:rPr>
              <a:t>and includes </a:t>
            </a:r>
            <a:r>
              <a:rPr lang="en-US" sz="1800" spc="10" dirty="0">
                <a:latin typeface="Arial"/>
                <a:cs typeface="Arial"/>
              </a:rPr>
              <a:t>over </a:t>
            </a:r>
            <a:r>
              <a:rPr lang="en-US" sz="1800" spc="15" dirty="0">
                <a:latin typeface="Arial"/>
                <a:cs typeface="Arial"/>
              </a:rPr>
              <a:t>100 </a:t>
            </a:r>
            <a:r>
              <a:rPr lang="en-US" sz="1800" spc="10" dirty="0">
                <a:latin typeface="Arial"/>
                <a:cs typeface="Arial"/>
              </a:rPr>
              <a:t>of </a:t>
            </a:r>
            <a:r>
              <a:rPr lang="en-US" sz="1800" spc="15" dirty="0">
                <a:latin typeface="Arial"/>
                <a:cs typeface="Arial"/>
              </a:rPr>
              <a:t>the </a:t>
            </a:r>
            <a:r>
              <a:rPr lang="en-US" sz="1800" spc="20" dirty="0">
                <a:latin typeface="Arial"/>
                <a:cs typeface="Arial"/>
              </a:rPr>
              <a:t>most </a:t>
            </a:r>
            <a:r>
              <a:rPr lang="en-US" sz="1800" spc="15" dirty="0">
                <a:latin typeface="Arial"/>
                <a:cs typeface="Arial"/>
              </a:rPr>
              <a:t>popular Python, R, </a:t>
            </a:r>
            <a:r>
              <a:rPr lang="en-US" sz="1800" spc="20" dirty="0">
                <a:latin typeface="Arial"/>
                <a:cs typeface="Arial"/>
              </a:rPr>
              <a:t>and</a:t>
            </a:r>
            <a:r>
              <a:rPr lang="en-US" sz="1800" spc="-185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Scala  packages </a:t>
            </a:r>
            <a:r>
              <a:rPr lang="en-US" sz="1800" spc="10" dirty="0">
                <a:latin typeface="Arial"/>
                <a:cs typeface="Arial"/>
              </a:rPr>
              <a:t>for </a:t>
            </a:r>
            <a:r>
              <a:rPr lang="en-US" sz="1800" spc="15" dirty="0">
                <a:latin typeface="Arial"/>
                <a:cs typeface="Arial"/>
              </a:rPr>
              <a:t>data</a:t>
            </a:r>
            <a:r>
              <a:rPr lang="en-US" sz="1800" spc="-60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science</a:t>
            </a:r>
            <a:endParaRPr lang="en-US" sz="1800" dirty="0">
              <a:latin typeface="Arial"/>
              <a:cs typeface="Arial"/>
            </a:endParaRPr>
          </a:p>
          <a:p>
            <a:pPr marL="299085" marR="5080" lvl="1" indent="-100965">
              <a:spcBef>
                <a:spcPts val="390"/>
              </a:spcBef>
              <a:buSzPct val="80952"/>
              <a:buFont typeface="Wingdings"/>
              <a:buChar char=""/>
              <a:tabLst>
                <a:tab pos="299720" algn="l"/>
              </a:tabLst>
            </a:pPr>
            <a:r>
              <a:rPr lang="en-US" sz="1800" spc="10" dirty="0">
                <a:latin typeface="Arial"/>
                <a:cs typeface="Arial"/>
              </a:rPr>
              <a:t>Additionally, you'll </a:t>
            </a:r>
            <a:r>
              <a:rPr lang="en-US" sz="1800" spc="15" dirty="0">
                <a:latin typeface="Arial"/>
                <a:cs typeface="Arial"/>
              </a:rPr>
              <a:t>have </a:t>
            </a:r>
            <a:r>
              <a:rPr lang="en-US" sz="1800" spc="20" dirty="0">
                <a:latin typeface="Arial"/>
                <a:cs typeface="Arial"/>
              </a:rPr>
              <a:t>access </a:t>
            </a:r>
            <a:r>
              <a:rPr lang="en-US" sz="1800" spc="10" dirty="0">
                <a:latin typeface="Arial"/>
                <a:cs typeface="Arial"/>
              </a:rPr>
              <a:t>to over </a:t>
            </a:r>
            <a:r>
              <a:rPr lang="en-US" sz="1800" spc="15" dirty="0">
                <a:latin typeface="Arial"/>
                <a:cs typeface="Arial"/>
              </a:rPr>
              <a:t>720 </a:t>
            </a:r>
            <a:r>
              <a:rPr lang="en-US" sz="1800" spc="20" dirty="0">
                <a:latin typeface="Arial"/>
                <a:cs typeface="Arial"/>
              </a:rPr>
              <a:t>packages </a:t>
            </a:r>
            <a:r>
              <a:rPr lang="en-US" sz="1800" spc="15" dirty="0">
                <a:latin typeface="Arial"/>
                <a:cs typeface="Arial"/>
              </a:rPr>
              <a:t>that </a:t>
            </a:r>
            <a:r>
              <a:rPr lang="en-US" sz="1800" spc="20" dirty="0">
                <a:latin typeface="Arial"/>
                <a:cs typeface="Arial"/>
              </a:rPr>
              <a:t>can </a:t>
            </a:r>
            <a:r>
              <a:rPr lang="en-US" sz="1800" spc="15" dirty="0">
                <a:latin typeface="Arial"/>
                <a:cs typeface="Arial"/>
              </a:rPr>
              <a:t>easily be</a:t>
            </a:r>
            <a:r>
              <a:rPr lang="en-US" sz="1800" spc="-200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installed  </a:t>
            </a:r>
            <a:r>
              <a:rPr lang="en-US" sz="1800" spc="10" dirty="0">
                <a:latin typeface="Arial"/>
                <a:cs typeface="Arial"/>
              </a:rPr>
              <a:t>with </a:t>
            </a:r>
            <a:r>
              <a:rPr lang="en-US" sz="1800" b="1" spc="15" dirty="0" err="1">
                <a:latin typeface="Arial"/>
                <a:cs typeface="Arial"/>
              </a:rPr>
              <a:t>conda</a:t>
            </a:r>
            <a:r>
              <a:rPr lang="en-US" sz="1800" spc="15" dirty="0">
                <a:latin typeface="Arial"/>
                <a:cs typeface="Arial"/>
              </a:rPr>
              <a:t>, the renowned package, dependency, and environment manager,  that </a:t>
            </a:r>
            <a:r>
              <a:rPr lang="en-US" sz="1800" spc="10" dirty="0">
                <a:latin typeface="Arial"/>
                <a:cs typeface="Arial"/>
              </a:rPr>
              <a:t>is </a:t>
            </a:r>
            <a:r>
              <a:rPr lang="en-US" sz="1800" spc="15" dirty="0">
                <a:latin typeface="Arial"/>
                <a:cs typeface="Arial"/>
              </a:rPr>
              <a:t>included </a:t>
            </a:r>
            <a:r>
              <a:rPr lang="en-US" sz="1800" spc="10" dirty="0">
                <a:latin typeface="Arial"/>
                <a:cs typeface="Arial"/>
              </a:rPr>
              <a:t>in </a:t>
            </a:r>
            <a:r>
              <a:rPr lang="en-US" sz="1800" spc="20" dirty="0">
                <a:latin typeface="Arial"/>
                <a:cs typeface="Arial"/>
              </a:rPr>
              <a:t>Anaconda </a:t>
            </a:r>
            <a:r>
              <a:rPr lang="en-US" sz="1800" spc="10" dirty="0">
                <a:latin typeface="Arial"/>
                <a:cs typeface="Arial"/>
              </a:rPr>
              <a:t>- </a:t>
            </a:r>
            <a:r>
              <a:rPr lang="en-US" sz="1800" spc="15" dirty="0">
                <a:latin typeface="Arial"/>
                <a:cs typeface="Arial"/>
              </a:rPr>
              <a:t>from Continuum</a:t>
            </a:r>
            <a:r>
              <a:rPr lang="en-US" sz="1800" spc="-150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Analytics</a:t>
            </a:r>
            <a:endParaRPr lang="en-US" sz="1800" dirty="0">
              <a:latin typeface="Arial"/>
              <a:cs typeface="Arial"/>
            </a:endParaRPr>
          </a:p>
          <a:p>
            <a:pPr marL="163195" indent="-139700">
              <a:spcBef>
                <a:spcPts val="440"/>
              </a:spcBef>
              <a:buSzPct val="120833"/>
              <a:tabLst>
                <a:tab pos="163830" algn="l"/>
              </a:tabLst>
            </a:pPr>
            <a:r>
              <a:rPr lang="en-US" sz="1800" spc="-5" dirty="0">
                <a:latin typeface="Arial"/>
                <a:cs typeface="Arial"/>
              </a:rPr>
              <a:t>Start using</a:t>
            </a:r>
            <a:r>
              <a:rPr lang="en-US" sz="1800" spc="15" dirty="0">
                <a:latin typeface="Arial"/>
                <a:cs typeface="Arial"/>
              </a:rPr>
              <a:t> </a:t>
            </a:r>
            <a:r>
              <a:rPr lang="en-US" sz="1800" spc="-10" dirty="0" err="1">
                <a:latin typeface="Arial"/>
                <a:cs typeface="Arial"/>
              </a:rPr>
              <a:t>Jupyter</a:t>
            </a:r>
            <a:endParaRPr lang="en-US" sz="1800" dirty="0">
              <a:latin typeface="Arial"/>
              <a:cs typeface="Arial"/>
            </a:endParaRPr>
          </a:p>
          <a:p>
            <a:pPr marL="299085" lvl="1" indent="-100965">
              <a:spcBef>
                <a:spcPts val="434"/>
              </a:spcBef>
              <a:buSzPct val="80952"/>
              <a:buFont typeface="Wingdings"/>
              <a:buChar char=""/>
              <a:tabLst>
                <a:tab pos="299720" algn="l"/>
              </a:tabLst>
            </a:pPr>
            <a:r>
              <a:rPr lang="en-US" sz="1800" spc="15" dirty="0">
                <a:latin typeface="Arial"/>
                <a:cs typeface="Arial"/>
              </a:rPr>
              <a:t>Quick </a:t>
            </a:r>
            <a:r>
              <a:rPr lang="en-US" sz="1800" spc="10" dirty="0">
                <a:latin typeface="Arial"/>
                <a:cs typeface="Arial"/>
              </a:rPr>
              <a:t>start:</a:t>
            </a:r>
            <a:r>
              <a:rPr lang="en-US" sz="1800" spc="-10" dirty="0">
                <a:solidFill>
                  <a:srgbClr val="00649D"/>
                </a:solidFill>
                <a:latin typeface="Arial"/>
                <a:cs typeface="Arial"/>
              </a:rPr>
              <a:t> </a:t>
            </a:r>
            <a:r>
              <a:rPr lang="en-US" sz="1800" u="heavy" spc="5" dirty="0">
                <a:solidFill>
                  <a:srgbClr val="00649D"/>
                </a:solidFill>
                <a:uFill>
                  <a:solidFill>
                    <a:srgbClr val="00649D"/>
                  </a:solidFill>
                </a:uFill>
                <a:latin typeface="Arial"/>
                <a:cs typeface="Arial"/>
              </a:rPr>
              <a:t>https://jupyter-notebook-beginner-guide.readthedocs.io/en/latest/</a:t>
            </a:r>
            <a:endParaRPr lang="en-US" sz="1800" dirty="0">
              <a:latin typeface="Arial"/>
              <a:cs typeface="Arial"/>
            </a:endParaRPr>
          </a:p>
          <a:p>
            <a:pPr marL="299085" marR="1584325" lvl="1" indent="-100965">
              <a:spcBef>
                <a:spcPts val="405"/>
              </a:spcBef>
              <a:buSzPct val="80952"/>
              <a:buFont typeface="Wingdings"/>
              <a:buChar char=""/>
              <a:tabLst>
                <a:tab pos="299720" algn="l"/>
              </a:tabLst>
            </a:pPr>
            <a:r>
              <a:rPr lang="en-US" sz="1800" spc="10" dirty="0">
                <a:latin typeface="Arial"/>
                <a:cs typeface="Arial"/>
              </a:rPr>
              <a:t>Tutorials:</a:t>
            </a:r>
            <a:r>
              <a:rPr lang="en-US" sz="1800" spc="10" dirty="0">
                <a:solidFill>
                  <a:srgbClr val="00649D"/>
                </a:solidFill>
                <a:latin typeface="Arial"/>
                <a:cs typeface="Arial"/>
              </a:rPr>
              <a:t> </a:t>
            </a:r>
            <a:r>
              <a:rPr lang="en-US" sz="1800" u="heavy" spc="5" dirty="0">
                <a:solidFill>
                  <a:srgbClr val="00649D"/>
                </a:solidFill>
                <a:uFill>
                  <a:solidFill>
                    <a:srgbClr val="00649D"/>
                  </a:solidFill>
                </a:uFill>
                <a:latin typeface="Arial"/>
                <a:cs typeface="Arial"/>
                <a:hlinkClick r:id="rId3"/>
              </a:rPr>
              <a:t>http://bebi103.caltech.edu.s3-website-us-east- </a:t>
            </a:r>
            <a:r>
              <a:rPr lang="en-US" sz="1800" u="heavy" spc="5" dirty="0">
                <a:solidFill>
                  <a:srgbClr val="00649D"/>
                </a:solidFill>
                <a:uFill>
                  <a:solidFill>
                    <a:srgbClr val="00649D"/>
                  </a:solidFill>
                </a:uFill>
                <a:latin typeface="Arial"/>
                <a:cs typeface="Arial"/>
              </a:rPr>
              <a:t> 1.amazonaws.com/2015/tutorials.html</a:t>
            </a:r>
            <a:endParaRPr lang="en-US" sz="1800" dirty="0">
              <a:latin typeface="Arial"/>
              <a:cs typeface="Arial"/>
            </a:endParaRPr>
          </a:p>
          <a:p>
            <a:pPr marL="299085" lvl="1" indent="-100965">
              <a:spcBef>
                <a:spcPts val="425"/>
              </a:spcBef>
              <a:buSzPct val="80952"/>
              <a:buFont typeface="Wingdings"/>
              <a:buChar char=""/>
              <a:tabLst>
                <a:tab pos="299720" algn="l"/>
              </a:tabLst>
            </a:pPr>
            <a:r>
              <a:rPr lang="en-US" sz="1800" spc="15" dirty="0">
                <a:latin typeface="Arial"/>
                <a:cs typeface="Arial"/>
              </a:rPr>
              <a:t>Other </a:t>
            </a:r>
            <a:r>
              <a:rPr lang="en-US" sz="1800" spc="10" dirty="0">
                <a:latin typeface="Arial"/>
                <a:cs typeface="Arial"/>
              </a:rPr>
              <a:t>tutorials:</a:t>
            </a:r>
            <a:r>
              <a:rPr lang="en-US" sz="1800" spc="-40" dirty="0">
                <a:solidFill>
                  <a:srgbClr val="00649D"/>
                </a:solidFill>
                <a:latin typeface="Arial"/>
                <a:cs typeface="Arial"/>
              </a:rPr>
              <a:t> </a:t>
            </a:r>
            <a:r>
              <a:rPr lang="en-US" sz="1800" u="heavy" spc="5" dirty="0">
                <a:solidFill>
                  <a:srgbClr val="00649D"/>
                </a:solidFill>
                <a:uFill>
                  <a:solidFill>
                    <a:srgbClr val="00649D"/>
                  </a:solidFill>
                </a:uFill>
                <a:latin typeface="Arial"/>
                <a:cs typeface="Arial"/>
                <a:hlinkClick r:id="rId4"/>
              </a:rPr>
              <a:t>http://www.kdnuggets.com/2016/04/top-10-ipython-nb-tutorials.html</a:t>
            </a:r>
            <a:endParaRPr lang="en-US" sz="1800" dirty="0">
              <a:latin typeface="Arial"/>
              <a:cs typeface="Arial"/>
            </a:endParaRPr>
          </a:p>
          <a:p>
            <a:pPr marL="299085" lvl="1" indent="-100965">
              <a:spcBef>
                <a:spcPts val="335"/>
              </a:spcBef>
              <a:buSzPct val="80952"/>
              <a:buFont typeface="Wingdings"/>
              <a:buChar char=""/>
              <a:tabLst>
                <a:tab pos="299720" algn="l"/>
              </a:tabLst>
            </a:pPr>
            <a:r>
              <a:rPr lang="en-US" sz="1800" b="1" spc="15" dirty="0">
                <a:latin typeface="Arial"/>
                <a:cs typeface="Arial"/>
              </a:rPr>
              <a:t>Plus </a:t>
            </a:r>
            <a:r>
              <a:rPr lang="en-US" sz="1800" b="1" i="1" spc="-45" dirty="0">
                <a:latin typeface="Arial"/>
                <a:cs typeface="Arial"/>
              </a:rPr>
              <a:t>many </a:t>
            </a:r>
            <a:r>
              <a:rPr lang="en-US" sz="1800" b="1" spc="20" dirty="0">
                <a:latin typeface="Arial"/>
                <a:cs typeface="Arial"/>
              </a:rPr>
              <a:t>YouTube</a:t>
            </a:r>
            <a:r>
              <a:rPr lang="en-US" sz="1800" b="1" spc="5" dirty="0">
                <a:latin typeface="Arial"/>
                <a:cs typeface="Arial"/>
              </a:rPr>
              <a:t> </a:t>
            </a:r>
            <a:r>
              <a:rPr lang="en-US" sz="1800" b="1" spc="15" dirty="0">
                <a:latin typeface="Arial"/>
                <a:cs typeface="Arial"/>
              </a:rPr>
              <a:t>videos</a:t>
            </a:r>
            <a:endParaRPr lang="en-US" sz="1800" dirty="0">
              <a:latin typeface="Arial"/>
              <a:cs typeface="Arial"/>
            </a:endParaRP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39147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0" dirty="0">
                <a:latin typeface="Arial"/>
                <a:cs typeface="Arial"/>
              </a:rPr>
              <a:t>Data </a:t>
            </a:r>
            <a:r>
              <a:rPr lang="en-US" spc="-5" dirty="0">
                <a:latin typeface="Arial"/>
                <a:cs typeface="Arial"/>
              </a:rPr>
              <a:t>Science - according to Continuum</a:t>
            </a:r>
            <a:r>
              <a:rPr lang="en-US" spc="-50" dirty="0">
                <a:latin typeface="Arial"/>
                <a:cs typeface="Arial"/>
              </a:rPr>
              <a:t> </a:t>
            </a:r>
            <a:r>
              <a:rPr lang="en-US" spc="-10" dirty="0" smtClean="0">
                <a:latin typeface="Arial"/>
                <a:cs typeface="Arial"/>
              </a:rPr>
              <a:t>Analytics</a:t>
            </a:r>
            <a:endParaRPr lang="fr-FR" dirty="0"/>
          </a:p>
        </p:txBody>
      </p:sp>
      <p:sp>
        <p:nvSpPr>
          <p:cNvPr id="4" name="object 6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596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pc="-15" dirty="0">
                <a:latin typeface="Arial"/>
                <a:cs typeface="Arial"/>
              </a:rPr>
              <a:t>Python </a:t>
            </a:r>
            <a:r>
              <a:rPr lang="fr-FR" spc="-5" dirty="0" err="1">
                <a:latin typeface="Arial"/>
                <a:cs typeface="Arial"/>
              </a:rPr>
              <a:t>libraries</a:t>
            </a:r>
            <a:r>
              <a:rPr lang="fr-FR" spc="-5" dirty="0">
                <a:latin typeface="Arial"/>
                <a:cs typeface="Arial"/>
              </a:rPr>
              <a:t> for Data</a:t>
            </a:r>
            <a:r>
              <a:rPr lang="fr-FR" spc="10" dirty="0">
                <a:latin typeface="Arial"/>
                <a:cs typeface="Arial"/>
              </a:rPr>
              <a:t> </a:t>
            </a:r>
            <a:r>
              <a:rPr lang="fr-FR" spc="-15" dirty="0" err="1">
                <a:latin typeface="Arial"/>
                <a:cs typeface="Arial"/>
              </a:rPr>
              <a:t>Analysis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188720"/>
            <a:ext cx="9043416" cy="5358384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350"/>
              </a:spcBef>
              <a:buNone/>
            </a:pPr>
            <a:r>
              <a:rPr lang="fr-FR" sz="1600" b="1" spc="15" dirty="0">
                <a:latin typeface="Arial"/>
                <a:cs typeface="Arial"/>
              </a:rPr>
              <a:t>Standard </a:t>
            </a:r>
            <a:r>
              <a:rPr lang="fr-FR" sz="1600" b="1" spc="10" dirty="0">
                <a:latin typeface="Arial"/>
                <a:cs typeface="Arial"/>
              </a:rPr>
              <a:t>Python </a:t>
            </a:r>
            <a:r>
              <a:rPr lang="fr-FR" sz="1600" b="1" spc="10" dirty="0" err="1">
                <a:latin typeface="Arial"/>
                <a:cs typeface="Arial"/>
              </a:rPr>
              <a:t>libraries</a:t>
            </a:r>
            <a:r>
              <a:rPr lang="fr-FR" sz="1600" b="1" spc="10" dirty="0">
                <a:latin typeface="Arial"/>
                <a:cs typeface="Arial"/>
              </a:rPr>
              <a:t> </a:t>
            </a:r>
            <a:r>
              <a:rPr lang="fr-FR" sz="1600" spc="15" dirty="0" err="1">
                <a:latin typeface="Arial"/>
                <a:cs typeface="Arial"/>
              </a:rPr>
              <a:t>useful</a:t>
            </a:r>
            <a:r>
              <a:rPr lang="fr-FR" sz="1600" spc="15" dirty="0">
                <a:latin typeface="Arial"/>
                <a:cs typeface="Arial"/>
              </a:rPr>
              <a:t> for Data </a:t>
            </a:r>
            <a:r>
              <a:rPr lang="fr-FR" sz="1600" spc="15" dirty="0" err="1">
                <a:latin typeface="Arial"/>
                <a:cs typeface="Arial"/>
              </a:rPr>
              <a:t>Analysis</a:t>
            </a:r>
            <a:r>
              <a:rPr lang="fr-FR" sz="1600" spc="15" dirty="0">
                <a:latin typeface="Arial"/>
                <a:cs typeface="Arial"/>
              </a:rPr>
              <a:t> </a:t>
            </a:r>
            <a:r>
              <a:rPr lang="fr-FR" sz="1600" spc="10" dirty="0" err="1">
                <a:latin typeface="Arial"/>
                <a:cs typeface="Arial"/>
              </a:rPr>
              <a:t>with</a:t>
            </a:r>
            <a:r>
              <a:rPr lang="fr-FR" sz="1600" spc="10" dirty="0">
                <a:latin typeface="Arial"/>
                <a:cs typeface="Arial"/>
              </a:rPr>
              <a:t> </a:t>
            </a:r>
            <a:r>
              <a:rPr lang="fr-FR" sz="1600" spc="15" dirty="0">
                <a:latin typeface="Arial"/>
                <a:cs typeface="Arial"/>
              </a:rPr>
              <a:t>Python</a:t>
            </a:r>
            <a:r>
              <a:rPr lang="fr-FR" sz="1600" spc="-65" dirty="0">
                <a:latin typeface="Arial"/>
                <a:cs typeface="Arial"/>
              </a:rPr>
              <a:t> </a:t>
            </a:r>
            <a:r>
              <a:rPr lang="fr-FR" sz="1600" spc="15" dirty="0">
                <a:latin typeface="Arial"/>
                <a:cs typeface="Arial"/>
              </a:rPr>
              <a:t>are:</a:t>
            </a:r>
            <a:endParaRPr lang="fr-FR" sz="1600" dirty="0">
              <a:latin typeface="Arial"/>
              <a:cs typeface="Arial"/>
            </a:endParaRPr>
          </a:p>
          <a:p>
            <a:pPr marL="299085" indent="-100965">
              <a:lnSpc>
                <a:spcPct val="100000"/>
              </a:lnSpc>
              <a:spcBef>
                <a:spcPts val="919"/>
              </a:spcBef>
              <a:buClr>
                <a:srgbClr val="008ABF"/>
              </a:buClr>
              <a:buSzPct val="78947"/>
              <a:buFont typeface="Wingdings"/>
              <a:buChar char=""/>
              <a:tabLst>
                <a:tab pos="299720" algn="l"/>
              </a:tabLst>
            </a:pPr>
            <a:r>
              <a:rPr lang="fr-FR" sz="1600" b="1" spc="10" dirty="0">
                <a:latin typeface="Arial"/>
                <a:cs typeface="Arial"/>
              </a:rPr>
              <a:t>Pandas </a:t>
            </a:r>
            <a:r>
              <a:rPr lang="fr-FR" sz="1600" spc="5" dirty="0">
                <a:latin typeface="Arial"/>
                <a:cs typeface="Arial"/>
              </a:rPr>
              <a:t>- for data </a:t>
            </a:r>
            <a:r>
              <a:rPr lang="fr-FR" sz="1600" spc="10" dirty="0" err="1">
                <a:latin typeface="Arial"/>
                <a:cs typeface="Arial"/>
              </a:rPr>
              <a:t>munging</a:t>
            </a:r>
            <a:r>
              <a:rPr lang="fr-FR" sz="1600" spc="10" dirty="0">
                <a:latin typeface="Arial"/>
                <a:cs typeface="Arial"/>
              </a:rPr>
              <a:t> </a:t>
            </a:r>
            <a:r>
              <a:rPr lang="fr-FR" sz="1600" spc="5" dirty="0">
                <a:latin typeface="Arial"/>
                <a:cs typeface="Arial"/>
              </a:rPr>
              <a:t>and</a:t>
            </a:r>
            <a:r>
              <a:rPr lang="fr-FR" sz="1600" spc="-90" dirty="0">
                <a:latin typeface="Arial"/>
                <a:cs typeface="Arial"/>
              </a:rPr>
              <a:t> </a:t>
            </a:r>
            <a:r>
              <a:rPr lang="fr-FR" sz="1600" spc="5" dirty="0" err="1">
                <a:latin typeface="Arial"/>
                <a:cs typeface="Arial"/>
              </a:rPr>
              <a:t>preparation</a:t>
            </a:r>
            <a:endParaRPr lang="fr-FR" sz="1600" dirty="0">
              <a:latin typeface="Arial"/>
              <a:cs typeface="Arial"/>
            </a:endParaRPr>
          </a:p>
          <a:p>
            <a:pPr marL="299085" indent="-100965">
              <a:lnSpc>
                <a:spcPct val="100000"/>
              </a:lnSpc>
              <a:spcBef>
                <a:spcPts val="204"/>
              </a:spcBef>
              <a:buClr>
                <a:srgbClr val="008ABF"/>
              </a:buClr>
              <a:buSzPct val="78947"/>
              <a:buFont typeface="Wingdings"/>
              <a:buChar char=""/>
              <a:tabLst>
                <a:tab pos="299720" algn="l"/>
              </a:tabLst>
            </a:pPr>
            <a:r>
              <a:rPr lang="fr-FR" sz="1600" b="1" spc="10" dirty="0" err="1">
                <a:latin typeface="Arial"/>
                <a:cs typeface="Arial"/>
              </a:rPr>
              <a:t>NumPy</a:t>
            </a:r>
            <a:r>
              <a:rPr lang="fr-FR" sz="1600" b="1" spc="10" dirty="0">
                <a:latin typeface="Arial"/>
                <a:cs typeface="Arial"/>
              </a:rPr>
              <a:t> </a:t>
            </a:r>
            <a:r>
              <a:rPr lang="fr-FR" sz="1600" spc="5" dirty="0">
                <a:latin typeface="Arial"/>
                <a:cs typeface="Arial"/>
              </a:rPr>
              <a:t>- </a:t>
            </a:r>
            <a:r>
              <a:rPr lang="fr-FR" sz="1600" spc="5" dirty="0" err="1">
                <a:latin typeface="Arial"/>
                <a:cs typeface="Arial"/>
              </a:rPr>
              <a:t>abundance</a:t>
            </a:r>
            <a:r>
              <a:rPr lang="fr-FR" sz="1600" spc="5" dirty="0">
                <a:latin typeface="Arial"/>
                <a:cs typeface="Arial"/>
              </a:rPr>
              <a:t> of </a:t>
            </a:r>
            <a:r>
              <a:rPr lang="fr-FR" sz="1600" spc="5" dirty="0" err="1">
                <a:latin typeface="Arial"/>
                <a:cs typeface="Arial"/>
              </a:rPr>
              <a:t>useful</a:t>
            </a:r>
            <a:r>
              <a:rPr lang="fr-FR" sz="1600" spc="5" dirty="0">
                <a:latin typeface="Arial"/>
                <a:cs typeface="Arial"/>
              </a:rPr>
              <a:t> </a:t>
            </a:r>
            <a:r>
              <a:rPr lang="fr-FR" sz="1600" spc="5" dirty="0" err="1">
                <a:latin typeface="Arial"/>
                <a:cs typeface="Arial"/>
              </a:rPr>
              <a:t>features</a:t>
            </a:r>
            <a:r>
              <a:rPr lang="fr-FR" sz="1600" spc="5" dirty="0">
                <a:latin typeface="Arial"/>
                <a:cs typeface="Arial"/>
              </a:rPr>
              <a:t> for </a:t>
            </a:r>
            <a:r>
              <a:rPr lang="fr-FR" sz="1600" spc="5" dirty="0" err="1">
                <a:latin typeface="Arial"/>
                <a:cs typeface="Arial"/>
              </a:rPr>
              <a:t>operations</a:t>
            </a:r>
            <a:r>
              <a:rPr lang="fr-FR" sz="1600" spc="5" dirty="0">
                <a:latin typeface="Arial"/>
                <a:cs typeface="Arial"/>
              </a:rPr>
              <a:t> on n-</a:t>
            </a:r>
            <a:r>
              <a:rPr lang="fr-FR" sz="1600" spc="5" dirty="0" err="1">
                <a:latin typeface="Arial"/>
                <a:cs typeface="Arial"/>
              </a:rPr>
              <a:t>arrays</a:t>
            </a:r>
            <a:r>
              <a:rPr lang="fr-FR" sz="1600" spc="5" dirty="0">
                <a:latin typeface="Arial"/>
                <a:cs typeface="Arial"/>
              </a:rPr>
              <a:t> and matrices in</a:t>
            </a:r>
            <a:r>
              <a:rPr lang="fr-FR" sz="1600" spc="-85" dirty="0">
                <a:latin typeface="Arial"/>
                <a:cs typeface="Arial"/>
              </a:rPr>
              <a:t> </a:t>
            </a:r>
            <a:r>
              <a:rPr lang="fr-FR" sz="1600" spc="5" dirty="0">
                <a:latin typeface="Arial"/>
                <a:cs typeface="Arial"/>
              </a:rPr>
              <a:t>Python</a:t>
            </a:r>
            <a:endParaRPr lang="fr-FR" sz="1600" dirty="0">
              <a:latin typeface="Arial"/>
              <a:cs typeface="Arial"/>
            </a:endParaRPr>
          </a:p>
          <a:p>
            <a:pPr marL="299085" indent="-100965">
              <a:lnSpc>
                <a:spcPct val="100000"/>
              </a:lnSpc>
              <a:spcBef>
                <a:spcPts val="190"/>
              </a:spcBef>
              <a:buClr>
                <a:srgbClr val="008ABF"/>
              </a:buClr>
              <a:buSzPct val="78947"/>
              <a:buFont typeface="Wingdings"/>
              <a:buChar char=""/>
              <a:tabLst>
                <a:tab pos="299720" algn="l"/>
              </a:tabLst>
            </a:pPr>
            <a:r>
              <a:rPr lang="fr-FR" sz="1600" b="1" spc="10" dirty="0" err="1">
                <a:latin typeface="Arial"/>
                <a:cs typeface="Arial"/>
              </a:rPr>
              <a:t>SciPy</a:t>
            </a:r>
            <a:r>
              <a:rPr lang="fr-FR" sz="1600" b="1" spc="10" dirty="0">
                <a:latin typeface="Arial"/>
                <a:cs typeface="Arial"/>
              </a:rPr>
              <a:t> </a:t>
            </a:r>
            <a:r>
              <a:rPr lang="fr-FR" sz="1600" spc="5" dirty="0">
                <a:latin typeface="Arial"/>
                <a:cs typeface="Arial"/>
              </a:rPr>
              <a:t>- </a:t>
            </a:r>
            <a:r>
              <a:rPr lang="fr-FR" sz="1600" dirty="0" err="1">
                <a:latin typeface="Arial"/>
                <a:cs typeface="Arial"/>
              </a:rPr>
              <a:t>library</a:t>
            </a:r>
            <a:r>
              <a:rPr lang="fr-FR" sz="1600" dirty="0">
                <a:latin typeface="Arial"/>
                <a:cs typeface="Arial"/>
              </a:rPr>
              <a:t> </a:t>
            </a:r>
            <a:r>
              <a:rPr lang="fr-FR" sz="1600" spc="5" dirty="0">
                <a:latin typeface="Arial"/>
                <a:cs typeface="Arial"/>
              </a:rPr>
              <a:t>of software for </a:t>
            </a:r>
            <a:r>
              <a:rPr lang="fr-FR" sz="1600" dirty="0">
                <a:latin typeface="Arial"/>
                <a:cs typeface="Arial"/>
              </a:rPr>
              <a:t>engineering </a:t>
            </a:r>
            <a:r>
              <a:rPr lang="fr-FR" sz="1600" spc="5" dirty="0">
                <a:latin typeface="Arial"/>
                <a:cs typeface="Arial"/>
              </a:rPr>
              <a:t>and</a:t>
            </a:r>
            <a:r>
              <a:rPr lang="fr-FR" sz="1600" spc="-40" dirty="0">
                <a:latin typeface="Arial"/>
                <a:cs typeface="Arial"/>
              </a:rPr>
              <a:t> </a:t>
            </a:r>
            <a:r>
              <a:rPr lang="fr-FR" sz="1600" spc="5" dirty="0">
                <a:latin typeface="Arial"/>
                <a:cs typeface="Arial"/>
              </a:rPr>
              <a:t>science</a:t>
            </a:r>
            <a:endParaRPr lang="fr-FR" sz="1600" dirty="0">
              <a:latin typeface="Arial"/>
              <a:cs typeface="Arial"/>
            </a:endParaRPr>
          </a:p>
          <a:p>
            <a:pPr marL="299085" indent="-100965">
              <a:lnSpc>
                <a:spcPct val="100000"/>
              </a:lnSpc>
              <a:spcBef>
                <a:spcPts val="204"/>
              </a:spcBef>
              <a:buClr>
                <a:srgbClr val="008ABF"/>
              </a:buClr>
              <a:buSzPct val="78947"/>
              <a:buFont typeface="Wingdings"/>
              <a:buChar char=""/>
              <a:tabLst>
                <a:tab pos="299720" algn="l"/>
              </a:tabLst>
            </a:pPr>
            <a:r>
              <a:rPr lang="fr-FR" sz="1600" b="1" spc="10" dirty="0" err="1">
                <a:latin typeface="Arial"/>
                <a:cs typeface="Arial"/>
              </a:rPr>
              <a:t>Matplotlib</a:t>
            </a:r>
            <a:r>
              <a:rPr lang="fr-FR" sz="1600" b="1" spc="10" dirty="0">
                <a:latin typeface="Arial"/>
                <a:cs typeface="Arial"/>
              </a:rPr>
              <a:t> </a:t>
            </a:r>
            <a:r>
              <a:rPr lang="fr-FR" sz="1600" spc="5" dirty="0">
                <a:latin typeface="Arial"/>
                <a:cs typeface="Arial"/>
              </a:rPr>
              <a:t>- </a:t>
            </a:r>
            <a:r>
              <a:rPr lang="fr-FR" sz="1600" spc="5" dirty="0" err="1">
                <a:latin typeface="Arial"/>
                <a:cs typeface="Arial"/>
              </a:rPr>
              <a:t>tailored</a:t>
            </a:r>
            <a:r>
              <a:rPr lang="fr-FR" sz="1600" spc="5" dirty="0">
                <a:latin typeface="Arial"/>
                <a:cs typeface="Arial"/>
              </a:rPr>
              <a:t> for the </a:t>
            </a:r>
            <a:r>
              <a:rPr lang="fr-FR" sz="1600" spc="5" dirty="0" err="1">
                <a:latin typeface="Arial"/>
                <a:cs typeface="Arial"/>
              </a:rPr>
              <a:t>generation</a:t>
            </a:r>
            <a:r>
              <a:rPr lang="fr-FR" sz="1600" spc="5" dirty="0">
                <a:latin typeface="Arial"/>
                <a:cs typeface="Arial"/>
              </a:rPr>
              <a:t> of </a:t>
            </a:r>
            <a:r>
              <a:rPr lang="fr-FR" sz="1600" spc="10" dirty="0">
                <a:latin typeface="Arial"/>
                <a:cs typeface="Arial"/>
              </a:rPr>
              <a:t>simple </a:t>
            </a:r>
            <a:r>
              <a:rPr lang="fr-FR" sz="1600" spc="5" dirty="0">
                <a:latin typeface="Arial"/>
                <a:cs typeface="Arial"/>
              </a:rPr>
              <a:t>and </a:t>
            </a:r>
            <a:r>
              <a:rPr lang="fr-FR" sz="1600" dirty="0" err="1">
                <a:latin typeface="Arial"/>
                <a:cs typeface="Arial"/>
              </a:rPr>
              <a:t>powerful</a:t>
            </a:r>
            <a:r>
              <a:rPr lang="fr-FR" sz="1600" spc="-85" dirty="0">
                <a:latin typeface="Arial"/>
                <a:cs typeface="Arial"/>
              </a:rPr>
              <a:t> </a:t>
            </a:r>
            <a:r>
              <a:rPr lang="fr-FR" sz="1600" dirty="0" err="1">
                <a:latin typeface="Arial"/>
                <a:cs typeface="Arial"/>
              </a:rPr>
              <a:t>visualizations</a:t>
            </a:r>
            <a:endParaRPr lang="fr-FR" sz="1600" dirty="0">
              <a:latin typeface="Arial"/>
              <a:cs typeface="Arial"/>
            </a:endParaRPr>
          </a:p>
          <a:p>
            <a:pPr marL="299085" indent="-100965">
              <a:lnSpc>
                <a:spcPct val="100000"/>
              </a:lnSpc>
              <a:spcBef>
                <a:spcPts val="190"/>
              </a:spcBef>
              <a:buClr>
                <a:srgbClr val="008ABF"/>
              </a:buClr>
              <a:buSzPct val="78947"/>
              <a:buFont typeface="Wingdings"/>
              <a:buChar char=""/>
              <a:tabLst>
                <a:tab pos="299720" algn="l"/>
              </a:tabLst>
            </a:pPr>
            <a:r>
              <a:rPr lang="fr-FR" sz="1600" b="1" spc="5" dirty="0" err="1">
                <a:latin typeface="Arial"/>
                <a:cs typeface="Arial"/>
              </a:rPr>
              <a:t>Statsmodels</a:t>
            </a:r>
            <a:r>
              <a:rPr lang="fr-FR" sz="1600" b="1" spc="5" dirty="0">
                <a:latin typeface="Arial"/>
                <a:cs typeface="Arial"/>
              </a:rPr>
              <a:t> </a:t>
            </a:r>
            <a:r>
              <a:rPr lang="fr-FR" sz="1600" spc="5" dirty="0">
                <a:latin typeface="Arial"/>
                <a:cs typeface="Arial"/>
              </a:rPr>
              <a:t>- data </a:t>
            </a:r>
            <a:r>
              <a:rPr lang="fr-FR" sz="1600" dirty="0">
                <a:latin typeface="Arial"/>
                <a:cs typeface="Arial"/>
              </a:rPr>
              <a:t>exploration </a:t>
            </a:r>
            <a:r>
              <a:rPr lang="fr-FR" sz="1600" spc="5" dirty="0">
                <a:latin typeface="Arial"/>
                <a:cs typeface="Arial"/>
              </a:rPr>
              <a:t>by </a:t>
            </a:r>
            <a:r>
              <a:rPr lang="fr-FR" sz="1600" spc="5" dirty="0" err="1">
                <a:latin typeface="Arial"/>
                <a:cs typeface="Arial"/>
              </a:rPr>
              <a:t>using</a:t>
            </a:r>
            <a:r>
              <a:rPr lang="fr-FR" sz="1600" spc="5" dirty="0">
                <a:latin typeface="Arial"/>
                <a:cs typeface="Arial"/>
              </a:rPr>
              <a:t> </a:t>
            </a:r>
            <a:r>
              <a:rPr lang="fr-FR" sz="1600" spc="10" dirty="0" err="1">
                <a:latin typeface="Arial"/>
                <a:cs typeface="Arial"/>
              </a:rPr>
              <a:t>methods</a:t>
            </a:r>
            <a:r>
              <a:rPr lang="fr-FR" sz="1600" spc="10" dirty="0">
                <a:latin typeface="Arial"/>
                <a:cs typeface="Arial"/>
              </a:rPr>
              <a:t> </a:t>
            </a:r>
            <a:r>
              <a:rPr lang="fr-FR" sz="1600" spc="5" dirty="0">
                <a:latin typeface="Arial"/>
                <a:cs typeface="Arial"/>
              </a:rPr>
              <a:t>of estimation of </a:t>
            </a:r>
            <a:r>
              <a:rPr lang="fr-FR" sz="1600" spc="5" dirty="0" err="1">
                <a:latin typeface="Arial"/>
                <a:cs typeface="Arial"/>
              </a:rPr>
              <a:t>statistical</a:t>
            </a:r>
            <a:r>
              <a:rPr lang="fr-FR" sz="1600" spc="-125" dirty="0">
                <a:latin typeface="Arial"/>
                <a:cs typeface="Arial"/>
              </a:rPr>
              <a:t> </a:t>
            </a:r>
            <a:r>
              <a:rPr lang="fr-FR" sz="1600" spc="5" dirty="0" err="1">
                <a:latin typeface="Arial"/>
                <a:cs typeface="Arial"/>
              </a:rPr>
              <a:t>models</a:t>
            </a:r>
            <a:endParaRPr lang="fr-FR" sz="1600" dirty="0">
              <a:latin typeface="Arial"/>
              <a:cs typeface="Arial"/>
            </a:endParaRPr>
          </a:p>
          <a:p>
            <a:pPr marL="299085" indent="-100965">
              <a:lnSpc>
                <a:spcPct val="100000"/>
              </a:lnSpc>
              <a:spcBef>
                <a:spcPts val="210"/>
              </a:spcBef>
              <a:buClr>
                <a:srgbClr val="008ABF"/>
              </a:buClr>
              <a:buSzPct val="78947"/>
              <a:buFont typeface="Wingdings"/>
              <a:buChar char=""/>
              <a:tabLst>
                <a:tab pos="299720" algn="l"/>
              </a:tabLst>
            </a:pPr>
            <a:r>
              <a:rPr lang="fr-FR" sz="1600" b="1" spc="5" dirty="0" err="1">
                <a:latin typeface="Arial"/>
                <a:cs typeface="Arial"/>
              </a:rPr>
              <a:t>scikit-learn</a:t>
            </a:r>
            <a:r>
              <a:rPr lang="fr-FR" sz="1600" b="1" spc="5" dirty="0">
                <a:latin typeface="Arial"/>
                <a:cs typeface="Arial"/>
              </a:rPr>
              <a:t> </a:t>
            </a:r>
            <a:r>
              <a:rPr lang="fr-FR" sz="1600" spc="5" dirty="0">
                <a:latin typeface="Arial"/>
                <a:cs typeface="Arial"/>
              </a:rPr>
              <a:t>- concise </a:t>
            </a:r>
            <a:r>
              <a:rPr lang="fr-FR" sz="1600" spc="10" dirty="0">
                <a:latin typeface="Arial"/>
                <a:cs typeface="Arial"/>
              </a:rPr>
              <a:t>&amp; </a:t>
            </a:r>
            <a:r>
              <a:rPr lang="fr-FR" sz="1600" spc="5" dirty="0">
                <a:latin typeface="Arial"/>
                <a:cs typeface="Arial"/>
              </a:rPr>
              <a:t>consistent interface </a:t>
            </a:r>
            <a:r>
              <a:rPr lang="fr-FR" sz="1600" spc="10" dirty="0">
                <a:latin typeface="Arial"/>
                <a:cs typeface="Arial"/>
              </a:rPr>
              <a:t>to </a:t>
            </a:r>
            <a:r>
              <a:rPr lang="fr-FR" sz="1600" spc="5" dirty="0">
                <a:latin typeface="Arial"/>
                <a:cs typeface="Arial"/>
              </a:rPr>
              <a:t>the </a:t>
            </a:r>
            <a:r>
              <a:rPr lang="fr-FR" sz="1600" spc="15" dirty="0" err="1">
                <a:latin typeface="Arial"/>
                <a:cs typeface="Arial"/>
              </a:rPr>
              <a:t>common</a:t>
            </a:r>
            <a:r>
              <a:rPr lang="fr-FR" sz="1600" spc="15" dirty="0">
                <a:latin typeface="Arial"/>
                <a:cs typeface="Arial"/>
              </a:rPr>
              <a:t> </a:t>
            </a:r>
            <a:r>
              <a:rPr lang="fr-FR" sz="1600" spc="5" dirty="0">
                <a:latin typeface="Arial"/>
                <a:cs typeface="Arial"/>
              </a:rPr>
              <a:t>ML</a:t>
            </a:r>
            <a:r>
              <a:rPr lang="fr-FR" sz="1600" spc="-180" dirty="0">
                <a:latin typeface="Arial"/>
                <a:cs typeface="Arial"/>
              </a:rPr>
              <a:t> </a:t>
            </a:r>
            <a:r>
              <a:rPr lang="fr-FR" sz="1600" spc="5" dirty="0" err="1">
                <a:latin typeface="Arial"/>
                <a:cs typeface="Arial"/>
              </a:rPr>
              <a:t>algorithms</a:t>
            </a:r>
            <a:endParaRPr lang="fr-FR" sz="1600" dirty="0">
              <a:latin typeface="Arial"/>
              <a:cs typeface="Arial"/>
            </a:endParaRPr>
          </a:p>
          <a:p>
            <a:pPr marL="299085" indent="-100965">
              <a:lnSpc>
                <a:spcPct val="100000"/>
              </a:lnSpc>
              <a:spcBef>
                <a:spcPts val="190"/>
              </a:spcBef>
              <a:buClr>
                <a:srgbClr val="008ABF"/>
              </a:buClr>
              <a:buSzPct val="78947"/>
              <a:buFont typeface="Wingdings"/>
              <a:buChar char=""/>
              <a:tabLst>
                <a:tab pos="299720" algn="l"/>
              </a:tabLst>
            </a:pPr>
            <a:r>
              <a:rPr lang="fr-FR" sz="1600" b="1" spc="5" dirty="0" err="1">
                <a:latin typeface="Arial"/>
                <a:cs typeface="Arial"/>
              </a:rPr>
              <a:t>Seaborn</a:t>
            </a:r>
            <a:r>
              <a:rPr lang="fr-FR" sz="1600" b="1" spc="5" dirty="0">
                <a:latin typeface="Arial"/>
                <a:cs typeface="Arial"/>
              </a:rPr>
              <a:t> </a:t>
            </a:r>
            <a:r>
              <a:rPr lang="fr-FR" sz="1600" spc="5" dirty="0">
                <a:latin typeface="Arial"/>
                <a:cs typeface="Arial"/>
              </a:rPr>
              <a:t>- </a:t>
            </a:r>
            <a:r>
              <a:rPr lang="fr-FR" sz="1600" dirty="0" err="1">
                <a:latin typeface="Arial"/>
                <a:cs typeface="Arial"/>
              </a:rPr>
              <a:t>visualization</a:t>
            </a:r>
            <a:r>
              <a:rPr lang="fr-FR" sz="1600" dirty="0">
                <a:latin typeface="Arial"/>
                <a:cs typeface="Arial"/>
              </a:rPr>
              <a:t> </a:t>
            </a:r>
            <a:r>
              <a:rPr lang="fr-FR" sz="1600" spc="5" dirty="0">
                <a:latin typeface="Arial"/>
                <a:cs typeface="Arial"/>
              </a:rPr>
              <a:t>of </a:t>
            </a:r>
            <a:r>
              <a:rPr lang="fr-FR" sz="1600" spc="5" dirty="0" err="1">
                <a:latin typeface="Arial"/>
                <a:cs typeface="Arial"/>
              </a:rPr>
              <a:t>statistical</a:t>
            </a:r>
            <a:r>
              <a:rPr lang="fr-FR" sz="1600" spc="5" dirty="0">
                <a:latin typeface="Arial"/>
                <a:cs typeface="Arial"/>
              </a:rPr>
              <a:t> </a:t>
            </a:r>
            <a:r>
              <a:rPr lang="fr-FR" sz="1600" spc="5" dirty="0" err="1">
                <a:latin typeface="Arial"/>
                <a:cs typeface="Arial"/>
              </a:rPr>
              <a:t>models</a:t>
            </a:r>
            <a:r>
              <a:rPr lang="fr-FR" sz="1600" spc="5" dirty="0">
                <a:latin typeface="Arial"/>
                <a:cs typeface="Arial"/>
              </a:rPr>
              <a:t>; </a:t>
            </a:r>
            <a:r>
              <a:rPr lang="fr-FR" sz="1600" spc="5" dirty="0" err="1">
                <a:latin typeface="Arial"/>
                <a:cs typeface="Arial"/>
              </a:rPr>
              <a:t>based</a:t>
            </a:r>
            <a:r>
              <a:rPr lang="fr-FR" sz="1600" spc="5" dirty="0">
                <a:latin typeface="Arial"/>
                <a:cs typeface="Arial"/>
              </a:rPr>
              <a:t> </a:t>
            </a:r>
            <a:r>
              <a:rPr lang="fr-FR" sz="1600" spc="10" dirty="0">
                <a:latin typeface="Arial"/>
                <a:cs typeface="Arial"/>
              </a:rPr>
              <a:t>&amp; </a:t>
            </a:r>
            <a:r>
              <a:rPr lang="fr-FR" sz="1600" dirty="0" err="1">
                <a:latin typeface="Arial"/>
                <a:cs typeface="Arial"/>
              </a:rPr>
              <a:t>highly</a:t>
            </a:r>
            <a:r>
              <a:rPr lang="fr-FR" sz="1600" dirty="0">
                <a:latin typeface="Arial"/>
                <a:cs typeface="Arial"/>
              </a:rPr>
              <a:t> </a:t>
            </a:r>
            <a:r>
              <a:rPr lang="fr-FR" sz="1600" spc="5" dirty="0" err="1">
                <a:latin typeface="Arial"/>
                <a:cs typeface="Arial"/>
              </a:rPr>
              <a:t>dependent</a:t>
            </a:r>
            <a:r>
              <a:rPr lang="fr-FR" sz="1600" spc="5" dirty="0">
                <a:latin typeface="Arial"/>
                <a:cs typeface="Arial"/>
              </a:rPr>
              <a:t> on</a:t>
            </a:r>
            <a:r>
              <a:rPr lang="fr-FR" sz="1600" spc="-55" dirty="0">
                <a:latin typeface="Arial"/>
                <a:cs typeface="Arial"/>
              </a:rPr>
              <a:t> </a:t>
            </a:r>
            <a:r>
              <a:rPr lang="fr-FR" sz="1600" dirty="0" err="1">
                <a:latin typeface="Arial"/>
                <a:cs typeface="Arial"/>
              </a:rPr>
              <a:t>Matplotlib</a:t>
            </a:r>
            <a:endParaRPr lang="fr-FR" sz="1600" dirty="0">
              <a:latin typeface="Arial"/>
              <a:cs typeface="Arial"/>
            </a:endParaRPr>
          </a:p>
          <a:p>
            <a:pPr marL="299085" marR="5080" indent="-100965">
              <a:lnSpc>
                <a:spcPct val="101499"/>
              </a:lnSpc>
              <a:spcBef>
                <a:spcPts val="190"/>
              </a:spcBef>
              <a:buClr>
                <a:srgbClr val="008ABF"/>
              </a:buClr>
              <a:buSzPct val="78947"/>
              <a:buFont typeface="Wingdings"/>
              <a:buChar char=""/>
              <a:tabLst>
                <a:tab pos="299720" algn="l"/>
              </a:tabLst>
            </a:pPr>
            <a:r>
              <a:rPr lang="fr-FR" sz="1600" b="1" spc="5" dirty="0" err="1">
                <a:latin typeface="Arial"/>
                <a:cs typeface="Arial"/>
              </a:rPr>
              <a:t>Bokeh</a:t>
            </a:r>
            <a:r>
              <a:rPr lang="fr-FR" sz="1600" b="1" spc="5" dirty="0">
                <a:latin typeface="Arial"/>
                <a:cs typeface="Arial"/>
              </a:rPr>
              <a:t> </a:t>
            </a:r>
            <a:r>
              <a:rPr lang="fr-FR" sz="1600" spc="5" dirty="0">
                <a:latin typeface="Arial"/>
                <a:cs typeface="Arial"/>
              </a:rPr>
              <a:t>- </a:t>
            </a:r>
            <a:r>
              <a:rPr lang="fr-FR" sz="1600" dirty="0" err="1">
                <a:latin typeface="Arial"/>
                <a:cs typeface="Arial"/>
              </a:rPr>
              <a:t>is</a:t>
            </a:r>
            <a:r>
              <a:rPr lang="fr-FR" sz="1600" dirty="0">
                <a:latin typeface="Arial"/>
                <a:cs typeface="Arial"/>
              </a:rPr>
              <a:t> </a:t>
            </a:r>
            <a:r>
              <a:rPr lang="fr-FR" sz="1600" spc="10" dirty="0" err="1">
                <a:latin typeface="Arial"/>
                <a:cs typeface="Arial"/>
              </a:rPr>
              <a:t>aimed</a:t>
            </a:r>
            <a:r>
              <a:rPr lang="fr-FR" sz="1600" spc="10" dirty="0">
                <a:latin typeface="Arial"/>
                <a:cs typeface="Arial"/>
              </a:rPr>
              <a:t> </a:t>
            </a:r>
            <a:r>
              <a:rPr lang="fr-FR" sz="1600" spc="5" dirty="0">
                <a:latin typeface="Arial"/>
                <a:cs typeface="Arial"/>
              </a:rPr>
              <a:t>at interactive </a:t>
            </a:r>
            <a:r>
              <a:rPr lang="fr-FR" sz="1600" dirty="0" err="1">
                <a:latin typeface="Arial"/>
                <a:cs typeface="Arial"/>
              </a:rPr>
              <a:t>visualizations</a:t>
            </a:r>
            <a:r>
              <a:rPr lang="fr-FR" sz="1600" dirty="0">
                <a:latin typeface="Arial"/>
                <a:cs typeface="Arial"/>
              </a:rPr>
              <a:t>; </a:t>
            </a:r>
            <a:r>
              <a:rPr lang="fr-FR" sz="1600" dirty="0" err="1">
                <a:latin typeface="Arial"/>
                <a:cs typeface="Arial"/>
              </a:rPr>
              <a:t>independent</a:t>
            </a:r>
            <a:r>
              <a:rPr lang="fr-FR" sz="1600" dirty="0">
                <a:latin typeface="Arial"/>
                <a:cs typeface="Arial"/>
              </a:rPr>
              <a:t> </a:t>
            </a:r>
            <a:r>
              <a:rPr lang="fr-FR" sz="1600" spc="5" dirty="0">
                <a:latin typeface="Arial"/>
                <a:cs typeface="Arial"/>
              </a:rPr>
              <a:t>of </a:t>
            </a:r>
            <a:r>
              <a:rPr lang="fr-FR" sz="1600" dirty="0" err="1">
                <a:latin typeface="Arial"/>
                <a:cs typeface="Arial"/>
              </a:rPr>
              <a:t>Matplotlib</a:t>
            </a:r>
            <a:r>
              <a:rPr lang="fr-FR" sz="1600" dirty="0">
                <a:latin typeface="Arial"/>
                <a:cs typeface="Arial"/>
              </a:rPr>
              <a:t> </a:t>
            </a:r>
            <a:r>
              <a:rPr lang="fr-FR" sz="1600" spc="5" dirty="0">
                <a:latin typeface="Arial"/>
                <a:cs typeface="Arial"/>
              </a:rPr>
              <a:t>- </a:t>
            </a:r>
            <a:r>
              <a:rPr lang="fr-FR" sz="1600" spc="10" dirty="0">
                <a:latin typeface="Arial"/>
                <a:cs typeface="Arial"/>
              </a:rPr>
              <a:t>main </a:t>
            </a:r>
            <a:r>
              <a:rPr lang="fr-FR" sz="1600" spc="5" dirty="0">
                <a:latin typeface="Arial"/>
                <a:cs typeface="Arial"/>
              </a:rPr>
              <a:t>focus </a:t>
            </a:r>
            <a:r>
              <a:rPr lang="fr-FR" sz="1600" dirty="0" err="1">
                <a:latin typeface="Arial"/>
                <a:cs typeface="Arial"/>
              </a:rPr>
              <a:t>is</a:t>
            </a:r>
            <a:r>
              <a:rPr lang="fr-FR" sz="1600" dirty="0">
                <a:latin typeface="Arial"/>
                <a:cs typeface="Arial"/>
              </a:rPr>
              <a:t>  </a:t>
            </a:r>
            <a:r>
              <a:rPr lang="fr-FR" sz="1600" dirty="0" err="1">
                <a:latin typeface="Arial"/>
                <a:cs typeface="Arial"/>
              </a:rPr>
              <a:t>interactivity</a:t>
            </a:r>
            <a:r>
              <a:rPr lang="fr-FR" sz="1600" dirty="0">
                <a:latin typeface="Arial"/>
                <a:cs typeface="Arial"/>
              </a:rPr>
              <a:t>, </a:t>
            </a:r>
            <a:r>
              <a:rPr lang="fr-FR" sz="1600" dirty="0" err="1">
                <a:latin typeface="Arial"/>
                <a:cs typeface="Arial"/>
              </a:rPr>
              <a:t>with</a:t>
            </a:r>
            <a:r>
              <a:rPr lang="fr-FR" sz="1600" dirty="0">
                <a:latin typeface="Arial"/>
                <a:cs typeface="Arial"/>
              </a:rPr>
              <a:t> </a:t>
            </a:r>
            <a:r>
              <a:rPr lang="fr-FR" sz="1600" spc="5" dirty="0" err="1">
                <a:latin typeface="Arial"/>
                <a:cs typeface="Arial"/>
              </a:rPr>
              <a:t>presentation</a:t>
            </a:r>
            <a:r>
              <a:rPr lang="fr-FR" sz="1600" spc="5" dirty="0">
                <a:latin typeface="Arial"/>
                <a:cs typeface="Arial"/>
              </a:rPr>
              <a:t> </a:t>
            </a:r>
            <a:r>
              <a:rPr lang="fr-FR" sz="1600" dirty="0">
                <a:latin typeface="Arial"/>
                <a:cs typeface="Arial"/>
              </a:rPr>
              <a:t>via </a:t>
            </a:r>
            <a:r>
              <a:rPr lang="fr-FR" sz="1600" spc="10" dirty="0">
                <a:latin typeface="Arial"/>
                <a:cs typeface="Arial"/>
              </a:rPr>
              <a:t>modern </a:t>
            </a:r>
            <a:r>
              <a:rPr lang="fr-FR" sz="1600" dirty="0">
                <a:latin typeface="Arial"/>
                <a:cs typeface="Arial"/>
              </a:rPr>
              <a:t>browsers </a:t>
            </a:r>
            <a:r>
              <a:rPr lang="fr-FR" sz="1600" spc="5" dirty="0">
                <a:latin typeface="Arial"/>
                <a:cs typeface="Arial"/>
              </a:rPr>
              <a:t>in the style of Data-</a:t>
            </a:r>
            <a:r>
              <a:rPr lang="fr-FR" sz="1600" spc="5" dirty="0" err="1">
                <a:latin typeface="Arial"/>
                <a:cs typeface="Arial"/>
              </a:rPr>
              <a:t>Driven</a:t>
            </a:r>
            <a:r>
              <a:rPr lang="fr-FR" sz="1600" spc="20" dirty="0">
                <a:latin typeface="Arial"/>
                <a:cs typeface="Arial"/>
              </a:rPr>
              <a:t> </a:t>
            </a:r>
            <a:r>
              <a:rPr lang="fr-FR" sz="1600" spc="10" dirty="0">
                <a:latin typeface="Arial"/>
                <a:cs typeface="Arial"/>
              </a:rPr>
              <a:t>Documents</a:t>
            </a:r>
            <a:endParaRPr lang="fr-FR" sz="1600" dirty="0">
              <a:latin typeface="Arial"/>
              <a:cs typeface="Arial"/>
            </a:endParaRPr>
          </a:p>
          <a:p>
            <a:pPr marL="299085" indent="-100965">
              <a:lnSpc>
                <a:spcPct val="100000"/>
              </a:lnSpc>
              <a:spcBef>
                <a:spcPts val="190"/>
              </a:spcBef>
              <a:buClr>
                <a:srgbClr val="008ABF"/>
              </a:buClr>
              <a:buSzPct val="78947"/>
              <a:buFont typeface="Wingdings"/>
              <a:buChar char=""/>
              <a:tabLst>
                <a:tab pos="299720" algn="l"/>
              </a:tabLst>
            </a:pPr>
            <a:r>
              <a:rPr lang="fr-FR" sz="1600" b="1" spc="5" dirty="0" err="1">
                <a:latin typeface="Arial"/>
                <a:cs typeface="Arial"/>
              </a:rPr>
              <a:t>Plotly</a:t>
            </a:r>
            <a:r>
              <a:rPr lang="fr-FR" sz="1600" b="1" spc="5" dirty="0">
                <a:latin typeface="Arial"/>
                <a:cs typeface="Arial"/>
              </a:rPr>
              <a:t> </a:t>
            </a:r>
            <a:r>
              <a:rPr lang="fr-FR" sz="1600" spc="5" dirty="0">
                <a:latin typeface="Arial"/>
                <a:cs typeface="Arial"/>
              </a:rPr>
              <a:t>- </a:t>
            </a:r>
            <a:r>
              <a:rPr lang="fr-FR" sz="1600" dirty="0">
                <a:latin typeface="Arial"/>
                <a:cs typeface="Arial"/>
              </a:rPr>
              <a:t>web-</a:t>
            </a:r>
            <a:r>
              <a:rPr lang="fr-FR" sz="1600" dirty="0" err="1">
                <a:latin typeface="Arial"/>
                <a:cs typeface="Arial"/>
              </a:rPr>
              <a:t>based</a:t>
            </a:r>
            <a:r>
              <a:rPr lang="fr-FR" sz="1600" dirty="0">
                <a:latin typeface="Arial"/>
                <a:cs typeface="Arial"/>
              </a:rPr>
              <a:t> </a:t>
            </a:r>
            <a:r>
              <a:rPr lang="fr-FR" sz="1600" spc="5" dirty="0" err="1">
                <a:latin typeface="Arial"/>
                <a:cs typeface="Arial"/>
              </a:rPr>
              <a:t>toolbox</a:t>
            </a:r>
            <a:r>
              <a:rPr lang="fr-FR" sz="1600" spc="5" dirty="0">
                <a:latin typeface="Arial"/>
                <a:cs typeface="Arial"/>
              </a:rPr>
              <a:t> for </a:t>
            </a:r>
            <a:r>
              <a:rPr lang="fr-FR" sz="1600" dirty="0">
                <a:latin typeface="Arial"/>
                <a:cs typeface="Arial"/>
              </a:rPr>
              <a:t>building </a:t>
            </a:r>
            <a:r>
              <a:rPr lang="fr-FR" sz="1600" spc="5" dirty="0" err="1">
                <a:latin typeface="Arial"/>
                <a:cs typeface="Arial"/>
              </a:rPr>
              <a:t>visualizations</a:t>
            </a:r>
            <a:r>
              <a:rPr lang="fr-FR" sz="1600" spc="5" dirty="0">
                <a:latin typeface="Arial"/>
                <a:cs typeface="Arial"/>
              </a:rPr>
              <a:t>, </a:t>
            </a:r>
            <a:r>
              <a:rPr lang="fr-FR" sz="1600" dirty="0" err="1">
                <a:latin typeface="Arial"/>
                <a:cs typeface="Arial"/>
              </a:rPr>
              <a:t>exposing</a:t>
            </a:r>
            <a:r>
              <a:rPr lang="fr-FR" sz="1600" dirty="0">
                <a:latin typeface="Arial"/>
                <a:cs typeface="Arial"/>
              </a:rPr>
              <a:t> </a:t>
            </a:r>
            <a:r>
              <a:rPr lang="fr-FR" sz="1600" spc="10" dirty="0">
                <a:latin typeface="Arial"/>
                <a:cs typeface="Arial"/>
              </a:rPr>
              <a:t>APIs </a:t>
            </a:r>
            <a:r>
              <a:rPr lang="fr-FR" sz="1600" spc="5" dirty="0">
                <a:latin typeface="Arial"/>
                <a:cs typeface="Arial"/>
              </a:rPr>
              <a:t>to Python,</a:t>
            </a:r>
            <a:r>
              <a:rPr lang="fr-FR" sz="1600" spc="-75" dirty="0">
                <a:latin typeface="Arial"/>
                <a:cs typeface="Arial"/>
              </a:rPr>
              <a:t> </a:t>
            </a:r>
            <a:r>
              <a:rPr lang="fr-FR" sz="1600" spc="5" dirty="0">
                <a:latin typeface="Arial"/>
                <a:cs typeface="Arial"/>
              </a:rPr>
              <a:t>etc.</a:t>
            </a:r>
            <a:endParaRPr lang="fr-FR" sz="1600" dirty="0">
              <a:latin typeface="Arial"/>
              <a:cs typeface="Arial"/>
            </a:endParaRPr>
          </a:p>
          <a:p>
            <a:pPr marL="299085" indent="-100965">
              <a:lnSpc>
                <a:spcPct val="100000"/>
              </a:lnSpc>
              <a:spcBef>
                <a:spcPts val="204"/>
              </a:spcBef>
              <a:buClr>
                <a:srgbClr val="008ABF"/>
              </a:buClr>
              <a:buSzPct val="78947"/>
              <a:buFont typeface="Wingdings"/>
              <a:buChar char=""/>
              <a:tabLst>
                <a:tab pos="299720" algn="l"/>
              </a:tabLst>
            </a:pPr>
            <a:r>
              <a:rPr lang="fr-FR" sz="1600" b="1" spc="5" dirty="0" err="1">
                <a:latin typeface="Arial"/>
                <a:cs typeface="Arial"/>
              </a:rPr>
              <a:t>Theano</a:t>
            </a:r>
            <a:r>
              <a:rPr lang="fr-FR" sz="1600" b="1" spc="5" dirty="0">
                <a:latin typeface="Arial"/>
                <a:cs typeface="Arial"/>
              </a:rPr>
              <a:t> </a:t>
            </a:r>
            <a:r>
              <a:rPr lang="fr-FR" sz="1600" spc="5" dirty="0">
                <a:latin typeface="Arial"/>
                <a:cs typeface="Arial"/>
              </a:rPr>
              <a:t>/ </a:t>
            </a:r>
            <a:r>
              <a:rPr lang="fr-FR" sz="1600" b="1" spc="5" dirty="0" err="1">
                <a:latin typeface="Arial"/>
                <a:cs typeface="Arial"/>
              </a:rPr>
              <a:t>TensorFlow</a:t>
            </a:r>
            <a:r>
              <a:rPr lang="fr-FR" sz="1600" b="1" spc="5" dirty="0">
                <a:latin typeface="Arial"/>
                <a:cs typeface="Arial"/>
              </a:rPr>
              <a:t> </a:t>
            </a:r>
            <a:r>
              <a:rPr lang="fr-FR" sz="1600" spc="5" dirty="0">
                <a:latin typeface="Arial"/>
                <a:cs typeface="Arial"/>
              </a:rPr>
              <a:t>/</a:t>
            </a:r>
            <a:r>
              <a:rPr lang="fr-FR" sz="1600" spc="-10" dirty="0">
                <a:latin typeface="Arial"/>
                <a:cs typeface="Arial"/>
              </a:rPr>
              <a:t> </a:t>
            </a:r>
            <a:r>
              <a:rPr lang="fr-FR" sz="1600" b="1" spc="5" dirty="0" err="1">
                <a:latin typeface="Arial"/>
                <a:cs typeface="Arial"/>
              </a:rPr>
              <a:t>Keras</a:t>
            </a:r>
            <a:endParaRPr lang="fr-FR" sz="1600" dirty="0">
              <a:latin typeface="Arial"/>
              <a:cs typeface="Arial"/>
            </a:endParaRPr>
          </a:p>
          <a:p>
            <a:pPr marL="299085" indent="-100965">
              <a:lnSpc>
                <a:spcPct val="100000"/>
              </a:lnSpc>
              <a:spcBef>
                <a:spcPts val="190"/>
              </a:spcBef>
              <a:buClr>
                <a:srgbClr val="008ABF"/>
              </a:buClr>
              <a:buSzPct val="78947"/>
              <a:buFont typeface="Wingdings"/>
              <a:buChar char=""/>
              <a:tabLst>
                <a:tab pos="299720" algn="l"/>
              </a:tabLst>
            </a:pPr>
            <a:r>
              <a:rPr lang="fr-FR" sz="1600" b="1" spc="5" dirty="0">
                <a:latin typeface="Arial"/>
                <a:cs typeface="Arial"/>
              </a:rPr>
              <a:t>NLTK </a:t>
            </a:r>
            <a:r>
              <a:rPr lang="fr-FR" sz="1600" spc="5" dirty="0">
                <a:latin typeface="Arial"/>
                <a:cs typeface="Arial"/>
              </a:rPr>
              <a:t>- Natural </a:t>
            </a:r>
            <a:r>
              <a:rPr lang="fr-FR" sz="1600" spc="5" dirty="0" err="1">
                <a:latin typeface="Arial"/>
                <a:cs typeface="Arial"/>
              </a:rPr>
              <a:t>Language</a:t>
            </a:r>
            <a:r>
              <a:rPr lang="fr-FR" sz="1600" spc="5" dirty="0">
                <a:latin typeface="Arial"/>
                <a:cs typeface="Arial"/>
              </a:rPr>
              <a:t> </a:t>
            </a:r>
            <a:r>
              <a:rPr lang="fr-FR" sz="1600" spc="5" dirty="0" err="1">
                <a:latin typeface="Arial"/>
                <a:cs typeface="Arial"/>
              </a:rPr>
              <a:t>Toolkit</a:t>
            </a:r>
            <a:r>
              <a:rPr lang="fr-FR" sz="1600" spc="5" dirty="0">
                <a:latin typeface="Arial"/>
                <a:cs typeface="Arial"/>
              </a:rPr>
              <a:t> - </a:t>
            </a:r>
            <a:r>
              <a:rPr lang="fr-FR" sz="1600" spc="10" dirty="0" err="1">
                <a:latin typeface="Arial"/>
                <a:cs typeface="Arial"/>
              </a:rPr>
              <a:t>tasks</a:t>
            </a:r>
            <a:r>
              <a:rPr lang="fr-FR" sz="1600" spc="10" dirty="0">
                <a:latin typeface="Arial"/>
                <a:cs typeface="Arial"/>
              </a:rPr>
              <a:t> </a:t>
            </a:r>
            <a:r>
              <a:rPr lang="fr-FR" sz="1600" spc="5" dirty="0">
                <a:latin typeface="Arial"/>
                <a:cs typeface="Arial"/>
              </a:rPr>
              <a:t>of </a:t>
            </a:r>
            <a:r>
              <a:rPr lang="fr-FR" sz="1600" spc="5" dirty="0" err="1">
                <a:latin typeface="Arial"/>
                <a:cs typeface="Arial"/>
              </a:rPr>
              <a:t>symbolic</a:t>
            </a:r>
            <a:r>
              <a:rPr lang="fr-FR" sz="1600" spc="5" dirty="0">
                <a:latin typeface="Arial"/>
                <a:cs typeface="Arial"/>
              </a:rPr>
              <a:t> </a:t>
            </a:r>
            <a:r>
              <a:rPr lang="fr-FR" sz="1600" spc="10" dirty="0">
                <a:latin typeface="Arial"/>
                <a:cs typeface="Arial"/>
              </a:rPr>
              <a:t>&amp; </a:t>
            </a:r>
            <a:r>
              <a:rPr lang="fr-FR" sz="1600" spc="5" dirty="0" err="1">
                <a:latin typeface="Arial"/>
                <a:cs typeface="Arial"/>
              </a:rPr>
              <a:t>statistical</a:t>
            </a:r>
            <a:r>
              <a:rPr lang="fr-FR" sz="1600" spc="5" dirty="0">
                <a:latin typeface="Arial"/>
                <a:cs typeface="Arial"/>
              </a:rPr>
              <a:t> NL</a:t>
            </a:r>
            <a:r>
              <a:rPr lang="fr-FR" sz="1600" spc="-140" dirty="0">
                <a:latin typeface="Arial"/>
                <a:cs typeface="Arial"/>
              </a:rPr>
              <a:t> </a:t>
            </a:r>
            <a:r>
              <a:rPr lang="fr-FR" sz="1600" spc="5" dirty="0" err="1">
                <a:latin typeface="Arial"/>
                <a:cs typeface="Arial"/>
              </a:rPr>
              <a:t>processing</a:t>
            </a:r>
            <a:endParaRPr lang="fr-FR" sz="1600" dirty="0">
              <a:latin typeface="Arial"/>
              <a:cs typeface="Arial"/>
            </a:endParaRPr>
          </a:p>
          <a:p>
            <a:pPr marL="299085" indent="-100965">
              <a:lnSpc>
                <a:spcPct val="100000"/>
              </a:lnSpc>
              <a:spcBef>
                <a:spcPts val="204"/>
              </a:spcBef>
              <a:buClr>
                <a:srgbClr val="008ABF"/>
              </a:buClr>
              <a:buSzPct val="78947"/>
              <a:buFont typeface="Wingdings"/>
              <a:buChar char=""/>
              <a:tabLst>
                <a:tab pos="299720" algn="l"/>
              </a:tabLst>
            </a:pPr>
            <a:r>
              <a:rPr lang="fr-FR" sz="1600" b="1" spc="10" dirty="0" err="1">
                <a:latin typeface="Arial"/>
                <a:cs typeface="Arial"/>
              </a:rPr>
              <a:t>Gensim</a:t>
            </a:r>
            <a:r>
              <a:rPr lang="fr-FR" sz="1600" b="1" spc="10" dirty="0">
                <a:latin typeface="Arial"/>
                <a:cs typeface="Arial"/>
              </a:rPr>
              <a:t> </a:t>
            </a:r>
            <a:r>
              <a:rPr lang="fr-FR" sz="1600" spc="5" dirty="0">
                <a:latin typeface="Arial"/>
                <a:cs typeface="Arial"/>
              </a:rPr>
              <a:t>/</a:t>
            </a:r>
            <a:r>
              <a:rPr lang="fr-FR" sz="1600" spc="-10" dirty="0">
                <a:latin typeface="Arial"/>
                <a:cs typeface="Arial"/>
              </a:rPr>
              <a:t> </a:t>
            </a:r>
            <a:r>
              <a:rPr lang="fr-FR" sz="1600" b="1" spc="5" dirty="0" err="1">
                <a:latin typeface="Arial"/>
                <a:cs typeface="Arial"/>
              </a:rPr>
              <a:t>Scrapy</a:t>
            </a:r>
            <a:endParaRPr lang="fr-FR" sz="1600" dirty="0">
              <a:latin typeface="Arial"/>
              <a:cs typeface="Arial"/>
            </a:endParaRPr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15885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smtClean="0">
                <a:latin typeface="Arial"/>
                <a:cs typeface="Arial"/>
              </a:rPr>
              <a:t>Pandas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3195" indent="-139700">
              <a:spcBef>
                <a:spcPts val="1315"/>
              </a:spcBef>
              <a:buSzPct val="120833"/>
              <a:tabLst>
                <a:tab pos="163830" algn="l"/>
              </a:tabLst>
            </a:pPr>
            <a:r>
              <a:rPr lang="en-US" sz="1800" spc="-5" dirty="0">
                <a:latin typeface="Arial"/>
                <a:cs typeface="Arial"/>
              </a:rPr>
              <a:t>Author: </a:t>
            </a:r>
            <a:r>
              <a:rPr lang="en-US" sz="1800" spc="15" dirty="0">
                <a:latin typeface="Arial"/>
                <a:cs typeface="Arial"/>
              </a:rPr>
              <a:t>Wes</a:t>
            </a:r>
            <a:r>
              <a:rPr lang="en-US" sz="1800" spc="-3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McKinney</a:t>
            </a:r>
            <a:endParaRPr lang="en-US" sz="1800" dirty="0">
              <a:latin typeface="Arial"/>
              <a:cs typeface="Arial"/>
            </a:endParaRPr>
          </a:p>
          <a:p>
            <a:pPr marL="299085" lvl="1" indent="-100965">
              <a:spcBef>
                <a:spcPts val="330"/>
              </a:spcBef>
              <a:buSzPct val="80952"/>
              <a:buFont typeface="Wingdings"/>
              <a:buChar char=""/>
              <a:tabLst>
                <a:tab pos="299720" algn="l"/>
              </a:tabLst>
            </a:pPr>
            <a:r>
              <a:rPr lang="en-US" sz="1800" spc="20" dirty="0">
                <a:latin typeface="Arial"/>
                <a:cs typeface="Arial"/>
              </a:rPr>
              <a:t>Book: </a:t>
            </a:r>
            <a:r>
              <a:rPr lang="en-US" sz="1800" i="1" spc="-40" dirty="0">
                <a:latin typeface="Arial"/>
                <a:cs typeface="Arial"/>
              </a:rPr>
              <a:t>Python </a:t>
            </a:r>
            <a:r>
              <a:rPr lang="en-US" sz="1800" i="1" spc="-25" dirty="0">
                <a:latin typeface="Arial"/>
                <a:cs typeface="Arial"/>
              </a:rPr>
              <a:t>for </a:t>
            </a:r>
            <a:r>
              <a:rPr lang="en-US" sz="1800" i="1" spc="-40" dirty="0">
                <a:latin typeface="Arial"/>
                <a:cs typeface="Arial"/>
              </a:rPr>
              <a:t>Data </a:t>
            </a:r>
            <a:r>
              <a:rPr lang="en-US" sz="1800" i="1" spc="-25" dirty="0">
                <a:latin typeface="Arial"/>
                <a:cs typeface="Arial"/>
              </a:rPr>
              <a:t>Analysis</a:t>
            </a:r>
            <a:r>
              <a:rPr lang="en-US" sz="1800" spc="-25" dirty="0">
                <a:latin typeface="Arial"/>
                <a:cs typeface="Arial"/>
              </a:rPr>
              <a:t>, </a:t>
            </a:r>
            <a:r>
              <a:rPr lang="en-US" sz="1800" spc="15" dirty="0">
                <a:latin typeface="Arial"/>
                <a:cs typeface="Arial"/>
              </a:rPr>
              <a:t>2nd ed. </a:t>
            </a:r>
            <a:r>
              <a:rPr lang="en-US" sz="1800" spc="10" dirty="0">
                <a:latin typeface="Arial"/>
                <a:cs typeface="Arial"/>
              </a:rPr>
              <a:t>(O’Reilly: </a:t>
            </a:r>
            <a:r>
              <a:rPr lang="en-US" sz="1800" spc="15" dirty="0">
                <a:latin typeface="Arial"/>
                <a:cs typeface="Arial"/>
              </a:rPr>
              <a:t>Sebastopol, October</a:t>
            </a:r>
            <a:r>
              <a:rPr lang="en-US" sz="1800" spc="-70" dirty="0">
                <a:latin typeface="Arial"/>
                <a:cs typeface="Arial"/>
              </a:rPr>
              <a:t> </a:t>
            </a:r>
            <a:r>
              <a:rPr lang="en-US" sz="1800" spc="20" dirty="0">
                <a:latin typeface="Arial"/>
                <a:cs typeface="Arial"/>
              </a:rPr>
              <a:t>2017)</a:t>
            </a:r>
            <a:endParaRPr lang="en-US" sz="1800" dirty="0">
              <a:latin typeface="Arial"/>
              <a:cs typeface="Arial"/>
            </a:endParaRPr>
          </a:p>
          <a:p>
            <a:pPr marL="299085" lvl="1" indent="-100965">
              <a:spcBef>
                <a:spcPts val="414"/>
              </a:spcBef>
              <a:buSzPct val="80952"/>
              <a:buFont typeface="Wingdings"/>
              <a:buChar char=""/>
              <a:tabLst>
                <a:tab pos="299720" algn="l"/>
              </a:tabLst>
            </a:pPr>
            <a:r>
              <a:rPr lang="en-US" sz="1800" spc="15" dirty="0">
                <a:latin typeface="Arial"/>
                <a:cs typeface="Arial"/>
              </a:rPr>
              <a:t>10-minute tour </a:t>
            </a:r>
            <a:r>
              <a:rPr lang="en-US" sz="1800" spc="10" dirty="0">
                <a:latin typeface="Arial"/>
                <a:cs typeface="Arial"/>
              </a:rPr>
              <a:t>of </a:t>
            </a:r>
            <a:r>
              <a:rPr lang="en-US" sz="1800" spc="15" dirty="0">
                <a:latin typeface="Arial"/>
                <a:cs typeface="Arial"/>
              </a:rPr>
              <a:t>Pandas:</a:t>
            </a:r>
            <a:r>
              <a:rPr lang="en-US" sz="1800" spc="220" dirty="0">
                <a:solidFill>
                  <a:srgbClr val="00649D"/>
                </a:solidFill>
                <a:latin typeface="Arial"/>
                <a:cs typeface="Arial"/>
              </a:rPr>
              <a:t> </a:t>
            </a:r>
            <a:r>
              <a:rPr lang="en-US" sz="1800" u="sng" spc="15" dirty="0">
                <a:solidFill>
                  <a:srgbClr val="00649D"/>
                </a:solidFill>
                <a:uFill>
                  <a:solidFill>
                    <a:srgbClr val="00649D"/>
                  </a:solidFill>
                </a:uFill>
                <a:latin typeface="Arial"/>
                <a:cs typeface="Arial"/>
              </a:rPr>
              <a:t>https://vimeo.com/59324550</a:t>
            </a:r>
            <a:endParaRPr lang="en-US" sz="1800" dirty="0">
              <a:latin typeface="Arial"/>
              <a:cs typeface="Arial"/>
            </a:endParaRPr>
          </a:p>
          <a:p>
            <a:pPr marL="163195" indent="-139700">
              <a:spcBef>
                <a:spcPts val="440"/>
              </a:spcBef>
              <a:buSzPct val="120833"/>
              <a:tabLst>
                <a:tab pos="163830" algn="l"/>
              </a:tabLst>
            </a:pPr>
            <a:r>
              <a:rPr lang="en-US" sz="1800" spc="10" dirty="0">
                <a:latin typeface="Arial"/>
                <a:cs typeface="Arial"/>
              </a:rPr>
              <a:t>What </a:t>
            </a:r>
            <a:r>
              <a:rPr lang="en-US" sz="1800" spc="-5" dirty="0">
                <a:latin typeface="Arial"/>
                <a:cs typeface="Arial"/>
              </a:rPr>
              <a:t>problem does Pandas solve </a:t>
            </a:r>
            <a:r>
              <a:rPr lang="en-US" sz="1800" dirty="0">
                <a:latin typeface="Arial"/>
                <a:cs typeface="Arial"/>
              </a:rPr>
              <a:t>(from</a:t>
            </a:r>
            <a:r>
              <a:rPr lang="en-US" sz="1800" spc="30" dirty="0">
                <a:solidFill>
                  <a:srgbClr val="00649D"/>
                </a:solidFill>
                <a:latin typeface="Arial"/>
                <a:cs typeface="Arial"/>
              </a:rPr>
              <a:t> </a:t>
            </a:r>
            <a:r>
              <a:rPr lang="en-US" sz="1800" u="sng" spc="-5" dirty="0">
                <a:solidFill>
                  <a:srgbClr val="00649D"/>
                </a:solidFill>
                <a:uFill>
                  <a:solidFill>
                    <a:srgbClr val="00649D"/>
                  </a:solidFill>
                </a:uFill>
                <a:latin typeface="Arial"/>
                <a:cs typeface="Arial"/>
              </a:rPr>
              <a:t>http://pandas.pydata.org</a:t>
            </a:r>
            <a:r>
              <a:rPr lang="en-US" sz="1800" spc="-5" dirty="0">
                <a:latin typeface="Arial"/>
                <a:cs typeface="Arial"/>
              </a:rPr>
              <a:t>):</a:t>
            </a:r>
            <a:endParaRPr lang="en-US" sz="1800" dirty="0">
              <a:latin typeface="Arial"/>
              <a:cs typeface="Arial"/>
            </a:endParaRPr>
          </a:p>
          <a:p>
            <a:pPr marL="299085" marR="60960" lvl="1" indent="-100965">
              <a:lnSpc>
                <a:spcPct val="100099"/>
              </a:lnSpc>
              <a:spcBef>
                <a:spcPts val="430"/>
              </a:spcBef>
              <a:buSzPct val="80952"/>
              <a:buFont typeface="Wingdings"/>
              <a:buChar char=""/>
              <a:tabLst>
                <a:tab pos="299720" algn="l"/>
              </a:tabLst>
            </a:pPr>
            <a:r>
              <a:rPr lang="en-US" sz="1800" spc="15" dirty="0">
                <a:latin typeface="Arial"/>
                <a:cs typeface="Arial"/>
              </a:rPr>
              <a:t>Python has long been great for data munging and preparation, but less </a:t>
            </a:r>
            <a:r>
              <a:rPr lang="en-US" sz="1800" spc="20" dirty="0">
                <a:latin typeface="Arial"/>
                <a:cs typeface="Arial"/>
              </a:rPr>
              <a:t>so </a:t>
            </a:r>
            <a:r>
              <a:rPr lang="en-US" sz="1800" spc="15" dirty="0">
                <a:latin typeface="Arial"/>
                <a:cs typeface="Arial"/>
              </a:rPr>
              <a:t>for  data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analysis</a:t>
            </a:r>
            <a:r>
              <a:rPr lang="en-US" sz="1800" spc="-25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and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modeling.</a:t>
            </a:r>
            <a:r>
              <a:rPr lang="en-US" sz="1800" spc="-10" dirty="0">
                <a:latin typeface="Arial"/>
                <a:cs typeface="Arial"/>
              </a:rPr>
              <a:t> </a:t>
            </a:r>
            <a:r>
              <a:rPr lang="en-US" sz="1800" i="1" spc="-35" dirty="0">
                <a:latin typeface="Arial"/>
                <a:cs typeface="Arial"/>
              </a:rPr>
              <a:t>pandas</a:t>
            </a:r>
            <a:r>
              <a:rPr lang="en-US" sz="1800" i="1" spc="-40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helps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fill</a:t>
            </a:r>
            <a:r>
              <a:rPr lang="en-US" sz="1800" spc="-15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this</a:t>
            </a:r>
            <a:r>
              <a:rPr lang="en-US" sz="1800" spc="5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gap,</a:t>
            </a:r>
            <a:r>
              <a:rPr lang="en-US" sz="1800" spc="5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enabling</a:t>
            </a:r>
            <a:r>
              <a:rPr lang="en-US" sz="1800" spc="-30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you</a:t>
            </a:r>
            <a:r>
              <a:rPr lang="en-US" sz="1800" spc="5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to</a:t>
            </a:r>
            <a:r>
              <a:rPr lang="en-US" sz="1800" spc="10" dirty="0">
                <a:latin typeface="Arial"/>
                <a:cs typeface="Arial"/>
              </a:rPr>
              <a:t> carry</a:t>
            </a:r>
            <a:r>
              <a:rPr lang="en-US" sz="1800" spc="-10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out  </a:t>
            </a:r>
            <a:r>
              <a:rPr lang="en-US" sz="1800" spc="10" dirty="0">
                <a:latin typeface="Arial"/>
                <a:cs typeface="Arial"/>
              </a:rPr>
              <a:t>your </a:t>
            </a:r>
            <a:r>
              <a:rPr lang="en-US" sz="1800" spc="15" dirty="0">
                <a:latin typeface="Arial"/>
                <a:cs typeface="Arial"/>
              </a:rPr>
              <a:t>entire data analysis workflow </a:t>
            </a:r>
            <a:r>
              <a:rPr lang="en-US" sz="1800" spc="10" dirty="0">
                <a:latin typeface="Arial"/>
                <a:cs typeface="Arial"/>
              </a:rPr>
              <a:t>in </a:t>
            </a:r>
            <a:r>
              <a:rPr lang="en-US" sz="1800" spc="15" dirty="0">
                <a:latin typeface="Arial"/>
                <a:cs typeface="Arial"/>
              </a:rPr>
              <a:t>Python </a:t>
            </a:r>
            <a:r>
              <a:rPr lang="en-US" sz="1800" spc="10" dirty="0">
                <a:latin typeface="Arial"/>
                <a:cs typeface="Arial"/>
              </a:rPr>
              <a:t>without </a:t>
            </a:r>
            <a:r>
              <a:rPr lang="en-US" sz="1800" spc="15" dirty="0">
                <a:latin typeface="Arial"/>
                <a:cs typeface="Arial"/>
              </a:rPr>
              <a:t>having </a:t>
            </a:r>
            <a:r>
              <a:rPr lang="en-US" sz="1800" spc="10" dirty="0">
                <a:latin typeface="Arial"/>
                <a:cs typeface="Arial"/>
              </a:rPr>
              <a:t>to switch to </a:t>
            </a:r>
            <a:r>
              <a:rPr lang="en-US" sz="1800" spc="15" dirty="0">
                <a:latin typeface="Arial"/>
                <a:cs typeface="Arial"/>
              </a:rPr>
              <a:t>a </a:t>
            </a:r>
            <a:r>
              <a:rPr lang="en-US" sz="1800" spc="20" dirty="0">
                <a:latin typeface="Arial"/>
                <a:cs typeface="Arial"/>
              </a:rPr>
              <a:t>more  domain </a:t>
            </a:r>
            <a:r>
              <a:rPr lang="en-US" sz="1800" spc="15" dirty="0">
                <a:latin typeface="Arial"/>
                <a:cs typeface="Arial"/>
              </a:rPr>
              <a:t>specific language </a:t>
            </a:r>
            <a:r>
              <a:rPr lang="en-US" sz="1800" spc="10" dirty="0">
                <a:latin typeface="Arial"/>
                <a:cs typeface="Arial"/>
              </a:rPr>
              <a:t>like</a:t>
            </a:r>
            <a:r>
              <a:rPr lang="en-US" sz="1800" spc="-140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R.</a:t>
            </a:r>
            <a:endParaRPr lang="en-US" sz="1800" dirty="0">
              <a:latin typeface="Arial"/>
              <a:cs typeface="Arial"/>
            </a:endParaRPr>
          </a:p>
          <a:p>
            <a:pPr marL="299085" marR="64769" lvl="1" indent="-100965">
              <a:lnSpc>
                <a:spcPct val="103400"/>
              </a:lnSpc>
              <a:spcBef>
                <a:spcPts val="385"/>
              </a:spcBef>
              <a:buSzPct val="80952"/>
              <a:buFont typeface="Wingdings"/>
              <a:buChar char=""/>
              <a:tabLst>
                <a:tab pos="299720" algn="l"/>
              </a:tabLst>
            </a:pPr>
            <a:r>
              <a:rPr lang="en-US" sz="1800" spc="20" dirty="0">
                <a:latin typeface="Arial"/>
                <a:cs typeface="Arial"/>
              </a:rPr>
              <a:t>Combined </a:t>
            </a:r>
            <a:r>
              <a:rPr lang="en-US" sz="1800" spc="10" dirty="0">
                <a:latin typeface="Arial"/>
                <a:cs typeface="Arial"/>
              </a:rPr>
              <a:t>with </a:t>
            </a:r>
            <a:r>
              <a:rPr lang="en-US" sz="1800" spc="15" dirty="0">
                <a:latin typeface="Arial"/>
                <a:cs typeface="Arial"/>
              </a:rPr>
              <a:t>the </a:t>
            </a:r>
            <a:r>
              <a:rPr lang="en-US" sz="1800" spc="10" dirty="0">
                <a:latin typeface="Arial"/>
                <a:cs typeface="Arial"/>
              </a:rPr>
              <a:t>excellent</a:t>
            </a:r>
            <a:r>
              <a:rPr lang="en-US" sz="1800" spc="10" dirty="0">
                <a:solidFill>
                  <a:srgbClr val="00649D"/>
                </a:solidFill>
                <a:latin typeface="Arial"/>
                <a:cs typeface="Arial"/>
              </a:rPr>
              <a:t> </a:t>
            </a:r>
            <a:r>
              <a:rPr lang="en-US" sz="1800" u="sng" spc="15" dirty="0" err="1">
                <a:solidFill>
                  <a:srgbClr val="00649D"/>
                </a:solidFill>
                <a:uFill>
                  <a:solidFill>
                    <a:srgbClr val="00649D"/>
                  </a:solidFill>
                </a:uFill>
                <a:latin typeface="Arial"/>
                <a:cs typeface="Arial"/>
              </a:rPr>
              <a:t>IPython</a:t>
            </a:r>
            <a:r>
              <a:rPr lang="en-US" sz="1800" spc="15" dirty="0">
                <a:solidFill>
                  <a:srgbClr val="00649D"/>
                </a:solidFill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toolkit </a:t>
            </a:r>
            <a:r>
              <a:rPr lang="en-US" sz="1800" spc="15" dirty="0">
                <a:latin typeface="Arial"/>
                <a:cs typeface="Arial"/>
              </a:rPr>
              <a:t>and other </a:t>
            </a:r>
            <a:r>
              <a:rPr lang="en-US" sz="1800" spc="10" dirty="0">
                <a:latin typeface="Arial"/>
                <a:cs typeface="Arial"/>
              </a:rPr>
              <a:t>libraries, </a:t>
            </a:r>
            <a:r>
              <a:rPr lang="en-US" sz="1800" spc="15" dirty="0">
                <a:latin typeface="Arial"/>
                <a:cs typeface="Arial"/>
              </a:rPr>
              <a:t>the environment  </a:t>
            </a:r>
            <a:r>
              <a:rPr lang="en-US" sz="1800" spc="10" dirty="0">
                <a:latin typeface="Arial"/>
                <a:cs typeface="Arial"/>
              </a:rPr>
              <a:t>for </a:t>
            </a:r>
            <a:r>
              <a:rPr lang="en-US" sz="1800" spc="15" dirty="0">
                <a:latin typeface="Arial"/>
                <a:cs typeface="Arial"/>
              </a:rPr>
              <a:t>doing data analysis </a:t>
            </a:r>
            <a:r>
              <a:rPr lang="en-US" sz="1800" spc="10" dirty="0">
                <a:latin typeface="Arial"/>
                <a:cs typeface="Arial"/>
              </a:rPr>
              <a:t>in </a:t>
            </a:r>
            <a:r>
              <a:rPr lang="en-US" sz="1800" spc="15" dirty="0">
                <a:latin typeface="Arial"/>
                <a:cs typeface="Arial"/>
              </a:rPr>
              <a:t>Python </a:t>
            </a:r>
            <a:r>
              <a:rPr lang="en-US" sz="1800" spc="10" dirty="0">
                <a:latin typeface="Arial"/>
                <a:cs typeface="Arial"/>
              </a:rPr>
              <a:t>excels in </a:t>
            </a:r>
            <a:r>
              <a:rPr lang="en-US" sz="1800" spc="15" dirty="0">
                <a:latin typeface="Arial"/>
                <a:cs typeface="Arial"/>
              </a:rPr>
              <a:t>performance, </a:t>
            </a:r>
            <a:r>
              <a:rPr lang="en-US" sz="1800" spc="10" dirty="0">
                <a:latin typeface="Arial"/>
                <a:cs typeface="Arial"/>
              </a:rPr>
              <a:t>productivity, </a:t>
            </a:r>
            <a:r>
              <a:rPr lang="en-US" sz="1800" spc="15" dirty="0">
                <a:latin typeface="Arial"/>
                <a:cs typeface="Arial"/>
              </a:rPr>
              <a:t>and the  </a:t>
            </a:r>
            <a:r>
              <a:rPr lang="en-US" sz="1800" spc="10" dirty="0">
                <a:latin typeface="Arial"/>
                <a:cs typeface="Arial"/>
              </a:rPr>
              <a:t>ability to</a:t>
            </a:r>
            <a:r>
              <a:rPr lang="en-US" sz="1800" spc="-25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collaborate.</a:t>
            </a:r>
            <a:endParaRPr lang="en-US" sz="1800" dirty="0">
              <a:latin typeface="Arial"/>
              <a:cs typeface="Arial"/>
            </a:endParaRPr>
          </a:p>
          <a:p>
            <a:pPr marL="299085" marR="5080" lvl="1" indent="-100965">
              <a:lnSpc>
                <a:spcPct val="102800"/>
              </a:lnSpc>
              <a:spcBef>
                <a:spcPts val="295"/>
              </a:spcBef>
              <a:buSzPct val="73913"/>
              <a:buFont typeface="Wingdings"/>
              <a:buChar char=""/>
              <a:tabLst>
                <a:tab pos="299720" algn="l"/>
              </a:tabLst>
            </a:pPr>
            <a:r>
              <a:rPr lang="en-US" sz="1800" i="1" spc="-40" dirty="0">
                <a:latin typeface="Arial"/>
                <a:cs typeface="Arial"/>
              </a:rPr>
              <a:t>pandas </a:t>
            </a:r>
            <a:r>
              <a:rPr lang="en-US" sz="1800" spc="15" dirty="0">
                <a:latin typeface="Arial"/>
                <a:cs typeface="Arial"/>
              </a:rPr>
              <a:t>does not implement </a:t>
            </a:r>
            <a:r>
              <a:rPr lang="en-US" sz="1800" spc="10" dirty="0">
                <a:latin typeface="Arial"/>
                <a:cs typeface="Arial"/>
              </a:rPr>
              <a:t>significant </a:t>
            </a:r>
            <a:r>
              <a:rPr lang="en-US" sz="1800" spc="15" dirty="0">
                <a:latin typeface="Arial"/>
                <a:cs typeface="Arial"/>
              </a:rPr>
              <a:t>modeling </a:t>
            </a:r>
            <a:r>
              <a:rPr lang="en-US" sz="1800" spc="10" dirty="0">
                <a:latin typeface="Arial"/>
                <a:cs typeface="Arial"/>
              </a:rPr>
              <a:t>functionality </a:t>
            </a:r>
            <a:r>
              <a:rPr lang="en-US" sz="1800" spc="15" dirty="0">
                <a:latin typeface="Arial"/>
                <a:cs typeface="Arial"/>
              </a:rPr>
              <a:t>outside </a:t>
            </a:r>
            <a:r>
              <a:rPr lang="en-US" sz="1800" spc="10" dirty="0">
                <a:latin typeface="Arial"/>
                <a:cs typeface="Arial"/>
              </a:rPr>
              <a:t>of linear  </a:t>
            </a:r>
            <a:r>
              <a:rPr lang="en-US" sz="1800" spc="15" dirty="0">
                <a:latin typeface="Arial"/>
                <a:cs typeface="Arial"/>
              </a:rPr>
              <a:t>and panel regression; for </a:t>
            </a:r>
            <a:r>
              <a:rPr lang="en-US" sz="1800" spc="10" dirty="0">
                <a:latin typeface="Arial"/>
                <a:cs typeface="Arial"/>
              </a:rPr>
              <a:t>this, </a:t>
            </a:r>
            <a:r>
              <a:rPr lang="en-US" sz="1800" spc="15" dirty="0">
                <a:latin typeface="Arial"/>
                <a:cs typeface="Arial"/>
              </a:rPr>
              <a:t>look </a:t>
            </a:r>
            <a:r>
              <a:rPr lang="en-US" sz="1800" spc="10" dirty="0">
                <a:latin typeface="Arial"/>
                <a:cs typeface="Arial"/>
              </a:rPr>
              <a:t>to</a:t>
            </a:r>
            <a:r>
              <a:rPr lang="en-US" sz="1800" spc="10" dirty="0">
                <a:solidFill>
                  <a:srgbClr val="00649D"/>
                </a:solidFill>
                <a:latin typeface="Arial"/>
                <a:cs typeface="Arial"/>
              </a:rPr>
              <a:t> </a:t>
            </a:r>
            <a:r>
              <a:rPr lang="en-US" sz="1800" u="sng" spc="15" dirty="0" err="1">
                <a:solidFill>
                  <a:srgbClr val="00649D"/>
                </a:solidFill>
                <a:uFill>
                  <a:solidFill>
                    <a:srgbClr val="00649D"/>
                  </a:solidFill>
                </a:uFill>
                <a:latin typeface="Arial"/>
                <a:cs typeface="Arial"/>
              </a:rPr>
              <a:t>statsmodels</a:t>
            </a:r>
            <a:r>
              <a:rPr lang="en-US" sz="1800" spc="15" dirty="0">
                <a:solidFill>
                  <a:srgbClr val="00649D"/>
                </a:solidFill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and</a:t>
            </a:r>
            <a:r>
              <a:rPr lang="en-US" sz="1800" spc="15" dirty="0">
                <a:solidFill>
                  <a:srgbClr val="00649D"/>
                </a:solidFill>
                <a:latin typeface="Arial"/>
                <a:cs typeface="Arial"/>
              </a:rPr>
              <a:t> </a:t>
            </a:r>
            <a:r>
              <a:rPr lang="en-US" sz="1800" u="sng" spc="10" dirty="0" err="1">
                <a:solidFill>
                  <a:srgbClr val="00649D"/>
                </a:solidFill>
                <a:uFill>
                  <a:solidFill>
                    <a:srgbClr val="00649D"/>
                  </a:solidFill>
                </a:uFill>
                <a:latin typeface="Arial"/>
                <a:cs typeface="Arial"/>
              </a:rPr>
              <a:t>scikit</a:t>
            </a:r>
            <a:r>
              <a:rPr lang="en-US" sz="1800" u="sng" spc="10" dirty="0">
                <a:solidFill>
                  <a:srgbClr val="00649D"/>
                </a:solidFill>
                <a:uFill>
                  <a:solidFill>
                    <a:srgbClr val="00649D"/>
                  </a:solidFill>
                </a:uFill>
                <a:latin typeface="Arial"/>
                <a:cs typeface="Arial"/>
              </a:rPr>
              <a:t>-learn</a:t>
            </a:r>
            <a:r>
              <a:rPr lang="en-US" sz="1800" spc="10" dirty="0">
                <a:latin typeface="Arial"/>
                <a:cs typeface="Arial"/>
              </a:rPr>
              <a:t>. More work is  still </a:t>
            </a:r>
            <a:r>
              <a:rPr lang="en-US" sz="1800" spc="15" dirty="0">
                <a:latin typeface="Arial"/>
                <a:cs typeface="Arial"/>
              </a:rPr>
              <a:t>needed </a:t>
            </a:r>
            <a:r>
              <a:rPr lang="en-US" sz="1800" spc="10" dirty="0">
                <a:latin typeface="Arial"/>
                <a:cs typeface="Arial"/>
              </a:rPr>
              <a:t>to </a:t>
            </a:r>
            <a:r>
              <a:rPr lang="en-US" sz="1800" spc="20" dirty="0">
                <a:latin typeface="Arial"/>
                <a:cs typeface="Arial"/>
              </a:rPr>
              <a:t>make </a:t>
            </a:r>
            <a:r>
              <a:rPr lang="en-US" sz="1800" spc="15" dirty="0">
                <a:latin typeface="Arial"/>
                <a:cs typeface="Arial"/>
              </a:rPr>
              <a:t>Python a </a:t>
            </a:r>
            <a:r>
              <a:rPr lang="en-US" sz="1800" spc="10" dirty="0">
                <a:latin typeface="Arial"/>
                <a:cs typeface="Arial"/>
              </a:rPr>
              <a:t>first </a:t>
            </a:r>
            <a:r>
              <a:rPr lang="en-US" sz="1800" spc="15" dirty="0">
                <a:latin typeface="Arial"/>
                <a:cs typeface="Arial"/>
              </a:rPr>
              <a:t>class </a:t>
            </a:r>
            <a:r>
              <a:rPr lang="en-US" sz="1800" spc="10" dirty="0">
                <a:latin typeface="Arial"/>
                <a:cs typeface="Arial"/>
              </a:rPr>
              <a:t>statistical </a:t>
            </a:r>
            <a:r>
              <a:rPr lang="en-US" sz="1800" spc="15" dirty="0">
                <a:latin typeface="Arial"/>
                <a:cs typeface="Arial"/>
              </a:rPr>
              <a:t>modeling environment, but</a:t>
            </a:r>
            <a:r>
              <a:rPr lang="en-US" sz="1800" spc="-170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we  </a:t>
            </a:r>
            <a:r>
              <a:rPr lang="en-US" sz="1800" spc="15" dirty="0">
                <a:latin typeface="Arial"/>
                <a:cs typeface="Arial"/>
              </a:rPr>
              <a:t>are </a:t>
            </a:r>
            <a:r>
              <a:rPr lang="en-US" sz="1800" spc="10" dirty="0">
                <a:latin typeface="Arial"/>
                <a:cs typeface="Arial"/>
              </a:rPr>
              <a:t>well </a:t>
            </a:r>
            <a:r>
              <a:rPr lang="en-US" sz="1800" spc="20" dirty="0">
                <a:latin typeface="Arial"/>
                <a:cs typeface="Arial"/>
              </a:rPr>
              <a:t>on </a:t>
            </a:r>
            <a:r>
              <a:rPr lang="en-US" sz="1800" spc="15" dirty="0">
                <a:latin typeface="Arial"/>
                <a:cs typeface="Arial"/>
              </a:rPr>
              <a:t>our way toward </a:t>
            </a:r>
            <a:r>
              <a:rPr lang="en-US" sz="1800" spc="10" dirty="0">
                <a:latin typeface="Arial"/>
                <a:cs typeface="Arial"/>
              </a:rPr>
              <a:t>that</a:t>
            </a:r>
            <a:r>
              <a:rPr lang="en-US" sz="1800" spc="-75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goal.</a:t>
            </a:r>
            <a:endParaRPr lang="en-US" sz="1800" dirty="0">
              <a:latin typeface="Arial"/>
              <a:cs typeface="Arial"/>
            </a:endParaRP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49826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>
                <a:latin typeface="Arial"/>
                <a:cs typeface="Arial"/>
              </a:rPr>
              <a:t>The </a:t>
            </a:r>
            <a:r>
              <a:rPr lang="fr-FR" spc="-5" dirty="0" err="1">
                <a:latin typeface="Arial"/>
                <a:cs typeface="Arial"/>
              </a:rPr>
              <a:t>tools</a:t>
            </a:r>
            <a:r>
              <a:rPr lang="fr-FR" spc="-5" dirty="0">
                <a:latin typeface="Arial"/>
                <a:cs typeface="Arial"/>
              </a:rPr>
              <a:t> of</a:t>
            </a:r>
            <a:r>
              <a:rPr lang="fr-FR" spc="-25" dirty="0">
                <a:latin typeface="Arial"/>
                <a:cs typeface="Arial"/>
              </a:rPr>
              <a:t> </a:t>
            </a:r>
            <a:r>
              <a:rPr lang="fr-FR" spc="-5" dirty="0" err="1" smtClean="0">
                <a:latin typeface="Arial"/>
                <a:cs typeface="Arial"/>
              </a:rPr>
              <a:t>statistics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648072" y="1382984"/>
            <a:ext cx="9900592" cy="5358384"/>
          </a:xfrm>
        </p:spPr>
        <p:txBody>
          <a:bodyPr/>
          <a:lstStyle/>
          <a:p>
            <a:pPr marL="915035" indent="-139700">
              <a:spcBef>
                <a:spcPts val="1315"/>
              </a:spcBef>
              <a:buSzPct val="120833"/>
              <a:tabLst>
                <a:tab pos="915669" algn="l"/>
              </a:tabLst>
            </a:pPr>
            <a:r>
              <a:rPr lang="en-US" sz="1800" dirty="0">
                <a:latin typeface="Arial"/>
                <a:cs typeface="Arial"/>
              </a:rPr>
              <a:t>The </a:t>
            </a:r>
            <a:r>
              <a:rPr lang="en-US" sz="1800" spc="-5" dirty="0">
                <a:latin typeface="Arial"/>
                <a:cs typeface="Arial"/>
              </a:rPr>
              <a:t>tools of statistics</a:t>
            </a:r>
            <a:r>
              <a:rPr lang="en-US" sz="1800" spc="15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include:</a:t>
            </a:r>
            <a:endParaRPr lang="en-US" sz="1800" dirty="0">
              <a:latin typeface="Arial"/>
              <a:cs typeface="Arial"/>
            </a:endParaRPr>
          </a:p>
          <a:p>
            <a:pPr marL="1050925" marR="725805" lvl="1" indent="-100965">
              <a:lnSpc>
                <a:spcPct val="103400"/>
              </a:lnSpc>
              <a:spcBef>
                <a:spcPts val="359"/>
              </a:spcBef>
              <a:buSzPct val="80952"/>
              <a:buFont typeface="Wingdings"/>
              <a:buChar char=""/>
              <a:tabLst>
                <a:tab pos="1051560" algn="l"/>
              </a:tabLst>
            </a:pPr>
            <a:r>
              <a:rPr lang="en-US" sz="1800" b="1" spc="15" dirty="0">
                <a:latin typeface="Arial"/>
                <a:cs typeface="Arial"/>
              </a:rPr>
              <a:t>Data collection</a:t>
            </a:r>
            <a:r>
              <a:rPr lang="en-US" sz="1800" spc="15" dirty="0">
                <a:latin typeface="Arial"/>
                <a:cs typeface="Arial"/>
              </a:rPr>
              <a:t>: </a:t>
            </a:r>
            <a:r>
              <a:rPr lang="en-US" sz="1800" spc="45" dirty="0">
                <a:latin typeface="Arial"/>
                <a:cs typeface="Arial"/>
              </a:rPr>
              <a:t>We </a:t>
            </a:r>
            <a:r>
              <a:rPr lang="en-US" sz="1800" spc="5" dirty="0">
                <a:latin typeface="Arial"/>
                <a:cs typeface="Arial"/>
              </a:rPr>
              <a:t>will </a:t>
            </a:r>
            <a:r>
              <a:rPr lang="en-US" sz="1800" spc="20" dirty="0">
                <a:latin typeface="Arial"/>
                <a:cs typeface="Arial"/>
              </a:rPr>
              <a:t>use </a:t>
            </a:r>
            <a:r>
              <a:rPr lang="en-US" sz="1800" spc="15" dirty="0">
                <a:latin typeface="Arial"/>
                <a:cs typeface="Arial"/>
              </a:rPr>
              <a:t>data from </a:t>
            </a:r>
            <a:r>
              <a:rPr lang="en-US" sz="1800" spc="20" dirty="0">
                <a:latin typeface="Arial"/>
                <a:cs typeface="Arial"/>
              </a:rPr>
              <a:t>a </a:t>
            </a:r>
            <a:r>
              <a:rPr lang="en-US" sz="1800" spc="10" dirty="0">
                <a:latin typeface="Arial"/>
                <a:cs typeface="Arial"/>
              </a:rPr>
              <a:t>large national survey that was  </a:t>
            </a:r>
            <a:r>
              <a:rPr lang="en-US" sz="1800" spc="15" dirty="0">
                <a:latin typeface="Arial"/>
                <a:cs typeface="Arial"/>
              </a:rPr>
              <a:t>designed </a:t>
            </a:r>
            <a:r>
              <a:rPr lang="en-US" sz="1800" spc="10" dirty="0">
                <a:latin typeface="Arial"/>
                <a:cs typeface="Arial"/>
              </a:rPr>
              <a:t>explicitly with </a:t>
            </a:r>
            <a:r>
              <a:rPr lang="en-US" sz="1800" spc="15" dirty="0">
                <a:latin typeface="Arial"/>
                <a:cs typeface="Arial"/>
              </a:rPr>
              <a:t>the goal </a:t>
            </a:r>
            <a:r>
              <a:rPr lang="en-US" sz="1800" spc="10" dirty="0">
                <a:latin typeface="Arial"/>
                <a:cs typeface="Arial"/>
              </a:rPr>
              <a:t>of </a:t>
            </a:r>
            <a:r>
              <a:rPr lang="en-US" sz="1800" spc="15" dirty="0">
                <a:latin typeface="Arial"/>
                <a:cs typeface="Arial"/>
              </a:rPr>
              <a:t>generating </a:t>
            </a:r>
            <a:r>
              <a:rPr lang="en-US" sz="1800" spc="10" dirty="0">
                <a:latin typeface="Arial"/>
                <a:cs typeface="Arial"/>
              </a:rPr>
              <a:t>statistically valid </a:t>
            </a:r>
            <a:r>
              <a:rPr lang="en-US" sz="1800" spc="15" dirty="0">
                <a:latin typeface="Arial"/>
                <a:cs typeface="Arial"/>
              </a:rPr>
              <a:t>inferences about  the </a:t>
            </a:r>
            <a:r>
              <a:rPr lang="en-US" sz="1800" spc="10" dirty="0">
                <a:latin typeface="Arial"/>
                <a:cs typeface="Arial"/>
              </a:rPr>
              <a:t>U.S.</a:t>
            </a:r>
            <a:r>
              <a:rPr lang="en-US" sz="1800" spc="-10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population.</a:t>
            </a:r>
            <a:endParaRPr lang="en-US" sz="1800" dirty="0">
              <a:latin typeface="Arial"/>
              <a:cs typeface="Arial"/>
            </a:endParaRPr>
          </a:p>
          <a:p>
            <a:pPr marL="1050925" lvl="1" indent="-100965">
              <a:spcBef>
                <a:spcPts val="400"/>
              </a:spcBef>
              <a:buSzPct val="80952"/>
              <a:buFont typeface="Wingdings"/>
              <a:buChar char=""/>
              <a:tabLst>
                <a:tab pos="1051560" algn="l"/>
              </a:tabLst>
            </a:pPr>
            <a:r>
              <a:rPr lang="en-US" sz="1800" b="1" spc="10" dirty="0">
                <a:latin typeface="Arial"/>
                <a:cs typeface="Arial"/>
              </a:rPr>
              <a:t>Descriptive</a:t>
            </a:r>
            <a:r>
              <a:rPr lang="en-US" sz="1800" b="1" dirty="0">
                <a:latin typeface="Arial"/>
                <a:cs typeface="Arial"/>
              </a:rPr>
              <a:t> </a:t>
            </a:r>
            <a:r>
              <a:rPr lang="en-US" sz="1800" b="1" spc="15" dirty="0">
                <a:latin typeface="Arial"/>
                <a:cs typeface="Arial"/>
              </a:rPr>
              <a:t>statistics</a:t>
            </a:r>
            <a:r>
              <a:rPr lang="en-US" sz="1800" spc="15" dirty="0">
                <a:latin typeface="Arial"/>
                <a:cs typeface="Arial"/>
              </a:rPr>
              <a:t>:</a:t>
            </a:r>
            <a:r>
              <a:rPr lang="en-US" sz="1800" spc="-15" dirty="0">
                <a:latin typeface="Arial"/>
                <a:cs typeface="Arial"/>
              </a:rPr>
              <a:t> </a:t>
            </a:r>
            <a:r>
              <a:rPr lang="en-US" sz="1800" spc="45" dirty="0">
                <a:latin typeface="Arial"/>
                <a:cs typeface="Arial"/>
              </a:rPr>
              <a:t>We</a:t>
            </a:r>
            <a:r>
              <a:rPr lang="en-US" sz="1800" spc="-4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will</a:t>
            </a:r>
            <a:r>
              <a:rPr lang="en-US" sz="1800" spc="10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generate</a:t>
            </a:r>
            <a:r>
              <a:rPr lang="en-US" sz="1800" spc="-10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statistics</a:t>
            </a:r>
            <a:r>
              <a:rPr lang="en-US" sz="1800" spc="-40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that</a:t>
            </a:r>
            <a:r>
              <a:rPr lang="en-US" sz="1800" spc="5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summarize</a:t>
            </a:r>
            <a:r>
              <a:rPr lang="en-US" sz="1800" spc="-30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the</a:t>
            </a:r>
            <a:r>
              <a:rPr lang="en-US" sz="1800" spc="5" dirty="0">
                <a:latin typeface="Arial"/>
                <a:cs typeface="Arial"/>
              </a:rPr>
              <a:t> </a:t>
            </a:r>
            <a:r>
              <a:rPr lang="en-US" sz="1800" spc="15" dirty="0" smtClean="0">
                <a:latin typeface="Arial"/>
                <a:cs typeface="Arial"/>
              </a:rPr>
              <a:t>data concisely</a:t>
            </a:r>
            <a:r>
              <a:rPr lang="en-US" sz="1800" spc="15" dirty="0">
                <a:latin typeface="Arial"/>
                <a:cs typeface="Arial"/>
              </a:rPr>
              <a:t>, and evaluate different </a:t>
            </a:r>
            <a:r>
              <a:rPr lang="en-US" sz="1800" spc="10" dirty="0">
                <a:latin typeface="Arial"/>
                <a:cs typeface="Arial"/>
              </a:rPr>
              <a:t>ways </a:t>
            </a:r>
            <a:r>
              <a:rPr lang="en-US" sz="1800" spc="15" dirty="0">
                <a:latin typeface="Arial"/>
                <a:cs typeface="Arial"/>
              </a:rPr>
              <a:t>to </a:t>
            </a:r>
            <a:r>
              <a:rPr lang="en-US" sz="1800" spc="10" dirty="0">
                <a:latin typeface="Arial"/>
                <a:cs typeface="Arial"/>
              </a:rPr>
              <a:t>visualize</a:t>
            </a:r>
            <a:r>
              <a:rPr lang="en-US" sz="1800" spc="-140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data.</a:t>
            </a:r>
            <a:endParaRPr lang="en-US" sz="1800" dirty="0">
              <a:latin typeface="Arial"/>
              <a:cs typeface="Arial"/>
            </a:endParaRPr>
          </a:p>
          <a:p>
            <a:pPr marL="1050925" marR="864869" lvl="1" indent="-100965">
              <a:lnSpc>
                <a:spcPct val="103299"/>
              </a:lnSpc>
              <a:spcBef>
                <a:spcPts val="365"/>
              </a:spcBef>
              <a:buSzPct val="80952"/>
              <a:buFont typeface="Wingdings"/>
              <a:buChar char=""/>
              <a:tabLst>
                <a:tab pos="1051560" algn="l"/>
              </a:tabLst>
            </a:pPr>
            <a:r>
              <a:rPr lang="en-US" sz="1800" b="1" spc="15" dirty="0">
                <a:latin typeface="Arial"/>
                <a:cs typeface="Arial"/>
              </a:rPr>
              <a:t>Exploratory data </a:t>
            </a:r>
            <a:r>
              <a:rPr lang="en-US" sz="1800" b="1" spc="10" dirty="0">
                <a:latin typeface="Arial"/>
                <a:cs typeface="Arial"/>
              </a:rPr>
              <a:t>analysis</a:t>
            </a:r>
            <a:r>
              <a:rPr lang="en-US" sz="1800" spc="10" dirty="0">
                <a:latin typeface="Arial"/>
                <a:cs typeface="Arial"/>
              </a:rPr>
              <a:t>: </a:t>
            </a:r>
            <a:r>
              <a:rPr lang="en-US" sz="1800" spc="50" dirty="0">
                <a:latin typeface="Arial"/>
                <a:cs typeface="Arial"/>
              </a:rPr>
              <a:t>We </a:t>
            </a:r>
            <a:r>
              <a:rPr lang="en-US" sz="1800" spc="5" dirty="0">
                <a:latin typeface="Arial"/>
                <a:cs typeface="Arial"/>
              </a:rPr>
              <a:t>will </a:t>
            </a:r>
            <a:r>
              <a:rPr lang="en-US" sz="1800" spc="15" dirty="0">
                <a:latin typeface="Arial"/>
                <a:cs typeface="Arial"/>
              </a:rPr>
              <a:t>look for patterns, </a:t>
            </a:r>
            <a:r>
              <a:rPr lang="en-US" sz="1800" spc="10" dirty="0">
                <a:latin typeface="Arial"/>
                <a:cs typeface="Arial"/>
              </a:rPr>
              <a:t>differences, </a:t>
            </a:r>
            <a:r>
              <a:rPr lang="en-US" sz="1800" spc="15" dirty="0">
                <a:latin typeface="Arial"/>
                <a:cs typeface="Arial"/>
              </a:rPr>
              <a:t>and other  features that address the questions </a:t>
            </a:r>
            <a:r>
              <a:rPr lang="en-US" sz="1800" spc="10" dirty="0">
                <a:latin typeface="Arial"/>
                <a:cs typeface="Arial"/>
              </a:rPr>
              <a:t>we </a:t>
            </a:r>
            <a:r>
              <a:rPr lang="en-US" sz="1800" spc="15" dirty="0">
                <a:latin typeface="Arial"/>
                <a:cs typeface="Arial"/>
              </a:rPr>
              <a:t>are interested </a:t>
            </a:r>
            <a:r>
              <a:rPr lang="en-US" sz="1800" spc="10" dirty="0">
                <a:latin typeface="Arial"/>
                <a:cs typeface="Arial"/>
              </a:rPr>
              <a:t>in. </a:t>
            </a:r>
            <a:r>
              <a:rPr lang="en-US" sz="1800" spc="15" dirty="0">
                <a:latin typeface="Arial"/>
                <a:cs typeface="Arial"/>
              </a:rPr>
              <a:t>At the </a:t>
            </a:r>
            <a:r>
              <a:rPr lang="en-US" sz="1800" spc="20" dirty="0">
                <a:latin typeface="Arial"/>
                <a:cs typeface="Arial"/>
              </a:rPr>
              <a:t>same </a:t>
            </a:r>
            <a:r>
              <a:rPr lang="en-US" sz="1800" spc="15" dirty="0">
                <a:latin typeface="Arial"/>
                <a:cs typeface="Arial"/>
              </a:rPr>
              <a:t>time</a:t>
            </a:r>
            <a:r>
              <a:rPr lang="en-US" sz="1800" spc="-200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we  </a:t>
            </a:r>
            <a:r>
              <a:rPr lang="en-US" sz="1800" spc="5" dirty="0">
                <a:latin typeface="Arial"/>
                <a:cs typeface="Arial"/>
              </a:rPr>
              <a:t>will </a:t>
            </a:r>
            <a:r>
              <a:rPr lang="en-US" sz="1800" spc="20" dirty="0">
                <a:latin typeface="Arial"/>
                <a:cs typeface="Arial"/>
              </a:rPr>
              <a:t>check </a:t>
            </a:r>
            <a:r>
              <a:rPr lang="en-US" sz="1800" spc="15" dirty="0">
                <a:latin typeface="Arial"/>
                <a:cs typeface="Arial"/>
              </a:rPr>
              <a:t>for inconsistencies and </a:t>
            </a:r>
            <a:r>
              <a:rPr lang="en-US" sz="1800" spc="10" dirty="0">
                <a:latin typeface="Arial"/>
                <a:cs typeface="Arial"/>
              </a:rPr>
              <a:t>identify</a:t>
            </a:r>
            <a:r>
              <a:rPr lang="en-US" sz="1800" spc="-150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limitations.</a:t>
            </a:r>
            <a:endParaRPr lang="en-US" sz="1800" dirty="0">
              <a:latin typeface="Arial"/>
              <a:cs typeface="Arial"/>
            </a:endParaRPr>
          </a:p>
          <a:p>
            <a:pPr marL="1050925" lvl="1" indent="-100965">
              <a:spcBef>
                <a:spcPts val="405"/>
              </a:spcBef>
              <a:buSzPct val="80952"/>
              <a:buFont typeface="Wingdings"/>
              <a:buChar char=""/>
              <a:tabLst>
                <a:tab pos="1051560" algn="l"/>
              </a:tabLst>
            </a:pPr>
            <a:r>
              <a:rPr lang="en-US" sz="1800" b="1" spc="15" dirty="0">
                <a:latin typeface="Arial"/>
                <a:cs typeface="Arial"/>
              </a:rPr>
              <a:t>Estimation</a:t>
            </a:r>
            <a:r>
              <a:rPr lang="en-US" sz="1800" spc="15" dirty="0">
                <a:latin typeface="Arial"/>
                <a:cs typeface="Arial"/>
              </a:rPr>
              <a:t>:</a:t>
            </a:r>
            <a:r>
              <a:rPr lang="en-US" sz="1800" spc="-15" dirty="0">
                <a:latin typeface="Arial"/>
                <a:cs typeface="Arial"/>
              </a:rPr>
              <a:t> </a:t>
            </a:r>
            <a:r>
              <a:rPr lang="en-US" sz="1800" spc="45" dirty="0">
                <a:latin typeface="Arial"/>
                <a:cs typeface="Arial"/>
              </a:rPr>
              <a:t>We</a:t>
            </a:r>
            <a:r>
              <a:rPr lang="en-US" sz="1800" spc="-4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will</a:t>
            </a:r>
            <a:r>
              <a:rPr lang="en-US" sz="1800" spc="10" dirty="0">
                <a:latin typeface="Arial"/>
                <a:cs typeface="Arial"/>
              </a:rPr>
              <a:t> </a:t>
            </a:r>
            <a:r>
              <a:rPr lang="en-US" sz="1800" spc="20" dirty="0">
                <a:latin typeface="Arial"/>
                <a:cs typeface="Arial"/>
              </a:rPr>
              <a:t>use</a:t>
            </a:r>
            <a:r>
              <a:rPr lang="en-US" sz="1800" spc="5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data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from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a</a:t>
            </a:r>
            <a:r>
              <a:rPr lang="en-US" sz="1800" spc="5" dirty="0">
                <a:latin typeface="Arial"/>
                <a:cs typeface="Arial"/>
              </a:rPr>
              <a:t> </a:t>
            </a:r>
            <a:r>
              <a:rPr lang="en-US" sz="1800" spc="20" dirty="0">
                <a:latin typeface="Arial"/>
                <a:cs typeface="Arial"/>
              </a:rPr>
              <a:t>sample</a:t>
            </a:r>
            <a:r>
              <a:rPr lang="en-US" sz="1800" spc="-15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to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estimate</a:t>
            </a:r>
            <a:r>
              <a:rPr lang="en-US" sz="1800" spc="-25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characteristics</a:t>
            </a:r>
            <a:r>
              <a:rPr lang="en-US" sz="1800" spc="-40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of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spc="15" dirty="0" smtClean="0">
                <a:latin typeface="Arial"/>
                <a:cs typeface="Arial"/>
              </a:rPr>
              <a:t>the general</a:t>
            </a:r>
            <a:r>
              <a:rPr lang="en-US" sz="1800" spc="-20" dirty="0" smtClean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population.</a:t>
            </a:r>
            <a:endParaRPr lang="en-US" sz="1800" dirty="0">
              <a:latin typeface="Arial"/>
              <a:cs typeface="Arial"/>
            </a:endParaRPr>
          </a:p>
          <a:p>
            <a:pPr marL="1050925" marR="661035" lvl="1" indent="-100965">
              <a:lnSpc>
                <a:spcPct val="103299"/>
              </a:lnSpc>
              <a:spcBef>
                <a:spcPts val="365"/>
              </a:spcBef>
              <a:buSzPct val="80952"/>
              <a:buFont typeface="Wingdings"/>
              <a:buChar char=""/>
              <a:tabLst>
                <a:tab pos="1051560" algn="l"/>
              </a:tabLst>
            </a:pPr>
            <a:r>
              <a:rPr lang="en-US" sz="1800" b="1" spc="10" dirty="0">
                <a:latin typeface="Arial"/>
                <a:cs typeface="Arial"/>
              </a:rPr>
              <a:t>Hypothesis </a:t>
            </a:r>
            <a:r>
              <a:rPr lang="en-US" sz="1800" b="1" spc="15" dirty="0">
                <a:latin typeface="Arial"/>
                <a:cs typeface="Arial"/>
              </a:rPr>
              <a:t>testing</a:t>
            </a:r>
            <a:r>
              <a:rPr lang="en-US" sz="1800" spc="15" dirty="0">
                <a:latin typeface="Arial"/>
                <a:cs typeface="Arial"/>
              </a:rPr>
              <a:t>: </a:t>
            </a:r>
            <a:r>
              <a:rPr lang="en-US" sz="1800" spc="25" dirty="0">
                <a:latin typeface="Arial"/>
                <a:cs typeface="Arial"/>
              </a:rPr>
              <a:t>Where </a:t>
            </a:r>
            <a:r>
              <a:rPr lang="en-US" sz="1800" spc="10" dirty="0">
                <a:latin typeface="Arial"/>
                <a:cs typeface="Arial"/>
              </a:rPr>
              <a:t>we </a:t>
            </a:r>
            <a:r>
              <a:rPr lang="en-US" sz="1800" spc="20" dirty="0">
                <a:latin typeface="Arial"/>
                <a:cs typeface="Arial"/>
              </a:rPr>
              <a:t>see apparent </a:t>
            </a:r>
            <a:r>
              <a:rPr lang="en-US" sz="1800" spc="15" dirty="0">
                <a:latin typeface="Arial"/>
                <a:cs typeface="Arial"/>
              </a:rPr>
              <a:t>effects, </a:t>
            </a:r>
            <a:r>
              <a:rPr lang="en-US" sz="1800" spc="10" dirty="0">
                <a:latin typeface="Arial"/>
                <a:cs typeface="Arial"/>
              </a:rPr>
              <a:t>like </a:t>
            </a:r>
            <a:r>
              <a:rPr lang="en-US" sz="1800" spc="15" dirty="0">
                <a:latin typeface="Arial"/>
                <a:cs typeface="Arial"/>
              </a:rPr>
              <a:t>a difference between  </a:t>
            </a:r>
            <a:r>
              <a:rPr lang="en-US" sz="1800" spc="10" dirty="0">
                <a:latin typeface="Arial"/>
                <a:cs typeface="Arial"/>
              </a:rPr>
              <a:t>two </a:t>
            </a:r>
            <a:r>
              <a:rPr lang="en-US" sz="1800" spc="15" dirty="0">
                <a:latin typeface="Arial"/>
                <a:cs typeface="Arial"/>
              </a:rPr>
              <a:t>groups, </a:t>
            </a:r>
            <a:r>
              <a:rPr lang="en-US" sz="1800" spc="10" dirty="0">
                <a:latin typeface="Arial"/>
                <a:cs typeface="Arial"/>
              </a:rPr>
              <a:t>we </a:t>
            </a:r>
            <a:r>
              <a:rPr lang="en-US" sz="1800" spc="5" dirty="0">
                <a:latin typeface="Arial"/>
                <a:cs typeface="Arial"/>
              </a:rPr>
              <a:t>will </a:t>
            </a:r>
            <a:r>
              <a:rPr lang="en-US" sz="1800" spc="15" dirty="0">
                <a:latin typeface="Arial"/>
                <a:cs typeface="Arial"/>
              </a:rPr>
              <a:t>evaluate whether the effect might have happened by</a:t>
            </a:r>
            <a:r>
              <a:rPr lang="en-US" sz="1800" spc="-125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chance.</a:t>
            </a:r>
            <a:endParaRPr lang="en-US" sz="1800" dirty="0">
              <a:latin typeface="Arial"/>
              <a:cs typeface="Arial"/>
            </a:endParaRPr>
          </a:p>
          <a:p>
            <a:pPr marL="915035" marR="1234440" indent="-139700">
              <a:spcBef>
                <a:spcPts val="730"/>
              </a:spcBef>
              <a:buSzPct val="120833"/>
              <a:tabLst>
                <a:tab pos="915669" algn="l"/>
              </a:tabLst>
            </a:pPr>
            <a:r>
              <a:rPr lang="en-US" sz="1800" spc="-5" dirty="0">
                <a:latin typeface="Arial"/>
                <a:cs typeface="Arial"/>
              </a:rPr>
              <a:t>By </a:t>
            </a:r>
            <a:r>
              <a:rPr lang="en-US" sz="1800" dirty="0">
                <a:latin typeface="Arial"/>
                <a:cs typeface="Arial"/>
              </a:rPr>
              <a:t>performing these steps </a:t>
            </a:r>
            <a:r>
              <a:rPr lang="en-US" sz="1800" spc="-10" dirty="0">
                <a:latin typeface="Arial"/>
                <a:cs typeface="Arial"/>
              </a:rPr>
              <a:t>with </a:t>
            </a:r>
            <a:r>
              <a:rPr lang="en-US" sz="1800" spc="-5" dirty="0">
                <a:latin typeface="Arial"/>
                <a:cs typeface="Arial"/>
              </a:rPr>
              <a:t>care </a:t>
            </a:r>
            <a:r>
              <a:rPr lang="en-US" sz="1800" dirty="0">
                <a:latin typeface="Arial"/>
                <a:cs typeface="Arial"/>
              </a:rPr>
              <a:t>to </a:t>
            </a:r>
            <a:r>
              <a:rPr lang="en-US" sz="1800" spc="-10" dirty="0">
                <a:latin typeface="Arial"/>
                <a:cs typeface="Arial"/>
              </a:rPr>
              <a:t>avoid </a:t>
            </a:r>
            <a:r>
              <a:rPr lang="en-US" sz="1800" spc="-5" dirty="0">
                <a:latin typeface="Arial"/>
                <a:cs typeface="Arial"/>
              </a:rPr>
              <a:t>pitfalls, </a:t>
            </a:r>
            <a:r>
              <a:rPr lang="en-US" sz="1800" spc="-10" dirty="0">
                <a:latin typeface="Arial"/>
                <a:cs typeface="Arial"/>
              </a:rPr>
              <a:t>we </a:t>
            </a:r>
            <a:r>
              <a:rPr lang="en-US" sz="1800" dirty="0">
                <a:latin typeface="Arial"/>
                <a:cs typeface="Arial"/>
              </a:rPr>
              <a:t>can </a:t>
            </a:r>
            <a:r>
              <a:rPr lang="en-US" sz="1800" spc="-5" dirty="0">
                <a:latin typeface="Arial"/>
                <a:cs typeface="Arial"/>
              </a:rPr>
              <a:t>reach  conclusions that are </a:t>
            </a:r>
            <a:r>
              <a:rPr lang="en-US" sz="1800" dirty="0">
                <a:latin typeface="Arial"/>
                <a:cs typeface="Arial"/>
              </a:rPr>
              <a:t>more </a:t>
            </a:r>
            <a:r>
              <a:rPr lang="en-US" sz="1800" spc="-5" dirty="0">
                <a:latin typeface="Arial"/>
                <a:cs typeface="Arial"/>
              </a:rPr>
              <a:t>justifiable and </a:t>
            </a:r>
            <a:r>
              <a:rPr lang="en-US" sz="1800" dirty="0">
                <a:latin typeface="Arial"/>
                <a:cs typeface="Arial"/>
              </a:rPr>
              <a:t>more </a:t>
            </a:r>
            <a:r>
              <a:rPr lang="en-US" sz="1800" spc="-5" dirty="0">
                <a:latin typeface="Arial"/>
                <a:cs typeface="Arial"/>
              </a:rPr>
              <a:t>likely </a:t>
            </a:r>
            <a:r>
              <a:rPr lang="en-US" sz="1800" dirty="0">
                <a:latin typeface="Arial"/>
                <a:cs typeface="Arial"/>
              </a:rPr>
              <a:t>to </a:t>
            </a:r>
            <a:r>
              <a:rPr lang="en-US" sz="1800" spc="-5" dirty="0">
                <a:latin typeface="Arial"/>
                <a:cs typeface="Arial"/>
              </a:rPr>
              <a:t>be</a:t>
            </a:r>
            <a:r>
              <a:rPr lang="en-US" sz="1800" spc="105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correct</a:t>
            </a:r>
            <a:endParaRPr lang="en-US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654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latin typeface="Arial"/>
                <a:cs typeface="Arial"/>
              </a:rPr>
              <a:t>Hardware &amp; software for Data</a:t>
            </a:r>
            <a:r>
              <a:rPr lang="en-US" spc="-75" dirty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Science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3195" indent="-139700">
              <a:spcBef>
                <a:spcPts val="1320"/>
              </a:spcBef>
              <a:tabLst>
                <a:tab pos="163830" algn="l"/>
              </a:tabLst>
            </a:pPr>
            <a:r>
              <a:rPr lang="en-US" sz="1800" spc="5" dirty="0">
                <a:latin typeface="Arial"/>
                <a:cs typeface="Arial"/>
              </a:rPr>
              <a:t>Data </a:t>
            </a:r>
            <a:r>
              <a:rPr lang="en-US" sz="1800" spc="10" dirty="0">
                <a:latin typeface="Arial"/>
                <a:cs typeface="Arial"/>
              </a:rPr>
              <a:t>Science </a:t>
            </a:r>
            <a:r>
              <a:rPr lang="en-US" sz="1800" dirty="0">
                <a:latin typeface="Arial"/>
                <a:cs typeface="Arial"/>
              </a:rPr>
              <a:t>algorithms </a:t>
            </a:r>
            <a:r>
              <a:rPr lang="en-US" sz="1800" spc="5" dirty="0">
                <a:latin typeface="Arial"/>
                <a:cs typeface="Arial"/>
              </a:rPr>
              <a:t>are processing</a:t>
            </a:r>
            <a:r>
              <a:rPr lang="en-US" sz="1800" spc="-135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intensive</a:t>
            </a:r>
          </a:p>
          <a:p>
            <a:pPr marL="299085" lvl="1" indent="-100965">
              <a:spcBef>
                <a:spcPts val="409"/>
              </a:spcBef>
              <a:buSzPct val="78260"/>
              <a:buFont typeface="Wingdings"/>
              <a:buChar char=""/>
              <a:tabLst>
                <a:tab pos="299720" algn="l"/>
              </a:tabLst>
            </a:pPr>
            <a:r>
              <a:rPr lang="en-US" sz="1800" spc="-10" dirty="0">
                <a:latin typeface="Arial"/>
                <a:cs typeface="Arial"/>
              </a:rPr>
              <a:t>CPUs </a:t>
            </a:r>
            <a:r>
              <a:rPr lang="en-US" sz="1800" spc="-5" dirty="0">
                <a:latin typeface="Arial"/>
                <a:cs typeface="Arial"/>
              </a:rPr>
              <a:t>&amp; multiple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cores</a:t>
            </a:r>
            <a:endParaRPr lang="en-US" sz="1800" dirty="0">
              <a:latin typeface="Arial"/>
              <a:cs typeface="Arial"/>
            </a:endParaRPr>
          </a:p>
          <a:p>
            <a:pPr marL="299085" lvl="1" indent="-100965">
              <a:spcBef>
                <a:spcPts val="415"/>
              </a:spcBef>
              <a:buSzPct val="78260"/>
              <a:buFont typeface="Wingdings"/>
              <a:buChar char=""/>
              <a:tabLst>
                <a:tab pos="299720" algn="l"/>
              </a:tabLst>
            </a:pPr>
            <a:r>
              <a:rPr lang="en-US" sz="1800" spc="-10" dirty="0" smtClean="0">
                <a:latin typeface="Arial"/>
                <a:cs typeface="Arial"/>
              </a:rPr>
              <a:t>GPUs (</a:t>
            </a:r>
            <a:r>
              <a:rPr lang="fr-FR" sz="1800" i="1" dirty="0"/>
              <a:t>Graphics </a:t>
            </a:r>
            <a:r>
              <a:rPr lang="fr-FR" sz="1800" i="1" dirty="0" err="1"/>
              <a:t>Processing</a:t>
            </a:r>
            <a:r>
              <a:rPr lang="fr-FR" sz="1800" i="1"/>
              <a:t> </a:t>
            </a:r>
            <a:r>
              <a:rPr lang="fr-FR" sz="1800" i="1" smtClean="0"/>
              <a:t>Unit)</a:t>
            </a:r>
            <a:endParaRPr lang="en-US" sz="1800" dirty="0">
              <a:latin typeface="Arial"/>
              <a:cs typeface="Arial"/>
            </a:endParaRPr>
          </a:p>
          <a:p>
            <a:pPr marL="163195" marR="5080" indent="-139700">
              <a:lnSpc>
                <a:spcPct val="101200"/>
              </a:lnSpc>
              <a:spcBef>
                <a:spcPts val="455"/>
              </a:spcBef>
              <a:tabLst>
                <a:tab pos="163830" algn="l"/>
              </a:tabLst>
            </a:pPr>
            <a:r>
              <a:rPr lang="en-US" sz="1800" spc="10" dirty="0">
                <a:latin typeface="Arial"/>
                <a:cs typeface="Arial"/>
              </a:rPr>
              <a:t>This </a:t>
            </a:r>
            <a:r>
              <a:rPr lang="en-US" sz="1800" spc="5" dirty="0">
                <a:latin typeface="Arial"/>
                <a:cs typeface="Arial"/>
              </a:rPr>
              <a:t>is why you will hear discussion about </a:t>
            </a:r>
            <a:r>
              <a:rPr lang="en-US" sz="1800" spc="10" dirty="0">
                <a:latin typeface="Arial"/>
                <a:cs typeface="Arial"/>
              </a:rPr>
              <a:t>GPUs from</a:t>
            </a:r>
            <a:r>
              <a:rPr lang="en-US" sz="1800" spc="-18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companies  </a:t>
            </a:r>
            <a:r>
              <a:rPr lang="en-US" sz="1800" spc="10" dirty="0">
                <a:latin typeface="Arial"/>
                <a:cs typeface="Arial"/>
              </a:rPr>
              <a:t>such </a:t>
            </a:r>
            <a:r>
              <a:rPr lang="en-US" sz="1800" spc="5" dirty="0">
                <a:latin typeface="Arial"/>
                <a:cs typeface="Arial"/>
              </a:rPr>
              <a:t>as NVidia and</a:t>
            </a:r>
            <a:r>
              <a:rPr lang="en-US" sz="1800" spc="-70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AMD</a:t>
            </a:r>
            <a:endParaRPr lang="en-US" sz="1800" dirty="0">
              <a:latin typeface="Arial"/>
              <a:cs typeface="Arial"/>
            </a:endParaRPr>
          </a:p>
          <a:p>
            <a:pPr marL="163195" marR="45085" indent="-139700">
              <a:lnSpc>
                <a:spcPct val="101200"/>
              </a:lnSpc>
              <a:spcBef>
                <a:spcPts val="450"/>
              </a:spcBef>
              <a:tabLst>
                <a:tab pos="163830" algn="l"/>
              </a:tabLst>
            </a:pPr>
            <a:r>
              <a:rPr lang="en-US" sz="1800" spc="5" dirty="0">
                <a:latin typeface="Arial"/>
                <a:cs typeface="Arial"/>
              </a:rPr>
              <a:t>Specialized algorithms, implemented with interfaces </a:t>
            </a:r>
            <a:r>
              <a:rPr lang="en-US" sz="1800" spc="10" dirty="0">
                <a:latin typeface="Arial"/>
                <a:cs typeface="Arial"/>
              </a:rPr>
              <a:t>from</a:t>
            </a:r>
            <a:r>
              <a:rPr lang="en-US" sz="1800" spc="-24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Python  and </a:t>
            </a:r>
            <a:r>
              <a:rPr lang="en-US" sz="1800" spc="10" dirty="0">
                <a:latin typeface="Arial"/>
                <a:cs typeface="Arial"/>
              </a:rPr>
              <a:t>R, </a:t>
            </a:r>
            <a:r>
              <a:rPr lang="en-US" sz="1800" spc="5" dirty="0">
                <a:latin typeface="Arial"/>
                <a:cs typeface="Arial"/>
              </a:rPr>
              <a:t>are state of the</a:t>
            </a:r>
            <a:r>
              <a:rPr lang="en-US" sz="1800" spc="-75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art</a:t>
            </a:r>
          </a:p>
          <a:p>
            <a:pPr marL="299085" lvl="1" indent="-100965">
              <a:spcBef>
                <a:spcPts val="405"/>
              </a:spcBef>
              <a:buSzPct val="78260"/>
              <a:buFont typeface="Wingdings"/>
              <a:buChar char=""/>
              <a:tabLst>
                <a:tab pos="299720" algn="l"/>
              </a:tabLst>
            </a:pPr>
            <a:r>
              <a:rPr lang="en-US" sz="1800" spc="-5" dirty="0">
                <a:latin typeface="Arial"/>
                <a:cs typeface="Arial"/>
              </a:rPr>
              <a:t>Google’s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spc="-10" dirty="0" err="1">
                <a:latin typeface="Arial"/>
                <a:cs typeface="Arial"/>
              </a:rPr>
              <a:t>TensorFlow</a:t>
            </a:r>
            <a:endParaRPr lang="en-US" sz="1800" dirty="0">
              <a:latin typeface="Arial"/>
              <a:cs typeface="Arial"/>
            </a:endParaRPr>
          </a:p>
          <a:p>
            <a:pPr marL="299085" lvl="1" indent="-100965">
              <a:spcBef>
                <a:spcPts val="415"/>
              </a:spcBef>
              <a:buSzPct val="78260"/>
              <a:buFont typeface="Wingdings"/>
              <a:buChar char=""/>
              <a:tabLst>
                <a:tab pos="299720" algn="l"/>
              </a:tabLst>
            </a:pPr>
            <a:r>
              <a:rPr lang="en-US" sz="1800" spc="-5" dirty="0" err="1">
                <a:latin typeface="Arial"/>
                <a:cs typeface="Arial"/>
              </a:rPr>
              <a:t>Keras</a:t>
            </a:r>
            <a:endParaRPr lang="en-US" sz="1800" dirty="0">
              <a:latin typeface="Arial"/>
              <a:cs typeface="Arial"/>
            </a:endParaRPr>
          </a:p>
          <a:p>
            <a:pPr marL="299085" lvl="1" indent="-100965">
              <a:spcBef>
                <a:spcPts val="400"/>
              </a:spcBef>
              <a:buSzPct val="78260"/>
              <a:buFont typeface="Wingdings"/>
              <a:buChar char=""/>
              <a:tabLst>
                <a:tab pos="299720" algn="l"/>
              </a:tabLst>
            </a:pPr>
            <a:r>
              <a:rPr lang="en-US" sz="1800" spc="-10" dirty="0" err="1">
                <a:latin typeface="Arial"/>
                <a:cs typeface="Arial"/>
              </a:rPr>
              <a:t>Theano</a:t>
            </a:r>
            <a:endParaRPr lang="en-US" sz="1800" dirty="0">
              <a:latin typeface="Arial"/>
              <a:cs typeface="Arial"/>
            </a:endParaRPr>
          </a:p>
          <a:p>
            <a:pPr marL="299085" lvl="1" indent="-100965">
              <a:spcBef>
                <a:spcPts val="415"/>
              </a:spcBef>
              <a:buSzPct val="78260"/>
              <a:buFont typeface="Wingdings"/>
              <a:buChar char=""/>
              <a:tabLst>
                <a:tab pos="299720" algn="l"/>
              </a:tabLst>
            </a:pPr>
            <a:r>
              <a:rPr lang="en-US" sz="1800" spc="-10" dirty="0">
                <a:latin typeface="Arial"/>
                <a:cs typeface="Arial"/>
              </a:rPr>
              <a:t>…</a:t>
            </a:r>
            <a:endParaRPr lang="en-US" sz="1800" dirty="0">
              <a:latin typeface="Arial"/>
              <a:cs typeface="Arial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731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>
                <a:latin typeface="Arial"/>
                <a:cs typeface="Arial"/>
              </a:rPr>
              <a:t>Notebooks &amp; </a:t>
            </a:r>
            <a:r>
              <a:rPr lang="fr-FR" spc="-5" dirty="0" err="1">
                <a:latin typeface="Arial"/>
                <a:cs typeface="Arial"/>
              </a:rPr>
              <a:t>Workbenches</a:t>
            </a:r>
            <a:r>
              <a:rPr lang="fr-FR" spc="-5" dirty="0">
                <a:latin typeface="Arial"/>
                <a:cs typeface="Arial"/>
              </a:rPr>
              <a:t> for</a:t>
            </a:r>
            <a:r>
              <a:rPr lang="fr-FR" spc="-35" dirty="0">
                <a:latin typeface="Arial"/>
                <a:cs typeface="Arial"/>
              </a:rPr>
              <a:t> </a:t>
            </a:r>
            <a:r>
              <a:rPr lang="fr-FR" spc="-5" dirty="0" smtClean="0">
                <a:latin typeface="Arial"/>
                <a:cs typeface="Arial"/>
              </a:rPr>
              <a:t>Data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3195" indent="-139700">
              <a:spcBef>
                <a:spcPts val="1320"/>
              </a:spcBef>
              <a:tabLst>
                <a:tab pos="163830" algn="l"/>
              </a:tabLst>
            </a:pPr>
            <a:r>
              <a:rPr lang="fr-FR" sz="1800" spc="5" dirty="0" err="1">
                <a:latin typeface="Arial"/>
                <a:cs typeface="Arial"/>
              </a:rPr>
              <a:t>Jupyter</a:t>
            </a:r>
            <a:r>
              <a:rPr lang="fr-FR" sz="1800" spc="5" dirty="0">
                <a:latin typeface="Arial"/>
                <a:cs typeface="Arial"/>
              </a:rPr>
              <a:t> Notebook (</a:t>
            </a:r>
            <a:r>
              <a:rPr lang="fr-FR" sz="1800" spc="5" dirty="0" err="1">
                <a:latin typeface="Arial"/>
                <a:cs typeface="Arial"/>
              </a:rPr>
              <a:t>formerly</a:t>
            </a:r>
            <a:r>
              <a:rPr lang="fr-FR" sz="1800" spc="-60" dirty="0">
                <a:latin typeface="Arial"/>
                <a:cs typeface="Arial"/>
              </a:rPr>
              <a:t> </a:t>
            </a:r>
            <a:r>
              <a:rPr lang="fr-FR" sz="1800" spc="5" dirty="0" err="1">
                <a:latin typeface="Arial"/>
                <a:cs typeface="Arial"/>
              </a:rPr>
              <a:t>IPython</a:t>
            </a:r>
            <a:r>
              <a:rPr lang="fr-FR" sz="1800" spc="5" dirty="0">
                <a:latin typeface="Arial"/>
                <a:cs typeface="Arial"/>
              </a:rPr>
              <a:t>)</a:t>
            </a:r>
            <a:endParaRPr lang="fr-FR" sz="1800" dirty="0">
              <a:latin typeface="Arial"/>
              <a:cs typeface="Arial"/>
            </a:endParaRPr>
          </a:p>
          <a:p>
            <a:pPr marL="163195" indent="-139700">
              <a:spcBef>
                <a:spcPts val="484"/>
              </a:spcBef>
              <a:tabLst>
                <a:tab pos="163830" algn="l"/>
              </a:tabLst>
            </a:pPr>
            <a:r>
              <a:rPr lang="fr-FR" sz="1800" spc="10" dirty="0">
                <a:latin typeface="Arial"/>
                <a:cs typeface="Arial"/>
              </a:rPr>
              <a:t>Apache</a:t>
            </a:r>
            <a:r>
              <a:rPr lang="fr-FR" sz="1800" spc="-50" dirty="0">
                <a:latin typeface="Arial"/>
                <a:cs typeface="Arial"/>
              </a:rPr>
              <a:t> </a:t>
            </a:r>
            <a:r>
              <a:rPr lang="fr-FR" sz="1800" spc="10" dirty="0">
                <a:latin typeface="Arial"/>
                <a:cs typeface="Arial"/>
              </a:rPr>
              <a:t>Zeppelin</a:t>
            </a:r>
            <a:endParaRPr lang="fr-FR" sz="1800" dirty="0">
              <a:latin typeface="Arial"/>
              <a:cs typeface="Arial"/>
            </a:endParaRPr>
          </a:p>
          <a:p>
            <a:pPr marL="163195" indent="-139700">
              <a:spcBef>
                <a:spcPts val="465"/>
              </a:spcBef>
              <a:tabLst>
                <a:tab pos="163830" algn="l"/>
              </a:tabLst>
            </a:pPr>
            <a:r>
              <a:rPr lang="fr-FR" sz="1800" spc="10" dirty="0" err="1">
                <a:latin typeface="Arial"/>
                <a:cs typeface="Arial"/>
              </a:rPr>
              <a:t>BeakerX</a:t>
            </a:r>
            <a:r>
              <a:rPr lang="fr-FR" sz="1800" spc="10" dirty="0">
                <a:latin typeface="Arial"/>
                <a:cs typeface="Arial"/>
              </a:rPr>
              <a:t> (</a:t>
            </a:r>
            <a:r>
              <a:rPr lang="fr-FR" sz="1800" spc="10" dirty="0" err="1">
                <a:latin typeface="Arial"/>
                <a:cs typeface="Arial"/>
              </a:rPr>
              <a:t>Beaker</a:t>
            </a:r>
            <a:r>
              <a:rPr lang="fr-FR" sz="1800" spc="-85" dirty="0">
                <a:latin typeface="Arial"/>
                <a:cs typeface="Arial"/>
              </a:rPr>
              <a:t> </a:t>
            </a:r>
            <a:r>
              <a:rPr lang="fr-FR" sz="1800" spc="5" dirty="0">
                <a:latin typeface="Arial"/>
                <a:cs typeface="Arial"/>
              </a:rPr>
              <a:t>Notebook)</a:t>
            </a:r>
            <a:endParaRPr lang="fr-FR" sz="1800" dirty="0">
              <a:latin typeface="Arial"/>
              <a:cs typeface="Arial"/>
            </a:endParaRPr>
          </a:p>
          <a:p>
            <a:pPr marL="163195" indent="-139700">
              <a:spcBef>
                <a:spcPts val="480"/>
              </a:spcBef>
              <a:tabLst>
                <a:tab pos="163830" algn="l"/>
              </a:tabLst>
            </a:pPr>
            <a:r>
              <a:rPr lang="fr-FR" sz="1800" spc="10" dirty="0">
                <a:latin typeface="Arial"/>
                <a:cs typeface="Arial"/>
              </a:rPr>
              <a:t>IBM </a:t>
            </a:r>
            <a:r>
              <a:rPr lang="fr-FR" sz="1800" spc="15" dirty="0">
                <a:latin typeface="Arial"/>
                <a:cs typeface="Arial"/>
              </a:rPr>
              <a:t>Watson </a:t>
            </a:r>
            <a:r>
              <a:rPr lang="fr-FR" sz="1800" spc="5" dirty="0">
                <a:latin typeface="Arial"/>
                <a:cs typeface="Arial"/>
              </a:rPr>
              <a:t>Studio - </a:t>
            </a:r>
            <a:r>
              <a:rPr lang="fr-FR" sz="1800" spc="10" dirty="0">
                <a:latin typeface="Arial"/>
                <a:cs typeface="Arial"/>
              </a:rPr>
              <a:t>a </a:t>
            </a:r>
            <a:r>
              <a:rPr lang="fr-FR" sz="1800" spc="5" dirty="0" err="1">
                <a:latin typeface="Arial"/>
                <a:cs typeface="Arial"/>
              </a:rPr>
              <a:t>platform</a:t>
            </a:r>
            <a:r>
              <a:rPr lang="fr-FR" sz="1800" spc="5" dirty="0">
                <a:latin typeface="Arial"/>
                <a:cs typeface="Arial"/>
              </a:rPr>
              <a:t> for data</a:t>
            </a:r>
            <a:r>
              <a:rPr lang="fr-FR" sz="1800" spc="-200" dirty="0">
                <a:latin typeface="Arial"/>
                <a:cs typeface="Arial"/>
              </a:rPr>
              <a:t> </a:t>
            </a:r>
            <a:r>
              <a:rPr lang="fr-FR" sz="1800" spc="5" dirty="0" err="1">
                <a:latin typeface="Arial"/>
                <a:cs typeface="Arial"/>
              </a:rPr>
              <a:t>scientists</a:t>
            </a:r>
            <a:endParaRPr lang="fr-FR" sz="1800" dirty="0">
              <a:latin typeface="Arial"/>
              <a:cs typeface="Arial"/>
            </a:endParaRPr>
          </a:p>
          <a:p>
            <a:pPr marL="163195" indent="-139700">
              <a:spcBef>
                <a:spcPts val="470"/>
              </a:spcBef>
              <a:tabLst>
                <a:tab pos="163830" algn="l"/>
              </a:tabLst>
            </a:pPr>
            <a:r>
              <a:rPr lang="fr-FR" sz="1800" spc="5" dirty="0" err="1">
                <a:latin typeface="Arial"/>
                <a:cs typeface="Arial"/>
              </a:rPr>
              <a:t>Databricks</a:t>
            </a:r>
            <a:r>
              <a:rPr lang="fr-FR" sz="1800" spc="5" dirty="0">
                <a:latin typeface="Arial"/>
                <a:cs typeface="Arial"/>
              </a:rPr>
              <a:t> </a:t>
            </a:r>
            <a:r>
              <a:rPr lang="fr-FR" sz="1800" spc="5" dirty="0" err="1">
                <a:latin typeface="Arial"/>
                <a:cs typeface="Arial"/>
              </a:rPr>
              <a:t>Unified</a:t>
            </a:r>
            <a:r>
              <a:rPr lang="fr-FR" sz="1800" spc="5" dirty="0">
                <a:latin typeface="Arial"/>
                <a:cs typeface="Arial"/>
              </a:rPr>
              <a:t> </a:t>
            </a:r>
            <a:r>
              <a:rPr lang="fr-FR" sz="1800" spc="5" dirty="0" err="1">
                <a:latin typeface="Arial"/>
                <a:cs typeface="Arial"/>
              </a:rPr>
              <a:t>Analytics</a:t>
            </a:r>
            <a:r>
              <a:rPr lang="fr-FR" sz="1800" spc="-110" dirty="0">
                <a:latin typeface="Arial"/>
                <a:cs typeface="Arial"/>
              </a:rPr>
              <a:t> </a:t>
            </a:r>
            <a:r>
              <a:rPr lang="fr-FR" sz="1800" spc="5" dirty="0">
                <a:latin typeface="Arial"/>
                <a:cs typeface="Arial"/>
              </a:rPr>
              <a:t>Platform</a:t>
            </a:r>
            <a:endParaRPr lang="fr-FR" sz="1800" dirty="0">
              <a:latin typeface="Arial"/>
              <a:cs typeface="Arial"/>
            </a:endParaRPr>
          </a:p>
          <a:p>
            <a:pPr marL="163195" indent="-139700">
              <a:spcBef>
                <a:spcPts val="484"/>
              </a:spcBef>
              <a:tabLst>
                <a:tab pos="163830" algn="l"/>
              </a:tabLst>
            </a:pPr>
            <a:r>
              <a:rPr lang="fr-FR" sz="1800" spc="5" dirty="0" err="1">
                <a:latin typeface="Arial"/>
                <a:cs typeface="Arial"/>
              </a:rPr>
              <a:t>Cloudera</a:t>
            </a:r>
            <a:r>
              <a:rPr lang="fr-FR" sz="1800" spc="5" dirty="0">
                <a:latin typeface="Arial"/>
                <a:cs typeface="Arial"/>
              </a:rPr>
              <a:t> Data </a:t>
            </a:r>
            <a:r>
              <a:rPr lang="fr-FR" sz="1800" spc="10" dirty="0">
                <a:latin typeface="Arial"/>
                <a:cs typeface="Arial"/>
              </a:rPr>
              <a:t>Science</a:t>
            </a:r>
            <a:r>
              <a:rPr lang="fr-FR" sz="1800" spc="-105" dirty="0">
                <a:latin typeface="Arial"/>
                <a:cs typeface="Arial"/>
              </a:rPr>
              <a:t> </a:t>
            </a:r>
            <a:r>
              <a:rPr lang="fr-FR" sz="1800" spc="5" dirty="0" err="1">
                <a:latin typeface="Arial"/>
                <a:cs typeface="Arial"/>
              </a:rPr>
              <a:t>Workbench</a:t>
            </a:r>
            <a:endParaRPr lang="fr-FR" sz="1800" dirty="0">
              <a:latin typeface="Arial"/>
              <a:cs typeface="Arial"/>
            </a:endParaRPr>
          </a:p>
          <a:p>
            <a:pPr marL="163195" indent="-139700">
              <a:spcBef>
                <a:spcPts val="465"/>
              </a:spcBef>
              <a:tabLst>
                <a:tab pos="163830" algn="l"/>
              </a:tabLst>
            </a:pPr>
            <a:r>
              <a:rPr lang="fr-FR" sz="1800" spc="10" dirty="0" err="1">
                <a:latin typeface="Arial"/>
                <a:cs typeface="Arial"/>
              </a:rPr>
              <a:t>MapR</a:t>
            </a:r>
            <a:r>
              <a:rPr lang="fr-FR" sz="1800" spc="10" dirty="0">
                <a:latin typeface="Arial"/>
                <a:cs typeface="Arial"/>
              </a:rPr>
              <a:t> </a:t>
            </a:r>
            <a:r>
              <a:rPr lang="fr-FR" sz="1800" spc="5" dirty="0">
                <a:latin typeface="Arial"/>
                <a:cs typeface="Arial"/>
              </a:rPr>
              <a:t>Data </a:t>
            </a:r>
            <a:r>
              <a:rPr lang="fr-FR" sz="1800" spc="10" dirty="0">
                <a:latin typeface="Arial"/>
                <a:cs typeface="Arial"/>
              </a:rPr>
              <a:t>Science</a:t>
            </a:r>
            <a:r>
              <a:rPr lang="fr-FR" sz="1800" spc="-100" dirty="0">
                <a:latin typeface="Arial"/>
                <a:cs typeface="Arial"/>
              </a:rPr>
              <a:t> </a:t>
            </a:r>
            <a:r>
              <a:rPr lang="fr-FR" sz="1800" spc="5" dirty="0" err="1">
                <a:latin typeface="Arial"/>
                <a:cs typeface="Arial"/>
              </a:rPr>
              <a:t>Refinery</a:t>
            </a:r>
            <a:endParaRPr lang="fr-FR" sz="1800" dirty="0">
              <a:latin typeface="Arial"/>
              <a:cs typeface="Arial"/>
            </a:endParaRPr>
          </a:p>
          <a:p>
            <a:pPr marL="163195" indent="-139700">
              <a:spcBef>
                <a:spcPts val="480"/>
              </a:spcBef>
              <a:tabLst>
                <a:tab pos="163830" algn="l"/>
              </a:tabLst>
            </a:pPr>
            <a:r>
              <a:rPr lang="fr-FR" sz="1800" spc="5" dirty="0" err="1">
                <a:latin typeface="Arial"/>
                <a:cs typeface="Arial"/>
              </a:rPr>
              <a:t>Dataiku’s</a:t>
            </a:r>
            <a:r>
              <a:rPr lang="fr-FR" sz="1800" spc="5" dirty="0">
                <a:latin typeface="Arial"/>
                <a:cs typeface="Arial"/>
              </a:rPr>
              <a:t> </a:t>
            </a:r>
            <a:r>
              <a:rPr lang="fr-FR" sz="1800" spc="10" dirty="0">
                <a:latin typeface="Arial"/>
                <a:cs typeface="Arial"/>
              </a:rPr>
              <a:t>Data Science</a:t>
            </a:r>
            <a:r>
              <a:rPr lang="fr-FR" sz="1800" spc="-135" dirty="0">
                <a:latin typeface="Arial"/>
                <a:cs typeface="Arial"/>
              </a:rPr>
              <a:t> </a:t>
            </a:r>
            <a:r>
              <a:rPr lang="fr-FR" sz="1800" spc="5" dirty="0">
                <a:latin typeface="Arial"/>
                <a:cs typeface="Arial"/>
              </a:rPr>
              <a:t>Studio</a:t>
            </a:r>
            <a:endParaRPr lang="fr-FR" sz="1800" dirty="0">
              <a:latin typeface="Arial"/>
              <a:cs typeface="Arial"/>
            </a:endParaRPr>
          </a:p>
          <a:p>
            <a:pPr marL="163195" indent="-139700">
              <a:spcBef>
                <a:spcPts val="470"/>
              </a:spcBef>
              <a:buFont typeface="Arial"/>
              <a:buChar char="•"/>
              <a:tabLst>
                <a:tab pos="163830" algn="l"/>
              </a:tabLst>
            </a:pPr>
            <a:r>
              <a:rPr lang="fr-FR" sz="1800" b="1" spc="5" dirty="0">
                <a:latin typeface="Arial"/>
                <a:cs typeface="Arial"/>
              </a:rPr>
              <a:t>. .</a:t>
            </a:r>
            <a:r>
              <a:rPr lang="fr-FR" sz="1800" b="1" dirty="0">
                <a:latin typeface="Arial"/>
                <a:cs typeface="Arial"/>
              </a:rPr>
              <a:t> </a:t>
            </a:r>
            <a:r>
              <a:rPr lang="fr-FR" sz="1800" b="1" spc="5" dirty="0">
                <a:latin typeface="Arial"/>
                <a:cs typeface="Arial"/>
              </a:rPr>
              <a:t>.</a:t>
            </a:r>
            <a:endParaRPr lang="fr-FR" sz="1800" dirty="0">
              <a:latin typeface="Arial"/>
              <a:cs typeface="Arial"/>
            </a:endParaRP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08878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err="1">
                <a:latin typeface="Arial"/>
                <a:cs typeface="Arial"/>
              </a:rPr>
              <a:t>What</a:t>
            </a:r>
            <a:r>
              <a:rPr lang="fr-FR" spc="-5" dirty="0">
                <a:latin typeface="Arial"/>
                <a:cs typeface="Arial"/>
              </a:rPr>
              <a:t> </a:t>
            </a:r>
            <a:r>
              <a:rPr lang="fr-FR" spc="-5" dirty="0" err="1">
                <a:latin typeface="Arial"/>
                <a:cs typeface="Arial"/>
              </a:rPr>
              <a:t>is</a:t>
            </a:r>
            <a:r>
              <a:rPr lang="fr-FR" spc="-25" dirty="0">
                <a:latin typeface="Arial"/>
                <a:cs typeface="Arial"/>
              </a:rPr>
              <a:t> </a:t>
            </a:r>
            <a:r>
              <a:rPr lang="fr-FR" spc="-10" dirty="0" err="1">
                <a:latin typeface="Arial"/>
                <a:cs typeface="Arial"/>
              </a:rPr>
              <a:t>methodology</a:t>
            </a:r>
            <a:r>
              <a:rPr lang="fr-FR" spc="-10" dirty="0" smtClean="0">
                <a:latin typeface="Arial"/>
                <a:cs typeface="Arial"/>
              </a:rPr>
              <a:t>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612576" y="1188720"/>
            <a:ext cx="9505056" cy="5358384"/>
          </a:xfrm>
        </p:spPr>
        <p:txBody>
          <a:bodyPr/>
          <a:lstStyle/>
          <a:p>
            <a:pPr marL="915035" indent="-139700">
              <a:spcBef>
                <a:spcPts val="1320"/>
              </a:spcBef>
              <a:tabLst>
                <a:tab pos="915669" algn="l"/>
              </a:tabLst>
            </a:pPr>
            <a:r>
              <a:rPr lang="en-US" sz="1800" spc="5" dirty="0">
                <a:latin typeface="Arial"/>
                <a:cs typeface="Arial"/>
              </a:rPr>
              <a:t>General strategy </a:t>
            </a:r>
            <a:r>
              <a:rPr lang="en-US" sz="1800" dirty="0">
                <a:latin typeface="Arial"/>
                <a:cs typeface="Arial"/>
              </a:rPr>
              <a:t>that </a:t>
            </a:r>
            <a:r>
              <a:rPr lang="en-US" sz="1800" spc="5" dirty="0">
                <a:latin typeface="Arial"/>
                <a:cs typeface="Arial"/>
              </a:rPr>
              <a:t>guides processes and </a:t>
            </a:r>
            <a:r>
              <a:rPr lang="en-US" sz="1800" dirty="0">
                <a:latin typeface="Arial"/>
                <a:cs typeface="Arial"/>
              </a:rPr>
              <a:t>activities </a:t>
            </a:r>
            <a:r>
              <a:rPr lang="en-US" sz="1800" spc="5" dirty="0">
                <a:latin typeface="Arial"/>
                <a:cs typeface="Arial"/>
              </a:rPr>
              <a:t>within </a:t>
            </a:r>
            <a:r>
              <a:rPr lang="en-US" sz="1800" spc="10" dirty="0">
                <a:latin typeface="Arial"/>
                <a:cs typeface="Arial"/>
              </a:rPr>
              <a:t>a</a:t>
            </a:r>
            <a:r>
              <a:rPr lang="en-US" sz="1800" spc="-180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domain</a:t>
            </a:r>
            <a:endParaRPr lang="en-US" sz="1800" dirty="0">
              <a:latin typeface="Arial"/>
              <a:cs typeface="Arial"/>
            </a:endParaRPr>
          </a:p>
          <a:p>
            <a:pPr marL="915035" marR="821690" indent="-139700">
              <a:spcBef>
                <a:spcPts val="615"/>
              </a:spcBef>
              <a:tabLst>
                <a:tab pos="915669" algn="l"/>
              </a:tabLst>
            </a:pPr>
            <a:r>
              <a:rPr lang="en-US" sz="1800" spc="5" dirty="0">
                <a:latin typeface="Arial"/>
                <a:cs typeface="Arial"/>
              </a:rPr>
              <a:t>Provides the analyst with </a:t>
            </a:r>
            <a:r>
              <a:rPr lang="en-US" sz="1800" spc="10" dirty="0">
                <a:latin typeface="Arial"/>
                <a:cs typeface="Arial"/>
              </a:rPr>
              <a:t>a </a:t>
            </a:r>
            <a:r>
              <a:rPr lang="en-US" sz="1800" i="1" spc="-45" dirty="0">
                <a:latin typeface="Arial"/>
                <a:cs typeface="Arial"/>
              </a:rPr>
              <a:t>framework </a:t>
            </a:r>
            <a:r>
              <a:rPr lang="en-US" sz="1800" spc="5" dirty="0">
                <a:latin typeface="Arial"/>
                <a:cs typeface="Arial"/>
              </a:rPr>
              <a:t>for </a:t>
            </a:r>
            <a:r>
              <a:rPr lang="en-US" sz="1800" spc="10" dirty="0">
                <a:latin typeface="Arial"/>
                <a:cs typeface="Arial"/>
              </a:rPr>
              <a:t>how </a:t>
            </a:r>
            <a:r>
              <a:rPr lang="en-US" sz="1800" dirty="0">
                <a:latin typeface="Arial"/>
                <a:cs typeface="Arial"/>
              </a:rPr>
              <a:t>to </a:t>
            </a:r>
            <a:r>
              <a:rPr lang="en-US" sz="1800" spc="5" dirty="0">
                <a:latin typeface="Arial"/>
                <a:cs typeface="Arial"/>
              </a:rPr>
              <a:t>proceed with </a:t>
            </a:r>
            <a:r>
              <a:rPr lang="en-US" sz="1800" dirty="0">
                <a:latin typeface="Arial"/>
                <a:cs typeface="Arial"/>
              </a:rPr>
              <a:t>the  </a:t>
            </a:r>
            <a:r>
              <a:rPr lang="en-US" sz="1800" spc="5" dirty="0">
                <a:latin typeface="Arial"/>
                <a:cs typeface="Arial"/>
              </a:rPr>
              <a:t>methods, processes, and heuristics used </a:t>
            </a:r>
            <a:r>
              <a:rPr lang="en-US" sz="1800" dirty="0">
                <a:latin typeface="Arial"/>
                <a:cs typeface="Arial"/>
              </a:rPr>
              <a:t>to </a:t>
            </a:r>
            <a:r>
              <a:rPr lang="en-US" sz="1800" spc="5" dirty="0">
                <a:latin typeface="Arial"/>
                <a:cs typeface="Arial"/>
              </a:rPr>
              <a:t>obtain answers or</a:t>
            </a:r>
            <a:r>
              <a:rPr lang="en-US" sz="1800" spc="-22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results</a:t>
            </a:r>
            <a:endParaRPr lang="en-US" sz="1800" dirty="0">
              <a:latin typeface="Arial"/>
              <a:cs typeface="Arial"/>
            </a:endParaRPr>
          </a:p>
          <a:p>
            <a:pPr marL="1050925" lvl="1" indent="-100965">
              <a:spcBef>
                <a:spcPts val="655"/>
              </a:spcBef>
              <a:buSzPct val="78260"/>
              <a:buFont typeface="Wingdings"/>
              <a:buChar char=""/>
              <a:tabLst>
                <a:tab pos="1051560" algn="l"/>
              </a:tabLst>
            </a:pPr>
            <a:r>
              <a:rPr lang="en-US" sz="1800" spc="-5" dirty="0">
                <a:latin typeface="Arial"/>
                <a:cs typeface="Arial"/>
              </a:rPr>
              <a:t>Doesn’t depend on particular technologies or</a:t>
            </a:r>
            <a:r>
              <a:rPr lang="en-US" sz="1800" spc="5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tools</a:t>
            </a:r>
            <a:endParaRPr lang="en-US" sz="1800" dirty="0">
              <a:latin typeface="Arial"/>
              <a:cs typeface="Arial"/>
            </a:endParaRPr>
          </a:p>
          <a:p>
            <a:pPr marL="1050925" lvl="1" indent="-100965">
              <a:spcBef>
                <a:spcPts val="640"/>
              </a:spcBef>
              <a:buSzPct val="78260"/>
              <a:buFont typeface="Wingdings"/>
              <a:buChar char=""/>
              <a:tabLst>
                <a:tab pos="1051560" algn="l"/>
              </a:tabLst>
            </a:pPr>
            <a:r>
              <a:rPr lang="en-US" sz="1800" spc="-10" dirty="0">
                <a:latin typeface="Arial"/>
                <a:cs typeface="Arial"/>
              </a:rPr>
              <a:t>Not </a:t>
            </a:r>
            <a:r>
              <a:rPr lang="en-US" sz="1800" spc="-5" dirty="0">
                <a:latin typeface="Arial"/>
                <a:cs typeface="Arial"/>
              </a:rPr>
              <a:t>a set of techniques or</a:t>
            </a:r>
            <a:r>
              <a:rPr lang="en-US" sz="1800" spc="10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recipes</a:t>
            </a:r>
            <a:endParaRPr lang="en-US" sz="1800" dirty="0">
              <a:latin typeface="Arial"/>
              <a:cs typeface="Arial"/>
            </a:endParaRPr>
          </a:p>
          <a:p>
            <a:pPr marL="915035" marR="1270000" indent="-139700">
              <a:spcBef>
                <a:spcPts val="705"/>
              </a:spcBef>
              <a:tabLst>
                <a:tab pos="915669" algn="l"/>
              </a:tabLst>
            </a:pPr>
            <a:r>
              <a:rPr lang="en-US" sz="1800" dirty="0">
                <a:latin typeface="Arial"/>
                <a:cs typeface="Arial"/>
              </a:rPr>
              <a:t>In </a:t>
            </a:r>
            <a:r>
              <a:rPr lang="en-US" sz="1800" spc="5" dirty="0">
                <a:latin typeface="Arial"/>
                <a:cs typeface="Arial"/>
              </a:rPr>
              <a:t>the </a:t>
            </a:r>
            <a:r>
              <a:rPr lang="en-US" sz="1800" spc="10" dirty="0">
                <a:latin typeface="Arial"/>
                <a:cs typeface="Arial"/>
              </a:rPr>
              <a:t>domain </a:t>
            </a:r>
            <a:r>
              <a:rPr lang="en-US" sz="1800" spc="5" dirty="0">
                <a:latin typeface="Arial"/>
                <a:cs typeface="Arial"/>
              </a:rPr>
              <a:t>of data science, we are </a:t>
            </a:r>
            <a:r>
              <a:rPr lang="en-US" sz="1800" spc="10" dirty="0">
                <a:latin typeface="Arial"/>
                <a:cs typeface="Arial"/>
              </a:rPr>
              <a:t>concerned </a:t>
            </a:r>
            <a:r>
              <a:rPr lang="en-US" sz="1800" spc="5" dirty="0">
                <a:latin typeface="Arial"/>
                <a:cs typeface="Arial"/>
              </a:rPr>
              <a:t>with solving</a:t>
            </a:r>
            <a:r>
              <a:rPr lang="en-US" sz="1800" spc="-229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a  </a:t>
            </a:r>
            <a:r>
              <a:rPr lang="en-US" sz="1800" spc="5" dirty="0">
                <a:latin typeface="Arial"/>
                <a:cs typeface="Arial"/>
              </a:rPr>
              <a:t>problem or answering </a:t>
            </a:r>
            <a:r>
              <a:rPr lang="en-US" sz="1800" spc="10" dirty="0">
                <a:latin typeface="Arial"/>
                <a:cs typeface="Arial"/>
              </a:rPr>
              <a:t>a </a:t>
            </a:r>
            <a:r>
              <a:rPr lang="en-US" sz="1800" spc="5" dirty="0">
                <a:latin typeface="Arial"/>
                <a:cs typeface="Arial"/>
              </a:rPr>
              <a:t>question through analyzing</a:t>
            </a:r>
            <a:r>
              <a:rPr lang="en-US" sz="1800" spc="-229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data</a:t>
            </a:r>
            <a:endParaRPr lang="en-US" sz="1800" dirty="0">
              <a:latin typeface="Arial"/>
              <a:cs typeface="Arial"/>
            </a:endParaRPr>
          </a:p>
          <a:p>
            <a:pPr marL="1050925" lvl="1" indent="-100965">
              <a:spcBef>
                <a:spcPts val="595"/>
              </a:spcBef>
              <a:buSzPct val="78260"/>
              <a:buFont typeface="Wingdings"/>
              <a:buChar char=""/>
              <a:tabLst>
                <a:tab pos="1051560" algn="l"/>
              </a:tabLst>
            </a:pPr>
            <a:r>
              <a:rPr lang="en-US" sz="1800" spc="-5" dirty="0">
                <a:latin typeface="Arial"/>
                <a:cs typeface="Arial"/>
              </a:rPr>
              <a:t>Often, </a:t>
            </a:r>
            <a:r>
              <a:rPr lang="en-US" sz="1800" spc="-10" dirty="0">
                <a:latin typeface="Arial"/>
                <a:cs typeface="Arial"/>
              </a:rPr>
              <a:t>we </a:t>
            </a:r>
            <a:r>
              <a:rPr lang="en-US" sz="1800" spc="-5" dirty="0">
                <a:latin typeface="Arial"/>
                <a:cs typeface="Arial"/>
              </a:rPr>
              <a:t>construct a </a:t>
            </a:r>
            <a:r>
              <a:rPr lang="en-US" sz="1800" spc="-10" dirty="0">
                <a:latin typeface="Arial"/>
                <a:cs typeface="Arial"/>
              </a:rPr>
              <a:t>model </a:t>
            </a:r>
            <a:r>
              <a:rPr lang="en-US" sz="1800" spc="-5" dirty="0">
                <a:latin typeface="Arial"/>
                <a:cs typeface="Arial"/>
              </a:rPr>
              <a:t>of </a:t>
            </a:r>
            <a:r>
              <a:rPr lang="en-US" sz="1800" spc="-10" dirty="0">
                <a:latin typeface="Arial"/>
                <a:cs typeface="Arial"/>
              </a:rPr>
              <a:t>some sort </a:t>
            </a:r>
            <a:r>
              <a:rPr lang="en-US" sz="1800" spc="-5" dirty="0">
                <a:latin typeface="Arial"/>
                <a:cs typeface="Arial"/>
              </a:rPr>
              <a:t>to </a:t>
            </a:r>
            <a:r>
              <a:rPr lang="en-US" sz="1800" spc="-10" dirty="0">
                <a:latin typeface="Arial"/>
                <a:cs typeface="Arial"/>
              </a:rPr>
              <a:t>predict outcomes </a:t>
            </a:r>
            <a:r>
              <a:rPr lang="en-US" sz="1800" spc="-5" dirty="0">
                <a:latin typeface="Arial"/>
                <a:cs typeface="Arial"/>
              </a:rPr>
              <a:t>or</a:t>
            </a:r>
            <a:r>
              <a:rPr lang="en-US" sz="1800" spc="120" dirty="0">
                <a:latin typeface="Arial"/>
                <a:cs typeface="Arial"/>
              </a:rPr>
              <a:t> </a:t>
            </a:r>
            <a:r>
              <a:rPr lang="en-US" sz="1800" spc="-10" dirty="0" smtClean="0">
                <a:latin typeface="Arial"/>
                <a:cs typeface="Arial"/>
              </a:rPr>
              <a:t>discover underlying </a:t>
            </a:r>
            <a:r>
              <a:rPr lang="en-US" sz="1800" spc="-10" dirty="0">
                <a:latin typeface="Arial"/>
                <a:cs typeface="Arial"/>
              </a:rPr>
              <a:t>patterns </a:t>
            </a:r>
            <a:r>
              <a:rPr lang="en-US" sz="1800" spc="-5" dirty="0">
                <a:latin typeface="Arial"/>
                <a:cs typeface="Arial"/>
              </a:rPr>
              <a:t>&gt; predictive &amp; descriptive</a:t>
            </a:r>
            <a:r>
              <a:rPr lang="en-US" sz="1800" spc="85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models</a:t>
            </a:r>
            <a:endParaRPr lang="en-US" sz="1800" dirty="0">
              <a:latin typeface="Arial"/>
              <a:cs typeface="Arial"/>
            </a:endParaRPr>
          </a:p>
          <a:p>
            <a:pPr marL="1050925" marR="777875" lvl="1" indent="-100965">
              <a:spcBef>
                <a:spcPts val="409"/>
              </a:spcBef>
              <a:buSzPct val="78260"/>
              <a:buFont typeface="Wingdings"/>
              <a:buChar char=""/>
              <a:tabLst>
                <a:tab pos="1051560" algn="l"/>
              </a:tabLst>
            </a:pPr>
            <a:r>
              <a:rPr lang="en-US" sz="1800" spc="-10" dirty="0">
                <a:latin typeface="Arial"/>
                <a:cs typeface="Arial"/>
              </a:rPr>
              <a:t>Goal of modeling </a:t>
            </a:r>
            <a:r>
              <a:rPr lang="en-US" sz="1800" dirty="0">
                <a:latin typeface="Arial"/>
                <a:cs typeface="Arial"/>
              </a:rPr>
              <a:t>is </a:t>
            </a:r>
            <a:r>
              <a:rPr lang="en-US" sz="1800" spc="-5" dirty="0">
                <a:latin typeface="Arial"/>
                <a:cs typeface="Arial"/>
              </a:rPr>
              <a:t>to gain </a:t>
            </a:r>
            <a:r>
              <a:rPr lang="en-US" sz="1800" i="1" spc="-25" dirty="0">
                <a:latin typeface="Arial"/>
                <a:cs typeface="Arial"/>
              </a:rPr>
              <a:t>insights </a:t>
            </a:r>
            <a:r>
              <a:rPr lang="en-US" sz="1800" spc="-5" dirty="0">
                <a:latin typeface="Arial"/>
                <a:cs typeface="Arial"/>
              </a:rPr>
              <a:t>from which </a:t>
            </a:r>
            <a:r>
              <a:rPr lang="en-US" sz="1800" spc="-10" dirty="0">
                <a:latin typeface="Arial"/>
                <a:cs typeface="Arial"/>
              </a:rPr>
              <a:t>we </a:t>
            </a:r>
            <a:r>
              <a:rPr lang="en-US" sz="1800" spc="-5" dirty="0">
                <a:latin typeface="Arial"/>
                <a:cs typeface="Arial"/>
              </a:rPr>
              <a:t>can </a:t>
            </a:r>
            <a:r>
              <a:rPr lang="en-US" sz="1800" spc="-10" dirty="0">
                <a:latin typeface="Arial"/>
                <a:cs typeface="Arial"/>
              </a:rPr>
              <a:t>formulate </a:t>
            </a:r>
            <a:r>
              <a:rPr lang="en-US" sz="1800" i="1" spc="-30" dirty="0">
                <a:latin typeface="Arial"/>
                <a:cs typeface="Arial"/>
              </a:rPr>
              <a:t>actions </a:t>
            </a:r>
            <a:r>
              <a:rPr lang="en-US" sz="1800" spc="-5" dirty="0">
                <a:latin typeface="Arial"/>
                <a:cs typeface="Arial"/>
              </a:rPr>
              <a:t>to  influence </a:t>
            </a:r>
            <a:r>
              <a:rPr lang="en-US" sz="1800" i="1" spc="-30" dirty="0">
                <a:latin typeface="Arial"/>
                <a:cs typeface="Arial"/>
              </a:rPr>
              <a:t>future </a:t>
            </a:r>
            <a:r>
              <a:rPr lang="en-US" sz="1800" i="1" spc="-40" dirty="0">
                <a:latin typeface="Arial"/>
                <a:cs typeface="Arial"/>
              </a:rPr>
              <a:t>outcomes </a:t>
            </a:r>
            <a:r>
              <a:rPr lang="en-US" sz="1800" i="1" spc="-30" dirty="0">
                <a:latin typeface="Arial"/>
                <a:cs typeface="Arial"/>
              </a:rPr>
              <a:t>or</a:t>
            </a:r>
            <a:r>
              <a:rPr lang="en-US" sz="1800" i="1" spc="35" dirty="0">
                <a:latin typeface="Arial"/>
                <a:cs typeface="Arial"/>
              </a:rPr>
              <a:t> </a:t>
            </a:r>
            <a:r>
              <a:rPr lang="en-US" sz="1800" i="1" spc="-35" dirty="0">
                <a:latin typeface="Arial"/>
                <a:cs typeface="Arial"/>
              </a:rPr>
              <a:t>behaviors</a:t>
            </a:r>
            <a:endParaRPr lang="en-US" sz="1800" dirty="0">
              <a:latin typeface="Arial"/>
              <a:cs typeface="Arial"/>
            </a:endParaRPr>
          </a:p>
          <a:p>
            <a:pPr marL="1050925" lvl="1" indent="-100965">
              <a:spcBef>
                <a:spcPts val="315"/>
              </a:spcBef>
              <a:buSzPct val="78260"/>
              <a:buFont typeface="Wingdings"/>
              <a:buChar char=""/>
              <a:tabLst>
                <a:tab pos="1051560" algn="l"/>
              </a:tabLst>
            </a:pPr>
            <a:r>
              <a:rPr lang="en-US" sz="1800" spc="-10" dirty="0">
                <a:latin typeface="Arial"/>
                <a:cs typeface="Arial"/>
              </a:rPr>
              <a:t>For our purpose, we need </a:t>
            </a:r>
            <a:r>
              <a:rPr lang="en-US" sz="1800" spc="-5" dirty="0">
                <a:latin typeface="Arial"/>
                <a:cs typeface="Arial"/>
              </a:rPr>
              <a:t>a </a:t>
            </a:r>
            <a:r>
              <a:rPr lang="en-US" sz="1800" spc="-10" dirty="0">
                <a:latin typeface="Arial"/>
                <a:cs typeface="Arial"/>
              </a:rPr>
              <a:t>data </a:t>
            </a:r>
            <a:r>
              <a:rPr lang="en-US" sz="1800" spc="-5" dirty="0">
                <a:latin typeface="Arial"/>
                <a:cs typeface="Arial"/>
              </a:rPr>
              <a:t>science </a:t>
            </a:r>
            <a:r>
              <a:rPr lang="en-US" sz="1800" spc="-10" dirty="0">
                <a:latin typeface="Arial"/>
                <a:cs typeface="Arial"/>
              </a:rPr>
              <a:t>methodology </a:t>
            </a:r>
            <a:r>
              <a:rPr lang="en-US" sz="1800" spc="-5" dirty="0">
                <a:latin typeface="Arial"/>
                <a:cs typeface="Arial"/>
              </a:rPr>
              <a:t>to guide us</a:t>
            </a:r>
            <a:r>
              <a:rPr lang="en-US" sz="1800" spc="140" dirty="0">
                <a:latin typeface="Arial"/>
                <a:cs typeface="Arial"/>
              </a:rPr>
              <a:t> </a:t>
            </a:r>
            <a:r>
              <a:rPr lang="en-US" sz="1800" spc="-5" dirty="0" smtClean="0">
                <a:latin typeface="Arial"/>
                <a:cs typeface="Arial"/>
              </a:rPr>
              <a:t>in achieving </a:t>
            </a:r>
            <a:r>
              <a:rPr lang="en-US" sz="1800" spc="-5" dirty="0">
                <a:latin typeface="Arial"/>
                <a:cs typeface="Arial"/>
              </a:rPr>
              <a:t>this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goal</a:t>
            </a:r>
            <a:endParaRPr lang="en-US" sz="1800" dirty="0">
              <a:latin typeface="Arial"/>
              <a:cs typeface="Arial"/>
            </a:endParaRP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22767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10" dirty="0" err="1">
                <a:latin typeface="Arial"/>
                <a:cs typeface="Arial"/>
              </a:rPr>
              <a:t>Jupyter</a:t>
            </a:r>
            <a:r>
              <a:rPr lang="fr-FR" spc="-10" dirty="0">
                <a:latin typeface="Arial"/>
                <a:cs typeface="Arial"/>
              </a:rPr>
              <a:t> </a:t>
            </a:r>
            <a:r>
              <a:rPr lang="fr-FR" spc="-5" dirty="0">
                <a:latin typeface="Arial"/>
                <a:cs typeface="Arial"/>
              </a:rPr>
              <a:t>Notebook (</a:t>
            </a:r>
            <a:r>
              <a:rPr lang="fr-FR" spc="-5" dirty="0" err="1">
                <a:latin typeface="Arial"/>
                <a:cs typeface="Arial"/>
              </a:rPr>
              <a:t>formerly</a:t>
            </a:r>
            <a:r>
              <a:rPr lang="fr-FR" spc="20" dirty="0">
                <a:latin typeface="Arial"/>
                <a:cs typeface="Arial"/>
              </a:rPr>
              <a:t> </a:t>
            </a:r>
            <a:r>
              <a:rPr lang="fr-FR" spc="-10" dirty="0" err="1">
                <a:latin typeface="Arial"/>
                <a:cs typeface="Arial"/>
              </a:rPr>
              <a:t>IPython</a:t>
            </a:r>
            <a:r>
              <a:rPr lang="fr-FR" spc="-10" dirty="0" smtClean="0">
                <a:latin typeface="Arial"/>
                <a:cs typeface="Arial"/>
              </a:rPr>
              <a:t>)</a:t>
            </a:r>
            <a:endParaRPr lang="fr-FR" dirty="0"/>
          </a:p>
        </p:txBody>
      </p:sp>
      <p:sp>
        <p:nvSpPr>
          <p:cNvPr id="4" name="object 6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860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" dirty="0">
                <a:latin typeface="Arial"/>
                <a:cs typeface="Arial"/>
              </a:rPr>
              <a:t>Apache </a:t>
            </a:r>
            <a:r>
              <a:rPr lang="en-US" spc="-5" dirty="0">
                <a:latin typeface="Arial"/>
                <a:cs typeface="Arial"/>
              </a:rPr>
              <a:t>Zeppelin - a short</a:t>
            </a:r>
            <a:r>
              <a:rPr lang="en-US" spc="15" dirty="0">
                <a:latin typeface="Arial"/>
                <a:cs typeface="Arial"/>
              </a:rPr>
              <a:t> </a:t>
            </a:r>
            <a:r>
              <a:rPr lang="en-US" spc="-10" dirty="0" smtClean="0">
                <a:latin typeface="Arial"/>
                <a:cs typeface="Arial"/>
              </a:rPr>
              <a:t>overview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3195" marR="100330" indent="-139700">
              <a:spcBef>
                <a:spcPts val="1305"/>
              </a:spcBef>
              <a:tabLst>
                <a:tab pos="163830" algn="l"/>
              </a:tabLst>
            </a:pPr>
            <a:r>
              <a:rPr lang="fr-FR" sz="1800" spc="10" dirty="0">
                <a:latin typeface="Arial"/>
                <a:cs typeface="Arial"/>
              </a:rPr>
              <a:t>Web-</a:t>
            </a:r>
            <a:r>
              <a:rPr lang="fr-FR" sz="1800" spc="10" dirty="0" err="1">
                <a:latin typeface="Arial"/>
                <a:cs typeface="Arial"/>
              </a:rPr>
              <a:t>based</a:t>
            </a:r>
            <a:r>
              <a:rPr lang="fr-FR" sz="1800" spc="10" dirty="0">
                <a:latin typeface="Arial"/>
                <a:cs typeface="Arial"/>
              </a:rPr>
              <a:t> </a:t>
            </a:r>
            <a:r>
              <a:rPr lang="fr-FR" sz="1800" dirty="0">
                <a:latin typeface="Arial"/>
                <a:cs typeface="Arial"/>
              </a:rPr>
              <a:t>notebook </a:t>
            </a:r>
            <a:r>
              <a:rPr lang="fr-FR" sz="1800" dirty="0" err="1">
                <a:latin typeface="Arial"/>
                <a:cs typeface="Arial"/>
              </a:rPr>
              <a:t>that</a:t>
            </a:r>
            <a:r>
              <a:rPr lang="fr-FR" sz="1800" dirty="0">
                <a:latin typeface="Arial"/>
                <a:cs typeface="Arial"/>
              </a:rPr>
              <a:t> </a:t>
            </a:r>
            <a:r>
              <a:rPr lang="fr-FR" sz="1800" spc="5" dirty="0" err="1">
                <a:latin typeface="Arial"/>
                <a:cs typeface="Arial"/>
              </a:rPr>
              <a:t>enables</a:t>
            </a:r>
            <a:r>
              <a:rPr lang="fr-FR" sz="1800" spc="5" dirty="0">
                <a:latin typeface="Arial"/>
                <a:cs typeface="Arial"/>
              </a:rPr>
              <a:t> data-</a:t>
            </a:r>
            <a:r>
              <a:rPr lang="fr-FR" sz="1800" spc="5" dirty="0" err="1">
                <a:latin typeface="Arial"/>
                <a:cs typeface="Arial"/>
              </a:rPr>
              <a:t>driven</a:t>
            </a:r>
            <a:r>
              <a:rPr lang="fr-FR" sz="1800" spc="5" dirty="0">
                <a:latin typeface="Arial"/>
                <a:cs typeface="Arial"/>
              </a:rPr>
              <a:t>, </a:t>
            </a:r>
            <a:r>
              <a:rPr lang="fr-FR" sz="1800" dirty="0">
                <a:latin typeface="Arial"/>
                <a:cs typeface="Arial"/>
              </a:rPr>
              <a:t>interactive </a:t>
            </a:r>
            <a:r>
              <a:rPr lang="fr-FR" sz="1800" spc="5" dirty="0">
                <a:latin typeface="Arial"/>
                <a:cs typeface="Arial"/>
              </a:rPr>
              <a:t>data  </a:t>
            </a:r>
            <a:r>
              <a:rPr lang="fr-FR" sz="1800" spc="5" dirty="0" err="1">
                <a:latin typeface="Arial"/>
                <a:cs typeface="Arial"/>
              </a:rPr>
              <a:t>analytics</a:t>
            </a:r>
            <a:r>
              <a:rPr lang="fr-FR" sz="1800" spc="5" dirty="0">
                <a:latin typeface="Arial"/>
                <a:cs typeface="Arial"/>
              </a:rPr>
              <a:t> </a:t>
            </a:r>
            <a:r>
              <a:rPr lang="fr-FR" sz="1800" spc="10" dirty="0">
                <a:latin typeface="Arial"/>
                <a:cs typeface="Arial"/>
              </a:rPr>
              <a:t>and </a:t>
            </a:r>
            <a:r>
              <a:rPr lang="fr-FR" sz="1800" dirty="0">
                <a:latin typeface="Arial"/>
                <a:cs typeface="Arial"/>
              </a:rPr>
              <a:t>collaborative </a:t>
            </a:r>
            <a:r>
              <a:rPr lang="fr-FR" sz="1800" spc="5" dirty="0">
                <a:latin typeface="Arial"/>
                <a:cs typeface="Arial"/>
              </a:rPr>
              <a:t>documents </a:t>
            </a:r>
            <a:r>
              <a:rPr lang="fr-FR" sz="1800" spc="5" dirty="0" err="1">
                <a:latin typeface="Arial"/>
                <a:cs typeface="Arial"/>
              </a:rPr>
              <a:t>with</a:t>
            </a:r>
            <a:r>
              <a:rPr lang="fr-FR" sz="1800" spc="5" dirty="0">
                <a:latin typeface="Arial"/>
                <a:cs typeface="Arial"/>
              </a:rPr>
              <a:t> </a:t>
            </a:r>
            <a:r>
              <a:rPr lang="fr-FR" sz="1800" spc="10" dirty="0">
                <a:latin typeface="Arial"/>
                <a:cs typeface="Arial"/>
              </a:rPr>
              <a:t>SQL, Scala, and more </a:t>
            </a:r>
            <a:r>
              <a:rPr lang="fr-FR" sz="1800" spc="5" dirty="0">
                <a:latin typeface="Arial"/>
                <a:cs typeface="Arial"/>
              </a:rPr>
              <a:t>-  Supports over </a:t>
            </a:r>
            <a:r>
              <a:rPr lang="fr-FR" sz="1800" spc="10" dirty="0">
                <a:latin typeface="Arial"/>
                <a:cs typeface="Arial"/>
              </a:rPr>
              <a:t>20+ </a:t>
            </a:r>
            <a:r>
              <a:rPr lang="fr-FR" sz="1800" spc="5" dirty="0" err="1">
                <a:latin typeface="Arial"/>
                <a:cs typeface="Arial"/>
              </a:rPr>
              <a:t>different</a:t>
            </a:r>
            <a:r>
              <a:rPr lang="fr-FR" sz="1800" spc="5" dirty="0">
                <a:latin typeface="Arial"/>
                <a:cs typeface="Arial"/>
              </a:rPr>
              <a:t> </a:t>
            </a:r>
            <a:r>
              <a:rPr lang="fr-FR" sz="1800" dirty="0" err="1">
                <a:latin typeface="Arial"/>
                <a:cs typeface="Arial"/>
              </a:rPr>
              <a:t>interpreters</a:t>
            </a:r>
            <a:r>
              <a:rPr lang="fr-FR" sz="1800" dirty="0">
                <a:latin typeface="Arial"/>
                <a:cs typeface="Arial"/>
              </a:rPr>
              <a:t> </a:t>
            </a:r>
            <a:r>
              <a:rPr lang="fr-FR" sz="1800" spc="5" dirty="0">
                <a:latin typeface="Arial"/>
                <a:cs typeface="Arial"/>
              </a:rPr>
              <a:t>-</a:t>
            </a:r>
            <a:r>
              <a:rPr lang="fr-FR" sz="1800" spc="-35" dirty="0">
                <a:solidFill>
                  <a:srgbClr val="00649D"/>
                </a:solidFill>
                <a:latin typeface="Arial"/>
                <a:cs typeface="Arial"/>
              </a:rPr>
              <a:t> </a:t>
            </a:r>
            <a:r>
              <a:rPr lang="fr-FR" sz="1800" u="sng" dirty="0">
                <a:solidFill>
                  <a:srgbClr val="00649D"/>
                </a:solidFill>
                <a:uFill>
                  <a:solidFill>
                    <a:srgbClr val="00649D"/>
                  </a:solidFill>
                </a:uFill>
                <a:latin typeface="Arial"/>
                <a:cs typeface="Arial"/>
              </a:rPr>
              <a:t>https://zeppelin.apache.org/</a:t>
            </a:r>
            <a:endParaRPr lang="fr-FR" sz="1800" dirty="0">
              <a:latin typeface="Arial"/>
              <a:cs typeface="Arial"/>
            </a:endParaRPr>
          </a:p>
          <a:p>
            <a:pPr marL="299085" lvl="1" indent="-100965">
              <a:spcBef>
                <a:spcPts val="405"/>
              </a:spcBef>
              <a:buSzPct val="78260"/>
              <a:buFont typeface="Wingdings"/>
              <a:buChar char=""/>
              <a:tabLst>
                <a:tab pos="299720" algn="l"/>
              </a:tabLst>
            </a:pPr>
            <a:r>
              <a:rPr lang="fr-FR" sz="1800" spc="-5" dirty="0" err="1">
                <a:latin typeface="Arial"/>
                <a:cs typeface="Arial"/>
              </a:rPr>
              <a:t>Pluggable</a:t>
            </a:r>
            <a:r>
              <a:rPr lang="fr-FR" sz="1800" spc="-5" dirty="0">
                <a:latin typeface="Arial"/>
                <a:cs typeface="Arial"/>
              </a:rPr>
              <a:t> </a:t>
            </a:r>
            <a:r>
              <a:rPr lang="fr-FR" sz="1800" spc="-5" dirty="0" err="1">
                <a:latin typeface="Arial"/>
                <a:cs typeface="Arial"/>
              </a:rPr>
              <a:t>visualization</a:t>
            </a:r>
            <a:r>
              <a:rPr lang="fr-FR" sz="1800" spc="-5" dirty="0">
                <a:latin typeface="Arial"/>
                <a:cs typeface="Arial"/>
              </a:rPr>
              <a:t> </a:t>
            </a:r>
            <a:r>
              <a:rPr lang="fr-FR" sz="1800" spc="-5" dirty="0" err="1">
                <a:latin typeface="Arial"/>
                <a:cs typeface="Arial"/>
              </a:rPr>
              <a:t>using</a:t>
            </a:r>
            <a:r>
              <a:rPr lang="fr-FR" sz="1800" spc="-5" dirty="0">
                <a:latin typeface="Arial"/>
                <a:cs typeface="Arial"/>
              </a:rPr>
              <a:t> the </a:t>
            </a:r>
            <a:r>
              <a:rPr lang="fr-FR" sz="1800" spc="-5" dirty="0" err="1">
                <a:latin typeface="Arial"/>
                <a:cs typeface="Arial"/>
              </a:rPr>
              <a:t>Helium</a:t>
            </a:r>
            <a:r>
              <a:rPr lang="fr-FR" sz="1800" spc="45" dirty="0">
                <a:latin typeface="Arial"/>
                <a:cs typeface="Arial"/>
              </a:rPr>
              <a:t> </a:t>
            </a:r>
            <a:r>
              <a:rPr lang="fr-FR" sz="1800" spc="-10" dirty="0" err="1">
                <a:latin typeface="Arial"/>
                <a:cs typeface="Arial"/>
              </a:rPr>
              <a:t>framwork</a:t>
            </a:r>
            <a:endParaRPr lang="fr-FR" sz="1800" dirty="0">
              <a:latin typeface="Arial"/>
              <a:cs typeface="Arial"/>
            </a:endParaRPr>
          </a:p>
          <a:p>
            <a:pPr marL="299085" lvl="1" indent="-100965">
              <a:spcBef>
                <a:spcPts val="414"/>
              </a:spcBef>
              <a:buSzPct val="78260"/>
              <a:buFont typeface="Wingdings"/>
              <a:buChar char=""/>
              <a:tabLst>
                <a:tab pos="299720" algn="l"/>
              </a:tabLst>
            </a:pPr>
            <a:r>
              <a:rPr lang="fr-FR" sz="1800" spc="-5" dirty="0" err="1">
                <a:latin typeface="Arial"/>
                <a:cs typeface="Arial"/>
              </a:rPr>
              <a:t>Latest</a:t>
            </a:r>
            <a:r>
              <a:rPr lang="fr-FR" sz="1800" spc="-5" dirty="0">
                <a:latin typeface="Arial"/>
                <a:cs typeface="Arial"/>
              </a:rPr>
              <a:t> </a:t>
            </a:r>
            <a:r>
              <a:rPr lang="fr-FR" sz="1800" spc="-10" dirty="0">
                <a:latin typeface="Arial"/>
                <a:cs typeface="Arial"/>
              </a:rPr>
              <a:t>version (Apache </a:t>
            </a:r>
            <a:r>
              <a:rPr lang="fr-FR" sz="1800" spc="-5" dirty="0">
                <a:latin typeface="Arial"/>
                <a:cs typeface="Arial"/>
              </a:rPr>
              <a:t>Zeppelin 0.7)</a:t>
            </a:r>
            <a:r>
              <a:rPr lang="fr-FR" sz="1800" spc="80" dirty="0">
                <a:latin typeface="Arial"/>
                <a:cs typeface="Arial"/>
              </a:rPr>
              <a:t> </a:t>
            </a:r>
            <a:r>
              <a:rPr lang="fr-FR" sz="1800" spc="-5" dirty="0">
                <a:latin typeface="Arial"/>
                <a:cs typeface="Arial"/>
              </a:rPr>
              <a:t>supports:</a:t>
            </a:r>
            <a:endParaRPr lang="fr-FR" sz="1800" dirty="0">
              <a:latin typeface="Arial"/>
              <a:cs typeface="Arial"/>
            </a:endParaRPr>
          </a:p>
          <a:p>
            <a:pPr marL="436880" marR="5080" indent="-101600">
              <a:spcBef>
                <a:spcPts val="355"/>
              </a:spcBef>
            </a:pPr>
            <a:r>
              <a:rPr lang="fr-FR" sz="1800" spc="25" dirty="0">
                <a:solidFill>
                  <a:srgbClr val="008ABF"/>
                </a:solidFill>
                <a:latin typeface="Verdana"/>
                <a:cs typeface="Verdana"/>
              </a:rPr>
              <a:t>−</a:t>
            </a:r>
            <a:r>
              <a:rPr lang="fr-FR" sz="1800" spc="25" dirty="0" err="1">
                <a:latin typeface="Arial"/>
                <a:cs typeface="Arial"/>
              </a:rPr>
              <a:t>Latest</a:t>
            </a:r>
            <a:r>
              <a:rPr lang="fr-FR" sz="1800" spc="25" dirty="0">
                <a:latin typeface="Arial"/>
                <a:cs typeface="Arial"/>
              </a:rPr>
              <a:t> </a:t>
            </a:r>
            <a:r>
              <a:rPr lang="fr-FR" sz="1800" spc="5" dirty="0">
                <a:latin typeface="Arial"/>
                <a:cs typeface="Arial"/>
              </a:rPr>
              <a:t>version of</a:t>
            </a:r>
            <a:r>
              <a:rPr lang="fr-FR" sz="1800" spc="5" dirty="0">
                <a:solidFill>
                  <a:srgbClr val="00649D"/>
                </a:solidFill>
                <a:latin typeface="Arial"/>
                <a:cs typeface="Arial"/>
              </a:rPr>
              <a:t> </a:t>
            </a:r>
            <a:r>
              <a:rPr lang="fr-FR" sz="1800" u="sng" spc="10" dirty="0">
                <a:solidFill>
                  <a:srgbClr val="00649D"/>
                </a:solidFill>
                <a:uFill>
                  <a:solidFill>
                    <a:srgbClr val="00649D"/>
                  </a:solidFill>
                </a:uFill>
                <a:latin typeface="Arial"/>
                <a:cs typeface="Arial"/>
              </a:rPr>
              <a:t>Apache </a:t>
            </a:r>
            <a:r>
              <a:rPr lang="fr-FR" sz="1800" u="sng" spc="5" dirty="0" err="1">
                <a:solidFill>
                  <a:srgbClr val="00649D"/>
                </a:solidFill>
                <a:uFill>
                  <a:solidFill>
                    <a:srgbClr val="00649D"/>
                  </a:solidFill>
                </a:uFill>
                <a:latin typeface="Arial"/>
                <a:cs typeface="Arial"/>
              </a:rPr>
              <a:t>Spark</a:t>
            </a:r>
            <a:r>
              <a:rPr lang="fr-FR" sz="1800" u="sng" spc="5" dirty="0">
                <a:solidFill>
                  <a:srgbClr val="00649D"/>
                </a:solidFill>
                <a:uFill>
                  <a:solidFill>
                    <a:srgbClr val="00649D"/>
                  </a:solidFill>
                </a:uFill>
                <a:latin typeface="Arial"/>
                <a:cs typeface="Arial"/>
              </a:rPr>
              <a:t> 2.1.0</a:t>
            </a:r>
            <a:r>
              <a:rPr lang="fr-FR" sz="1800" spc="5" dirty="0">
                <a:latin typeface="Arial"/>
                <a:cs typeface="Arial"/>
              </a:rPr>
              <a:t>; </a:t>
            </a:r>
            <a:r>
              <a:rPr lang="fr-FR" sz="1800" spc="10" dirty="0">
                <a:latin typeface="Arial"/>
                <a:cs typeface="Arial"/>
              </a:rPr>
              <a:t>Integrated</a:t>
            </a:r>
            <a:r>
              <a:rPr lang="fr-FR" sz="1800" spc="10" dirty="0">
                <a:solidFill>
                  <a:srgbClr val="00649D"/>
                </a:solidFill>
                <a:latin typeface="Arial"/>
                <a:cs typeface="Arial"/>
              </a:rPr>
              <a:t> </a:t>
            </a:r>
            <a:r>
              <a:rPr lang="fr-FR" sz="1800" u="sng" spc="5" dirty="0" err="1">
                <a:solidFill>
                  <a:srgbClr val="00649D"/>
                </a:solidFill>
                <a:uFill>
                  <a:solidFill>
                    <a:srgbClr val="00649D"/>
                  </a:solidFill>
                </a:uFill>
                <a:latin typeface="Arial"/>
                <a:cs typeface="Arial"/>
              </a:rPr>
              <a:t>Matplotlib</a:t>
            </a:r>
            <a:r>
              <a:rPr lang="fr-FR" sz="1800" spc="5" dirty="0">
                <a:solidFill>
                  <a:srgbClr val="00649D"/>
                </a:solidFill>
                <a:latin typeface="Arial"/>
                <a:cs typeface="Arial"/>
              </a:rPr>
              <a:t> </a:t>
            </a:r>
            <a:r>
              <a:rPr lang="fr-FR" sz="1800" spc="10" dirty="0" err="1">
                <a:latin typeface="Arial"/>
                <a:cs typeface="Arial"/>
              </a:rPr>
              <a:t>with</a:t>
            </a:r>
            <a:r>
              <a:rPr lang="fr-FR" sz="1800" spc="10" dirty="0">
                <a:latin typeface="Arial"/>
                <a:cs typeface="Arial"/>
              </a:rPr>
              <a:t> Python </a:t>
            </a:r>
            <a:r>
              <a:rPr lang="fr-FR" sz="1800" spc="20" dirty="0">
                <a:latin typeface="Arial"/>
                <a:cs typeface="Arial"/>
              </a:rPr>
              <a:t>&amp; </a:t>
            </a:r>
            <a:r>
              <a:rPr lang="fr-FR" sz="1800" spc="10" dirty="0" err="1">
                <a:latin typeface="Arial"/>
                <a:cs typeface="Arial"/>
              </a:rPr>
              <a:t>Pyspark</a:t>
            </a:r>
            <a:r>
              <a:rPr lang="fr-FR" sz="1800" spc="10" dirty="0">
                <a:latin typeface="Arial"/>
                <a:cs typeface="Arial"/>
              </a:rPr>
              <a:t>  </a:t>
            </a:r>
            <a:r>
              <a:rPr lang="fr-FR" sz="1800" spc="5" dirty="0" err="1">
                <a:latin typeface="Arial"/>
                <a:cs typeface="Arial"/>
              </a:rPr>
              <a:t>interpreter</a:t>
            </a:r>
            <a:r>
              <a:rPr lang="fr-FR" sz="1800" spc="5" dirty="0">
                <a:latin typeface="Arial"/>
                <a:cs typeface="Arial"/>
              </a:rPr>
              <a:t>;</a:t>
            </a:r>
            <a:r>
              <a:rPr lang="fr-FR" sz="1800" spc="5" dirty="0">
                <a:solidFill>
                  <a:srgbClr val="00649D"/>
                </a:solidFill>
                <a:latin typeface="Arial"/>
                <a:cs typeface="Arial"/>
              </a:rPr>
              <a:t> </a:t>
            </a:r>
            <a:r>
              <a:rPr lang="fr-FR" sz="1800" u="sng" spc="5" dirty="0" err="1">
                <a:solidFill>
                  <a:srgbClr val="00649D"/>
                </a:solidFill>
                <a:uFill>
                  <a:solidFill>
                    <a:srgbClr val="00649D"/>
                  </a:solidFill>
                </a:uFill>
                <a:latin typeface="Arial"/>
                <a:cs typeface="Arial"/>
              </a:rPr>
              <a:t>Conda</a:t>
            </a:r>
            <a:r>
              <a:rPr lang="fr-FR" sz="1800" spc="5" dirty="0">
                <a:solidFill>
                  <a:srgbClr val="00649D"/>
                </a:solidFill>
                <a:latin typeface="Arial"/>
                <a:cs typeface="Arial"/>
              </a:rPr>
              <a:t> </a:t>
            </a:r>
            <a:r>
              <a:rPr lang="fr-FR" sz="1800" spc="5" dirty="0" err="1">
                <a:latin typeface="Arial"/>
                <a:cs typeface="Arial"/>
              </a:rPr>
              <a:t>is</a:t>
            </a:r>
            <a:r>
              <a:rPr lang="fr-FR" sz="1800" spc="5" dirty="0">
                <a:latin typeface="Arial"/>
                <a:cs typeface="Arial"/>
              </a:rPr>
              <a:t> </a:t>
            </a:r>
            <a:r>
              <a:rPr lang="fr-FR" sz="1800" spc="5" dirty="0" err="1">
                <a:latin typeface="Arial"/>
                <a:cs typeface="Arial"/>
              </a:rPr>
              <a:t>available</a:t>
            </a:r>
            <a:r>
              <a:rPr lang="fr-FR" sz="1800" spc="5" dirty="0">
                <a:latin typeface="Arial"/>
                <a:cs typeface="Arial"/>
              </a:rPr>
              <a:t>; </a:t>
            </a:r>
            <a:r>
              <a:rPr lang="fr-FR" sz="1800" spc="10" dirty="0" err="1">
                <a:latin typeface="Arial"/>
                <a:cs typeface="Arial"/>
              </a:rPr>
              <a:t>can</a:t>
            </a:r>
            <a:r>
              <a:rPr lang="fr-FR" sz="1800" spc="10" dirty="0">
                <a:latin typeface="Arial"/>
                <a:cs typeface="Arial"/>
              </a:rPr>
              <a:t> use Apache </a:t>
            </a:r>
            <a:r>
              <a:rPr lang="fr-FR" sz="1800" spc="10" dirty="0" err="1">
                <a:latin typeface="Arial"/>
                <a:cs typeface="Arial"/>
              </a:rPr>
              <a:t>Beam</a:t>
            </a:r>
            <a:r>
              <a:rPr lang="fr-FR" sz="1800" spc="10" dirty="0">
                <a:latin typeface="Arial"/>
                <a:cs typeface="Arial"/>
              </a:rPr>
              <a:t>, </a:t>
            </a:r>
            <a:r>
              <a:rPr lang="fr-FR" sz="1800" spc="10" dirty="0" err="1">
                <a:latin typeface="Arial"/>
                <a:cs typeface="Arial"/>
              </a:rPr>
              <a:t>Scio</a:t>
            </a:r>
            <a:r>
              <a:rPr lang="fr-FR" sz="1800" spc="10" dirty="0">
                <a:latin typeface="Arial"/>
                <a:cs typeface="Arial"/>
              </a:rPr>
              <a:t>, and Apache </a:t>
            </a:r>
            <a:r>
              <a:rPr lang="fr-FR" sz="1800" spc="10" dirty="0" err="1">
                <a:latin typeface="Arial"/>
                <a:cs typeface="Arial"/>
              </a:rPr>
              <a:t>Pig</a:t>
            </a:r>
            <a:r>
              <a:rPr lang="fr-FR" sz="1800" spc="10" dirty="0">
                <a:latin typeface="Arial"/>
                <a:cs typeface="Arial"/>
              </a:rPr>
              <a:t> as  </a:t>
            </a:r>
            <a:r>
              <a:rPr lang="fr-FR" sz="1800" spc="10" dirty="0" err="1">
                <a:latin typeface="Arial"/>
                <a:cs typeface="Arial"/>
              </a:rPr>
              <a:t>backend</a:t>
            </a:r>
            <a:r>
              <a:rPr lang="fr-FR" sz="1800" spc="25" dirty="0">
                <a:latin typeface="Arial"/>
                <a:cs typeface="Arial"/>
              </a:rPr>
              <a:t> </a:t>
            </a:r>
            <a:r>
              <a:rPr lang="fr-FR" sz="1800" spc="5" dirty="0" err="1">
                <a:latin typeface="Arial"/>
                <a:cs typeface="Arial"/>
              </a:rPr>
              <a:t>interpreters</a:t>
            </a:r>
            <a:r>
              <a:rPr lang="fr-FR" sz="1800" spc="5" dirty="0">
                <a:latin typeface="Arial"/>
                <a:cs typeface="Arial"/>
              </a:rPr>
              <a:t>.</a:t>
            </a:r>
            <a:endParaRPr lang="fr-FR" sz="1800" dirty="0">
              <a:latin typeface="Arial"/>
              <a:cs typeface="Arial"/>
            </a:endParaRPr>
          </a:p>
          <a:p>
            <a:pPr marL="163195" indent="-139700">
              <a:spcBef>
                <a:spcPts val="475"/>
              </a:spcBef>
              <a:tabLst>
                <a:tab pos="163830" algn="l"/>
              </a:tabLst>
            </a:pPr>
            <a:r>
              <a:rPr lang="fr-FR" sz="1800" spc="10" dirty="0">
                <a:latin typeface="Arial"/>
                <a:cs typeface="Arial"/>
              </a:rPr>
              <a:t>Usage:</a:t>
            </a:r>
            <a:endParaRPr lang="fr-FR" sz="1800" dirty="0">
              <a:latin typeface="Arial"/>
              <a:cs typeface="Arial"/>
            </a:endParaRPr>
          </a:p>
          <a:p>
            <a:pPr marL="299085" lvl="1" indent="-100965">
              <a:spcBef>
                <a:spcPts val="405"/>
              </a:spcBef>
              <a:buSzPct val="78260"/>
              <a:buFont typeface="Wingdings"/>
              <a:buChar char=""/>
              <a:tabLst>
                <a:tab pos="299720" algn="l"/>
              </a:tabLst>
            </a:pPr>
            <a:r>
              <a:rPr lang="fr-FR" sz="1800" b="1" spc="-5" dirty="0">
                <a:latin typeface="Arial"/>
                <a:cs typeface="Arial"/>
              </a:rPr>
              <a:t>Single </a:t>
            </a:r>
            <a:r>
              <a:rPr lang="fr-FR" sz="1800" b="1" spc="-10" dirty="0">
                <a:latin typeface="Arial"/>
                <a:cs typeface="Arial"/>
              </a:rPr>
              <a:t>User</a:t>
            </a:r>
            <a:r>
              <a:rPr lang="fr-FR" sz="1800" spc="-10" dirty="0">
                <a:latin typeface="Arial"/>
                <a:cs typeface="Arial"/>
              </a:rPr>
              <a:t>: </a:t>
            </a:r>
            <a:r>
              <a:rPr lang="fr-FR" sz="1800" spc="-5" dirty="0">
                <a:latin typeface="Arial"/>
                <a:cs typeface="Arial"/>
              </a:rPr>
              <a:t>Local </a:t>
            </a:r>
            <a:r>
              <a:rPr lang="fr-FR" sz="1800" spc="-5" dirty="0" err="1">
                <a:latin typeface="Arial"/>
                <a:cs typeface="Arial"/>
              </a:rPr>
              <a:t>Spark</a:t>
            </a:r>
            <a:r>
              <a:rPr lang="fr-FR" sz="1800" spc="-5" dirty="0">
                <a:latin typeface="Arial"/>
                <a:cs typeface="Arial"/>
              </a:rPr>
              <a:t>, 6 </a:t>
            </a:r>
            <a:r>
              <a:rPr lang="fr-FR" sz="1800" spc="-5" dirty="0" err="1">
                <a:latin typeface="Arial"/>
                <a:cs typeface="Arial"/>
              </a:rPr>
              <a:t>Built</a:t>
            </a:r>
            <a:r>
              <a:rPr lang="fr-FR" sz="1800" spc="-5" dirty="0">
                <a:latin typeface="Arial"/>
                <a:cs typeface="Arial"/>
              </a:rPr>
              <a:t>-in </a:t>
            </a:r>
            <a:r>
              <a:rPr lang="fr-FR" sz="1800" spc="-10" dirty="0" err="1">
                <a:latin typeface="Arial"/>
                <a:cs typeface="Arial"/>
              </a:rPr>
              <a:t>visualizations</a:t>
            </a:r>
            <a:r>
              <a:rPr lang="fr-FR" sz="1800" spc="-10" dirty="0">
                <a:latin typeface="Arial"/>
                <a:cs typeface="Arial"/>
              </a:rPr>
              <a:t>, </a:t>
            </a:r>
            <a:r>
              <a:rPr lang="fr-FR" sz="1800" spc="-5" dirty="0">
                <a:latin typeface="Arial"/>
                <a:cs typeface="Arial"/>
              </a:rPr>
              <a:t>display </a:t>
            </a:r>
            <a:r>
              <a:rPr lang="fr-FR" sz="1800" spc="-10" dirty="0">
                <a:latin typeface="Arial"/>
                <a:cs typeface="Arial"/>
              </a:rPr>
              <a:t>system,</a:t>
            </a:r>
            <a:r>
              <a:rPr lang="fr-FR" sz="1800" spc="130" dirty="0">
                <a:latin typeface="Arial"/>
                <a:cs typeface="Arial"/>
              </a:rPr>
              <a:t> </a:t>
            </a:r>
            <a:r>
              <a:rPr lang="fr-FR" sz="1800" spc="-10" dirty="0" err="1" smtClean="0">
                <a:latin typeface="Arial"/>
                <a:cs typeface="Arial"/>
              </a:rPr>
              <a:t>dynamic</a:t>
            </a:r>
            <a:r>
              <a:rPr lang="fr-FR" sz="1800" spc="-10" dirty="0" smtClean="0">
                <a:latin typeface="Arial"/>
                <a:cs typeface="Arial"/>
              </a:rPr>
              <a:t> </a:t>
            </a:r>
            <a:r>
              <a:rPr lang="fr-FR" sz="1800" spc="-5" dirty="0" err="1" smtClean="0">
                <a:latin typeface="Arial"/>
                <a:cs typeface="Arial"/>
              </a:rPr>
              <a:t>forms</a:t>
            </a:r>
            <a:r>
              <a:rPr lang="fr-FR" sz="1800" spc="-5" dirty="0">
                <a:latin typeface="Arial"/>
                <a:cs typeface="Arial"/>
              </a:rPr>
              <a:t>, multiple </a:t>
            </a:r>
            <a:r>
              <a:rPr lang="fr-FR" sz="1800" spc="-10" dirty="0" err="1">
                <a:latin typeface="Arial"/>
                <a:cs typeface="Arial"/>
              </a:rPr>
              <a:t>backends</a:t>
            </a:r>
            <a:r>
              <a:rPr lang="fr-FR" sz="1800" spc="30" dirty="0">
                <a:latin typeface="Arial"/>
                <a:cs typeface="Arial"/>
              </a:rPr>
              <a:t> </a:t>
            </a:r>
            <a:r>
              <a:rPr lang="fr-FR" sz="1800" spc="-5" dirty="0" err="1">
                <a:latin typeface="Arial"/>
                <a:cs typeface="Arial"/>
              </a:rPr>
              <a:t>supported</a:t>
            </a:r>
            <a:r>
              <a:rPr lang="fr-FR" sz="1800" spc="-5" dirty="0">
                <a:latin typeface="Arial"/>
                <a:cs typeface="Arial"/>
              </a:rPr>
              <a:t>,</a:t>
            </a:r>
            <a:endParaRPr lang="fr-FR" sz="1800" dirty="0">
              <a:latin typeface="Arial"/>
              <a:cs typeface="Arial"/>
            </a:endParaRPr>
          </a:p>
          <a:p>
            <a:pPr marL="299085" marR="203200" lvl="1" indent="-100965">
              <a:spcBef>
                <a:spcPts val="414"/>
              </a:spcBef>
              <a:buSzPct val="78260"/>
              <a:buFont typeface="Wingdings"/>
              <a:buChar char=""/>
              <a:tabLst>
                <a:tab pos="299720" algn="l"/>
              </a:tabLst>
            </a:pPr>
            <a:r>
              <a:rPr lang="fr-FR" sz="1800" b="1" spc="-5" dirty="0">
                <a:latin typeface="Arial"/>
                <a:cs typeface="Arial"/>
              </a:rPr>
              <a:t>Multi-User</a:t>
            </a:r>
            <a:r>
              <a:rPr lang="fr-FR" sz="1800" spc="-5" dirty="0">
                <a:latin typeface="Arial"/>
                <a:cs typeface="Arial"/>
              </a:rPr>
              <a:t>: </a:t>
            </a:r>
            <a:r>
              <a:rPr lang="fr-FR" sz="1800" spc="-10" dirty="0">
                <a:latin typeface="Arial"/>
                <a:cs typeface="Arial"/>
              </a:rPr>
              <a:t>Has </a:t>
            </a:r>
            <a:r>
              <a:rPr lang="fr-FR" sz="1800" spc="-5" dirty="0">
                <a:latin typeface="Arial"/>
                <a:cs typeface="Arial"/>
              </a:rPr>
              <a:t>multi-user </a:t>
            </a:r>
            <a:r>
              <a:rPr lang="fr-FR" sz="1800" spc="-10" dirty="0">
                <a:latin typeface="Arial"/>
                <a:cs typeface="Arial"/>
              </a:rPr>
              <a:t>support w/ LDAP. Can </a:t>
            </a:r>
            <a:r>
              <a:rPr lang="fr-FR" sz="1800" spc="-10" dirty="0" err="1">
                <a:latin typeface="Arial"/>
                <a:cs typeface="Arial"/>
              </a:rPr>
              <a:t>be</a:t>
            </a:r>
            <a:r>
              <a:rPr lang="fr-FR" sz="1800" spc="-10" dirty="0">
                <a:latin typeface="Arial"/>
                <a:cs typeface="Arial"/>
              </a:rPr>
              <a:t> </a:t>
            </a:r>
            <a:r>
              <a:rPr lang="fr-FR" sz="1800" spc="-5" dirty="0" err="1">
                <a:latin typeface="Arial"/>
                <a:cs typeface="Arial"/>
              </a:rPr>
              <a:t>configured</a:t>
            </a:r>
            <a:r>
              <a:rPr lang="fr-FR" sz="1800" spc="-5" dirty="0">
                <a:latin typeface="Arial"/>
                <a:cs typeface="Arial"/>
              </a:rPr>
              <a:t> </a:t>
            </a:r>
            <a:r>
              <a:rPr lang="fr-FR" sz="1800" dirty="0">
                <a:latin typeface="Arial"/>
                <a:cs typeface="Arial"/>
              </a:rPr>
              <a:t>for </a:t>
            </a:r>
            <a:r>
              <a:rPr lang="fr-FR" sz="1800" spc="-5" dirty="0">
                <a:latin typeface="Arial"/>
                <a:cs typeface="Arial"/>
              </a:rPr>
              <a:t>a  </a:t>
            </a:r>
            <a:r>
              <a:rPr lang="fr-FR" sz="1800" spc="-10" dirty="0">
                <a:latin typeface="Arial"/>
                <a:cs typeface="Arial"/>
              </a:rPr>
              <a:t>YARN </a:t>
            </a:r>
            <a:r>
              <a:rPr lang="fr-FR" sz="1800" spc="-5" dirty="0">
                <a:latin typeface="Arial"/>
                <a:cs typeface="Arial"/>
              </a:rPr>
              <a:t>cluster. </a:t>
            </a:r>
            <a:r>
              <a:rPr lang="fr-FR" sz="1800" spc="-10" dirty="0">
                <a:latin typeface="Arial"/>
                <a:cs typeface="Arial"/>
              </a:rPr>
              <a:t>Collaborative Mode </a:t>
            </a:r>
            <a:r>
              <a:rPr lang="fr-FR" sz="1800" dirty="0" err="1">
                <a:latin typeface="Arial"/>
                <a:cs typeface="Arial"/>
              </a:rPr>
              <a:t>is</a:t>
            </a:r>
            <a:r>
              <a:rPr lang="fr-FR" sz="1800" dirty="0">
                <a:latin typeface="Arial"/>
                <a:cs typeface="Arial"/>
              </a:rPr>
              <a:t> </a:t>
            </a:r>
            <a:r>
              <a:rPr lang="fr-FR" sz="1800" spc="-5" dirty="0">
                <a:latin typeface="Arial"/>
                <a:cs typeface="Arial"/>
              </a:rPr>
              <a:t>the default, but </a:t>
            </a:r>
            <a:r>
              <a:rPr lang="fr-FR" sz="1800" spc="-10" dirty="0" err="1">
                <a:latin typeface="Arial"/>
                <a:cs typeface="Arial"/>
              </a:rPr>
              <a:t>you</a:t>
            </a:r>
            <a:r>
              <a:rPr lang="fr-FR" sz="1800" spc="-10" dirty="0">
                <a:latin typeface="Arial"/>
                <a:cs typeface="Arial"/>
              </a:rPr>
              <a:t> </a:t>
            </a:r>
            <a:r>
              <a:rPr lang="fr-FR" sz="1800" spc="-5" dirty="0" err="1">
                <a:latin typeface="Arial"/>
                <a:cs typeface="Arial"/>
              </a:rPr>
              <a:t>can</a:t>
            </a:r>
            <a:r>
              <a:rPr lang="fr-FR" sz="1800" spc="-5" dirty="0">
                <a:latin typeface="Arial"/>
                <a:cs typeface="Arial"/>
              </a:rPr>
              <a:t> switch to a  </a:t>
            </a:r>
            <a:r>
              <a:rPr lang="fr-FR" sz="1800" spc="-5" dirty="0" err="1">
                <a:latin typeface="Arial"/>
                <a:cs typeface="Arial"/>
              </a:rPr>
              <a:t>Personal</a:t>
            </a:r>
            <a:r>
              <a:rPr lang="fr-FR" sz="1800" spc="-5" dirty="0">
                <a:latin typeface="Arial"/>
                <a:cs typeface="Arial"/>
              </a:rPr>
              <a:t> </a:t>
            </a:r>
            <a:r>
              <a:rPr lang="fr-FR" sz="1800" spc="-10" dirty="0">
                <a:latin typeface="Arial"/>
                <a:cs typeface="Arial"/>
              </a:rPr>
              <a:t>Mode.</a:t>
            </a:r>
            <a:endParaRPr lang="fr-FR" sz="1800" dirty="0">
              <a:latin typeface="Arial"/>
              <a:cs typeface="Arial"/>
            </a:endParaRPr>
          </a:p>
          <a:p>
            <a:pPr marL="163195" indent="-139700">
              <a:spcBef>
                <a:spcPts val="459"/>
              </a:spcBef>
              <a:tabLst>
                <a:tab pos="163830" algn="l"/>
              </a:tabLst>
            </a:pPr>
            <a:r>
              <a:rPr lang="fr-FR" sz="1800" dirty="0" err="1">
                <a:latin typeface="Arial"/>
                <a:cs typeface="Arial"/>
              </a:rPr>
              <a:t>Interative</a:t>
            </a:r>
            <a:r>
              <a:rPr lang="fr-FR" sz="1800" dirty="0">
                <a:latin typeface="Arial"/>
                <a:cs typeface="Arial"/>
              </a:rPr>
              <a:t> </a:t>
            </a:r>
            <a:r>
              <a:rPr lang="fr-FR" sz="1800" spc="5" dirty="0" err="1">
                <a:latin typeface="Arial"/>
                <a:cs typeface="Arial"/>
              </a:rPr>
              <a:t>demonstration</a:t>
            </a:r>
            <a:r>
              <a:rPr lang="fr-FR" sz="1800" spc="5" dirty="0">
                <a:latin typeface="Arial"/>
                <a:cs typeface="Arial"/>
              </a:rPr>
              <a:t>:</a:t>
            </a:r>
            <a:r>
              <a:rPr lang="fr-FR" sz="1800" spc="315" dirty="0">
                <a:solidFill>
                  <a:srgbClr val="00649D"/>
                </a:solidFill>
                <a:latin typeface="Arial"/>
                <a:cs typeface="Arial"/>
              </a:rPr>
              <a:t> </a:t>
            </a:r>
            <a:r>
              <a:rPr lang="fr-FR" sz="1800" u="sng" dirty="0">
                <a:solidFill>
                  <a:srgbClr val="00649D"/>
                </a:solidFill>
                <a:uFill>
                  <a:solidFill>
                    <a:srgbClr val="00649D"/>
                  </a:solidFill>
                </a:uFill>
                <a:latin typeface="Arial"/>
                <a:cs typeface="Arial"/>
              </a:rPr>
              <a:t>https://</a:t>
            </a:r>
            <a:r>
              <a:rPr lang="fr-FR" sz="1800" u="sng" dirty="0">
                <a:solidFill>
                  <a:srgbClr val="00649D"/>
                </a:solidFill>
                <a:uFill>
                  <a:solidFill>
                    <a:srgbClr val="00649D"/>
                  </a:solidFill>
                </a:uFill>
                <a:latin typeface="Arial"/>
                <a:cs typeface="Arial"/>
                <a:hlinkClick r:id="rId2"/>
              </a:rPr>
              <a:t>www.zepl.com/</a:t>
            </a:r>
            <a:endParaRPr lang="fr-FR" sz="1800" dirty="0">
              <a:latin typeface="Arial"/>
              <a:cs typeface="Arial"/>
            </a:endParaRP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54763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>
                <a:latin typeface="Arial"/>
                <a:cs typeface="Arial"/>
              </a:rPr>
              <a:t>IBM Watson</a:t>
            </a:r>
            <a:r>
              <a:rPr lang="fr-FR" spc="-35" dirty="0">
                <a:latin typeface="Arial"/>
                <a:cs typeface="Arial"/>
              </a:rPr>
              <a:t> </a:t>
            </a:r>
            <a:r>
              <a:rPr lang="fr-FR" spc="-5" dirty="0" smtClean="0">
                <a:latin typeface="Arial"/>
                <a:cs typeface="Arial"/>
              </a:rPr>
              <a:t>Studio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3195" marR="5080" indent="-139700">
              <a:lnSpc>
                <a:spcPct val="101200"/>
              </a:lnSpc>
              <a:spcBef>
                <a:spcPts val="1305"/>
              </a:spcBef>
              <a:tabLst>
                <a:tab pos="163830" algn="l"/>
              </a:tabLst>
            </a:pPr>
            <a:r>
              <a:rPr lang="en-US" sz="1800" spc="10" dirty="0">
                <a:latin typeface="Arial"/>
                <a:cs typeface="Arial"/>
              </a:rPr>
              <a:t>IBM </a:t>
            </a:r>
            <a:r>
              <a:rPr lang="en-US" sz="1800" spc="15" dirty="0">
                <a:latin typeface="Arial"/>
                <a:cs typeface="Arial"/>
              </a:rPr>
              <a:t>Watson </a:t>
            </a:r>
            <a:r>
              <a:rPr lang="en-US" sz="1800" spc="5" dirty="0">
                <a:latin typeface="Arial"/>
                <a:cs typeface="Arial"/>
              </a:rPr>
              <a:t>Studio is </a:t>
            </a:r>
            <a:r>
              <a:rPr lang="en-US" sz="1800" spc="10" dirty="0">
                <a:latin typeface="Arial"/>
                <a:cs typeface="Arial"/>
              </a:rPr>
              <a:t>an </a:t>
            </a:r>
            <a:r>
              <a:rPr lang="en-US" sz="1800" dirty="0">
                <a:latin typeface="Arial"/>
                <a:cs typeface="Arial"/>
              </a:rPr>
              <a:t>interactive, collaborative, </a:t>
            </a:r>
            <a:r>
              <a:rPr lang="en-US" sz="1800" spc="10" dirty="0">
                <a:latin typeface="Arial"/>
                <a:cs typeface="Arial"/>
              </a:rPr>
              <a:t>cloud-based  </a:t>
            </a:r>
            <a:r>
              <a:rPr lang="en-US" sz="1800" spc="5" dirty="0">
                <a:latin typeface="Arial"/>
                <a:cs typeface="Arial"/>
              </a:rPr>
              <a:t>environment where data scientists </a:t>
            </a:r>
            <a:r>
              <a:rPr lang="en-US" sz="1800" spc="10" dirty="0">
                <a:latin typeface="Arial"/>
                <a:cs typeface="Arial"/>
              </a:rPr>
              <a:t>can use </a:t>
            </a:r>
            <a:r>
              <a:rPr lang="en-US" sz="1800" spc="5" dirty="0">
                <a:latin typeface="Arial"/>
                <a:cs typeface="Arial"/>
              </a:rPr>
              <a:t>multiple tools to</a:t>
            </a:r>
            <a:r>
              <a:rPr lang="en-US" sz="1800" spc="-225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activate  </a:t>
            </a:r>
            <a:r>
              <a:rPr lang="en-US" sz="1800" spc="5" dirty="0">
                <a:latin typeface="Arial"/>
                <a:cs typeface="Arial"/>
              </a:rPr>
              <a:t>their insights. Data scientists </a:t>
            </a:r>
            <a:r>
              <a:rPr lang="en-US" sz="1800" spc="10" dirty="0">
                <a:latin typeface="Arial"/>
                <a:cs typeface="Arial"/>
              </a:rPr>
              <a:t>can </a:t>
            </a:r>
            <a:r>
              <a:rPr lang="en-US" sz="1800" spc="5" dirty="0">
                <a:latin typeface="Arial"/>
                <a:cs typeface="Arial"/>
              </a:rPr>
              <a:t>work with </a:t>
            </a:r>
            <a:r>
              <a:rPr lang="en-US" sz="1800" spc="10" dirty="0">
                <a:latin typeface="Arial"/>
                <a:cs typeface="Arial"/>
              </a:rPr>
              <a:t>a </a:t>
            </a:r>
            <a:r>
              <a:rPr lang="en-US" sz="1800" spc="5" dirty="0">
                <a:latin typeface="Arial"/>
                <a:cs typeface="Arial"/>
              </a:rPr>
              <a:t>growing </a:t>
            </a:r>
            <a:r>
              <a:rPr lang="en-US" sz="1800" spc="10" dirty="0">
                <a:latin typeface="Arial"/>
                <a:cs typeface="Arial"/>
              </a:rPr>
              <a:t>set </a:t>
            </a:r>
            <a:r>
              <a:rPr lang="en-US" sz="1800" spc="5" dirty="0">
                <a:latin typeface="Arial"/>
                <a:cs typeface="Arial"/>
              </a:rPr>
              <a:t>of data  science tools </a:t>
            </a:r>
            <a:r>
              <a:rPr lang="en-US" sz="1800" spc="10" dirty="0">
                <a:latin typeface="Arial"/>
                <a:cs typeface="Arial"/>
              </a:rPr>
              <a:t>such </a:t>
            </a:r>
            <a:r>
              <a:rPr lang="en-US" sz="1800" spc="5" dirty="0">
                <a:latin typeface="Arial"/>
                <a:cs typeface="Arial"/>
              </a:rPr>
              <a:t>as </a:t>
            </a:r>
            <a:r>
              <a:rPr lang="en-US" sz="1800" spc="5" dirty="0" err="1">
                <a:latin typeface="Arial"/>
                <a:cs typeface="Arial"/>
              </a:rPr>
              <a:t>RStudio</a:t>
            </a:r>
            <a:r>
              <a:rPr lang="en-US" sz="1800" spc="5" dirty="0">
                <a:latin typeface="Arial"/>
                <a:cs typeface="Arial"/>
              </a:rPr>
              <a:t>, </a:t>
            </a:r>
            <a:r>
              <a:rPr lang="en-US" sz="1800" spc="5" dirty="0" err="1">
                <a:latin typeface="Arial"/>
                <a:cs typeface="Arial"/>
              </a:rPr>
              <a:t>Jupyter</a:t>
            </a:r>
            <a:r>
              <a:rPr lang="en-US" sz="1800" spc="5" dirty="0">
                <a:latin typeface="Arial"/>
                <a:cs typeface="Arial"/>
              </a:rPr>
              <a:t>, Python, </a:t>
            </a:r>
            <a:r>
              <a:rPr lang="en-US" sz="1800" spc="10" dirty="0">
                <a:latin typeface="Arial"/>
                <a:cs typeface="Arial"/>
              </a:rPr>
              <a:t>Scala, Spark, IBM  </a:t>
            </a:r>
            <a:r>
              <a:rPr lang="en-US" sz="1800" spc="15" dirty="0">
                <a:latin typeface="Arial"/>
                <a:cs typeface="Arial"/>
              </a:rPr>
              <a:t>Watson </a:t>
            </a:r>
            <a:r>
              <a:rPr lang="en-US" sz="1800" spc="5" dirty="0">
                <a:latin typeface="Arial"/>
                <a:cs typeface="Arial"/>
              </a:rPr>
              <a:t>Machine Learning, and</a:t>
            </a:r>
            <a:r>
              <a:rPr lang="en-US" sz="1800" spc="-145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more</a:t>
            </a:r>
            <a:endParaRPr lang="en-US" sz="1800" dirty="0">
              <a:latin typeface="Arial"/>
              <a:cs typeface="Arial"/>
            </a:endParaRPr>
          </a:p>
          <a:p>
            <a:pPr marL="299085" lvl="1" indent="-100965">
              <a:spcBef>
                <a:spcPts val="405"/>
              </a:spcBef>
              <a:buSzPct val="78260"/>
              <a:buFont typeface="Wingdings"/>
              <a:buChar char=""/>
              <a:tabLst>
                <a:tab pos="299720" algn="l"/>
              </a:tabLst>
            </a:pPr>
            <a:r>
              <a:rPr lang="en-US" sz="1800" u="sng" spc="-5" dirty="0">
                <a:solidFill>
                  <a:srgbClr val="00649D"/>
                </a:solidFill>
                <a:uFill>
                  <a:solidFill>
                    <a:srgbClr val="00649D"/>
                  </a:solidFill>
                </a:uFill>
                <a:latin typeface="Arial"/>
                <a:cs typeface="Arial"/>
              </a:rPr>
              <a:t>https://datascience.ibm.com/</a:t>
            </a:r>
            <a:endParaRPr lang="en-US" sz="1800" dirty="0">
              <a:latin typeface="Arial"/>
              <a:cs typeface="Arial"/>
            </a:endParaRPr>
          </a:p>
          <a:p>
            <a:pPr marL="299085" marR="238760" lvl="1" indent="-100965">
              <a:spcBef>
                <a:spcPts val="420"/>
              </a:spcBef>
              <a:buSzPct val="78260"/>
              <a:buFont typeface="Wingdings"/>
              <a:buChar char=""/>
              <a:tabLst>
                <a:tab pos="299720" algn="l"/>
              </a:tabLst>
            </a:pPr>
            <a:r>
              <a:rPr lang="en-US" sz="1800" u="sng" spc="-5" dirty="0">
                <a:solidFill>
                  <a:srgbClr val="00649D"/>
                </a:solidFill>
                <a:uFill>
                  <a:solidFill>
                    <a:srgbClr val="00649D"/>
                  </a:solidFill>
                </a:uFill>
                <a:latin typeface="Arial"/>
                <a:cs typeface="Arial"/>
              </a:rPr>
              <a:t>https://developer.ibm.com/clouddataservices/docs/ibm-data-science-  </a:t>
            </a:r>
            <a:r>
              <a:rPr lang="en-US" sz="1800" u="sng" spc="-10" dirty="0">
                <a:solidFill>
                  <a:srgbClr val="00649D"/>
                </a:solidFill>
                <a:uFill>
                  <a:solidFill>
                    <a:srgbClr val="00649D"/>
                  </a:solidFill>
                </a:uFill>
                <a:latin typeface="Arial"/>
                <a:cs typeface="Arial"/>
              </a:rPr>
              <a:t>experience/</a:t>
            </a:r>
            <a:endParaRPr lang="en-US" sz="1800" dirty="0">
              <a:latin typeface="Arial"/>
              <a:cs typeface="Arial"/>
            </a:endParaRPr>
          </a:p>
          <a:p>
            <a:pPr marL="163195" indent="-139700">
              <a:spcBef>
                <a:spcPts val="464"/>
              </a:spcBef>
              <a:tabLst>
                <a:tab pos="163830" algn="l"/>
              </a:tabLst>
            </a:pPr>
            <a:r>
              <a:rPr lang="en-US" sz="1800" spc="15" dirty="0">
                <a:latin typeface="Arial"/>
                <a:cs typeface="Arial"/>
              </a:rPr>
              <a:t>Watson </a:t>
            </a:r>
            <a:r>
              <a:rPr lang="en-US" sz="1800" spc="5" dirty="0">
                <a:latin typeface="Arial"/>
                <a:cs typeface="Arial"/>
              </a:rPr>
              <a:t>Studio </a:t>
            </a:r>
            <a:r>
              <a:rPr lang="en-US" sz="1800" spc="10" dirty="0">
                <a:latin typeface="Arial"/>
                <a:cs typeface="Arial"/>
              </a:rPr>
              <a:t>can be </a:t>
            </a:r>
            <a:r>
              <a:rPr lang="en-US" sz="1800" spc="5" dirty="0">
                <a:latin typeface="Arial"/>
                <a:cs typeface="Arial"/>
              </a:rPr>
              <a:t>best described as </a:t>
            </a:r>
            <a:r>
              <a:rPr lang="en-US" sz="1800" spc="10" dirty="0">
                <a:latin typeface="Arial"/>
                <a:cs typeface="Arial"/>
              </a:rPr>
              <a:t>a</a:t>
            </a:r>
            <a:r>
              <a:rPr lang="en-US" sz="1800" spc="-204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Platform</a:t>
            </a:r>
            <a:endParaRPr lang="en-US" sz="1800" dirty="0">
              <a:latin typeface="Arial"/>
              <a:cs typeface="Arial"/>
            </a:endParaRP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5931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10" dirty="0" err="1">
                <a:latin typeface="Arial"/>
                <a:cs typeface="Arial"/>
              </a:rPr>
              <a:t>Demo</a:t>
            </a:r>
            <a:r>
              <a:rPr lang="fr-FR" spc="-10" dirty="0">
                <a:latin typeface="Arial"/>
                <a:cs typeface="Arial"/>
              </a:rPr>
              <a:t>: </a:t>
            </a:r>
            <a:r>
              <a:rPr lang="fr-FR" spc="-5" dirty="0" err="1">
                <a:latin typeface="Arial"/>
                <a:cs typeface="Arial"/>
              </a:rPr>
              <a:t>Introducing</a:t>
            </a:r>
            <a:r>
              <a:rPr lang="fr-FR" spc="-5" dirty="0">
                <a:latin typeface="Arial"/>
                <a:cs typeface="Arial"/>
              </a:rPr>
              <a:t> Watson</a:t>
            </a:r>
            <a:r>
              <a:rPr lang="fr-FR" spc="-50" dirty="0">
                <a:latin typeface="Arial"/>
                <a:cs typeface="Arial"/>
              </a:rPr>
              <a:t> </a:t>
            </a:r>
            <a:r>
              <a:rPr lang="fr-FR" spc="-5" dirty="0" smtClean="0">
                <a:latin typeface="Arial"/>
                <a:cs typeface="Arial"/>
              </a:rPr>
              <a:t>Studio</a:t>
            </a:r>
            <a:endParaRPr lang="fr-FR" dirty="0"/>
          </a:p>
        </p:txBody>
      </p:sp>
      <p:sp>
        <p:nvSpPr>
          <p:cNvPr id="4" name="object 6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886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latin typeface="Arial"/>
                <a:cs typeface="Arial"/>
              </a:rPr>
              <a:t>Working </a:t>
            </a:r>
            <a:r>
              <a:rPr lang="en-US" spc="5" dirty="0">
                <a:latin typeface="Arial"/>
                <a:cs typeface="Arial"/>
              </a:rPr>
              <a:t>with </a:t>
            </a:r>
            <a:r>
              <a:rPr lang="en-US" spc="-10" dirty="0">
                <a:latin typeface="Arial"/>
                <a:cs typeface="Arial"/>
              </a:rPr>
              <a:t>Data </a:t>
            </a:r>
            <a:r>
              <a:rPr lang="en-US" spc="-5" dirty="0">
                <a:latin typeface="Arial"/>
                <a:cs typeface="Arial"/>
              </a:rPr>
              <a:t>Science in the</a:t>
            </a:r>
            <a:r>
              <a:rPr lang="en-US" spc="-105" dirty="0">
                <a:latin typeface="Arial"/>
                <a:cs typeface="Arial"/>
              </a:rPr>
              <a:t> </a:t>
            </a:r>
            <a:r>
              <a:rPr lang="en-US" spc="-10" dirty="0" smtClean="0">
                <a:latin typeface="Arial"/>
                <a:cs typeface="Arial"/>
              </a:rPr>
              <a:t>Cloud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3195" marR="5080" indent="-139700">
              <a:lnSpc>
                <a:spcPct val="101699"/>
              </a:lnSpc>
              <a:spcBef>
                <a:spcPts val="1290"/>
              </a:spcBef>
              <a:buSzPct val="120833"/>
              <a:tabLst>
                <a:tab pos="163830" algn="l"/>
              </a:tabLst>
            </a:pPr>
            <a:r>
              <a:rPr lang="en-US" sz="1800" spc="5" dirty="0">
                <a:latin typeface="Arial"/>
                <a:cs typeface="Arial"/>
              </a:rPr>
              <a:t>White </a:t>
            </a:r>
            <a:r>
              <a:rPr lang="en-US" sz="1800" spc="-5" dirty="0">
                <a:latin typeface="Arial"/>
                <a:cs typeface="Arial"/>
              </a:rPr>
              <a:t>Paper by Hortonworks, </a:t>
            </a:r>
            <a:r>
              <a:rPr lang="en-US" sz="1800" spc="-10" dirty="0">
                <a:latin typeface="Arial"/>
                <a:cs typeface="Arial"/>
              </a:rPr>
              <a:t>Power </a:t>
            </a:r>
            <a:r>
              <a:rPr lang="en-US" sz="1800" spc="-5" dirty="0">
                <a:latin typeface="Arial"/>
                <a:cs typeface="Arial"/>
              </a:rPr>
              <a:t>Data Science </a:t>
            </a:r>
            <a:r>
              <a:rPr lang="en-US" sz="1800" spc="-10" dirty="0">
                <a:latin typeface="Arial"/>
                <a:cs typeface="Arial"/>
              </a:rPr>
              <a:t>with </a:t>
            </a:r>
            <a:r>
              <a:rPr lang="en-US" sz="1800" spc="-5" dirty="0">
                <a:latin typeface="Arial"/>
                <a:cs typeface="Arial"/>
              </a:rPr>
              <a:t>Apache Spark in  the Cloud:</a:t>
            </a:r>
            <a:r>
              <a:rPr lang="en-US" sz="1800" spc="-5" dirty="0">
                <a:solidFill>
                  <a:srgbClr val="00649D"/>
                </a:solidFill>
                <a:latin typeface="Arial"/>
                <a:cs typeface="Arial"/>
              </a:rPr>
              <a:t> </a:t>
            </a:r>
            <a:r>
              <a:rPr lang="en-US" sz="1800" u="sng" spc="10" dirty="0">
                <a:solidFill>
                  <a:srgbClr val="00649D"/>
                </a:solidFill>
                <a:uFill>
                  <a:solidFill>
                    <a:srgbClr val="00649D"/>
                  </a:solidFill>
                </a:uFill>
                <a:latin typeface="Arial"/>
                <a:cs typeface="Arial"/>
                <a:hlinkClick r:id="rId2"/>
              </a:rPr>
              <a:t>http://info.hortonworks.com/rs/549-QAL-086/images/hwx-spark-in-the- </a:t>
            </a:r>
            <a:r>
              <a:rPr lang="en-US" sz="1800" u="sng" spc="10" dirty="0">
                <a:solidFill>
                  <a:srgbClr val="00649D"/>
                </a:solidFill>
                <a:uFill>
                  <a:solidFill>
                    <a:srgbClr val="00649D"/>
                  </a:solidFill>
                </a:uFill>
                <a:latin typeface="Arial"/>
                <a:cs typeface="Arial"/>
              </a:rPr>
              <a:t> </a:t>
            </a:r>
            <a:r>
              <a:rPr lang="en-US" sz="1800" u="sng" spc="15" dirty="0">
                <a:solidFill>
                  <a:srgbClr val="00649D"/>
                </a:solidFill>
                <a:uFill>
                  <a:solidFill>
                    <a:srgbClr val="00649D"/>
                  </a:solidFill>
                </a:uFill>
                <a:latin typeface="Arial"/>
                <a:cs typeface="Arial"/>
              </a:rPr>
              <a:t>cloud.pdf</a:t>
            </a:r>
            <a:endParaRPr lang="en-US" sz="1800" dirty="0">
              <a:latin typeface="Arial"/>
              <a:cs typeface="Arial"/>
            </a:endParaRPr>
          </a:p>
          <a:p>
            <a:pPr marL="299085" marR="205104" lvl="1" indent="-100965">
              <a:lnSpc>
                <a:spcPct val="103299"/>
              </a:lnSpc>
              <a:spcBef>
                <a:spcPts val="360"/>
              </a:spcBef>
              <a:buSzPct val="80952"/>
              <a:buFont typeface="Wingdings"/>
              <a:buChar char=""/>
              <a:tabLst>
                <a:tab pos="299720" algn="l"/>
              </a:tabLst>
            </a:pPr>
            <a:r>
              <a:rPr lang="en-US" sz="1800" spc="20" dirty="0">
                <a:latin typeface="Arial"/>
                <a:cs typeface="Arial"/>
              </a:rPr>
              <a:t>Key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spc="20" dirty="0">
                <a:latin typeface="Arial"/>
                <a:cs typeface="Arial"/>
              </a:rPr>
              <a:t>uses</a:t>
            </a:r>
            <a:r>
              <a:rPr lang="en-US" sz="1800" spc="-10" dirty="0">
                <a:latin typeface="Arial"/>
                <a:cs typeface="Arial"/>
              </a:rPr>
              <a:t> </a:t>
            </a:r>
            <a:r>
              <a:rPr lang="en-US" sz="1800" spc="20" dirty="0">
                <a:latin typeface="Arial"/>
                <a:cs typeface="Arial"/>
              </a:rPr>
              <a:t>cases</a:t>
            </a:r>
            <a:r>
              <a:rPr lang="en-US" sz="1800" spc="-10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to</a:t>
            </a:r>
            <a:r>
              <a:rPr lang="en-US" sz="1800" spc="5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illustrate</a:t>
            </a:r>
            <a:r>
              <a:rPr lang="en-US" sz="1800" spc="-30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the</a:t>
            </a:r>
            <a:r>
              <a:rPr lang="en-US" sz="1800" spc="5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role</a:t>
            </a:r>
            <a:r>
              <a:rPr lang="en-US" sz="1800" spc="5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that</a:t>
            </a:r>
            <a:r>
              <a:rPr lang="en-US" sz="1800" spc="5" dirty="0">
                <a:latin typeface="Arial"/>
                <a:cs typeface="Arial"/>
              </a:rPr>
              <a:t> </a:t>
            </a:r>
            <a:r>
              <a:rPr lang="en-US" sz="1800" spc="20" dirty="0">
                <a:latin typeface="Arial"/>
                <a:cs typeface="Arial"/>
              </a:rPr>
              <a:t>Apache</a:t>
            </a:r>
            <a:r>
              <a:rPr lang="en-US" sz="1800" spc="-15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Hadoop,</a:t>
            </a:r>
            <a:r>
              <a:rPr lang="en-US" sz="1800" spc="-10" dirty="0">
                <a:latin typeface="Arial"/>
                <a:cs typeface="Arial"/>
              </a:rPr>
              <a:t> </a:t>
            </a:r>
            <a:r>
              <a:rPr lang="en-US" sz="1800" spc="20" dirty="0">
                <a:latin typeface="Arial"/>
                <a:cs typeface="Arial"/>
              </a:rPr>
              <a:t>Apache</a:t>
            </a:r>
            <a:r>
              <a:rPr lang="en-US" sz="1800" spc="-10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Spark</a:t>
            </a:r>
            <a:r>
              <a:rPr lang="en-US" sz="1800" spc="5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and  </a:t>
            </a:r>
            <a:r>
              <a:rPr lang="en-US" sz="1800" spc="20" dirty="0">
                <a:latin typeface="Arial"/>
                <a:cs typeface="Arial"/>
              </a:rPr>
              <a:t>Apache </a:t>
            </a:r>
            <a:r>
              <a:rPr lang="en-US" sz="1800" spc="15" dirty="0">
                <a:latin typeface="Arial"/>
                <a:cs typeface="Arial"/>
              </a:rPr>
              <a:t>Zeppelin technologies </a:t>
            </a:r>
            <a:r>
              <a:rPr lang="en-US" sz="1800" spc="10" dirty="0">
                <a:latin typeface="Arial"/>
                <a:cs typeface="Arial"/>
              </a:rPr>
              <a:t>in </a:t>
            </a:r>
            <a:r>
              <a:rPr lang="en-US" sz="1800" spc="15" dirty="0">
                <a:latin typeface="Arial"/>
                <a:cs typeface="Arial"/>
              </a:rPr>
              <a:t>the </a:t>
            </a:r>
            <a:r>
              <a:rPr lang="en-US" sz="1800" spc="10" dirty="0">
                <a:latin typeface="Arial"/>
                <a:cs typeface="Arial"/>
              </a:rPr>
              <a:t>daily work </a:t>
            </a:r>
            <a:r>
              <a:rPr lang="en-US" sz="1800" spc="15" dirty="0">
                <a:latin typeface="Arial"/>
                <a:cs typeface="Arial"/>
              </a:rPr>
              <a:t>of the data</a:t>
            </a:r>
            <a:r>
              <a:rPr lang="en-US" sz="1800" spc="-195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scientists</a:t>
            </a:r>
            <a:endParaRPr lang="en-US" sz="1800" dirty="0">
              <a:latin typeface="Arial"/>
              <a:cs typeface="Arial"/>
            </a:endParaRPr>
          </a:p>
          <a:p>
            <a:pPr marL="299085" lvl="1" indent="-100965">
              <a:spcBef>
                <a:spcPts val="405"/>
              </a:spcBef>
              <a:buSzPct val="80952"/>
              <a:buFont typeface="Wingdings"/>
              <a:buChar char=""/>
              <a:tabLst>
                <a:tab pos="299720" algn="l"/>
              </a:tabLst>
            </a:pPr>
            <a:r>
              <a:rPr lang="en-US" sz="1800" spc="35" dirty="0">
                <a:latin typeface="Arial"/>
                <a:cs typeface="Arial"/>
              </a:rPr>
              <a:t>Why</a:t>
            </a:r>
            <a:r>
              <a:rPr lang="en-US" sz="1800" spc="-40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do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data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science</a:t>
            </a:r>
            <a:r>
              <a:rPr lang="en-US" sz="1800" spc="-30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with </a:t>
            </a:r>
            <a:r>
              <a:rPr lang="en-US" sz="1800" spc="20" dirty="0">
                <a:latin typeface="Arial"/>
                <a:cs typeface="Arial"/>
              </a:rPr>
              <a:t>Apache</a:t>
            </a:r>
            <a:r>
              <a:rPr lang="en-US" sz="1800" spc="-15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Spark</a:t>
            </a:r>
            <a:r>
              <a:rPr lang="en-US" sz="1800" spc="5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and</a:t>
            </a:r>
            <a:r>
              <a:rPr lang="en-US" sz="1800" spc="-15" dirty="0">
                <a:latin typeface="Arial"/>
                <a:cs typeface="Arial"/>
              </a:rPr>
              <a:t> </a:t>
            </a:r>
            <a:r>
              <a:rPr lang="en-US" sz="1800" spc="20" dirty="0">
                <a:latin typeface="Arial"/>
                <a:cs typeface="Arial"/>
              </a:rPr>
              <a:t>Apache</a:t>
            </a:r>
            <a:r>
              <a:rPr lang="en-US" sz="1800" spc="-10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Zeppelin</a:t>
            </a:r>
            <a:endParaRPr lang="en-US" sz="1800" dirty="0">
              <a:latin typeface="Arial"/>
              <a:cs typeface="Arial"/>
            </a:endParaRPr>
          </a:p>
          <a:p>
            <a:pPr marL="299085" lvl="1" indent="-100965">
              <a:spcBef>
                <a:spcPts val="405"/>
              </a:spcBef>
              <a:buSzPct val="80952"/>
              <a:buFont typeface="Wingdings"/>
              <a:buChar char=""/>
              <a:tabLst>
                <a:tab pos="299720" algn="l"/>
              </a:tabLst>
            </a:pPr>
            <a:r>
              <a:rPr lang="en-US" sz="1800" spc="20" dirty="0">
                <a:latin typeface="Arial"/>
                <a:cs typeface="Arial"/>
              </a:rPr>
              <a:t>How </a:t>
            </a:r>
            <a:r>
              <a:rPr lang="en-US" sz="1800" spc="10" dirty="0">
                <a:latin typeface="Arial"/>
                <a:cs typeface="Arial"/>
              </a:rPr>
              <a:t>to </a:t>
            </a:r>
            <a:r>
              <a:rPr lang="en-US" sz="1800" spc="15" dirty="0">
                <a:latin typeface="Arial"/>
                <a:cs typeface="Arial"/>
              </a:rPr>
              <a:t>best take advantage </a:t>
            </a:r>
            <a:r>
              <a:rPr lang="en-US" sz="1800" spc="10" dirty="0">
                <a:latin typeface="Arial"/>
                <a:cs typeface="Arial"/>
              </a:rPr>
              <a:t>of solving </a:t>
            </a:r>
            <a:r>
              <a:rPr lang="en-US" sz="1800" spc="15" dirty="0">
                <a:latin typeface="Arial"/>
                <a:cs typeface="Arial"/>
              </a:rPr>
              <a:t>data science problems </a:t>
            </a:r>
            <a:r>
              <a:rPr lang="en-US" sz="1800" spc="10" dirty="0">
                <a:latin typeface="Arial"/>
                <a:cs typeface="Arial"/>
              </a:rPr>
              <a:t>with </a:t>
            </a:r>
            <a:r>
              <a:rPr lang="en-US" sz="1800" spc="15" dirty="0">
                <a:latin typeface="Arial"/>
                <a:cs typeface="Arial"/>
              </a:rPr>
              <a:t>the</a:t>
            </a:r>
            <a:r>
              <a:rPr lang="en-US" sz="1800" spc="-155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cloud</a:t>
            </a:r>
            <a:endParaRPr lang="en-US" sz="1800" dirty="0">
              <a:latin typeface="Arial"/>
              <a:cs typeface="Arial"/>
            </a:endParaRPr>
          </a:p>
          <a:p>
            <a:pPr marL="163195" indent="-139700">
              <a:spcBef>
                <a:spcPts val="730"/>
              </a:spcBef>
              <a:buSzPct val="120833"/>
              <a:tabLst>
                <a:tab pos="163830" algn="l"/>
              </a:tabLst>
            </a:pPr>
            <a:r>
              <a:rPr lang="en-US" sz="1800" spc="-5" dirty="0">
                <a:latin typeface="Arial"/>
                <a:cs typeface="Arial"/>
              </a:rPr>
              <a:t>Features:</a:t>
            </a:r>
            <a:endParaRPr lang="en-US" sz="1800" dirty="0">
              <a:latin typeface="Arial"/>
              <a:cs typeface="Arial"/>
            </a:endParaRPr>
          </a:p>
          <a:p>
            <a:pPr marL="299085" lvl="1" indent="-100965">
              <a:spcBef>
                <a:spcPts val="400"/>
              </a:spcBef>
              <a:buSzPct val="80952"/>
              <a:buFont typeface="Wingdings"/>
              <a:buChar char=""/>
              <a:tabLst>
                <a:tab pos="299720" algn="l"/>
              </a:tabLst>
            </a:pPr>
            <a:r>
              <a:rPr lang="en-US" sz="1800" spc="15" dirty="0">
                <a:latin typeface="Arial"/>
                <a:cs typeface="Arial"/>
              </a:rPr>
              <a:t>Designed</a:t>
            </a:r>
            <a:r>
              <a:rPr lang="en-US" sz="1800" spc="-15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for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30" dirty="0">
                <a:latin typeface="Arial"/>
                <a:cs typeface="Arial"/>
              </a:rPr>
              <a:t>AWS:</a:t>
            </a:r>
            <a:r>
              <a:rPr lang="en-US" sz="1800" spc="-45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Optimized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for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and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integrated</a:t>
            </a:r>
            <a:r>
              <a:rPr lang="en-US" sz="1800" spc="-30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with</a:t>
            </a:r>
            <a:r>
              <a:rPr lang="en-US" sz="1800" spc="15" dirty="0">
                <a:latin typeface="Arial"/>
                <a:cs typeface="Arial"/>
              </a:rPr>
              <a:t> </a:t>
            </a:r>
            <a:r>
              <a:rPr lang="en-US" sz="1800" spc="40" dirty="0">
                <a:latin typeface="Arial"/>
                <a:cs typeface="Arial"/>
              </a:rPr>
              <a:t>AWS</a:t>
            </a:r>
            <a:r>
              <a:rPr lang="en-US" sz="1800" spc="-35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services</a:t>
            </a:r>
            <a:r>
              <a:rPr lang="en-US" sz="1800" spc="-10" dirty="0">
                <a:latin typeface="Arial"/>
                <a:cs typeface="Arial"/>
              </a:rPr>
              <a:t> </a:t>
            </a:r>
            <a:r>
              <a:rPr lang="en-US" sz="1800" spc="20" dirty="0">
                <a:latin typeface="Arial"/>
                <a:cs typeface="Arial"/>
              </a:rPr>
              <a:t>such</a:t>
            </a:r>
            <a:r>
              <a:rPr lang="en-US" sz="1800" spc="-15" dirty="0">
                <a:latin typeface="Arial"/>
                <a:cs typeface="Arial"/>
              </a:rPr>
              <a:t> </a:t>
            </a:r>
            <a:r>
              <a:rPr lang="en-US" sz="1800" spc="15" dirty="0" smtClean="0">
                <a:latin typeface="Arial"/>
                <a:cs typeface="Arial"/>
              </a:rPr>
              <a:t>as EC2</a:t>
            </a:r>
            <a:r>
              <a:rPr lang="en-US" sz="1800" spc="15" dirty="0">
                <a:latin typeface="Arial"/>
                <a:cs typeface="Arial"/>
              </a:rPr>
              <a:t>, S3,</a:t>
            </a:r>
            <a:r>
              <a:rPr lang="en-US" sz="1800" spc="-15" dirty="0">
                <a:latin typeface="Arial"/>
                <a:cs typeface="Arial"/>
              </a:rPr>
              <a:t> </a:t>
            </a:r>
            <a:r>
              <a:rPr lang="en-US" sz="1800" spc="20" dirty="0">
                <a:latin typeface="Arial"/>
                <a:cs typeface="Arial"/>
              </a:rPr>
              <a:t>RDS</a:t>
            </a:r>
            <a:endParaRPr lang="en-US" sz="1800" dirty="0">
              <a:latin typeface="Arial"/>
              <a:cs typeface="Arial"/>
            </a:endParaRPr>
          </a:p>
          <a:p>
            <a:pPr marL="299085" marR="144145" lvl="1" indent="-100965">
              <a:lnSpc>
                <a:spcPct val="103299"/>
              </a:lnSpc>
              <a:spcBef>
                <a:spcPts val="365"/>
              </a:spcBef>
              <a:buSzPct val="80952"/>
              <a:buFont typeface="Wingdings"/>
              <a:buChar char=""/>
              <a:tabLst>
                <a:tab pos="299720" algn="l"/>
              </a:tabLst>
            </a:pPr>
            <a:r>
              <a:rPr lang="en-US" sz="1800" spc="20" dirty="0">
                <a:latin typeface="Arial"/>
                <a:cs typeface="Arial"/>
              </a:rPr>
              <a:t>Focus </a:t>
            </a:r>
            <a:r>
              <a:rPr lang="en-US" sz="1800" spc="15" dirty="0">
                <a:latin typeface="Arial"/>
                <a:cs typeface="Arial"/>
              </a:rPr>
              <a:t>on </a:t>
            </a:r>
            <a:r>
              <a:rPr lang="en-US" sz="1800" spc="10" dirty="0">
                <a:latin typeface="Arial"/>
                <a:cs typeface="Arial"/>
              </a:rPr>
              <a:t>your </a:t>
            </a:r>
            <a:r>
              <a:rPr lang="en-US" sz="1800" spc="15" dirty="0">
                <a:latin typeface="Arial"/>
                <a:cs typeface="Arial"/>
              </a:rPr>
              <a:t>data: </a:t>
            </a:r>
            <a:r>
              <a:rPr lang="en-US" sz="1800" spc="20" dirty="0">
                <a:latin typeface="Arial"/>
                <a:cs typeface="Arial"/>
              </a:rPr>
              <a:t>Ease </a:t>
            </a:r>
            <a:r>
              <a:rPr lang="en-US" sz="1800" spc="10" dirty="0">
                <a:latin typeface="Arial"/>
                <a:cs typeface="Arial"/>
              </a:rPr>
              <a:t>of </a:t>
            </a:r>
            <a:r>
              <a:rPr lang="en-US" sz="1800" spc="20" dirty="0">
                <a:latin typeface="Arial"/>
                <a:cs typeface="Arial"/>
              </a:rPr>
              <a:t>use </a:t>
            </a:r>
            <a:r>
              <a:rPr lang="en-US" sz="1800" spc="15" dirty="0">
                <a:latin typeface="Arial"/>
                <a:cs typeface="Arial"/>
              </a:rPr>
              <a:t>for developers and data scientists </a:t>
            </a:r>
            <a:r>
              <a:rPr lang="en-US" sz="1800" spc="10" dirty="0">
                <a:latin typeface="Arial"/>
                <a:cs typeface="Arial"/>
              </a:rPr>
              <a:t>-</a:t>
            </a:r>
            <a:r>
              <a:rPr lang="en-US" sz="1800" spc="-195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Zeppelin  notebook integrated </a:t>
            </a:r>
            <a:r>
              <a:rPr lang="en-US" sz="1800" spc="10" dirty="0">
                <a:latin typeface="Arial"/>
                <a:cs typeface="Arial"/>
              </a:rPr>
              <a:t>with </a:t>
            </a:r>
            <a:r>
              <a:rPr lang="en-US" sz="1800" spc="15" dirty="0">
                <a:latin typeface="Arial"/>
                <a:cs typeface="Arial"/>
              </a:rPr>
              <a:t>Spark </a:t>
            </a:r>
            <a:r>
              <a:rPr lang="en-US" sz="1800" spc="20" dirty="0">
                <a:latin typeface="Arial"/>
                <a:cs typeface="Arial"/>
              </a:rPr>
              <a:t>&amp;</a:t>
            </a:r>
            <a:r>
              <a:rPr lang="en-US" sz="1800" spc="-95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Hive</a:t>
            </a:r>
            <a:endParaRPr lang="en-US" sz="1800" dirty="0">
              <a:latin typeface="Arial"/>
              <a:cs typeface="Arial"/>
            </a:endParaRPr>
          </a:p>
          <a:p>
            <a:pPr marL="299085" lvl="1" indent="-100965">
              <a:spcBef>
                <a:spcPts val="405"/>
              </a:spcBef>
              <a:buSzPct val="80952"/>
              <a:buFont typeface="Wingdings"/>
              <a:buChar char=""/>
              <a:tabLst>
                <a:tab pos="299720" algn="l"/>
              </a:tabLst>
            </a:pPr>
            <a:r>
              <a:rPr lang="en-US" sz="1800" spc="15" dirty="0">
                <a:latin typeface="Arial"/>
                <a:cs typeface="Arial"/>
              </a:rPr>
              <a:t>Interoperable </a:t>
            </a:r>
            <a:r>
              <a:rPr lang="en-US" sz="1800" spc="20" dirty="0">
                <a:latin typeface="Arial"/>
                <a:cs typeface="Arial"/>
              </a:rPr>
              <a:t>HDP </a:t>
            </a:r>
            <a:r>
              <a:rPr lang="en-US" sz="1800" spc="15" dirty="0">
                <a:latin typeface="Arial"/>
                <a:cs typeface="Arial"/>
              </a:rPr>
              <a:t>services: no rework or recoding from on premises </a:t>
            </a:r>
            <a:r>
              <a:rPr lang="en-US" sz="1800" spc="10" dirty="0">
                <a:latin typeface="Arial"/>
                <a:cs typeface="Arial"/>
              </a:rPr>
              <a:t>to</a:t>
            </a:r>
            <a:r>
              <a:rPr lang="en-US" sz="1800" spc="-200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cloud</a:t>
            </a:r>
            <a:endParaRPr lang="en-US" sz="1800" dirty="0">
              <a:latin typeface="Arial"/>
              <a:cs typeface="Arial"/>
            </a:endParaRPr>
          </a:p>
          <a:p>
            <a:pPr marL="299085" lvl="1" indent="-100965">
              <a:spcBef>
                <a:spcPts val="400"/>
              </a:spcBef>
              <a:buSzPct val="80952"/>
              <a:buFont typeface="Wingdings"/>
              <a:buChar char=""/>
              <a:tabLst>
                <a:tab pos="299720" algn="l"/>
              </a:tabLst>
            </a:pPr>
            <a:r>
              <a:rPr lang="en-US" sz="1800" spc="15" dirty="0">
                <a:latin typeface="Arial"/>
                <a:cs typeface="Arial"/>
              </a:rPr>
              <a:t>Enterprise ready: simple, </a:t>
            </a:r>
            <a:r>
              <a:rPr lang="en-US" sz="1800" spc="10" dirty="0">
                <a:latin typeface="Arial"/>
                <a:cs typeface="Arial"/>
              </a:rPr>
              <a:t>flexible, efficient,</a:t>
            </a:r>
            <a:r>
              <a:rPr lang="en-US" sz="1800" spc="-140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secure</a:t>
            </a:r>
            <a:endParaRPr lang="en-US" sz="1800" dirty="0">
              <a:latin typeface="Arial"/>
              <a:cs typeface="Arial"/>
            </a:endParaRPr>
          </a:p>
          <a:p>
            <a:pPr marL="163195" indent="-139700">
              <a:spcBef>
                <a:spcPts val="735"/>
              </a:spcBef>
              <a:buSzPct val="120833"/>
              <a:tabLst>
                <a:tab pos="163830" algn="l"/>
              </a:tabLst>
            </a:pPr>
            <a:r>
              <a:rPr lang="en-US" sz="1800" spc="-5" dirty="0">
                <a:latin typeface="Arial"/>
                <a:cs typeface="Arial"/>
              </a:rPr>
              <a:t>Visit:</a:t>
            </a:r>
            <a:r>
              <a:rPr lang="en-US" sz="1800" spc="25" dirty="0">
                <a:solidFill>
                  <a:srgbClr val="00649D"/>
                </a:solidFill>
                <a:latin typeface="Arial"/>
                <a:cs typeface="Arial"/>
              </a:rPr>
              <a:t> </a:t>
            </a:r>
            <a:r>
              <a:rPr lang="en-US" sz="1800" u="sng" spc="-5" dirty="0">
                <a:solidFill>
                  <a:srgbClr val="00649D"/>
                </a:solidFill>
                <a:uFill>
                  <a:solidFill>
                    <a:srgbClr val="00649D"/>
                  </a:solidFill>
                </a:uFill>
                <a:latin typeface="Arial"/>
                <a:cs typeface="Arial"/>
              </a:rPr>
              <a:t>https://hortonworks.com/products/cloud/aws/</a:t>
            </a:r>
            <a:endParaRPr lang="en-US" sz="1800" dirty="0">
              <a:latin typeface="Arial"/>
              <a:cs typeface="Arial"/>
            </a:endParaRP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67516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smtClean="0">
                <a:latin typeface="Arial"/>
                <a:cs typeface="Arial"/>
              </a:rPr>
              <a:t>Checkpoint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9085" indent="-275590">
              <a:spcBef>
                <a:spcPts val="1065"/>
              </a:spcBef>
              <a:buSzPct val="120833"/>
              <a:buAutoNum type="arabicPeriod"/>
              <a:tabLst>
                <a:tab pos="299720" algn="l"/>
              </a:tabLst>
            </a:pPr>
            <a:r>
              <a:rPr lang="en-US" sz="1800" spc="10" dirty="0">
                <a:latin typeface="Arial"/>
                <a:cs typeface="Arial"/>
              </a:rPr>
              <a:t>What </a:t>
            </a:r>
            <a:r>
              <a:rPr lang="en-US" sz="1800" spc="-5" dirty="0">
                <a:latin typeface="Arial"/>
                <a:cs typeface="Arial"/>
              </a:rPr>
              <a:t>are </a:t>
            </a:r>
            <a:r>
              <a:rPr lang="en-US" sz="1800" dirty="0">
                <a:latin typeface="Arial"/>
                <a:cs typeface="Arial"/>
              </a:rPr>
              <a:t>the </a:t>
            </a:r>
            <a:r>
              <a:rPr lang="en-US" sz="1800" spc="-5" dirty="0">
                <a:latin typeface="Arial"/>
                <a:cs typeface="Arial"/>
              </a:rPr>
              <a:t>generic stages in using </a:t>
            </a:r>
            <a:r>
              <a:rPr lang="en-US" sz="1800" dirty="0">
                <a:latin typeface="Arial"/>
                <a:cs typeface="Arial"/>
              </a:rPr>
              <a:t>the </a:t>
            </a:r>
            <a:r>
              <a:rPr lang="en-US" sz="1800" spc="-5" dirty="0">
                <a:latin typeface="Arial"/>
                <a:cs typeface="Arial"/>
              </a:rPr>
              <a:t>scientific</a:t>
            </a:r>
            <a:r>
              <a:rPr lang="en-US" sz="1800" spc="3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method?</a:t>
            </a:r>
          </a:p>
          <a:p>
            <a:pPr marL="299085" indent="-275590">
              <a:spcBef>
                <a:spcPts val="140"/>
              </a:spcBef>
              <a:buSzPct val="120833"/>
              <a:buAutoNum type="arabicPeriod"/>
              <a:tabLst>
                <a:tab pos="299720" algn="l"/>
              </a:tabLst>
            </a:pPr>
            <a:r>
              <a:rPr lang="en-US" sz="1800" spc="10" dirty="0">
                <a:latin typeface="Arial"/>
                <a:cs typeface="Arial"/>
              </a:rPr>
              <a:t>What </a:t>
            </a:r>
            <a:r>
              <a:rPr lang="en-US" sz="1800" dirty="0">
                <a:latin typeface="Arial"/>
                <a:cs typeface="Arial"/>
              </a:rPr>
              <a:t>are </a:t>
            </a:r>
            <a:r>
              <a:rPr lang="en-US" sz="1800" spc="-5" dirty="0">
                <a:latin typeface="Arial"/>
                <a:cs typeface="Arial"/>
              </a:rPr>
              <a:t>the </a:t>
            </a:r>
            <a:r>
              <a:rPr lang="en-US" sz="1800" dirty="0">
                <a:latin typeface="Arial"/>
                <a:cs typeface="Arial"/>
              </a:rPr>
              <a:t>5 major </a:t>
            </a:r>
            <a:r>
              <a:rPr lang="en-US" sz="1800" spc="-5" dirty="0">
                <a:latin typeface="Arial"/>
                <a:cs typeface="Arial"/>
              </a:rPr>
              <a:t>steps in the Data </a:t>
            </a:r>
            <a:r>
              <a:rPr lang="en-US" sz="1800" spc="-10" dirty="0">
                <a:latin typeface="Arial"/>
                <a:cs typeface="Arial"/>
              </a:rPr>
              <a:t>Analytics cycle? </a:t>
            </a:r>
            <a:r>
              <a:rPr lang="en-US" sz="1800" spc="10" dirty="0">
                <a:latin typeface="Arial"/>
                <a:cs typeface="Arial"/>
              </a:rPr>
              <a:t>Which</a:t>
            </a:r>
            <a:r>
              <a:rPr lang="en-US" sz="1800" spc="70" dirty="0">
                <a:latin typeface="Arial"/>
                <a:cs typeface="Arial"/>
              </a:rPr>
              <a:t> </a:t>
            </a:r>
            <a:r>
              <a:rPr lang="en-US" sz="1800" spc="-5" dirty="0" smtClean="0">
                <a:latin typeface="Arial"/>
                <a:cs typeface="Arial"/>
              </a:rPr>
              <a:t>one </a:t>
            </a:r>
            <a:r>
              <a:rPr lang="en-US" sz="1800" spc="-10" dirty="0" smtClean="0">
                <a:latin typeface="Arial"/>
                <a:cs typeface="Arial"/>
              </a:rPr>
              <a:t>typically </a:t>
            </a:r>
            <a:r>
              <a:rPr lang="en-US" sz="1800" dirty="0">
                <a:latin typeface="Arial"/>
                <a:cs typeface="Arial"/>
              </a:rPr>
              <a:t>take the </a:t>
            </a:r>
            <a:r>
              <a:rPr lang="en-US" sz="1800" spc="5" dirty="0">
                <a:latin typeface="Arial"/>
                <a:cs typeface="Arial"/>
              </a:rPr>
              <a:t>most</a:t>
            </a:r>
            <a:r>
              <a:rPr lang="en-US" sz="1800" spc="15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time?</a:t>
            </a:r>
          </a:p>
          <a:p>
            <a:pPr marL="299085" indent="-275590">
              <a:spcBef>
                <a:spcPts val="190"/>
              </a:spcBef>
              <a:buSzPct val="120833"/>
              <a:buAutoNum type="arabicPeriod" startAt="3"/>
              <a:tabLst>
                <a:tab pos="299720" algn="l"/>
              </a:tabLst>
            </a:pPr>
            <a:r>
              <a:rPr lang="en-US" sz="1800" spc="10" dirty="0">
                <a:latin typeface="Arial"/>
                <a:cs typeface="Arial"/>
              </a:rPr>
              <a:t>What </a:t>
            </a:r>
            <a:r>
              <a:rPr lang="en-US" sz="1800" spc="-5" dirty="0">
                <a:latin typeface="Arial"/>
                <a:cs typeface="Arial"/>
              </a:rPr>
              <a:t>are </a:t>
            </a:r>
            <a:r>
              <a:rPr lang="en-US" sz="1800" dirty="0">
                <a:latin typeface="Arial"/>
                <a:cs typeface="Arial"/>
              </a:rPr>
              <a:t>the </a:t>
            </a:r>
            <a:r>
              <a:rPr lang="en-US" sz="1800" spc="5" dirty="0">
                <a:latin typeface="Arial"/>
                <a:cs typeface="Arial"/>
              </a:rPr>
              <a:t>most </a:t>
            </a:r>
            <a:r>
              <a:rPr lang="en-US" sz="1800" dirty="0">
                <a:latin typeface="Arial"/>
                <a:cs typeface="Arial"/>
              </a:rPr>
              <a:t>important computer </a:t>
            </a:r>
            <a:r>
              <a:rPr lang="en-US" sz="1800" spc="-5" dirty="0">
                <a:latin typeface="Arial"/>
                <a:cs typeface="Arial"/>
              </a:rPr>
              <a:t>languages </a:t>
            </a:r>
            <a:r>
              <a:rPr lang="en-US" sz="1800" dirty="0">
                <a:latin typeface="Arial"/>
                <a:cs typeface="Arial"/>
              </a:rPr>
              <a:t>for </a:t>
            </a:r>
            <a:r>
              <a:rPr lang="en-US" sz="1800" spc="-5" dirty="0">
                <a:latin typeface="Arial"/>
                <a:cs typeface="Arial"/>
              </a:rPr>
              <a:t>Data</a:t>
            </a:r>
            <a:r>
              <a:rPr lang="en-US" sz="1800" spc="-80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Analytics?</a:t>
            </a:r>
            <a:endParaRPr lang="en-US" sz="1800" dirty="0">
              <a:latin typeface="Arial"/>
              <a:cs typeface="Arial"/>
            </a:endParaRPr>
          </a:p>
          <a:p>
            <a:pPr marL="299085" marR="405130" indent="-275590">
              <a:spcBef>
                <a:spcPts val="430"/>
              </a:spcBef>
              <a:buSzPct val="120833"/>
              <a:buAutoNum type="arabicPeriod" startAt="3"/>
              <a:tabLst>
                <a:tab pos="299720" algn="l"/>
              </a:tabLst>
            </a:pPr>
            <a:r>
              <a:rPr lang="en-US" sz="1800" spc="15" dirty="0">
                <a:latin typeface="Arial"/>
                <a:cs typeface="Arial"/>
              </a:rPr>
              <a:t>Why </a:t>
            </a:r>
            <a:r>
              <a:rPr lang="en-US" sz="1800" spc="-5" dirty="0">
                <a:latin typeface="Arial"/>
                <a:cs typeface="Arial"/>
              </a:rPr>
              <a:t>are Graphical Processing Units </a:t>
            </a:r>
            <a:r>
              <a:rPr lang="en-US" sz="1800" dirty="0">
                <a:latin typeface="Arial"/>
                <a:cs typeface="Arial"/>
              </a:rPr>
              <a:t>(GPUs) important for </a:t>
            </a:r>
            <a:r>
              <a:rPr lang="en-US" sz="1800" spc="-5" dirty="0">
                <a:latin typeface="Arial"/>
                <a:cs typeface="Arial"/>
              </a:rPr>
              <a:t>Data  </a:t>
            </a:r>
            <a:r>
              <a:rPr lang="en-US" sz="1800" spc="-10" dirty="0">
                <a:latin typeface="Arial"/>
                <a:cs typeface="Arial"/>
              </a:rPr>
              <a:t>Analytics?</a:t>
            </a:r>
            <a:endParaRPr lang="en-US" sz="1800" dirty="0">
              <a:latin typeface="Arial"/>
              <a:cs typeface="Arial"/>
            </a:endParaRPr>
          </a:p>
          <a:p>
            <a:pPr marL="299085" indent="-275590">
              <a:spcBef>
                <a:spcPts val="135"/>
              </a:spcBef>
              <a:buSzPct val="120833"/>
              <a:buAutoNum type="arabicPeriod" startAt="3"/>
              <a:tabLst>
                <a:tab pos="299720" algn="l"/>
              </a:tabLst>
            </a:pPr>
            <a:r>
              <a:rPr lang="en-US" sz="1800" spc="-5" dirty="0">
                <a:latin typeface="Arial"/>
                <a:cs typeface="Arial"/>
              </a:rPr>
              <a:t>How does </a:t>
            </a:r>
            <a:r>
              <a:rPr lang="en-US" sz="1800" spc="-10" dirty="0" err="1">
                <a:latin typeface="Arial"/>
                <a:cs typeface="Arial"/>
              </a:rPr>
              <a:t>Jupyter</a:t>
            </a:r>
            <a:r>
              <a:rPr lang="en-US" sz="1800" spc="-1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store </a:t>
            </a:r>
            <a:r>
              <a:rPr lang="en-US" sz="1800" spc="-5" dirty="0">
                <a:latin typeface="Arial"/>
                <a:cs typeface="Arial"/>
              </a:rPr>
              <a:t>its</a:t>
            </a:r>
            <a:r>
              <a:rPr lang="en-US" sz="1800" spc="9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workbooks?</a:t>
            </a:r>
          </a:p>
        </p:txBody>
      </p:sp>
    </p:spTree>
    <p:extLst>
      <p:ext uri="{BB962C8B-B14F-4D97-AF65-F5344CB8AC3E}">
        <p14:creationId xmlns:p14="http://schemas.microsoft.com/office/powerpoint/2010/main" val="272024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>
                <a:latin typeface="Arial"/>
                <a:cs typeface="Arial"/>
              </a:rPr>
              <a:t>Unit</a:t>
            </a:r>
            <a:r>
              <a:rPr lang="fr-FR" spc="-10" dirty="0">
                <a:latin typeface="Arial"/>
                <a:cs typeface="Arial"/>
              </a:rPr>
              <a:t> </a:t>
            </a:r>
            <a:r>
              <a:rPr lang="fr-FR" spc="-5" dirty="0" err="1" smtClean="0">
                <a:latin typeface="Arial"/>
                <a:cs typeface="Arial"/>
              </a:rPr>
              <a:t>summary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3195" indent="-139700">
              <a:spcBef>
                <a:spcPts val="1320"/>
              </a:spcBef>
              <a:tabLst>
                <a:tab pos="163830" algn="l"/>
              </a:tabLst>
            </a:pPr>
            <a:r>
              <a:rPr lang="en-US" sz="1800" spc="5" dirty="0">
                <a:latin typeface="Arial"/>
                <a:cs typeface="Arial"/>
              </a:rPr>
              <a:t>Have </a:t>
            </a:r>
            <a:r>
              <a:rPr lang="en-US" sz="1800" spc="10" dirty="0">
                <a:latin typeface="Arial"/>
                <a:cs typeface="Arial"/>
              </a:rPr>
              <a:t>a </a:t>
            </a:r>
            <a:r>
              <a:rPr lang="en-US" sz="1800" dirty="0">
                <a:latin typeface="Arial"/>
                <a:cs typeface="Arial"/>
              </a:rPr>
              <a:t>better </a:t>
            </a:r>
            <a:r>
              <a:rPr lang="en-US" sz="1800" spc="5" dirty="0">
                <a:latin typeface="Arial"/>
                <a:cs typeface="Arial"/>
              </a:rPr>
              <a:t>understanding of methodology “scientific</a:t>
            </a:r>
            <a:r>
              <a:rPr lang="en-US" sz="1800" spc="-140" dirty="0">
                <a:latin typeface="Arial"/>
                <a:cs typeface="Arial"/>
              </a:rPr>
              <a:t> </a:t>
            </a:r>
            <a:r>
              <a:rPr lang="en-US" sz="1800" spc="5" dirty="0" smtClean="0">
                <a:latin typeface="Arial"/>
                <a:cs typeface="Arial"/>
              </a:rPr>
              <a:t>approach” </a:t>
            </a:r>
            <a:r>
              <a:rPr lang="en-US" sz="1800" spc="10" dirty="0" smtClean="0">
                <a:latin typeface="Arial"/>
                <a:cs typeface="Arial"/>
              </a:rPr>
              <a:t>methods </a:t>
            </a:r>
            <a:r>
              <a:rPr lang="en-US" sz="1800" spc="10" dirty="0">
                <a:latin typeface="Arial"/>
                <a:cs typeface="Arial"/>
              </a:rPr>
              <a:t>used </a:t>
            </a:r>
            <a:r>
              <a:rPr lang="en-US" sz="1800" spc="15" dirty="0">
                <a:latin typeface="Arial"/>
                <a:cs typeface="Arial"/>
              </a:rPr>
              <a:t>&amp; </a:t>
            </a:r>
            <a:r>
              <a:rPr lang="en-US" sz="1800" spc="5" dirty="0">
                <a:latin typeface="Arial"/>
                <a:cs typeface="Arial"/>
              </a:rPr>
              <a:t>skills practiced </a:t>
            </a:r>
            <a:r>
              <a:rPr lang="en-US" sz="1800" spc="10" dirty="0">
                <a:latin typeface="Arial"/>
                <a:cs typeface="Arial"/>
              </a:rPr>
              <a:t>by Data</a:t>
            </a:r>
            <a:r>
              <a:rPr lang="en-US" sz="1800" spc="-24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Scientists</a:t>
            </a:r>
            <a:endParaRPr lang="en-US" sz="1800" dirty="0">
              <a:latin typeface="Arial"/>
              <a:cs typeface="Arial"/>
            </a:endParaRPr>
          </a:p>
          <a:p>
            <a:pPr marL="163195" indent="-139700">
              <a:spcBef>
                <a:spcPts val="484"/>
              </a:spcBef>
              <a:tabLst>
                <a:tab pos="163830" algn="l"/>
              </a:tabLst>
            </a:pPr>
            <a:r>
              <a:rPr lang="en-US" sz="1800" spc="5" dirty="0">
                <a:latin typeface="Arial"/>
                <a:cs typeface="Arial"/>
              </a:rPr>
              <a:t>Recognize the </a:t>
            </a:r>
            <a:r>
              <a:rPr lang="en-US" sz="1800" dirty="0">
                <a:latin typeface="Arial"/>
                <a:cs typeface="Arial"/>
              </a:rPr>
              <a:t>iterative </a:t>
            </a:r>
            <a:r>
              <a:rPr lang="en-US" sz="1800" spc="5" dirty="0">
                <a:latin typeface="Arial"/>
                <a:cs typeface="Arial"/>
              </a:rPr>
              <a:t>nature of </a:t>
            </a:r>
            <a:r>
              <a:rPr lang="en-US" sz="1800" spc="10" dirty="0">
                <a:latin typeface="Arial"/>
                <a:cs typeface="Arial"/>
              </a:rPr>
              <a:t>a </a:t>
            </a:r>
            <a:r>
              <a:rPr lang="en-US" sz="1800" spc="5" dirty="0">
                <a:latin typeface="Arial"/>
                <a:cs typeface="Arial"/>
              </a:rPr>
              <a:t>data science</a:t>
            </a:r>
            <a:r>
              <a:rPr lang="en-US" sz="1800" spc="-17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project</a:t>
            </a:r>
            <a:endParaRPr lang="en-US" sz="1800" dirty="0">
              <a:latin typeface="Arial"/>
              <a:cs typeface="Arial"/>
            </a:endParaRPr>
          </a:p>
          <a:p>
            <a:pPr marL="163195" indent="-139700">
              <a:spcBef>
                <a:spcPts val="465"/>
              </a:spcBef>
              <a:tabLst>
                <a:tab pos="163830" algn="l"/>
              </a:tabLst>
            </a:pPr>
            <a:r>
              <a:rPr lang="en-US" sz="1800" spc="5" dirty="0">
                <a:latin typeface="Arial"/>
                <a:cs typeface="Arial"/>
              </a:rPr>
              <a:t>Outline the benefits of using Data </a:t>
            </a:r>
            <a:r>
              <a:rPr lang="en-US" sz="1800" spc="10" dirty="0">
                <a:latin typeface="Arial"/>
                <a:cs typeface="Arial"/>
              </a:rPr>
              <a:t>Science</a:t>
            </a:r>
            <a:r>
              <a:rPr lang="en-US" sz="1800" spc="-19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Notebooks</a:t>
            </a:r>
            <a:endParaRPr lang="en-US" sz="1800" dirty="0">
              <a:latin typeface="Arial"/>
              <a:cs typeface="Arial"/>
            </a:endParaRPr>
          </a:p>
          <a:p>
            <a:pPr marL="163195" indent="-139700">
              <a:spcBef>
                <a:spcPts val="480"/>
              </a:spcBef>
              <a:tabLst>
                <a:tab pos="163830" algn="l"/>
              </a:tabLst>
            </a:pPr>
            <a:r>
              <a:rPr lang="en-US" sz="1800" spc="5" dirty="0">
                <a:latin typeface="Arial"/>
                <a:cs typeface="Arial"/>
              </a:rPr>
              <a:t>Describe the mechanisms </a:t>
            </a:r>
            <a:r>
              <a:rPr lang="en-US" sz="1800" spc="10" dirty="0">
                <a:latin typeface="Arial"/>
                <a:cs typeface="Arial"/>
              </a:rPr>
              <a:t>and </a:t>
            </a:r>
            <a:r>
              <a:rPr lang="en-US" sz="1800" spc="5" dirty="0">
                <a:latin typeface="Arial"/>
                <a:cs typeface="Arial"/>
              </a:rPr>
              <a:t>tools </a:t>
            </a:r>
            <a:r>
              <a:rPr lang="en-US" sz="1800" spc="10" dirty="0">
                <a:latin typeface="Arial"/>
                <a:cs typeface="Arial"/>
              </a:rPr>
              <a:t>used </a:t>
            </a:r>
            <a:r>
              <a:rPr lang="en-US" sz="1800" spc="5" dirty="0">
                <a:latin typeface="Arial"/>
                <a:cs typeface="Arial"/>
              </a:rPr>
              <a:t>with </a:t>
            </a:r>
            <a:r>
              <a:rPr lang="en-US" sz="1800" spc="10" dirty="0">
                <a:latin typeface="Arial"/>
                <a:cs typeface="Arial"/>
              </a:rPr>
              <a:t>Data</a:t>
            </a:r>
            <a:r>
              <a:rPr lang="en-US" sz="1800" spc="-240" dirty="0">
                <a:latin typeface="Arial"/>
                <a:cs typeface="Arial"/>
              </a:rPr>
              <a:t> </a:t>
            </a:r>
            <a:r>
              <a:rPr lang="en-US" sz="1800" spc="10" dirty="0" smtClean="0">
                <a:latin typeface="Arial"/>
                <a:cs typeface="Arial"/>
              </a:rPr>
              <a:t>Science </a:t>
            </a:r>
            <a:r>
              <a:rPr lang="en-US" sz="1800" spc="5" dirty="0" smtClean="0">
                <a:latin typeface="Arial"/>
                <a:cs typeface="Arial"/>
              </a:rPr>
              <a:t>Notebooks</a:t>
            </a:r>
            <a:endParaRPr lang="en-US" sz="1800" dirty="0">
              <a:latin typeface="Arial"/>
              <a:cs typeface="Arial"/>
            </a:endParaRPr>
          </a:p>
          <a:p>
            <a:pPr marL="163195" indent="-139700">
              <a:spcBef>
                <a:spcPts val="470"/>
              </a:spcBef>
              <a:tabLst>
                <a:tab pos="163830" algn="l"/>
              </a:tabLst>
            </a:pPr>
            <a:r>
              <a:rPr lang="en-US" sz="1800" spc="10" dirty="0">
                <a:latin typeface="Arial"/>
                <a:cs typeface="Arial"/>
              </a:rPr>
              <a:t>Compare </a:t>
            </a:r>
            <a:r>
              <a:rPr lang="en-US" sz="1800" spc="5" dirty="0">
                <a:latin typeface="Arial"/>
                <a:cs typeface="Arial"/>
              </a:rPr>
              <a:t>and contrast the </a:t>
            </a:r>
            <a:r>
              <a:rPr lang="en-US" sz="1800" spc="10" dirty="0">
                <a:latin typeface="Arial"/>
                <a:cs typeface="Arial"/>
              </a:rPr>
              <a:t>major </a:t>
            </a:r>
            <a:r>
              <a:rPr lang="en-US" sz="1800" spc="5" dirty="0">
                <a:latin typeface="Arial"/>
                <a:cs typeface="Arial"/>
              </a:rPr>
              <a:t>Notebooks used by Data</a:t>
            </a:r>
            <a:r>
              <a:rPr lang="en-US" sz="1800" spc="-21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Scientists</a:t>
            </a:r>
            <a:endParaRPr lang="en-US" sz="1800" dirty="0">
              <a:latin typeface="Arial"/>
              <a:cs typeface="Arial"/>
            </a:endParaRP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83652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0" dirty="0">
                <a:latin typeface="Arial"/>
                <a:cs typeface="Arial"/>
              </a:rPr>
              <a:t>Data </a:t>
            </a:r>
            <a:r>
              <a:rPr lang="en-US" spc="-5" dirty="0">
                <a:latin typeface="Arial"/>
                <a:cs typeface="Arial"/>
              </a:rPr>
              <a:t>Science - using the Scientific</a:t>
            </a:r>
            <a:r>
              <a:rPr lang="en-US" spc="-40" dirty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Method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3728" y="1181856"/>
            <a:ext cx="4694296" cy="5358384"/>
          </a:xfrm>
        </p:spPr>
        <p:txBody>
          <a:bodyPr/>
          <a:lstStyle/>
          <a:p>
            <a:pPr marL="163195" indent="-139700">
              <a:spcBef>
                <a:spcPts val="1320"/>
              </a:spcBef>
              <a:tabLst>
                <a:tab pos="163830" algn="l"/>
              </a:tabLst>
            </a:pPr>
            <a:r>
              <a:rPr lang="en-US" sz="1800" spc="10" dirty="0">
                <a:latin typeface="Arial"/>
                <a:cs typeface="Arial"/>
              </a:rPr>
              <a:t>The </a:t>
            </a:r>
            <a:r>
              <a:rPr lang="en-US" sz="1800" spc="5" dirty="0">
                <a:latin typeface="Arial"/>
                <a:cs typeface="Arial"/>
              </a:rPr>
              <a:t>scientific method is</a:t>
            </a:r>
            <a:r>
              <a:rPr lang="en-US" sz="1800" spc="-114" dirty="0">
                <a:latin typeface="Arial"/>
                <a:cs typeface="Arial"/>
              </a:rPr>
              <a:t> </a:t>
            </a:r>
            <a:r>
              <a:rPr lang="en-US" sz="1800" spc="10" dirty="0" smtClean="0">
                <a:latin typeface="Arial"/>
                <a:cs typeface="Arial"/>
              </a:rPr>
              <a:t>a body </a:t>
            </a:r>
            <a:r>
              <a:rPr lang="en-US" sz="1800" spc="5" dirty="0">
                <a:latin typeface="Arial"/>
                <a:cs typeface="Arial"/>
              </a:rPr>
              <a:t>of techniques</a:t>
            </a:r>
            <a:r>
              <a:rPr lang="en-US" sz="1800" spc="-9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for:</a:t>
            </a:r>
            <a:endParaRPr lang="en-US" sz="1800" dirty="0">
              <a:latin typeface="Arial"/>
              <a:cs typeface="Arial"/>
            </a:endParaRPr>
          </a:p>
          <a:p>
            <a:pPr marL="299085" lvl="1" indent="-100965">
              <a:spcBef>
                <a:spcPts val="409"/>
              </a:spcBef>
              <a:buSzPct val="78260"/>
              <a:buFont typeface="Wingdings"/>
              <a:buChar char=""/>
              <a:tabLst>
                <a:tab pos="299720" algn="l"/>
              </a:tabLst>
            </a:pPr>
            <a:r>
              <a:rPr lang="en-US" sz="1800" spc="-5" dirty="0">
                <a:latin typeface="Arial"/>
                <a:cs typeface="Arial"/>
              </a:rPr>
              <a:t>investigating</a:t>
            </a:r>
            <a:r>
              <a:rPr lang="en-US" sz="1800" spc="5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phenomena</a:t>
            </a:r>
            <a:endParaRPr lang="en-US" sz="1800" dirty="0">
              <a:latin typeface="Arial"/>
              <a:cs typeface="Arial"/>
            </a:endParaRPr>
          </a:p>
          <a:p>
            <a:pPr marL="299085" lvl="1" indent="-100965">
              <a:spcBef>
                <a:spcPts val="409"/>
              </a:spcBef>
              <a:buSzPct val="78260"/>
              <a:buFont typeface="Wingdings"/>
              <a:buChar char=""/>
              <a:tabLst>
                <a:tab pos="299720" algn="l"/>
              </a:tabLst>
            </a:pPr>
            <a:r>
              <a:rPr lang="en-US" sz="1800" spc="-5" dirty="0">
                <a:latin typeface="Arial"/>
                <a:cs typeface="Arial"/>
              </a:rPr>
              <a:t>acquiring </a:t>
            </a:r>
            <a:r>
              <a:rPr lang="en-US" sz="1800" spc="-10" dirty="0">
                <a:latin typeface="Arial"/>
                <a:cs typeface="Arial"/>
              </a:rPr>
              <a:t>new knowledge,</a:t>
            </a:r>
            <a:r>
              <a:rPr lang="en-US" sz="1800" spc="25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or</a:t>
            </a:r>
            <a:endParaRPr lang="en-US" sz="1800" dirty="0">
              <a:latin typeface="Arial"/>
              <a:cs typeface="Arial"/>
            </a:endParaRPr>
          </a:p>
          <a:p>
            <a:pPr marL="299085" lvl="1" indent="-100965">
              <a:spcBef>
                <a:spcPts val="400"/>
              </a:spcBef>
              <a:buSzPct val="78260"/>
              <a:buFont typeface="Wingdings"/>
              <a:buChar char=""/>
              <a:tabLst>
                <a:tab pos="299720" algn="l"/>
              </a:tabLst>
            </a:pPr>
            <a:r>
              <a:rPr lang="en-US" sz="1800" spc="-5" dirty="0">
                <a:latin typeface="Arial"/>
                <a:cs typeface="Arial"/>
              </a:rPr>
              <a:t>correcting </a:t>
            </a:r>
            <a:r>
              <a:rPr lang="en-US" sz="1800" spc="-10" dirty="0">
                <a:latin typeface="Arial"/>
                <a:cs typeface="Arial"/>
              </a:rPr>
              <a:t>and</a:t>
            </a:r>
            <a:r>
              <a:rPr lang="en-US" sz="1800" spc="25" dirty="0">
                <a:latin typeface="Arial"/>
                <a:cs typeface="Arial"/>
              </a:rPr>
              <a:t> </a:t>
            </a:r>
            <a:r>
              <a:rPr lang="en-US" sz="1800" spc="-10" dirty="0" smtClean="0">
                <a:latin typeface="Arial"/>
                <a:cs typeface="Arial"/>
              </a:rPr>
              <a:t>integrating previous</a:t>
            </a:r>
            <a:r>
              <a:rPr lang="en-US" sz="1800" spc="5" dirty="0" smtClean="0">
                <a:latin typeface="Arial"/>
                <a:cs typeface="Arial"/>
              </a:rPr>
              <a:t> </a:t>
            </a:r>
            <a:r>
              <a:rPr lang="en-US" sz="1800" spc="-10" dirty="0" smtClean="0">
                <a:latin typeface="Arial"/>
                <a:cs typeface="Arial"/>
              </a:rPr>
              <a:t>knowledge</a:t>
            </a:r>
          </a:p>
          <a:p>
            <a:pPr marL="299085" lvl="1" indent="-100965">
              <a:spcBef>
                <a:spcPts val="400"/>
              </a:spcBef>
              <a:buSzPct val="78260"/>
              <a:buFont typeface="Wingdings"/>
              <a:buChar char=""/>
              <a:tabLst>
                <a:tab pos="299720" algn="l"/>
              </a:tabLst>
            </a:pPr>
            <a:endParaRPr lang="en-US" sz="1800" dirty="0">
              <a:latin typeface="Arial"/>
              <a:cs typeface="Arial"/>
            </a:endParaRPr>
          </a:p>
          <a:p>
            <a:pPr marL="163195" marR="1421130" indent="-139700">
              <a:spcBef>
                <a:spcPts val="459"/>
              </a:spcBef>
              <a:tabLst>
                <a:tab pos="163830" algn="l"/>
              </a:tabLst>
            </a:pPr>
            <a:r>
              <a:rPr lang="en-US" sz="1800" spc="10" dirty="0">
                <a:latin typeface="Arial"/>
                <a:cs typeface="Arial"/>
              </a:rPr>
              <a:t>To be </a:t>
            </a:r>
            <a:r>
              <a:rPr lang="en-US" sz="1800" spc="5" dirty="0">
                <a:latin typeface="Arial"/>
                <a:cs typeface="Arial"/>
              </a:rPr>
              <a:t>termed scientific, </a:t>
            </a:r>
            <a:r>
              <a:rPr lang="en-US" sz="1800" spc="10" dirty="0">
                <a:latin typeface="Arial"/>
                <a:cs typeface="Arial"/>
              </a:rPr>
              <a:t>a  </a:t>
            </a:r>
            <a:r>
              <a:rPr lang="en-US" sz="1800" spc="5" dirty="0">
                <a:latin typeface="Arial"/>
                <a:cs typeface="Arial"/>
              </a:rPr>
              <a:t>method of inquiry is  </a:t>
            </a:r>
            <a:r>
              <a:rPr lang="en-US" sz="1800" spc="10" dirty="0">
                <a:latin typeface="Arial"/>
                <a:cs typeface="Arial"/>
              </a:rPr>
              <a:t>commonly </a:t>
            </a:r>
            <a:r>
              <a:rPr lang="en-US" sz="1800" spc="5" dirty="0">
                <a:latin typeface="Arial"/>
                <a:cs typeface="Arial"/>
              </a:rPr>
              <a:t>based </a:t>
            </a:r>
            <a:r>
              <a:rPr lang="en-US" sz="1800" spc="10" dirty="0">
                <a:latin typeface="Arial"/>
                <a:cs typeface="Arial"/>
              </a:rPr>
              <a:t>on</a:t>
            </a:r>
            <a:r>
              <a:rPr lang="en-US" sz="1800" spc="-13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empirical  or measurable evidence  subject </a:t>
            </a:r>
            <a:r>
              <a:rPr lang="en-US" sz="1800" dirty="0">
                <a:latin typeface="Arial"/>
                <a:cs typeface="Arial"/>
              </a:rPr>
              <a:t>to </a:t>
            </a:r>
            <a:r>
              <a:rPr lang="en-US" sz="1800" spc="10" dirty="0">
                <a:latin typeface="Arial"/>
                <a:cs typeface="Arial"/>
              </a:rPr>
              <a:t>specific </a:t>
            </a:r>
            <a:r>
              <a:rPr lang="en-US" sz="1800" spc="5" dirty="0">
                <a:latin typeface="Arial"/>
                <a:cs typeface="Arial"/>
              </a:rPr>
              <a:t>principles  of</a:t>
            </a:r>
            <a:r>
              <a:rPr lang="en-US" sz="1800" spc="-1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reasoning</a:t>
            </a:r>
            <a:endParaRPr lang="en-US" sz="1800" dirty="0">
              <a:latin typeface="Arial"/>
              <a:cs typeface="Arial"/>
            </a:endParaRPr>
          </a:p>
          <a:p>
            <a:pPr marL="104140" indent="0">
              <a:spcBef>
                <a:spcPts val="395"/>
              </a:spcBef>
              <a:buNone/>
            </a:pPr>
            <a:r>
              <a:rPr lang="en-US" sz="1800" spc="15" dirty="0" smtClean="0">
                <a:solidFill>
                  <a:srgbClr val="008ABF"/>
                </a:solidFill>
                <a:latin typeface="Verdana"/>
                <a:cs typeface="Verdana"/>
              </a:rPr>
              <a:t>  −</a:t>
            </a:r>
            <a:r>
              <a:rPr lang="en-US" sz="1800" spc="15" dirty="0">
                <a:latin typeface="Arial"/>
                <a:cs typeface="Arial"/>
              </a:rPr>
              <a:t>Wikipedia, </a:t>
            </a:r>
            <a:r>
              <a:rPr lang="en-US" sz="1800" spc="5" dirty="0">
                <a:latin typeface="Arial"/>
                <a:cs typeface="Arial"/>
              </a:rPr>
              <a:t>Scientific</a:t>
            </a:r>
            <a:r>
              <a:rPr lang="en-US" sz="1800" spc="-20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Method</a:t>
            </a:r>
            <a:endParaRPr lang="en-US" sz="1800" dirty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object 8"/>
          <p:cNvSpPr/>
          <p:nvPr/>
        </p:nvSpPr>
        <p:spPr>
          <a:xfrm>
            <a:off x="3707904" y="1556792"/>
            <a:ext cx="5184576" cy="4320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992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" dirty="0">
                <a:latin typeface="Arial"/>
                <a:cs typeface="Arial"/>
              </a:rPr>
              <a:t>Applying </a:t>
            </a:r>
            <a:r>
              <a:rPr lang="en-US" spc="-5" dirty="0">
                <a:latin typeface="Arial"/>
                <a:cs typeface="Arial"/>
              </a:rPr>
              <a:t>methodology to Data</a:t>
            </a:r>
            <a:r>
              <a:rPr lang="en-US" spc="30" dirty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Science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3195" indent="-139700">
              <a:spcBef>
                <a:spcPts val="1320"/>
              </a:spcBef>
              <a:tabLst>
                <a:tab pos="163830" algn="l"/>
              </a:tabLst>
            </a:pPr>
            <a:r>
              <a:rPr lang="en-US" sz="1800" spc="35" dirty="0">
                <a:latin typeface="Arial"/>
                <a:cs typeface="Arial"/>
              </a:rPr>
              <a:t>We</a:t>
            </a:r>
            <a:r>
              <a:rPr lang="en-US" sz="1800" spc="-23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need </a:t>
            </a:r>
            <a:r>
              <a:rPr lang="en-US" sz="1800" spc="10" dirty="0">
                <a:latin typeface="Arial"/>
                <a:cs typeface="Arial"/>
              </a:rPr>
              <a:t>a </a:t>
            </a:r>
            <a:r>
              <a:rPr lang="en-US" sz="1800" spc="5" dirty="0">
                <a:latin typeface="Arial"/>
                <a:cs typeface="Arial"/>
              </a:rPr>
              <a:t>data science methodology </a:t>
            </a:r>
            <a:r>
              <a:rPr lang="en-US" sz="1800" dirty="0">
                <a:latin typeface="Arial"/>
                <a:cs typeface="Arial"/>
              </a:rPr>
              <a:t>to </a:t>
            </a:r>
            <a:r>
              <a:rPr lang="en-US" sz="1800" spc="5" dirty="0">
                <a:latin typeface="Arial"/>
                <a:cs typeface="Arial"/>
              </a:rPr>
              <a:t>provide us with </a:t>
            </a:r>
            <a:r>
              <a:rPr lang="en-US" sz="1800" spc="10" dirty="0">
                <a:latin typeface="Arial"/>
                <a:cs typeface="Arial"/>
              </a:rPr>
              <a:t>a </a:t>
            </a:r>
            <a:r>
              <a:rPr lang="en-US" sz="1800" spc="5" dirty="0" smtClean="0">
                <a:latin typeface="Arial"/>
                <a:cs typeface="Arial"/>
              </a:rPr>
              <a:t>guiding strategy</a:t>
            </a:r>
            <a:r>
              <a:rPr lang="en-US" sz="1800" spc="5" dirty="0">
                <a:latin typeface="Arial"/>
                <a:cs typeface="Arial"/>
              </a:rPr>
              <a:t>… regardless of particular technologies </a:t>
            </a:r>
            <a:r>
              <a:rPr lang="en-US" sz="1800" spc="15" dirty="0">
                <a:latin typeface="Arial"/>
                <a:cs typeface="Arial"/>
              </a:rPr>
              <a:t>&amp;</a:t>
            </a:r>
            <a:r>
              <a:rPr lang="en-US" sz="1800" spc="-18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approaches</a:t>
            </a:r>
            <a:endParaRPr lang="en-US" sz="1800" dirty="0">
              <a:latin typeface="Arial"/>
              <a:cs typeface="Arial"/>
            </a:endParaRPr>
          </a:p>
          <a:p>
            <a:pPr marL="163195" indent="-139700">
              <a:spcBef>
                <a:spcPts val="715"/>
              </a:spcBef>
              <a:tabLst>
                <a:tab pos="163830" algn="l"/>
              </a:tabLst>
            </a:pPr>
            <a:r>
              <a:rPr lang="en-US" sz="1800" spc="5" dirty="0">
                <a:latin typeface="Arial"/>
                <a:cs typeface="Arial"/>
              </a:rPr>
              <a:t>Data science methodology presented in the diagram </a:t>
            </a:r>
            <a:r>
              <a:rPr lang="en-US" sz="1800" spc="10" dirty="0">
                <a:latin typeface="Arial"/>
                <a:cs typeface="Arial"/>
              </a:rPr>
              <a:t>on </a:t>
            </a:r>
            <a:r>
              <a:rPr lang="en-US" sz="1800" spc="5" dirty="0">
                <a:latin typeface="Arial"/>
                <a:cs typeface="Arial"/>
              </a:rPr>
              <a:t>the next</a:t>
            </a:r>
            <a:r>
              <a:rPr lang="en-US" sz="1800" spc="-22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slide</a:t>
            </a:r>
            <a:endParaRPr lang="en-US" sz="1800" dirty="0">
              <a:latin typeface="Arial"/>
              <a:cs typeface="Arial"/>
            </a:endParaRPr>
          </a:p>
          <a:p>
            <a:pPr marL="299085" marR="232410" lvl="1" indent="-100965">
              <a:spcBef>
                <a:spcPts val="655"/>
              </a:spcBef>
              <a:buSzPct val="78260"/>
              <a:buFont typeface="Wingdings"/>
              <a:buChar char=""/>
              <a:tabLst>
                <a:tab pos="299720" algn="l"/>
              </a:tabLst>
            </a:pPr>
            <a:r>
              <a:rPr lang="en-US" sz="1800" spc="-10" dirty="0">
                <a:latin typeface="Arial"/>
                <a:cs typeface="Arial"/>
              </a:rPr>
              <a:t>Bears </a:t>
            </a:r>
            <a:r>
              <a:rPr lang="en-US" sz="1800" spc="-5" dirty="0">
                <a:latin typeface="Arial"/>
                <a:cs typeface="Arial"/>
              </a:rPr>
              <a:t>similarities to </a:t>
            </a:r>
            <a:r>
              <a:rPr lang="en-US" sz="1800" spc="-10" dirty="0">
                <a:latin typeface="Arial"/>
                <a:cs typeface="Arial"/>
              </a:rPr>
              <a:t>recognized methodologies </a:t>
            </a:r>
            <a:r>
              <a:rPr lang="en-US" sz="1800" spc="-5" dirty="0">
                <a:latin typeface="Arial"/>
                <a:cs typeface="Arial"/>
              </a:rPr>
              <a:t>for </a:t>
            </a:r>
            <a:r>
              <a:rPr lang="en-US" sz="1800" spc="-10" dirty="0">
                <a:latin typeface="Arial"/>
                <a:cs typeface="Arial"/>
              </a:rPr>
              <a:t>data mining, notably  CRISP-DM*.</a:t>
            </a:r>
            <a:endParaRPr lang="en-US" sz="1800" dirty="0">
              <a:latin typeface="Arial"/>
              <a:cs typeface="Arial"/>
            </a:endParaRPr>
          </a:p>
          <a:p>
            <a:pPr marL="299085" lvl="1" indent="-100965">
              <a:spcBef>
                <a:spcPts val="640"/>
              </a:spcBef>
              <a:buSzPct val="78260"/>
              <a:buFont typeface="Wingdings"/>
              <a:buChar char=""/>
              <a:tabLst>
                <a:tab pos="299720" algn="l"/>
              </a:tabLst>
            </a:pPr>
            <a:r>
              <a:rPr lang="en-US" sz="1800" spc="-10" dirty="0">
                <a:latin typeface="Arial"/>
                <a:cs typeface="Arial"/>
              </a:rPr>
              <a:t>Updated </a:t>
            </a:r>
            <a:r>
              <a:rPr lang="en-US" sz="1800" spc="-5" dirty="0">
                <a:latin typeface="Arial"/>
                <a:cs typeface="Arial"/>
              </a:rPr>
              <a:t>for </a:t>
            </a:r>
            <a:r>
              <a:rPr lang="en-US" sz="1800" spc="-10" dirty="0">
                <a:latin typeface="Arial"/>
                <a:cs typeface="Arial"/>
              </a:rPr>
              <a:t>new considerations </a:t>
            </a:r>
            <a:r>
              <a:rPr lang="en-US" sz="1800" spc="-5" dirty="0">
                <a:latin typeface="Arial"/>
                <a:cs typeface="Arial"/>
              </a:rPr>
              <a:t>in data</a:t>
            </a:r>
            <a:r>
              <a:rPr lang="en-US" sz="1800" spc="5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science</a:t>
            </a:r>
            <a:endParaRPr lang="en-US" sz="1800" dirty="0">
              <a:latin typeface="Arial"/>
              <a:cs typeface="Arial"/>
            </a:endParaRPr>
          </a:p>
          <a:p>
            <a:pPr marL="989965">
              <a:lnSpc>
                <a:spcPct val="100000"/>
              </a:lnSpc>
              <a:spcBef>
                <a:spcPts val="830"/>
              </a:spcBef>
            </a:pPr>
            <a:r>
              <a:rPr lang="en-US" sz="1800" b="1" spc="-5" dirty="0">
                <a:solidFill>
                  <a:srgbClr val="0070C0"/>
                </a:solidFill>
                <a:latin typeface="Arial"/>
                <a:cs typeface="Arial"/>
              </a:rPr>
              <a:t>Cr</a:t>
            </a:r>
            <a:r>
              <a:rPr lang="en-US" sz="1800" spc="-5" dirty="0">
                <a:latin typeface="Arial"/>
                <a:cs typeface="Arial"/>
              </a:rPr>
              <a:t>oss</a:t>
            </a:r>
            <a:r>
              <a:rPr lang="en-US" sz="1800" spc="-110" dirty="0">
                <a:latin typeface="Arial"/>
                <a:cs typeface="Arial"/>
              </a:rPr>
              <a:t> </a:t>
            </a:r>
            <a:r>
              <a:rPr lang="en-US" sz="1800" b="1" spc="-5" dirty="0">
                <a:solidFill>
                  <a:srgbClr val="0070C0"/>
                </a:solidFill>
                <a:latin typeface="Arial"/>
                <a:cs typeface="Arial"/>
              </a:rPr>
              <a:t>I</a:t>
            </a:r>
            <a:r>
              <a:rPr lang="en-US" sz="1800" spc="-5" dirty="0">
                <a:latin typeface="Arial"/>
                <a:cs typeface="Arial"/>
              </a:rPr>
              <a:t>ndustry</a:t>
            </a:r>
            <a:r>
              <a:rPr lang="en-US" sz="1800" spc="-100" dirty="0">
                <a:latin typeface="Arial"/>
                <a:cs typeface="Arial"/>
              </a:rPr>
              <a:t> </a:t>
            </a:r>
            <a:r>
              <a:rPr lang="en-US" sz="1800" b="1" spc="-10" dirty="0">
                <a:solidFill>
                  <a:srgbClr val="0070C0"/>
                </a:solidFill>
                <a:latin typeface="Arial"/>
                <a:cs typeface="Arial"/>
              </a:rPr>
              <a:t>S</a:t>
            </a:r>
            <a:r>
              <a:rPr lang="en-US" sz="1800" spc="-10" dirty="0">
                <a:latin typeface="Arial"/>
                <a:cs typeface="Arial"/>
              </a:rPr>
              <a:t>tandard</a:t>
            </a:r>
            <a:r>
              <a:rPr lang="en-US" sz="1800" spc="-95" dirty="0">
                <a:latin typeface="Arial"/>
                <a:cs typeface="Arial"/>
              </a:rPr>
              <a:t> </a:t>
            </a:r>
            <a:r>
              <a:rPr lang="en-US" sz="1800" b="1" spc="-10" dirty="0">
                <a:solidFill>
                  <a:srgbClr val="0070C0"/>
                </a:solidFill>
                <a:latin typeface="Arial"/>
                <a:cs typeface="Arial"/>
              </a:rPr>
              <a:t>P</a:t>
            </a:r>
            <a:r>
              <a:rPr lang="en-US" sz="1800" spc="-10" dirty="0">
                <a:latin typeface="Arial"/>
                <a:cs typeface="Arial"/>
              </a:rPr>
              <a:t>rocess </a:t>
            </a:r>
            <a:r>
              <a:rPr lang="en-US" sz="1800" spc="-5" dirty="0">
                <a:latin typeface="Arial"/>
                <a:cs typeface="Arial"/>
              </a:rPr>
              <a:t>for</a:t>
            </a:r>
            <a:r>
              <a:rPr lang="en-US" sz="1800" spc="-100" dirty="0">
                <a:latin typeface="Arial"/>
                <a:cs typeface="Arial"/>
              </a:rPr>
              <a:t> </a:t>
            </a:r>
            <a:r>
              <a:rPr lang="en-US" sz="1800" b="1" spc="-10" dirty="0">
                <a:solidFill>
                  <a:srgbClr val="0070C0"/>
                </a:solidFill>
                <a:latin typeface="Arial"/>
                <a:cs typeface="Arial"/>
              </a:rPr>
              <a:t>D</a:t>
            </a:r>
            <a:r>
              <a:rPr lang="en-US" sz="1800" spc="-10" dirty="0">
                <a:latin typeface="Arial"/>
                <a:cs typeface="Arial"/>
              </a:rPr>
              <a:t>ata</a:t>
            </a:r>
            <a:r>
              <a:rPr lang="en-US" sz="1800" spc="-105" dirty="0">
                <a:latin typeface="Arial"/>
                <a:cs typeface="Arial"/>
              </a:rPr>
              <a:t> </a:t>
            </a:r>
            <a:r>
              <a:rPr lang="en-US" sz="1800" b="1" spc="-5" dirty="0">
                <a:solidFill>
                  <a:srgbClr val="0070C0"/>
                </a:solidFill>
                <a:latin typeface="Arial"/>
                <a:cs typeface="Arial"/>
              </a:rPr>
              <a:t>M</a:t>
            </a:r>
            <a:r>
              <a:rPr lang="en-US" sz="1800" spc="-5" dirty="0">
                <a:latin typeface="Arial"/>
                <a:cs typeface="Arial"/>
              </a:rPr>
              <a:t>ining</a:t>
            </a:r>
            <a:endParaRPr lang="en-US" sz="1800" dirty="0">
              <a:latin typeface="Arial"/>
              <a:cs typeface="Arial"/>
            </a:endParaRPr>
          </a:p>
          <a:p>
            <a:pPr marL="163195" indent="-139700">
              <a:spcBef>
                <a:spcPts val="710"/>
              </a:spcBef>
              <a:tabLst>
                <a:tab pos="163830" algn="l"/>
              </a:tabLst>
            </a:pPr>
            <a:r>
              <a:rPr lang="en-US" sz="1800" spc="5" dirty="0">
                <a:latin typeface="Arial"/>
                <a:cs typeface="Arial"/>
              </a:rPr>
              <a:t>In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the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next</a:t>
            </a:r>
            <a:r>
              <a:rPr lang="en-US" sz="1800" spc="-15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few</a:t>
            </a:r>
            <a:r>
              <a:rPr lang="en-US" sz="1800" spc="-2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slides,</a:t>
            </a:r>
            <a:r>
              <a:rPr lang="en-US" sz="1800" spc="-4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we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will</a:t>
            </a:r>
            <a:r>
              <a:rPr lang="en-US" sz="1800" spc="-2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look</a:t>
            </a:r>
            <a:r>
              <a:rPr lang="en-US" sz="1800" spc="-2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at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a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number</a:t>
            </a:r>
            <a:r>
              <a:rPr lang="en-US" sz="1800" spc="-5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of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spc="5" dirty="0" smtClean="0">
                <a:latin typeface="Arial"/>
                <a:cs typeface="Arial"/>
              </a:rPr>
              <a:t>different representations </a:t>
            </a:r>
            <a:r>
              <a:rPr lang="en-US" sz="1800" spc="5" dirty="0">
                <a:latin typeface="Arial"/>
                <a:cs typeface="Arial"/>
              </a:rPr>
              <a:t>of the Data </a:t>
            </a:r>
            <a:r>
              <a:rPr lang="en-US" sz="1800" spc="10" dirty="0">
                <a:latin typeface="Arial"/>
                <a:cs typeface="Arial"/>
              </a:rPr>
              <a:t>Science </a:t>
            </a:r>
            <a:r>
              <a:rPr lang="en-US" sz="1800" spc="5" dirty="0">
                <a:latin typeface="Arial"/>
                <a:cs typeface="Arial"/>
              </a:rPr>
              <a:t>methodology</a:t>
            </a:r>
            <a:r>
              <a:rPr lang="en-US" sz="1800" spc="-20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process</a:t>
            </a:r>
            <a:endParaRPr lang="en-US" sz="1800" dirty="0">
              <a:latin typeface="Arial"/>
              <a:cs typeface="Arial"/>
            </a:endParaRPr>
          </a:p>
          <a:p>
            <a:pPr marL="0" indent="0">
              <a:buNone/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94632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latin typeface="Arial"/>
                <a:cs typeface="Arial"/>
              </a:rPr>
              <a:t>Diagrams for Data Science</a:t>
            </a:r>
            <a:r>
              <a:rPr lang="en-US" spc="-50" dirty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Methodology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3195" marR="153035" indent="-139700">
              <a:lnSpc>
                <a:spcPct val="101299"/>
              </a:lnSpc>
              <a:spcBef>
                <a:spcPts val="1305"/>
              </a:spcBef>
              <a:tabLst>
                <a:tab pos="163830" algn="l"/>
              </a:tabLst>
            </a:pPr>
            <a:r>
              <a:rPr lang="en-US" sz="1800" spc="10" dirty="0">
                <a:latin typeface="Arial"/>
                <a:cs typeface="Arial"/>
              </a:rPr>
              <a:t>The </a:t>
            </a:r>
            <a:r>
              <a:rPr lang="en-US" sz="1800" spc="5" dirty="0">
                <a:latin typeface="Arial"/>
                <a:cs typeface="Arial"/>
              </a:rPr>
              <a:t>goal of the next three slides is </a:t>
            </a:r>
            <a:r>
              <a:rPr lang="en-US" sz="1800" dirty="0">
                <a:latin typeface="Arial"/>
                <a:cs typeface="Arial"/>
              </a:rPr>
              <a:t>to </a:t>
            </a:r>
            <a:r>
              <a:rPr lang="en-US" sz="1800" spc="10" dirty="0">
                <a:latin typeface="Arial"/>
                <a:cs typeface="Arial"/>
              </a:rPr>
              <a:t>show </a:t>
            </a:r>
            <a:r>
              <a:rPr lang="en-US" sz="1800" spc="5" dirty="0">
                <a:latin typeface="Arial"/>
                <a:cs typeface="Arial"/>
              </a:rPr>
              <a:t>you </a:t>
            </a:r>
            <a:r>
              <a:rPr lang="en-US" sz="1800" spc="15" dirty="0">
                <a:latin typeface="Arial"/>
                <a:cs typeface="Arial"/>
              </a:rPr>
              <a:t>some </a:t>
            </a:r>
            <a:r>
              <a:rPr lang="en-US" sz="1800" spc="5" dirty="0">
                <a:latin typeface="Arial"/>
                <a:cs typeface="Arial"/>
              </a:rPr>
              <a:t>different  representations</a:t>
            </a:r>
            <a:r>
              <a:rPr lang="en-US" sz="1800" spc="-6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of</a:t>
            </a:r>
            <a:r>
              <a:rPr lang="en-US" sz="1800" spc="-20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Data</a:t>
            </a:r>
            <a:r>
              <a:rPr lang="en-US" sz="1800" spc="-30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Science</a:t>
            </a:r>
            <a:r>
              <a:rPr lang="en-US" sz="1800" spc="-5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Methodology,</a:t>
            </a:r>
            <a:r>
              <a:rPr lang="en-US" sz="1800" spc="-35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aka</a:t>
            </a:r>
            <a:r>
              <a:rPr lang="en-US" sz="1800" spc="-40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Data</a:t>
            </a:r>
            <a:r>
              <a:rPr lang="en-US" sz="1800" spc="-25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Science  </a:t>
            </a:r>
            <a:r>
              <a:rPr lang="en-US" sz="1800" spc="5" dirty="0">
                <a:latin typeface="Arial"/>
                <a:cs typeface="Arial"/>
              </a:rPr>
              <a:t>Lifecycle</a:t>
            </a:r>
            <a:endParaRPr lang="en-US" sz="1800" dirty="0">
              <a:latin typeface="Arial"/>
              <a:cs typeface="Arial"/>
            </a:endParaRPr>
          </a:p>
          <a:p>
            <a:pPr marL="163195" indent="-139700">
              <a:spcBef>
                <a:spcPts val="480"/>
              </a:spcBef>
              <a:tabLst>
                <a:tab pos="163830" algn="l"/>
              </a:tabLst>
            </a:pPr>
            <a:r>
              <a:rPr lang="en-US" sz="1800" spc="5" dirty="0">
                <a:latin typeface="Arial"/>
                <a:cs typeface="Arial"/>
              </a:rPr>
              <a:t>Note the steps and the </a:t>
            </a:r>
            <a:r>
              <a:rPr lang="en-US" sz="1800" dirty="0">
                <a:latin typeface="Arial"/>
                <a:cs typeface="Arial"/>
              </a:rPr>
              <a:t>iteration </a:t>
            </a:r>
            <a:r>
              <a:rPr lang="en-US" sz="1800" spc="5" dirty="0">
                <a:latin typeface="Arial"/>
                <a:cs typeface="Arial"/>
              </a:rPr>
              <a:t>between the</a:t>
            </a:r>
            <a:r>
              <a:rPr lang="en-US" sz="1800" spc="-13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steps</a:t>
            </a:r>
            <a:endParaRPr lang="en-US" sz="1800" dirty="0">
              <a:latin typeface="Arial"/>
              <a:cs typeface="Arial"/>
            </a:endParaRPr>
          </a:p>
          <a:p>
            <a:pPr marL="163195" indent="-139700">
              <a:spcBef>
                <a:spcPts val="365"/>
              </a:spcBef>
              <a:tabLst>
                <a:tab pos="163830" algn="l"/>
              </a:tabLst>
            </a:pPr>
            <a:r>
              <a:rPr lang="en-US" sz="1800" spc="35" dirty="0">
                <a:latin typeface="Arial"/>
                <a:cs typeface="Arial"/>
              </a:rPr>
              <a:t>We </a:t>
            </a:r>
            <a:r>
              <a:rPr lang="en-US" sz="1800" dirty="0">
                <a:latin typeface="Arial"/>
                <a:cs typeface="Arial"/>
              </a:rPr>
              <a:t>will </a:t>
            </a:r>
            <a:r>
              <a:rPr lang="en-US" sz="1800" spc="5" dirty="0">
                <a:latin typeface="Arial"/>
                <a:cs typeface="Arial"/>
              </a:rPr>
              <a:t>then look at the </a:t>
            </a:r>
            <a:r>
              <a:rPr lang="en-US" sz="1800" i="1" spc="-35" dirty="0">
                <a:latin typeface="Arial"/>
                <a:cs typeface="Arial"/>
              </a:rPr>
              <a:t>specific </a:t>
            </a:r>
            <a:r>
              <a:rPr lang="en-US" sz="1800" i="1" spc="-30" dirty="0">
                <a:latin typeface="Arial"/>
                <a:cs typeface="Arial"/>
              </a:rPr>
              <a:t>skills </a:t>
            </a:r>
            <a:r>
              <a:rPr lang="en-US" sz="1800" spc="5" dirty="0">
                <a:latin typeface="Arial"/>
                <a:cs typeface="Arial"/>
              </a:rPr>
              <a:t>needed for the Data</a:t>
            </a:r>
            <a:r>
              <a:rPr lang="en-US" sz="1800" spc="-23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Scientist</a:t>
            </a:r>
            <a:endParaRPr lang="en-US" sz="1800" dirty="0">
              <a:latin typeface="Arial"/>
              <a:cs typeface="Arial"/>
            </a:endParaRPr>
          </a:p>
          <a:p>
            <a:pPr marL="163195" marR="5080" indent="-139700">
              <a:lnSpc>
                <a:spcPct val="101200"/>
              </a:lnSpc>
              <a:spcBef>
                <a:spcPts val="445"/>
              </a:spcBef>
              <a:tabLst>
                <a:tab pos="163830" algn="l"/>
              </a:tabLst>
            </a:pPr>
            <a:r>
              <a:rPr lang="en-US" sz="1800" spc="5" dirty="0">
                <a:latin typeface="Arial"/>
                <a:cs typeface="Arial"/>
              </a:rPr>
              <a:t>And, afterwards, </a:t>
            </a:r>
            <a:r>
              <a:rPr lang="en-US" sz="1800" spc="10" dirty="0">
                <a:latin typeface="Arial"/>
                <a:cs typeface="Arial"/>
              </a:rPr>
              <a:t>compare </a:t>
            </a:r>
            <a:r>
              <a:rPr lang="en-US" sz="1800" spc="5" dirty="0">
                <a:latin typeface="Arial"/>
                <a:cs typeface="Arial"/>
              </a:rPr>
              <a:t>the skills of the Data Scientist</a:t>
            </a:r>
            <a:r>
              <a:rPr lang="en-US" sz="1800" spc="-25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with those  expected of the Business</a:t>
            </a:r>
            <a:r>
              <a:rPr lang="en-US" sz="1800" spc="-9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Analyst</a:t>
            </a:r>
            <a:endParaRPr lang="en-US" sz="1800" dirty="0">
              <a:latin typeface="Arial"/>
              <a:cs typeface="Arial"/>
            </a:endParaRP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83642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pc="-10" dirty="0">
                <a:latin typeface="Arial"/>
                <a:cs typeface="Arial"/>
              </a:rPr>
              <a:t>Data </a:t>
            </a:r>
            <a:r>
              <a:rPr lang="fr-FR" spc="-5" dirty="0">
                <a:latin typeface="Arial"/>
                <a:cs typeface="Arial"/>
              </a:rPr>
              <a:t>Science</a:t>
            </a:r>
            <a:r>
              <a:rPr lang="fr-FR" spc="-40" dirty="0">
                <a:latin typeface="Arial"/>
                <a:cs typeface="Arial"/>
              </a:rPr>
              <a:t> </a:t>
            </a:r>
            <a:r>
              <a:rPr lang="fr-FR" spc="-5" dirty="0" err="1">
                <a:latin typeface="Arial"/>
                <a:cs typeface="Arial"/>
              </a:rPr>
              <a:t>Methodology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4" name="object 6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99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10" dirty="0">
                <a:latin typeface="Arial"/>
                <a:cs typeface="Arial"/>
              </a:rPr>
              <a:t>Data </a:t>
            </a:r>
            <a:r>
              <a:rPr lang="fr-FR" spc="-5" dirty="0">
                <a:latin typeface="Arial"/>
                <a:cs typeface="Arial"/>
              </a:rPr>
              <a:t>science </a:t>
            </a:r>
            <a:r>
              <a:rPr lang="fr-FR" spc="-5" dirty="0" err="1">
                <a:latin typeface="Arial"/>
                <a:cs typeface="Arial"/>
              </a:rPr>
              <a:t>project</a:t>
            </a:r>
            <a:r>
              <a:rPr lang="fr-FR" spc="-20" dirty="0">
                <a:latin typeface="Arial"/>
                <a:cs typeface="Arial"/>
              </a:rPr>
              <a:t> </a:t>
            </a:r>
            <a:r>
              <a:rPr lang="fr-FR" spc="-10" dirty="0" err="1" smtClean="0">
                <a:latin typeface="Arial"/>
                <a:cs typeface="Arial"/>
              </a:rPr>
              <a:t>lifecycle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7744" y="1188720"/>
            <a:ext cx="4190240" cy="5358384"/>
          </a:xfrm>
        </p:spPr>
        <p:txBody>
          <a:bodyPr/>
          <a:lstStyle/>
          <a:p>
            <a:pPr marL="23495">
              <a:spcBef>
                <a:spcPts val="1220"/>
              </a:spcBef>
            </a:pPr>
            <a:r>
              <a:rPr lang="en-US" sz="1800" i="1" spc="-45" dirty="0">
                <a:latin typeface="Arial"/>
                <a:cs typeface="Arial"/>
              </a:rPr>
              <a:t>Another </a:t>
            </a:r>
            <a:r>
              <a:rPr lang="en-US" sz="1800" spc="5" dirty="0">
                <a:latin typeface="Arial"/>
                <a:cs typeface="Arial"/>
              </a:rPr>
              <a:t>description of </a:t>
            </a:r>
            <a:r>
              <a:rPr lang="en-US" sz="1800" spc="10" dirty="0">
                <a:latin typeface="Arial"/>
                <a:cs typeface="Arial"/>
              </a:rPr>
              <a:t>a</a:t>
            </a:r>
            <a:r>
              <a:rPr lang="en-US" sz="1800" spc="-85" dirty="0">
                <a:latin typeface="Arial"/>
                <a:cs typeface="Arial"/>
              </a:rPr>
              <a:t> </a:t>
            </a:r>
            <a:r>
              <a:rPr lang="en-US" sz="1800" spc="5" dirty="0" smtClean="0">
                <a:latin typeface="Arial"/>
                <a:cs typeface="Arial"/>
              </a:rPr>
              <a:t>data </a:t>
            </a:r>
            <a:r>
              <a:rPr lang="en-US" sz="1800" spc="10" dirty="0" smtClean="0">
                <a:latin typeface="Arial"/>
                <a:cs typeface="Arial"/>
              </a:rPr>
              <a:t>science </a:t>
            </a:r>
            <a:r>
              <a:rPr lang="en-US" sz="1800" spc="5" dirty="0">
                <a:latin typeface="Arial"/>
                <a:cs typeface="Arial"/>
              </a:rPr>
              <a:t>project</a:t>
            </a:r>
            <a:r>
              <a:rPr lang="en-US" sz="1800" spc="-9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lifecycle:</a:t>
            </a:r>
            <a:endParaRPr lang="en-US" sz="1800" dirty="0">
              <a:latin typeface="Arial"/>
              <a:cs typeface="Arial"/>
            </a:endParaRPr>
          </a:p>
          <a:p>
            <a:pPr marL="163195" marR="414655" indent="-139700">
              <a:spcBef>
                <a:spcPts val="465"/>
              </a:spcBef>
              <a:tabLst>
                <a:tab pos="163830" algn="l"/>
              </a:tabLst>
            </a:pPr>
            <a:r>
              <a:rPr lang="en-US" sz="1800" spc="10" dirty="0">
                <a:latin typeface="Arial"/>
                <a:cs typeface="Arial"/>
              </a:rPr>
              <a:t>“The </a:t>
            </a:r>
            <a:r>
              <a:rPr lang="en-US" sz="1800" spc="5" dirty="0">
                <a:latin typeface="Arial"/>
                <a:cs typeface="Arial"/>
              </a:rPr>
              <a:t>lifecycle of </a:t>
            </a:r>
            <a:r>
              <a:rPr lang="en-US" sz="1800" spc="10" dirty="0">
                <a:latin typeface="Arial"/>
                <a:cs typeface="Arial"/>
              </a:rPr>
              <a:t>a </a:t>
            </a:r>
            <a:r>
              <a:rPr lang="en-US" sz="1800" spc="5" dirty="0">
                <a:latin typeface="Arial"/>
                <a:cs typeface="Arial"/>
              </a:rPr>
              <a:t>data  science project: loops</a:t>
            </a:r>
            <a:r>
              <a:rPr lang="en-US" sz="1800" spc="-15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within  loops”</a:t>
            </a:r>
            <a:endParaRPr lang="en-US" sz="1800" dirty="0">
              <a:latin typeface="Arial"/>
              <a:cs typeface="Arial"/>
            </a:endParaRPr>
          </a:p>
          <a:p>
            <a:pPr marL="299085" marR="374015" lvl="1" indent="-100965">
              <a:spcBef>
                <a:spcPts val="465"/>
              </a:spcBef>
              <a:buSzPct val="78260"/>
              <a:buFont typeface="Wingdings"/>
              <a:buChar char=""/>
              <a:tabLst>
                <a:tab pos="299720" algn="l"/>
              </a:tabLst>
            </a:pPr>
            <a:r>
              <a:rPr lang="en-US" sz="1800" spc="-10" dirty="0" err="1">
                <a:latin typeface="Arial"/>
                <a:cs typeface="Arial"/>
              </a:rPr>
              <a:t>Zumel</a:t>
            </a:r>
            <a:r>
              <a:rPr lang="en-US" sz="1800" spc="-10" dirty="0">
                <a:latin typeface="Arial"/>
                <a:cs typeface="Arial"/>
              </a:rPr>
              <a:t>, N., </a:t>
            </a:r>
            <a:r>
              <a:rPr lang="en-US" sz="1800" spc="-5" dirty="0">
                <a:latin typeface="Arial"/>
                <a:cs typeface="Arial"/>
              </a:rPr>
              <a:t>&amp; </a:t>
            </a:r>
            <a:r>
              <a:rPr lang="en-US" sz="1800" spc="-10" dirty="0">
                <a:latin typeface="Arial"/>
                <a:cs typeface="Arial"/>
              </a:rPr>
              <a:t>Mount, </a:t>
            </a:r>
            <a:r>
              <a:rPr lang="en-US" sz="1800" spc="-5" dirty="0">
                <a:latin typeface="Arial"/>
                <a:cs typeface="Arial"/>
              </a:rPr>
              <a:t>J.  </a:t>
            </a:r>
            <a:r>
              <a:rPr lang="en-US" sz="1800" i="1" spc="-25" dirty="0">
                <a:latin typeface="Arial"/>
                <a:cs typeface="Arial"/>
              </a:rPr>
              <a:t>Practical </a:t>
            </a:r>
            <a:r>
              <a:rPr lang="en-US" sz="1800" i="1" spc="-35" dirty="0">
                <a:latin typeface="Arial"/>
                <a:cs typeface="Arial"/>
              </a:rPr>
              <a:t>data </a:t>
            </a:r>
            <a:r>
              <a:rPr lang="en-US" sz="1800" i="1" spc="-30" dirty="0">
                <a:latin typeface="Arial"/>
                <a:cs typeface="Arial"/>
              </a:rPr>
              <a:t>science with </a:t>
            </a:r>
            <a:r>
              <a:rPr lang="en-US" sz="1800" i="1" spc="-15" dirty="0">
                <a:latin typeface="Arial"/>
                <a:cs typeface="Arial"/>
              </a:rPr>
              <a:t>R</a:t>
            </a:r>
            <a:r>
              <a:rPr lang="en-US" sz="1800" spc="-15" dirty="0">
                <a:latin typeface="Arial"/>
                <a:cs typeface="Arial"/>
              </a:rPr>
              <a:t>.  </a:t>
            </a:r>
            <a:r>
              <a:rPr lang="en-US" sz="1800" spc="-5" dirty="0">
                <a:latin typeface="Arial"/>
                <a:cs typeface="Arial"/>
              </a:rPr>
              <a:t>Shelter Island, </a:t>
            </a:r>
            <a:r>
              <a:rPr lang="en-US" sz="1800" spc="-15" dirty="0">
                <a:latin typeface="Arial"/>
                <a:cs typeface="Arial"/>
              </a:rPr>
              <a:t>NY: </a:t>
            </a:r>
            <a:r>
              <a:rPr lang="en-US" sz="1800" spc="-10" dirty="0">
                <a:latin typeface="Arial"/>
                <a:cs typeface="Arial"/>
              </a:rPr>
              <a:t>Manning  </a:t>
            </a:r>
            <a:r>
              <a:rPr lang="en-US" sz="1800" spc="-5" dirty="0">
                <a:latin typeface="Arial"/>
                <a:cs typeface="Arial"/>
              </a:rPr>
              <a:t>Publications, </a:t>
            </a:r>
            <a:r>
              <a:rPr lang="en-US" sz="1800" spc="-10" dirty="0">
                <a:latin typeface="Arial"/>
                <a:cs typeface="Arial"/>
              </a:rPr>
              <a:t>p.</a:t>
            </a:r>
            <a:r>
              <a:rPr lang="en-US" sz="1800" spc="-15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7.</a:t>
            </a:r>
            <a:endParaRPr lang="en-US" sz="1800" dirty="0">
              <a:latin typeface="Arial"/>
              <a:cs typeface="Arial"/>
            </a:endParaRPr>
          </a:p>
          <a:p>
            <a:endParaRPr lang="fr-FR" sz="1800" dirty="0"/>
          </a:p>
        </p:txBody>
      </p:sp>
      <p:sp>
        <p:nvSpPr>
          <p:cNvPr id="4" name="object 6"/>
          <p:cNvSpPr/>
          <p:nvPr/>
        </p:nvSpPr>
        <p:spPr>
          <a:xfrm>
            <a:off x="4716016" y="1196752"/>
            <a:ext cx="4464496" cy="4968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434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and Content">
  <a:themeElements>
    <a:clrScheme name="IBM Analytics Ed Colors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DD731C"/>
      </a:accent1>
      <a:accent2>
        <a:srgbClr val="00649D"/>
      </a:accent2>
      <a:accent3>
        <a:srgbClr val="008ABF"/>
      </a:accent3>
      <a:accent4>
        <a:srgbClr val="FECE00"/>
      </a:accent4>
      <a:accent5>
        <a:srgbClr val="008A52"/>
      </a:accent5>
      <a:accent6>
        <a:srgbClr val="7F1C7D"/>
      </a:accent6>
      <a:hlink>
        <a:srgbClr val="00649D"/>
      </a:hlink>
      <a:folHlink>
        <a:srgbClr val="008ABF"/>
      </a:folHlink>
    </a:clrScheme>
    <a:fontScheme name="IBM Analytics Ed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38100">
          <a:solidFill>
            <a:schemeClr val="tx1"/>
          </a:solidFill>
          <a:round/>
          <a:headEnd/>
          <a:tailEnd type="stealth" w="med" len="med"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92976" tIns="46488" rIns="92976" bIns="46488"/>
      <a:lstStyle>
        <a:defPPr>
          <a:defRPr dirty="0"/>
        </a:defPPr>
      </a:lstStyle>
    </a:spDef>
  </a:objectDefaults>
  <a:extraClrSchemeLst/>
  <a:extLst>
    <a:ext uri="{05A4C25C-085E-4340-85A3-A5531E510DB2}">
      <thm15:themeFamily xmlns="" xmlns:thm15="http://schemas.microsoft.com/office/thememl/2012/main" name="IBM_Analytics_Cloud_Education_Template_V2.potm" id="{B63C468E-1E6C-4864-8AF4-856C544AAB5A}" vid="{D1016376-05C2-4182-BD39-BA15DCE26E5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IBM Analytics Ed Colors">
    <a:dk1>
      <a:srgbClr val="000000"/>
    </a:dk1>
    <a:lt1>
      <a:srgbClr val="FFFFFF"/>
    </a:lt1>
    <a:dk2>
      <a:srgbClr val="FFFFFF"/>
    </a:dk2>
    <a:lt2>
      <a:srgbClr val="FFFFFF"/>
    </a:lt2>
    <a:accent1>
      <a:srgbClr val="DD731C"/>
    </a:accent1>
    <a:accent2>
      <a:srgbClr val="00649D"/>
    </a:accent2>
    <a:accent3>
      <a:srgbClr val="008ABF"/>
    </a:accent3>
    <a:accent4>
      <a:srgbClr val="FECE00"/>
    </a:accent4>
    <a:accent5>
      <a:srgbClr val="008A52"/>
    </a:accent5>
    <a:accent6>
      <a:srgbClr val="7F1C7D"/>
    </a:accent6>
    <a:hlink>
      <a:srgbClr val="00649D"/>
    </a:hlink>
    <a:folHlink>
      <a:srgbClr val="008A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998</TotalTime>
  <Words>6483</Words>
  <Application>Microsoft Office PowerPoint</Application>
  <PresentationFormat>Affichage à l'écran (4:3)</PresentationFormat>
  <Paragraphs>431</Paragraphs>
  <Slides>46</Slides>
  <Notes>16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46</vt:i4>
      </vt:variant>
    </vt:vector>
  </HeadingPairs>
  <TitlesOfParts>
    <vt:vector size="47" baseType="lpstr">
      <vt:lpstr>Title and Content</vt:lpstr>
      <vt:lpstr>Data Science and Data Science Notebooks</vt:lpstr>
      <vt:lpstr>Unit objectives</vt:lpstr>
      <vt:lpstr>A lead-in to Data Analysis</vt:lpstr>
      <vt:lpstr>What is methodology?</vt:lpstr>
      <vt:lpstr>Data Science - using the Scientific Method</vt:lpstr>
      <vt:lpstr>Applying methodology to Data Science</vt:lpstr>
      <vt:lpstr>Diagrams for Data Science Methodology</vt:lpstr>
      <vt:lpstr>Data Science Methodology</vt:lpstr>
      <vt:lpstr>Data science project lifecycle</vt:lpstr>
      <vt:lpstr>Présentation PowerPoint</vt:lpstr>
      <vt:lpstr>Analytics &amp; the analytic life cycle</vt:lpstr>
      <vt:lpstr>Systematic approach in Three Phases</vt:lpstr>
      <vt:lpstr>Godsey’s Three Phases in a diagram</vt:lpstr>
      <vt:lpstr>So then, what is Data Science?</vt:lpstr>
      <vt:lpstr>AI &gt;&gt; Machine Learning &gt;&gt; Deep Learning</vt:lpstr>
      <vt:lpstr>The Work of the Data Scientist</vt:lpstr>
      <vt:lpstr>Drew Conway’s Venn diagram</vt:lpstr>
      <vt:lpstr>Drew Conway’s Venn diagram (adapted)</vt:lpstr>
      <vt:lpstr>Présentation PowerPoint</vt:lpstr>
      <vt:lpstr>The data science skill set</vt:lpstr>
      <vt:lpstr>Data Roles &amp; Skill Sets</vt:lpstr>
      <vt:lpstr>Business Analysts vs Data Scientists</vt:lpstr>
      <vt:lpstr>What type of education do Data Scientists have?</vt:lpstr>
      <vt:lpstr>The art of Data Science in 5 steps</vt:lpstr>
      <vt:lpstr>Important things to know about Data Science</vt:lpstr>
      <vt:lpstr>Now down to the practical steps in the process</vt:lpstr>
      <vt:lpstr>Mommy, where does data come from?</vt:lpstr>
      <vt:lpstr>The scientific method - Generic</vt:lpstr>
      <vt:lpstr>Data Notebooks: Tools for data scientists</vt:lpstr>
      <vt:lpstr>The Data Science Pipeline - Summarization</vt:lpstr>
      <vt:lpstr>We will use the Anaconda distribution of Python</vt:lpstr>
      <vt:lpstr>If your Python 3 is weak? …and new to Jupyter?</vt:lpstr>
      <vt:lpstr>Getting started with Jupyter</vt:lpstr>
      <vt:lpstr>Data Science - according to Continuum Analytics</vt:lpstr>
      <vt:lpstr>Python libraries for Data Analysis</vt:lpstr>
      <vt:lpstr>Pandas</vt:lpstr>
      <vt:lpstr>The tools of statistics</vt:lpstr>
      <vt:lpstr>Hardware &amp; software for Data Science</vt:lpstr>
      <vt:lpstr>Notebooks &amp; Workbenches for Data</vt:lpstr>
      <vt:lpstr>Jupyter Notebook (formerly IPython)</vt:lpstr>
      <vt:lpstr>Apache Zeppelin - a short overview</vt:lpstr>
      <vt:lpstr>IBM Watson Studio</vt:lpstr>
      <vt:lpstr>Demo: Introducing Watson Studio</vt:lpstr>
      <vt:lpstr>Working with Data Science in the Cloud</vt:lpstr>
      <vt:lpstr>Checkpoint</vt:lpstr>
      <vt:lpstr>Unit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and Data Science Notebooks</dc:title>
  <dc:creator>nouha</dc:creator>
  <cp:lastModifiedBy>nouha</cp:lastModifiedBy>
  <cp:revision>31</cp:revision>
  <dcterms:created xsi:type="dcterms:W3CDTF">2019-03-01T16:50:14Z</dcterms:created>
  <dcterms:modified xsi:type="dcterms:W3CDTF">2019-11-24T16:29:56Z</dcterms:modified>
</cp:coreProperties>
</file>