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A5C8-6412-4C08-B71E-A8FB3B39A24E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D9DEE-9A94-49D1-B6E7-AA3EC3F00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.linuxfoundation.org/datasciencenotebookguidelin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dpi.org/tag/data-scienc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nami.com/2016/05/04/rise-data-science-notebook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outube.com/watch?v=NR1MYg_7oS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jupyter/notebook/tree/master/docs/source/examples/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mark.org/help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upyter-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youtube.com/watch?v=Fi_Xd6h4ncw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309245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Excellent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comparison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Zeppelin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Initiative  </a:t>
            </a:r>
            <a:r>
              <a:rPr lang="en-US" sz="1200" spc="-20" dirty="0" smtClean="0">
                <a:latin typeface="Arial"/>
                <a:cs typeface="Arial"/>
              </a:rPr>
              <a:t>(</a:t>
            </a:r>
            <a:r>
              <a:rPr lang="en-US" sz="1200" spc="-20" dirty="0" err="1" smtClean="0">
                <a:latin typeface="Arial"/>
                <a:cs typeface="Arial"/>
              </a:rPr>
              <a:t>ODPi</a:t>
            </a:r>
            <a:r>
              <a:rPr lang="en-US" sz="1200" spc="-20" dirty="0" smtClean="0">
                <a:latin typeface="Arial"/>
                <a:cs typeface="Arial"/>
              </a:rPr>
              <a:t>) 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Linux</a:t>
            </a:r>
            <a:r>
              <a:rPr lang="en-US" sz="1200" spc="-1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Foundation: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395730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 Notebook Guidelines 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http://go.linuxfoundation.org/datasciencenotebookguidelines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570990" indent="-344170">
              <a:lnSpc>
                <a:spcPts val="1610"/>
              </a:lnSpc>
              <a:spcBef>
                <a:spcPts val="71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err="1" smtClean="0">
                <a:latin typeface="Arial"/>
                <a:cs typeface="Arial"/>
              </a:rPr>
              <a:t>ODPi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Webinar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How </a:t>
            </a:r>
            <a:r>
              <a:rPr lang="en-US" sz="1200" spc="-10" dirty="0" smtClean="0">
                <a:latin typeface="Arial"/>
                <a:cs typeface="Arial"/>
              </a:rPr>
              <a:t>BI </a:t>
            </a:r>
            <a:r>
              <a:rPr lang="en-US" sz="1200" spc="-20" dirty="0" smtClean="0">
                <a:latin typeface="Arial"/>
                <a:cs typeface="Arial"/>
              </a:rPr>
              <a:t>and Data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Gets Results 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4"/>
              </a:rPr>
              <a:t>www.odpi.org/tag/data-science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Multi-user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support: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080" indent="-344170">
              <a:lnSpc>
                <a:spcPts val="1610"/>
              </a:lnSpc>
              <a:spcBef>
                <a:spcPts val="74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Native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does not support multi-user. However, </a:t>
            </a:r>
            <a:r>
              <a:rPr lang="en-US" sz="1200" spc="-25" dirty="0" err="1" smtClean="0">
                <a:latin typeface="Arial"/>
                <a:cs typeface="Arial"/>
              </a:rPr>
              <a:t>JupyterHub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 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notebooks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separate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sessions.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22885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Zeppelin: Multiple users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30" dirty="0" smtClean="0">
                <a:latin typeface="Arial"/>
                <a:cs typeface="Arial"/>
              </a:rPr>
              <a:t>collaborate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real-time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notebook. </a:t>
            </a:r>
            <a:r>
              <a:rPr lang="en-US" sz="1200" spc="-25" dirty="0" smtClean="0">
                <a:latin typeface="Arial"/>
                <a:cs typeface="Arial"/>
              </a:rPr>
              <a:t>Multiple  users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multiple </a:t>
            </a:r>
            <a:r>
              <a:rPr lang="en-US" sz="1200" spc="-30" dirty="0" smtClean="0">
                <a:latin typeface="Arial"/>
                <a:cs typeface="Arial"/>
              </a:rPr>
              <a:t>languages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same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notebook.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US" sz="1200" spc="-25" dirty="0" smtClean="0">
                <a:latin typeface="Arial"/>
                <a:cs typeface="Arial"/>
              </a:rPr>
              <a:t>Architecture: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50825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notebook </a:t>
            </a:r>
            <a:r>
              <a:rPr lang="en-US" sz="1200" spc="-25" dirty="0" smtClean="0">
                <a:latin typeface="Arial"/>
                <a:cs typeface="Arial"/>
              </a:rPr>
              <a:t>server sends </a:t>
            </a:r>
            <a:r>
              <a:rPr lang="en-US" sz="1200" spc="-20" dirty="0" smtClean="0">
                <a:latin typeface="Arial"/>
                <a:cs typeface="Arial"/>
              </a:rPr>
              <a:t>code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language kernels, </a:t>
            </a:r>
            <a:r>
              <a:rPr lang="en-US" sz="1200" spc="-30" dirty="0" smtClean="0">
                <a:latin typeface="Arial"/>
                <a:cs typeface="Arial"/>
              </a:rPr>
              <a:t>renders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browser,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stores </a:t>
            </a:r>
            <a:r>
              <a:rPr lang="en-US" sz="1200" spc="-30" dirty="0" smtClean="0">
                <a:latin typeface="Arial"/>
                <a:cs typeface="Arial"/>
              </a:rPr>
              <a:t>code/output/Markdown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JSON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files.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348615" indent="-344170">
              <a:lnSpc>
                <a:spcPct val="95900"/>
              </a:lnSpc>
              <a:spcBef>
                <a:spcPts val="17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Zeppelin: </a:t>
            </a:r>
            <a:r>
              <a:rPr lang="en-US" sz="1200" spc="-30" dirty="0" smtClean="0">
                <a:latin typeface="Arial"/>
                <a:cs typeface="Arial"/>
              </a:rPr>
              <a:t>Zeppelin </a:t>
            </a:r>
            <a:r>
              <a:rPr lang="en-US" sz="1200" spc="-25" dirty="0" smtClean="0">
                <a:latin typeface="Arial"/>
                <a:cs typeface="Arial"/>
              </a:rPr>
              <a:t>server daemon manages multiple </a:t>
            </a:r>
            <a:r>
              <a:rPr lang="en-US" sz="1200" spc="-30" dirty="0" smtClean="0">
                <a:latin typeface="Arial"/>
                <a:cs typeface="Arial"/>
              </a:rPr>
              <a:t>interpreters </a:t>
            </a:r>
            <a:r>
              <a:rPr lang="en-US" sz="1200" spc="-25" dirty="0" smtClean="0">
                <a:latin typeface="Arial"/>
                <a:cs typeface="Arial"/>
              </a:rPr>
              <a:t>(backend  integrations).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Web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application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communicates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socket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  real-time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communication.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BigData</a:t>
            </a:r>
            <a:r>
              <a:rPr lang="en-US" sz="1200" spc="-1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Ecosystem: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00660" indent="-344170">
              <a:lnSpc>
                <a:spcPct val="96200"/>
              </a:lnSpc>
              <a:spcBef>
                <a:spcPts val="69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</a:t>
            </a:r>
            <a:r>
              <a:rPr lang="en-US" sz="1200" spc="-20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connected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variety </a:t>
            </a:r>
            <a:r>
              <a:rPr lang="en-US" sz="1200" spc="-20" dirty="0" smtClean="0">
                <a:latin typeface="Arial"/>
                <a:cs typeface="Arial"/>
              </a:rPr>
              <a:t>of big data </a:t>
            </a:r>
            <a:r>
              <a:rPr lang="en-US" sz="1200" spc="-25" dirty="0" smtClean="0">
                <a:latin typeface="Arial"/>
                <a:cs typeface="Arial"/>
              </a:rPr>
              <a:t>execution engines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frameworks: Spark, massively parallel processing (MPP) databases, Hadoop,  </a:t>
            </a:r>
            <a:r>
              <a:rPr lang="en-US" sz="1200" spc="-20" dirty="0" smtClean="0">
                <a:latin typeface="Arial"/>
                <a:cs typeface="Arial"/>
              </a:rPr>
              <a:t>etc.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30504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Zeppelin: Tightly integrated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Apache Spark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other big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  engines.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spc="-25" dirty="0" smtClean="0">
                <a:latin typeface="Arial"/>
                <a:cs typeface="Arial"/>
              </a:rPr>
              <a:t>Security: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04825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Code executed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notebook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trusted, </a:t>
            </a:r>
            <a:r>
              <a:rPr lang="en-US" sz="1200" spc="-20" dirty="0" smtClean="0">
                <a:latin typeface="Arial"/>
                <a:cs typeface="Arial"/>
              </a:rPr>
              <a:t>like any other </a:t>
            </a:r>
            <a:r>
              <a:rPr lang="en-US" sz="1200" spc="-25" dirty="0" smtClean="0">
                <a:latin typeface="Arial"/>
                <a:cs typeface="Arial"/>
              </a:rPr>
              <a:t>Python  program. Token-based </a:t>
            </a:r>
            <a:r>
              <a:rPr lang="en-US" sz="1200" spc="-30" dirty="0" smtClean="0">
                <a:latin typeface="Arial"/>
                <a:cs typeface="Arial"/>
              </a:rPr>
              <a:t>authentication </a:t>
            </a:r>
            <a:r>
              <a:rPr lang="en-US" sz="1200" spc="-15" dirty="0" smtClean="0">
                <a:latin typeface="Arial"/>
                <a:cs typeface="Arial"/>
              </a:rPr>
              <a:t>on by </a:t>
            </a:r>
            <a:r>
              <a:rPr lang="en-US" sz="1200" spc="-25" dirty="0" smtClean="0">
                <a:latin typeface="Arial"/>
                <a:cs typeface="Arial"/>
              </a:rPr>
              <a:t>default. Root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25" dirty="0" smtClean="0">
                <a:latin typeface="Arial"/>
                <a:cs typeface="Arial"/>
              </a:rPr>
              <a:t>disabled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default.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6985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Zeppelin: User authentication (LDAP, </a:t>
            </a:r>
            <a:r>
              <a:rPr lang="en-US" sz="1200" spc="-20" dirty="0" smtClean="0">
                <a:latin typeface="Arial"/>
                <a:cs typeface="Arial"/>
              </a:rPr>
              <a:t>AD </a:t>
            </a:r>
            <a:r>
              <a:rPr lang="en-US" sz="1200" spc="-25" dirty="0" smtClean="0">
                <a:latin typeface="Arial"/>
                <a:cs typeface="Arial"/>
              </a:rPr>
              <a:t>integration) </a:t>
            </a:r>
            <a:r>
              <a:rPr lang="en-US" sz="1200" spc="-30" dirty="0" smtClean="0">
                <a:latin typeface="Arial"/>
                <a:cs typeface="Arial"/>
              </a:rPr>
              <a:t>Notebook </a:t>
            </a:r>
            <a:r>
              <a:rPr lang="en-US" sz="1200" spc="-25" dirty="0" smtClean="0">
                <a:latin typeface="Arial"/>
                <a:cs typeface="Arial"/>
              </a:rPr>
              <a:t>ACL. Interpreter  </a:t>
            </a:r>
            <a:r>
              <a:rPr lang="en-US" sz="1200" spc="-20" dirty="0" smtClean="0">
                <a:latin typeface="Arial"/>
                <a:cs typeface="Arial"/>
              </a:rPr>
              <a:t>ACL. </a:t>
            </a:r>
            <a:r>
              <a:rPr lang="en-US" sz="1200" spc="-15" dirty="0" smtClean="0">
                <a:latin typeface="Arial"/>
                <a:cs typeface="Arial"/>
              </a:rPr>
              <a:t>SSL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connection.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1200" spc="-25" dirty="0" smtClean="0">
                <a:latin typeface="Arial"/>
                <a:cs typeface="Arial"/>
              </a:rPr>
              <a:t>Support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Community: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08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Mature project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active community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good support.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  </a:t>
            </a:r>
            <a:r>
              <a:rPr lang="en-US" sz="1200" spc="-20" dirty="0" smtClean="0">
                <a:latin typeface="Arial"/>
                <a:cs typeface="Arial"/>
              </a:rPr>
              <a:t>born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2014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roots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going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back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iPython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2001.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Steering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council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endParaRPr lang="en-US" sz="1200" dirty="0" smtClean="0">
              <a:latin typeface="Arial"/>
              <a:cs typeface="Arial"/>
            </a:endParaRPr>
          </a:p>
          <a:p>
            <a:pPr marL="584835" marR="981075">
              <a:lnSpc>
                <a:spcPts val="1610"/>
              </a:lnSpc>
              <a:spcBef>
                <a:spcPts val="5"/>
              </a:spcBef>
            </a:pPr>
            <a:r>
              <a:rPr lang="en-US" sz="1200" spc="-20" dirty="0" smtClean="0">
                <a:latin typeface="Arial"/>
                <a:cs typeface="Arial"/>
              </a:rPr>
              <a:t>~15 </a:t>
            </a:r>
            <a:r>
              <a:rPr lang="en-US" sz="1200" spc="-25" dirty="0" smtClean="0">
                <a:latin typeface="Arial"/>
                <a:cs typeface="Arial"/>
              </a:rPr>
              <a:t>members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academia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commercial companies. Search  </a:t>
            </a:r>
            <a:r>
              <a:rPr lang="en-US" sz="1200" spc="-30" dirty="0" smtClean="0">
                <a:latin typeface="Arial"/>
                <a:cs typeface="Arial"/>
              </a:rPr>
              <a:t>https://stackoverflow.com/search?q=jupyter </a:t>
            </a:r>
            <a:r>
              <a:rPr lang="en-US" sz="1200" spc="-25" dirty="0" smtClean="0">
                <a:latin typeface="Arial"/>
                <a:cs typeface="Arial"/>
              </a:rPr>
              <a:t>returns ~10,500</a:t>
            </a:r>
            <a:r>
              <a:rPr lang="en-US" sz="1200" spc="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results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301625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Zeppelin: Apache Zeppelin </a:t>
            </a:r>
            <a:r>
              <a:rPr lang="en-US" sz="1200" spc="-20" dirty="0" smtClean="0">
                <a:latin typeface="Arial"/>
                <a:cs typeface="Arial"/>
              </a:rPr>
              <a:t>is one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most </a:t>
            </a:r>
            <a:r>
              <a:rPr lang="en-US" sz="1200" spc="-25" dirty="0" smtClean="0">
                <a:latin typeface="Arial"/>
                <a:cs typeface="Arial"/>
              </a:rPr>
              <a:t>active projects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Apache  Software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Foundation.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born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2013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became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of  </a:t>
            </a:r>
            <a:r>
              <a:rPr lang="en-US" sz="1200" spc="-15" dirty="0" smtClean="0">
                <a:latin typeface="Arial"/>
                <a:cs typeface="Arial"/>
              </a:rPr>
              <a:t>ASF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2015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37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6896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notebooks </a:t>
            </a:r>
            <a:r>
              <a:rPr lang="en-US" sz="1200" spc="-20" dirty="0" smtClean="0">
                <a:latin typeface="Arial"/>
                <a:cs typeface="Arial"/>
              </a:rPr>
              <a:t>such as the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notebook </a:t>
            </a:r>
            <a:r>
              <a:rPr lang="en-US" sz="1200" spc="-20" dirty="0" smtClean="0">
                <a:latin typeface="Arial"/>
                <a:cs typeface="Arial"/>
              </a:rPr>
              <a:t>take the </a:t>
            </a:r>
            <a:r>
              <a:rPr lang="en-US" sz="1200" spc="-25" dirty="0" smtClean="0">
                <a:latin typeface="Arial"/>
                <a:cs typeface="Arial"/>
              </a:rPr>
              <a:t>place often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previous  </a:t>
            </a:r>
            <a:r>
              <a:rPr lang="en-US" sz="1200" spc="-25" dirty="0" smtClean="0">
                <a:latin typeface="Arial"/>
                <a:cs typeface="Arial"/>
              </a:rPr>
              <a:t>approached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presenting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research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regularly  presented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through: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PowerPoint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slides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Written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reports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96000"/>
              </a:lnSpc>
              <a:spcBef>
                <a:spcPts val="600"/>
              </a:spcBef>
            </a:pPr>
            <a:r>
              <a:rPr lang="en-US" sz="1200" spc="-25" dirty="0" smtClean="0">
                <a:latin typeface="Arial"/>
                <a:cs typeface="Arial"/>
              </a:rPr>
              <a:t>Notebooks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environment,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allowing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scientist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take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advantage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computational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resources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beyond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laptop,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operate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full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without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downsample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download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local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copy.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2705">
              <a:lnSpc>
                <a:spcPts val="1610"/>
              </a:lnSpc>
              <a:spcBef>
                <a:spcPts val="45"/>
              </a:spcBef>
            </a:pPr>
            <a:r>
              <a:rPr lang="en-US" sz="1200" spc="-25" dirty="0" smtClean="0">
                <a:latin typeface="Arial"/>
                <a:cs typeface="Arial"/>
              </a:rPr>
              <a:t>Additional computational power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25" dirty="0" smtClean="0">
                <a:latin typeface="Arial"/>
                <a:cs typeface="Arial"/>
              </a:rPr>
              <a:t>enables complex processing, even quick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machine 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training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intractable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local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881380" indent="-344170">
              <a:lnSpc>
                <a:spcPts val="1610"/>
              </a:lnSpc>
              <a:spcBef>
                <a:spcPts val="75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Rise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30" dirty="0" smtClean="0">
                <a:latin typeface="Arial"/>
                <a:cs typeface="Arial"/>
              </a:rPr>
              <a:t>Notebooks  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www.datanami.com/2016/05/04/rise-data-science-notebooks/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55904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10" dirty="0" smtClean="0">
                <a:latin typeface="Arial"/>
                <a:cs typeface="Arial"/>
              </a:rPr>
              <a:t>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shared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notebook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0" dirty="0" smtClean="0">
                <a:latin typeface="Arial"/>
                <a:cs typeface="Arial"/>
              </a:rPr>
              <a:t>demo of </a:t>
            </a:r>
            <a:r>
              <a:rPr lang="en-US" sz="1200" spc="-25" dirty="0" err="1" smtClean="0">
                <a:latin typeface="Arial"/>
                <a:cs typeface="Arial"/>
              </a:rPr>
              <a:t>Databricks</a:t>
            </a:r>
            <a:r>
              <a:rPr lang="en-US" sz="1200" spc="-25" dirty="0" smtClean="0">
                <a:latin typeface="Arial"/>
                <a:cs typeface="Arial"/>
              </a:rPr>
              <a:t> notebook running Spark: 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4"/>
              </a:rPr>
              <a:t>www.youtube.com/watch?v=NR1MYg_7oSg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3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4940">
              <a:lnSpc>
                <a:spcPct val="96000"/>
              </a:lnSpc>
              <a:spcBef>
                <a:spcPts val="590"/>
              </a:spcBef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notebook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sequence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cells.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cell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multiline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text</a:t>
            </a:r>
            <a:r>
              <a:rPr lang="en-US" sz="1200" spc="-30" dirty="0" smtClean="0">
                <a:latin typeface="Arial"/>
                <a:cs typeface="Arial"/>
              </a:rPr>
              <a:t> input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field,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its contents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executed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using Shift-Enter,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clicking either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“Play”  </a:t>
            </a:r>
            <a:r>
              <a:rPr lang="en-US" sz="1200" spc="-20" dirty="0" smtClean="0">
                <a:latin typeface="Arial"/>
                <a:cs typeface="Arial"/>
              </a:rPr>
              <a:t>button the </a:t>
            </a:r>
            <a:r>
              <a:rPr lang="en-US" sz="1200" spc="-25" dirty="0" smtClean="0">
                <a:latin typeface="Arial"/>
                <a:cs typeface="Arial"/>
              </a:rPr>
              <a:t>toolbar, </a:t>
            </a:r>
            <a:r>
              <a:rPr lang="en-US" sz="1200" spc="-20" dirty="0" smtClean="0">
                <a:latin typeface="Arial"/>
                <a:cs typeface="Arial"/>
              </a:rPr>
              <a:t>or Cell </a:t>
            </a:r>
            <a:r>
              <a:rPr lang="en-US" sz="1200" dirty="0" smtClean="0">
                <a:latin typeface="Arial"/>
                <a:cs typeface="Arial"/>
              </a:rPr>
              <a:t>| </a:t>
            </a:r>
            <a:r>
              <a:rPr lang="en-US" sz="1200" spc="-20" dirty="0" smtClean="0">
                <a:latin typeface="Arial"/>
                <a:cs typeface="Arial"/>
              </a:rPr>
              <a:t>Run 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menu bar.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execution </a:t>
            </a:r>
            <a:r>
              <a:rPr lang="en-US" sz="1200" spc="-30" dirty="0" smtClean="0">
                <a:latin typeface="Arial"/>
                <a:cs typeface="Arial"/>
              </a:rPr>
              <a:t>behavior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cell is  </a:t>
            </a:r>
            <a:r>
              <a:rPr lang="en-US" sz="1200" spc="-25" dirty="0" smtClean="0">
                <a:latin typeface="Arial"/>
                <a:cs typeface="Arial"/>
              </a:rPr>
              <a:t>determined </a:t>
            </a:r>
            <a:r>
              <a:rPr lang="en-US" sz="1200" spc="-15" dirty="0" smtClean="0">
                <a:latin typeface="Arial"/>
                <a:cs typeface="Arial"/>
              </a:rPr>
              <a:t>by the </a:t>
            </a:r>
            <a:r>
              <a:rPr lang="en-US" sz="1200" spc="-25" dirty="0" smtClean="0">
                <a:latin typeface="Arial"/>
                <a:cs typeface="Arial"/>
              </a:rPr>
              <a:t>cell’s type. There </a:t>
            </a:r>
            <a:r>
              <a:rPr lang="en-US" sz="1200" spc="-20" dirty="0" smtClean="0">
                <a:latin typeface="Arial"/>
                <a:cs typeface="Arial"/>
              </a:rPr>
              <a:t>are three </a:t>
            </a:r>
            <a:r>
              <a:rPr lang="en-US" sz="1200" spc="-25" dirty="0" smtClean="0">
                <a:latin typeface="Arial"/>
                <a:cs typeface="Arial"/>
              </a:rPr>
              <a:t>types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cells: </a:t>
            </a:r>
            <a:r>
              <a:rPr lang="en-US" sz="1200" spc="-20" dirty="0" smtClean="0">
                <a:latin typeface="Arial"/>
                <a:cs typeface="Arial"/>
              </a:rPr>
              <a:t>code </a:t>
            </a:r>
            <a:r>
              <a:rPr lang="en-US" sz="1200" spc="-25" dirty="0" smtClean="0">
                <a:latin typeface="Arial"/>
                <a:cs typeface="Arial"/>
              </a:rPr>
              <a:t>cells, </a:t>
            </a:r>
            <a:r>
              <a:rPr lang="en-US" sz="1200" spc="-30" dirty="0" smtClean="0">
                <a:latin typeface="Arial"/>
                <a:cs typeface="Arial"/>
              </a:rPr>
              <a:t>markdown  </a:t>
            </a:r>
            <a:r>
              <a:rPr lang="en-US" sz="1200" spc="-25" dirty="0" smtClean="0">
                <a:latin typeface="Arial"/>
                <a:cs typeface="Arial"/>
              </a:rPr>
              <a:t>cells,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raw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cells.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Every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cell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cell,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type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changed 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drop-down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25" dirty="0" smtClean="0">
                <a:latin typeface="Arial"/>
                <a:cs typeface="Arial"/>
              </a:rPr>
              <a:t>toolbar (which will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“Code”, initially),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via Keyboard  shortcuts.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For more </a:t>
            </a:r>
            <a:r>
              <a:rPr lang="en-US" sz="1200" spc="-30" dirty="0" smtClean="0">
                <a:latin typeface="Arial"/>
                <a:cs typeface="Arial"/>
              </a:rPr>
              <a:t>information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30" dirty="0" smtClean="0">
                <a:latin typeface="Arial"/>
                <a:cs typeface="Arial"/>
              </a:rPr>
              <a:t>different </a:t>
            </a:r>
            <a:r>
              <a:rPr lang="en-US" sz="1200" spc="-25" dirty="0" smtClean="0">
                <a:latin typeface="Arial"/>
                <a:cs typeface="Arial"/>
              </a:rPr>
              <a:t>things you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notebook, </a:t>
            </a:r>
            <a:r>
              <a:rPr lang="en-US" sz="1200" spc="-15" dirty="0" smtClean="0">
                <a:latin typeface="Arial"/>
                <a:cs typeface="Arial"/>
              </a:rPr>
              <a:t>see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following  (running </a:t>
            </a:r>
            <a:r>
              <a:rPr lang="en-US" sz="1200" spc="-20" dirty="0" smtClean="0">
                <a:latin typeface="Arial"/>
                <a:cs typeface="Arial"/>
              </a:rPr>
              <a:t>in an </a:t>
            </a:r>
            <a:r>
              <a:rPr lang="en-US" sz="1200" spc="-30" dirty="0" err="1" smtClean="0">
                <a:latin typeface="Arial"/>
                <a:cs typeface="Arial"/>
              </a:rPr>
              <a:t>nbviewer</a:t>
            </a:r>
            <a:r>
              <a:rPr lang="en-US" sz="1200" spc="-30" dirty="0" smtClean="0">
                <a:latin typeface="Arial"/>
                <a:cs typeface="Arial"/>
              </a:rPr>
              <a:t>): 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http://nbviewer.jupyter.org/github/jupyter/notebook/tree/master/docs/source/examples/N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otebook</a:t>
            </a:r>
            <a:r>
              <a:rPr lang="en-US" sz="1200" spc="-25" dirty="0" smtClean="0">
                <a:latin typeface="Arial"/>
                <a:cs typeface="Arial"/>
              </a:rPr>
              <a:t>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Working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crunchers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familiar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  </a:t>
            </a:r>
            <a:r>
              <a:rPr lang="en-US" sz="1200" spc="-20" dirty="0" smtClean="0">
                <a:latin typeface="Arial"/>
                <a:cs typeface="Arial"/>
              </a:rPr>
              <a:t>find this </a:t>
            </a:r>
            <a:r>
              <a:rPr lang="en-US" sz="1200" spc="-25" dirty="0" smtClean="0">
                <a:latin typeface="Arial"/>
                <a:cs typeface="Arial"/>
              </a:rPr>
              <a:t>comprehensive </a:t>
            </a:r>
            <a:r>
              <a:rPr lang="en-US" sz="1200" spc="-20" dirty="0" smtClean="0">
                <a:latin typeface="Arial"/>
                <a:cs typeface="Arial"/>
              </a:rPr>
              <a:t>desk </a:t>
            </a:r>
            <a:r>
              <a:rPr lang="en-US" sz="1200" spc="-25" dirty="0" smtClean="0">
                <a:latin typeface="Arial"/>
                <a:cs typeface="Arial"/>
              </a:rPr>
              <a:t>reference ideal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tackling day-to-day issues:  manipulating, </a:t>
            </a:r>
            <a:r>
              <a:rPr lang="en-US" sz="1200" spc="-30" dirty="0" smtClean="0">
                <a:latin typeface="Arial"/>
                <a:cs typeface="Arial"/>
              </a:rPr>
              <a:t>transforming,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cleaning data; visualizing </a:t>
            </a:r>
            <a:r>
              <a:rPr lang="en-US" sz="1200" spc="-30" dirty="0" smtClean="0">
                <a:latin typeface="Arial"/>
                <a:cs typeface="Arial"/>
              </a:rPr>
              <a:t>different </a:t>
            </a:r>
            <a:r>
              <a:rPr lang="en-US" sz="1200" spc="-25" dirty="0" smtClean="0">
                <a:latin typeface="Arial"/>
                <a:cs typeface="Arial"/>
              </a:rPr>
              <a:t>types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data; </a:t>
            </a:r>
            <a:r>
              <a:rPr lang="en-US" sz="1200" spc="-20" dirty="0" smtClean="0">
                <a:latin typeface="Arial"/>
                <a:cs typeface="Arial"/>
              </a:rPr>
              <a:t>and  using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statistical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Quite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simply,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must-  </a:t>
            </a:r>
            <a:r>
              <a:rPr lang="en-US" sz="1200" spc="-25" dirty="0" smtClean="0">
                <a:latin typeface="Arial"/>
                <a:cs typeface="Arial"/>
              </a:rPr>
              <a:t>have reference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scientific computing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1200" spc="-20" dirty="0" smtClean="0">
                <a:latin typeface="Arial"/>
                <a:cs typeface="Arial"/>
              </a:rPr>
              <a:t>With this </a:t>
            </a:r>
            <a:r>
              <a:rPr lang="en-US" sz="1200" spc="-30" dirty="0" smtClean="0">
                <a:latin typeface="Arial"/>
                <a:cs typeface="Arial"/>
              </a:rPr>
              <a:t>handbook, </a:t>
            </a:r>
            <a:r>
              <a:rPr lang="en-US" sz="1200" spc="-25" dirty="0" smtClean="0">
                <a:latin typeface="Arial"/>
                <a:cs typeface="Arial"/>
              </a:rPr>
              <a:t>you’ll </a:t>
            </a:r>
            <a:r>
              <a:rPr lang="en-US" sz="1200" spc="-20" dirty="0" smtClean="0">
                <a:latin typeface="Arial"/>
                <a:cs typeface="Arial"/>
              </a:rPr>
              <a:t>learn how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9050" indent="-344170">
              <a:lnSpc>
                <a:spcPts val="1610"/>
              </a:lnSpc>
              <a:spcBef>
                <a:spcPts val="74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IPython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provide computational </a:t>
            </a:r>
            <a:r>
              <a:rPr lang="en-US" sz="1200" spc="-30" dirty="0" smtClean="0">
                <a:latin typeface="Arial"/>
                <a:cs typeface="Arial"/>
              </a:rPr>
              <a:t>environments </a:t>
            </a:r>
            <a:r>
              <a:rPr lang="en-US" sz="1200" spc="-20" dirty="0" smtClean="0">
                <a:latin typeface="Arial"/>
                <a:cs typeface="Arial"/>
              </a:rPr>
              <a:t>for data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 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Python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080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NumPy</a:t>
            </a:r>
            <a:r>
              <a:rPr lang="en-US" sz="1200" spc="-25" dirty="0" smtClean="0">
                <a:latin typeface="Arial"/>
                <a:cs typeface="Arial"/>
              </a:rPr>
              <a:t>: includes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ndarray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efficient </a:t>
            </a:r>
            <a:r>
              <a:rPr lang="en-US" sz="1200" spc="-25" dirty="0" smtClean="0">
                <a:latin typeface="Arial"/>
                <a:cs typeface="Arial"/>
              </a:rPr>
              <a:t>storage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manipulation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dense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arrays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36220" indent="-344170">
              <a:lnSpc>
                <a:spcPts val="1610"/>
              </a:lnSpc>
              <a:spcBef>
                <a:spcPts val="69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Pandas: features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DataFrame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efficient storage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manipulation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30" dirty="0" smtClean="0">
                <a:latin typeface="Arial"/>
                <a:cs typeface="Arial"/>
              </a:rPr>
              <a:t>labeled/columnar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58115" indent="-344170">
              <a:lnSpc>
                <a:spcPts val="1610"/>
              </a:lnSpc>
              <a:spcBef>
                <a:spcPts val="71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Matplotlib</a:t>
            </a:r>
            <a:r>
              <a:rPr lang="en-US" sz="1200" spc="-25" dirty="0" smtClean="0">
                <a:latin typeface="Arial"/>
                <a:cs typeface="Arial"/>
              </a:rPr>
              <a:t>: includes capabilities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flexible </a:t>
            </a:r>
            <a:r>
              <a:rPr lang="en-US" sz="1200" spc="-20" dirty="0" smtClean="0">
                <a:latin typeface="Arial"/>
                <a:cs typeface="Arial"/>
              </a:rPr>
              <a:t>range of data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visualizations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404495" indent="-344170">
              <a:lnSpc>
                <a:spcPts val="1610"/>
              </a:lnSpc>
              <a:spcBef>
                <a:spcPts val="70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scikit</a:t>
            </a:r>
            <a:r>
              <a:rPr lang="en-US" sz="1200" spc="-25" dirty="0" smtClean="0">
                <a:latin typeface="Arial"/>
                <a:cs typeface="Arial"/>
              </a:rPr>
              <a:t>-Learn: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efficient </a:t>
            </a:r>
            <a:r>
              <a:rPr lang="en-US" sz="1200" spc="-20" dirty="0" smtClean="0">
                <a:latin typeface="Arial"/>
                <a:cs typeface="Arial"/>
              </a:rPr>
              <a:t>and clean </a:t>
            </a:r>
            <a:r>
              <a:rPr lang="en-US" sz="1200" spc="-25" dirty="0" smtClean="0">
                <a:latin typeface="Arial"/>
                <a:cs typeface="Arial"/>
              </a:rPr>
              <a:t>Python </a:t>
            </a:r>
            <a:r>
              <a:rPr lang="en-US" sz="1200" spc="-30" dirty="0" smtClean="0">
                <a:latin typeface="Arial"/>
                <a:cs typeface="Arial"/>
              </a:rPr>
              <a:t>implementations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most  important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established machine learning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algorithms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5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84480">
              <a:lnSpc>
                <a:spcPct val="96200"/>
              </a:lnSpc>
              <a:spcBef>
                <a:spcPts val="600"/>
              </a:spcBef>
            </a:pPr>
            <a:r>
              <a:rPr lang="en-US" sz="1200" spc="-25" dirty="0" smtClean="0">
                <a:latin typeface="Arial"/>
                <a:cs typeface="Arial"/>
              </a:rPr>
              <a:t>Markdown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notebooks </a:t>
            </a:r>
            <a:r>
              <a:rPr lang="en-US" sz="1200" spc="-30" dirty="0" err="1" smtClean="0">
                <a:latin typeface="Arial"/>
                <a:cs typeface="Arial"/>
              </a:rPr>
              <a:t>Cheatsheet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(from </a:t>
            </a:r>
            <a:r>
              <a:rPr lang="en-US" sz="1200" spc="-15" dirty="0" smtClean="0">
                <a:latin typeface="Arial"/>
                <a:cs typeface="Arial"/>
              </a:rPr>
              <a:t>IBM </a:t>
            </a:r>
            <a:r>
              <a:rPr lang="en-US" sz="1200" spc="-20" dirty="0" smtClean="0">
                <a:latin typeface="Arial"/>
                <a:cs typeface="Arial"/>
              </a:rPr>
              <a:t>Watson Data </a:t>
            </a:r>
            <a:r>
              <a:rPr lang="en-US" sz="1200" spc="-25" dirty="0" smtClean="0">
                <a:latin typeface="Arial"/>
                <a:cs typeface="Arial"/>
              </a:rPr>
              <a:t>Platform)  </a:t>
            </a:r>
            <a:r>
              <a:rPr lang="en-US" sz="1200" spc="-30" dirty="0" smtClean="0">
                <a:latin typeface="Arial"/>
                <a:cs typeface="Arial"/>
              </a:rPr>
              <a:t>https://medium.com/ibm-data-science-experience/markdown-for-jupyter-notebooks-  cheatsheet-386c05aeebed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423410">
              <a:lnSpc>
                <a:spcPct val="131600"/>
              </a:lnSpc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http://commonmark.org/help/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  <a:hlinkClick r:id="rId4"/>
              </a:rPr>
              <a:t>http://jupyter-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40"/>
              </a:spcBef>
            </a:pPr>
            <a:r>
              <a:rPr lang="en-US" sz="1200" spc="-30" dirty="0" smtClean="0">
                <a:latin typeface="Arial"/>
                <a:cs typeface="Arial"/>
              </a:rPr>
              <a:t>notebook.readthedocs.io/</a:t>
            </a:r>
            <a:r>
              <a:rPr lang="en-US" sz="1200" spc="-30" dirty="0" err="1" smtClean="0">
                <a:latin typeface="Arial"/>
                <a:cs typeface="Arial"/>
              </a:rPr>
              <a:t>en</a:t>
            </a:r>
            <a:r>
              <a:rPr lang="en-US" sz="1200" spc="-30" dirty="0" smtClean="0">
                <a:latin typeface="Arial"/>
                <a:cs typeface="Arial"/>
              </a:rPr>
              <a:t>/stable/examples/Notebook/Working%20With%20Markdow  </a:t>
            </a:r>
            <a:r>
              <a:rPr lang="en-US" sz="1200" spc="-25" dirty="0" smtClean="0">
                <a:latin typeface="Arial"/>
                <a:cs typeface="Arial"/>
              </a:rPr>
              <a:t>n%20Cells.html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38810">
              <a:lnSpc>
                <a:spcPts val="162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MathJax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slide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achieve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following  manner: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Inline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expressions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surrounding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latex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with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$: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$e^{</a:t>
            </a:r>
            <a:r>
              <a:rPr lang="en-US" sz="1200" spc="-25" dirty="0" err="1" smtClean="0">
                <a:latin typeface="Arial"/>
                <a:cs typeface="Arial"/>
              </a:rPr>
              <a:t>i</a:t>
            </a:r>
            <a:r>
              <a:rPr lang="en-US" sz="1200" spc="-25" dirty="0" smtClean="0">
                <a:latin typeface="Arial"/>
                <a:cs typeface="Arial"/>
              </a:rPr>
              <a:t>\pi} </a:t>
            </a:r>
            <a:r>
              <a:rPr lang="en-US" sz="1200" dirty="0" smtClean="0">
                <a:latin typeface="Arial"/>
                <a:cs typeface="Arial"/>
              </a:rPr>
              <a:t>+ 1 =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0$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Expressions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their own </a:t>
            </a:r>
            <a:r>
              <a:rPr lang="en-US" sz="1200" spc="-20" dirty="0" smtClean="0">
                <a:latin typeface="Arial"/>
                <a:cs typeface="Arial"/>
              </a:rPr>
              <a:t>line </a:t>
            </a:r>
            <a:r>
              <a:rPr lang="en-US" sz="1200" spc="-25" dirty="0" smtClean="0">
                <a:latin typeface="Arial"/>
                <a:cs typeface="Arial"/>
              </a:rPr>
              <a:t>are surrounded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$$: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30" dirty="0" smtClean="0">
                <a:latin typeface="Arial"/>
                <a:cs typeface="Arial"/>
              </a:rPr>
              <a:t>$$</a:t>
            </a:r>
            <a:r>
              <a:rPr lang="en-US" sz="1200" spc="-30" dirty="0" err="1" smtClean="0">
                <a:latin typeface="Arial"/>
                <a:cs typeface="Arial"/>
              </a:rPr>
              <a:t>e^x</a:t>
            </a:r>
            <a:r>
              <a:rPr lang="en-US" sz="1200" spc="-30" dirty="0" smtClean="0">
                <a:latin typeface="Arial"/>
                <a:cs typeface="Arial"/>
              </a:rPr>
              <a:t>=\sum_{</a:t>
            </a:r>
            <a:r>
              <a:rPr lang="en-US" sz="1200" spc="-30" dirty="0" err="1" smtClean="0">
                <a:latin typeface="Arial"/>
                <a:cs typeface="Arial"/>
              </a:rPr>
              <a:t>i</a:t>
            </a:r>
            <a:r>
              <a:rPr lang="en-US" sz="1200" spc="-30" dirty="0" smtClean="0">
                <a:latin typeface="Arial"/>
                <a:cs typeface="Arial"/>
              </a:rPr>
              <a:t>=0}^\</a:t>
            </a:r>
            <a:r>
              <a:rPr lang="en-US" sz="1200" spc="-30" dirty="0" err="1" smtClean="0">
                <a:latin typeface="Arial"/>
                <a:cs typeface="Arial"/>
              </a:rPr>
              <a:t>infty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\</a:t>
            </a:r>
            <a:r>
              <a:rPr lang="en-US" sz="1200" spc="-30" dirty="0" err="1" smtClean="0">
                <a:latin typeface="Arial"/>
                <a:cs typeface="Arial"/>
              </a:rPr>
              <a:t>frac</a:t>
            </a:r>
            <a:r>
              <a:rPr lang="en-US" sz="1200" spc="-30" dirty="0" smtClean="0">
                <a:latin typeface="Arial"/>
                <a:cs typeface="Arial"/>
              </a:rPr>
              <a:t>{1}{</a:t>
            </a:r>
            <a:r>
              <a:rPr lang="en-US" sz="1200" spc="-30" dirty="0" err="1" smtClean="0">
                <a:latin typeface="Arial"/>
                <a:cs typeface="Arial"/>
              </a:rPr>
              <a:t>i</a:t>
            </a:r>
            <a:r>
              <a:rPr lang="en-US" sz="1200" spc="-30" dirty="0" smtClean="0">
                <a:latin typeface="Arial"/>
                <a:cs typeface="Arial"/>
              </a:rPr>
              <a:t>!}</a:t>
            </a:r>
            <a:r>
              <a:rPr lang="en-US" sz="1200" spc="-30" dirty="0" err="1" smtClean="0">
                <a:latin typeface="Arial"/>
                <a:cs typeface="Arial"/>
              </a:rPr>
              <a:t>x^i</a:t>
            </a:r>
            <a:r>
              <a:rPr lang="en-US" sz="1200" spc="-30" dirty="0" smtClean="0">
                <a:latin typeface="Arial"/>
                <a:cs typeface="Arial"/>
              </a:rPr>
              <a:t>$$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2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376555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Project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: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http://jupyter.org/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“Project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exists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30" dirty="0" smtClean="0">
                <a:latin typeface="Arial"/>
                <a:cs typeface="Arial"/>
              </a:rPr>
              <a:t>develop </a:t>
            </a:r>
            <a:r>
              <a:rPr lang="en-US" sz="1200" spc="-25" dirty="0" smtClean="0">
                <a:latin typeface="Arial"/>
                <a:cs typeface="Arial"/>
              </a:rPr>
              <a:t>open-source  software, </a:t>
            </a:r>
            <a:r>
              <a:rPr lang="en-US" sz="1200" spc="-30" dirty="0" smtClean="0">
                <a:latin typeface="Arial"/>
                <a:cs typeface="Arial"/>
              </a:rPr>
              <a:t>open-standards,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interactive computing across dozens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programming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languages.”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best </a:t>
            </a:r>
            <a:r>
              <a:rPr lang="en-US" sz="1200" spc="-20" dirty="0" smtClean="0">
                <a:latin typeface="Arial"/>
                <a:cs typeface="Arial"/>
              </a:rPr>
              <a:t>run 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application.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25" dirty="0" smtClean="0">
                <a:latin typeface="Arial"/>
                <a:cs typeface="Arial"/>
              </a:rPr>
              <a:t>run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command </a:t>
            </a:r>
            <a:r>
              <a:rPr lang="en-US" sz="1200" spc="-20" dirty="0" smtClean="0">
                <a:latin typeface="Arial"/>
                <a:cs typeface="Arial"/>
              </a:rPr>
              <a:t>line </a:t>
            </a:r>
            <a:r>
              <a:rPr lang="en-US" sz="1200" spc="-25" dirty="0" smtClean="0">
                <a:latin typeface="Arial"/>
                <a:cs typeface="Arial"/>
              </a:rPr>
              <a:t>version </a:t>
            </a:r>
            <a:r>
              <a:rPr lang="en-US" sz="1200" spc="-25" dirty="0" err="1" smtClean="0">
                <a:latin typeface="Arial"/>
                <a:cs typeface="Arial"/>
              </a:rPr>
              <a:t>QtConsole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 use the </a:t>
            </a:r>
            <a:r>
              <a:rPr lang="en-US" sz="1200" spc="-25" dirty="0" err="1" smtClean="0">
                <a:latin typeface="Arial"/>
                <a:cs typeface="Arial"/>
              </a:rPr>
              <a:t>Spyder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IDE  </a:t>
            </a:r>
            <a:r>
              <a:rPr lang="en-US" sz="1200" spc="-25" dirty="0" smtClean="0">
                <a:latin typeface="Arial"/>
                <a:cs typeface="Arial"/>
              </a:rPr>
              <a:t>(Integrated </a:t>
            </a:r>
            <a:r>
              <a:rPr lang="en-US" sz="1200" spc="-30" dirty="0" smtClean="0">
                <a:latin typeface="Arial"/>
                <a:cs typeface="Arial"/>
              </a:rPr>
              <a:t>Development </a:t>
            </a:r>
            <a:r>
              <a:rPr lang="en-US" sz="1200" spc="-25" dirty="0" smtClean="0">
                <a:latin typeface="Arial"/>
                <a:cs typeface="Arial"/>
              </a:rPr>
              <a:t>Environment). </a:t>
            </a:r>
            <a:r>
              <a:rPr lang="en-US" sz="1200" spc="-20" dirty="0" smtClean="0">
                <a:latin typeface="Arial"/>
                <a:cs typeface="Arial"/>
              </a:rPr>
              <a:t>When </a:t>
            </a:r>
            <a:r>
              <a:rPr lang="en-US" sz="1200" spc="-25" dirty="0" smtClean="0">
                <a:latin typeface="Arial"/>
                <a:cs typeface="Arial"/>
              </a:rPr>
              <a:t>you install Anaconda </a:t>
            </a:r>
            <a:r>
              <a:rPr lang="en-US" sz="1200" spc="-15" dirty="0" smtClean="0">
                <a:latin typeface="Arial"/>
                <a:cs typeface="Arial"/>
              </a:rPr>
              <a:t>5, </a:t>
            </a:r>
            <a:r>
              <a:rPr lang="en-US" sz="1200" spc="-25" dirty="0" smtClean="0">
                <a:latin typeface="Arial"/>
                <a:cs typeface="Arial"/>
              </a:rPr>
              <a:t>you get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local  web-based browser version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err="1" smtClean="0">
                <a:latin typeface="Arial"/>
                <a:cs typeface="Arial"/>
              </a:rPr>
              <a:t>QtConsolt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err="1" smtClean="0">
                <a:latin typeface="Arial"/>
                <a:cs typeface="Arial"/>
              </a:rPr>
              <a:t>Spyder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QtConsole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 use  any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kernel.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763270" indent="-344170">
              <a:lnSpc>
                <a:spcPts val="1610"/>
              </a:lnSpc>
              <a:spcBef>
                <a:spcPts val="75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Qt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Qt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Console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4.3.1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documentation  </a:t>
            </a:r>
            <a:r>
              <a:rPr lang="en-US" sz="1200" spc="-30" dirty="0" smtClean="0">
                <a:latin typeface="Arial"/>
                <a:cs typeface="Arial"/>
              </a:rPr>
              <a:t>https://qtconsole.readthedocs.io/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795655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Demonstration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QtConsole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+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Vim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integration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YouTube 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4"/>
              </a:rPr>
              <a:t>www.youtube.com/watch?v=Fi_Xd6h4ncw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2386330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Integrating </a:t>
            </a:r>
            <a:r>
              <a:rPr lang="en-US" sz="1200" spc="-20" dirty="0" smtClean="0">
                <a:latin typeface="Arial"/>
                <a:cs typeface="Arial"/>
              </a:rPr>
              <a:t>Vim and </a:t>
            </a:r>
            <a:r>
              <a:rPr lang="en-US" sz="1200" spc="-25" dirty="0" err="1" smtClean="0">
                <a:latin typeface="Arial"/>
                <a:cs typeface="Arial"/>
              </a:rPr>
              <a:t>jupyter-qtconsole</a:t>
            </a:r>
            <a:r>
              <a:rPr lang="en-US" sz="1200" spc="-25" dirty="0" smtClean="0">
                <a:latin typeface="Arial"/>
                <a:cs typeface="Arial"/>
              </a:rPr>
              <a:t>  </a:t>
            </a:r>
            <a:r>
              <a:rPr lang="en-US" sz="1200" spc="-30" dirty="0" smtClean="0">
                <a:latin typeface="Arial"/>
                <a:cs typeface="Arial"/>
              </a:rPr>
              <a:t>https://blogs.aalto.fi/marijn/tag/jupyter-qtconsole/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5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Even though Python </a:t>
            </a:r>
            <a:r>
              <a:rPr lang="en-US" sz="1200" spc="-20" dirty="0" smtClean="0">
                <a:latin typeface="Arial"/>
                <a:cs typeface="Arial"/>
              </a:rPr>
              <a:t>2.7 </a:t>
            </a:r>
            <a:r>
              <a:rPr lang="en-US" sz="1200" spc="-25" dirty="0" smtClean="0">
                <a:latin typeface="Arial"/>
                <a:cs typeface="Arial"/>
              </a:rPr>
              <a:t>distributions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30" dirty="0" smtClean="0">
                <a:latin typeface="Arial"/>
                <a:cs typeface="Arial"/>
              </a:rPr>
              <a:t>available, </a:t>
            </a:r>
            <a:r>
              <a:rPr lang="en-US" sz="1200" spc="-25" dirty="0" smtClean="0">
                <a:latin typeface="Arial"/>
                <a:cs typeface="Arial"/>
              </a:rPr>
              <a:t>you should </a:t>
            </a:r>
            <a:r>
              <a:rPr lang="en-US" sz="1200" spc="-20" dirty="0" smtClean="0">
                <a:latin typeface="Arial"/>
                <a:cs typeface="Arial"/>
              </a:rPr>
              <a:t>note </a:t>
            </a:r>
            <a:r>
              <a:rPr lang="en-US" sz="1200" spc="-25" dirty="0" smtClean="0">
                <a:latin typeface="Arial"/>
                <a:cs typeface="Arial"/>
              </a:rPr>
              <a:t>that Python </a:t>
            </a:r>
            <a:r>
              <a:rPr lang="en-US" sz="1200" spc="-20" dirty="0" smtClean="0">
                <a:latin typeface="Arial"/>
                <a:cs typeface="Arial"/>
              </a:rPr>
              <a:t>2.x </a:t>
            </a:r>
            <a:r>
              <a:rPr lang="en-US" sz="1200" spc="-30" dirty="0" smtClean="0">
                <a:latin typeface="Arial"/>
                <a:cs typeface="Arial"/>
              </a:rPr>
              <a:t>will 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longer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supported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after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2020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(extended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2015).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packages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2.x  are now </a:t>
            </a:r>
            <a:r>
              <a:rPr lang="en-US" sz="1200" spc="-25" dirty="0" smtClean="0">
                <a:latin typeface="Arial"/>
                <a:cs typeface="Arial"/>
              </a:rPr>
              <a:t>available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Python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3.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01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Gallery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Interesting </a:t>
            </a:r>
            <a:r>
              <a:rPr lang="en-US" sz="1200" spc="-25" dirty="0" err="1" smtClean="0">
                <a:latin typeface="Arial"/>
                <a:cs typeface="Arial"/>
              </a:rPr>
              <a:t>Jupyter</a:t>
            </a:r>
            <a:r>
              <a:rPr lang="en-US" sz="1200" spc="-25" dirty="0" smtClean="0">
                <a:latin typeface="Arial"/>
                <a:cs typeface="Arial"/>
              </a:rPr>
              <a:t> Notebooks  </a:t>
            </a:r>
            <a:r>
              <a:rPr lang="en-US" sz="1200" spc="-30" dirty="0" smtClean="0">
                <a:latin typeface="Arial"/>
                <a:cs typeface="Arial"/>
              </a:rPr>
              <a:t>https://github.com/jupyter/jupyter/wiki/A-gallery-of-interesting-Jupyter-Notebooks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Entire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books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large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notebooks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topic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Introductory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Tutorials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Programming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Computer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Statistics, Machine Learning </a:t>
            </a:r>
            <a:r>
              <a:rPr lang="en-US" sz="1200" spc="-20" dirty="0" smtClean="0">
                <a:latin typeface="Arial"/>
                <a:cs typeface="Arial"/>
              </a:rPr>
              <a:t>and Data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Science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Mathematics, Physics, Chemistry,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Biology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Earth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Geo-Spatial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Linguistics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Text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Mining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Signal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Engineering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Education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 smtClean="0"/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1200" spc="-25" dirty="0" smtClean="0">
                <a:latin typeface="Arial"/>
                <a:cs typeface="Arial"/>
              </a:rPr>
              <a:t>Scientific computing </a:t>
            </a:r>
            <a:r>
              <a:rPr lang="en-US" sz="1200" spc="-20" dirty="0" smtClean="0">
                <a:latin typeface="Arial"/>
                <a:cs typeface="Arial"/>
              </a:rPr>
              <a:t>and data </a:t>
            </a:r>
            <a:r>
              <a:rPr lang="en-US" sz="1200" spc="-25" dirty="0" smtClean="0">
                <a:latin typeface="Arial"/>
                <a:cs typeface="Arial"/>
              </a:rPr>
              <a:t>analysis </a:t>
            </a:r>
            <a:r>
              <a:rPr lang="en-US" sz="1200" spc="-20" dirty="0" smtClean="0">
                <a:latin typeface="Arial"/>
                <a:cs typeface="Arial"/>
              </a:rPr>
              <a:t>with the </a:t>
            </a:r>
            <a:r>
              <a:rPr lang="en-US" sz="1200" spc="-20" dirty="0" err="1" smtClean="0">
                <a:latin typeface="Arial"/>
                <a:cs typeface="Arial"/>
              </a:rPr>
              <a:t>SciPy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Stack: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General topics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scientific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Social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Psychology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Neuroscience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Machine </a:t>
            </a:r>
            <a:r>
              <a:rPr lang="en-US" sz="1200" spc="-30" dirty="0" smtClean="0">
                <a:latin typeface="Arial"/>
                <a:cs typeface="Arial"/>
              </a:rPr>
              <a:t>Learning, </a:t>
            </a:r>
            <a:r>
              <a:rPr lang="en-US" sz="1200" spc="-25" dirty="0" smtClean="0">
                <a:latin typeface="Arial"/>
                <a:cs typeface="Arial"/>
              </a:rPr>
              <a:t>Statistics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Probability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Physics, Chemistry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Biology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Economics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Finance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Earth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geo-spatial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visualization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plotting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Mathematics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Signal, Sound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Image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Natural </a:t>
            </a:r>
            <a:r>
              <a:rPr lang="en-US" sz="1200" spc="-30" dirty="0" smtClean="0">
                <a:latin typeface="Arial"/>
                <a:cs typeface="Arial"/>
              </a:rPr>
              <a:t>Language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Pandas </a:t>
            </a:r>
            <a:r>
              <a:rPr lang="en-US" sz="1200" spc="-20" dirty="0" smtClean="0">
                <a:latin typeface="Arial"/>
                <a:cs typeface="Arial"/>
              </a:rPr>
              <a:t>for data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analysis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General Python Programming Notebooks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languages </a:t>
            </a:r>
            <a:r>
              <a:rPr lang="en-US" sz="1200" spc="-25" dirty="0" smtClean="0">
                <a:latin typeface="Arial"/>
                <a:cs typeface="Arial"/>
              </a:rPr>
              <a:t>other than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Python: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Julia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Haskell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Ruby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Perl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F#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35" dirty="0" smtClean="0">
                <a:latin typeface="Arial"/>
                <a:cs typeface="Arial"/>
              </a:rPr>
              <a:t>C#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JavaScript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Miscellaneous topics about </a:t>
            </a:r>
            <a:r>
              <a:rPr lang="en-US" sz="1200" spc="-20" dirty="0" smtClean="0">
                <a:latin typeface="Arial"/>
                <a:cs typeface="Arial"/>
              </a:rPr>
              <a:t>doing </a:t>
            </a:r>
            <a:r>
              <a:rPr lang="en-US" sz="1200" spc="-25" dirty="0" smtClean="0">
                <a:latin typeface="Arial"/>
                <a:cs typeface="Arial"/>
              </a:rPr>
              <a:t>various things </a:t>
            </a:r>
            <a:r>
              <a:rPr lang="en-US" sz="1200" spc="-20" dirty="0" smtClean="0">
                <a:latin typeface="Arial"/>
                <a:cs typeface="Arial"/>
              </a:rPr>
              <a:t>with the </a:t>
            </a:r>
            <a:r>
              <a:rPr lang="en-US" sz="1200" spc="-30" dirty="0" smtClean="0">
                <a:latin typeface="Arial"/>
                <a:cs typeface="Arial"/>
              </a:rPr>
              <a:t>Notebook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itself: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Reproducible academic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publications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Other </a:t>
            </a:r>
            <a:r>
              <a:rPr lang="en-US" sz="1200" spc="-30" dirty="0" smtClean="0">
                <a:latin typeface="Arial"/>
                <a:cs typeface="Arial"/>
              </a:rPr>
              <a:t>publications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Notebooks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Data-driven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journalism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D9DEE-9A94-49D1-B6E7-AA3EC3F0003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mark.org/hel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hyperlink" Target="http://kesdev.com/you-got-latex-in-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download/#linu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now.anaconda.com/rs/387-XNW-688/images/2017-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github.com/jakevdp/PythonDataScienceHandboo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107719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latin typeface="Arial"/>
                <a:cs typeface="Arial"/>
              </a:rPr>
              <a:t>Data Science </a:t>
            </a:r>
            <a:r>
              <a:rPr lang="en-US" sz="3200" spc="5" dirty="0">
                <a:latin typeface="Arial"/>
                <a:cs typeface="Arial"/>
              </a:rPr>
              <a:t>with</a:t>
            </a:r>
            <a:r>
              <a:rPr lang="en-US" sz="3200" spc="-9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Open</a:t>
            </a:r>
            <a:r>
              <a:rPr lang="en-US" sz="3200" dirty="0">
                <a:latin typeface="Arial"/>
                <a:cs typeface="Arial"/>
              </a:rPr>
              <a:t/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spc="-5" dirty="0">
                <a:latin typeface="Arial"/>
                <a:cs typeface="Arial"/>
              </a:rPr>
              <a:t>Source</a:t>
            </a:r>
            <a:r>
              <a:rPr lang="en-US" sz="3200" spc="-2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Tools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65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Why do </a:t>
            </a:r>
            <a:r>
              <a:rPr lang="en-US" spc="10" dirty="0">
                <a:latin typeface="Arial"/>
                <a:cs typeface="Arial"/>
              </a:rPr>
              <a:t>we </a:t>
            </a:r>
            <a:r>
              <a:rPr lang="en-US" spc="5" dirty="0">
                <a:latin typeface="Arial"/>
                <a:cs typeface="Arial"/>
              </a:rPr>
              <a:t>want </a:t>
            </a:r>
            <a:r>
              <a:rPr lang="en-US" spc="-5" dirty="0">
                <a:latin typeface="Arial"/>
                <a:cs typeface="Arial"/>
              </a:rPr>
              <a:t>to study &amp; use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-10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5"/>
              </a:spcBef>
              <a:tabLst>
                <a:tab pos="163830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is the prototypical Data </a:t>
            </a:r>
            <a:r>
              <a:rPr lang="en-US" sz="1800" spc="10" dirty="0">
                <a:latin typeface="Arial"/>
                <a:cs typeface="Arial"/>
              </a:rPr>
              <a:t>Science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Notebook</a:t>
            </a:r>
          </a:p>
          <a:p>
            <a:pPr marL="29908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It is the basis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other Notebooks: e.g., </a:t>
            </a:r>
            <a:r>
              <a:rPr lang="en-US" sz="1800" spc="-5" dirty="0">
                <a:latin typeface="Arial"/>
                <a:cs typeface="Arial"/>
              </a:rPr>
              <a:t>IBM </a:t>
            </a:r>
            <a:r>
              <a:rPr lang="en-US" sz="1800" dirty="0">
                <a:latin typeface="Arial"/>
                <a:cs typeface="Arial"/>
              </a:rPr>
              <a:t>Watson </a:t>
            </a:r>
            <a:r>
              <a:rPr lang="en-US" sz="1800" spc="-5" dirty="0">
                <a:latin typeface="Arial"/>
                <a:cs typeface="Arial"/>
              </a:rPr>
              <a:t>Studio, </a:t>
            </a:r>
            <a:r>
              <a:rPr lang="en-US" sz="1800" spc="-10" dirty="0">
                <a:latin typeface="Arial"/>
                <a:cs typeface="Arial"/>
              </a:rPr>
              <a:t>Cloudera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Data </a:t>
            </a:r>
            <a:r>
              <a:rPr lang="en-US" sz="1800" spc="-5" dirty="0" smtClean="0">
                <a:latin typeface="Arial"/>
                <a:cs typeface="Arial"/>
              </a:rPr>
              <a:t>Science </a:t>
            </a:r>
            <a:r>
              <a:rPr lang="en-US" sz="1800" spc="-5" dirty="0">
                <a:latin typeface="Arial"/>
                <a:cs typeface="Arial"/>
              </a:rPr>
              <a:t>Workbench,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etc.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7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Notebooks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support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Science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using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scientific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i="1" spc="-40" dirty="0">
                <a:latin typeface="Arial"/>
                <a:cs typeface="Arial"/>
              </a:rPr>
              <a:t>notebook</a:t>
            </a:r>
            <a:r>
              <a:rPr lang="en-US" sz="1800" i="1" spc="-70" dirty="0">
                <a:latin typeface="Arial"/>
                <a:cs typeface="Arial"/>
              </a:rPr>
              <a:t> </a:t>
            </a:r>
            <a:r>
              <a:rPr lang="en-US" sz="1800" i="1" spc="-40" dirty="0">
                <a:latin typeface="Arial"/>
                <a:cs typeface="Arial"/>
              </a:rPr>
              <a:t>approach</a:t>
            </a:r>
            <a:endParaRPr lang="en-US" sz="1800" dirty="0">
              <a:latin typeface="Arial"/>
              <a:cs typeface="Arial"/>
            </a:endParaRPr>
          </a:p>
          <a:p>
            <a:pPr marL="163195" marR="201930" indent="-139700" algn="just">
              <a:spcBef>
                <a:spcPts val="440"/>
              </a:spcBef>
              <a:tabLst>
                <a:tab pos="163830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is quite extensible, supports </a:t>
            </a:r>
            <a:r>
              <a:rPr lang="en-US" sz="1800" spc="10" dirty="0">
                <a:latin typeface="Arial"/>
                <a:cs typeface="Arial"/>
              </a:rPr>
              <a:t>many </a:t>
            </a:r>
            <a:r>
              <a:rPr lang="en-US" sz="1800" spc="5" dirty="0">
                <a:latin typeface="Arial"/>
                <a:cs typeface="Arial"/>
              </a:rPr>
              <a:t>programming </a:t>
            </a:r>
            <a:r>
              <a:rPr lang="en-US" sz="1800" dirty="0">
                <a:latin typeface="Arial"/>
                <a:cs typeface="Arial"/>
              </a:rPr>
              <a:t>languages,  </a:t>
            </a:r>
            <a:r>
              <a:rPr lang="en-US" sz="1800" spc="5" dirty="0">
                <a:latin typeface="Arial"/>
                <a:cs typeface="Arial"/>
              </a:rPr>
              <a:t>and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easily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hosted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your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computer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almost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any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server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-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you  </a:t>
            </a:r>
            <a:r>
              <a:rPr lang="en-US" sz="1800" spc="5" dirty="0">
                <a:latin typeface="Arial"/>
                <a:cs typeface="Arial"/>
              </a:rPr>
              <a:t>only need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have </a:t>
            </a:r>
            <a:r>
              <a:rPr lang="en-US" sz="1800" spc="10" dirty="0" err="1">
                <a:latin typeface="Arial"/>
                <a:cs typeface="Arial"/>
              </a:rPr>
              <a:t>ssh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 </a:t>
            </a:r>
            <a:r>
              <a:rPr lang="en-US" sz="1800" dirty="0">
                <a:latin typeface="Arial"/>
                <a:cs typeface="Arial"/>
              </a:rPr>
              <a:t>http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endParaRPr lang="en-US" sz="1800" dirty="0">
              <a:latin typeface="Arial"/>
              <a:cs typeface="Arial"/>
            </a:endParaRPr>
          </a:p>
          <a:p>
            <a:pPr marL="527685" marR="5080" lvl="2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Supports Python </a:t>
            </a:r>
            <a:r>
              <a:rPr lang="en-US" sz="1800" spc="-5" dirty="0">
                <a:latin typeface="Arial"/>
                <a:cs typeface="Arial"/>
              </a:rPr>
              <a:t>3 out of the box. Other languages are available by  installing </a:t>
            </a:r>
            <a:r>
              <a:rPr lang="en-US" sz="1800" spc="-10" dirty="0">
                <a:latin typeface="Arial"/>
                <a:cs typeface="Arial"/>
              </a:rPr>
              <a:t>appropriate language </a:t>
            </a:r>
            <a:r>
              <a:rPr lang="en-US" sz="1800" spc="-5" dirty="0">
                <a:latin typeface="Arial"/>
                <a:cs typeface="Arial"/>
              </a:rPr>
              <a:t>kernels: e.g., Julia, </a:t>
            </a:r>
            <a:r>
              <a:rPr lang="en-US" sz="1800" spc="-10" dirty="0">
                <a:latin typeface="Arial"/>
                <a:cs typeface="Arial"/>
              </a:rPr>
              <a:t>R, </a:t>
            </a:r>
            <a:r>
              <a:rPr lang="en-US" sz="1800" spc="-5" dirty="0">
                <a:latin typeface="Arial"/>
                <a:cs typeface="Arial"/>
              </a:rPr>
              <a:t>Scala, </a:t>
            </a:r>
            <a:r>
              <a:rPr lang="en-US" sz="1800" spc="-10" dirty="0">
                <a:latin typeface="Arial"/>
                <a:cs typeface="Arial"/>
              </a:rPr>
              <a:t>Python </a:t>
            </a:r>
            <a:r>
              <a:rPr lang="en-US" sz="1800" spc="-5" dirty="0">
                <a:latin typeface="Arial"/>
                <a:cs typeface="Arial"/>
              </a:rPr>
              <a:t>2, </a:t>
            </a:r>
            <a:r>
              <a:rPr lang="en-US" sz="1800" spc="-10" dirty="0">
                <a:latin typeface="Arial"/>
                <a:cs typeface="Arial"/>
              </a:rPr>
              <a:t>C++,  Java, </a:t>
            </a:r>
            <a:r>
              <a:rPr lang="en-US" sz="1800" spc="-5" dirty="0" err="1">
                <a:latin typeface="Arial"/>
                <a:cs typeface="Arial"/>
              </a:rPr>
              <a:t>Kotlin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10" dirty="0" err="1">
                <a:latin typeface="Arial"/>
                <a:cs typeface="Arial"/>
              </a:rPr>
              <a:t>NodeJS</a:t>
            </a:r>
            <a:r>
              <a:rPr lang="en-US" sz="1800" spc="-10" dirty="0">
                <a:latin typeface="Arial"/>
                <a:cs typeface="Arial"/>
              </a:rPr>
              <a:t>, </a:t>
            </a:r>
            <a:r>
              <a:rPr lang="en-US" sz="1800" spc="-5" dirty="0" err="1">
                <a:latin typeface="Arial"/>
                <a:cs typeface="Arial"/>
              </a:rPr>
              <a:t>Haskel</a:t>
            </a:r>
            <a:r>
              <a:rPr lang="en-US" sz="1800" spc="-5" dirty="0">
                <a:latin typeface="Arial"/>
                <a:cs typeface="Arial"/>
              </a:rPr>
              <a:t>, etc.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is, of </a:t>
            </a:r>
            <a:r>
              <a:rPr lang="en-US" sz="1800" spc="10" dirty="0">
                <a:latin typeface="Arial"/>
                <a:cs typeface="Arial"/>
              </a:rPr>
              <a:t>course, </a:t>
            </a:r>
            <a:r>
              <a:rPr lang="en-US" sz="1800" spc="5" dirty="0">
                <a:latin typeface="Arial"/>
                <a:cs typeface="Arial"/>
              </a:rPr>
              <a:t>Open Source and completely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free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DS </a:t>
            </a:r>
            <a:r>
              <a:rPr lang="en-US" sz="1800" spc="5" dirty="0">
                <a:latin typeface="Arial"/>
                <a:cs typeface="Arial"/>
              </a:rPr>
              <a:t>projects are often distributed in the </a:t>
            </a:r>
            <a:r>
              <a:rPr lang="en-US" sz="1800" spc="10" dirty="0">
                <a:latin typeface="Arial"/>
                <a:cs typeface="Arial"/>
              </a:rPr>
              <a:t>form </a:t>
            </a:r>
            <a:r>
              <a:rPr lang="en-US" sz="1800" spc="5" dirty="0">
                <a:latin typeface="Arial"/>
                <a:cs typeface="Arial"/>
              </a:rPr>
              <a:t>of .</a:t>
            </a:r>
            <a:r>
              <a:rPr lang="en-US" sz="1800" spc="5" dirty="0" err="1">
                <a:latin typeface="Arial"/>
                <a:cs typeface="Arial"/>
              </a:rPr>
              <a:t>ipynb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988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Features of Data Science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Notebooks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88720"/>
            <a:ext cx="9217024" cy="5358384"/>
          </a:xfrm>
        </p:spPr>
        <p:txBody>
          <a:bodyPr/>
          <a:lstStyle/>
          <a:p>
            <a:pPr marL="915035" indent="-139700">
              <a:spcBef>
                <a:spcPts val="1320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Supported languages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Data Science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34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 err="1">
                <a:latin typeface="Arial"/>
                <a:cs typeface="Arial"/>
              </a:rPr>
              <a:t>Jupyter</a:t>
            </a:r>
            <a:r>
              <a:rPr lang="en-US" sz="1800" spc="15" dirty="0">
                <a:latin typeface="Arial"/>
                <a:cs typeface="Arial"/>
              </a:rPr>
              <a:t>,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15" dirty="0">
                <a:latin typeface="Arial"/>
                <a:cs typeface="Arial"/>
              </a:rPr>
              <a:t>instance, offers </a:t>
            </a:r>
            <a:r>
              <a:rPr lang="en-US" sz="1800" spc="10" dirty="0">
                <a:latin typeface="Arial"/>
                <a:cs typeface="Arial"/>
              </a:rPr>
              <a:t>over </a:t>
            </a:r>
            <a:r>
              <a:rPr lang="en-US" sz="1800" spc="20" dirty="0">
                <a:latin typeface="Arial"/>
                <a:cs typeface="Arial"/>
              </a:rPr>
              <a:t>60 </a:t>
            </a:r>
            <a:r>
              <a:rPr lang="en-US" sz="1800" spc="15" dirty="0">
                <a:latin typeface="Arial"/>
                <a:cs typeface="Arial"/>
              </a:rPr>
              <a:t>supported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Kernels (Python</a:t>
            </a:r>
            <a:r>
              <a:rPr lang="en-US" sz="1800" spc="15" dirty="0">
                <a:latin typeface="Arial"/>
                <a:cs typeface="Arial"/>
              </a:rPr>
              <a:t>, R, </a:t>
            </a:r>
            <a:r>
              <a:rPr lang="en-US" sz="1800" spc="10" dirty="0">
                <a:latin typeface="Arial"/>
                <a:cs typeface="Arial"/>
              </a:rPr>
              <a:t>Julia, </a:t>
            </a:r>
            <a:r>
              <a:rPr lang="en-US" sz="1800" spc="15" dirty="0">
                <a:latin typeface="Arial"/>
                <a:cs typeface="Arial"/>
              </a:rPr>
              <a:t>Scala,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…)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3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20" dirty="0">
                <a:latin typeface="Arial"/>
                <a:cs typeface="Arial"/>
              </a:rPr>
              <a:t>Some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notebooks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are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designed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around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single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language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(e.g.,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R)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45"/>
              </a:spcBef>
              <a:buSzPct val="120833"/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10" dirty="0" err="1">
                <a:latin typeface="Arial"/>
                <a:cs typeface="Arial"/>
              </a:rPr>
              <a:t>Jupyter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Notebook consists of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b="1" spc="-5" dirty="0">
                <a:latin typeface="Arial"/>
                <a:cs typeface="Arial"/>
              </a:rPr>
              <a:t>Sequence </a:t>
            </a:r>
            <a:r>
              <a:rPr lang="en-US" sz="1800" b="1" dirty="0">
                <a:latin typeface="Arial"/>
                <a:cs typeface="Arial"/>
              </a:rPr>
              <a:t>of </a:t>
            </a:r>
            <a:r>
              <a:rPr lang="en-US" sz="1800" b="1" spc="-5" dirty="0">
                <a:latin typeface="Arial"/>
                <a:cs typeface="Arial"/>
              </a:rPr>
              <a:t>Cells </a:t>
            </a:r>
            <a:r>
              <a:rPr lang="en-US" sz="1800" dirty="0">
                <a:latin typeface="Arial"/>
                <a:cs typeface="Arial"/>
              </a:rPr>
              <a:t>that</a:t>
            </a:r>
            <a:r>
              <a:rPr lang="en-US" sz="1800" spc="1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are: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34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20" dirty="0">
                <a:latin typeface="Arial"/>
                <a:cs typeface="Arial"/>
              </a:rPr>
              <a:t>Code </a:t>
            </a:r>
            <a:r>
              <a:rPr lang="en-US" sz="1800" b="1" spc="15" dirty="0">
                <a:latin typeface="Arial"/>
                <a:cs typeface="Arial"/>
              </a:rPr>
              <a:t>cells </a:t>
            </a:r>
            <a:r>
              <a:rPr lang="en-US" sz="1800" spc="10" dirty="0">
                <a:latin typeface="Arial"/>
                <a:cs typeface="Arial"/>
              </a:rPr>
              <a:t>that </a:t>
            </a:r>
            <a:r>
              <a:rPr lang="en-US" sz="1800" spc="15" dirty="0">
                <a:latin typeface="Arial"/>
                <a:cs typeface="Arial"/>
              </a:rPr>
              <a:t>hold code </a:t>
            </a:r>
            <a:r>
              <a:rPr lang="en-US" sz="1800" spc="10" dirty="0">
                <a:latin typeface="Arial"/>
                <a:cs typeface="Arial"/>
              </a:rPr>
              <a:t>written in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current </a:t>
            </a:r>
            <a:r>
              <a:rPr lang="en-US" sz="1800" spc="15" dirty="0">
                <a:latin typeface="Arial"/>
                <a:cs typeface="Arial"/>
              </a:rPr>
              <a:t>language </a:t>
            </a:r>
            <a:r>
              <a:rPr lang="en-US" sz="1800" spc="10" dirty="0">
                <a:latin typeface="Arial"/>
                <a:cs typeface="Arial"/>
              </a:rPr>
              <a:t>of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choice</a:t>
            </a:r>
            <a:endParaRPr lang="en-US" sz="1800" dirty="0">
              <a:latin typeface="Arial"/>
              <a:cs typeface="Arial"/>
            </a:endParaRPr>
          </a:p>
          <a:p>
            <a:pPr marL="1188720" lvl="2" indent="-100965">
              <a:spcBef>
                <a:spcPts val="375"/>
              </a:spcBef>
              <a:buSzPct val="78947"/>
              <a:buFont typeface="Verdana"/>
              <a:buChar char="−"/>
              <a:tabLst>
                <a:tab pos="1189355" algn="l"/>
              </a:tabLst>
            </a:pPr>
            <a:r>
              <a:rPr lang="en-US" sz="1800" spc="5" dirty="0">
                <a:latin typeface="Arial"/>
                <a:cs typeface="Arial"/>
              </a:rPr>
              <a:t>Code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5" dirty="0">
                <a:latin typeface="Arial"/>
                <a:cs typeface="Arial"/>
              </a:rPr>
              <a:t>in one of the supported Computer Languages </a:t>
            </a:r>
            <a:r>
              <a:rPr lang="en-US" sz="1800" dirty="0">
                <a:latin typeface="Arial"/>
                <a:cs typeface="Arial"/>
              </a:rPr>
              <a:t>(our </a:t>
            </a:r>
            <a:r>
              <a:rPr lang="en-US" sz="1800" spc="5" dirty="0">
                <a:latin typeface="Arial"/>
                <a:cs typeface="Arial"/>
              </a:rPr>
              <a:t>examples </a:t>
            </a:r>
            <a:r>
              <a:rPr lang="en-US" sz="1800" spc="-5" dirty="0">
                <a:latin typeface="Arial"/>
                <a:cs typeface="Arial"/>
              </a:rPr>
              <a:t>will </a:t>
            </a:r>
            <a:r>
              <a:rPr lang="en-US" sz="1800" spc="10" dirty="0">
                <a:latin typeface="Arial"/>
                <a:cs typeface="Arial"/>
              </a:rPr>
              <a:t>use </a:t>
            </a:r>
            <a:r>
              <a:rPr lang="en-US" sz="1800" spc="5" dirty="0">
                <a:latin typeface="Arial"/>
                <a:cs typeface="Arial"/>
              </a:rPr>
              <a:t>Python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3)</a:t>
            </a:r>
            <a:endParaRPr lang="en-US" sz="1800" dirty="0">
              <a:latin typeface="Arial"/>
              <a:cs typeface="Arial"/>
            </a:endParaRPr>
          </a:p>
          <a:p>
            <a:pPr marL="1188720" lvl="2" indent="-100965">
              <a:spcBef>
                <a:spcPts val="365"/>
              </a:spcBef>
              <a:buSzPct val="78947"/>
              <a:buFont typeface="Verdana"/>
              <a:buChar char="−"/>
              <a:tabLst>
                <a:tab pos="1189355" algn="l"/>
              </a:tabLst>
            </a:pPr>
            <a:r>
              <a:rPr lang="en-US" sz="1800" spc="5" dirty="0">
                <a:latin typeface="Arial"/>
                <a:cs typeface="Arial"/>
              </a:rPr>
              <a:t>Code cells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dirty="0">
                <a:latin typeface="Arial"/>
                <a:cs typeface="Arial"/>
              </a:rPr>
              <a:t>include Magic </a:t>
            </a:r>
            <a:r>
              <a:rPr lang="en-US" sz="1800" spc="10" dirty="0">
                <a:latin typeface="Arial"/>
                <a:cs typeface="Arial"/>
              </a:rPr>
              <a:t>statements </a:t>
            </a:r>
            <a:r>
              <a:rPr lang="en-US" sz="1800" spc="5" dirty="0">
                <a:latin typeface="Arial"/>
                <a:cs typeface="Arial"/>
              </a:rPr>
              <a:t>(discussed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soon)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25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20" dirty="0">
                <a:latin typeface="Arial"/>
                <a:cs typeface="Arial"/>
              </a:rPr>
              <a:t>Markdown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cells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for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documenting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computational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process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</a:t>
            </a:r>
            <a:r>
              <a:rPr lang="en-US" sz="1800" spc="15" dirty="0">
                <a:latin typeface="Arial"/>
                <a:cs typeface="Arial"/>
              </a:rPr>
              <a:t> a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literate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way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4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20" dirty="0">
                <a:latin typeface="Arial"/>
                <a:cs typeface="Arial"/>
              </a:rPr>
              <a:t>Raw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cells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-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used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output,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including,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optionally,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graph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visualization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of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output</a:t>
            </a:r>
            <a:endParaRPr lang="en-US" sz="1800" dirty="0">
              <a:latin typeface="Arial"/>
              <a:cs typeface="Arial"/>
            </a:endParaRPr>
          </a:p>
          <a:p>
            <a:pPr marL="915035" marR="1255395" indent="-139700">
              <a:spcBef>
                <a:spcPts val="440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Notes </a:t>
            </a:r>
            <a:r>
              <a:rPr lang="en-US" sz="1800" dirty="0">
                <a:latin typeface="Arial"/>
                <a:cs typeface="Arial"/>
              </a:rPr>
              <a:t>&amp; </a:t>
            </a:r>
            <a:r>
              <a:rPr lang="en-US" sz="1800" spc="-5" dirty="0">
                <a:latin typeface="Arial"/>
                <a:cs typeface="Arial"/>
              </a:rPr>
              <a:t>documentation </a:t>
            </a: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5" dirty="0">
                <a:latin typeface="Arial"/>
                <a:cs typeface="Arial"/>
              </a:rPr>
              <a:t>be included, intermixed </a:t>
            </a:r>
            <a:r>
              <a:rPr lang="en-US" sz="1800" spc="-10" dirty="0">
                <a:latin typeface="Arial"/>
                <a:cs typeface="Arial"/>
              </a:rPr>
              <a:t>with </a:t>
            </a:r>
            <a:r>
              <a:rPr lang="en-US" sz="1800" spc="-5" dirty="0">
                <a:latin typeface="Arial"/>
                <a:cs typeface="Arial"/>
              </a:rPr>
              <a:t>language  elements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7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Markdown language </a:t>
            </a:r>
            <a:r>
              <a:rPr lang="en-US" sz="1800" spc="20" dirty="0">
                <a:latin typeface="Arial"/>
                <a:cs typeface="Arial"/>
              </a:rPr>
              <a:t>(</a:t>
            </a:r>
            <a:r>
              <a:rPr lang="en-US" sz="1800" b="1" spc="20" dirty="0">
                <a:latin typeface="Courier New"/>
                <a:cs typeface="Courier New"/>
              </a:rPr>
              <a:t>.md </a:t>
            </a:r>
            <a:r>
              <a:rPr lang="en-US" sz="1800" spc="10" dirty="0">
                <a:latin typeface="Arial"/>
                <a:cs typeface="Arial"/>
              </a:rPr>
              <a:t>suffix) - with </a:t>
            </a:r>
            <a:r>
              <a:rPr lang="en-US" sz="1800" spc="20" dirty="0">
                <a:latin typeface="Arial"/>
                <a:cs typeface="Arial"/>
              </a:rPr>
              <a:t>some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variations</a:t>
            </a:r>
            <a:endParaRPr lang="en-US" sz="1800" dirty="0">
              <a:latin typeface="Arial"/>
              <a:cs typeface="Arial"/>
            </a:endParaRPr>
          </a:p>
          <a:p>
            <a:pPr marL="1050925" marR="1386840" lvl="1" indent="-100965">
              <a:lnSpc>
                <a:spcPct val="103400"/>
              </a:lnSpc>
              <a:spcBef>
                <a:spcPts val="465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Markdown </a:t>
            </a:r>
            <a:r>
              <a:rPr lang="en-US" sz="1800" spc="20" dirty="0">
                <a:latin typeface="Arial"/>
                <a:cs typeface="Arial"/>
              </a:rPr>
              <a:t>can </a:t>
            </a:r>
            <a:r>
              <a:rPr lang="en-US" sz="1800" spc="15" dirty="0">
                <a:latin typeface="Arial"/>
                <a:cs typeface="Arial"/>
              </a:rPr>
              <a:t>include </a:t>
            </a:r>
            <a:r>
              <a:rPr lang="en-US" sz="1800" spc="15" dirty="0" err="1">
                <a:latin typeface="Arial"/>
                <a:cs typeface="Arial"/>
              </a:rPr>
              <a:t>LaTeX</a:t>
            </a:r>
            <a:r>
              <a:rPr lang="en-US" sz="1800" spc="15" dirty="0">
                <a:latin typeface="Arial"/>
                <a:cs typeface="Arial"/>
              </a:rPr>
              <a:t> statements </a:t>
            </a:r>
            <a:r>
              <a:rPr lang="en-US" sz="1800" spc="10" dirty="0">
                <a:latin typeface="Arial"/>
                <a:cs typeface="Arial"/>
              </a:rPr>
              <a:t>(for </a:t>
            </a:r>
            <a:r>
              <a:rPr lang="en-US" sz="1800" spc="15" dirty="0">
                <a:latin typeface="Arial"/>
                <a:cs typeface="Arial"/>
              </a:rPr>
              <a:t>equations) and HTML5  statements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Browser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compatibility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5"/>
              </a:spcBef>
              <a:tabLst>
                <a:tab pos="163830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Notebook is officially supported by the latest stable versions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5" dirty="0" smtClean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following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browsers: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80"/>
              </a:lnSpc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Chrome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75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Safari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80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Firefox</a:t>
            </a:r>
            <a:endParaRPr lang="en-US" sz="1800" dirty="0">
              <a:latin typeface="Arial"/>
              <a:cs typeface="Arial"/>
            </a:endParaRPr>
          </a:p>
          <a:p>
            <a:pPr marL="437515" lvl="2" indent="-101600">
              <a:spcBef>
                <a:spcPts val="39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5" dirty="0">
                <a:latin typeface="Arial"/>
                <a:cs typeface="Arial"/>
              </a:rPr>
              <a:t>This mainly </a:t>
            </a:r>
            <a:r>
              <a:rPr lang="en-US" sz="1800" spc="10" dirty="0">
                <a:latin typeface="Arial"/>
                <a:cs typeface="Arial"/>
              </a:rPr>
              <a:t>due to the notebook’s usage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15" dirty="0" err="1">
                <a:latin typeface="Arial"/>
                <a:cs typeface="Arial"/>
              </a:rPr>
              <a:t>WebSockets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and the </a:t>
            </a:r>
            <a:r>
              <a:rPr lang="en-US" sz="1800" dirty="0">
                <a:latin typeface="Arial"/>
                <a:cs typeface="Arial"/>
              </a:rPr>
              <a:t>flexible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box model</a:t>
            </a:r>
            <a:r>
              <a:rPr lang="en-US" sz="1800" spc="5" dirty="0">
                <a:latin typeface="Arial"/>
                <a:cs typeface="Arial"/>
              </a:rPr>
              <a:t>.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following </a:t>
            </a:r>
            <a:r>
              <a:rPr lang="en-US" sz="1800" dirty="0">
                <a:latin typeface="Arial"/>
                <a:cs typeface="Arial"/>
              </a:rPr>
              <a:t>browsers </a:t>
            </a:r>
            <a:r>
              <a:rPr lang="en-US" sz="1800" spc="5" dirty="0">
                <a:latin typeface="Arial"/>
                <a:cs typeface="Arial"/>
              </a:rPr>
              <a:t>are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unsupported: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80"/>
              </a:lnSpc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Safari &lt;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5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75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Firefox &lt;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6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75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Chrome </a:t>
            </a:r>
            <a:r>
              <a:rPr lang="en-US" sz="1800" spc="-5" dirty="0">
                <a:latin typeface="Arial"/>
                <a:cs typeface="Arial"/>
              </a:rPr>
              <a:t>&lt;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13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75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Opera (any): CSS </a:t>
            </a:r>
            <a:r>
              <a:rPr lang="en-US" sz="1800" spc="-5" dirty="0">
                <a:latin typeface="Arial"/>
                <a:cs typeface="Arial"/>
              </a:rPr>
              <a:t>issues, </a:t>
            </a:r>
            <a:r>
              <a:rPr lang="en-US" sz="1800" spc="-10" dirty="0">
                <a:latin typeface="Arial"/>
                <a:cs typeface="Arial"/>
              </a:rPr>
              <a:t>but </a:t>
            </a:r>
            <a:r>
              <a:rPr lang="en-US" sz="1800" spc="-5" dirty="0">
                <a:latin typeface="Arial"/>
                <a:cs typeface="Arial"/>
              </a:rPr>
              <a:t>execution </a:t>
            </a:r>
            <a:r>
              <a:rPr lang="en-US" sz="1800" spc="-10" dirty="0">
                <a:latin typeface="Arial"/>
                <a:cs typeface="Arial"/>
              </a:rPr>
              <a:t>might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work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75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Internet Explorer &lt;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10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lnSpc>
                <a:spcPts val="1380"/>
              </a:lnSpc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Internet Explorer ≥ 10 </a:t>
            </a:r>
            <a:r>
              <a:rPr lang="en-US" sz="1800" spc="-10" dirty="0">
                <a:latin typeface="Arial"/>
                <a:cs typeface="Arial"/>
              </a:rPr>
              <a:t>(same as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Opera)</a:t>
            </a:r>
            <a:endParaRPr lang="en-US" sz="1800" dirty="0">
              <a:latin typeface="Arial"/>
              <a:cs typeface="Arial"/>
            </a:endParaRPr>
          </a:p>
          <a:p>
            <a:pPr marL="437515" marR="459740" lvl="2" indent="-101600">
              <a:lnSpc>
                <a:spcPct val="102600"/>
              </a:lnSpc>
              <a:spcBef>
                <a:spcPts val="360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10" dirty="0">
                <a:latin typeface="Arial"/>
                <a:cs typeface="Arial"/>
              </a:rPr>
              <a:t>Using </a:t>
            </a:r>
            <a:r>
              <a:rPr lang="en-US" sz="1800" spc="5" dirty="0">
                <a:latin typeface="Arial"/>
                <a:cs typeface="Arial"/>
              </a:rPr>
              <a:t>Safari </a:t>
            </a:r>
            <a:r>
              <a:rPr lang="en-US" sz="1800" spc="10" dirty="0">
                <a:latin typeface="Arial"/>
                <a:cs typeface="Arial"/>
              </a:rPr>
              <a:t>with HTTPS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untrusted certificate is </a:t>
            </a:r>
            <a:r>
              <a:rPr lang="en-US" sz="1800" spc="10" dirty="0">
                <a:latin typeface="Arial"/>
                <a:cs typeface="Arial"/>
              </a:rPr>
              <a:t>known to </a:t>
            </a:r>
            <a:r>
              <a:rPr lang="en-US" sz="1800" spc="5" dirty="0">
                <a:latin typeface="Arial"/>
                <a:cs typeface="Arial"/>
              </a:rPr>
              <a:t>not </a:t>
            </a:r>
            <a:r>
              <a:rPr lang="en-US" sz="1800" spc="10" dirty="0">
                <a:latin typeface="Arial"/>
                <a:cs typeface="Arial"/>
              </a:rPr>
              <a:t>work  (</a:t>
            </a:r>
            <a:r>
              <a:rPr lang="en-US" sz="1800" spc="10" dirty="0" err="1">
                <a:latin typeface="Arial"/>
                <a:cs typeface="Arial"/>
              </a:rPr>
              <a:t>websockets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will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fail)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9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3905">
              <a:lnSpc>
                <a:spcPct val="100000"/>
              </a:lnSpc>
              <a:spcBef>
                <a:spcPts val="1105"/>
              </a:spcBef>
            </a:pPr>
            <a:r>
              <a:rPr lang="fr-FR" spc="-10" dirty="0" err="1">
                <a:latin typeface="Arial"/>
                <a:cs typeface="Arial"/>
              </a:rPr>
              <a:t>Jupyter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keyboard-</a:t>
            </a:r>
            <a:r>
              <a:rPr lang="fr-FR" spc="-5" dirty="0" err="1" smtClean="0">
                <a:latin typeface="Arial"/>
                <a:cs typeface="Arial"/>
              </a:rPr>
              <a:t>shortcuts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84584" y="1188720"/>
            <a:ext cx="10094896" cy="5358384"/>
          </a:xfrm>
        </p:spPr>
        <p:txBody>
          <a:bodyPr/>
          <a:lstStyle/>
          <a:p>
            <a:pPr marL="775335" marR="908685" indent="0" algn="just">
              <a:spcBef>
                <a:spcPts val="1305"/>
              </a:spcBef>
              <a:buNone/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All actions in the notebook </a:t>
            </a:r>
            <a:r>
              <a:rPr lang="en-US" sz="1800" spc="10" dirty="0">
                <a:latin typeface="Arial"/>
                <a:cs typeface="Arial"/>
              </a:rPr>
              <a:t>can be </a:t>
            </a:r>
            <a:r>
              <a:rPr lang="en-US" sz="1800" spc="5" dirty="0">
                <a:latin typeface="Arial"/>
                <a:cs typeface="Arial"/>
              </a:rPr>
              <a:t>performed with the </a:t>
            </a:r>
            <a:r>
              <a:rPr lang="en-US" sz="1800" spc="10" dirty="0">
                <a:latin typeface="Arial"/>
                <a:cs typeface="Arial"/>
              </a:rPr>
              <a:t>mouse, </a:t>
            </a:r>
            <a:r>
              <a:rPr lang="en-US" sz="1800" spc="5" dirty="0">
                <a:latin typeface="Arial"/>
                <a:cs typeface="Arial"/>
              </a:rPr>
              <a:t>but  keyboard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shortcuts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are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also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available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most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common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ones. 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essential shortcuts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remember </a:t>
            </a:r>
            <a:r>
              <a:rPr lang="en-US" sz="1800" spc="5" dirty="0">
                <a:latin typeface="Arial"/>
                <a:cs typeface="Arial"/>
              </a:rPr>
              <a:t>are the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following:</a:t>
            </a:r>
            <a:endParaRPr lang="en-US" sz="1800" dirty="0">
              <a:latin typeface="Arial"/>
              <a:cs typeface="Arial"/>
            </a:endParaRPr>
          </a:p>
          <a:p>
            <a:pPr marL="1050925" marR="760095" lvl="1" indent="-100965">
              <a:spcBef>
                <a:spcPts val="45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Shift-Enter </a:t>
            </a:r>
            <a:r>
              <a:rPr lang="en-US" sz="1800" spc="2190" dirty="0">
                <a:latin typeface="Wingdings"/>
                <a:cs typeface="Wingdings"/>
              </a:rPr>
              <a:t>€</a:t>
            </a:r>
            <a:r>
              <a:rPr lang="en-US" sz="1800" spc="16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run cell </a:t>
            </a:r>
            <a:r>
              <a:rPr lang="en-US" sz="1800" spc="-5" dirty="0">
                <a:latin typeface="Arial"/>
                <a:cs typeface="Arial"/>
              </a:rPr>
              <a:t>- Execute the </a:t>
            </a:r>
            <a:r>
              <a:rPr lang="en-US" sz="1800" spc="-10" dirty="0">
                <a:latin typeface="Arial"/>
                <a:cs typeface="Arial"/>
              </a:rPr>
              <a:t>current </a:t>
            </a:r>
            <a:r>
              <a:rPr lang="en-US" sz="1800" spc="-5" dirty="0">
                <a:latin typeface="Arial"/>
                <a:cs typeface="Arial"/>
              </a:rPr>
              <a:t>cell, </a:t>
            </a:r>
            <a:r>
              <a:rPr lang="en-US" sz="1800" spc="-10" dirty="0">
                <a:latin typeface="Arial"/>
                <a:cs typeface="Arial"/>
              </a:rPr>
              <a:t>show output </a:t>
            </a:r>
            <a:r>
              <a:rPr lang="en-US" sz="1800" spc="-5" dirty="0">
                <a:latin typeface="Arial"/>
                <a:cs typeface="Arial"/>
              </a:rPr>
              <a:t>(if  </a:t>
            </a:r>
            <a:r>
              <a:rPr lang="en-US" sz="1800" spc="-210" dirty="0">
                <a:latin typeface="Arial"/>
                <a:cs typeface="Arial"/>
              </a:rPr>
              <a:t>any),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15" dirty="0">
                <a:latin typeface="Arial"/>
                <a:cs typeface="Arial"/>
              </a:rPr>
              <a:t>jump </a:t>
            </a:r>
            <a:r>
              <a:rPr lang="en-US" sz="1800" spc="-5" dirty="0">
                <a:latin typeface="Arial"/>
                <a:cs typeface="Arial"/>
              </a:rPr>
              <a:t>to the next cell </a:t>
            </a:r>
            <a:r>
              <a:rPr lang="en-US" sz="1800" spc="-10" dirty="0">
                <a:latin typeface="Arial"/>
                <a:cs typeface="Arial"/>
              </a:rPr>
              <a:t>below. </a:t>
            </a:r>
            <a:r>
              <a:rPr lang="en-US" sz="1800" spc="-5" dirty="0">
                <a:latin typeface="Arial"/>
                <a:cs typeface="Arial"/>
              </a:rPr>
              <a:t>If </a:t>
            </a:r>
            <a:r>
              <a:rPr lang="en-US" sz="1800" b="1" spc="-10" dirty="0">
                <a:latin typeface="Arial"/>
                <a:cs typeface="Arial"/>
              </a:rPr>
              <a:t>Shift-Enter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invoked on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i="1" spc="-25" dirty="0">
                <a:latin typeface="Arial"/>
                <a:cs typeface="Arial"/>
              </a:rPr>
              <a:t>last  </a:t>
            </a:r>
            <a:r>
              <a:rPr lang="en-US" sz="1800" spc="-5" dirty="0">
                <a:latin typeface="Arial"/>
                <a:cs typeface="Arial"/>
              </a:rPr>
              <a:t>cell, a </a:t>
            </a:r>
            <a:r>
              <a:rPr lang="en-US" sz="1800" spc="-10" dirty="0">
                <a:latin typeface="Arial"/>
                <a:cs typeface="Arial"/>
              </a:rPr>
              <a:t>new </a:t>
            </a:r>
            <a:r>
              <a:rPr lang="en-US" sz="1800" spc="-5" dirty="0">
                <a:latin typeface="Arial"/>
                <a:cs typeface="Arial"/>
              </a:rPr>
              <a:t>code cell will be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created</a:t>
            </a:r>
            <a:endParaRPr lang="en-US" sz="1800" dirty="0">
              <a:latin typeface="Arial"/>
              <a:cs typeface="Arial"/>
            </a:endParaRPr>
          </a:p>
          <a:p>
            <a:pPr marL="1050925" marR="814069" lvl="1" indent="-100965">
              <a:spcBef>
                <a:spcPts val="36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Ctrl-Enter </a:t>
            </a:r>
            <a:r>
              <a:rPr lang="en-US" sz="1800" spc="2190" dirty="0">
                <a:latin typeface="Wingdings"/>
                <a:cs typeface="Wingdings"/>
              </a:rPr>
              <a:t>€</a:t>
            </a:r>
            <a:r>
              <a:rPr lang="en-US" sz="1800" spc="219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run cell </a:t>
            </a:r>
            <a:r>
              <a:rPr lang="en-US" sz="1800" b="1" spc="-5" dirty="0">
                <a:latin typeface="Arial"/>
                <a:cs typeface="Arial"/>
              </a:rPr>
              <a:t>in-place </a:t>
            </a:r>
            <a:r>
              <a:rPr lang="en-US" sz="1800" spc="-5" dirty="0">
                <a:latin typeface="Arial"/>
                <a:cs typeface="Arial"/>
              </a:rPr>
              <a:t>- Execute the </a:t>
            </a:r>
            <a:r>
              <a:rPr lang="en-US" sz="1800" spc="-10" dirty="0">
                <a:latin typeface="Arial"/>
                <a:cs typeface="Arial"/>
              </a:rPr>
              <a:t>current </a:t>
            </a:r>
            <a:r>
              <a:rPr lang="en-US" sz="1800" spc="-5" dirty="0">
                <a:latin typeface="Arial"/>
                <a:cs typeface="Arial"/>
              </a:rPr>
              <a:t>cell </a:t>
            </a:r>
            <a:r>
              <a:rPr lang="en-US" sz="1800" spc="-10" dirty="0">
                <a:latin typeface="Arial"/>
                <a:cs typeface="Arial"/>
              </a:rPr>
              <a:t>as </a:t>
            </a:r>
            <a:r>
              <a:rPr lang="en-US" sz="1800" dirty="0">
                <a:latin typeface="Arial"/>
                <a:cs typeface="Arial"/>
              </a:rPr>
              <a:t>if it  </a:t>
            </a:r>
            <a:r>
              <a:rPr lang="en-US" sz="1800" spc="-185" dirty="0">
                <a:latin typeface="Arial"/>
                <a:cs typeface="Arial"/>
              </a:rPr>
              <a:t>were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in “terminal </a:t>
            </a:r>
            <a:r>
              <a:rPr lang="en-US" sz="1800" spc="-10" dirty="0">
                <a:latin typeface="Arial"/>
                <a:cs typeface="Arial"/>
              </a:rPr>
              <a:t>mode”, where any output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shown, but </a:t>
            </a:r>
            <a:r>
              <a:rPr lang="en-US" sz="1800" spc="-5" dirty="0">
                <a:latin typeface="Arial"/>
                <a:cs typeface="Arial"/>
              </a:rPr>
              <a:t>the cursor  </a:t>
            </a:r>
            <a:r>
              <a:rPr lang="en-US" sz="1800" spc="-10" dirty="0">
                <a:latin typeface="Arial"/>
                <a:cs typeface="Arial"/>
              </a:rPr>
              <a:t>remains </a:t>
            </a:r>
            <a:r>
              <a:rPr lang="en-US" sz="1800" spc="-5" dirty="0">
                <a:latin typeface="Arial"/>
                <a:cs typeface="Arial"/>
              </a:rPr>
              <a:t>in the </a:t>
            </a:r>
            <a:r>
              <a:rPr lang="en-US" sz="1800" spc="-10" dirty="0">
                <a:latin typeface="Arial"/>
                <a:cs typeface="Arial"/>
              </a:rPr>
              <a:t>current </a:t>
            </a:r>
            <a:r>
              <a:rPr lang="en-US" sz="1800" spc="-5" dirty="0">
                <a:latin typeface="Arial"/>
                <a:cs typeface="Arial"/>
              </a:rPr>
              <a:t>cell.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cell’s </a:t>
            </a:r>
            <a:r>
              <a:rPr lang="en-US" sz="1800" spc="-10" dirty="0">
                <a:latin typeface="Arial"/>
                <a:cs typeface="Arial"/>
              </a:rPr>
              <a:t>entire contents are </a:t>
            </a:r>
            <a:r>
              <a:rPr lang="en-US" sz="1800" spc="-5" dirty="0">
                <a:latin typeface="Arial"/>
                <a:cs typeface="Arial"/>
              </a:rPr>
              <a:t>selected after  </a:t>
            </a:r>
            <a:r>
              <a:rPr lang="en-US" sz="1800" spc="-10" dirty="0">
                <a:latin typeface="Arial"/>
                <a:cs typeface="Arial"/>
              </a:rPr>
              <a:t>execution, </a:t>
            </a:r>
            <a:r>
              <a:rPr lang="en-US" sz="1800" spc="-5" dirty="0">
                <a:latin typeface="Arial"/>
                <a:cs typeface="Arial"/>
              </a:rPr>
              <a:t>so </a:t>
            </a:r>
            <a:r>
              <a:rPr lang="en-US" sz="1800" spc="-10" dirty="0">
                <a:latin typeface="Arial"/>
                <a:cs typeface="Arial"/>
              </a:rPr>
              <a:t>you </a:t>
            </a:r>
            <a:r>
              <a:rPr lang="en-US" sz="1800" spc="-5" dirty="0">
                <a:latin typeface="Arial"/>
                <a:cs typeface="Arial"/>
              </a:rPr>
              <a:t>can </a:t>
            </a:r>
            <a:r>
              <a:rPr lang="en-US" sz="1800" spc="-10" dirty="0">
                <a:latin typeface="Arial"/>
                <a:cs typeface="Arial"/>
              </a:rPr>
              <a:t>just </a:t>
            </a:r>
            <a:r>
              <a:rPr lang="en-US" sz="1800" spc="-5" dirty="0">
                <a:latin typeface="Arial"/>
                <a:cs typeface="Arial"/>
              </a:rPr>
              <a:t>start </a:t>
            </a:r>
            <a:r>
              <a:rPr lang="en-US" sz="1800" spc="-10" dirty="0">
                <a:latin typeface="Arial"/>
                <a:cs typeface="Arial"/>
              </a:rPr>
              <a:t>typing and </a:t>
            </a:r>
            <a:r>
              <a:rPr lang="en-US" sz="1800" spc="-5" dirty="0">
                <a:latin typeface="Arial"/>
                <a:cs typeface="Arial"/>
              </a:rPr>
              <a:t>only the </a:t>
            </a:r>
            <a:r>
              <a:rPr lang="en-US" sz="1800" spc="-10" dirty="0">
                <a:latin typeface="Arial"/>
                <a:cs typeface="Arial"/>
              </a:rPr>
              <a:t>new </a:t>
            </a:r>
            <a:r>
              <a:rPr lang="en-US" sz="1800" spc="-5" dirty="0">
                <a:latin typeface="Arial"/>
                <a:cs typeface="Arial"/>
              </a:rPr>
              <a:t>input will be in  the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cell</a:t>
            </a:r>
            <a:endParaRPr lang="en-US" sz="1800" dirty="0">
              <a:latin typeface="Arial"/>
              <a:cs typeface="Arial"/>
            </a:endParaRPr>
          </a:p>
          <a:p>
            <a:pPr marL="1050925" marR="897255" lvl="1" indent="-100965" algn="just">
              <a:spcBef>
                <a:spcPts val="39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Alt-Enter </a:t>
            </a:r>
            <a:r>
              <a:rPr lang="en-US" sz="1800" spc="2190" dirty="0">
                <a:latin typeface="Wingdings"/>
                <a:cs typeface="Wingdings"/>
              </a:rPr>
              <a:t>€</a:t>
            </a:r>
            <a:r>
              <a:rPr lang="en-US" sz="1800" spc="20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run cell, </a:t>
            </a:r>
            <a:r>
              <a:rPr lang="en-US" sz="1800" b="1" spc="-5" dirty="0">
                <a:latin typeface="Arial"/>
                <a:cs typeface="Arial"/>
              </a:rPr>
              <a:t>insert </a:t>
            </a:r>
            <a:r>
              <a:rPr lang="en-US" sz="1800" b="1" spc="-10" dirty="0">
                <a:latin typeface="Arial"/>
                <a:cs typeface="Arial"/>
              </a:rPr>
              <a:t>below </a:t>
            </a:r>
            <a:r>
              <a:rPr lang="en-US" sz="1800" spc="-5" dirty="0">
                <a:latin typeface="Arial"/>
                <a:cs typeface="Arial"/>
              </a:rPr>
              <a:t>- Executes the </a:t>
            </a:r>
            <a:r>
              <a:rPr lang="en-US" sz="1800" spc="-10" dirty="0">
                <a:latin typeface="Arial"/>
                <a:cs typeface="Arial"/>
              </a:rPr>
              <a:t>current </a:t>
            </a:r>
            <a:r>
              <a:rPr lang="en-US" sz="1800" spc="-5" dirty="0">
                <a:latin typeface="Arial"/>
                <a:cs typeface="Arial"/>
              </a:rPr>
              <a:t>cell,  </a:t>
            </a:r>
            <a:r>
              <a:rPr lang="en-US" sz="1800" spc="-165" dirty="0">
                <a:latin typeface="Arial"/>
                <a:cs typeface="Arial"/>
              </a:rPr>
              <a:t>shows </a:t>
            </a:r>
            <a:r>
              <a:rPr lang="en-US" sz="1800" spc="-5" dirty="0">
                <a:latin typeface="Arial"/>
                <a:cs typeface="Arial"/>
              </a:rPr>
              <a:t>the output, and inserts a new cell between the current cell and  the cell </a:t>
            </a:r>
            <a:r>
              <a:rPr lang="en-US" sz="1800" spc="-10" dirty="0">
                <a:latin typeface="Arial"/>
                <a:cs typeface="Arial"/>
              </a:rPr>
              <a:t>below </a:t>
            </a:r>
            <a:r>
              <a:rPr lang="en-US" sz="1800" spc="-5" dirty="0">
                <a:latin typeface="Arial"/>
                <a:cs typeface="Arial"/>
              </a:rPr>
              <a:t>(if </a:t>
            </a:r>
            <a:r>
              <a:rPr lang="en-US" sz="1800" spc="-10" dirty="0">
                <a:latin typeface="Arial"/>
                <a:cs typeface="Arial"/>
              </a:rPr>
              <a:t>one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exists)</a:t>
            </a:r>
            <a:endParaRPr lang="en-US" sz="1800" dirty="0">
              <a:latin typeface="Arial"/>
              <a:cs typeface="Arial"/>
            </a:endParaRPr>
          </a:p>
          <a:p>
            <a:pPr marL="1050925" marR="98806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5" dirty="0">
                <a:solidFill>
                  <a:srgbClr val="C00000"/>
                </a:solidFill>
                <a:latin typeface="Arial"/>
                <a:cs typeface="Arial"/>
              </a:rPr>
              <a:t>Esc </a:t>
            </a:r>
            <a:r>
              <a:rPr lang="en-US" sz="1800" spc="-5" dirty="0">
                <a:solidFill>
                  <a:srgbClr val="00688F"/>
                </a:solidFill>
                <a:latin typeface="Arial"/>
                <a:cs typeface="Arial"/>
              </a:rPr>
              <a:t>&amp; </a:t>
            </a:r>
            <a:r>
              <a:rPr lang="en-US" sz="1800" b="1" spc="-10" dirty="0">
                <a:solidFill>
                  <a:srgbClr val="C00000"/>
                </a:solidFill>
                <a:latin typeface="Arial"/>
                <a:cs typeface="Arial"/>
              </a:rPr>
              <a:t>Enter </a:t>
            </a:r>
            <a:r>
              <a:rPr lang="en-US" sz="1800" spc="2195" dirty="0">
                <a:latin typeface="Wingdings"/>
                <a:cs typeface="Wingdings"/>
              </a:rPr>
              <a:t>€</a:t>
            </a:r>
            <a:r>
              <a:rPr lang="en-US" sz="1800" spc="13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Command </a:t>
            </a:r>
            <a:r>
              <a:rPr lang="en-US" sz="1800" b="1" spc="-15" dirty="0">
                <a:latin typeface="Arial"/>
                <a:cs typeface="Arial"/>
              </a:rPr>
              <a:t>mode </a:t>
            </a:r>
            <a:r>
              <a:rPr lang="en-US" sz="1800" spc="-5" dirty="0">
                <a:solidFill>
                  <a:srgbClr val="00688F"/>
                </a:solidFill>
                <a:latin typeface="Arial"/>
                <a:cs typeface="Arial"/>
              </a:rPr>
              <a:t>&amp; </a:t>
            </a:r>
            <a:r>
              <a:rPr lang="en-US" sz="1800" b="1" spc="-10" dirty="0">
                <a:latin typeface="Arial"/>
                <a:cs typeface="Arial"/>
              </a:rPr>
              <a:t>edit mode </a:t>
            </a:r>
            <a:r>
              <a:rPr lang="en-US" sz="1800" spc="-5" dirty="0">
                <a:latin typeface="Arial"/>
                <a:cs typeface="Arial"/>
              </a:rPr>
              <a:t>- In </a:t>
            </a:r>
            <a:r>
              <a:rPr lang="en-US" sz="1800" spc="-10" dirty="0">
                <a:latin typeface="Arial"/>
                <a:cs typeface="Arial"/>
              </a:rPr>
              <a:t>command  </a:t>
            </a:r>
            <a:r>
              <a:rPr lang="en-US" sz="1800" spc="-155" dirty="0">
                <a:latin typeface="Arial"/>
                <a:cs typeface="Arial"/>
              </a:rPr>
              <a:t>mode, </a:t>
            </a:r>
            <a:r>
              <a:rPr lang="en-US" sz="1800" spc="-10" dirty="0">
                <a:latin typeface="Arial"/>
                <a:cs typeface="Arial"/>
              </a:rPr>
              <a:t>you navigate around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notebook </a:t>
            </a:r>
            <a:r>
              <a:rPr lang="en-US" sz="1800" spc="-5" dirty="0">
                <a:latin typeface="Arial"/>
                <a:cs typeface="Arial"/>
              </a:rPr>
              <a:t>using </a:t>
            </a:r>
            <a:r>
              <a:rPr lang="en-US" sz="1800" spc="-10" dirty="0">
                <a:latin typeface="Arial"/>
                <a:cs typeface="Arial"/>
              </a:rPr>
              <a:t>keyboard shortcuts. </a:t>
            </a:r>
            <a:r>
              <a:rPr lang="en-US" sz="1800" spc="-5" dirty="0">
                <a:latin typeface="Arial"/>
                <a:cs typeface="Arial"/>
              </a:rPr>
              <a:t>In  edit </a:t>
            </a:r>
            <a:r>
              <a:rPr lang="en-US" sz="1800" spc="-10" dirty="0">
                <a:latin typeface="Arial"/>
                <a:cs typeface="Arial"/>
              </a:rPr>
              <a:t>mode, you </a:t>
            </a:r>
            <a:r>
              <a:rPr lang="en-US" sz="1800" spc="-5" dirty="0">
                <a:latin typeface="Arial"/>
                <a:cs typeface="Arial"/>
              </a:rPr>
              <a:t>can edit text in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cells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4951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lang="fr-FR" spc="-10" dirty="0" err="1">
                <a:latin typeface="Arial"/>
                <a:cs typeface="Arial"/>
              </a:rPr>
              <a:t>Jupyter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i="1" spc="-35" dirty="0" err="1">
                <a:latin typeface="Arial"/>
                <a:cs typeface="Arial"/>
              </a:rPr>
              <a:t>magic</a:t>
            </a:r>
            <a:r>
              <a:rPr lang="fr-FR" i="1" spc="-3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commands</a:t>
            </a:r>
            <a:r>
              <a:rPr lang="fr-FR" spc="-5" dirty="0">
                <a:latin typeface="Arial"/>
                <a:cs typeface="Arial"/>
              </a:rPr>
              <a:t> /</a:t>
            </a:r>
            <a:r>
              <a:rPr lang="fr-FR" spc="3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functions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215"/>
              </a:spcBef>
              <a:tabLst>
                <a:tab pos="163830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kernels </a:t>
            </a:r>
            <a:r>
              <a:rPr lang="en-US" sz="1800" spc="10" dirty="0">
                <a:latin typeface="Arial"/>
                <a:cs typeface="Arial"/>
              </a:rPr>
              <a:t>support </a:t>
            </a:r>
            <a:r>
              <a:rPr lang="en-US" sz="1800" dirty="0">
                <a:latin typeface="Arial"/>
                <a:cs typeface="Arial"/>
              </a:rPr>
              <a:t>varying </a:t>
            </a:r>
            <a:r>
              <a:rPr lang="en-US" sz="1800" i="1" spc="-45" dirty="0">
                <a:latin typeface="Arial"/>
                <a:cs typeface="Arial"/>
              </a:rPr>
              <a:t>Magic </a:t>
            </a:r>
            <a:r>
              <a:rPr lang="en-US" sz="1800" spc="10" dirty="0">
                <a:latin typeface="Arial"/>
                <a:cs typeface="Arial"/>
              </a:rPr>
              <a:t>commands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extend the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core </a:t>
            </a:r>
            <a:r>
              <a:rPr lang="en-US" sz="1800" spc="5" dirty="0" smtClean="0">
                <a:latin typeface="Arial"/>
                <a:cs typeface="Arial"/>
              </a:rPr>
              <a:t>language </a:t>
            </a:r>
            <a:r>
              <a:rPr lang="en-US" sz="1800" spc="5" dirty="0">
                <a:latin typeface="Arial"/>
                <a:cs typeface="Arial"/>
              </a:rPr>
              <a:t>with useful shortcuts - Magic </a:t>
            </a:r>
            <a:r>
              <a:rPr lang="en-US" sz="1800" spc="10" dirty="0">
                <a:latin typeface="Arial"/>
                <a:cs typeface="Arial"/>
              </a:rPr>
              <a:t>commands </a:t>
            </a:r>
            <a:r>
              <a:rPr lang="en-US" sz="1800" spc="5" dirty="0">
                <a:latin typeface="Arial"/>
                <a:cs typeface="Arial"/>
              </a:rPr>
              <a:t>start with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b="1" spc="15" dirty="0">
                <a:solidFill>
                  <a:srgbClr val="0070C0"/>
                </a:solidFill>
                <a:latin typeface="Courier New"/>
                <a:cs typeface="Courier New"/>
              </a:rPr>
              <a:t>%</a:t>
            </a:r>
            <a:endParaRPr lang="en-US" sz="1800" dirty="0">
              <a:latin typeface="Courier New"/>
              <a:cs typeface="Courier New"/>
            </a:endParaRPr>
          </a:p>
          <a:p>
            <a:pPr marL="163195" marR="553720" indent="-139700">
              <a:spcBef>
                <a:spcPts val="280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10" dirty="0">
                <a:solidFill>
                  <a:srgbClr val="0070C0"/>
                </a:solidFill>
                <a:latin typeface="Courier New"/>
                <a:cs typeface="Courier New"/>
              </a:rPr>
              <a:t>%</a:t>
            </a:r>
            <a:r>
              <a:rPr lang="en-US" sz="1800" b="1" spc="10" dirty="0" err="1">
                <a:solidFill>
                  <a:srgbClr val="0070C0"/>
                </a:solidFill>
                <a:latin typeface="Courier New"/>
                <a:cs typeface="Courier New"/>
              </a:rPr>
              <a:t>lsmagic</a:t>
            </a:r>
            <a:r>
              <a:rPr lang="en-US" sz="18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(“list </a:t>
            </a:r>
            <a:r>
              <a:rPr lang="en-US" sz="1800" spc="10" dirty="0">
                <a:latin typeface="Arial"/>
                <a:cs typeface="Arial"/>
              </a:rPr>
              <a:t>magic”) can be </a:t>
            </a:r>
            <a:r>
              <a:rPr lang="en-US" sz="1800" spc="5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list all available </a:t>
            </a:r>
            <a:r>
              <a:rPr lang="en-US" sz="1800" spc="10" dirty="0">
                <a:latin typeface="Arial"/>
                <a:cs typeface="Arial"/>
              </a:rPr>
              <a:t>Magic  commands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331640" y="2996952"/>
            <a:ext cx="6696744" cy="273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Arial"/>
                <a:cs typeface="Arial"/>
              </a:rPr>
              <a:t>Markdown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367960" cy="5358384"/>
          </a:xfrm>
        </p:spPr>
        <p:txBody>
          <a:bodyPr/>
          <a:lstStyle/>
          <a:p>
            <a:pPr marL="915035" marR="195580" indent="-139700">
              <a:spcBef>
                <a:spcPts val="1305"/>
              </a:spcBef>
              <a:tabLst>
                <a:tab pos="915669" algn="l"/>
              </a:tabLst>
            </a:pPr>
            <a:r>
              <a:rPr lang="en-US" sz="1800" spc="10" dirty="0">
                <a:latin typeface="Arial"/>
                <a:cs typeface="Arial"/>
              </a:rPr>
              <a:t>Markdown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lightweight </a:t>
            </a:r>
            <a:r>
              <a:rPr lang="en-US" sz="1800" spc="10" dirty="0">
                <a:latin typeface="Arial"/>
                <a:cs typeface="Arial"/>
              </a:rPr>
              <a:t>markup </a:t>
            </a:r>
            <a:r>
              <a:rPr lang="en-US" sz="1800" dirty="0">
                <a:latin typeface="Arial"/>
                <a:cs typeface="Arial"/>
              </a:rPr>
              <a:t>language </a:t>
            </a:r>
            <a:r>
              <a:rPr lang="en-US" sz="1800" spc="5" dirty="0">
                <a:latin typeface="Arial"/>
                <a:cs typeface="Arial"/>
              </a:rPr>
              <a:t>with plain </a:t>
            </a:r>
            <a:r>
              <a:rPr lang="en-US" sz="1800" dirty="0">
                <a:latin typeface="Arial"/>
                <a:cs typeface="Arial"/>
              </a:rPr>
              <a:t>text </a:t>
            </a:r>
            <a:r>
              <a:rPr lang="en-US" sz="1800" spc="5" dirty="0">
                <a:latin typeface="Arial"/>
                <a:cs typeface="Arial"/>
              </a:rPr>
              <a:t>formatting  syntax. </a:t>
            </a: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5" dirty="0">
                <a:latin typeface="Arial"/>
                <a:cs typeface="Arial"/>
              </a:rPr>
              <a:t>is designed </a:t>
            </a:r>
            <a:r>
              <a:rPr lang="en-US" sz="1800" spc="10" dirty="0">
                <a:latin typeface="Arial"/>
                <a:cs typeface="Arial"/>
              </a:rPr>
              <a:t>so </a:t>
            </a:r>
            <a:r>
              <a:rPr lang="en-US" sz="1800" spc="5" dirty="0">
                <a:latin typeface="Arial"/>
                <a:cs typeface="Arial"/>
              </a:rPr>
              <a:t>that it </a:t>
            </a:r>
            <a:r>
              <a:rPr lang="en-US" sz="1800" spc="10" dirty="0">
                <a:latin typeface="Arial"/>
                <a:cs typeface="Arial"/>
              </a:rPr>
              <a:t>can be </a:t>
            </a:r>
            <a:r>
              <a:rPr lang="en-US" sz="1800" spc="5" dirty="0">
                <a:latin typeface="Arial"/>
                <a:cs typeface="Arial"/>
              </a:rPr>
              <a:t>converted to </a:t>
            </a:r>
            <a:r>
              <a:rPr lang="en-US" sz="1800" spc="15" dirty="0">
                <a:latin typeface="Arial"/>
                <a:cs typeface="Arial"/>
              </a:rPr>
              <a:t>HTML </a:t>
            </a:r>
            <a:r>
              <a:rPr lang="en-US" sz="1800" spc="10" dirty="0">
                <a:latin typeface="Arial"/>
                <a:cs typeface="Arial"/>
              </a:rPr>
              <a:t>and many  </a:t>
            </a:r>
            <a:r>
              <a:rPr lang="en-US" sz="1800" spc="5" dirty="0">
                <a:latin typeface="Arial"/>
                <a:cs typeface="Arial"/>
              </a:rPr>
              <a:t>other formats using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tool </a:t>
            </a:r>
            <a:r>
              <a:rPr lang="en-US" sz="1800" spc="5" dirty="0">
                <a:latin typeface="Arial"/>
                <a:cs typeface="Arial"/>
              </a:rPr>
              <a:t>by the </a:t>
            </a:r>
            <a:r>
              <a:rPr lang="en-US" sz="1800" spc="15" dirty="0">
                <a:latin typeface="Arial"/>
                <a:cs typeface="Arial"/>
              </a:rPr>
              <a:t>same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name</a:t>
            </a:r>
            <a:endParaRPr lang="en-US" sz="1800" dirty="0">
              <a:latin typeface="Arial"/>
              <a:cs typeface="Arial"/>
            </a:endParaRPr>
          </a:p>
          <a:p>
            <a:pPr marL="1050925" marR="429259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There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no </a:t>
            </a:r>
            <a:r>
              <a:rPr lang="en-US" sz="1800" spc="-5" dirty="0">
                <a:latin typeface="Arial"/>
                <a:cs typeface="Arial"/>
              </a:rPr>
              <a:t>clearly defined </a:t>
            </a:r>
            <a:r>
              <a:rPr lang="en-US" sz="1800" spc="-10" dirty="0">
                <a:latin typeface="Arial"/>
                <a:cs typeface="Arial"/>
              </a:rPr>
              <a:t>Markdown </a:t>
            </a:r>
            <a:r>
              <a:rPr lang="en-US" sz="1800" spc="-5" dirty="0">
                <a:latin typeface="Arial"/>
                <a:cs typeface="Arial"/>
              </a:rPr>
              <a:t>standard, </a:t>
            </a:r>
            <a:r>
              <a:rPr lang="en-US" sz="1800" spc="-10" dirty="0">
                <a:latin typeface="Arial"/>
                <a:cs typeface="Arial"/>
              </a:rPr>
              <a:t>apart </a:t>
            </a:r>
            <a:r>
              <a:rPr lang="en-US" sz="1800" spc="-5" dirty="0">
                <a:latin typeface="Arial"/>
                <a:cs typeface="Arial"/>
              </a:rPr>
              <a:t>from the original  </a:t>
            </a:r>
            <a:r>
              <a:rPr lang="en-US" sz="1800" spc="-5" dirty="0" err="1">
                <a:latin typeface="Arial"/>
                <a:cs typeface="Arial"/>
              </a:rPr>
              <a:t>writeup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 implementation by John</a:t>
            </a:r>
            <a:r>
              <a:rPr lang="en-US" sz="1800" spc="10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Gruber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From 2012,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group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people </a:t>
            </a:r>
            <a:r>
              <a:rPr lang="en-US" sz="1800" spc="-5" dirty="0">
                <a:latin typeface="Arial"/>
                <a:cs typeface="Arial"/>
              </a:rPr>
              <a:t>including Jeff Atwood </a:t>
            </a:r>
            <a:r>
              <a:rPr lang="en-US" sz="1800" spc="-10" dirty="0">
                <a:latin typeface="Arial"/>
                <a:cs typeface="Arial"/>
              </a:rPr>
              <a:t>launched what</a:t>
            </a:r>
            <a:r>
              <a:rPr lang="en-US" sz="1800" spc="16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Atwood </a:t>
            </a:r>
            <a:r>
              <a:rPr lang="en-US" sz="1800" spc="-10" dirty="0" smtClean="0">
                <a:latin typeface="Arial"/>
                <a:cs typeface="Arial"/>
              </a:rPr>
              <a:t>characterized </a:t>
            </a:r>
            <a:r>
              <a:rPr lang="en-US" sz="1800" spc="-10" dirty="0">
                <a:latin typeface="Arial"/>
                <a:cs typeface="Arial"/>
              </a:rPr>
              <a:t>as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standardization </a:t>
            </a:r>
            <a:r>
              <a:rPr lang="en-US" sz="1800" spc="-5" dirty="0">
                <a:latin typeface="Arial"/>
                <a:cs typeface="Arial"/>
              </a:rPr>
              <a:t>effort </a:t>
            </a:r>
            <a:r>
              <a:rPr lang="en-US" sz="1800" spc="1914" dirty="0">
                <a:latin typeface="Wingdings"/>
                <a:cs typeface="Wingdings"/>
              </a:rPr>
              <a:t>€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b="1" spc="-10" dirty="0" err="1">
                <a:latin typeface="Arial"/>
                <a:cs typeface="Arial"/>
              </a:rPr>
              <a:t>CommonMark</a:t>
            </a:r>
            <a:endParaRPr lang="en-US" sz="1800" dirty="0">
              <a:latin typeface="Arial"/>
              <a:cs typeface="Arial"/>
            </a:endParaRPr>
          </a:p>
          <a:p>
            <a:pPr marL="1050925" marR="239966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Wikipedia </a:t>
            </a:r>
            <a:r>
              <a:rPr lang="en-US" sz="1800" spc="-10" dirty="0">
                <a:latin typeface="Arial"/>
                <a:cs typeface="Arial"/>
              </a:rPr>
              <a:t>has an </a:t>
            </a:r>
            <a:r>
              <a:rPr lang="en-US" sz="1800" spc="-5" dirty="0">
                <a:latin typeface="Arial"/>
                <a:cs typeface="Arial"/>
              </a:rPr>
              <a:t>excellent </a:t>
            </a:r>
            <a:r>
              <a:rPr lang="en-US" sz="1800" spc="-10" dirty="0">
                <a:latin typeface="Arial"/>
                <a:cs typeface="Arial"/>
              </a:rPr>
              <a:t>introduction: </a:t>
            </a:r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https://en.wikipedia.org/wiki/Markdown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70"/>
              </a:spcBef>
              <a:tabLst>
                <a:tab pos="915669" algn="l"/>
              </a:tabLst>
            </a:pPr>
            <a:r>
              <a:rPr lang="en-US" sz="1800" spc="10" dirty="0">
                <a:latin typeface="Arial"/>
                <a:cs typeface="Arial"/>
              </a:rPr>
              <a:t>There </a:t>
            </a:r>
            <a:r>
              <a:rPr lang="en-US" sz="1800" spc="5" dirty="0">
                <a:latin typeface="Arial"/>
                <a:cs typeface="Arial"/>
              </a:rPr>
              <a:t>are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flavors of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Markdown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Markdown </a:t>
            </a:r>
            <a:r>
              <a:rPr lang="en-US" sz="1800" spc="-5" dirty="0">
                <a:latin typeface="Arial"/>
                <a:cs typeface="Arial"/>
              </a:rPr>
              <a:t>Extra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https://en.wikipedia.org/wiki/Markdown#Markdown_Extra</a:t>
            </a:r>
            <a:r>
              <a:rPr lang="en-US" sz="1800" spc="-5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GitHub-Flavored Markdown </a:t>
            </a:r>
            <a:r>
              <a:rPr lang="en-US" sz="1800" spc="-5" dirty="0">
                <a:latin typeface="Arial"/>
                <a:cs typeface="Arial"/>
              </a:rPr>
              <a:t>Editor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https://jbt.github.io/markdown-editor/</a:t>
            </a:r>
            <a:r>
              <a:rPr lang="en-US" sz="1800" spc="-5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WordPress </a:t>
            </a:r>
            <a:r>
              <a:rPr lang="en-US" sz="1800" spc="-10" dirty="0">
                <a:latin typeface="Arial"/>
                <a:cs typeface="Arial"/>
              </a:rPr>
              <a:t>Markdown</a:t>
            </a:r>
            <a:r>
              <a:rPr lang="en-US" sz="1800" spc="-5" dirty="0">
                <a:latin typeface="Arial"/>
                <a:cs typeface="Arial"/>
              </a:rPr>
              <a:t> (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1800" u="sng" spc="-5" dirty="0" smtClean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en.support.wordpress.com/markdown-quick-reference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/</a:t>
            </a:r>
            <a:r>
              <a:rPr lang="en-US" sz="1800" spc="-5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4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Example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Markdown</a:t>
            </a:r>
            <a:r>
              <a:rPr lang="fr-FR" spc="-13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formatting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5918432" cy="5358384"/>
          </a:xfrm>
        </p:spPr>
        <p:txBody>
          <a:bodyPr/>
          <a:lstStyle/>
          <a:p>
            <a:pPr marL="163195" indent="-139700">
              <a:spcBef>
                <a:spcPts val="1355"/>
              </a:spcBef>
              <a:buSzPct val="123809"/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Basic </a:t>
            </a:r>
            <a:r>
              <a:rPr lang="en-US" sz="1800" spc="10" dirty="0">
                <a:latin typeface="Arial"/>
                <a:cs typeface="Arial"/>
              </a:rPr>
              <a:t>(plain </a:t>
            </a:r>
            <a:r>
              <a:rPr lang="en-US" sz="1800" spc="5" dirty="0">
                <a:latin typeface="Arial"/>
                <a:cs typeface="Arial"/>
              </a:rPr>
              <a:t>text) </a:t>
            </a:r>
            <a:r>
              <a:rPr lang="en-US" sz="1800" spc="15" dirty="0">
                <a:latin typeface="Arial"/>
                <a:cs typeface="Arial"/>
              </a:rPr>
              <a:t>formatting shown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20" dirty="0" smtClean="0">
                <a:latin typeface="Arial"/>
                <a:cs typeface="Arial"/>
              </a:rPr>
              <a:t>on </a:t>
            </a:r>
            <a:r>
              <a:rPr lang="en-US" sz="1800" spc="10" dirty="0" smtClean="0">
                <a:latin typeface="Arial"/>
                <a:cs typeface="Arial"/>
              </a:rPr>
              <a:t>left </a:t>
            </a:r>
            <a:r>
              <a:rPr lang="en-US" sz="1800" spc="15" dirty="0">
                <a:latin typeface="Arial"/>
                <a:cs typeface="Arial"/>
              </a:rPr>
              <a:t>from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http://commonmark.org/help/</a:t>
            </a:r>
            <a:endParaRPr lang="en-US" sz="1800" dirty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r>
              <a:rPr lang="en-US" sz="1800" spc="25" dirty="0" smtClean="0">
                <a:latin typeface="Arial"/>
                <a:cs typeface="Arial"/>
              </a:rPr>
              <a:t>With </a:t>
            </a:r>
            <a:r>
              <a:rPr lang="en-US" sz="1800" spc="10" dirty="0" err="1">
                <a:latin typeface="Arial"/>
                <a:cs typeface="Arial"/>
              </a:rPr>
              <a:t>MathJax</a:t>
            </a:r>
            <a:r>
              <a:rPr lang="en-US" sz="1800" spc="10" dirty="0">
                <a:latin typeface="Arial"/>
                <a:cs typeface="Arial"/>
              </a:rPr>
              <a:t>, </a:t>
            </a:r>
            <a:r>
              <a:rPr lang="en-US" sz="1800" spc="15" dirty="0">
                <a:latin typeface="Arial"/>
                <a:cs typeface="Arial"/>
              </a:rPr>
              <a:t>you </a:t>
            </a:r>
            <a:r>
              <a:rPr lang="en-US" sz="1800" spc="20" dirty="0">
                <a:latin typeface="Arial"/>
                <a:cs typeface="Arial"/>
              </a:rPr>
              <a:t>can </a:t>
            </a:r>
            <a:r>
              <a:rPr lang="en-US" sz="1800" spc="15" dirty="0">
                <a:latin typeface="Arial"/>
                <a:cs typeface="Arial"/>
              </a:rPr>
              <a:t>included  mathematical expressions both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inline </a:t>
            </a:r>
            <a:r>
              <a:rPr lang="en-US"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spc="15" dirty="0" err="1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sz="1800" spc="22" baseline="27777" dirty="0" err="1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sz="1800" spc="22" baseline="27777" dirty="0">
                <a:solidFill>
                  <a:srgbClr val="C00000"/>
                </a:solidFill>
                <a:latin typeface="Arial"/>
                <a:cs typeface="Arial"/>
              </a:rPr>
              <a:t>π</a:t>
            </a:r>
            <a:r>
              <a:rPr lang="en-US" sz="1800" spc="15" dirty="0">
                <a:solidFill>
                  <a:srgbClr val="C00000"/>
                </a:solidFill>
                <a:latin typeface="Arial"/>
                <a:cs typeface="Arial"/>
              </a:rPr>
              <a:t>+1=0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displayed</a:t>
            </a: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spc="15" dirty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spc="10" dirty="0" smtClean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spc="10" dirty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spc="10" dirty="0" smtClean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spc="10" dirty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r>
              <a:rPr lang="en-US" sz="1800" spc="10" dirty="0" smtClean="0">
                <a:latin typeface="Arial"/>
                <a:cs typeface="Arial"/>
              </a:rPr>
              <a:t>This is </a:t>
            </a:r>
            <a:r>
              <a:rPr lang="en-US" sz="1800" spc="15" dirty="0" smtClean="0">
                <a:latin typeface="Arial"/>
                <a:cs typeface="Arial"/>
              </a:rPr>
              <a:t>important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express </a:t>
            </a:r>
            <a:r>
              <a:rPr lang="en-US" sz="1800" spc="15" dirty="0">
                <a:latin typeface="Arial"/>
                <a:cs typeface="Arial"/>
              </a:rPr>
              <a:t>the  mathematical and </a:t>
            </a:r>
            <a:r>
              <a:rPr lang="en-US" sz="1800" spc="10" dirty="0">
                <a:latin typeface="Arial"/>
                <a:cs typeface="Arial"/>
              </a:rPr>
              <a:t>statistical </a:t>
            </a:r>
            <a:r>
              <a:rPr lang="en-US" sz="1800" spc="15" dirty="0">
                <a:latin typeface="Arial"/>
                <a:cs typeface="Arial"/>
              </a:rPr>
              <a:t>intent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of 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work </a:t>
            </a:r>
            <a:r>
              <a:rPr lang="en-US" sz="1800" spc="15" dirty="0">
                <a:latin typeface="Arial"/>
                <a:cs typeface="Arial"/>
              </a:rPr>
              <a:t>in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hand</a:t>
            </a:r>
            <a:endParaRPr lang="en-US" sz="1800" dirty="0" smtClean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r>
              <a:rPr lang="en-US" sz="1800" spc="10" dirty="0" smtClean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convert from Markdown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10" dirty="0" err="1">
                <a:latin typeface="Arial"/>
                <a:cs typeface="Arial"/>
              </a:rPr>
              <a:t>LaTeX</a:t>
            </a:r>
            <a:r>
              <a:rPr lang="en-US" sz="1800" spc="10" dirty="0">
                <a:latin typeface="Arial"/>
                <a:cs typeface="Arial"/>
              </a:rPr>
              <a:t>,  visit</a:t>
            </a:r>
            <a:r>
              <a:rPr lang="en-US" sz="1800" spc="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4"/>
              </a:rPr>
              <a:t>http://kesdev.com/you-got-latex-in-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</a:t>
            </a:r>
            <a:r>
              <a:rPr lang="en-US" sz="1800" u="sng" spc="2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my-markdown/</a:t>
            </a:r>
            <a:endParaRPr lang="en-US" sz="1800" dirty="0">
              <a:latin typeface="Arial"/>
              <a:cs typeface="Arial"/>
            </a:endParaRPr>
          </a:p>
          <a:p>
            <a:pPr marL="163195" marR="267970" indent="-139700">
              <a:lnSpc>
                <a:spcPct val="103400"/>
              </a:lnSpc>
              <a:buSzPct val="123809"/>
              <a:tabLst>
                <a:tab pos="163830" algn="l"/>
              </a:tabLst>
            </a:pP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778876" y="2894738"/>
            <a:ext cx="1929028" cy="1110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6012160" y="1844824"/>
            <a:ext cx="2474209" cy="260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Essential packages - for </a:t>
            </a:r>
            <a:r>
              <a:rPr lang="en-US" spc="-10" dirty="0">
                <a:latin typeface="Arial"/>
                <a:cs typeface="Arial"/>
              </a:rPr>
              <a:t>Python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583984" cy="5358384"/>
          </a:xfrm>
        </p:spPr>
        <p:txBody>
          <a:bodyPr/>
          <a:lstStyle/>
          <a:p>
            <a:pPr marL="915035" indent="-139700">
              <a:spcBef>
                <a:spcPts val="1325"/>
              </a:spcBef>
              <a:tabLst>
                <a:tab pos="915669" algn="l"/>
              </a:tabLst>
            </a:pPr>
            <a:r>
              <a:rPr lang="en-US" sz="1800" spc="15" dirty="0" err="1">
                <a:latin typeface="Arial"/>
                <a:cs typeface="Arial"/>
              </a:rPr>
              <a:t>NumPy</a:t>
            </a:r>
            <a:endParaRPr lang="en-US" sz="1800" dirty="0">
              <a:latin typeface="Arial"/>
              <a:cs typeface="Arial"/>
            </a:endParaRPr>
          </a:p>
          <a:p>
            <a:pPr marL="1050925" marR="29400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 most fundamental package, around </a:t>
            </a:r>
            <a:r>
              <a:rPr lang="en-US" sz="1800" spc="-5" dirty="0">
                <a:latin typeface="Arial"/>
                <a:cs typeface="Arial"/>
              </a:rPr>
              <a:t>which the scientific </a:t>
            </a:r>
            <a:r>
              <a:rPr lang="en-US" sz="1800" spc="-10" dirty="0">
                <a:latin typeface="Arial"/>
                <a:cs typeface="Arial"/>
              </a:rPr>
              <a:t>computation  </a:t>
            </a:r>
            <a:r>
              <a:rPr lang="en-US" sz="1800" spc="-5" dirty="0">
                <a:latin typeface="Arial"/>
                <a:cs typeface="Arial"/>
              </a:rPr>
              <a:t>stack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built,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 err="1">
                <a:latin typeface="Arial"/>
                <a:cs typeface="Arial"/>
              </a:rPr>
              <a:t>NumPy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(stands for </a:t>
            </a:r>
            <a:r>
              <a:rPr lang="en-US" sz="1800" spc="-10" dirty="0">
                <a:latin typeface="Arial"/>
                <a:cs typeface="Arial"/>
              </a:rPr>
              <a:t>Numerical Python). </a:t>
            </a:r>
            <a:r>
              <a:rPr lang="en-US" sz="1800" spc="-5" dirty="0">
                <a:latin typeface="Arial"/>
                <a:cs typeface="Arial"/>
              </a:rPr>
              <a:t>It </a:t>
            </a:r>
            <a:r>
              <a:rPr lang="en-US" sz="1800" spc="-10" dirty="0">
                <a:latin typeface="Arial"/>
                <a:cs typeface="Arial"/>
              </a:rPr>
              <a:t>provides an  </a:t>
            </a:r>
            <a:r>
              <a:rPr lang="en-US" sz="1800" spc="-5" dirty="0">
                <a:latin typeface="Arial"/>
                <a:cs typeface="Arial"/>
              </a:rPr>
              <a:t>abundance of useful features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operations on </a:t>
            </a:r>
            <a:r>
              <a:rPr lang="en-US" sz="1800" spc="-10" dirty="0">
                <a:latin typeface="Arial"/>
                <a:cs typeface="Arial"/>
              </a:rPr>
              <a:t>n-arrays and matrices </a:t>
            </a:r>
            <a:r>
              <a:rPr lang="en-US" sz="1800" spc="-5" dirty="0">
                <a:latin typeface="Arial"/>
                <a:cs typeface="Arial"/>
              </a:rPr>
              <a:t>in  Python.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59"/>
              </a:spcBef>
              <a:tabLst>
                <a:tab pos="915669" algn="l"/>
              </a:tabLst>
            </a:pPr>
            <a:r>
              <a:rPr lang="en-US" sz="1800" spc="10" dirty="0" err="1">
                <a:latin typeface="Arial"/>
                <a:cs typeface="Arial"/>
              </a:rPr>
              <a:t>SciPy</a:t>
            </a:r>
            <a:endParaRPr lang="en-US" sz="1800" dirty="0">
              <a:latin typeface="Arial"/>
              <a:cs typeface="Arial"/>
            </a:endParaRPr>
          </a:p>
          <a:p>
            <a:pPr marL="1050925" marR="173990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 err="1">
                <a:latin typeface="Arial"/>
                <a:cs typeface="Arial"/>
              </a:rPr>
              <a:t>SciPy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a library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software for </a:t>
            </a:r>
            <a:r>
              <a:rPr lang="en-US" sz="1800" spc="-10" dirty="0">
                <a:latin typeface="Arial"/>
                <a:cs typeface="Arial"/>
              </a:rPr>
              <a:t>engineering and </a:t>
            </a:r>
            <a:r>
              <a:rPr lang="en-US" sz="1800" spc="-5" dirty="0">
                <a:latin typeface="Arial"/>
                <a:cs typeface="Arial"/>
              </a:rPr>
              <a:t>science with </a:t>
            </a:r>
            <a:r>
              <a:rPr lang="en-US" sz="1800" spc="-10" dirty="0">
                <a:latin typeface="Arial"/>
                <a:cs typeface="Arial"/>
              </a:rPr>
              <a:t>modules </a:t>
            </a:r>
            <a:r>
              <a:rPr lang="en-US" sz="1800" spc="-5" dirty="0">
                <a:latin typeface="Arial"/>
                <a:cs typeface="Arial"/>
              </a:rPr>
              <a:t>for  linear </a:t>
            </a:r>
            <a:r>
              <a:rPr lang="en-US" sz="1800" spc="-10" dirty="0">
                <a:latin typeface="Arial"/>
                <a:cs typeface="Arial"/>
              </a:rPr>
              <a:t>algebra, optimization, integration, and </a:t>
            </a:r>
            <a:r>
              <a:rPr lang="en-US" sz="1800" dirty="0">
                <a:latin typeface="Arial"/>
                <a:cs typeface="Arial"/>
              </a:rPr>
              <a:t>statistics. </a:t>
            </a:r>
            <a:r>
              <a:rPr lang="en-US" sz="1800" spc="-10" dirty="0">
                <a:latin typeface="Arial"/>
                <a:cs typeface="Arial"/>
              </a:rPr>
              <a:t>The main  </a:t>
            </a:r>
            <a:r>
              <a:rPr lang="en-US" sz="1800" spc="-5" dirty="0">
                <a:latin typeface="Arial"/>
                <a:cs typeface="Arial"/>
              </a:rPr>
              <a:t>functionality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 err="1">
                <a:latin typeface="Arial"/>
                <a:cs typeface="Arial"/>
              </a:rPr>
              <a:t>SciPy</a:t>
            </a:r>
            <a:r>
              <a:rPr lang="en-US" sz="1800" spc="-5" dirty="0">
                <a:latin typeface="Arial"/>
                <a:cs typeface="Arial"/>
              </a:rPr>
              <a:t> library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built </a:t>
            </a:r>
            <a:r>
              <a:rPr lang="en-US" sz="1800" spc="-10" dirty="0">
                <a:latin typeface="Arial"/>
                <a:cs typeface="Arial"/>
              </a:rPr>
              <a:t>upon </a:t>
            </a:r>
            <a:r>
              <a:rPr lang="en-US" sz="1800" spc="-10" dirty="0" err="1">
                <a:latin typeface="Arial"/>
                <a:cs typeface="Arial"/>
              </a:rPr>
              <a:t>NumPy</a:t>
            </a:r>
            <a:r>
              <a:rPr lang="en-US" sz="1800" spc="-10" dirty="0">
                <a:latin typeface="Arial"/>
                <a:cs typeface="Arial"/>
              </a:rPr>
              <a:t>, and </a:t>
            </a:r>
            <a:r>
              <a:rPr lang="en-US" sz="1800" spc="-5" dirty="0">
                <a:latin typeface="Arial"/>
                <a:cs typeface="Arial"/>
              </a:rPr>
              <a:t>its </a:t>
            </a:r>
            <a:r>
              <a:rPr lang="en-US" sz="1800" spc="-10" dirty="0">
                <a:latin typeface="Arial"/>
                <a:cs typeface="Arial"/>
              </a:rPr>
              <a:t>arrays </a:t>
            </a:r>
            <a:r>
              <a:rPr lang="en-US" sz="1800" spc="-5" dirty="0">
                <a:latin typeface="Arial"/>
                <a:cs typeface="Arial"/>
              </a:rPr>
              <a:t>thus </a:t>
            </a:r>
            <a:r>
              <a:rPr lang="en-US" sz="1800" spc="-10" dirty="0">
                <a:latin typeface="Arial"/>
                <a:cs typeface="Arial"/>
              </a:rPr>
              <a:t>make  </a:t>
            </a:r>
            <a:r>
              <a:rPr lang="en-US" sz="1800" spc="-5" dirty="0">
                <a:latin typeface="Arial"/>
                <a:cs typeface="Arial"/>
              </a:rPr>
              <a:t>substantial use of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NumPy</a:t>
            </a:r>
            <a:r>
              <a:rPr lang="en-US" sz="1800" spc="-10" dirty="0">
                <a:latin typeface="Arial"/>
                <a:cs typeface="Arial"/>
              </a:rPr>
              <a:t>.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65"/>
              </a:spcBef>
              <a:tabLst>
                <a:tab pos="915669" algn="l"/>
              </a:tabLst>
            </a:pPr>
            <a:r>
              <a:rPr lang="en-US" sz="1800" spc="10" dirty="0">
                <a:latin typeface="Arial"/>
                <a:cs typeface="Arial"/>
              </a:rPr>
              <a:t>Pandas</a:t>
            </a:r>
            <a:endParaRPr lang="en-US" sz="1800" dirty="0">
              <a:latin typeface="Arial"/>
              <a:cs typeface="Arial"/>
            </a:endParaRPr>
          </a:p>
          <a:p>
            <a:pPr marL="1050925" marR="23558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Pandas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Python package designed </a:t>
            </a:r>
            <a:r>
              <a:rPr lang="en-US" sz="1800" spc="-5" dirty="0">
                <a:latin typeface="Arial"/>
                <a:cs typeface="Arial"/>
              </a:rPr>
              <a:t>to do </a:t>
            </a:r>
            <a:r>
              <a:rPr lang="en-US" sz="1800" spc="-10" dirty="0">
                <a:latin typeface="Arial"/>
                <a:cs typeface="Arial"/>
              </a:rPr>
              <a:t>work </a:t>
            </a:r>
            <a:r>
              <a:rPr lang="en-US" sz="1800" spc="-5" dirty="0">
                <a:latin typeface="Arial"/>
                <a:cs typeface="Arial"/>
              </a:rPr>
              <a:t>with “labeled” and  “relational”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simple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intuitive. </a:t>
            </a:r>
            <a:r>
              <a:rPr lang="en-US" sz="1800" spc="-10" dirty="0">
                <a:latin typeface="Arial"/>
                <a:cs typeface="Arial"/>
              </a:rPr>
              <a:t>Pandas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a perfect tool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data  wrangling. </a:t>
            </a:r>
            <a:r>
              <a:rPr lang="en-US" sz="1800" spc="-5" dirty="0">
                <a:latin typeface="Arial"/>
                <a:cs typeface="Arial"/>
              </a:rPr>
              <a:t>It </a:t>
            </a:r>
            <a:r>
              <a:rPr lang="en-US" sz="1800" spc="-10" dirty="0">
                <a:latin typeface="Arial"/>
                <a:cs typeface="Arial"/>
              </a:rPr>
              <a:t>designed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quick </a:t>
            </a:r>
            <a:r>
              <a:rPr lang="en-US" sz="1800" spc="-10" dirty="0">
                <a:latin typeface="Arial"/>
                <a:cs typeface="Arial"/>
              </a:rPr>
              <a:t>and easy data manipulation, aggregation,  and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visualization.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284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lang="en-US" spc="-5" dirty="0">
                <a:latin typeface="Arial"/>
                <a:cs typeface="Arial"/>
              </a:rPr>
              <a:t>Essential packages - for </a:t>
            </a:r>
            <a:r>
              <a:rPr lang="en-US" spc="-10" dirty="0">
                <a:latin typeface="Arial"/>
                <a:cs typeface="Arial"/>
              </a:rPr>
              <a:t>Python </a:t>
            </a:r>
            <a:r>
              <a:rPr lang="en-US" spc="-5" dirty="0">
                <a:latin typeface="Arial"/>
                <a:cs typeface="Arial"/>
              </a:rPr>
              <a:t>3 -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i="1" spc="-30" dirty="0">
                <a:latin typeface="Arial"/>
                <a:cs typeface="Arial"/>
              </a:rPr>
              <a:t>continued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b="1" spc="5" dirty="0" err="1">
                <a:latin typeface="Arial"/>
                <a:cs typeface="Arial"/>
              </a:rPr>
              <a:t>s</a:t>
            </a:r>
            <a:r>
              <a:rPr lang="en-US" sz="1800" b="1" spc="5" dirty="0" err="1" smtClean="0">
                <a:latin typeface="Arial"/>
                <a:cs typeface="Arial"/>
              </a:rPr>
              <a:t>cikit</a:t>
            </a:r>
            <a:r>
              <a:rPr lang="en-US" sz="1800" b="1" spc="5" dirty="0" smtClean="0">
                <a:latin typeface="Arial"/>
                <a:cs typeface="Arial"/>
              </a:rPr>
              <a:t>-learn</a:t>
            </a:r>
            <a:endParaRPr lang="en-US" sz="1800" b="1" dirty="0">
              <a:latin typeface="Arial"/>
              <a:cs typeface="Arial"/>
            </a:endParaRPr>
          </a:p>
          <a:p>
            <a:pPr marL="299085" marR="29209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Exposes a concise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consistent interface to the </a:t>
            </a:r>
            <a:r>
              <a:rPr lang="en-US" sz="1800" spc="-10" dirty="0">
                <a:latin typeface="Arial"/>
                <a:cs typeface="Arial"/>
              </a:rPr>
              <a:t>common machine  learning </a:t>
            </a:r>
            <a:r>
              <a:rPr lang="en-US" sz="1800" spc="-5" dirty="0">
                <a:latin typeface="Arial"/>
                <a:cs typeface="Arial"/>
              </a:rPr>
              <a:t>algorithms, </a:t>
            </a:r>
            <a:r>
              <a:rPr lang="en-US" sz="1800" spc="-10" dirty="0">
                <a:latin typeface="Arial"/>
                <a:cs typeface="Arial"/>
              </a:rPr>
              <a:t>making </a:t>
            </a: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-5" dirty="0">
                <a:latin typeface="Arial"/>
                <a:cs typeface="Arial"/>
              </a:rPr>
              <a:t>simple to </a:t>
            </a:r>
            <a:r>
              <a:rPr lang="en-US" sz="1800" spc="-10" dirty="0">
                <a:latin typeface="Arial"/>
                <a:cs typeface="Arial"/>
              </a:rPr>
              <a:t>bring ML </a:t>
            </a:r>
            <a:r>
              <a:rPr lang="en-US" sz="1800" spc="-5" dirty="0">
                <a:latin typeface="Arial"/>
                <a:cs typeface="Arial"/>
              </a:rPr>
              <a:t>into production systems.  </a:t>
            </a: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library </a:t>
            </a:r>
            <a:r>
              <a:rPr lang="en-US" sz="1800" spc="-10" dirty="0">
                <a:latin typeface="Arial"/>
                <a:cs typeface="Arial"/>
              </a:rPr>
              <a:t>combines </a:t>
            </a:r>
            <a:r>
              <a:rPr lang="en-US" sz="1800" spc="-5" dirty="0">
                <a:latin typeface="Arial"/>
                <a:cs typeface="Arial"/>
              </a:rPr>
              <a:t>quality </a:t>
            </a:r>
            <a:r>
              <a:rPr lang="en-US" sz="1800" spc="-10" dirty="0">
                <a:latin typeface="Arial"/>
                <a:cs typeface="Arial"/>
              </a:rPr>
              <a:t>code and good documentation, ease of </a:t>
            </a:r>
            <a:r>
              <a:rPr lang="en-US" sz="1800" spc="-5" dirty="0">
                <a:latin typeface="Arial"/>
                <a:cs typeface="Arial"/>
              </a:rPr>
              <a:t>use 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high </a:t>
            </a:r>
            <a:r>
              <a:rPr lang="en-US" sz="1800" spc="-10" dirty="0">
                <a:latin typeface="Arial"/>
                <a:cs typeface="Arial"/>
              </a:rPr>
              <a:t>performance and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a de-facto industry standard for </a:t>
            </a:r>
            <a:r>
              <a:rPr lang="en-US" sz="1800" spc="-10" dirty="0">
                <a:latin typeface="Arial"/>
                <a:cs typeface="Arial"/>
              </a:rPr>
              <a:t>machine  learning with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Python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b="1" spc="10" dirty="0">
                <a:latin typeface="Arial"/>
                <a:cs typeface="Arial"/>
              </a:rPr>
              <a:t>NLTK</a:t>
            </a:r>
            <a:endParaRPr lang="en-US" sz="1800" b="1" dirty="0">
              <a:latin typeface="Arial"/>
              <a:cs typeface="Arial"/>
            </a:endParaRPr>
          </a:p>
          <a:p>
            <a:pPr marL="299085" marR="10287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The Natural Language </a:t>
            </a:r>
            <a:r>
              <a:rPr lang="en-US" sz="1800" spc="-5" dirty="0">
                <a:latin typeface="Arial"/>
                <a:cs typeface="Arial"/>
              </a:rPr>
              <a:t>Toolkit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used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common </a:t>
            </a:r>
            <a:r>
              <a:rPr lang="en-US" sz="1800" spc="-5" dirty="0">
                <a:latin typeface="Arial"/>
                <a:cs typeface="Arial"/>
              </a:rPr>
              <a:t>tasks </a:t>
            </a:r>
            <a:r>
              <a:rPr lang="en-US" sz="1800" spc="-10" dirty="0">
                <a:latin typeface="Arial"/>
                <a:cs typeface="Arial"/>
              </a:rPr>
              <a:t>of symbolic and  </a:t>
            </a:r>
            <a:r>
              <a:rPr lang="en-US" sz="1800" spc="-5" dirty="0">
                <a:latin typeface="Arial"/>
                <a:cs typeface="Arial"/>
              </a:rPr>
              <a:t>statistical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NLP</a:t>
            </a:r>
            <a:endParaRPr lang="en-US" sz="1800" dirty="0">
              <a:latin typeface="Arial"/>
              <a:cs typeface="Arial"/>
            </a:endParaRPr>
          </a:p>
          <a:p>
            <a:pPr marL="299085" marR="13779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Allows such as text tagging, classification,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tokenizing, </a:t>
            </a:r>
            <a:r>
              <a:rPr lang="en-US" sz="1800" spc="-10" dirty="0">
                <a:latin typeface="Arial"/>
                <a:cs typeface="Arial"/>
              </a:rPr>
              <a:t>name </a:t>
            </a:r>
            <a:r>
              <a:rPr lang="en-US" sz="1800" spc="-5" dirty="0">
                <a:latin typeface="Arial"/>
                <a:cs typeface="Arial"/>
              </a:rPr>
              <a:t>entities  identification, building </a:t>
            </a:r>
            <a:r>
              <a:rPr lang="en-US" sz="1800" spc="-10" dirty="0">
                <a:latin typeface="Arial"/>
                <a:cs typeface="Arial"/>
              </a:rPr>
              <a:t>corpus </a:t>
            </a:r>
            <a:r>
              <a:rPr lang="en-US" sz="1800" spc="-5" dirty="0">
                <a:latin typeface="Arial"/>
                <a:cs typeface="Arial"/>
              </a:rPr>
              <a:t>tree that </a:t>
            </a:r>
            <a:r>
              <a:rPr lang="en-US" sz="1800" spc="-10" dirty="0">
                <a:latin typeface="Arial"/>
                <a:cs typeface="Arial"/>
              </a:rPr>
              <a:t>reveals </a:t>
            </a:r>
            <a:r>
              <a:rPr lang="en-US" sz="1800" spc="-5" dirty="0">
                <a:latin typeface="Arial"/>
                <a:cs typeface="Arial"/>
              </a:rPr>
              <a:t>inter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intra-sentence  dependencies, stemming, and semantic</a:t>
            </a:r>
            <a:r>
              <a:rPr lang="en-US" sz="1800" spc="6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reasoning.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9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All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the building blocks allow for building </a:t>
            </a:r>
            <a:r>
              <a:rPr lang="en-US" sz="1800" spc="-10" dirty="0">
                <a:latin typeface="Arial"/>
                <a:cs typeface="Arial"/>
              </a:rPr>
              <a:t>complex research systems</a:t>
            </a:r>
            <a:r>
              <a:rPr lang="en-US" sz="1800" spc="12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for different </a:t>
            </a:r>
            <a:r>
              <a:rPr lang="en-US" sz="1800" spc="-5" dirty="0">
                <a:latin typeface="Arial"/>
                <a:cs typeface="Arial"/>
              </a:rPr>
              <a:t>tasks,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example, sentiment </a:t>
            </a:r>
            <a:r>
              <a:rPr lang="en-US" sz="1800" spc="-5" dirty="0">
                <a:latin typeface="Arial"/>
                <a:cs typeface="Arial"/>
              </a:rPr>
              <a:t>analytics, </a:t>
            </a:r>
            <a:r>
              <a:rPr lang="en-US" sz="1800" spc="-10" dirty="0">
                <a:latin typeface="Arial"/>
                <a:cs typeface="Arial"/>
              </a:rPr>
              <a:t>automatic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summarization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And more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…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034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Essential packages - for </a:t>
            </a:r>
            <a:r>
              <a:rPr lang="en-US" spc="-10" dirty="0">
                <a:latin typeface="Arial"/>
                <a:cs typeface="Arial"/>
              </a:rPr>
              <a:t>Python </a:t>
            </a:r>
            <a:r>
              <a:rPr lang="en-US" spc="-5" dirty="0">
                <a:latin typeface="Arial"/>
                <a:cs typeface="Arial"/>
              </a:rPr>
              <a:t>3 -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i="1" spc="-30" dirty="0" smtClean="0">
                <a:latin typeface="Arial"/>
                <a:cs typeface="Arial"/>
              </a:rPr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3" y="1188720"/>
            <a:ext cx="5430095" cy="5358384"/>
          </a:xfrm>
        </p:spPr>
        <p:txBody>
          <a:bodyPr/>
          <a:lstStyle/>
          <a:p>
            <a:pPr marL="151765" indent="-139065">
              <a:spcBef>
                <a:spcPts val="520"/>
              </a:spcBef>
              <a:buSzPct val="123809"/>
              <a:tabLst>
                <a:tab pos="152400" algn="l"/>
              </a:tabLst>
            </a:pPr>
            <a:r>
              <a:rPr lang="en-US" sz="1800" b="1" spc="10" dirty="0" err="1">
                <a:latin typeface="Arial"/>
                <a:cs typeface="Arial"/>
              </a:rPr>
              <a:t>Matplotlib</a:t>
            </a:r>
            <a:endParaRPr lang="en-US" sz="1800" b="1" dirty="0">
              <a:latin typeface="Arial"/>
              <a:cs typeface="Arial"/>
            </a:endParaRPr>
          </a:p>
          <a:p>
            <a:pPr marL="288290" marR="26034" lvl="1" indent="-101600">
              <a:lnSpc>
                <a:spcPct val="101699"/>
              </a:lnSpc>
              <a:spcBef>
                <a:spcPts val="35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Top-notch piece of </a:t>
            </a:r>
            <a:r>
              <a:rPr lang="en-US" sz="1800" dirty="0">
                <a:latin typeface="Arial"/>
                <a:cs typeface="Arial"/>
              </a:rPr>
              <a:t>software </a:t>
            </a:r>
            <a:r>
              <a:rPr lang="en-US" sz="1800" spc="5" dirty="0">
                <a:latin typeface="Arial"/>
                <a:cs typeface="Arial"/>
              </a:rPr>
              <a:t>which </a:t>
            </a:r>
            <a:r>
              <a:rPr lang="en-US" sz="1800" dirty="0">
                <a:latin typeface="Arial"/>
                <a:cs typeface="Arial"/>
              </a:rPr>
              <a:t>is  </a:t>
            </a:r>
            <a:r>
              <a:rPr lang="en-US" sz="1800" spc="10" dirty="0">
                <a:latin typeface="Arial"/>
                <a:cs typeface="Arial"/>
              </a:rPr>
              <a:t>making </a:t>
            </a:r>
            <a:r>
              <a:rPr lang="en-US" sz="1800" spc="5" dirty="0">
                <a:latin typeface="Arial"/>
                <a:cs typeface="Arial"/>
              </a:rPr>
              <a:t>Python </a:t>
            </a:r>
            <a:r>
              <a:rPr lang="en-US" sz="1800" dirty="0">
                <a:latin typeface="Arial"/>
                <a:cs typeface="Arial"/>
              </a:rPr>
              <a:t>(with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help from  </a:t>
            </a:r>
            <a:r>
              <a:rPr lang="en-US" sz="1800" spc="10" dirty="0" err="1">
                <a:latin typeface="Arial"/>
                <a:cs typeface="Arial"/>
              </a:rPr>
              <a:t>NumPy</a:t>
            </a:r>
            <a:r>
              <a:rPr lang="en-US" sz="1800" spc="10" dirty="0">
                <a:latin typeface="Arial"/>
                <a:cs typeface="Arial"/>
              </a:rPr>
              <a:t>, </a:t>
            </a:r>
            <a:r>
              <a:rPr lang="en-US" sz="1800" spc="5" dirty="0" err="1">
                <a:latin typeface="Arial"/>
                <a:cs typeface="Arial"/>
              </a:rPr>
              <a:t>SciPy</a:t>
            </a:r>
            <a:r>
              <a:rPr lang="en-US" sz="1800" spc="5" dirty="0">
                <a:latin typeface="Arial"/>
                <a:cs typeface="Arial"/>
              </a:rPr>
              <a:t>, and Pandas)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worthy  </a:t>
            </a:r>
            <a:r>
              <a:rPr lang="en-US" sz="1800" spc="5" dirty="0">
                <a:latin typeface="Arial"/>
                <a:cs typeface="Arial"/>
              </a:rPr>
              <a:t>and cognizant competitor </a:t>
            </a:r>
            <a:r>
              <a:rPr lang="en-US" sz="1800" spc="10" dirty="0">
                <a:latin typeface="Arial"/>
                <a:cs typeface="Arial"/>
              </a:rPr>
              <a:t>to such  </a:t>
            </a:r>
            <a:r>
              <a:rPr lang="en-US" sz="1800" spc="5" dirty="0">
                <a:latin typeface="Arial"/>
                <a:cs typeface="Arial"/>
              </a:rPr>
              <a:t>scientific tools as </a:t>
            </a:r>
            <a:r>
              <a:rPr lang="en-US" sz="1800" spc="5" dirty="0" err="1">
                <a:latin typeface="Arial"/>
                <a:cs typeface="Arial"/>
              </a:rPr>
              <a:t>MatLab</a:t>
            </a:r>
            <a:r>
              <a:rPr lang="en-US" sz="1800" spc="5" dirty="0">
                <a:latin typeface="Arial"/>
                <a:cs typeface="Arial"/>
              </a:rPr>
              <a:t> or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Mathematica</a:t>
            </a:r>
            <a:endParaRPr lang="en-US" sz="1800" dirty="0">
              <a:latin typeface="Arial"/>
              <a:cs typeface="Arial"/>
            </a:endParaRPr>
          </a:p>
          <a:p>
            <a:pPr marL="288290" marR="139065" lvl="1" indent="-101600">
              <a:lnSpc>
                <a:spcPct val="101699"/>
              </a:lnSpc>
              <a:spcBef>
                <a:spcPts val="34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Line plots; Scatter plots; </a:t>
            </a:r>
            <a:r>
              <a:rPr lang="en-US" sz="1800" spc="10" dirty="0">
                <a:latin typeface="Arial"/>
                <a:cs typeface="Arial"/>
              </a:rPr>
              <a:t>Bar </a:t>
            </a:r>
            <a:r>
              <a:rPr lang="en-US" sz="1800" spc="5" dirty="0">
                <a:latin typeface="Arial"/>
                <a:cs typeface="Arial"/>
              </a:rPr>
              <a:t>charts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and  Histograms; Pie charts; </a:t>
            </a:r>
            <a:r>
              <a:rPr lang="en-US" sz="1800" spc="10" dirty="0">
                <a:latin typeface="Arial"/>
                <a:cs typeface="Arial"/>
              </a:rPr>
              <a:t>Stem </a:t>
            </a:r>
            <a:r>
              <a:rPr lang="en-US" sz="1800" spc="5" dirty="0">
                <a:latin typeface="Arial"/>
                <a:cs typeface="Arial"/>
              </a:rPr>
              <a:t>plots;  Contour plots; </a:t>
            </a:r>
            <a:r>
              <a:rPr lang="en-US" sz="1800" dirty="0">
                <a:latin typeface="Arial"/>
                <a:cs typeface="Arial"/>
              </a:rPr>
              <a:t>Quiver </a:t>
            </a:r>
            <a:r>
              <a:rPr lang="en-US" sz="1800" spc="5" dirty="0">
                <a:latin typeface="Arial"/>
                <a:cs typeface="Arial"/>
              </a:rPr>
              <a:t>plots;  Spectrograms</a:t>
            </a:r>
            <a:endParaRPr lang="en-US" sz="1800" dirty="0">
              <a:latin typeface="Arial"/>
              <a:cs typeface="Arial"/>
            </a:endParaRPr>
          </a:p>
          <a:p>
            <a:pPr marL="151765" indent="-139065">
              <a:spcBef>
                <a:spcPts val="425"/>
              </a:spcBef>
              <a:buSzPct val="123809"/>
              <a:tabLst>
                <a:tab pos="152400" algn="l"/>
              </a:tabLst>
            </a:pPr>
            <a:r>
              <a:rPr lang="en-US" sz="1800" b="1" spc="15" dirty="0" err="1">
                <a:latin typeface="Arial"/>
                <a:cs typeface="Arial"/>
              </a:rPr>
              <a:t>Seaborn</a:t>
            </a:r>
            <a:endParaRPr lang="en-US" sz="1800" b="1" dirty="0">
              <a:latin typeface="Arial"/>
              <a:cs typeface="Arial"/>
            </a:endParaRPr>
          </a:p>
          <a:p>
            <a:pPr marL="288290" marR="41275" lvl="1" indent="-101600">
              <a:lnSpc>
                <a:spcPct val="101699"/>
              </a:lnSpc>
              <a:spcBef>
                <a:spcPts val="35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>
                <a:latin typeface="Arial"/>
                <a:cs typeface="Arial"/>
              </a:rPr>
              <a:t>Mostly focused on the visualization of  statistical models; </a:t>
            </a:r>
            <a:r>
              <a:rPr lang="en-US" sz="1800" spc="10" dirty="0">
                <a:latin typeface="Arial"/>
                <a:cs typeface="Arial"/>
              </a:rPr>
              <a:t>such </a:t>
            </a:r>
            <a:r>
              <a:rPr lang="en-US" sz="1800" dirty="0">
                <a:latin typeface="Arial"/>
                <a:cs typeface="Arial"/>
              </a:rPr>
              <a:t>visualizations  include </a:t>
            </a:r>
            <a:r>
              <a:rPr lang="en-US" sz="1800" spc="5" dirty="0">
                <a:latin typeface="Arial"/>
                <a:cs typeface="Arial"/>
              </a:rPr>
              <a:t>heat </a:t>
            </a:r>
            <a:r>
              <a:rPr lang="en-US" sz="1800" spc="10" dirty="0">
                <a:latin typeface="Arial"/>
                <a:cs typeface="Arial"/>
              </a:rPr>
              <a:t>maps, </a:t>
            </a:r>
            <a:r>
              <a:rPr lang="en-US" sz="1800" spc="5" dirty="0">
                <a:latin typeface="Arial"/>
                <a:cs typeface="Arial"/>
              </a:rPr>
              <a:t>those that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summarize  </a:t>
            </a:r>
            <a:r>
              <a:rPr lang="en-US" sz="1800" spc="5" dirty="0">
                <a:latin typeface="Arial"/>
                <a:cs typeface="Arial"/>
              </a:rPr>
              <a:t>the data but still depict the </a:t>
            </a:r>
            <a:r>
              <a:rPr lang="en-US" sz="1800" dirty="0">
                <a:latin typeface="Arial"/>
                <a:cs typeface="Arial"/>
              </a:rPr>
              <a:t>overall  distributions</a:t>
            </a:r>
          </a:p>
          <a:p>
            <a:pPr marL="288290" lvl="1" indent="-101600">
              <a:spcBef>
                <a:spcPts val="365"/>
              </a:spcBef>
              <a:buSzPct val="78947"/>
              <a:buFont typeface="Wingdings"/>
              <a:buChar char=""/>
              <a:tabLst>
                <a:tab pos="288925" algn="l"/>
              </a:tabLst>
            </a:pPr>
            <a:r>
              <a:rPr lang="en-US" sz="1800" spc="5" dirty="0" err="1">
                <a:latin typeface="Arial"/>
                <a:cs typeface="Arial"/>
              </a:rPr>
              <a:t>Seaborn</a:t>
            </a:r>
            <a:r>
              <a:rPr lang="en-US" sz="1800" spc="5" dirty="0">
                <a:latin typeface="Arial"/>
                <a:cs typeface="Arial"/>
              </a:rPr>
              <a:t> is based on </a:t>
            </a:r>
            <a:r>
              <a:rPr lang="en-US" sz="1800" spc="5" dirty="0" err="1">
                <a:latin typeface="Arial"/>
                <a:cs typeface="Arial"/>
              </a:rPr>
              <a:t>Matplotlib</a:t>
            </a:r>
            <a:r>
              <a:rPr lang="en-US" sz="1800" spc="5" dirty="0">
                <a:latin typeface="Arial"/>
                <a:cs typeface="Arial"/>
              </a:rPr>
              <a:t> and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highly </a:t>
            </a:r>
            <a:r>
              <a:rPr lang="en-US" sz="1800" spc="5" dirty="0" smtClean="0">
                <a:latin typeface="Arial"/>
                <a:cs typeface="Arial"/>
              </a:rPr>
              <a:t>dependent </a:t>
            </a:r>
            <a:r>
              <a:rPr lang="en-US" sz="1800" spc="5" dirty="0">
                <a:latin typeface="Arial"/>
                <a:cs typeface="Arial"/>
              </a:rPr>
              <a:t>on that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package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9"/>
          <p:cNvSpPr/>
          <p:nvPr/>
        </p:nvSpPr>
        <p:spPr>
          <a:xfrm>
            <a:off x="6147246" y="1615218"/>
            <a:ext cx="2236293" cy="118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/>
          <p:cNvSpPr/>
          <p:nvPr/>
        </p:nvSpPr>
        <p:spPr>
          <a:xfrm>
            <a:off x="5961960" y="1503188"/>
            <a:ext cx="2570480" cy="1298575"/>
          </a:xfrm>
          <a:custGeom>
            <a:avLst/>
            <a:gdLst/>
            <a:ahLst/>
            <a:cxnLst/>
            <a:rect l="l" t="t" r="r" b="b"/>
            <a:pathLst>
              <a:path w="2570479" h="1298575">
                <a:moveTo>
                  <a:pt x="0" y="1298494"/>
                </a:moveTo>
                <a:lnTo>
                  <a:pt x="2570078" y="1298494"/>
                </a:lnTo>
                <a:lnTo>
                  <a:pt x="2570078" y="0"/>
                </a:lnTo>
                <a:lnTo>
                  <a:pt x="0" y="0"/>
                </a:lnTo>
                <a:lnTo>
                  <a:pt x="0" y="1298494"/>
                </a:lnTo>
                <a:close/>
              </a:path>
            </a:pathLst>
          </a:custGeom>
          <a:ln w="3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/>
          <p:cNvSpPr/>
          <p:nvPr/>
        </p:nvSpPr>
        <p:spPr>
          <a:xfrm>
            <a:off x="6262485" y="3356992"/>
            <a:ext cx="2065653" cy="1840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/>
          <p:nvPr/>
        </p:nvSpPr>
        <p:spPr>
          <a:xfrm>
            <a:off x="6138113" y="3280132"/>
            <a:ext cx="2106295" cy="1877060"/>
          </a:xfrm>
          <a:custGeom>
            <a:avLst/>
            <a:gdLst/>
            <a:ahLst/>
            <a:cxnLst/>
            <a:rect l="l" t="t" r="r" b="b"/>
            <a:pathLst>
              <a:path w="2106295" h="1877060">
                <a:moveTo>
                  <a:pt x="0" y="1876552"/>
                </a:moveTo>
                <a:lnTo>
                  <a:pt x="2106131" y="1876552"/>
                </a:lnTo>
                <a:lnTo>
                  <a:pt x="2106131" y="0"/>
                </a:lnTo>
                <a:lnTo>
                  <a:pt x="0" y="0"/>
                </a:lnTo>
                <a:lnTo>
                  <a:pt x="0" y="1876552"/>
                </a:lnTo>
                <a:close/>
              </a:path>
            </a:pathLst>
          </a:custGeom>
          <a:ln w="3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7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5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Getting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started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with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-2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Notebook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Data and </a:t>
            </a:r>
            <a:r>
              <a:rPr lang="fr-FR" sz="1800" spc="5" dirty="0">
                <a:latin typeface="Arial"/>
                <a:cs typeface="Arial"/>
              </a:rPr>
              <a:t>notebooks </a:t>
            </a:r>
            <a:r>
              <a:rPr lang="fr-FR" sz="1800" spc="10" dirty="0">
                <a:latin typeface="Arial"/>
                <a:cs typeface="Arial"/>
              </a:rPr>
              <a:t>in</a:t>
            </a:r>
            <a:r>
              <a:rPr lang="fr-FR" sz="1800" spc="-9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How </a:t>
            </a:r>
            <a:r>
              <a:rPr lang="fr-FR" sz="1800" spc="5" dirty="0">
                <a:latin typeface="Arial"/>
                <a:cs typeface="Arial"/>
              </a:rPr>
              <a:t>notebooks help data</a:t>
            </a:r>
            <a:r>
              <a:rPr lang="fr-FR" sz="1800" spc="-14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scientists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Essential packages: </a:t>
            </a:r>
            <a:r>
              <a:rPr lang="fr-FR" sz="1800" spc="10" dirty="0" err="1">
                <a:latin typeface="Arial"/>
                <a:cs typeface="Arial"/>
              </a:rPr>
              <a:t>NumPy</a:t>
            </a:r>
            <a:r>
              <a:rPr lang="fr-FR" sz="1800" spc="10" dirty="0">
                <a:latin typeface="Arial"/>
                <a:cs typeface="Arial"/>
              </a:rPr>
              <a:t>, </a:t>
            </a:r>
            <a:r>
              <a:rPr lang="fr-FR" sz="1800" spc="5" dirty="0" err="1">
                <a:latin typeface="Arial"/>
                <a:cs typeface="Arial"/>
              </a:rPr>
              <a:t>SciPy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Pandas, </a:t>
            </a:r>
            <a:r>
              <a:rPr lang="fr-FR" sz="1800" spc="5" dirty="0" err="1">
                <a:latin typeface="Arial"/>
                <a:cs typeface="Arial"/>
              </a:rPr>
              <a:t>scikit-learn</a:t>
            </a:r>
            <a:r>
              <a:rPr lang="fr-FR" sz="1800" spc="5" dirty="0">
                <a:latin typeface="Arial"/>
                <a:cs typeface="Arial"/>
              </a:rPr>
              <a:t>,</a:t>
            </a:r>
            <a:r>
              <a:rPr lang="fr-FR" sz="1800" spc="-185" dirty="0">
                <a:latin typeface="Arial"/>
                <a:cs typeface="Arial"/>
              </a:rPr>
              <a:t> </a:t>
            </a:r>
            <a:r>
              <a:rPr lang="fr-FR" sz="1800" spc="10" dirty="0" smtClean="0">
                <a:latin typeface="Arial"/>
                <a:cs typeface="Arial"/>
              </a:rPr>
              <a:t>NLTK, </a:t>
            </a:r>
            <a:r>
              <a:rPr lang="fr-FR" sz="1800" spc="5" dirty="0" err="1" smtClean="0">
                <a:latin typeface="Arial"/>
                <a:cs typeface="Arial"/>
              </a:rPr>
              <a:t>BeautifulSoup</a:t>
            </a:r>
            <a:r>
              <a:rPr lang="fr-FR" sz="1800" spc="5" dirty="0">
                <a:latin typeface="Arial"/>
                <a:cs typeface="Arial"/>
              </a:rPr>
              <a:t>,</a:t>
            </a:r>
            <a:r>
              <a:rPr lang="fr-FR" sz="1800" spc="-45" dirty="0">
                <a:latin typeface="Arial"/>
                <a:cs typeface="Arial"/>
              </a:rPr>
              <a:t> </a:t>
            </a:r>
            <a:r>
              <a:rPr lang="fr-FR" sz="1800" spc="25" dirty="0">
                <a:latin typeface="Arial"/>
                <a:cs typeface="Arial"/>
              </a:rPr>
              <a:t>…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Data </a:t>
            </a:r>
            <a:r>
              <a:rPr lang="fr-FR" sz="1800" spc="5" dirty="0" err="1">
                <a:latin typeface="Arial"/>
                <a:cs typeface="Arial"/>
              </a:rPr>
              <a:t>visualizations</a:t>
            </a:r>
            <a:r>
              <a:rPr lang="fr-FR" sz="1800" spc="5" dirty="0">
                <a:latin typeface="Arial"/>
                <a:cs typeface="Arial"/>
              </a:rPr>
              <a:t>: </a:t>
            </a:r>
            <a:r>
              <a:rPr lang="fr-FR" sz="1800" spc="5" dirty="0" err="1">
                <a:latin typeface="Arial"/>
                <a:cs typeface="Arial"/>
              </a:rPr>
              <a:t>matplotlib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…,</a:t>
            </a:r>
            <a:r>
              <a:rPr lang="fr-FR" sz="1800" spc="-10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PixieDust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Using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5" dirty="0">
                <a:latin typeface="Arial"/>
                <a:cs typeface="Arial"/>
              </a:rPr>
              <a:t> “</a:t>
            </a:r>
            <a:r>
              <a:rPr lang="fr-FR" sz="1800" spc="5" dirty="0" err="1">
                <a:latin typeface="Arial"/>
                <a:cs typeface="Arial"/>
              </a:rPr>
              <a:t>Magic</a:t>
            </a:r>
            <a:r>
              <a:rPr lang="fr-FR" sz="1800" spc="5" dirty="0">
                <a:latin typeface="Arial"/>
                <a:cs typeface="Arial"/>
              </a:rPr>
              <a:t>”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commands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3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Essential packages - for </a:t>
            </a:r>
            <a:r>
              <a:rPr lang="en-US" spc="-10" dirty="0">
                <a:latin typeface="Arial"/>
                <a:cs typeface="Arial"/>
              </a:rPr>
              <a:t>Python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i="1" spc="-30" dirty="0">
                <a:latin typeface="Arial"/>
                <a:cs typeface="Arial"/>
              </a:rPr>
              <a:t>visualization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30" dirty="0" smtClean="0">
                <a:latin typeface="Arial"/>
                <a:cs typeface="Arial"/>
              </a:rPr>
              <a:t>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3" y="1188720"/>
            <a:ext cx="6422489" cy="5358384"/>
          </a:xfrm>
        </p:spPr>
        <p:txBody>
          <a:bodyPr/>
          <a:lstStyle/>
          <a:p>
            <a:pPr marL="163195" indent="-139700">
              <a:spcBef>
                <a:spcPts val="1340"/>
              </a:spcBef>
              <a:buSzPct val="123809"/>
              <a:tabLst>
                <a:tab pos="163830" algn="l"/>
              </a:tabLst>
            </a:pPr>
            <a:r>
              <a:rPr lang="en-US" sz="1800" b="1" spc="20" dirty="0" err="1">
                <a:latin typeface="Arial"/>
                <a:cs typeface="Arial"/>
              </a:rPr>
              <a:t>Bokeh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(pronounced as </a:t>
            </a:r>
            <a:r>
              <a:rPr lang="en-US" sz="1800" spc="-75" dirty="0">
                <a:latin typeface="Arial"/>
                <a:cs typeface="Arial"/>
              </a:rPr>
              <a:t>/ˈ</a:t>
            </a:r>
            <a:r>
              <a:rPr lang="en-US" sz="1800" spc="-75" dirty="0" err="1">
                <a:latin typeface="Arial"/>
                <a:cs typeface="Arial"/>
              </a:rPr>
              <a:t>boʊkə</a:t>
            </a:r>
            <a:r>
              <a:rPr lang="en-US" sz="1800" spc="-75" dirty="0">
                <a:latin typeface="Arial"/>
                <a:cs typeface="Arial"/>
              </a:rPr>
              <a:t>/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BOH-</a:t>
            </a:r>
            <a:r>
              <a:rPr lang="en-US" sz="1800" spc="15" dirty="0" err="1">
                <a:latin typeface="Arial"/>
                <a:cs typeface="Arial"/>
              </a:rPr>
              <a:t>kə</a:t>
            </a:r>
            <a:r>
              <a:rPr lang="en-US" sz="1800" spc="15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75"/>
              </a:spcBef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Aimed </a:t>
            </a:r>
            <a:r>
              <a:rPr lang="en-US" sz="1800" spc="5" dirty="0">
                <a:latin typeface="Arial"/>
                <a:cs typeface="Arial"/>
              </a:rPr>
              <a:t>at interactive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visualizations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70"/>
              </a:spcBef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>
                <a:latin typeface="Arial"/>
                <a:cs typeface="Arial"/>
              </a:rPr>
              <a:t>contrast, this one </a:t>
            </a:r>
            <a:r>
              <a:rPr lang="en-US" sz="1800" dirty="0">
                <a:latin typeface="Arial"/>
                <a:cs typeface="Arial"/>
              </a:rPr>
              <a:t>is independent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Matplotlib</a:t>
            </a:r>
            <a:endParaRPr lang="en-US" sz="1800" dirty="0">
              <a:latin typeface="Arial"/>
              <a:cs typeface="Arial"/>
            </a:endParaRPr>
          </a:p>
          <a:p>
            <a:pPr marL="299085" marR="1214120" lvl="1" indent="-100965">
              <a:lnSpc>
                <a:spcPct val="1016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The main </a:t>
            </a:r>
            <a:r>
              <a:rPr lang="en-US" sz="1800" spc="5" dirty="0">
                <a:latin typeface="Arial"/>
                <a:cs typeface="Arial"/>
              </a:rPr>
              <a:t>focus of </a:t>
            </a:r>
            <a:r>
              <a:rPr lang="en-US" sz="1800" spc="10" dirty="0" err="1">
                <a:latin typeface="Arial"/>
                <a:cs typeface="Arial"/>
              </a:rPr>
              <a:t>Bokeh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5" dirty="0">
                <a:latin typeface="Arial"/>
                <a:cs typeface="Arial"/>
              </a:rPr>
              <a:t>interactivity and </a:t>
            </a:r>
            <a:r>
              <a:rPr lang="en-US" sz="1800" dirty="0">
                <a:latin typeface="Arial"/>
                <a:cs typeface="Arial"/>
              </a:rPr>
              <a:t>it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makes  </a:t>
            </a:r>
            <a:r>
              <a:rPr lang="en-US" sz="1800" spc="5" dirty="0">
                <a:latin typeface="Arial"/>
                <a:cs typeface="Arial"/>
              </a:rPr>
              <a:t>its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 err="1" smtClean="0">
                <a:latin typeface="Arial"/>
                <a:cs typeface="Arial"/>
              </a:rPr>
              <a:t>presentation</a:t>
            </a:r>
            <a:r>
              <a:rPr lang="en-US" sz="1800" dirty="0" err="1" smtClean="0">
                <a:latin typeface="Arial"/>
                <a:cs typeface="Arial"/>
              </a:rPr>
              <a:t>via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modern </a:t>
            </a:r>
            <a:r>
              <a:rPr lang="en-US" sz="1800" dirty="0">
                <a:latin typeface="Arial"/>
                <a:cs typeface="Arial"/>
              </a:rPr>
              <a:t>browsers </a:t>
            </a:r>
            <a:r>
              <a:rPr lang="en-US" sz="1800" spc="5" dirty="0">
                <a:latin typeface="Arial"/>
                <a:cs typeface="Arial"/>
              </a:rPr>
              <a:t>in the style of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Data-Driven </a:t>
            </a:r>
            <a:r>
              <a:rPr lang="en-US" sz="1800" spc="10" dirty="0" smtClean="0">
                <a:latin typeface="Arial"/>
                <a:cs typeface="Arial"/>
              </a:rPr>
              <a:t>Documents</a:t>
            </a:r>
            <a:r>
              <a:rPr lang="en-US" sz="1800" spc="-3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(d3.js)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30"/>
              </a:spcBef>
              <a:buSzPct val="123809"/>
              <a:tabLst>
                <a:tab pos="163830" algn="l"/>
              </a:tabLst>
            </a:pPr>
            <a:r>
              <a:rPr lang="en-US" sz="1800" b="1" spc="15" dirty="0" err="1">
                <a:latin typeface="Arial"/>
                <a:cs typeface="Arial"/>
              </a:rPr>
              <a:t>Plotly</a:t>
            </a:r>
            <a:endParaRPr lang="en-US" sz="1800" b="1" dirty="0">
              <a:latin typeface="Arial"/>
              <a:cs typeface="Arial"/>
            </a:endParaRPr>
          </a:p>
          <a:p>
            <a:pPr marL="299085" marR="1496060" lvl="1" indent="-100965">
              <a:lnSpc>
                <a:spcPct val="101600"/>
              </a:lnSpc>
              <a:spcBef>
                <a:spcPts val="355"/>
              </a:spcBef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en-US" sz="1800" spc="5" dirty="0">
                <a:latin typeface="Arial"/>
                <a:cs typeface="Arial"/>
              </a:rPr>
              <a:t>Mostly focused on the </a:t>
            </a:r>
            <a:r>
              <a:rPr lang="en-US" sz="1800" dirty="0">
                <a:latin typeface="Arial"/>
                <a:cs typeface="Arial"/>
              </a:rPr>
              <a:t>visualization </a:t>
            </a:r>
            <a:r>
              <a:rPr lang="en-US" sz="1800" spc="5" dirty="0">
                <a:latin typeface="Arial"/>
                <a:cs typeface="Arial"/>
              </a:rPr>
              <a:t>of statistical  models;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such </a:t>
            </a:r>
            <a:r>
              <a:rPr lang="en-US" sz="1800" dirty="0" smtClean="0">
                <a:latin typeface="Arial"/>
                <a:cs typeface="Arial"/>
              </a:rPr>
              <a:t>visualizations </a:t>
            </a:r>
            <a:r>
              <a:rPr lang="en-US" sz="1800" dirty="0">
                <a:latin typeface="Arial"/>
                <a:cs typeface="Arial"/>
              </a:rPr>
              <a:t>include </a:t>
            </a:r>
            <a:r>
              <a:rPr lang="en-US" sz="1800" spc="5" dirty="0">
                <a:latin typeface="Arial"/>
                <a:cs typeface="Arial"/>
              </a:rPr>
              <a:t>heat </a:t>
            </a:r>
            <a:r>
              <a:rPr lang="en-US" sz="1800" spc="10" dirty="0">
                <a:latin typeface="Arial"/>
                <a:cs typeface="Arial"/>
              </a:rPr>
              <a:t>maps, </a:t>
            </a:r>
            <a:r>
              <a:rPr lang="en-US" sz="1800" spc="5" dirty="0">
                <a:latin typeface="Arial"/>
                <a:cs typeface="Arial"/>
              </a:rPr>
              <a:t>those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that </a:t>
            </a:r>
            <a:r>
              <a:rPr lang="en-US" sz="1800" spc="10" dirty="0" smtClean="0">
                <a:latin typeface="Arial"/>
                <a:cs typeface="Arial"/>
              </a:rPr>
              <a:t>summarize</a:t>
            </a:r>
            <a:r>
              <a:rPr lang="en-US" sz="1800" spc="-45" dirty="0" smtClean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the data </a:t>
            </a:r>
            <a:r>
              <a:rPr lang="en-US" sz="1800" spc="5" dirty="0">
                <a:latin typeface="Arial"/>
                <a:cs typeface="Arial"/>
              </a:rPr>
              <a:t>but still depict the </a:t>
            </a:r>
            <a:r>
              <a:rPr lang="en-US" sz="1800" dirty="0">
                <a:latin typeface="Arial"/>
                <a:cs typeface="Arial"/>
              </a:rPr>
              <a:t>overall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distributions</a:t>
            </a:r>
          </a:p>
          <a:p>
            <a:pPr marL="299085" marR="1584960" lvl="1" indent="-100965">
              <a:lnSpc>
                <a:spcPct val="101600"/>
              </a:lnSpc>
              <a:spcBef>
                <a:spcPts val="350"/>
              </a:spcBef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en-US" sz="1800" spc="5" dirty="0" err="1">
                <a:latin typeface="Arial"/>
                <a:cs typeface="Arial"/>
              </a:rPr>
              <a:t>Plotly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provides </a:t>
            </a:r>
            <a:r>
              <a:rPr lang="en-US" sz="1800" spc="5" dirty="0">
                <a:latin typeface="Arial"/>
                <a:cs typeface="Arial"/>
              </a:rPr>
              <a:t>online </a:t>
            </a:r>
            <a:r>
              <a:rPr lang="en-US" sz="1800" dirty="0">
                <a:latin typeface="Arial"/>
                <a:cs typeface="Arial"/>
              </a:rPr>
              <a:t>graphing, </a:t>
            </a:r>
            <a:r>
              <a:rPr lang="en-US" sz="1800" spc="5" dirty="0">
                <a:latin typeface="Arial"/>
                <a:cs typeface="Arial"/>
              </a:rPr>
              <a:t>analytics, and  statistics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tools for </a:t>
            </a:r>
            <a:r>
              <a:rPr lang="en-US" sz="1800" dirty="0">
                <a:latin typeface="Arial"/>
                <a:cs typeface="Arial"/>
              </a:rPr>
              <a:t>individuals </a:t>
            </a:r>
            <a:r>
              <a:rPr lang="en-US" sz="1800" spc="5" dirty="0">
                <a:latin typeface="Arial"/>
                <a:cs typeface="Arial"/>
              </a:rPr>
              <a:t>and collaboration, as </a:t>
            </a:r>
            <a:r>
              <a:rPr lang="en-US" sz="1800" spc="-5" dirty="0">
                <a:latin typeface="Arial"/>
                <a:cs typeface="Arial"/>
              </a:rPr>
              <a:t>well </a:t>
            </a:r>
            <a:r>
              <a:rPr lang="en-US" sz="1800" spc="5" dirty="0">
                <a:latin typeface="Arial"/>
                <a:cs typeface="Arial"/>
              </a:rPr>
              <a:t>as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scientific graphing </a:t>
            </a:r>
            <a:r>
              <a:rPr lang="en-US" sz="1800" dirty="0" smtClean="0">
                <a:latin typeface="Arial"/>
                <a:cs typeface="Arial"/>
              </a:rPr>
              <a:t>libraries </a:t>
            </a:r>
            <a:r>
              <a:rPr lang="en-US" sz="1800" spc="5" dirty="0">
                <a:latin typeface="Arial"/>
                <a:cs typeface="Arial"/>
              </a:rPr>
              <a:t>for Python, </a:t>
            </a:r>
            <a:r>
              <a:rPr lang="en-US" sz="1800" dirty="0">
                <a:latin typeface="Arial"/>
                <a:cs typeface="Arial"/>
              </a:rPr>
              <a:t>R, </a:t>
            </a:r>
            <a:r>
              <a:rPr lang="en-US" sz="1800" spc="10" dirty="0">
                <a:latin typeface="Arial"/>
                <a:cs typeface="Arial"/>
              </a:rPr>
              <a:t>MATLAB, </a:t>
            </a:r>
            <a:r>
              <a:rPr lang="en-US" sz="1800" spc="5" dirty="0">
                <a:latin typeface="Arial"/>
                <a:cs typeface="Arial"/>
              </a:rPr>
              <a:t>Perl,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Julia,  </a:t>
            </a:r>
            <a:r>
              <a:rPr lang="en-US" sz="1800" dirty="0">
                <a:latin typeface="Arial"/>
                <a:cs typeface="Arial"/>
              </a:rPr>
              <a:t>Arduino, </a:t>
            </a:r>
            <a:r>
              <a:rPr lang="en-US" sz="1800" spc="5" dirty="0">
                <a:latin typeface="Arial"/>
                <a:cs typeface="Arial"/>
              </a:rPr>
              <a:t>and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REST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8"/>
          <p:cNvSpPr/>
          <p:nvPr/>
        </p:nvSpPr>
        <p:spPr>
          <a:xfrm>
            <a:off x="6156177" y="3429000"/>
            <a:ext cx="2732684" cy="2177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/>
          <p:cNvSpPr/>
          <p:nvPr/>
        </p:nvSpPr>
        <p:spPr>
          <a:xfrm>
            <a:off x="6156177" y="1052736"/>
            <a:ext cx="2382664" cy="201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Essential packages - for </a:t>
            </a:r>
            <a:r>
              <a:rPr lang="en-US" spc="-10" dirty="0">
                <a:latin typeface="Arial"/>
                <a:cs typeface="Arial"/>
              </a:rPr>
              <a:t>Python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i="1" spc="-45" dirty="0" smtClean="0">
                <a:latin typeface="Arial"/>
                <a:cs typeface="Arial"/>
              </a:rPr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5414376" cy="5358384"/>
          </a:xfrm>
        </p:spPr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mining of websites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with Python </a:t>
            </a:r>
            <a:r>
              <a:rPr lang="en-US" sz="1800" spc="10" dirty="0">
                <a:latin typeface="Arial"/>
                <a:cs typeface="Arial"/>
              </a:rPr>
              <a:t>and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 err="1" smtClean="0">
                <a:latin typeface="Arial"/>
                <a:cs typeface="Arial"/>
              </a:rPr>
              <a:t>BeautifulSoup</a:t>
            </a:r>
            <a:r>
              <a:rPr lang="en-US" sz="1800" spc="5" dirty="0" smtClean="0">
                <a:latin typeface="Arial"/>
                <a:cs typeface="Arial"/>
              </a:rPr>
              <a:t> - </a:t>
            </a:r>
            <a:r>
              <a:rPr lang="en-US" sz="1800" spc="10" dirty="0">
                <a:latin typeface="Arial"/>
                <a:cs typeface="Arial"/>
              </a:rPr>
              <a:t>aka </a:t>
            </a:r>
            <a:r>
              <a:rPr lang="en-US" sz="1800" spc="5" dirty="0">
                <a:latin typeface="Arial"/>
                <a:cs typeface="Arial"/>
              </a:rPr>
              <a:t>web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scraping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buFont typeface="Arial"/>
              <a:buChar char="•"/>
              <a:tabLst>
                <a:tab pos="163830" algn="l"/>
              </a:tabLst>
            </a:pPr>
            <a:r>
              <a:rPr lang="en-US" sz="1800" b="1" spc="5" dirty="0" err="1">
                <a:latin typeface="Arial"/>
                <a:cs typeface="Arial"/>
              </a:rPr>
              <a:t>BeautifulSoup</a:t>
            </a:r>
            <a:r>
              <a:rPr lang="en-US" sz="1800" b="1" spc="-3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v4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Python package </a:t>
            </a:r>
            <a:r>
              <a:rPr lang="en-US" sz="1800" spc="-5" dirty="0">
                <a:latin typeface="Arial"/>
                <a:cs typeface="Arial"/>
              </a:rPr>
              <a:t>for parsing </a:t>
            </a:r>
            <a:r>
              <a:rPr lang="en-US" sz="1800" spc="-10" dirty="0">
                <a:latin typeface="Arial"/>
                <a:cs typeface="Arial"/>
              </a:rPr>
              <a:t>HTML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and </a:t>
            </a:r>
            <a:r>
              <a:rPr lang="en-US" sz="1800" spc="-15" dirty="0" smtClean="0">
                <a:latin typeface="Arial"/>
                <a:cs typeface="Arial"/>
              </a:rPr>
              <a:t>XML</a:t>
            </a:r>
            <a:r>
              <a:rPr lang="en-US" sz="1800" spc="15" dirty="0" smtClean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documents</a:t>
            </a:r>
            <a:endParaRPr lang="en-US" sz="1800" dirty="0">
              <a:latin typeface="Arial"/>
              <a:cs typeface="Arial"/>
            </a:endParaRPr>
          </a:p>
          <a:p>
            <a:pPr marL="299085" marR="67119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Creates </a:t>
            </a:r>
            <a:r>
              <a:rPr lang="en-US" sz="1800" spc="-5" dirty="0">
                <a:latin typeface="Arial"/>
                <a:cs typeface="Arial"/>
              </a:rPr>
              <a:t>a parse </a:t>
            </a:r>
            <a:r>
              <a:rPr lang="en-US" sz="1800" spc="-10" dirty="0">
                <a:latin typeface="Arial"/>
                <a:cs typeface="Arial"/>
              </a:rPr>
              <a:t>tree </a:t>
            </a:r>
            <a:r>
              <a:rPr lang="en-US" sz="1800" spc="-5" dirty="0">
                <a:latin typeface="Arial"/>
                <a:cs typeface="Arial"/>
              </a:rPr>
              <a:t>from </a:t>
            </a:r>
            <a:r>
              <a:rPr lang="en-US" sz="1800" spc="-10" dirty="0">
                <a:latin typeface="Arial"/>
                <a:cs typeface="Arial"/>
              </a:rPr>
              <a:t>webpages </a:t>
            </a:r>
            <a:r>
              <a:rPr lang="en-US" sz="1800" spc="-5" dirty="0">
                <a:latin typeface="Arial"/>
                <a:cs typeface="Arial"/>
              </a:rPr>
              <a:t>that  can be </a:t>
            </a:r>
            <a:r>
              <a:rPr lang="en-US" sz="1800" spc="-10" dirty="0">
                <a:latin typeface="Arial"/>
                <a:cs typeface="Arial"/>
              </a:rPr>
              <a:t>used </a:t>
            </a:r>
            <a:r>
              <a:rPr lang="en-US" sz="1800" spc="-5" dirty="0">
                <a:latin typeface="Arial"/>
                <a:cs typeface="Arial"/>
              </a:rPr>
              <a:t>to extract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from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HTML</a:t>
            </a:r>
            <a:endParaRPr lang="en-US" sz="1800" dirty="0">
              <a:latin typeface="Arial"/>
              <a:cs typeface="Arial"/>
            </a:endParaRPr>
          </a:p>
          <a:p>
            <a:pPr marL="299085" marR="79756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Provides </a:t>
            </a:r>
            <a:r>
              <a:rPr lang="en-US" sz="1800" spc="-5" dirty="0">
                <a:latin typeface="Arial"/>
                <a:cs typeface="Arial"/>
              </a:rPr>
              <a:t>a scalable </a:t>
            </a:r>
            <a:r>
              <a:rPr lang="en-US" sz="1800" spc="-10" dirty="0">
                <a:latin typeface="Arial"/>
                <a:cs typeface="Arial"/>
              </a:rPr>
              <a:t>way </a:t>
            </a:r>
            <a:r>
              <a:rPr lang="en-US" sz="1800" spc="-5" dirty="0">
                <a:latin typeface="Arial"/>
                <a:cs typeface="Arial"/>
              </a:rPr>
              <a:t>to collect,  </a:t>
            </a:r>
            <a:r>
              <a:rPr lang="en-US" sz="1800" spc="-10" dirty="0">
                <a:latin typeface="Arial"/>
                <a:cs typeface="Arial"/>
              </a:rPr>
              <a:t>organize, and analyze information </a:t>
            </a:r>
            <a:r>
              <a:rPr lang="en-US" sz="1800" spc="-5" dirty="0">
                <a:latin typeface="Arial"/>
                <a:cs typeface="Arial"/>
              </a:rPr>
              <a:t>from  the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Internet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8"/>
          <p:cNvSpPr/>
          <p:nvPr/>
        </p:nvSpPr>
        <p:spPr>
          <a:xfrm>
            <a:off x="5940152" y="2207968"/>
            <a:ext cx="2808312" cy="222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1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Installing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583984" cy="5358384"/>
          </a:xfrm>
        </p:spPr>
        <p:txBody>
          <a:bodyPr/>
          <a:lstStyle/>
          <a:p>
            <a:pPr marL="915035" indent="-139700">
              <a:spcBef>
                <a:spcPts val="1325"/>
              </a:spcBef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If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is not already installed, it is installed best using Anaconda</a:t>
            </a:r>
            <a:r>
              <a:rPr lang="en-US" sz="1800" spc="-25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5 </a:t>
            </a:r>
            <a:r>
              <a:rPr lang="en-US" sz="1800" spc="5" dirty="0" smtClean="0">
                <a:latin typeface="Arial"/>
                <a:cs typeface="Arial"/>
              </a:rPr>
              <a:t>using</a:t>
            </a:r>
            <a:r>
              <a:rPr lang="en-US" sz="1800" spc="5" dirty="0">
                <a:latin typeface="Arial"/>
                <a:cs typeface="Arial"/>
              </a:rPr>
              <a:t>:</a:t>
            </a:r>
            <a:endParaRPr lang="en-US" sz="1800" dirty="0">
              <a:latin typeface="Arial"/>
              <a:cs typeface="Arial"/>
            </a:endParaRPr>
          </a:p>
          <a:p>
            <a:pPr marL="1050925" marR="868044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Anaconda </a:t>
            </a:r>
            <a:r>
              <a:rPr lang="en-US" sz="1800" spc="-5" dirty="0">
                <a:latin typeface="Arial"/>
                <a:cs typeface="Arial"/>
              </a:rPr>
              <a:t>5.0.1 for </a:t>
            </a:r>
            <a:r>
              <a:rPr lang="en-US" sz="1800" spc="-10" dirty="0">
                <a:latin typeface="Arial"/>
                <a:cs typeface="Arial"/>
              </a:rPr>
              <a:t>Linux </a:t>
            </a:r>
            <a:r>
              <a:rPr lang="en-US" sz="1800" spc="-5" dirty="0">
                <a:latin typeface="Arial"/>
                <a:cs typeface="Arial"/>
              </a:rPr>
              <a:t>64-bit with Python 3.6 (Anaconda3-5.0.1-Linux-  x86_64.sh) from</a:t>
            </a:r>
            <a:r>
              <a:rPr lang="en-US" sz="1800" spc="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://www.ana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c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onda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.c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om/download/#linux</a:t>
            </a:r>
            <a:endParaRPr lang="en-US" sz="1800" dirty="0">
              <a:latin typeface="Arial"/>
              <a:cs typeface="Arial"/>
            </a:endParaRPr>
          </a:p>
          <a:p>
            <a:pPr marL="1050925" marR="182753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Anaconda </a:t>
            </a:r>
            <a:r>
              <a:rPr lang="en-US" sz="1800" spc="-5" dirty="0">
                <a:latin typeface="Arial"/>
                <a:cs typeface="Arial"/>
              </a:rPr>
              <a:t>Distribution Starter </a:t>
            </a:r>
            <a:r>
              <a:rPr lang="en-US" sz="1800" spc="-10" dirty="0">
                <a:latin typeface="Arial"/>
                <a:cs typeface="Arial"/>
              </a:rPr>
              <a:t>Guide </a:t>
            </a:r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</a:t>
            </a:r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4"/>
              </a:rPr>
              <a:t>http://know.anaconda.com/rs/387-XNW-688/images/2017- </a:t>
            </a:r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08_Anaconda_Starter_Guide_CheatSheet_Web.pdf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65"/>
              </a:spcBef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Distributions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are available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5" dirty="0">
                <a:latin typeface="Arial"/>
                <a:cs typeface="Arial"/>
              </a:rPr>
              <a:t>Anaconda.com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for: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Windows 64-bit &amp;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32-bit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 err="1">
                <a:latin typeface="Arial"/>
                <a:cs typeface="Arial"/>
              </a:rPr>
              <a:t>MacOS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64-bit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Linux </a:t>
            </a:r>
            <a:r>
              <a:rPr lang="en-US" sz="1800" spc="-5" dirty="0">
                <a:latin typeface="Arial"/>
                <a:cs typeface="Arial"/>
              </a:rPr>
              <a:t>64-bit (x86 &amp; </a:t>
            </a:r>
            <a:r>
              <a:rPr lang="en-US" sz="1800" spc="-10" dirty="0">
                <a:latin typeface="Arial"/>
                <a:cs typeface="Arial"/>
              </a:rPr>
              <a:t>Power8) </a:t>
            </a:r>
            <a:r>
              <a:rPr lang="en-US" sz="1800" spc="-5" dirty="0">
                <a:latin typeface="Arial"/>
                <a:cs typeface="Arial"/>
              </a:rPr>
              <a:t>&amp;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32-bit</a:t>
            </a:r>
            <a:endParaRPr lang="en-US" sz="1800" dirty="0">
              <a:latin typeface="Arial"/>
              <a:cs typeface="Arial"/>
            </a:endParaRPr>
          </a:p>
          <a:p>
            <a:pPr marL="1188720" lvl="2" indent="-100965">
              <a:spcBef>
                <a:spcPts val="390"/>
              </a:spcBef>
              <a:buFont typeface="Verdana"/>
              <a:buChar char="−"/>
              <a:tabLst>
                <a:tab pos="1189355" algn="l"/>
              </a:tabLst>
            </a:pPr>
            <a:r>
              <a:rPr lang="en-US" sz="1800" spc="10" dirty="0">
                <a:latin typeface="Arial"/>
                <a:cs typeface="Arial"/>
              </a:rPr>
              <a:t>In each case with </a:t>
            </a:r>
            <a:r>
              <a:rPr lang="en-US" sz="1800" spc="5" dirty="0">
                <a:latin typeface="Arial"/>
                <a:cs typeface="Arial"/>
              </a:rPr>
              <a:t>Python 3.6 or Python 2.7 - and</a:t>
            </a:r>
            <a:r>
              <a:rPr lang="en-US" sz="1800" spc="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earlier</a:t>
            </a:r>
            <a:endParaRPr lang="en-US" sz="1800" dirty="0">
              <a:latin typeface="Arial"/>
              <a:cs typeface="Arial"/>
            </a:endParaRPr>
          </a:p>
          <a:p>
            <a:pPr marL="1188720" lvl="2" indent="-100965">
              <a:spcBef>
                <a:spcPts val="409"/>
              </a:spcBef>
              <a:buFont typeface="Verdana"/>
              <a:buChar char="−"/>
              <a:tabLst>
                <a:tab pos="1189355" algn="l"/>
              </a:tabLst>
            </a:pPr>
            <a:r>
              <a:rPr lang="en-US" sz="1800" spc="20" dirty="0">
                <a:latin typeface="Arial"/>
                <a:cs typeface="Arial"/>
              </a:rPr>
              <a:t>With </a:t>
            </a:r>
            <a:r>
              <a:rPr lang="en-US" sz="1800" spc="10" dirty="0">
                <a:latin typeface="Arial"/>
                <a:cs typeface="Arial"/>
              </a:rPr>
              <a:t>BSD </a:t>
            </a:r>
            <a:r>
              <a:rPr lang="en-US" sz="1800" spc="5" dirty="0">
                <a:latin typeface="Arial"/>
                <a:cs typeface="Arial"/>
              </a:rPr>
              <a:t>licensing </a:t>
            </a:r>
            <a:r>
              <a:rPr lang="en-US" sz="1800" spc="10" dirty="0">
                <a:latin typeface="Arial"/>
                <a:cs typeface="Arial"/>
              </a:rPr>
              <a:t>and thus permission to use commercially and for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redistribution</a:t>
            </a:r>
            <a:endParaRPr lang="en-US" sz="1800" dirty="0">
              <a:latin typeface="Arial"/>
              <a:cs typeface="Arial"/>
            </a:endParaRPr>
          </a:p>
          <a:p>
            <a:pPr marL="1188720" lvl="2" indent="-100965">
              <a:spcBef>
                <a:spcPts val="395"/>
              </a:spcBef>
              <a:buFont typeface="Verdana"/>
              <a:buChar char="−"/>
              <a:tabLst>
                <a:tab pos="1189355" algn="l"/>
              </a:tabLst>
            </a:pPr>
            <a:r>
              <a:rPr lang="en-US" sz="1800" spc="10" dirty="0">
                <a:latin typeface="Arial"/>
                <a:cs typeface="Arial"/>
              </a:rPr>
              <a:t>Free Community </a:t>
            </a:r>
            <a:r>
              <a:rPr lang="en-US" sz="1800" spc="5" dirty="0">
                <a:latin typeface="Arial"/>
                <a:cs typeface="Arial"/>
              </a:rPr>
              <a:t>support or paid Enterprise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support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366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Architecture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0" dirty="0">
                <a:latin typeface="Arial"/>
                <a:cs typeface="Arial"/>
              </a:rPr>
              <a:t>Anaconda </a:t>
            </a:r>
            <a:r>
              <a:rPr lang="en-US" spc="-5" dirty="0">
                <a:latin typeface="Arial"/>
                <a:cs typeface="Arial"/>
              </a:rPr>
              <a:t>5 </a:t>
            </a:r>
            <a:r>
              <a:rPr lang="en-US" spc="5" dirty="0">
                <a:latin typeface="Arial"/>
                <a:cs typeface="Arial"/>
              </a:rPr>
              <a:t>with </a:t>
            </a:r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Notebook</a:t>
            </a:r>
            <a:endParaRPr lang="fr-FR" dirty="0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5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Jupyter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i="1" spc="-35" dirty="0" err="1">
                <a:latin typeface="Arial"/>
                <a:cs typeface="Arial"/>
              </a:rPr>
              <a:t>magic</a:t>
            </a:r>
            <a:r>
              <a:rPr lang="fr-FR" i="1" spc="-3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for </a:t>
            </a:r>
            <a:r>
              <a:rPr lang="fr-FR" spc="-5" dirty="0" err="1">
                <a:latin typeface="Arial"/>
                <a:cs typeface="Arial"/>
              </a:rPr>
              <a:t>installing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15" dirty="0">
                <a:latin typeface="Arial"/>
                <a:cs typeface="Arial"/>
              </a:rPr>
              <a:t>Python</a:t>
            </a:r>
            <a:r>
              <a:rPr lang="fr-FR" spc="5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How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can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 install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Python package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so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works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with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Python notebook</a:t>
            </a:r>
            <a:r>
              <a:rPr lang="en-US" sz="1800" spc="5" dirty="0">
                <a:latin typeface="Arial"/>
                <a:cs typeface="Arial"/>
              </a:rPr>
              <a:t>, using </a:t>
            </a:r>
            <a:r>
              <a:rPr lang="en-US" sz="1800" spc="5" dirty="0">
                <a:solidFill>
                  <a:srgbClr val="0070C0"/>
                </a:solidFill>
                <a:latin typeface="Arial"/>
                <a:cs typeface="Arial"/>
              </a:rPr>
              <a:t>pip </a:t>
            </a:r>
            <a:r>
              <a:rPr lang="en-US" sz="1800" spc="5" dirty="0">
                <a:latin typeface="Arial"/>
                <a:cs typeface="Arial"/>
              </a:rPr>
              <a:t>and/or </a:t>
            </a:r>
            <a:r>
              <a:rPr lang="en-US" sz="1800" spc="10" dirty="0" err="1">
                <a:solidFill>
                  <a:srgbClr val="0070C0"/>
                </a:solidFill>
                <a:latin typeface="Arial"/>
                <a:cs typeface="Arial"/>
              </a:rPr>
              <a:t>conda</a:t>
            </a:r>
            <a:r>
              <a:rPr lang="en-US" sz="1800" spc="-1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?</a:t>
            </a:r>
            <a:endParaRPr lang="en-US" sz="1800" dirty="0">
              <a:latin typeface="Arial"/>
              <a:cs typeface="Arial"/>
            </a:endParaRPr>
          </a:p>
          <a:p>
            <a:pPr marL="299085" marR="29209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Fundamentally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problem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usually </a:t>
            </a:r>
            <a:r>
              <a:rPr lang="en-US" sz="1800" spc="-10" dirty="0">
                <a:latin typeface="Arial"/>
                <a:cs typeface="Arial"/>
              </a:rPr>
              <a:t>rooted </a:t>
            </a:r>
            <a:r>
              <a:rPr lang="en-US" sz="1800" spc="-5" dirty="0">
                <a:latin typeface="Arial"/>
                <a:cs typeface="Arial"/>
              </a:rPr>
              <a:t>in the </a:t>
            </a:r>
            <a:r>
              <a:rPr lang="en-US" sz="1800" dirty="0">
                <a:latin typeface="Arial"/>
                <a:cs typeface="Arial"/>
              </a:rPr>
              <a:t>fact </a:t>
            </a:r>
            <a:r>
              <a:rPr lang="en-US" sz="1800" spc="-5" dirty="0">
                <a:latin typeface="Arial"/>
                <a:cs typeface="Arial"/>
              </a:rPr>
              <a:t>that the </a:t>
            </a:r>
            <a:r>
              <a:rPr lang="en-US" sz="1800" spc="-5" dirty="0" err="1">
                <a:latin typeface="Arial"/>
                <a:cs typeface="Arial"/>
              </a:rPr>
              <a:t>Jupyter</a:t>
            </a:r>
            <a:r>
              <a:rPr lang="en-US" sz="1800" spc="-5" dirty="0">
                <a:latin typeface="Arial"/>
                <a:cs typeface="Arial"/>
              </a:rPr>
              <a:t>  </a:t>
            </a:r>
            <a:r>
              <a:rPr lang="en-US" sz="1800" spc="-10" dirty="0">
                <a:latin typeface="Arial"/>
                <a:cs typeface="Arial"/>
              </a:rPr>
              <a:t>kernels are </a:t>
            </a:r>
            <a:r>
              <a:rPr lang="en-US" sz="1800" spc="-5" dirty="0">
                <a:latin typeface="Arial"/>
                <a:cs typeface="Arial"/>
              </a:rPr>
              <a:t>disconnected from </a:t>
            </a:r>
            <a:r>
              <a:rPr lang="en-US" sz="1800" spc="-5" dirty="0" err="1">
                <a:latin typeface="Arial"/>
                <a:cs typeface="Arial"/>
              </a:rPr>
              <a:t>Jupyter's</a:t>
            </a:r>
            <a:r>
              <a:rPr lang="en-US" sz="1800" spc="-5" dirty="0">
                <a:latin typeface="Arial"/>
                <a:cs typeface="Arial"/>
              </a:rPr>
              <a:t> shell; in </a:t>
            </a:r>
            <a:r>
              <a:rPr lang="en-US" sz="1800" spc="-10" dirty="0">
                <a:latin typeface="Arial"/>
                <a:cs typeface="Arial"/>
              </a:rPr>
              <a:t>other words, </a:t>
            </a:r>
            <a:r>
              <a:rPr lang="en-US" sz="1800" spc="-5" dirty="0">
                <a:latin typeface="Arial"/>
                <a:cs typeface="Arial"/>
              </a:rPr>
              <a:t>the installer  </a:t>
            </a:r>
            <a:r>
              <a:rPr lang="en-US" sz="1800" spc="-10" dirty="0">
                <a:latin typeface="Arial"/>
                <a:cs typeface="Arial"/>
              </a:rPr>
              <a:t>points </a:t>
            </a:r>
            <a:r>
              <a:rPr lang="en-US" sz="1800" spc="-5" dirty="0">
                <a:latin typeface="Arial"/>
                <a:cs typeface="Arial"/>
              </a:rPr>
              <a:t>to a different </a:t>
            </a:r>
            <a:r>
              <a:rPr lang="en-US" sz="1800" spc="-10" dirty="0">
                <a:latin typeface="Arial"/>
                <a:cs typeface="Arial"/>
              </a:rPr>
              <a:t>Python version </a:t>
            </a:r>
            <a:r>
              <a:rPr lang="en-US" sz="1800" spc="-5" dirty="0">
                <a:latin typeface="Arial"/>
                <a:cs typeface="Arial"/>
              </a:rPr>
              <a:t>than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being used </a:t>
            </a:r>
            <a:r>
              <a:rPr lang="en-US" sz="1800" spc="-5" dirty="0">
                <a:latin typeface="Arial"/>
                <a:cs typeface="Arial"/>
              </a:rPr>
              <a:t>in the</a:t>
            </a:r>
            <a:r>
              <a:rPr lang="en-US" sz="1800" spc="1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notebook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75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solution requires you to define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b="1" spc="15" dirty="0">
                <a:solidFill>
                  <a:srgbClr val="0070C0"/>
                </a:solidFill>
                <a:latin typeface="Courier New"/>
                <a:cs typeface="Courier New"/>
              </a:rPr>
              <a:t>%pip</a:t>
            </a:r>
            <a:r>
              <a:rPr lang="en-US" sz="1800" b="1" spc="-26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magic </a:t>
            </a:r>
            <a:r>
              <a:rPr lang="en-US" sz="1800" spc="5" dirty="0">
                <a:latin typeface="Arial"/>
                <a:cs typeface="Arial"/>
              </a:rPr>
              <a:t>function (and/or </a:t>
            </a:r>
            <a:r>
              <a:rPr lang="en-US" sz="1800" spc="10" dirty="0" smtClean="0">
                <a:latin typeface="Arial"/>
                <a:cs typeface="Arial"/>
              </a:rPr>
              <a:t>a </a:t>
            </a:r>
            <a:r>
              <a:rPr lang="en-US" sz="1800" b="1" spc="10" dirty="0" smtClean="0">
                <a:solidFill>
                  <a:srgbClr val="0070C0"/>
                </a:solidFill>
                <a:latin typeface="Courier New"/>
                <a:cs typeface="Courier New"/>
              </a:rPr>
              <a:t>%</a:t>
            </a:r>
            <a:r>
              <a:rPr lang="en-US" sz="1800" b="1" spc="10" dirty="0" err="1" smtClean="0">
                <a:solidFill>
                  <a:srgbClr val="0070C0"/>
                </a:solidFill>
                <a:latin typeface="Courier New"/>
                <a:cs typeface="Courier New"/>
              </a:rPr>
              <a:t>conda</a:t>
            </a:r>
            <a:r>
              <a:rPr lang="en-US" sz="1800" b="1" spc="10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magic </a:t>
            </a:r>
            <a:r>
              <a:rPr lang="en-US" sz="1800" spc="5" dirty="0">
                <a:latin typeface="Arial"/>
                <a:cs typeface="Arial"/>
              </a:rPr>
              <a:t>function)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10" dirty="0">
                <a:latin typeface="Arial"/>
                <a:cs typeface="Arial"/>
              </a:rPr>
              <a:t>works </a:t>
            </a:r>
            <a:r>
              <a:rPr lang="en-US" sz="1800" spc="5" dirty="0">
                <a:latin typeface="Arial"/>
                <a:cs typeface="Arial"/>
              </a:rPr>
              <a:t>in the current notebook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kernel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691680" y="3645024"/>
            <a:ext cx="6677100" cy="250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5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>
                <a:latin typeface="Arial"/>
                <a:cs typeface="Arial"/>
              </a:rPr>
              <a:t>Git</a:t>
            </a:r>
            <a:r>
              <a:rPr lang="en-US" spc="-5" dirty="0">
                <a:latin typeface="Arial"/>
                <a:cs typeface="Arial"/>
              </a:rPr>
              <a:t> / GitHub for version control and for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distribution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1188720"/>
            <a:ext cx="9511976" cy="5358384"/>
          </a:xfrm>
        </p:spPr>
        <p:txBody>
          <a:bodyPr/>
          <a:lstStyle/>
          <a:p>
            <a:pPr marL="915035" indent="-139700">
              <a:spcBef>
                <a:spcPts val="1325"/>
              </a:spcBef>
              <a:buFont typeface="Arial"/>
              <a:buChar char="•"/>
              <a:tabLst>
                <a:tab pos="915669" algn="l"/>
              </a:tabLst>
            </a:pPr>
            <a:r>
              <a:rPr lang="en-US" sz="1800" b="1" dirty="0" err="1">
                <a:latin typeface="Arial"/>
                <a:cs typeface="Arial"/>
              </a:rPr>
              <a:t>Git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version control system for tracking </a:t>
            </a:r>
            <a:r>
              <a:rPr lang="en-US" sz="1800" spc="10" dirty="0">
                <a:latin typeface="Arial"/>
                <a:cs typeface="Arial"/>
              </a:rPr>
              <a:t>changes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10" dirty="0">
                <a:latin typeface="Arial"/>
                <a:cs typeface="Arial"/>
              </a:rPr>
              <a:t>computer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files </a:t>
            </a:r>
            <a:r>
              <a:rPr lang="en-US" sz="1800" spc="10" dirty="0" smtClean="0">
                <a:latin typeface="Arial"/>
                <a:cs typeface="Arial"/>
              </a:rPr>
              <a:t>and</a:t>
            </a:r>
            <a:r>
              <a:rPr lang="en-US" sz="1800" spc="-20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coordinating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work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those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files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among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multiple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people</a:t>
            </a:r>
            <a:endParaRPr lang="en-US" sz="1800" dirty="0">
              <a:latin typeface="Arial"/>
              <a:cs typeface="Arial"/>
            </a:endParaRPr>
          </a:p>
          <a:p>
            <a:pPr marL="1050925" marR="27559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Linus Torvalds wanted </a:t>
            </a:r>
            <a:r>
              <a:rPr lang="en-US" sz="1800" spc="-5" dirty="0">
                <a:latin typeface="Arial"/>
                <a:cs typeface="Arial"/>
              </a:rPr>
              <a:t>in 2005 a distributed system that </a:t>
            </a:r>
            <a:r>
              <a:rPr lang="en-US" sz="1800" spc="-10" dirty="0">
                <a:latin typeface="Arial"/>
                <a:cs typeface="Arial"/>
              </a:rPr>
              <a:t>he </a:t>
            </a:r>
            <a:r>
              <a:rPr lang="en-US" sz="1800" spc="-5" dirty="0">
                <a:latin typeface="Arial"/>
                <a:cs typeface="Arial"/>
              </a:rPr>
              <a:t>could use, but  </a:t>
            </a:r>
            <a:r>
              <a:rPr lang="en-US" sz="1800" spc="-10" dirty="0">
                <a:latin typeface="Arial"/>
                <a:cs typeface="Arial"/>
              </a:rPr>
              <a:t>none of </a:t>
            </a:r>
            <a:r>
              <a:rPr lang="en-US" sz="1800" spc="-5" dirty="0">
                <a:latin typeface="Arial"/>
                <a:cs typeface="Arial"/>
              </a:rPr>
              <a:t>the available free </a:t>
            </a:r>
            <a:r>
              <a:rPr lang="en-US" sz="1800" spc="-10" dirty="0">
                <a:latin typeface="Arial"/>
                <a:cs typeface="Arial"/>
              </a:rPr>
              <a:t>systems met </a:t>
            </a:r>
            <a:r>
              <a:rPr lang="en-US" sz="1800" spc="-5" dirty="0">
                <a:latin typeface="Arial"/>
                <a:cs typeface="Arial"/>
              </a:rPr>
              <a:t>his </a:t>
            </a:r>
            <a:r>
              <a:rPr lang="en-US" sz="1800" spc="-10" dirty="0">
                <a:latin typeface="Arial"/>
                <a:cs typeface="Arial"/>
              </a:rPr>
              <a:t>needs, </a:t>
            </a:r>
            <a:r>
              <a:rPr lang="en-US" sz="1800" spc="-5" dirty="0">
                <a:latin typeface="Arial"/>
                <a:cs typeface="Arial"/>
              </a:rPr>
              <a:t>especially for  </a:t>
            </a:r>
            <a:r>
              <a:rPr lang="en-US" sz="1800" spc="-10" dirty="0" smtClean="0">
                <a:latin typeface="Arial"/>
                <a:cs typeface="Arial"/>
              </a:rPr>
              <a:t>performance</a:t>
            </a:r>
          </a:p>
          <a:p>
            <a:pPr marL="1050925" marR="27559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65"/>
              </a:spcBef>
              <a:buFont typeface="Arial"/>
              <a:buChar char="•"/>
              <a:tabLst>
                <a:tab pos="915669" algn="l"/>
              </a:tabLst>
            </a:pPr>
            <a:r>
              <a:rPr lang="en-US" sz="1800" b="1" spc="5" dirty="0">
                <a:latin typeface="Arial"/>
                <a:cs typeface="Arial"/>
              </a:rPr>
              <a:t>GitHub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Web-based </a:t>
            </a:r>
            <a:r>
              <a:rPr lang="en-US" sz="1800" spc="5" dirty="0" err="1">
                <a:latin typeface="Arial"/>
                <a:cs typeface="Arial"/>
              </a:rPr>
              <a:t>Git</a:t>
            </a:r>
            <a:r>
              <a:rPr lang="en-US" sz="1800" spc="5" dirty="0">
                <a:latin typeface="Arial"/>
                <a:cs typeface="Arial"/>
              </a:rPr>
              <a:t> version control repository hosting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service.</a:t>
            </a:r>
            <a:endParaRPr lang="en-US" sz="1800" dirty="0">
              <a:latin typeface="Arial"/>
              <a:cs typeface="Arial"/>
            </a:endParaRPr>
          </a:p>
          <a:p>
            <a:pPr marL="683260" indent="0">
              <a:spcBef>
                <a:spcPts val="25"/>
              </a:spcBef>
              <a:buNone/>
            </a:pPr>
            <a:r>
              <a:rPr lang="en-US" sz="1800" dirty="0" smtClean="0">
                <a:latin typeface="Arial"/>
                <a:cs typeface="Arial"/>
              </a:rPr>
              <a:t>  	  It </a:t>
            </a:r>
            <a:r>
              <a:rPr lang="en-US" sz="1800" spc="5" dirty="0">
                <a:latin typeface="Arial"/>
                <a:cs typeface="Arial"/>
              </a:rPr>
              <a:t>is mostly used for </a:t>
            </a:r>
            <a:r>
              <a:rPr lang="en-US" sz="1800" spc="10" dirty="0">
                <a:latin typeface="Arial"/>
                <a:cs typeface="Arial"/>
              </a:rPr>
              <a:t>computer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code</a:t>
            </a:r>
            <a:endParaRPr lang="en-US" sz="1800" dirty="0">
              <a:latin typeface="Arial"/>
              <a:cs typeface="Arial"/>
            </a:endParaRPr>
          </a:p>
          <a:p>
            <a:pPr marL="1050925" marR="24447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It offers all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the distributed </a:t>
            </a:r>
            <a:r>
              <a:rPr lang="en-US" sz="1800" spc="-10" dirty="0">
                <a:latin typeface="Arial"/>
                <a:cs typeface="Arial"/>
              </a:rPr>
              <a:t>version control and source code management  (SCM) </a:t>
            </a:r>
            <a:r>
              <a:rPr lang="en-US" sz="1800" spc="-5" dirty="0">
                <a:latin typeface="Arial"/>
                <a:cs typeface="Arial"/>
              </a:rPr>
              <a:t>functionality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 err="1">
                <a:latin typeface="Arial"/>
                <a:cs typeface="Arial"/>
              </a:rPr>
              <a:t>Git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as </a:t>
            </a:r>
            <a:r>
              <a:rPr lang="en-US" sz="1800" spc="-5" dirty="0">
                <a:latin typeface="Arial"/>
                <a:cs typeface="Arial"/>
              </a:rPr>
              <a:t>well </a:t>
            </a:r>
            <a:r>
              <a:rPr lang="en-US" sz="1800" spc="-10" dirty="0">
                <a:latin typeface="Arial"/>
                <a:cs typeface="Arial"/>
              </a:rPr>
              <a:t>as adding </a:t>
            </a:r>
            <a:r>
              <a:rPr lang="en-US" sz="1800" spc="-5" dirty="0">
                <a:latin typeface="Arial"/>
                <a:cs typeface="Arial"/>
              </a:rPr>
              <a:t>its </a:t>
            </a:r>
            <a:r>
              <a:rPr lang="en-US" sz="1800" spc="-10" dirty="0">
                <a:latin typeface="Arial"/>
                <a:cs typeface="Arial"/>
              </a:rPr>
              <a:t>own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features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It </a:t>
            </a:r>
            <a:r>
              <a:rPr lang="en-US" sz="1800" spc="-10" dirty="0">
                <a:latin typeface="Arial"/>
                <a:cs typeface="Arial"/>
              </a:rPr>
              <a:t>provides </a:t>
            </a:r>
            <a:r>
              <a:rPr lang="en-US" sz="1800" spc="-5" dirty="0">
                <a:latin typeface="Arial"/>
                <a:cs typeface="Arial"/>
              </a:rPr>
              <a:t>access </a:t>
            </a:r>
            <a:r>
              <a:rPr lang="en-US" sz="1800" spc="-10" dirty="0">
                <a:latin typeface="Arial"/>
                <a:cs typeface="Arial"/>
              </a:rPr>
              <a:t>control and several collaboration </a:t>
            </a:r>
            <a:r>
              <a:rPr lang="en-US" sz="1800" spc="-5" dirty="0">
                <a:latin typeface="Arial"/>
                <a:cs typeface="Arial"/>
              </a:rPr>
              <a:t>features such as</a:t>
            </a:r>
            <a:r>
              <a:rPr lang="en-US" sz="1800" spc="114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bug </a:t>
            </a:r>
            <a:r>
              <a:rPr lang="en-US" sz="1800" spc="-5" dirty="0" smtClean="0">
                <a:latin typeface="Arial"/>
                <a:cs typeface="Arial"/>
              </a:rPr>
              <a:t>tracking</a:t>
            </a:r>
            <a:r>
              <a:rPr lang="en-US" sz="1800" spc="-5" dirty="0">
                <a:latin typeface="Arial"/>
                <a:cs typeface="Arial"/>
              </a:rPr>
              <a:t>, feature requests, task </a:t>
            </a:r>
            <a:r>
              <a:rPr lang="en-US" sz="1800" spc="-10" dirty="0">
                <a:latin typeface="Arial"/>
                <a:cs typeface="Arial"/>
              </a:rPr>
              <a:t>management, and </a:t>
            </a:r>
            <a:r>
              <a:rPr lang="en-US" sz="1800" spc="-5" dirty="0">
                <a:latin typeface="Arial"/>
                <a:cs typeface="Arial"/>
              </a:rPr>
              <a:t>wikis for </a:t>
            </a:r>
            <a:r>
              <a:rPr lang="en-US" sz="1800" spc="-10" dirty="0">
                <a:latin typeface="Arial"/>
                <a:cs typeface="Arial"/>
              </a:rPr>
              <a:t>every</a:t>
            </a:r>
            <a:r>
              <a:rPr lang="en-US" sz="1800" spc="1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project</a:t>
            </a:r>
            <a:endParaRPr lang="en-US" sz="1800" dirty="0">
              <a:latin typeface="Arial"/>
              <a:cs typeface="Arial"/>
            </a:endParaRPr>
          </a:p>
          <a:p>
            <a:pPr marL="915035" marR="164465" indent="-139700">
              <a:spcBef>
                <a:spcPts val="455"/>
              </a:spcBef>
              <a:tabLst>
                <a:tab pos="915669" algn="l"/>
              </a:tabLst>
            </a:pPr>
            <a:r>
              <a:rPr lang="en-US" sz="1800" b="1" spc="5" dirty="0">
                <a:latin typeface="Arial"/>
                <a:cs typeface="Arial"/>
              </a:rPr>
              <a:t>GitHub</a:t>
            </a:r>
            <a:r>
              <a:rPr lang="en-US" sz="1800" spc="5" dirty="0">
                <a:latin typeface="Arial"/>
                <a:cs typeface="Arial"/>
              </a:rPr>
              <a:t> has </a:t>
            </a:r>
            <a:r>
              <a:rPr lang="en-US" sz="1800" spc="10" dirty="0">
                <a:latin typeface="Arial"/>
                <a:cs typeface="Arial"/>
              </a:rPr>
              <a:t>become an </a:t>
            </a:r>
            <a:r>
              <a:rPr lang="en-US" sz="1800" spc="5" dirty="0">
                <a:latin typeface="Arial"/>
                <a:cs typeface="Arial"/>
              </a:rPr>
              <a:t>effective </a:t>
            </a:r>
            <a:r>
              <a:rPr lang="en-US" sz="1800" b="1" spc="10" dirty="0">
                <a:latin typeface="Arial"/>
                <a:cs typeface="Arial"/>
              </a:rPr>
              <a:t>public </a:t>
            </a:r>
            <a:r>
              <a:rPr lang="en-US" sz="1800" b="1" spc="5" dirty="0">
                <a:latin typeface="Arial"/>
                <a:cs typeface="Arial"/>
              </a:rPr>
              <a:t>repository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large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number  </a:t>
            </a:r>
            <a:r>
              <a:rPr lang="en-US" sz="1800" spc="5" dirty="0">
                <a:latin typeface="Arial"/>
                <a:cs typeface="Arial"/>
              </a:rPr>
              <a:t>of Notebooks - introductory </a:t>
            </a:r>
            <a:r>
              <a:rPr lang="en-US" sz="1800" spc="15" dirty="0">
                <a:latin typeface="Arial"/>
                <a:cs typeface="Arial"/>
              </a:rPr>
              <a:t>&amp; </a:t>
            </a:r>
            <a:r>
              <a:rPr lang="en-US" sz="1800" spc="5" dirty="0">
                <a:latin typeface="Arial"/>
                <a:cs typeface="Arial"/>
              </a:rPr>
              <a:t>advanced -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Science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other  </a:t>
            </a:r>
            <a:r>
              <a:rPr lang="en-US" sz="1800" spc="5" dirty="0">
                <a:latin typeface="Arial"/>
                <a:cs typeface="Arial"/>
              </a:rPr>
              <a:t>topics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533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" dirty="0">
                <a:latin typeface="Arial"/>
                <a:cs typeface="Arial"/>
              </a:rPr>
              <a:t>Python </a:t>
            </a:r>
            <a:r>
              <a:rPr lang="fr-FR" spc="-10" dirty="0">
                <a:latin typeface="Arial"/>
                <a:cs typeface="Arial"/>
              </a:rPr>
              <a:t>Data </a:t>
            </a:r>
            <a:r>
              <a:rPr lang="fr-FR" spc="-5" dirty="0">
                <a:latin typeface="Arial"/>
                <a:cs typeface="Arial"/>
              </a:rPr>
              <a:t>Science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Handbook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5918432" cy="5358384"/>
          </a:xfrm>
        </p:spPr>
        <p:txBody>
          <a:bodyPr/>
          <a:lstStyle/>
          <a:p>
            <a:pPr marL="23495" marR="162560" indent="0">
              <a:spcBef>
                <a:spcPts val="1360"/>
              </a:spcBef>
              <a:buSzPct val="121052"/>
              <a:buNone/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full text </a:t>
            </a:r>
            <a:r>
              <a:rPr lang="en-US" sz="1800" spc="5" dirty="0">
                <a:latin typeface="Arial"/>
                <a:cs typeface="Arial"/>
              </a:rPr>
              <a:t>of the book </a:t>
            </a:r>
            <a:r>
              <a:rPr lang="en-US" sz="1800" i="1" spc="-20" dirty="0">
                <a:latin typeface="Arial"/>
                <a:cs typeface="Arial"/>
              </a:rPr>
              <a:t>Python Data Science  </a:t>
            </a:r>
            <a:r>
              <a:rPr lang="en-US" sz="1800" i="1" spc="-25" dirty="0">
                <a:latin typeface="Arial"/>
                <a:cs typeface="Arial"/>
              </a:rPr>
              <a:t>Handbook </a:t>
            </a:r>
            <a:r>
              <a:rPr lang="en-US" sz="1800" dirty="0">
                <a:latin typeface="Arial"/>
                <a:cs typeface="Arial"/>
              </a:rPr>
              <a:t>is available </a:t>
            </a:r>
            <a:r>
              <a:rPr lang="en-US" sz="1800" spc="5" dirty="0">
                <a:latin typeface="Arial"/>
                <a:cs typeface="Arial"/>
              </a:rPr>
              <a:t>for free on the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website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u="sng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https://jakevdp.github.io/PythonDataScienceHandbook/</a:t>
            </a:r>
            <a:endParaRPr lang="en-US" sz="1800" dirty="0">
              <a:latin typeface="Arial"/>
              <a:cs typeface="Arial"/>
            </a:endParaRPr>
          </a:p>
          <a:p>
            <a:pPr marL="0" marR="165100" indent="0">
              <a:spcBef>
                <a:spcPts val="5"/>
              </a:spcBef>
              <a:buNone/>
            </a:pPr>
            <a:r>
              <a:rPr lang="en-US" sz="1800" spc="5" dirty="0">
                <a:latin typeface="Arial"/>
                <a:cs typeface="Arial"/>
              </a:rPr>
              <a:t>- this content </a:t>
            </a:r>
            <a:r>
              <a:rPr lang="en-US" sz="1800" dirty="0">
                <a:latin typeface="Arial"/>
                <a:cs typeface="Arial"/>
              </a:rPr>
              <a:t>is available </a:t>
            </a:r>
            <a:r>
              <a:rPr lang="en-US" sz="1800" spc="5" dirty="0">
                <a:latin typeface="Arial"/>
                <a:cs typeface="Arial"/>
              </a:rPr>
              <a:t>there as </a:t>
            </a:r>
            <a:r>
              <a:rPr lang="en-US" sz="1800" dirty="0">
                <a:latin typeface="Arial"/>
                <a:cs typeface="Arial"/>
              </a:rPr>
              <a:t>text </a:t>
            </a:r>
            <a:r>
              <a:rPr lang="en-US" sz="1800" spc="5" dirty="0">
                <a:latin typeface="Arial"/>
                <a:cs typeface="Arial"/>
              </a:rPr>
              <a:t>pages  and on </a:t>
            </a:r>
            <a:r>
              <a:rPr lang="en-US" sz="1800" b="1" spc="5" dirty="0">
                <a:latin typeface="Arial"/>
                <a:cs typeface="Arial"/>
              </a:rPr>
              <a:t>GitHub </a:t>
            </a:r>
            <a:r>
              <a:rPr lang="en-US" sz="1800" spc="5" dirty="0">
                <a:latin typeface="Arial"/>
                <a:cs typeface="Arial"/>
              </a:rPr>
              <a:t>as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set of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23495" indent="0">
              <a:spcBef>
                <a:spcPts val="365"/>
              </a:spcBef>
              <a:buSzPct val="121052"/>
              <a:buNone/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Go to </a:t>
            </a:r>
            <a:r>
              <a:rPr lang="en-US" sz="1800" spc="5" dirty="0">
                <a:latin typeface="Arial"/>
                <a:cs typeface="Arial"/>
              </a:rPr>
              <a:t>the author’s GitHub site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at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spcBef>
                <a:spcPts val="35"/>
              </a:spcBef>
              <a:buNone/>
            </a:pPr>
            <a:r>
              <a:rPr lang="en-US" sz="1800" u="sng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2"/>
              </a:rPr>
              <a:t>https://</a:t>
            </a:r>
            <a:r>
              <a:rPr lang="en-US" sz="1800" u="sng" spc="5" dirty="0" smtClean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2"/>
              </a:rPr>
              <a:t>github.com/jakevdp/PythonDataScienceHandbook</a:t>
            </a:r>
            <a:r>
              <a:rPr lang="en-US" sz="1800" u="sng" spc="5" dirty="0" smtClean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click on the green “</a:t>
            </a:r>
            <a:r>
              <a:rPr lang="en-US" sz="1800" b="1" spc="5" dirty="0">
                <a:solidFill>
                  <a:srgbClr val="2F971B"/>
                </a:solidFill>
                <a:latin typeface="Arial"/>
                <a:cs typeface="Arial"/>
              </a:rPr>
              <a:t>clone </a:t>
            </a:r>
            <a:r>
              <a:rPr lang="en-US" sz="1800" b="1" spc="10" dirty="0">
                <a:solidFill>
                  <a:srgbClr val="2F971B"/>
                </a:solidFill>
                <a:latin typeface="Arial"/>
                <a:cs typeface="Arial"/>
              </a:rPr>
              <a:t>or</a:t>
            </a:r>
            <a:r>
              <a:rPr lang="en-US" sz="1800" b="1" spc="-80" dirty="0">
                <a:solidFill>
                  <a:srgbClr val="2F971B"/>
                </a:solidFill>
                <a:latin typeface="Arial"/>
                <a:cs typeface="Arial"/>
              </a:rPr>
              <a:t> </a:t>
            </a:r>
            <a:r>
              <a:rPr lang="en-US" sz="1800" b="1" spc="10" dirty="0">
                <a:solidFill>
                  <a:srgbClr val="2F971B"/>
                </a:solidFill>
                <a:latin typeface="Arial"/>
                <a:cs typeface="Arial"/>
              </a:rPr>
              <a:t>download</a:t>
            </a:r>
            <a:r>
              <a:rPr lang="en-US" sz="1800" spc="10" dirty="0">
                <a:latin typeface="Arial"/>
                <a:cs typeface="Arial"/>
              </a:rPr>
              <a:t>”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get the </a:t>
            </a:r>
            <a:r>
              <a:rPr lang="en-US" sz="1800" dirty="0">
                <a:latin typeface="Arial"/>
                <a:cs typeface="Arial"/>
              </a:rPr>
              <a:t>full </a:t>
            </a:r>
            <a:r>
              <a:rPr lang="en-US" sz="1800" spc="5" dirty="0">
                <a:latin typeface="Arial"/>
                <a:cs typeface="Arial"/>
              </a:rPr>
              <a:t>set of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b="1" spc="5" dirty="0">
                <a:solidFill>
                  <a:srgbClr val="0070C0"/>
                </a:solidFill>
                <a:latin typeface="Courier New"/>
                <a:cs typeface="Courier New"/>
              </a:rPr>
              <a:t>.</a:t>
            </a:r>
            <a:r>
              <a:rPr lang="en-US" sz="1800" b="1" spc="5" dirty="0" err="1">
                <a:solidFill>
                  <a:srgbClr val="0070C0"/>
                </a:solidFill>
                <a:latin typeface="Courier New"/>
                <a:cs typeface="Courier New"/>
              </a:rPr>
              <a:t>ipynb</a:t>
            </a:r>
            <a:r>
              <a:rPr lang="en-US" sz="1800" b="1" spc="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files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spcBef>
                <a:spcPts val="90"/>
              </a:spcBef>
              <a:buNone/>
            </a:pPr>
            <a:r>
              <a:rPr lang="en-US" sz="1800" spc="5" dirty="0">
                <a:latin typeface="Arial"/>
                <a:cs typeface="Arial"/>
              </a:rPr>
              <a:t>(use </a:t>
            </a:r>
            <a:r>
              <a:rPr lang="en-US" sz="1800" b="1" spc="10" dirty="0">
                <a:solidFill>
                  <a:srgbClr val="00B050"/>
                </a:solidFill>
                <a:latin typeface="Arial"/>
                <a:cs typeface="Arial"/>
              </a:rPr>
              <a:t>download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get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 err="1">
                <a:latin typeface="Arial"/>
                <a:cs typeface="Arial"/>
              </a:rPr>
              <a:t>zipfile</a:t>
            </a:r>
            <a:r>
              <a:rPr lang="en-US" sz="1800" dirty="0">
                <a:latin typeface="Arial"/>
                <a:cs typeface="Arial"/>
              </a:rPr>
              <a:t> with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everything)</a:t>
            </a:r>
          </a:p>
          <a:p>
            <a:pPr marL="23495" marR="127000" indent="0">
              <a:spcBef>
                <a:spcPts val="270"/>
              </a:spcBef>
              <a:buSzPct val="121052"/>
              <a:buNone/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Once </a:t>
            </a:r>
            <a:r>
              <a:rPr lang="en-US" sz="1800" dirty="0">
                <a:latin typeface="Arial"/>
                <a:cs typeface="Arial"/>
              </a:rPr>
              <a:t>downloaded, </a:t>
            </a:r>
            <a:r>
              <a:rPr lang="en-US" sz="1800" spc="5" dirty="0">
                <a:latin typeface="Arial"/>
                <a:cs typeface="Arial"/>
              </a:rPr>
              <a:t>any of the </a:t>
            </a:r>
            <a:r>
              <a:rPr lang="en-US" sz="1800" b="1" spc="5" dirty="0">
                <a:latin typeface="Courier New"/>
                <a:cs typeface="Courier New"/>
              </a:rPr>
              <a:t>.</a:t>
            </a:r>
            <a:r>
              <a:rPr lang="en-US" sz="1800" b="1" spc="5" dirty="0" err="1">
                <a:latin typeface="Courier New"/>
                <a:cs typeface="Courier New"/>
              </a:rPr>
              <a:t>ipynb</a:t>
            </a:r>
            <a:r>
              <a:rPr lang="en-US" sz="1800" b="1" spc="5" dirty="0">
                <a:latin typeface="Courier New"/>
                <a:cs typeface="Courier New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files 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then be </a:t>
            </a:r>
            <a:r>
              <a:rPr lang="en-US" sz="1800" dirty="0">
                <a:latin typeface="Arial"/>
                <a:cs typeface="Arial"/>
              </a:rPr>
              <a:t>uploaded </a:t>
            </a:r>
            <a:r>
              <a:rPr lang="en-US" sz="1800" i="1" spc="-15" dirty="0">
                <a:latin typeface="Arial"/>
                <a:cs typeface="Arial"/>
              </a:rPr>
              <a:t>locally </a:t>
            </a:r>
            <a:r>
              <a:rPr lang="en-US" sz="1800" spc="5" dirty="0">
                <a:latin typeface="Arial"/>
                <a:cs typeface="Arial"/>
              </a:rPr>
              <a:t>into </a:t>
            </a:r>
            <a:r>
              <a:rPr lang="en-US" sz="1800" dirty="0">
                <a:latin typeface="Arial"/>
                <a:cs typeface="Arial"/>
              </a:rPr>
              <a:t>your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 </a:t>
            </a:r>
            <a:r>
              <a:rPr lang="en-US" sz="1800" dirty="0">
                <a:latin typeface="Arial"/>
                <a:cs typeface="Arial"/>
              </a:rPr>
              <a:t>browser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6375554" y="1422634"/>
            <a:ext cx="2106708" cy="2873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6215724" y="1420701"/>
            <a:ext cx="2299335" cy="3035935"/>
          </a:xfrm>
          <a:custGeom>
            <a:avLst/>
            <a:gdLst/>
            <a:ahLst/>
            <a:cxnLst/>
            <a:rect l="l" t="t" r="r" b="b"/>
            <a:pathLst>
              <a:path w="2299335" h="3035935">
                <a:moveTo>
                  <a:pt x="0" y="3035550"/>
                </a:moveTo>
                <a:lnTo>
                  <a:pt x="2298753" y="3035550"/>
                </a:lnTo>
                <a:lnTo>
                  <a:pt x="2298753" y="0"/>
                </a:lnTo>
                <a:lnTo>
                  <a:pt x="0" y="0"/>
                </a:lnTo>
                <a:lnTo>
                  <a:pt x="0" y="3035550"/>
                </a:lnTo>
                <a:close/>
              </a:path>
            </a:pathLst>
          </a:custGeom>
          <a:ln w="3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3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Getting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started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with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Notebook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Data and </a:t>
            </a:r>
            <a:r>
              <a:rPr lang="fr-FR" sz="1800" spc="5" dirty="0">
                <a:latin typeface="Arial"/>
                <a:cs typeface="Arial"/>
              </a:rPr>
              <a:t>notebooks </a:t>
            </a:r>
            <a:r>
              <a:rPr lang="fr-FR" sz="1800" spc="10" dirty="0">
                <a:latin typeface="Arial"/>
                <a:cs typeface="Arial"/>
              </a:rPr>
              <a:t>in</a:t>
            </a:r>
            <a:r>
              <a:rPr lang="fr-FR" sz="1800" spc="-1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How </a:t>
            </a:r>
            <a:r>
              <a:rPr lang="fr-FR" sz="1800" spc="5" dirty="0">
                <a:latin typeface="Arial"/>
                <a:cs typeface="Arial"/>
              </a:rPr>
              <a:t>notebooks help data</a:t>
            </a:r>
            <a:r>
              <a:rPr lang="fr-FR" sz="1800" spc="-14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scientists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Essential packages: </a:t>
            </a:r>
            <a:r>
              <a:rPr lang="fr-FR" sz="1800" spc="5" dirty="0" err="1">
                <a:latin typeface="Arial"/>
                <a:cs typeface="Arial"/>
              </a:rPr>
              <a:t>NumPy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5" dirty="0" err="1">
                <a:latin typeface="Arial"/>
                <a:cs typeface="Arial"/>
              </a:rPr>
              <a:t>SciPy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Pandas, </a:t>
            </a:r>
            <a:r>
              <a:rPr lang="fr-FR" sz="1800" spc="5" dirty="0" err="1">
                <a:latin typeface="Arial"/>
                <a:cs typeface="Arial"/>
              </a:rPr>
              <a:t>scikit-learn</a:t>
            </a:r>
            <a:r>
              <a:rPr lang="fr-FR" sz="1800" spc="5" dirty="0">
                <a:latin typeface="Arial"/>
                <a:cs typeface="Arial"/>
              </a:rPr>
              <a:t>,</a:t>
            </a:r>
            <a:r>
              <a:rPr lang="fr-FR" sz="1800" spc="-160" dirty="0">
                <a:latin typeface="Arial"/>
                <a:cs typeface="Arial"/>
              </a:rPr>
              <a:t> </a:t>
            </a:r>
            <a:r>
              <a:rPr lang="fr-FR" sz="1800" spc="10" dirty="0" smtClean="0">
                <a:latin typeface="Arial"/>
                <a:cs typeface="Arial"/>
              </a:rPr>
              <a:t>NLTK, </a:t>
            </a:r>
            <a:r>
              <a:rPr lang="fr-FR" sz="1800" spc="5" dirty="0" err="1" smtClean="0">
                <a:latin typeface="Arial"/>
                <a:cs typeface="Arial"/>
              </a:rPr>
              <a:t>BeautifulSoup</a:t>
            </a:r>
            <a:r>
              <a:rPr lang="fr-FR" sz="1800" spc="5" dirty="0">
                <a:latin typeface="Arial"/>
                <a:cs typeface="Arial"/>
              </a:rPr>
              <a:t>,</a:t>
            </a:r>
            <a:r>
              <a:rPr lang="fr-FR" sz="1800" spc="-45" dirty="0">
                <a:latin typeface="Arial"/>
                <a:cs typeface="Arial"/>
              </a:rPr>
              <a:t> </a:t>
            </a:r>
            <a:r>
              <a:rPr lang="fr-FR" sz="1800" spc="25" dirty="0">
                <a:latin typeface="Arial"/>
                <a:cs typeface="Arial"/>
              </a:rPr>
              <a:t>…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Data </a:t>
            </a:r>
            <a:r>
              <a:rPr lang="fr-FR" sz="1800" spc="5" dirty="0" err="1">
                <a:latin typeface="Arial"/>
                <a:cs typeface="Arial"/>
              </a:rPr>
              <a:t>visualizations</a:t>
            </a:r>
            <a:r>
              <a:rPr lang="fr-FR" sz="1800" spc="5" dirty="0">
                <a:latin typeface="Arial"/>
                <a:cs typeface="Arial"/>
              </a:rPr>
              <a:t>: </a:t>
            </a:r>
            <a:r>
              <a:rPr lang="fr-FR" sz="1800" spc="5" dirty="0" err="1">
                <a:latin typeface="Arial"/>
                <a:cs typeface="Arial"/>
              </a:rPr>
              <a:t>matplotlib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…,</a:t>
            </a:r>
            <a:r>
              <a:rPr lang="fr-FR" sz="1800" spc="-10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PixieDust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Using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5" dirty="0">
                <a:latin typeface="Arial"/>
                <a:cs typeface="Arial"/>
              </a:rPr>
              <a:t> “</a:t>
            </a:r>
            <a:r>
              <a:rPr lang="fr-FR" sz="1800" spc="5" dirty="0" err="1">
                <a:latin typeface="Arial"/>
                <a:cs typeface="Arial"/>
              </a:rPr>
              <a:t>Magic</a:t>
            </a:r>
            <a:r>
              <a:rPr lang="fr-FR" sz="1800" spc="5" dirty="0">
                <a:latin typeface="Arial"/>
                <a:cs typeface="Arial"/>
              </a:rPr>
              <a:t>”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commands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285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Supported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languages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692776"/>
            <a:ext cx="5198352" cy="3536424"/>
          </a:xfrm>
        </p:spPr>
        <p:txBody>
          <a:bodyPr/>
          <a:lstStyle/>
          <a:p>
            <a:pPr marL="163195" marR="138430" indent="-139700">
              <a:lnSpc>
                <a:spcPct val="101400"/>
              </a:lnSpc>
              <a:spcBef>
                <a:spcPts val="1305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5" dirty="0">
                <a:latin typeface="Arial"/>
                <a:cs typeface="Arial"/>
              </a:rPr>
              <a:t>: Python, </a:t>
            </a:r>
            <a:r>
              <a:rPr lang="fr-FR" sz="1800" spc="10" dirty="0">
                <a:latin typeface="Arial"/>
                <a:cs typeface="Arial"/>
              </a:rPr>
              <a:t>R, </a:t>
            </a:r>
            <a:r>
              <a:rPr lang="fr-FR" sz="1800" spc="5" dirty="0">
                <a:latin typeface="Arial"/>
                <a:cs typeface="Arial"/>
              </a:rPr>
              <a:t>Julia,</a:t>
            </a:r>
            <a:r>
              <a:rPr lang="fr-FR" sz="1800" spc="-13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and  </a:t>
            </a:r>
            <a:r>
              <a:rPr lang="fr-FR" sz="1800" spc="5" dirty="0" err="1">
                <a:latin typeface="Arial"/>
                <a:cs typeface="Arial"/>
              </a:rPr>
              <a:t>dozens</a:t>
            </a:r>
            <a:r>
              <a:rPr lang="fr-FR" sz="1800" spc="5" dirty="0">
                <a:latin typeface="Arial"/>
                <a:cs typeface="Arial"/>
              </a:rPr>
              <a:t> of </a:t>
            </a:r>
            <a:r>
              <a:rPr lang="fr-FR" sz="1800" spc="5" dirty="0" err="1">
                <a:latin typeface="Arial"/>
                <a:cs typeface="Arial"/>
              </a:rPr>
              <a:t>community</a:t>
            </a:r>
            <a:r>
              <a:rPr lang="fr-FR" sz="1800" spc="5" dirty="0">
                <a:latin typeface="Arial"/>
                <a:cs typeface="Arial"/>
              </a:rPr>
              <a:t>  </a:t>
            </a:r>
            <a:r>
              <a:rPr lang="fr-FR" sz="1800" spc="5" dirty="0" err="1">
                <a:latin typeface="Arial"/>
                <a:cs typeface="Arial"/>
              </a:rPr>
              <a:t>maintained</a:t>
            </a:r>
            <a:r>
              <a:rPr lang="fr-FR" sz="1800" spc="-5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kernels</a:t>
            </a:r>
            <a:r>
              <a:rPr lang="fr-FR" sz="1800" spc="5" dirty="0" smtClean="0">
                <a:latin typeface="Arial"/>
                <a:cs typeface="Arial"/>
              </a:rPr>
              <a:t>.</a:t>
            </a:r>
          </a:p>
          <a:p>
            <a:pPr marL="163195" marR="138430" indent="-139700">
              <a:lnSpc>
                <a:spcPct val="101400"/>
              </a:lnSpc>
              <a:spcBef>
                <a:spcPts val="1305"/>
              </a:spcBef>
              <a:tabLst>
                <a:tab pos="163830" algn="l"/>
              </a:tabLst>
            </a:pPr>
            <a:endParaRPr lang="fr-FR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1400"/>
              </a:lnSpc>
              <a:spcBef>
                <a:spcPts val="459"/>
              </a:spcBef>
              <a:tabLst>
                <a:tab pos="163830" algn="l"/>
              </a:tabLst>
            </a:pPr>
            <a:r>
              <a:rPr lang="fr-FR" sz="1800" spc="5" dirty="0">
                <a:latin typeface="Arial"/>
                <a:cs typeface="Arial"/>
              </a:rPr>
              <a:t>Zeppelin: </a:t>
            </a:r>
            <a:r>
              <a:rPr lang="fr-FR" sz="1800" spc="5" dirty="0" err="1">
                <a:latin typeface="Arial"/>
                <a:cs typeface="Arial"/>
              </a:rPr>
              <a:t>Various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languages</a:t>
            </a:r>
            <a:r>
              <a:rPr lang="fr-FR" sz="1800" spc="5" dirty="0">
                <a:latin typeface="Arial"/>
                <a:cs typeface="Arial"/>
              </a:rPr>
              <a:t>  supports are </a:t>
            </a:r>
            <a:r>
              <a:rPr lang="fr-FR" sz="1800" spc="5" dirty="0" err="1">
                <a:latin typeface="Arial"/>
                <a:cs typeface="Arial"/>
              </a:rPr>
              <a:t>included</a:t>
            </a:r>
            <a:r>
              <a:rPr lang="fr-FR" sz="1800" spc="5" dirty="0">
                <a:latin typeface="Arial"/>
                <a:cs typeface="Arial"/>
              </a:rPr>
              <a:t> in </a:t>
            </a:r>
            <a:r>
              <a:rPr lang="fr-FR" sz="1800" dirty="0">
                <a:latin typeface="Arial"/>
                <a:cs typeface="Arial"/>
              </a:rPr>
              <a:t>the  </a:t>
            </a:r>
            <a:r>
              <a:rPr lang="fr-FR" sz="1800" spc="5" dirty="0" err="1">
                <a:latin typeface="Arial"/>
                <a:cs typeface="Arial"/>
              </a:rPr>
              <a:t>binary</a:t>
            </a:r>
            <a:r>
              <a:rPr lang="fr-FR" sz="1800" spc="5" dirty="0">
                <a:latin typeface="Arial"/>
                <a:cs typeface="Arial"/>
              </a:rPr>
              <a:t> package: </a:t>
            </a:r>
            <a:r>
              <a:rPr lang="fr-FR" sz="1800" spc="10" dirty="0" err="1">
                <a:latin typeface="Arial"/>
                <a:cs typeface="Arial"/>
              </a:rPr>
              <a:t>Spark</a:t>
            </a:r>
            <a:r>
              <a:rPr lang="fr-FR" sz="1800" spc="10" dirty="0">
                <a:latin typeface="Arial"/>
                <a:cs typeface="Arial"/>
              </a:rPr>
              <a:t>,</a:t>
            </a:r>
            <a:r>
              <a:rPr lang="fr-FR" sz="1800" spc="-15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Python,  </a:t>
            </a:r>
            <a:r>
              <a:rPr lang="fr-FR" sz="1800" spc="10" dirty="0">
                <a:latin typeface="Arial"/>
                <a:cs typeface="Arial"/>
              </a:rPr>
              <a:t>JDBC, JDBC, </a:t>
            </a:r>
            <a:r>
              <a:rPr lang="fr-FR" sz="1800" spc="5" dirty="0">
                <a:latin typeface="Arial"/>
                <a:cs typeface="Arial"/>
              </a:rPr>
              <a:t>etc. </a:t>
            </a:r>
            <a:r>
              <a:rPr lang="fr-FR" sz="1800" spc="5" dirty="0" err="1">
                <a:latin typeface="Arial"/>
                <a:cs typeface="Arial"/>
              </a:rPr>
              <a:t>Third</a:t>
            </a:r>
            <a:r>
              <a:rPr lang="fr-FR" sz="1800" spc="5" dirty="0">
                <a:latin typeface="Arial"/>
                <a:cs typeface="Arial"/>
              </a:rPr>
              <a:t>-party  </a:t>
            </a:r>
            <a:r>
              <a:rPr lang="fr-FR" sz="1800" dirty="0" err="1">
                <a:latin typeface="Arial"/>
                <a:cs typeface="Arial"/>
              </a:rPr>
              <a:t>interpreters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are </a:t>
            </a:r>
            <a:r>
              <a:rPr lang="fr-FR" sz="1800" spc="5" dirty="0" err="1">
                <a:latin typeface="Arial"/>
                <a:cs typeface="Arial"/>
              </a:rPr>
              <a:t>available</a:t>
            </a:r>
            <a:r>
              <a:rPr lang="fr-FR" sz="1800" spc="5" dirty="0">
                <a:latin typeface="Arial"/>
                <a:cs typeface="Arial"/>
              </a:rPr>
              <a:t>  </a:t>
            </a:r>
            <a:r>
              <a:rPr lang="fr-FR" sz="1800" spc="5" dirty="0" err="1">
                <a:latin typeface="Arial"/>
                <a:cs typeface="Arial"/>
              </a:rPr>
              <a:t>through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an </a:t>
            </a:r>
            <a:r>
              <a:rPr lang="fr-FR" sz="1800" spc="5" dirty="0">
                <a:latin typeface="Arial"/>
                <a:cs typeface="Arial"/>
              </a:rPr>
              <a:t>online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registry</a:t>
            </a:r>
            <a:r>
              <a:rPr lang="fr-FR" sz="1800" dirty="0" smtClean="0">
                <a:latin typeface="Arial"/>
                <a:cs typeface="Arial"/>
              </a:rPr>
              <a:t>.</a:t>
            </a:r>
            <a:endParaRPr lang="fr-FR" sz="1800" dirty="0">
              <a:latin typeface="Arial"/>
              <a:cs typeface="Arial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6834194" y="1988840"/>
            <a:ext cx="1194190" cy="86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5578329" y="1988840"/>
            <a:ext cx="976707" cy="1095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5264906" y="3388454"/>
            <a:ext cx="2763478" cy="1336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8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Data </a:t>
            </a:r>
            <a:r>
              <a:rPr lang="fr-FR" spc="20" dirty="0">
                <a:latin typeface="Arial"/>
                <a:cs typeface="Arial"/>
              </a:rPr>
              <a:t>Science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spc="10" dirty="0" err="1" smtClean="0">
                <a:latin typeface="Arial"/>
                <a:cs typeface="Arial"/>
              </a:rPr>
              <a:t>readiness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980808"/>
            <a:ext cx="5846424" cy="2888352"/>
          </a:xfrm>
        </p:spPr>
        <p:txBody>
          <a:bodyPr/>
          <a:lstStyle/>
          <a:p>
            <a:pPr marL="163195" marR="88900" indent="-139700">
              <a:lnSpc>
                <a:spcPct val="101400"/>
              </a:lnSpc>
              <a:spcBef>
                <a:spcPts val="1305"/>
              </a:spcBef>
              <a:tabLst>
                <a:tab pos="163830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: </a:t>
            </a:r>
            <a:r>
              <a:rPr lang="en-US" sz="1800" spc="10" dirty="0">
                <a:latin typeface="Arial"/>
                <a:cs typeface="Arial"/>
              </a:rPr>
              <a:t>Widely </a:t>
            </a:r>
            <a:r>
              <a:rPr lang="en-US" sz="1800" spc="5" dirty="0">
                <a:latin typeface="Arial"/>
                <a:cs typeface="Arial"/>
              </a:rPr>
              <a:t>used by data  scientists </a:t>
            </a:r>
            <a:r>
              <a:rPr lang="en-US" sz="1800" spc="10" dirty="0">
                <a:latin typeface="Arial"/>
                <a:cs typeface="Arial"/>
              </a:rPr>
              <a:t>for a </a:t>
            </a:r>
            <a:r>
              <a:rPr lang="en-US" sz="1800" dirty="0">
                <a:latin typeface="Arial"/>
                <a:cs typeface="Arial"/>
              </a:rPr>
              <a:t>variety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tasks  </a:t>
            </a:r>
            <a:r>
              <a:rPr lang="en-US" sz="1800" spc="5" dirty="0">
                <a:latin typeface="Arial"/>
                <a:cs typeface="Arial"/>
              </a:rPr>
              <a:t>including quick exploration,  documentation of findings,  </a:t>
            </a:r>
            <a:r>
              <a:rPr lang="en-US" sz="1800" dirty="0">
                <a:latin typeface="Arial"/>
                <a:cs typeface="Arial"/>
              </a:rPr>
              <a:t>reproducibility, </a:t>
            </a:r>
            <a:r>
              <a:rPr lang="en-US" sz="1800" spc="5" dirty="0">
                <a:latin typeface="Arial"/>
                <a:cs typeface="Arial"/>
              </a:rPr>
              <a:t>teaching, and  </a:t>
            </a:r>
            <a:r>
              <a:rPr lang="en-US" sz="1800" spc="5" dirty="0" smtClean="0">
                <a:latin typeface="Arial"/>
                <a:cs typeface="Arial"/>
              </a:rPr>
              <a:t>presentations</a:t>
            </a:r>
          </a:p>
          <a:p>
            <a:pPr marL="163195" marR="88900" indent="-139700">
              <a:lnSpc>
                <a:spcPct val="101400"/>
              </a:lnSpc>
              <a:spcBef>
                <a:spcPts val="1305"/>
              </a:spcBef>
              <a:tabLst>
                <a:tab pos="16383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1400"/>
              </a:lnSpc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Zeppelin: Data scientists </a:t>
            </a:r>
            <a:r>
              <a:rPr lang="en-US" sz="1800" spc="10" dirty="0">
                <a:latin typeface="Arial"/>
                <a:cs typeface="Arial"/>
              </a:rPr>
              <a:t>can  </a:t>
            </a:r>
            <a:r>
              <a:rPr lang="en-US" sz="1800" spc="5" dirty="0">
                <a:latin typeface="Arial"/>
                <a:cs typeface="Arial"/>
              </a:rPr>
              <a:t>collaborate with each </a:t>
            </a:r>
            <a:r>
              <a:rPr lang="en-US" sz="1800" dirty="0">
                <a:latin typeface="Arial"/>
                <a:cs typeface="Arial"/>
              </a:rPr>
              <a:t>other.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10" dirty="0" err="1">
                <a:latin typeface="Arial"/>
                <a:cs typeface="Arial"/>
              </a:rPr>
              <a:t>Als</a:t>
            </a:r>
            <a:r>
              <a:rPr lang="en-US" sz="1800" spc="10" dirty="0">
                <a:latin typeface="Arial"/>
                <a:cs typeface="Arial"/>
              </a:rPr>
              <a:t>  </a:t>
            </a:r>
            <a:r>
              <a:rPr lang="en-US" sz="1800" spc="5" dirty="0">
                <a:latin typeface="Arial"/>
                <a:cs typeface="Arial"/>
              </a:rPr>
              <a:t>business users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login and  collaborate with data scientists  directly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7"/>
          <p:cNvSpPr/>
          <p:nvPr/>
        </p:nvSpPr>
        <p:spPr>
          <a:xfrm>
            <a:off x="6012160" y="2204864"/>
            <a:ext cx="2952328" cy="3143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3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works </a:t>
            </a:r>
            <a:r>
              <a:rPr lang="en-US" spc="5" dirty="0">
                <a:latin typeface="Arial"/>
                <a:cs typeface="Arial"/>
              </a:rPr>
              <a:t>with </a:t>
            </a:r>
            <a:r>
              <a:rPr lang="en-US" dirty="0">
                <a:latin typeface="Arial"/>
                <a:cs typeface="Arial"/>
              </a:rPr>
              <a:t>60+ </a:t>
            </a:r>
            <a:r>
              <a:rPr lang="en-US" spc="-5" dirty="0">
                <a:latin typeface="Arial"/>
                <a:cs typeface="Arial"/>
              </a:rPr>
              <a:t>language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Kernels</a:t>
            </a:r>
            <a:endParaRPr lang="fr-FR" dirty="0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Getting started </a:t>
            </a:r>
            <a:r>
              <a:rPr lang="en-US" spc="5" dirty="0">
                <a:latin typeface="Arial"/>
                <a:cs typeface="Arial"/>
              </a:rPr>
              <a:t>with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notebook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88720"/>
            <a:ext cx="9446824" cy="5358384"/>
          </a:xfrm>
        </p:spPr>
        <p:txBody>
          <a:bodyPr/>
          <a:lstStyle/>
          <a:p>
            <a:pPr marL="915035" indent="-139700">
              <a:spcBef>
                <a:spcPts val="1325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Project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 was born out of the </a:t>
            </a:r>
            <a:r>
              <a:rPr lang="en-US" sz="1800" spc="5" dirty="0" err="1">
                <a:latin typeface="Arial"/>
                <a:cs typeface="Arial"/>
              </a:rPr>
              <a:t>IPython</a:t>
            </a:r>
            <a:r>
              <a:rPr lang="en-US" sz="1800" spc="5" dirty="0">
                <a:latin typeface="Arial"/>
                <a:cs typeface="Arial"/>
              </a:rPr>
              <a:t> project as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5" dirty="0" smtClean="0">
                <a:latin typeface="Arial"/>
                <a:cs typeface="Arial"/>
              </a:rPr>
              <a:t>project </a:t>
            </a:r>
            <a:r>
              <a:rPr lang="en-US" sz="1800" spc="5" dirty="0">
                <a:latin typeface="Arial"/>
                <a:cs typeface="Arial"/>
              </a:rPr>
              <a:t>evolved to </a:t>
            </a:r>
            <a:r>
              <a:rPr lang="en-US" sz="1800" spc="10" dirty="0">
                <a:latin typeface="Arial"/>
                <a:cs typeface="Arial"/>
              </a:rPr>
              <a:t>become a </a:t>
            </a:r>
            <a:r>
              <a:rPr lang="en-US" sz="1800" spc="5" dirty="0">
                <a:latin typeface="Arial"/>
                <a:cs typeface="Arial"/>
              </a:rPr>
              <a:t>notebook that </a:t>
            </a:r>
            <a:r>
              <a:rPr lang="en-US" sz="1800" spc="10" dirty="0">
                <a:latin typeface="Arial"/>
                <a:cs typeface="Arial"/>
              </a:rPr>
              <a:t>could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support </a:t>
            </a:r>
            <a:r>
              <a:rPr lang="en-US" sz="1800" spc="5" dirty="0" smtClean="0">
                <a:latin typeface="Arial"/>
                <a:cs typeface="Arial"/>
              </a:rPr>
              <a:t>multiple </a:t>
            </a:r>
            <a:r>
              <a:rPr lang="en-US" sz="1800" spc="5" dirty="0">
                <a:latin typeface="Arial"/>
                <a:cs typeface="Arial"/>
              </a:rPr>
              <a:t>languages </a:t>
            </a:r>
            <a:r>
              <a:rPr lang="en-US" sz="1800" spc="10" dirty="0">
                <a:latin typeface="Arial"/>
                <a:cs typeface="Arial"/>
              </a:rPr>
              <a:t>Hence </a:t>
            </a:r>
            <a:r>
              <a:rPr lang="en-US" sz="1800" spc="5" dirty="0">
                <a:latin typeface="Arial"/>
                <a:cs typeface="Arial"/>
              </a:rPr>
              <a:t>the historical </a:t>
            </a:r>
            <a:r>
              <a:rPr lang="en-US" sz="1800" spc="10" dirty="0">
                <a:latin typeface="Arial"/>
                <a:cs typeface="Arial"/>
              </a:rPr>
              <a:t>name </a:t>
            </a:r>
            <a:r>
              <a:rPr lang="en-US" sz="1800" spc="5" dirty="0">
                <a:latin typeface="Arial"/>
                <a:cs typeface="Arial"/>
              </a:rPr>
              <a:t>as the </a:t>
            </a:r>
            <a:r>
              <a:rPr lang="en-US" sz="1800" dirty="0" err="1">
                <a:latin typeface="Arial"/>
                <a:cs typeface="Arial"/>
              </a:rPr>
              <a:t>IPython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</a:t>
            </a:r>
            <a:endParaRPr lang="en-US" sz="1800" dirty="0">
              <a:latin typeface="Arial"/>
              <a:cs typeface="Arial"/>
            </a:endParaRPr>
          </a:p>
          <a:p>
            <a:pPr marL="1050925" marR="95885" lvl="1" indent="-100965">
              <a:spcBef>
                <a:spcPts val="37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 name </a:t>
            </a:r>
            <a:r>
              <a:rPr lang="en-US" sz="1800" spc="-5" dirty="0" err="1">
                <a:latin typeface="Arial"/>
                <a:cs typeface="Arial"/>
              </a:rPr>
              <a:t>Jupyter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an </a:t>
            </a:r>
            <a:r>
              <a:rPr lang="en-US" sz="1800" spc="-5" dirty="0">
                <a:latin typeface="Arial"/>
                <a:cs typeface="Arial"/>
              </a:rPr>
              <a:t>indirect </a:t>
            </a:r>
            <a:r>
              <a:rPr lang="en-US" sz="1800" spc="-10" dirty="0">
                <a:latin typeface="Arial"/>
                <a:cs typeface="Arial"/>
              </a:rPr>
              <a:t>acronym of </a:t>
            </a:r>
            <a:r>
              <a:rPr lang="en-US" sz="1800" spc="-5" dirty="0">
                <a:latin typeface="Arial"/>
                <a:cs typeface="Arial"/>
              </a:rPr>
              <a:t>the three core </a:t>
            </a:r>
            <a:r>
              <a:rPr lang="en-US" sz="1800" spc="-10" dirty="0">
                <a:latin typeface="Arial"/>
                <a:cs typeface="Arial"/>
              </a:rPr>
              <a:t>languages </a:t>
            </a:r>
            <a:r>
              <a:rPr lang="en-US" sz="1800" dirty="0">
                <a:latin typeface="Arial"/>
                <a:cs typeface="Arial"/>
              </a:rPr>
              <a:t>it </a:t>
            </a:r>
            <a:r>
              <a:rPr lang="en-US" sz="1800" spc="-10" dirty="0">
                <a:latin typeface="Arial"/>
                <a:cs typeface="Arial"/>
              </a:rPr>
              <a:t>was  designed </a:t>
            </a:r>
            <a:r>
              <a:rPr lang="en-US" sz="1800" spc="-5" dirty="0">
                <a:latin typeface="Arial"/>
                <a:cs typeface="Arial"/>
              </a:rPr>
              <a:t>for: </a:t>
            </a:r>
            <a:r>
              <a:rPr lang="en-US" sz="1800" b="1" spc="-5" dirty="0" err="1">
                <a:latin typeface="Arial"/>
                <a:cs typeface="Arial"/>
              </a:rPr>
              <a:t>JU</a:t>
            </a:r>
            <a:r>
              <a:rPr lang="en-US" sz="1800" spc="-5" dirty="0" err="1">
                <a:latin typeface="Arial"/>
                <a:cs typeface="Arial"/>
              </a:rPr>
              <a:t>lia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b="1" spc="-5" dirty="0" err="1">
                <a:latin typeface="Arial"/>
                <a:cs typeface="Arial"/>
              </a:rPr>
              <a:t>PYT</a:t>
            </a:r>
            <a:r>
              <a:rPr lang="en-US" sz="1800" spc="-5" dirty="0" err="1">
                <a:latin typeface="Arial"/>
                <a:cs typeface="Arial"/>
              </a:rPr>
              <a:t>hon</a:t>
            </a:r>
            <a:r>
              <a:rPr lang="en-US" sz="1800" spc="-5" dirty="0">
                <a:latin typeface="Arial"/>
                <a:cs typeface="Arial"/>
              </a:rPr>
              <a:t>,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b="1" spc="-10" dirty="0">
                <a:latin typeface="Arial"/>
                <a:cs typeface="Arial"/>
              </a:rPr>
              <a:t>R </a:t>
            </a:r>
            <a:r>
              <a:rPr lang="en-US" sz="1800" spc="-5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inspired by the planet</a:t>
            </a:r>
            <a:r>
              <a:rPr lang="en-US" sz="1800" spc="114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Jupiter.</a:t>
            </a:r>
            <a:endParaRPr lang="en-US" sz="1800" dirty="0">
              <a:latin typeface="Arial"/>
              <a:cs typeface="Arial"/>
            </a:endParaRPr>
          </a:p>
          <a:p>
            <a:pPr marL="915035" marR="94615" indent="-139700">
              <a:lnSpc>
                <a:spcPct val="101499"/>
              </a:lnSpc>
              <a:spcBef>
                <a:spcPts val="535"/>
              </a:spcBef>
              <a:tabLst>
                <a:tab pos="915669" algn="l"/>
              </a:tabLst>
            </a:pPr>
            <a:r>
              <a:rPr lang="en-US" sz="1800" spc="15" dirty="0">
                <a:latin typeface="Arial"/>
                <a:cs typeface="Arial"/>
              </a:rPr>
              <a:t>When </a:t>
            </a:r>
            <a:r>
              <a:rPr lang="en-US" sz="1800" spc="5" dirty="0">
                <a:latin typeface="Arial"/>
                <a:cs typeface="Arial"/>
              </a:rPr>
              <a:t>working with Python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, the </a:t>
            </a:r>
            <a:r>
              <a:rPr lang="en-US" sz="1800" spc="5" dirty="0" err="1">
                <a:latin typeface="Arial"/>
                <a:cs typeface="Arial"/>
              </a:rPr>
              <a:t>IPython</a:t>
            </a:r>
            <a:r>
              <a:rPr lang="en-US" sz="1800" spc="5" dirty="0">
                <a:latin typeface="Arial"/>
                <a:cs typeface="Arial"/>
              </a:rPr>
              <a:t> kernel is used,  which gives us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handy access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dirty="0" err="1">
                <a:latin typeface="Arial"/>
                <a:cs typeface="Arial"/>
              </a:rPr>
              <a:t>IPython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features </a:t>
            </a:r>
            <a:r>
              <a:rPr lang="en-US" sz="1800" spc="10" dirty="0">
                <a:latin typeface="Arial"/>
                <a:cs typeface="Arial"/>
              </a:rPr>
              <a:t>from </a:t>
            </a:r>
            <a:r>
              <a:rPr lang="en-US" sz="1800" spc="5" dirty="0">
                <a:latin typeface="Arial"/>
                <a:cs typeface="Arial"/>
              </a:rPr>
              <a:t>within our 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915035" marR="245110" indent="-139700">
              <a:lnSpc>
                <a:spcPct val="101499"/>
              </a:lnSpc>
              <a:spcBef>
                <a:spcPts val="530"/>
              </a:spcBef>
              <a:tabLst>
                <a:tab pos="915669" algn="l"/>
              </a:tabLst>
            </a:pP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spc="10" dirty="0">
                <a:latin typeface="Arial"/>
                <a:cs typeface="Arial"/>
              </a:rPr>
              <a:t>like </a:t>
            </a:r>
            <a:r>
              <a:rPr lang="en-US" sz="1800" spc="5" dirty="0" err="1">
                <a:latin typeface="Arial"/>
                <a:cs typeface="Arial"/>
              </a:rPr>
              <a:t>IPython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spc="10" dirty="0">
                <a:latin typeface="Arial"/>
                <a:cs typeface="Arial"/>
              </a:rPr>
              <a:t>can be </a:t>
            </a:r>
            <a:r>
              <a:rPr lang="en-US" sz="1800" spc="5" dirty="0">
                <a:latin typeface="Arial"/>
                <a:cs typeface="Arial"/>
              </a:rPr>
              <a:t>hosted locally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your own notebook or  </a:t>
            </a:r>
            <a:r>
              <a:rPr lang="en-US" sz="1800" spc="10" dirty="0">
                <a:latin typeface="Arial"/>
                <a:cs typeface="Arial"/>
              </a:rPr>
              <a:t>on almost </a:t>
            </a:r>
            <a:r>
              <a:rPr lang="en-US" sz="1800" spc="5" dirty="0">
                <a:latin typeface="Arial"/>
                <a:cs typeface="Arial"/>
              </a:rPr>
              <a:t>any server with </a:t>
            </a:r>
            <a:r>
              <a:rPr lang="en-US" sz="1800" spc="10" dirty="0" err="1">
                <a:latin typeface="Arial"/>
                <a:cs typeface="Arial"/>
              </a:rPr>
              <a:t>ssh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 </a:t>
            </a:r>
            <a:r>
              <a:rPr lang="en-US" sz="1800" dirty="0">
                <a:latin typeface="Arial"/>
                <a:cs typeface="Arial"/>
              </a:rPr>
              <a:t>http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54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Projects </a:t>
            </a:r>
            <a:r>
              <a:rPr lang="en-US" sz="1800" spc="-5" dirty="0">
                <a:latin typeface="Arial"/>
                <a:cs typeface="Arial"/>
              </a:rPr>
              <a:t>&amp; team </a:t>
            </a:r>
            <a:r>
              <a:rPr lang="en-US" sz="1800" spc="-10" dirty="0">
                <a:latin typeface="Arial"/>
                <a:cs typeface="Arial"/>
              </a:rPr>
              <a:t>work </a:t>
            </a:r>
            <a:r>
              <a:rPr lang="en-US" sz="1800" spc="-5" dirty="0">
                <a:latin typeface="Arial"/>
                <a:cs typeface="Arial"/>
              </a:rPr>
              <a:t>can be </a:t>
            </a:r>
            <a:r>
              <a:rPr lang="en-US" sz="1800" spc="-10" dirty="0">
                <a:latin typeface="Arial"/>
                <a:cs typeface="Arial"/>
              </a:rPr>
              <a:t>supported </a:t>
            </a:r>
            <a:r>
              <a:rPr lang="en-US" sz="1800" spc="-5" dirty="0">
                <a:latin typeface="Arial"/>
                <a:cs typeface="Arial"/>
              </a:rPr>
              <a:t>with </a:t>
            </a:r>
            <a:r>
              <a:rPr lang="en-US" sz="1800" spc="-5" dirty="0" err="1">
                <a:latin typeface="Arial"/>
                <a:cs typeface="Arial"/>
              </a:rPr>
              <a:t>JupyterHub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similar</a:t>
            </a:r>
            <a:r>
              <a:rPr lang="en-US" sz="1800" spc="19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servers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565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You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dirty="0">
                <a:latin typeface="Arial"/>
                <a:cs typeface="Arial"/>
              </a:rPr>
              <a:t>write </a:t>
            </a:r>
            <a:r>
              <a:rPr lang="en-US" sz="1800" spc="10" dirty="0">
                <a:latin typeface="Arial"/>
                <a:cs typeface="Arial"/>
              </a:rPr>
              <a:t>code </a:t>
            </a:r>
            <a:r>
              <a:rPr lang="en-US" sz="1800" spc="5" dirty="0">
                <a:latin typeface="Arial"/>
                <a:cs typeface="Arial"/>
              </a:rPr>
              <a:t>in any of the supported languages, annotate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spc="10" dirty="0" smtClean="0">
                <a:latin typeface="Arial"/>
                <a:cs typeface="Arial"/>
              </a:rPr>
              <a:t>code </a:t>
            </a:r>
            <a:r>
              <a:rPr lang="en-US" sz="1800" spc="5" dirty="0">
                <a:latin typeface="Arial"/>
                <a:cs typeface="Arial"/>
              </a:rPr>
              <a:t>with </a:t>
            </a:r>
            <a:r>
              <a:rPr lang="en-US" sz="1800" spc="10" dirty="0">
                <a:latin typeface="Arial"/>
                <a:cs typeface="Arial"/>
              </a:rPr>
              <a:t>comments </a:t>
            </a:r>
            <a:r>
              <a:rPr lang="en-US" sz="1800" spc="5" dirty="0">
                <a:latin typeface="Arial"/>
                <a:cs typeface="Arial"/>
              </a:rPr>
              <a:t>using markdown,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generate graphical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9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5" dirty="0" smtClean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Example of </a:t>
            </a:r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in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453" cy="373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3905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latin typeface="Arial"/>
                <a:cs typeface="Arial"/>
              </a:rPr>
              <a:t>How </a:t>
            </a:r>
            <a:r>
              <a:rPr lang="en-US" spc="-5" dirty="0">
                <a:latin typeface="Arial"/>
                <a:cs typeface="Arial"/>
              </a:rPr>
              <a:t>notebooks help a data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scientist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684568" cy="5358384"/>
          </a:xfrm>
        </p:spPr>
        <p:txBody>
          <a:bodyPr/>
          <a:lstStyle/>
          <a:p>
            <a:pPr marL="915035" indent="-139700">
              <a:spcBef>
                <a:spcPts val="1320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Notebooks originated in </a:t>
            </a:r>
            <a:r>
              <a:rPr lang="en-US" sz="1800" dirty="0">
                <a:latin typeface="Arial"/>
                <a:cs typeface="Arial"/>
              </a:rPr>
              <a:t>packages </a:t>
            </a:r>
            <a:r>
              <a:rPr lang="en-US" sz="1800" spc="-5" dirty="0">
                <a:latin typeface="Arial"/>
                <a:cs typeface="Arial"/>
              </a:rPr>
              <a:t>such as </a:t>
            </a:r>
            <a:r>
              <a:rPr lang="en-US" sz="1800" dirty="0">
                <a:latin typeface="Arial"/>
                <a:cs typeface="Arial"/>
              </a:rPr>
              <a:t>Mathematica &amp;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Matlab</a:t>
            </a:r>
            <a:endParaRPr lang="en-US" sz="1800" dirty="0">
              <a:latin typeface="Arial"/>
              <a:cs typeface="Arial"/>
            </a:endParaRPr>
          </a:p>
          <a:p>
            <a:pPr marL="915035" marR="1151890" indent="-139700">
              <a:lnSpc>
                <a:spcPct val="98200"/>
              </a:lnSpc>
              <a:spcBef>
                <a:spcPts val="420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Traditionally, notebooks have been used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i="1" spc="-30" dirty="0">
                <a:latin typeface="Arial"/>
                <a:cs typeface="Arial"/>
              </a:rPr>
              <a:t>document </a:t>
            </a:r>
            <a:r>
              <a:rPr lang="en-US" sz="1800" i="1" spc="-25" dirty="0">
                <a:latin typeface="Arial"/>
                <a:cs typeface="Arial"/>
              </a:rPr>
              <a:t>research </a:t>
            </a:r>
            <a:r>
              <a:rPr lang="en-US" sz="1800" spc="-5" dirty="0">
                <a:latin typeface="Arial"/>
                <a:cs typeface="Arial"/>
              </a:rPr>
              <a:t>and  </a:t>
            </a:r>
            <a:r>
              <a:rPr lang="en-US" sz="1800" i="1" spc="-25" dirty="0">
                <a:latin typeface="Arial"/>
                <a:cs typeface="Arial"/>
              </a:rPr>
              <a:t>make results reproducible</a:t>
            </a:r>
            <a:r>
              <a:rPr lang="en-US" sz="1800" spc="-25" dirty="0">
                <a:latin typeface="Arial"/>
                <a:cs typeface="Arial"/>
              </a:rPr>
              <a:t>, </a:t>
            </a:r>
            <a:r>
              <a:rPr lang="en-US" sz="1800" dirty="0">
                <a:latin typeface="Arial"/>
                <a:cs typeface="Arial"/>
              </a:rPr>
              <a:t>simply </a:t>
            </a:r>
            <a:r>
              <a:rPr lang="en-US" sz="1800" spc="-5" dirty="0">
                <a:latin typeface="Arial"/>
                <a:cs typeface="Arial"/>
              </a:rPr>
              <a:t>by rerunning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notebook on  </a:t>
            </a:r>
            <a:r>
              <a:rPr lang="en-US" sz="1800" dirty="0">
                <a:latin typeface="Arial"/>
                <a:cs typeface="Arial"/>
              </a:rPr>
              <a:t>source</a:t>
            </a:r>
            <a:r>
              <a:rPr lang="en-US" sz="1800" spc="-5" dirty="0">
                <a:latin typeface="Arial"/>
                <a:cs typeface="Arial"/>
              </a:rPr>
              <a:t> data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3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Notebooks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are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typically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used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by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scientists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quick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exploration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tasks</a:t>
            </a:r>
            <a:endParaRPr lang="en-US" sz="1800" dirty="0">
              <a:latin typeface="Arial"/>
              <a:cs typeface="Arial"/>
            </a:endParaRPr>
          </a:p>
          <a:p>
            <a:pPr marL="1050925" marR="1192530" lvl="1" indent="-100965">
              <a:lnSpc>
                <a:spcPct val="103600"/>
              </a:lnSpc>
              <a:spcBef>
                <a:spcPts val="39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30" dirty="0">
                <a:latin typeface="Arial"/>
                <a:cs typeface="Arial"/>
              </a:rPr>
              <a:t>When </a:t>
            </a:r>
            <a:r>
              <a:rPr lang="en-US" sz="1800" spc="15" dirty="0">
                <a:latin typeface="Arial"/>
                <a:cs typeface="Arial"/>
              </a:rPr>
              <a:t>properly set up by the </a:t>
            </a:r>
            <a:r>
              <a:rPr lang="en-US" sz="1800" spc="10" dirty="0">
                <a:latin typeface="Arial"/>
                <a:cs typeface="Arial"/>
              </a:rPr>
              <a:t>organization,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notebook offers direct  connections </a:t>
            </a:r>
            <a:r>
              <a:rPr lang="en-US" sz="1800" spc="10" dirty="0">
                <a:latin typeface="Arial"/>
                <a:cs typeface="Arial"/>
              </a:rPr>
              <a:t>to all </a:t>
            </a:r>
            <a:r>
              <a:rPr lang="en-US" sz="1800" spc="15" dirty="0">
                <a:latin typeface="Arial"/>
                <a:cs typeface="Arial"/>
              </a:rPr>
              <a:t>necessary sources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data, </a:t>
            </a:r>
            <a:r>
              <a:rPr lang="en-US" sz="1800" spc="10" dirty="0">
                <a:latin typeface="Arial"/>
                <a:cs typeface="Arial"/>
              </a:rPr>
              <a:t>without </a:t>
            </a:r>
            <a:r>
              <a:rPr lang="en-US" sz="1800" spc="15" dirty="0">
                <a:latin typeface="Arial"/>
                <a:cs typeface="Arial"/>
              </a:rPr>
              <a:t>additional </a:t>
            </a:r>
            <a:r>
              <a:rPr lang="en-US" sz="1800" spc="10" dirty="0">
                <a:latin typeface="Arial"/>
                <a:cs typeface="Arial"/>
              </a:rPr>
              <a:t>effort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on  the part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a future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researcher</a:t>
            </a:r>
            <a:endParaRPr lang="en-US" sz="1800" dirty="0">
              <a:latin typeface="Arial"/>
              <a:cs typeface="Arial"/>
            </a:endParaRPr>
          </a:p>
          <a:p>
            <a:pPr marL="1050925" marR="1076325" lvl="1" indent="-100965">
              <a:lnSpc>
                <a:spcPct val="103499"/>
              </a:lnSpc>
              <a:spcBef>
                <a:spcPts val="39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spc="15" dirty="0">
                <a:latin typeface="Arial"/>
                <a:cs typeface="Arial"/>
              </a:rPr>
              <a:t>Setting up connections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right </a:t>
            </a:r>
            <a:r>
              <a:rPr lang="en-US" sz="1800" spc="15" dirty="0">
                <a:latin typeface="Arial"/>
                <a:cs typeface="Arial"/>
              </a:rPr>
              <a:t>data sources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whether </a:t>
            </a:r>
            <a:r>
              <a:rPr lang="en-US" sz="1800" spc="10" dirty="0">
                <a:latin typeface="Arial"/>
                <a:cs typeface="Arial"/>
              </a:rPr>
              <a:t>traditional  </a:t>
            </a:r>
            <a:r>
              <a:rPr lang="en-US" sz="1800" spc="15" dirty="0">
                <a:latin typeface="Arial"/>
                <a:cs typeface="Arial"/>
              </a:rPr>
              <a:t>databases </a:t>
            </a:r>
            <a:r>
              <a:rPr lang="en-US" sz="1800" spc="10" dirty="0">
                <a:latin typeface="Arial"/>
                <a:cs typeface="Arial"/>
              </a:rPr>
              <a:t>or </a:t>
            </a:r>
            <a:r>
              <a:rPr lang="en-US" sz="1800" spc="15" dirty="0">
                <a:latin typeface="Arial"/>
                <a:cs typeface="Arial"/>
              </a:rPr>
              <a:t>NoSQL data stores, data lakes, and </a:t>
            </a:r>
            <a:r>
              <a:rPr lang="en-US" sz="1800" spc="10" dirty="0">
                <a:latin typeface="Arial"/>
                <a:cs typeface="Arial"/>
              </a:rPr>
              <a:t>various </a:t>
            </a:r>
            <a:r>
              <a:rPr lang="en-US" sz="1800" spc="15" dirty="0">
                <a:latin typeface="Arial"/>
                <a:cs typeface="Arial"/>
              </a:rPr>
              <a:t>object and blob  stores, </a:t>
            </a:r>
            <a:r>
              <a:rPr lang="en-US" sz="1800" spc="20" dirty="0">
                <a:latin typeface="Arial"/>
                <a:cs typeface="Arial"/>
              </a:rPr>
              <a:t>each </a:t>
            </a:r>
            <a:r>
              <a:rPr lang="en-US" sz="1800" spc="15" dirty="0">
                <a:latin typeface="Arial"/>
                <a:cs typeface="Arial"/>
              </a:rPr>
              <a:t>requiring </a:t>
            </a:r>
            <a:r>
              <a:rPr lang="en-US" sz="1800" spc="10" dirty="0">
                <a:latin typeface="Arial"/>
                <a:cs typeface="Arial"/>
              </a:rPr>
              <a:t>drivers, </a:t>
            </a:r>
            <a:r>
              <a:rPr lang="en-US" sz="1800" spc="15" dirty="0">
                <a:latin typeface="Arial"/>
                <a:cs typeface="Arial"/>
              </a:rPr>
              <a:t>APIs, permissions, and credentials </a:t>
            </a:r>
            <a:r>
              <a:rPr lang="en-US" sz="1800" spc="10" dirty="0">
                <a:latin typeface="Arial"/>
                <a:cs typeface="Arial"/>
              </a:rPr>
              <a:t>- is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non-  </a:t>
            </a:r>
            <a:r>
              <a:rPr lang="en-US" sz="1800" spc="10" dirty="0">
                <a:latin typeface="Arial"/>
                <a:cs typeface="Arial"/>
              </a:rPr>
              <a:t>trivial, </a:t>
            </a:r>
            <a:r>
              <a:rPr lang="en-US" sz="1800" spc="15" dirty="0">
                <a:latin typeface="Arial"/>
                <a:cs typeface="Arial"/>
              </a:rPr>
              <a:t>and </a:t>
            </a:r>
            <a:r>
              <a:rPr lang="en-US" sz="1800" spc="20" dirty="0">
                <a:latin typeface="Arial"/>
                <a:cs typeface="Arial"/>
              </a:rPr>
              <a:t>hence </a:t>
            </a:r>
            <a:r>
              <a:rPr lang="en-US" sz="1800" spc="15" dirty="0">
                <a:latin typeface="Arial"/>
                <a:cs typeface="Arial"/>
              </a:rPr>
              <a:t>documentation </a:t>
            </a:r>
            <a:r>
              <a:rPr lang="en-US" sz="1800" spc="10" dirty="0">
                <a:latin typeface="Arial"/>
                <a:cs typeface="Arial"/>
              </a:rPr>
              <a:t>is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essential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45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Notebooks can be shared and collaborated </a:t>
            </a:r>
            <a:r>
              <a:rPr lang="en-US" sz="1800" dirty="0">
                <a:latin typeface="Arial"/>
                <a:cs typeface="Arial"/>
              </a:rPr>
              <a:t>- </a:t>
            </a:r>
            <a:r>
              <a:rPr lang="en-US" sz="1800" spc="-5" dirty="0">
                <a:latin typeface="Arial"/>
                <a:cs typeface="Arial"/>
              </a:rPr>
              <a:t>and full</a:t>
            </a:r>
            <a:r>
              <a:rPr lang="en-US" sz="1800" spc="12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documentation is </a:t>
            </a:r>
            <a:r>
              <a:rPr lang="en-US" sz="1800" spc="-5" dirty="0">
                <a:latin typeface="Arial"/>
                <a:cs typeface="Arial"/>
              </a:rPr>
              <a:t>typically built in through </a:t>
            </a:r>
            <a:r>
              <a:rPr lang="en-US" sz="1800" dirty="0">
                <a:latin typeface="Arial"/>
                <a:cs typeface="Arial"/>
              </a:rPr>
              <a:t>markdown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language(s)</a:t>
            </a:r>
            <a:endParaRPr lang="en-US" sz="1800" dirty="0">
              <a:latin typeface="Arial"/>
              <a:cs typeface="Arial"/>
            </a:endParaRPr>
          </a:p>
          <a:p>
            <a:pPr marL="915035" marR="1419860" indent="-139700">
              <a:spcBef>
                <a:spcPts val="445"/>
              </a:spcBef>
              <a:buSzPct val="120833"/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end product of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research is </a:t>
            </a:r>
            <a:r>
              <a:rPr lang="en-US" sz="1800" spc="-10" dirty="0">
                <a:latin typeface="Arial"/>
                <a:cs typeface="Arial"/>
              </a:rPr>
              <a:t>available </a:t>
            </a:r>
            <a:r>
              <a:rPr lang="en-US" sz="1800" spc="-5" dirty="0">
                <a:latin typeface="Arial"/>
                <a:cs typeface="Arial"/>
              </a:rPr>
              <a:t>through output and  visualization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2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3385</Words>
  <Application>Microsoft Office PowerPoint</Application>
  <PresentationFormat>Affichage à l'écran (4:3)</PresentationFormat>
  <Paragraphs>271</Paragraphs>
  <Slides>27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Title and Content</vt:lpstr>
      <vt:lpstr>Data Science with Open Source Tools</vt:lpstr>
      <vt:lpstr>Unit objectives</vt:lpstr>
      <vt:lpstr>Supported languages</vt:lpstr>
      <vt:lpstr>Data Science readiness</vt:lpstr>
      <vt:lpstr>Jupyter works with 60+ language Kernels</vt:lpstr>
      <vt:lpstr>Getting started with the Jupyter notebook</vt:lpstr>
      <vt:lpstr>Architecture</vt:lpstr>
      <vt:lpstr>Example of Jupyter in action</vt:lpstr>
      <vt:lpstr>How notebooks help a data scientist</vt:lpstr>
      <vt:lpstr>Why do we want to study &amp; use Jupyter?</vt:lpstr>
      <vt:lpstr>Features of Data Science Notebooks</vt:lpstr>
      <vt:lpstr>Browser compatibility</vt:lpstr>
      <vt:lpstr>Jupyter keyboard-shortcuts</vt:lpstr>
      <vt:lpstr>Jupyter magic commands / functions</vt:lpstr>
      <vt:lpstr>Markdown</vt:lpstr>
      <vt:lpstr>Example Markdown formatting</vt:lpstr>
      <vt:lpstr>Essential packages - for Python 3</vt:lpstr>
      <vt:lpstr>Essential packages - for Python 3 - continued</vt:lpstr>
      <vt:lpstr>Essential packages - for Python 3 - visualization</vt:lpstr>
      <vt:lpstr>Essential packages - for Python 3 - visualization 2</vt:lpstr>
      <vt:lpstr>Essential packages - for Python 3 - HTML</vt:lpstr>
      <vt:lpstr>Installing Jupyter</vt:lpstr>
      <vt:lpstr>Architecture of Anaconda 5 with Jupyter Notebook</vt:lpstr>
      <vt:lpstr>Jupyter magic for installing Python packages</vt:lpstr>
      <vt:lpstr>Git / GitHub for version control and for distribution</vt:lpstr>
      <vt:lpstr>Python Data Science Handbook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Open Source Tools</dc:title>
  <dc:creator>nouha</dc:creator>
  <cp:lastModifiedBy>nouha</cp:lastModifiedBy>
  <cp:revision>32</cp:revision>
  <dcterms:created xsi:type="dcterms:W3CDTF">2019-03-01T17:40:47Z</dcterms:created>
  <dcterms:modified xsi:type="dcterms:W3CDTF">2019-03-05T11:44:30Z</dcterms:modified>
</cp:coreProperties>
</file>