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722" autoAdjust="0"/>
  </p:normalViewPr>
  <p:slideViewPr>
    <p:cSldViewPr>
      <p:cViewPr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553CC-5446-4CFD-A178-2AFBB2EF4374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2BA4C-FF45-43DD-8088-964276AA1C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06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-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ct val="96000"/>
              </a:lnSpc>
              <a:spcBef>
                <a:spcPts val="590"/>
              </a:spcBef>
            </a:pPr>
            <a:r>
              <a:rPr lang="en-US" sz="1200" spc="-15" dirty="0" smtClean="0">
                <a:latin typeface="Arial"/>
                <a:cs typeface="Arial"/>
              </a:rPr>
              <a:t>Big SQL </a:t>
            </a:r>
            <a:r>
              <a:rPr lang="en-US" sz="1200" spc="-25" dirty="0" smtClean="0">
                <a:latin typeface="Arial"/>
                <a:cs typeface="Arial"/>
              </a:rPr>
              <a:t>builds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an </a:t>
            </a:r>
            <a:r>
              <a:rPr lang="en-US" sz="1200" spc="-25" dirty="0" smtClean="0">
                <a:latin typeface="Arial"/>
                <a:cs typeface="Arial"/>
              </a:rPr>
              <a:t>Apache Hive foundation. Hive consists </a:t>
            </a:r>
            <a:r>
              <a:rPr lang="en-US" sz="1200" spc="-15" dirty="0" smtClean="0">
                <a:latin typeface="Arial"/>
                <a:cs typeface="Arial"/>
              </a:rPr>
              <a:t>of an </a:t>
            </a:r>
            <a:r>
              <a:rPr lang="en-US" sz="1200" spc="-25" dirty="0" smtClean="0">
                <a:latin typeface="Arial"/>
                <a:cs typeface="Arial"/>
              </a:rPr>
              <a:t>execution engine,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5" dirty="0" smtClean="0">
                <a:latin typeface="Arial"/>
                <a:cs typeface="Arial"/>
              </a:rPr>
              <a:t>storage model,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err="1" smtClean="0">
                <a:latin typeface="Arial"/>
                <a:cs typeface="Arial"/>
              </a:rPr>
              <a:t>metastore</a:t>
            </a:r>
            <a:r>
              <a:rPr lang="en-US" sz="1200" spc="-25" dirty="0" smtClean="0">
                <a:latin typeface="Arial"/>
                <a:cs typeface="Arial"/>
              </a:rPr>
              <a:t>. This </a:t>
            </a:r>
            <a:r>
              <a:rPr lang="en-US" sz="1200" spc="-25" dirty="0" err="1" smtClean="0">
                <a:latin typeface="Arial"/>
                <a:cs typeface="Arial"/>
              </a:rPr>
              <a:t>metastore</a:t>
            </a:r>
            <a:r>
              <a:rPr lang="en-US" sz="1200" spc="-25" dirty="0" smtClean="0">
                <a:latin typeface="Arial"/>
                <a:cs typeface="Arial"/>
              </a:rPr>
              <a:t> tracks </a:t>
            </a:r>
            <a:r>
              <a:rPr lang="en-US" sz="1200" spc="-20" dirty="0" smtClean="0">
                <a:latin typeface="Arial"/>
                <a:cs typeface="Arial"/>
              </a:rPr>
              <a:t>all the </a:t>
            </a:r>
            <a:r>
              <a:rPr lang="en-US" sz="1200" spc="-25" dirty="0" smtClean="0">
                <a:latin typeface="Arial"/>
                <a:cs typeface="Arial"/>
              </a:rPr>
              <a:t>metadata about tables  within Hadoop, </a:t>
            </a:r>
            <a:r>
              <a:rPr lang="en-US" sz="1200" spc="-20" dirty="0" smtClean="0">
                <a:latin typeface="Arial"/>
                <a:cs typeface="Arial"/>
              </a:rPr>
              <a:t>and is used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multiple projects within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Hadoop ecosystem. </a:t>
            </a:r>
            <a:r>
              <a:rPr lang="en-US" sz="1200" spc="-20" dirty="0" smtClean="0">
                <a:latin typeface="Arial"/>
                <a:cs typeface="Arial"/>
              </a:rPr>
              <a:t>Big SQL  </a:t>
            </a:r>
            <a:r>
              <a:rPr lang="en-US" sz="1200" spc="-25" dirty="0" smtClean="0">
                <a:latin typeface="Arial"/>
                <a:cs typeface="Arial"/>
              </a:rPr>
              <a:t>provides you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15" dirty="0" smtClean="0">
                <a:latin typeface="Arial"/>
                <a:cs typeface="Arial"/>
              </a:rPr>
              <a:t>an </a:t>
            </a:r>
            <a:r>
              <a:rPr lang="en-US" sz="1200" spc="-25" dirty="0" smtClean="0">
                <a:latin typeface="Arial"/>
                <a:cs typeface="Arial"/>
              </a:rPr>
              <a:t>alternate execution engine, which </a:t>
            </a:r>
            <a:r>
              <a:rPr lang="en-US" sz="1200" spc="-20" dirty="0" smtClean="0">
                <a:latin typeface="Arial"/>
                <a:cs typeface="Arial"/>
              </a:rPr>
              <a:t>has many </a:t>
            </a:r>
            <a:r>
              <a:rPr lang="en-US" sz="1200" spc="-25" dirty="0" smtClean="0">
                <a:latin typeface="Arial"/>
                <a:cs typeface="Arial"/>
              </a:rPr>
              <a:t>advantages </a:t>
            </a:r>
            <a:r>
              <a:rPr lang="en-US" sz="1200" spc="-30" dirty="0" smtClean="0">
                <a:latin typeface="Arial"/>
                <a:cs typeface="Arial"/>
              </a:rPr>
              <a:t>when  </a:t>
            </a:r>
            <a:r>
              <a:rPr lang="en-US" sz="1200" spc="-25" dirty="0" smtClean="0">
                <a:latin typeface="Arial"/>
                <a:cs typeface="Arial"/>
              </a:rPr>
              <a:t>compared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Hive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accommodate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variety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workloads. </a:t>
            </a:r>
            <a:r>
              <a:rPr lang="en-US" sz="1200" spc="-20" dirty="0" smtClean="0">
                <a:latin typeface="Arial"/>
                <a:cs typeface="Arial"/>
              </a:rPr>
              <a:t>Big SQL </a:t>
            </a:r>
            <a:r>
              <a:rPr lang="en-US" sz="1200" spc="-25" dirty="0" smtClean="0">
                <a:latin typeface="Arial"/>
                <a:cs typeface="Arial"/>
              </a:rPr>
              <a:t>shines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high  concurrency workloads, complex </a:t>
            </a:r>
            <a:r>
              <a:rPr lang="en-US" sz="1200" spc="-20" dirty="0" smtClean="0">
                <a:latin typeface="Arial"/>
                <a:cs typeface="Arial"/>
              </a:rPr>
              <a:t>SQL, data </a:t>
            </a:r>
            <a:r>
              <a:rPr lang="en-US" sz="1200" spc="-30" dirty="0" smtClean="0">
                <a:latin typeface="Arial"/>
                <a:cs typeface="Arial"/>
              </a:rPr>
              <a:t>virtualization,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more. Rather </a:t>
            </a:r>
            <a:r>
              <a:rPr lang="en-US" sz="1200" spc="-20" dirty="0" smtClean="0">
                <a:latin typeface="Arial"/>
                <a:cs typeface="Arial"/>
              </a:rPr>
              <a:t>than using  </a:t>
            </a:r>
            <a:r>
              <a:rPr lang="en-US" sz="1200" spc="-25" dirty="0" smtClean="0">
                <a:latin typeface="Arial"/>
                <a:cs typeface="Arial"/>
              </a:rPr>
              <a:t>MapReduce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(which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Hive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uses),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Big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powerful,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native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MPP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engine,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written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  </a:t>
            </a:r>
            <a:r>
              <a:rPr lang="en-US" sz="1200" spc="-20" dirty="0" smtClean="0">
                <a:latin typeface="Arial"/>
                <a:cs typeface="Arial"/>
              </a:rPr>
              <a:t>C/C++. </a:t>
            </a:r>
            <a:r>
              <a:rPr lang="en-US" sz="1200" spc="-15" dirty="0" smtClean="0">
                <a:latin typeface="Arial"/>
                <a:cs typeface="Arial"/>
              </a:rPr>
              <a:t>Big </a:t>
            </a:r>
            <a:r>
              <a:rPr lang="en-US" sz="1200" spc="-20" dirty="0" smtClean="0">
                <a:latin typeface="Arial"/>
                <a:cs typeface="Arial"/>
              </a:rPr>
              <a:t>SQL </a:t>
            </a:r>
            <a:r>
              <a:rPr lang="en-US" sz="1200" spc="-25" dirty="0" smtClean="0">
                <a:latin typeface="Arial"/>
                <a:cs typeface="Arial"/>
              </a:rPr>
              <a:t>shares metadata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30" dirty="0" smtClean="0">
                <a:latin typeface="Arial"/>
                <a:cs typeface="Arial"/>
              </a:rPr>
              <a:t>Hive </a:t>
            </a:r>
            <a:r>
              <a:rPr lang="en-US" sz="1200" spc="-20" dirty="0" smtClean="0">
                <a:latin typeface="Arial"/>
                <a:cs typeface="Arial"/>
              </a:rPr>
              <a:t>using the same data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disk </a:t>
            </a:r>
            <a:r>
              <a:rPr lang="en-US" sz="1200" spc="-20" dirty="0" smtClean="0">
                <a:latin typeface="Arial"/>
                <a:cs typeface="Arial"/>
              </a:rPr>
              <a:t>and same  </a:t>
            </a:r>
            <a:r>
              <a:rPr lang="en-US" sz="1200" spc="-25" dirty="0" smtClean="0">
                <a:latin typeface="Arial"/>
                <a:cs typeface="Arial"/>
              </a:rPr>
              <a:t>definition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tables within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err="1" smtClean="0">
                <a:latin typeface="Arial"/>
                <a:cs typeface="Arial"/>
              </a:rPr>
              <a:t>metastore</a:t>
            </a:r>
            <a:r>
              <a:rPr lang="en-US" sz="1200" spc="-25" dirty="0" smtClean="0">
                <a:latin typeface="Arial"/>
                <a:cs typeface="Arial"/>
              </a:rPr>
              <a:t>.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table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Hive </a:t>
            </a:r>
            <a:r>
              <a:rPr lang="en-US" sz="1200" spc="-20" dirty="0" smtClean="0">
                <a:latin typeface="Arial"/>
                <a:cs typeface="Arial"/>
              </a:rPr>
              <a:t>can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20" dirty="0" smtClean="0">
                <a:latin typeface="Arial"/>
                <a:cs typeface="Arial"/>
              </a:rPr>
              <a:t>seen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Big </a:t>
            </a:r>
            <a:r>
              <a:rPr lang="en-US" sz="1200" spc="-15" dirty="0" smtClean="0">
                <a:latin typeface="Arial"/>
                <a:cs typeface="Arial"/>
              </a:rPr>
              <a:t>SQL </a:t>
            </a:r>
            <a:r>
              <a:rPr lang="en-US" sz="1200" spc="-30" dirty="0" smtClean="0">
                <a:latin typeface="Arial"/>
                <a:cs typeface="Arial"/>
              </a:rPr>
              <a:t>and  </a:t>
            </a:r>
            <a:r>
              <a:rPr lang="en-US" sz="1200" spc="-25" dirty="0" smtClean="0">
                <a:latin typeface="Arial"/>
                <a:cs typeface="Arial"/>
              </a:rPr>
              <a:t>vice-versa.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43815">
              <a:lnSpc>
                <a:spcPct val="96000"/>
              </a:lnSpc>
              <a:spcBef>
                <a:spcPts val="600"/>
              </a:spcBef>
            </a:pPr>
            <a:r>
              <a:rPr lang="en-US" sz="1200" spc="-20" dirty="0" smtClean="0">
                <a:latin typeface="Arial"/>
                <a:cs typeface="Arial"/>
              </a:rPr>
              <a:t>Think of </a:t>
            </a:r>
            <a:r>
              <a:rPr lang="en-US" sz="1200" spc="-15" dirty="0" smtClean="0">
                <a:latin typeface="Arial"/>
                <a:cs typeface="Arial"/>
              </a:rPr>
              <a:t>Big SQL </a:t>
            </a:r>
            <a:r>
              <a:rPr lang="en-US" sz="1200" spc="-20" dirty="0" smtClean="0">
                <a:latin typeface="Arial"/>
                <a:cs typeface="Arial"/>
              </a:rPr>
              <a:t>as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logical view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top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your Hadoop data. </a:t>
            </a:r>
            <a:r>
              <a:rPr lang="en-US" sz="1200" spc="-20" dirty="0" smtClean="0">
                <a:latin typeface="Arial"/>
                <a:cs typeface="Arial"/>
              </a:rPr>
              <a:t>The data </a:t>
            </a:r>
            <a:r>
              <a:rPr lang="en-US" sz="1200" spc="-25" dirty="0" smtClean="0">
                <a:latin typeface="Arial"/>
                <a:cs typeface="Arial"/>
              </a:rPr>
              <a:t>resides in  Hadoop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have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do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Big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access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it.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There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no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change 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format,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spc="-25" dirty="0" smtClean="0">
                <a:latin typeface="Arial"/>
                <a:cs typeface="Arial"/>
              </a:rPr>
              <a:t>migrate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out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Hadoop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do </a:t>
            </a:r>
            <a:r>
              <a:rPr lang="en-US" sz="1200" spc="-20" dirty="0" smtClean="0">
                <a:latin typeface="Arial"/>
                <a:cs typeface="Arial"/>
              </a:rPr>
              <a:t>any </a:t>
            </a:r>
            <a:r>
              <a:rPr lang="en-US" sz="1200" spc="-25" dirty="0" smtClean="0">
                <a:latin typeface="Arial"/>
                <a:cs typeface="Arial"/>
              </a:rPr>
              <a:t>work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data. </a:t>
            </a:r>
            <a:r>
              <a:rPr lang="en-US" sz="1200" spc="-20" dirty="0" smtClean="0">
                <a:latin typeface="Arial"/>
                <a:cs typeface="Arial"/>
              </a:rPr>
              <a:t>Big SQL  </a:t>
            </a:r>
            <a:r>
              <a:rPr lang="en-US" sz="1200" spc="-25" dirty="0" smtClean="0">
                <a:latin typeface="Arial"/>
                <a:cs typeface="Arial"/>
              </a:rPr>
              <a:t>supports modern SQL:2011 </a:t>
            </a:r>
            <a:r>
              <a:rPr lang="en-US" sz="1200" spc="-30" dirty="0" smtClean="0">
                <a:latin typeface="Arial"/>
                <a:cs typeface="Arial"/>
              </a:rPr>
              <a:t>capabilities. </a:t>
            </a:r>
            <a:r>
              <a:rPr lang="en-US" sz="1200" spc="-20" dirty="0" smtClean="0">
                <a:latin typeface="Arial"/>
                <a:cs typeface="Arial"/>
              </a:rPr>
              <a:t>So, </a:t>
            </a:r>
            <a:r>
              <a:rPr lang="en-US" sz="1200" spc="-25" dirty="0" smtClean="0">
                <a:latin typeface="Arial"/>
                <a:cs typeface="Arial"/>
              </a:rPr>
              <a:t>when you migrate your </a:t>
            </a:r>
            <a:r>
              <a:rPr lang="en-US" sz="1200" spc="-20" dirty="0" smtClean="0">
                <a:latin typeface="Arial"/>
                <a:cs typeface="Arial"/>
              </a:rPr>
              <a:t>data into </a:t>
            </a:r>
            <a:r>
              <a:rPr lang="en-US" sz="1200" spc="-25" dirty="0" smtClean="0">
                <a:latin typeface="Arial"/>
                <a:cs typeface="Arial"/>
              </a:rPr>
              <a:t>Hadoop, 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same </a:t>
            </a:r>
            <a:r>
              <a:rPr lang="en-US" sz="1200" spc="-15" dirty="0" smtClean="0">
                <a:latin typeface="Arial"/>
                <a:cs typeface="Arial"/>
              </a:rPr>
              <a:t>SQL can be </a:t>
            </a:r>
            <a:r>
              <a:rPr lang="en-US" sz="1200" spc="-20" dirty="0" smtClean="0">
                <a:latin typeface="Arial"/>
                <a:cs typeface="Arial"/>
              </a:rPr>
              <a:t>used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your warehouse data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little </a:t>
            </a:r>
            <a:r>
              <a:rPr lang="en-US" sz="1200" spc="-15" dirty="0" smtClean="0">
                <a:latin typeface="Arial"/>
                <a:cs typeface="Arial"/>
              </a:rPr>
              <a:t>or no </a:t>
            </a:r>
            <a:r>
              <a:rPr lang="en-US" sz="1200" spc="-25" dirty="0" smtClean="0">
                <a:latin typeface="Arial"/>
                <a:cs typeface="Arial"/>
              </a:rPr>
              <a:t>modification. That 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big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benefits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need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learn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anything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new,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your  existing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queries.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There are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number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tools available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work </a:t>
            </a:r>
            <a:r>
              <a:rPr lang="en-US" sz="1200" spc="-20" dirty="0" smtClean="0">
                <a:latin typeface="Arial"/>
                <a:cs typeface="Arial"/>
              </a:rPr>
              <a:t>with data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30" dirty="0" smtClean="0">
                <a:latin typeface="Arial"/>
                <a:cs typeface="Arial"/>
              </a:rPr>
              <a:t>Hadoop. </a:t>
            </a:r>
            <a:r>
              <a:rPr lang="en-US" sz="1200" spc="-25" dirty="0" smtClean="0">
                <a:latin typeface="Arial"/>
                <a:cs typeface="Arial"/>
              </a:rPr>
              <a:t>Tools </a:t>
            </a:r>
            <a:r>
              <a:rPr lang="en-US" sz="1200" spc="-20" dirty="0" smtClean="0">
                <a:latin typeface="Arial"/>
                <a:cs typeface="Arial"/>
              </a:rPr>
              <a:t>such as  </a:t>
            </a:r>
            <a:r>
              <a:rPr lang="en-US" sz="1200" spc="-25" dirty="0" smtClean="0">
                <a:latin typeface="Arial"/>
                <a:cs typeface="Arial"/>
              </a:rPr>
              <a:t>MapReduce,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Pig,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Hive,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many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more.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MapReduce,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most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common  tools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highly scalable, but </a:t>
            </a:r>
            <a:r>
              <a:rPr lang="en-US" sz="1200" spc="-15" dirty="0" smtClean="0">
                <a:latin typeface="Arial"/>
                <a:cs typeface="Arial"/>
              </a:rPr>
              <a:t>it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difficult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use. There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lot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coding required </a:t>
            </a:r>
            <a:r>
              <a:rPr lang="en-US" sz="1200" spc="-20" dirty="0" smtClean="0">
                <a:latin typeface="Arial"/>
                <a:cs typeface="Arial"/>
              </a:rPr>
              <a:t>for  </a:t>
            </a:r>
            <a:r>
              <a:rPr lang="en-US" sz="1200" spc="-25" dirty="0" smtClean="0">
                <a:latin typeface="Arial"/>
                <a:cs typeface="Arial"/>
              </a:rPr>
              <a:t>running batch jobs. </a:t>
            </a:r>
            <a:r>
              <a:rPr lang="en-US" sz="1200" spc="-20" dirty="0" smtClean="0">
                <a:latin typeface="Arial"/>
                <a:cs typeface="Arial"/>
              </a:rPr>
              <a:t>There are </a:t>
            </a:r>
            <a:r>
              <a:rPr lang="en-US" sz="1200" spc="-25" dirty="0" smtClean="0">
                <a:latin typeface="Arial"/>
                <a:cs typeface="Arial"/>
              </a:rPr>
              <a:t>other tools </a:t>
            </a:r>
            <a:r>
              <a:rPr lang="en-US" sz="1200" spc="-15" dirty="0" smtClean="0">
                <a:latin typeface="Arial"/>
                <a:cs typeface="Arial"/>
              </a:rPr>
              <a:t>as </a:t>
            </a:r>
            <a:r>
              <a:rPr lang="en-US" sz="1200" spc="-25" dirty="0" smtClean="0">
                <a:latin typeface="Arial"/>
                <a:cs typeface="Arial"/>
              </a:rPr>
              <a:t>well, but </a:t>
            </a:r>
            <a:r>
              <a:rPr lang="en-US" sz="1200" spc="-20" dirty="0" smtClean="0">
                <a:latin typeface="Arial"/>
                <a:cs typeface="Arial"/>
              </a:rPr>
              <a:t>those all </a:t>
            </a:r>
            <a:r>
              <a:rPr lang="en-US" sz="1200" spc="-25" dirty="0" smtClean="0">
                <a:latin typeface="Arial"/>
                <a:cs typeface="Arial"/>
              </a:rPr>
              <a:t>require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specific </a:t>
            </a:r>
            <a:r>
              <a:rPr lang="en-US" sz="1200" spc="-20" dirty="0" smtClean="0">
                <a:latin typeface="Arial"/>
                <a:cs typeface="Arial"/>
              </a:rPr>
              <a:t>set of  </a:t>
            </a:r>
            <a:r>
              <a:rPr lang="en-US" sz="1200" spc="-25" dirty="0" smtClean="0">
                <a:latin typeface="Arial"/>
                <a:cs typeface="Arial"/>
              </a:rPr>
              <a:t>expertise.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offers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common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familiar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query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syntax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30" dirty="0" smtClean="0">
                <a:latin typeface="Arial"/>
                <a:cs typeface="Arial"/>
              </a:rPr>
              <a:t> everybody  </a:t>
            </a:r>
            <a:r>
              <a:rPr lang="en-US" sz="1200" spc="-25" dirty="0" smtClean="0">
                <a:latin typeface="Arial"/>
                <a:cs typeface="Arial"/>
              </a:rPr>
              <a:t>understands.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2BA4C-FF45-43DD-8088-964276AA1CB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547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 algn="just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smtClean="0">
                <a:latin typeface="Arial"/>
                <a:cs typeface="Arial"/>
              </a:rPr>
              <a:t>You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start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stop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either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Ambari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interface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command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line. 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start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Ambari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web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interface,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navigate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left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hand  </a:t>
            </a:r>
            <a:r>
              <a:rPr lang="en-US" sz="1200" spc="-25" dirty="0" smtClean="0">
                <a:latin typeface="Arial"/>
                <a:cs typeface="Arial"/>
              </a:rPr>
              <a:t>services </a:t>
            </a:r>
            <a:r>
              <a:rPr lang="en-US" sz="1200" spc="-30" dirty="0" smtClean="0">
                <a:latin typeface="Arial"/>
                <a:cs typeface="Arial"/>
              </a:rPr>
              <a:t>menu. </a:t>
            </a:r>
            <a:r>
              <a:rPr lang="en-US" sz="1200" spc="-25" dirty="0" smtClean="0">
                <a:latin typeface="Arial"/>
                <a:cs typeface="Arial"/>
              </a:rPr>
              <a:t>Then </a:t>
            </a:r>
            <a:r>
              <a:rPr lang="en-US" sz="1200" spc="-20" dirty="0" smtClean="0">
                <a:latin typeface="Arial"/>
                <a:cs typeface="Arial"/>
              </a:rPr>
              <a:t>click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Service Actions menu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select either Start </a:t>
            </a:r>
            <a:r>
              <a:rPr lang="en-US" sz="1200" spc="-20" dirty="0" smtClean="0">
                <a:latin typeface="Arial"/>
                <a:cs typeface="Arial"/>
              </a:rPr>
              <a:t>or</a:t>
            </a:r>
            <a:r>
              <a:rPr lang="en-US" sz="1200" spc="-2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Stop.</a:t>
            </a:r>
            <a:endParaRPr lang="en-US" sz="1200" dirty="0" smtClean="0">
              <a:latin typeface="Arial"/>
              <a:cs typeface="Arial"/>
            </a:endParaRPr>
          </a:p>
          <a:p>
            <a:pPr marL="12700" algn="just">
              <a:lnSpc>
                <a:spcPts val="1540"/>
              </a:lnSpc>
            </a:pPr>
            <a:r>
              <a:rPr lang="en-US" sz="1200" spc="-20" dirty="0" smtClean="0">
                <a:latin typeface="Arial"/>
                <a:cs typeface="Arial"/>
              </a:rPr>
              <a:t>You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also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restart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SQL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Workers,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Run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Check,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Turn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</a:t>
            </a:r>
            <a:endParaRPr lang="en-US" sz="1200" dirty="0" smtClean="0">
              <a:latin typeface="Arial"/>
              <a:cs typeface="Arial"/>
            </a:endParaRPr>
          </a:p>
          <a:p>
            <a:pPr marL="12700" algn="just">
              <a:lnSpc>
                <a:spcPts val="1650"/>
              </a:lnSpc>
            </a:pPr>
            <a:r>
              <a:rPr lang="en-US" sz="1200" spc="-25" dirty="0" smtClean="0">
                <a:latin typeface="Arial"/>
                <a:cs typeface="Arial"/>
              </a:rPr>
              <a:t>Maintenance Mode </a:t>
            </a:r>
            <a:r>
              <a:rPr lang="en-US" sz="1200" spc="-20" dirty="0" smtClean="0">
                <a:latin typeface="Arial"/>
                <a:cs typeface="Arial"/>
              </a:rPr>
              <a:t>from this</a:t>
            </a:r>
            <a:r>
              <a:rPr lang="en-US" sz="1200" spc="-13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menu.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2BA4C-FF45-43DD-8088-964276AA1CB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251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ct val="96000"/>
              </a:lnSpc>
              <a:spcBef>
                <a:spcPts val="590"/>
              </a:spcBef>
            </a:pPr>
            <a:r>
              <a:rPr lang="en-US" sz="1200" spc="-15" dirty="0" smtClean="0">
                <a:latin typeface="Arial"/>
                <a:cs typeface="Arial"/>
              </a:rPr>
              <a:t>Big SQL </a:t>
            </a:r>
            <a:r>
              <a:rPr lang="en-US" sz="1200" spc="-25" dirty="0" smtClean="0">
                <a:latin typeface="Arial"/>
                <a:cs typeface="Arial"/>
              </a:rPr>
              <a:t>includes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command-line interface </a:t>
            </a:r>
            <a:r>
              <a:rPr lang="en-US" sz="1200" spc="-20" dirty="0" smtClean="0">
                <a:latin typeface="Arial"/>
                <a:cs typeface="Arial"/>
              </a:rPr>
              <a:t>called </a:t>
            </a:r>
            <a:r>
              <a:rPr lang="en-US" sz="1200" spc="-25" dirty="0" err="1" smtClean="0">
                <a:latin typeface="Arial"/>
                <a:cs typeface="Arial"/>
              </a:rPr>
              <a:t>JSqsh</a:t>
            </a:r>
            <a:r>
              <a:rPr lang="en-US" sz="1200" spc="-25" dirty="0" smtClean="0">
                <a:latin typeface="Arial"/>
                <a:cs typeface="Arial"/>
              </a:rPr>
              <a:t>. </a:t>
            </a:r>
            <a:r>
              <a:rPr lang="en-US" sz="1200" spc="-20" dirty="0" err="1" smtClean="0">
                <a:latin typeface="Arial"/>
                <a:cs typeface="Arial"/>
              </a:rPr>
              <a:t>JSqsh</a:t>
            </a:r>
            <a:r>
              <a:rPr lang="en-US" sz="1200" spc="-2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(pronounced </a:t>
            </a:r>
            <a:r>
              <a:rPr lang="en-US" sz="1200" spc="-20" dirty="0" smtClean="0">
                <a:latin typeface="Arial"/>
                <a:cs typeface="Arial"/>
              </a:rPr>
              <a:t>Jay-  </a:t>
            </a:r>
            <a:r>
              <a:rPr lang="en-US" sz="1200" spc="-25" dirty="0" err="1" smtClean="0">
                <a:latin typeface="Arial"/>
                <a:cs typeface="Arial"/>
              </a:rPr>
              <a:t>skwish</a:t>
            </a:r>
            <a:r>
              <a:rPr lang="en-US" sz="1200" spc="-25" dirty="0" smtClean="0">
                <a:latin typeface="Arial"/>
                <a:cs typeface="Arial"/>
              </a:rPr>
              <a:t>), short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Java </a:t>
            </a:r>
            <a:r>
              <a:rPr lang="en-US" sz="1200" spc="-25" dirty="0" err="1" smtClean="0">
                <a:latin typeface="Arial"/>
                <a:cs typeface="Arial"/>
              </a:rPr>
              <a:t>SQshell</a:t>
            </a:r>
            <a:r>
              <a:rPr lang="en-US" sz="1200" spc="-25" dirty="0" smtClean="0">
                <a:latin typeface="Arial"/>
                <a:cs typeface="Arial"/>
              </a:rPr>
              <a:t> (pronounced s-q-shell),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0" dirty="0" smtClean="0">
                <a:latin typeface="Arial"/>
                <a:cs typeface="Arial"/>
              </a:rPr>
              <a:t>an </a:t>
            </a:r>
            <a:r>
              <a:rPr lang="en-US" sz="1200" spc="-25" dirty="0" smtClean="0">
                <a:latin typeface="Arial"/>
                <a:cs typeface="Arial"/>
              </a:rPr>
              <a:t>open source database  </a:t>
            </a:r>
            <a:r>
              <a:rPr lang="en-US" sz="1200" spc="-20" dirty="0" smtClean="0">
                <a:latin typeface="Arial"/>
                <a:cs typeface="Arial"/>
              </a:rPr>
              <a:t>query tool </a:t>
            </a:r>
            <a:r>
              <a:rPr lang="en-US" sz="1200" spc="-25" dirty="0" smtClean="0">
                <a:latin typeface="Arial"/>
                <a:cs typeface="Arial"/>
              </a:rPr>
              <a:t>featuring </a:t>
            </a:r>
            <a:r>
              <a:rPr lang="en-US" sz="1200" spc="-20" dirty="0" smtClean="0">
                <a:latin typeface="Arial"/>
                <a:cs typeface="Arial"/>
              </a:rPr>
              <a:t>much of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functionality provided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good shell, </a:t>
            </a:r>
            <a:r>
              <a:rPr lang="en-US" sz="1200" spc="-20" dirty="0" smtClean="0">
                <a:latin typeface="Arial"/>
                <a:cs typeface="Arial"/>
              </a:rPr>
              <a:t>such as  </a:t>
            </a:r>
            <a:r>
              <a:rPr lang="en-US" sz="1200" spc="-25" dirty="0" smtClean="0">
                <a:latin typeface="Arial"/>
                <a:cs typeface="Arial"/>
              </a:rPr>
              <a:t>variables,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redirection,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history,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command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line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editing,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so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shown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chart,  </a:t>
            </a:r>
            <a:r>
              <a:rPr lang="en-US" sz="1200" spc="-15" dirty="0" smtClean="0">
                <a:latin typeface="Arial"/>
                <a:cs typeface="Arial"/>
              </a:rPr>
              <a:t>it </a:t>
            </a:r>
            <a:r>
              <a:rPr lang="en-US" sz="1200" spc="-25" dirty="0" smtClean="0">
                <a:latin typeface="Arial"/>
                <a:cs typeface="Arial"/>
              </a:rPr>
              <a:t>includes built-in help information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wizard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30" dirty="0" smtClean="0">
                <a:latin typeface="Arial"/>
                <a:cs typeface="Arial"/>
              </a:rPr>
              <a:t>establishing </a:t>
            </a:r>
            <a:r>
              <a:rPr lang="en-US" sz="1200" spc="-20" dirty="0" smtClean="0">
                <a:latin typeface="Arial"/>
                <a:cs typeface="Arial"/>
              </a:rPr>
              <a:t>new </a:t>
            </a:r>
            <a:r>
              <a:rPr lang="en-US" sz="1200" spc="-25" dirty="0" smtClean="0">
                <a:latin typeface="Arial"/>
                <a:cs typeface="Arial"/>
              </a:rPr>
              <a:t>database  connections.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08585">
              <a:lnSpc>
                <a:spcPct val="95900"/>
              </a:lnSpc>
              <a:spcBef>
                <a:spcPts val="600"/>
              </a:spcBef>
            </a:pP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addition,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when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Big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installed,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administrators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also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install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IBM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Server  Manager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SQL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Head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Node. This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Web-based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tool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includes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editor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that  </a:t>
            </a:r>
            <a:r>
              <a:rPr lang="en-US" sz="1200" spc="-20" dirty="0" smtClean="0">
                <a:latin typeface="Arial"/>
                <a:cs typeface="Arial"/>
              </a:rPr>
              <a:t>runs </a:t>
            </a:r>
            <a:r>
              <a:rPr lang="en-US" sz="1200" spc="-25" dirty="0" smtClean="0">
                <a:latin typeface="Arial"/>
                <a:cs typeface="Arial"/>
              </a:rPr>
              <a:t>statements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returns results, </a:t>
            </a:r>
            <a:r>
              <a:rPr lang="en-US" sz="1200" spc="-20" dirty="0" smtClean="0">
                <a:latin typeface="Arial"/>
                <a:cs typeface="Arial"/>
              </a:rPr>
              <a:t>as </a:t>
            </a:r>
            <a:r>
              <a:rPr lang="en-US" sz="1200" spc="-25" dirty="0" smtClean="0">
                <a:latin typeface="Arial"/>
                <a:cs typeface="Arial"/>
              </a:rPr>
              <a:t>shown here. </a:t>
            </a:r>
            <a:r>
              <a:rPr lang="en-US" sz="1200" spc="-15" dirty="0" smtClean="0">
                <a:latin typeface="Arial"/>
                <a:cs typeface="Arial"/>
              </a:rPr>
              <a:t>DSM </a:t>
            </a:r>
            <a:r>
              <a:rPr lang="en-US" sz="1200" spc="-25" dirty="0" smtClean="0">
                <a:latin typeface="Arial"/>
                <a:cs typeface="Arial"/>
              </a:rPr>
              <a:t>also includes facilities </a:t>
            </a:r>
            <a:r>
              <a:rPr lang="en-US" sz="1200" spc="-20" dirty="0" smtClean="0">
                <a:latin typeface="Arial"/>
                <a:cs typeface="Arial"/>
              </a:rPr>
              <a:t>for  </a:t>
            </a:r>
            <a:r>
              <a:rPr lang="en-US" sz="1200" spc="-25" dirty="0" smtClean="0">
                <a:latin typeface="Arial"/>
                <a:cs typeface="Arial"/>
              </a:rPr>
              <a:t>monitoring your </a:t>
            </a:r>
            <a:r>
              <a:rPr lang="en-US" sz="1200" spc="-15" dirty="0" smtClean="0">
                <a:latin typeface="Arial"/>
                <a:cs typeface="Arial"/>
              </a:rPr>
              <a:t>Big SQL </a:t>
            </a:r>
            <a:r>
              <a:rPr lang="en-US" sz="1200" spc="-25" dirty="0" smtClean="0">
                <a:latin typeface="Arial"/>
                <a:cs typeface="Arial"/>
              </a:rPr>
              <a:t>database. For </a:t>
            </a:r>
            <a:r>
              <a:rPr lang="en-US" sz="1200" spc="-20" dirty="0" smtClean="0">
                <a:latin typeface="Arial"/>
                <a:cs typeface="Arial"/>
              </a:rPr>
              <a:t>more on </a:t>
            </a:r>
            <a:r>
              <a:rPr lang="en-US" sz="1200" spc="-25" dirty="0" smtClean="0">
                <a:latin typeface="Arial"/>
                <a:cs typeface="Arial"/>
              </a:rPr>
              <a:t>DSM, visit </a:t>
            </a:r>
            <a:r>
              <a:rPr lang="en-US" sz="1200" spc="-25" dirty="0" smtClean="0">
                <a:latin typeface="Arial"/>
                <a:cs typeface="Arial"/>
                <a:hlinkClick r:id="rId3"/>
              </a:rPr>
              <a:t>http://www- 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03.ibm.com/software/products/</a:t>
            </a:r>
            <a:r>
              <a:rPr lang="en-US" sz="1200" spc="-30" dirty="0" err="1" smtClean="0">
                <a:latin typeface="Arial"/>
                <a:cs typeface="Arial"/>
              </a:rPr>
              <a:t>en</a:t>
            </a:r>
            <a:r>
              <a:rPr lang="en-US" sz="1200" spc="-30" dirty="0" smtClean="0">
                <a:latin typeface="Arial"/>
                <a:cs typeface="Arial"/>
              </a:rPr>
              <a:t>/</a:t>
            </a:r>
            <a:r>
              <a:rPr lang="en-US" sz="1200" spc="-30" dirty="0" err="1" smtClean="0">
                <a:latin typeface="Arial"/>
                <a:cs typeface="Arial"/>
              </a:rPr>
              <a:t>ibm</a:t>
            </a:r>
            <a:r>
              <a:rPr lang="en-US" sz="1200" spc="-30" dirty="0" smtClean="0">
                <a:latin typeface="Arial"/>
                <a:cs typeface="Arial"/>
              </a:rPr>
              <a:t>-data-server-manager.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388620">
              <a:lnSpc>
                <a:spcPts val="1610"/>
              </a:lnSpc>
              <a:spcBef>
                <a:spcPts val="655"/>
              </a:spcBef>
            </a:pPr>
            <a:r>
              <a:rPr lang="en-US" sz="1200" spc="-20" dirty="0" smtClean="0">
                <a:latin typeface="Arial"/>
                <a:cs typeface="Arial"/>
              </a:rPr>
              <a:t>Tools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that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support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IBM's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JDBC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/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ODBC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driver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also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options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used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to  access Big</a:t>
            </a:r>
            <a:r>
              <a:rPr lang="en-US" sz="1200" spc="-9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2BA4C-FF45-43DD-8088-964276AA1CB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060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1200" spc="-15" dirty="0" smtClean="0">
                <a:latin typeface="Arial"/>
                <a:cs typeface="Arial"/>
              </a:rPr>
              <a:t>Big SQL </a:t>
            </a:r>
            <a:r>
              <a:rPr lang="en-US" sz="1200" spc="-20" dirty="0" smtClean="0">
                <a:latin typeface="Arial"/>
                <a:cs typeface="Arial"/>
              </a:rPr>
              <a:t>has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CLI </a:t>
            </a:r>
            <a:r>
              <a:rPr lang="en-US" sz="1200" spc="-25" dirty="0" smtClean="0">
                <a:latin typeface="Arial"/>
                <a:cs typeface="Arial"/>
              </a:rPr>
              <a:t>known </a:t>
            </a:r>
            <a:r>
              <a:rPr lang="en-US" sz="1200" spc="-15" dirty="0" smtClean="0">
                <a:latin typeface="Arial"/>
                <a:cs typeface="Arial"/>
              </a:rPr>
              <a:t>as</a:t>
            </a:r>
            <a:r>
              <a:rPr lang="en-US" sz="1200" spc="-260" dirty="0" smtClean="0">
                <a:latin typeface="Arial"/>
                <a:cs typeface="Arial"/>
              </a:rPr>
              <a:t> </a:t>
            </a:r>
            <a:r>
              <a:rPr lang="en-US" sz="1200" spc="-30" dirty="0" err="1" smtClean="0">
                <a:latin typeface="Arial"/>
                <a:cs typeface="Arial"/>
              </a:rPr>
              <a:t>JSqsh</a:t>
            </a:r>
            <a:r>
              <a:rPr lang="en-US" sz="1200" spc="-30" dirty="0" smtClean="0">
                <a:latin typeface="Arial"/>
                <a:cs typeface="Arial"/>
              </a:rPr>
              <a:t>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6100"/>
              </a:lnSpc>
              <a:spcBef>
                <a:spcPts val="600"/>
              </a:spcBef>
            </a:pPr>
            <a:r>
              <a:rPr lang="en-US" sz="1200" spc="-20" dirty="0" err="1" smtClean="0">
                <a:latin typeface="Arial"/>
                <a:cs typeface="Arial"/>
              </a:rPr>
              <a:t>JSqsh</a:t>
            </a:r>
            <a:r>
              <a:rPr lang="en-US" sz="1200" spc="-20" dirty="0" smtClean="0">
                <a:latin typeface="Arial"/>
                <a:cs typeface="Arial"/>
              </a:rPr>
              <a:t> is </a:t>
            </a:r>
            <a:r>
              <a:rPr lang="en-US" sz="1200" spc="-15" dirty="0" smtClean="0">
                <a:latin typeface="Arial"/>
                <a:cs typeface="Arial"/>
              </a:rPr>
              <a:t>an </a:t>
            </a:r>
            <a:r>
              <a:rPr lang="en-US" sz="1200" spc="-20" dirty="0" smtClean="0">
                <a:latin typeface="Arial"/>
                <a:cs typeface="Arial"/>
              </a:rPr>
              <a:t>open source </a:t>
            </a:r>
            <a:r>
              <a:rPr lang="en-US" sz="1200" spc="-25" dirty="0" smtClean="0">
                <a:latin typeface="Arial"/>
                <a:cs typeface="Arial"/>
              </a:rPr>
              <a:t>client that works </a:t>
            </a:r>
            <a:r>
              <a:rPr lang="en-US" sz="1200" spc="-20" dirty="0" smtClean="0">
                <a:latin typeface="Arial"/>
                <a:cs typeface="Arial"/>
              </a:rPr>
              <a:t>with any JDBC </a:t>
            </a:r>
            <a:r>
              <a:rPr lang="en-US" sz="1200" spc="-30" dirty="0" smtClean="0">
                <a:latin typeface="Arial"/>
                <a:cs typeface="Arial"/>
              </a:rPr>
              <a:t>driver, </a:t>
            </a:r>
            <a:r>
              <a:rPr lang="en-US" sz="1200" spc="-25" dirty="0" smtClean="0">
                <a:latin typeface="Arial"/>
                <a:cs typeface="Arial"/>
              </a:rPr>
              <a:t>not just </a:t>
            </a:r>
            <a:r>
              <a:rPr lang="en-US" sz="1200" spc="-15" dirty="0" smtClean="0">
                <a:latin typeface="Arial"/>
                <a:cs typeface="Arial"/>
              </a:rPr>
              <a:t>Big </a:t>
            </a:r>
            <a:r>
              <a:rPr lang="en-US" sz="1200" spc="-25" dirty="0" smtClean="0">
                <a:latin typeface="Arial"/>
                <a:cs typeface="Arial"/>
              </a:rPr>
              <a:t>SQL.  </a:t>
            </a:r>
            <a:r>
              <a:rPr lang="en-US" sz="1200" spc="-20" dirty="0" err="1" smtClean="0">
                <a:latin typeface="Arial"/>
                <a:cs typeface="Arial"/>
              </a:rPr>
              <a:t>JSqsh</a:t>
            </a:r>
            <a:r>
              <a:rPr lang="en-US" sz="1200" spc="-20" dirty="0" smtClean="0">
                <a:latin typeface="Arial"/>
                <a:cs typeface="Arial"/>
              </a:rPr>
              <a:t> has the </a:t>
            </a:r>
            <a:r>
              <a:rPr lang="en-US" sz="1200" spc="-25" dirty="0" smtClean="0">
                <a:latin typeface="Arial"/>
                <a:cs typeface="Arial"/>
              </a:rPr>
              <a:t>capability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do query </a:t>
            </a:r>
            <a:r>
              <a:rPr lang="en-US" sz="1200" spc="-25" dirty="0" smtClean="0">
                <a:latin typeface="Arial"/>
                <a:cs typeface="Arial"/>
              </a:rPr>
              <a:t>history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query recall. </a:t>
            </a:r>
            <a:r>
              <a:rPr lang="en-US" sz="1200" spc="-20" dirty="0" smtClean="0">
                <a:latin typeface="Arial"/>
                <a:cs typeface="Arial"/>
              </a:rPr>
              <a:t>It </a:t>
            </a:r>
            <a:r>
              <a:rPr lang="en-US" sz="1200" spc="-25" dirty="0" smtClean="0">
                <a:latin typeface="Arial"/>
                <a:cs typeface="Arial"/>
              </a:rPr>
              <a:t>displays results </a:t>
            </a:r>
            <a:r>
              <a:rPr lang="en-US" sz="1200" spc="-10" dirty="0" smtClean="0">
                <a:latin typeface="Arial"/>
                <a:cs typeface="Arial"/>
              </a:rPr>
              <a:t>in  </a:t>
            </a:r>
            <a:r>
              <a:rPr lang="en-US" sz="1200" spc="-25" dirty="0" smtClean="0">
                <a:latin typeface="Arial"/>
                <a:cs typeface="Arial"/>
              </a:rPr>
              <a:t>various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styles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depending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file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type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such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traditional,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CSV,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JSON,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etc.).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You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  </a:t>
            </a:r>
            <a:r>
              <a:rPr lang="en-US" sz="1200" spc="-25" dirty="0" smtClean="0">
                <a:latin typeface="Arial"/>
                <a:cs typeface="Arial"/>
              </a:rPr>
              <a:t>have </a:t>
            </a:r>
            <a:r>
              <a:rPr lang="en-US" sz="1200" spc="-20" dirty="0" smtClean="0">
                <a:latin typeface="Arial"/>
                <a:cs typeface="Arial"/>
              </a:rPr>
              <a:t>also </a:t>
            </a:r>
            <a:r>
              <a:rPr lang="en-US" sz="1200" spc="-25" dirty="0" smtClean="0">
                <a:latin typeface="Arial"/>
                <a:cs typeface="Arial"/>
              </a:rPr>
              <a:t>have multiple active</a:t>
            </a:r>
            <a:r>
              <a:rPr lang="en-US" sz="1200" spc="-1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sessions.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1200" spc="-20" dirty="0" smtClean="0">
                <a:latin typeface="Arial"/>
                <a:cs typeface="Arial"/>
              </a:rPr>
              <a:t>The CLI </a:t>
            </a:r>
            <a:r>
              <a:rPr lang="en-US" sz="1200" spc="-15" dirty="0" smtClean="0">
                <a:latin typeface="Arial"/>
                <a:cs typeface="Arial"/>
              </a:rPr>
              <a:t>can be </a:t>
            </a:r>
            <a:r>
              <a:rPr lang="en-US" sz="1200" spc="-25" dirty="0" smtClean="0">
                <a:latin typeface="Arial"/>
                <a:cs typeface="Arial"/>
              </a:rPr>
              <a:t>started</a:t>
            </a:r>
            <a:r>
              <a:rPr lang="en-US" sz="1200" spc="-20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with: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lang="en-US" sz="1200" dirty="0" smtClean="0">
                <a:latin typeface="Courier New"/>
                <a:cs typeface="Courier New"/>
              </a:rPr>
              <a:t>cd</a:t>
            </a:r>
            <a:r>
              <a:rPr lang="en-US" sz="1200" spc="-5" dirty="0" smtClean="0">
                <a:latin typeface="Courier New"/>
                <a:cs typeface="Courier New"/>
              </a:rPr>
              <a:t> /</a:t>
            </a:r>
            <a:r>
              <a:rPr lang="en-US" sz="1200" spc="-5" dirty="0" err="1" smtClean="0">
                <a:latin typeface="Courier New"/>
                <a:cs typeface="Courier New"/>
              </a:rPr>
              <a:t>usr</a:t>
            </a:r>
            <a:r>
              <a:rPr lang="en-US" sz="1200" spc="-5" dirty="0" smtClean="0">
                <a:latin typeface="Courier New"/>
                <a:cs typeface="Courier New"/>
              </a:rPr>
              <a:t>/</a:t>
            </a:r>
            <a:r>
              <a:rPr lang="en-US" sz="1200" spc="-5" dirty="0" err="1" smtClean="0">
                <a:latin typeface="Courier New"/>
                <a:cs typeface="Courier New"/>
              </a:rPr>
              <a:t>ibmpacks</a:t>
            </a:r>
            <a:r>
              <a:rPr lang="en-US" sz="1200" spc="-5" dirty="0" smtClean="0">
                <a:latin typeface="Courier New"/>
                <a:cs typeface="Courier New"/>
              </a:rPr>
              <a:t>/common-</a:t>
            </a:r>
            <a:r>
              <a:rPr lang="en-US" sz="1200" spc="-5" dirty="0" err="1" smtClean="0">
                <a:latin typeface="Courier New"/>
                <a:cs typeface="Courier New"/>
              </a:rPr>
              <a:t>utils</a:t>
            </a:r>
            <a:r>
              <a:rPr lang="en-US" sz="1200" spc="-5" dirty="0" smtClean="0">
                <a:latin typeface="Courier New"/>
                <a:cs typeface="Courier New"/>
              </a:rPr>
              <a:t>/current/</a:t>
            </a:r>
            <a:r>
              <a:rPr lang="en-US" sz="1200" spc="-5" dirty="0" err="1" smtClean="0">
                <a:latin typeface="Courier New"/>
                <a:cs typeface="Courier New"/>
              </a:rPr>
              <a:t>jsqsh</a:t>
            </a:r>
            <a:r>
              <a:rPr lang="en-US" sz="1200" spc="-5" dirty="0" smtClean="0">
                <a:latin typeface="Courier New"/>
                <a:cs typeface="Courier New"/>
              </a:rPr>
              <a:t>/bin</a:t>
            </a:r>
            <a:endParaRPr lang="en-US" sz="12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en-US" sz="1200" spc="-5" dirty="0" smtClean="0">
                <a:latin typeface="Courier New"/>
                <a:cs typeface="Courier New"/>
              </a:rPr>
              <a:t>./</a:t>
            </a:r>
            <a:r>
              <a:rPr lang="en-US" sz="1200" spc="-5" dirty="0" err="1" smtClean="0">
                <a:latin typeface="Courier New"/>
                <a:cs typeface="Courier New"/>
              </a:rPr>
              <a:t>jsqsh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2BA4C-FF45-43DD-8088-964276AA1CB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585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sz="7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96200"/>
              </a:lnSpc>
              <a:spcBef>
                <a:spcPts val="5"/>
              </a:spcBef>
            </a:pPr>
            <a:r>
              <a:rPr lang="en-US" sz="1200" spc="-20" dirty="0" smtClean="0">
                <a:latin typeface="Arial"/>
                <a:cs typeface="Arial"/>
              </a:rPr>
              <a:t>When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first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JSqsh</a:t>
            </a:r>
            <a:r>
              <a:rPr lang="en-US" sz="1200" spc="-25" dirty="0" smtClean="0">
                <a:latin typeface="Arial"/>
                <a:cs typeface="Arial"/>
              </a:rPr>
              <a:t>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recommended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up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connection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  wizard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supply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information. Once </a:t>
            </a:r>
            <a:r>
              <a:rPr lang="en-US" sz="1200" spc="-20" dirty="0" smtClean="0">
                <a:latin typeface="Arial"/>
                <a:cs typeface="Arial"/>
              </a:rPr>
              <a:t>that has been </a:t>
            </a:r>
            <a:r>
              <a:rPr lang="en-US" sz="1200" spc="-15" dirty="0" smtClean="0">
                <a:latin typeface="Arial"/>
                <a:cs typeface="Arial"/>
              </a:rPr>
              <a:t>set </a:t>
            </a:r>
            <a:r>
              <a:rPr lang="en-US" sz="1200" spc="-25" dirty="0" smtClean="0">
                <a:latin typeface="Arial"/>
                <a:cs typeface="Arial"/>
              </a:rPr>
              <a:t>up, you </a:t>
            </a:r>
            <a:r>
              <a:rPr lang="en-US" sz="1200" spc="-15" dirty="0" smtClean="0">
                <a:latin typeface="Arial"/>
                <a:cs typeface="Arial"/>
              </a:rPr>
              <a:t>can </a:t>
            </a:r>
            <a:r>
              <a:rPr lang="en-US" sz="1200" spc="-25" dirty="0" smtClean="0">
                <a:latin typeface="Arial"/>
                <a:cs typeface="Arial"/>
              </a:rPr>
              <a:t>connect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default </a:t>
            </a:r>
            <a:r>
              <a:rPr lang="en-US" sz="1200" spc="-25" dirty="0" err="1" smtClean="0">
                <a:latin typeface="Arial"/>
                <a:cs typeface="Arial"/>
              </a:rPr>
              <a:t>bigsql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database.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2BA4C-FF45-43DD-8088-964276AA1CB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320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0" dirty="0" smtClean="0">
                <a:latin typeface="Arial"/>
                <a:cs typeface="Arial"/>
              </a:rPr>
              <a:t>If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have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err="1" smtClean="0">
                <a:latin typeface="Arial"/>
                <a:cs typeface="Arial"/>
              </a:rPr>
              <a:t>JSqsh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before,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will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know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default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command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terminator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5" dirty="0" smtClean="0">
                <a:latin typeface="Arial"/>
                <a:cs typeface="Arial"/>
              </a:rPr>
              <a:t>semicolon.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15" dirty="0" smtClean="0">
                <a:latin typeface="Arial"/>
                <a:cs typeface="Arial"/>
              </a:rPr>
              <a:t>Big </a:t>
            </a:r>
            <a:r>
              <a:rPr lang="en-US" sz="1200" spc="-20" dirty="0" smtClean="0">
                <a:latin typeface="Arial"/>
                <a:cs typeface="Arial"/>
              </a:rPr>
              <a:t>SQL,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semicolon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0" dirty="0" smtClean="0">
                <a:latin typeface="Arial"/>
                <a:cs typeface="Arial"/>
              </a:rPr>
              <a:t>also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valid </a:t>
            </a:r>
            <a:r>
              <a:rPr lang="en-US" sz="1200" spc="-15" dirty="0" smtClean="0">
                <a:latin typeface="Arial"/>
                <a:cs typeface="Arial"/>
              </a:rPr>
              <a:t>SQL </a:t>
            </a:r>
            <a:r>
              <a:rPr lang="en-US" sz="1200" spc="-10" dirty="0" smtClean="0">
                <a:latin typeface="Arial"/>
                <a:cs typeface="Arial"/>
              </a:rPr>
              <a:t>PL </a:t>
            </a:r>
            <a:r>
              <a:rPr lang="en-US" sz="1200" spc="-25" dirty="0" smtClean="0">
                <a:latin typeface="Arial"/>
                <a:cs typeface="Arial"/>
              </a:rPr>
              <a:t>statement terminator,  </a:t>
            </a:r>
            <a:r>
              <a:rPr lang="en-US" sz="1200" spc="-10" dirty="0" smtClean="0">
                <a:latin typeface="Arial"/>
                <a:cs typeface="Arial"/>
              </a:rPr>
              <a:t>so </a:t>
            </a:r>
            <a:r>
              <a:rPr lang="en-US" sz="1200" spc="-25" dirty="0" smtClean="0">
                <a:latin typeface="Arial"/>
                <a:cs typeface="Arial"/>
              </a:rPr>
              <a:t>while </a:t>
            </a:r>
            <a:r>
              <a:rPr lang="en-US" sz="1200" spc="-20" dirty="0" err="1" smtClean="0">
                <a:latin typeface="Arial"/>
                <a:cs typeface="Arial"/>
              </a:rPr>
              <a:t>JSqsh</a:t>
            </a:r>
            <a:r>
              <a:rPr lang="en-US" sz="1200" spc="-20" dirty="0" smtClean="0">
                <a:latin typeface="Arial"/>
                <a:cs typeface="Arial"/>
              </a:rPr>
              <a:t> can take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best </a:t>
            </a:r>
            <a:r>
              <a:rPr lang="en-US" sz="1200" spc="-25" dirty="0" smtClean="0">
                <a:latin typeface="Arial"/>
                <a:cs typeface="Arial"/>
              </a:rPr>
              <a:t>guess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determine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actual statement, </a:t>
            </a:r>
            <a:r>
              <a:rPr lang="en-US" sz="1200" spc="-15" dirty="0" smtClean="0">
                <a:latin typeface="Arial"/>
                <a:cs typeface="Arial"/>
              </a:rPr>
              <a:t>it can  </a:t>
            </a:r>
            <a:r>
              <a:rPr lang="en-US" sz="1200" spc="-25" dirty="0" smtClean="0">
                <a:latin typeface="Arial"/>
                <a:cs typeface="Arial"/>
              </a:rPr>
              <a:t>sometimes </a:t>
            </a:r>
            <a:r>
              <a:rPr lang="en-US" sz="1200" spc="-20" dirty="0" smtClean="0">
                <a:latin typeface="Arial"/>
                <a:cs typeface="Arial"/>
              </a:rPr>
              <a:t>get it </a:t>
            </a:r>
            <a:r>
              <a:rPr lang="en-US" sz="1200" spc="-25" dirty="0" smtClean="0">
                <a:latin typeface="Arial"/>
                <a:cs typeface="Arial"/>
              </a:rPr>
              <a:t>wrong. </a:t>
            </a:r>
            <a:r>
              <a:rPr lang="en-US" sz="1200" spc="-20" dirty="0" smtClean="0">
                <a:latin typeface="Arial"/>
                <a:cs typeface="Arial"/>
              </a:rPr>
              <a:t>When that </a:t>
            </a:r>
            <a:r>
              <a:rPr lang="en-US" sz="1200" spc="-25" dirty="0" smtClean="0">
                <a:latin typeface="Arial"/>
                <a:cs typeface="Arial"/>
              </a:rPr>
              <a:t>happens,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statement will </a:t>
            </a:r>
            <a:r>
              <a:rPr lang="en-US" sz="1200" spc="-20" dirty="0" smtClean="0">
                <a:latin typeface="Arial"/>
                <a:cs typeface="Arial"/>
              </a:rPr>
              <a:t>not run </a:t>
            </a:r>
            <a:r>
              <a:rPr lang="en-US" sz="1200" spc="-25" dirty="0" smtClean="0">
                <a:latin typeface="Arial"/>
                <a:cs typeface="Arial"/>
              </a:rPr>
              <a:t>until you  explicitly execute </a:t>
            </a:r>
            <a:r>
              <a:rPr lang="en-US" sz="1200" spc="-20" dirty="0" smtClean="0">
                <a:latin typeface="Arial"/>
                <a:cs typeface="Arial"/>
              </a:rPr>
              <a:t>the "go" </a:t>
            </a:r>
            <a:r>
              <a:rPr lang="en-US" sz="1200" spc="-25" dirty="0" smtClean="0">
                <a:latin typeface="Arial"/>
                <a:cs typeface="Arial"/>
              </a:rPr>
              <a:t>command.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semicolon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Big SQL is </a:t>
            </a:r>
            <a:r>
              <a:rPr lang="en-US" sz="1200" spc="-25" dirty="0" smtClean="0">
                <a:latin typeface="Arial"/>
                <a:cs typeface="Arial"/>
              </a:rPr>
              <a:t>actually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i="1" spc="-40" dirty="0" smtClean="0">
                <a:latin typeface="Arial"/>
                <a:cs typeface="Arial"/>
              </a:rPr>
              <a:t>go  </a:t>
            </a:r>
            <a:r>
              <a:rPr lang="en-US" sz="1200" spc="-25" dirty="0" smtClean="0">
                <a:latin typeface="Arial"/>
                <a:cs typeface="Arial"/>
              </a:rPr>
              <a:t>command </a:t>
            </a:r>
            <a:r>
              <a:rPr lang="en-US" sz="1200" spc="-30" dirty="0" smtClean="0">
                <a:latin typeface="Arial"/>
                <a:cs typeface="Arial"/>
              </a:rPr>
              <a:t>underneath. Alternatively, </a:t>
            </a:r>
            <a:r>
              <a:rPr lang="en-US" sz="1200" spc="-25" dirty="0" smtClean="0">
                <a:latin typeface="Arial"/>
                <a:cs typeface="Arial"/>
              </a:rPr>
              <a:t>you </a:t>
            </a:r>
            <a:r>
              <a:rPr lang="en-US" sz="1200" spc="-20" dirty="0" smtClean="0">
                <a:latin typeface="Arial"/>
                <a:cs typeface="Arial"/>
              </a:rPr>
              <a:t>can </a:t>
            </a:r>
            <a:r>
              <a:rPr lang="en-US" sz="1200" spc="-25" dirty="0" smtClean="0">
                <a:latin typeface="Arial"/>
                <a:cs typeface="Arial"/>
              </a:rPr>
              <a:t>change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default terminator </a:t>
            </a:r>
            <a:r>
              <a:rPr lang="en-US" sz="1200" spc="-20" dirty="0" smtClean="0">
                <a:latin typeface="Arial"/>
                <a:cs typeface="Arial"/>
              </a:rPr>
              <a:t>from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5" dirty="0" smtClean="0">
                <a:latin typeface="Arial"/>
                <a:cs typeface="Arial"/>
              </a:rPr>
              <a:t>semicolon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another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terminator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such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5" dirty="0" smtClean="0">
                <a:latin typeface="Arial"/>
                <a:cs typeface="Arial"/>
              </a:rPr>
              <a:t>@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symbol.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2BA4C-FF45-43DD-8088-964276AA1CB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201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ct val="96100"/>
              </a:lnSpc>
              <a:spcBef>
                <a:spcPts val="585"/>
              </a:spcBef>
            </a:pPr>
            <a:r>
              <a:rPr lang="en-US" sz="1200" dirty="0" smtClean="0">
                <a:latin typeface="Arial"/>
                <a:cs typeface="Arial"/>
              </a:rPr>
              <a:t>Big </a:t>
            </a:r>
            <a:r>
              <a:rPr lang="en-US" sz="1200" spc="-5" dirty="0" smtClean="0">
                <a:latin typeface="Arial"/>
                <a:cs typeface="Arial"/>
              </a:rPr>
              <a:t>SQL includes web tooling called IBM Data Server </a:t>
            </a:r>
            <a:r>
              <a:rPr lang="en-US" sz="1200" spc="-15" dirty="0" smtClean="0">
                <a:latin typeface="Arial"/>
                <a:cs typeface="Arial"/>
              </a:rPr>
              <a:t>Manager. </a:t>
            </a:r>
            <a:r>
              <a:rPr lang="en-US" sz="1200" spc="-50" dirty="0" smtClean="0">
                <a:latin typeface="Arial"/>
                <a:cs typeface="Arial"/>
              </a:rPr>
              <a:t>You </a:t>
            </a:r>
            <a:r>
              <a:rPr lang="en-US" sz="1200" spc="-5" dirty="0" smtClean="0">
                <a:latin typeface="Arial"/>
                <a:cs typeface="Arial"/>
              </a:rPr>
              <a:t>start </a:t>
            </a:r>
            <a:r>
              <a:rPr lang="en-US" sz="1200" dirty="0" smtClean="0">
                <a:latin typeface="Arial"/>
                <a:cs typeface="Arial"/>
              </a:rPr>
              <a:t>the </a:t>
            </a:r>
            <a:r>
              <a:rPr lang="en-US" sz="1200" spc="-10" dirty="0" smtClean="0">
                <a:latin typeface="Arial"/>
                <a:cs typeface="Arial"/>
              </a:rPr>
              <a:t>web  </a:t>
            </a:r>
            <a:r>
              <a:rPr lang="en-US" sz="1200" spc="-5" dirty="0" smtClean="0">
                <a:latin typeface="Arial"/>
                <a:cs typeface="Arial"/>
              </a:rPr>
              <a:t>tooling </a:t>
            </a:r>
            <a:r>
              <a:rPr lang="en-US" sz="1200" dirty="0" smtClean="0">
                <a:latin typeface="Arial"/>
                <a:cs typeface="Arial"/>
              </a:rPr>
              <a:t>by </a:t>
            </a:r>
            <a:r>
              <a:rPr lang="en-US" sz="1200" spc="-5" dirty="0" smtClean="0">
                <a:latin typeface="Arial"/>
                <a:cs typeface="Arial"/>
              </a:rPr>
              <a:t>clicking </a:t>
            </a:r>
            <a:r>
              <a:rPr lang="en-US" sz="1200" dirty="0" smtClean="0">
                <a:latin typeface="Arial"/>
                <a:cs typeface="Arial"/>
              </a:rPr>
              <a:t>"Big </a:t>
            </a:r>
            <a:r>
              <a:rPr lang="en-US" sz="1200" spc="-5" dirty="0" smtClean="0">
                <a:latin typeface="Arial"/>
                <a:cs typeface="Arial"/>
              </a:rPr>
              <a:t>SQL DSM" </a:t>
            </a:r>
            <a:r>
              <a:rPr lang="en-US" sz="1200" dirty="0" smtClean="0">
                <a:latin typeface="Arial"/>
                <a:cs typeface="Arial"/>
              </a:rPr>
              <a:t>in </a:t>
            </a:r>
            <a:r>
              <a:rPr lang="en-US" sz="1200" spc="-5" dirty="0" smtClean="0">
                <a:latin typeface="Arial"/>
                <a:cs typeface="Arial"/>
              </a:rPr>
              <a:t>the services menu within </a:t>
            </a:r>
            <a:r>
              <a:rPr lang="en-US" sz="1200" spc="-5" dirty="0" err="1" smtClean="0">
                <a:latin typeface="Arial"/>
                <a:cs typeface="Arial"/>
              </a:rPr>
              <a:t>Ambari</a:t>
            </a:r>
            <a:r>
              <a:rPr lang="en-US" sz="1200" spc="-5" dirty="0" smtClean="0">
                <a:latin typeface="Arial"/>
                <a:cs typeface="Arial"/>
              </a:rPr>
              <a:t>. Then, click  </a:t>
            </a:r>
            <a:r>
              <a:rPr lang="en-US" sz="1200" dirty="0" smtClean="0">
                <a:latin typeface="Arial"/>
                <a:cs typeface="Arial"/>
              </a:rPr>
              <a:t>the Quick </a:t>
            </a:r>
            <a:r>
              <a:rPr lang="en-US" sz="1200" spc="-5" dirty="0" smtClean="0">
                <a:latin typeface="Arial"/>
                <a:cs typeface="Arial"/>
              </a:rPr>
              <a:t>Links menu </a:t>
            </a:r>
            <a:r>
              <a:rPr lang="en-US" sz="1200" dirty="0" smtClean="0">
                <a:latin typeface="Arial"/>
                <a:cs typeface="Arial"/>
              </a:rPr>
              <a:t>and </a:t>
            </a:r>
            <a:r>
              <a:rPr lang="en-US" sz="1200" spc="-5" dirty="0" smtClean="0">
                <a:latin typeface="Arial"/>
                <a:cs typeface="Arial"/>
              </a:rPr>
              <a:t>select "DSM Console". </a:t>
            </a:r>
            <a:r>
              <a:rPr lang="en-US" sz="1200" dirty="0" smtClean="0">
                <a:latin typeface="Arial"/>
                <a:cs typeface="Arial"/>
              </a:rPr>
              <a:t>From </a:t>
            </a:r>
            <a:r>
              <a:rPr lang="en-US" sz="1200" spc="-5" dirty="0" smtClean="0">
                <a:latin typeface="Arial"/>
                <a:cs typeface="Arial"/>
              </a:rPr>
              <a:t>there, you </a:t>
            </a:r>
            <a:r>
              <a:rPr lang="en-US" sz="1200" dirty="0" smtClean="0">
                <a:latin typeface="Arial"/>
                <a:cs typeface="Arial"/>
              </a:rPr>
              <a:t>can </a:t>
            </a:r>
            <a:r>
              <a:rPr lang="en-US" sz="1200" spc="-5" dirty="0" smtClean="0">
                <a:latin typeface="Arial"/>
                <a:cs typeface="Arial"/>
              </a:rPr>
              <a:t>work with </a:t>
            </a:r>
            <a:r>
              <a:rPr lang="en-US" sz="1200" dirty="0" smtClean="0">
                <a:latin typeface="Arial"/>
                <a:cs typeface="Arial"/>
              </a:rPr>
              <a:t>Big  SQL and </a:t>
            </a:r>
            <a:r>
              <a:rPr lang="en-US" sz="1200" spc="-5" dirty="0" smtClean="0">
                <a:latin typeface="Arial"/>
                <a:cs typeface="Arial"/>
              </a:rPr>
              <a:t>perform tasks such </a:t>
            </a:r>
            <a:r>
              <a:rPr lang="en-US" sz="1200" dirty="0" smtClean="0">
                <a:latin typeface="Arial"/>
                <a:cs typeface="Arial"/>
              </a:rPr>
              <a:t>as </a:t>
            </a:r>
            <a:r>
              <a:rPr lang="en-US" sz="1200" spc="-5" dirty="0" smtClean="0">
                <a:latin typeface="Arial"/>
                <a:cs typeface="Arial"/>
              </a:rPr>
              <a:t>querying </a:t>
            </a:r>
            <a:r>
              <a:rPr lang="en-US" sz="1200" dirty="0" smtClean="0">
                <a:latin typeface="Arial"/>
                <a:cs typeface="Arial"/>
              </a:rPr>
              <a:t>and </a:t>
            </a:r>
            <a:r>
              <a:rPr lang="en-US" sz="1200" spc="-5" dirty="0" smtClean="0">
                <a:latin typeface="Arial"/>
                <a:cs typeface="Arial"/>
              </a:rPr>
              <a:t>monitoring </a:t>
            </a:r>
            <a:r>
              <a:rPr lang="en-US" sz="1200" dirty="0" smtClean="0">
                <a:latin typeface="Arial"/>
                <a:cs typeface="Arial"/>
              </a:rPr>
              <a:t>Big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SQL.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2BA4C-FF45-43DD-8088-964276AA1CB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930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Within Data </a:t>
            </a:r>
            <a:r>
              <a:rPr lang="en-US" sz="1200" spc="-25" dirty="0" smtClean="0">
                <a:latin typeface="Arial"/>
                <a:cs typeface="Arial"/>
              </a:rPr>
              <a:t>Server Manager (DSM), </a:t>
            </a:r>
            <a:r>
              <a:rPr lang="en-US" sz="1200" spc="-20" dirty="0" smtClean="0">
                <a:latin typeface="Arial"/>
                <a:cs typeface="Arial"/>
              </a:rPr>
              <a:t>you create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connection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your </a:t>
            </a:r>
            <a:r>
              <a:rPr lang="en-US" sz="1200" spc="-15" dirty="0" smtClean="0">
                <a:latin typeface="Arial"/>
                <a:cs typeface="Arial"/>
              </a:rPr>
              <a:t>Big SQL  </a:t>
            </a:r>
            <a:r>
              <a:rPr lang="en-US" sz="1200" spc="-25" dirty="0" smtClean="0">
                <a:latin typeface="Arial"/>
                <a:cs typeface="Arial"/>
              </a:rPr>
              <a:t>database.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Once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connection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setup,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connect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your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instance 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submit</a:t>
            </a:r>
            <a:r>
              <a:rPr lang="en-US" sz="1200" spc="-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queries.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2BA4C-FF45-43DD-8088-964276AA1CB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08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1200" spc="-20" dirty="0" smtClean="0">
                <a:latin typeface="Arial"/>
                <a:cs typeface="Arial"/>
              </a:rPr>
              <a:t>Let's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start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our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motivation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build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new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SQL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engine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for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Hadoop...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645"/>
              </a:spcBef>
            </a:pPr>
            <a:r>
              <a:rPr lang="en-US" sz="1200" spc="-25" dirty="0" smtClean="0">
                <a:latin typeface="Arial"/>
                <a:cs typeface="Arial"/>
              </a:rPr>
              <a:t>Hadoop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very appealing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businesses needing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store </a:t>
            </a:r>
            <a:r>
              <a:rPr lang="en-US" sz="1200" spc="-25" dirty="0" smtClean="0">
                <a:latin typeface="Arial"/>
                <a:cs typeface="Arial"/>
              </a:rPr>
              <a:t>large volumes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various  types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cost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effective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way. </a:t>
            </a:r>
            <a:r>
              <a:rPr lang="en-US" sz="1200" spc="-20" dirty="0" smtClean="0">
                <a:latin typeface="Arial"/>
                <a:cs typeface="Arial"/>
              </a:rPr>
              <a:t>It's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quite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easy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store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 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scale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out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inexpensively. </a:t>
            </a:r>
            <a:r>
              <a:rPr lang="en-US" sz="1200" spc="-20" dirty="0" smtClean="0">
                <a:latin typeface="Arial"/>
                <a:cs typeface="Arial"/>
              </a:rPr>
              <a:t>But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30" dirty="0" smtClean="0">
                <a:latin typeface="Arial"/>
                <a:cs typeface="Arial"/>
              </a:rPr>
              <a:t> very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difficult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get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value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out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information.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34290">
              <a:lnSpc>
                <a:spcPts val="1610"/>
              </a:lnSpc>
              <a:spcBef>
                <a:spcPts val="15"/>
              </a:spcBef>
            </a:pP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expertise required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do </a:t>
            </a:r>
            <a:r>
              <a:rPr lang="en-US" sz="1200" spc="-30" dirty="0" smtClean="0">
                <a:latin typeface="Arial"/>
                <a:cs typeface="Arial"/>
              </a:rPr>
              <a:t>traditional </a:t>
            </a:r>
            <a:r>
              <a:rPr lang="en-US" sz="1200" spc="-25" dirty="0" smtClean="0">
                <a:latin typeface="Arial"/>
                <a:cs typeface="Arial"/>
              </a:rPr>
              <a:t>Hadoop programming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short supply </a:t>
            </a:r>
            <a:r>
              <a:rPr lang="en-US" sz="1200" spc="-20" dirty="0" smtClean="0">
                <a:latin typeface="Arial"/>
                <a:cs typeface="Arial"/>
              </a:rPr>
              <a:t>and is  quite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expensive. </a:t>
            </a:r>
            <a:r>
              <a:rPr lang="en-US" sz="1200" spc="-20" dirty="0" smtClean="0">
                <a:latin typeface="Arial"/>
                <a:cs typeface="Arial"/>
              </a:rPr>
              <a:t>But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potential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extend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warehouse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so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compelling 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15" dirty="0" smtClean="0">
                <a:latin typeface="Arial"/>
                <a:cs typeface="Arial"/>
              </a:rPr>
              <a:t>SQL </a:t>
            </a:r>
            <a:r>
              <a:rPr lang="en-US" sz="1200" spc="-25" dirty="0" smtClean="0">
                <a:latin typeface="Arial"/>
                <a:cs typeface="Arial"/>
              </a:rPr>
              <a:t>access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Hadoop </a:t>
            </a:r>
            <a:r>
              <a:rPr lang="en-US" sz="1200" spc="-20" dirty="0" smtClean="0">
                <a:latin typeface="Arial"/>
                <a:cs typeface="Arial"/>
              </a:rPr>
              <a:t>data has </a:t>
            </a:r>
            <a:r>
              <a:rPr lang="en-US" sz="1200" spc="-30" dirty="0" smtClean="0">
                <a:latin typeface="Arial"/>
                <a:cs typeface="Arial"/>
              </a:rPr>
              <a:t>grown </a:t>
            </a:r>
            <a:r>
              <a:rPr lang="en-US" sz="1200" spc="-20" dirty="0" smtClean="0">
                <a:latin typeface="Arial"/>
                <a:cs typeface="Arial"/>
              </a:rPr>
              <a:t>quite </a:t>
            </a:r>
            <a:r>
              <a:rPr lang="en-US" sz="1200" spc="-30" dirty="0" smtClean="0">
                <a:latin typeface="Arial"/>
                <a:cs typeface="Arial"/>
              </a:rPr>
              <a:t>popular. </a:t>
            </a:r>
            <a:r>
              <a:rPr lang="en-US" sz="1200" spc="-20" dirty="0" smtClean="0">
                <a:latin typeface="Arial"/>
                <a:cs typeface="Arial"/>
              </a:rPr>
              <a:t>Just </a:t>
            </a:r>
            <a:r>
              <a:rPr lang="en-US" sz="1200" spc="-25" dirty="0" smtClean="0">
                <a:latin typeface="Arial"/>
                <a:cs typeface="Arial"/>
              </a:rPr>
              <a:t>think </a:t>
            </a:r>
            <a:r>
              <a:rPr lang="en-US" sz="1200" spc="-20" dirty="0" smtClean="0">
                <a:latin typeface="Arial"/>
                <a:cs typeface="Arial"/>
              </a:rPr>
              <a:t>of it: </a:t>
            </a:r>
            <a:r>
              <a:rPr lang="en-US" sz="1200" spc="-25" dirty="0" smtClean="0">
                <a:latin typeface="Arial"/>
                <a:cs typeface="Arial"/>
              </a:rPr>
              <a:t>you </a:t>
            </a:r>
            <a:r>
              <a:rPr lang="en-US" sz="1200" spc="-30" dirty="0" smtClean="0">
                <a:latin typeface="Arial"/>
                <a:cs typeface="Arial"/>
              </a:rPr>
              <a:t>have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5" dirty="0" smtClean="0">
                <a:latin typeface="Arial"/>
                <a:cs typeface="Arial"/>
              </a:rPr>
              <a:t>flexible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platform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like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have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entire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industry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skills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extensive tools </a:t>
            </a:r>
            <a:r>
              <a:rPr lang="en-US" sz="1200" spc="-20" dirty="0" smtClean="0">
                <a:latin typeface="Arial"/>
                <a:cs typeface="Arial"/>
              </a:rPr>
              <a:t>that are </a:t>
            </a:r>
            <a:r>
              <a:rPr lang="en-US" sz="1200" spc="-25" dirty="0" smtClean="0">
                <a:latin typeface="Arial"/>
                <a:cs typeface="Arial"/>
              </a:rPr>
              <a:t>based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SQL. If </a:t>
            </a:r>
            <a:r>
              <a:rPr lang="en-US" sz="1200" spc="-25" dirty="0" smtClean="0">
                <a:latin typeface="Arial"/>
                <a:cs typeface="Arial"/>
              </a:rPr>
              <a:t>Hadoop clusters </a:t>
            </a:r>
            <a:r>
              <a:rPr lang="en-US" sz="1200" spc="-20" dirty="0" smtClean="0">
                <a:latin typeface="Arial"/>
                <a:cs typeface="Arial"/>
              </a:rPr>
              <a:t>can </a:t>
            </a:r>
            <a:r>
              <a:rPr lang="en-US" sz="1200" spc="-25" dirty="0" smtClean="0">
                <a:latin typeface="Arial"/>
                <a:cs typeface="Arial"/>
              </a:rPr>
              <a:t>have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native </a:t>
            </a:r>
            <a:r>
              <a:rPr lang="en-US" sz="1200" spc="-20" dirty="0" smtClean="0">
                <a:latin typeface="Arial"/>
                <a:cs typeface="Arial"/>
              </a:rPr>
              <a:t>SQL  </a:t>
            </a:r>
            <a:r>
              <a:rPr lang="en-US" sz="1200" spc="-25" dirty="0" smtClean="0">
                <a:latin typeface="Arial"/>
                <a:cs typeface="Arial"/>
              </a:rPr>
              <a:t>interface,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will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rapidly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speed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up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Hadoop's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adoption,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make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all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sorts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analytics  </a:t>
            </a:r>
            <a:r>
              <a:rPr lang="en-US" sz="1200" spc="-30" dirty="0" smtClean="0">
                <a:latin typeface="Arial"/>
                <a:cs typeface="Arial"/>
              </a:rPr>
              <a:t>opportunities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possible.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2BA4C-FF45-43DD-8088-964276AA1CB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57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spc="-15" dirty="0" err="1" smtClean="0">
                <a:latin typeface="Arial"/>
                <a:cs typeface="Arial"/>
              </a:rPr>
              <a:t>Big</a:t>
            </a:r>
            <a:r>
              <a:rPr lang="fr-FR" sz="1200" spc="-15" dirty="0" smtClean="0">
                <a:latin typeface="Arial"/>
                <a:cs typeface="Arial"/>
              </a:rPr>
              <a:t> SQL </a:t>
            </a:r>
            <a:r>
              <a:rPr lang="fr-FR" sz="1200" spc="-20" dirty="0" err="1" smtClean="0">
                <a:latin typeface="Arial"/>
                <a:cs typeface="Arial"/>
              </a:rPr>
              <a:t>is</a:t>
            </a:r>
            <a:r>
              <a:rPr lang="fr-FR" sz="1200" spc="-20" dirty="0" smtClean="0">
                <a:latin typeface="Arial"/>
                <a:cs typeface="Arial"/>
              </a:rPr>
              <a:t> </a:t>
            </a:r>
            <a:r>
              <a:rPr lang="fr-FR" sz="1200" dirty="0" smtClean="0">
                <a:latin typeface="Arial"/>
                <a:cs typeface="Arial"/>
              </a:rPr>
              <a:t>a </a:t>
            </a:r>
            <a:r>
              <a:rPr lang="fr-FR" sz="1200" spc="-30" dirty="0" err="1" smtClean="0">
                <a:latin typeface="Arial"/>
                <a:cs typeface="Arial"/>
              </a:rPr>
              <a:t>hybrid</a:t>
            </a:r>
            <a:r>
              <a:rPr lang="fr-FR" sz="1200" spc="-30" dirty="0" smtClean="0">
                <a:latin typeface="Arial"/>
                <a:cs typeface="Arial"/>
              </a:rPr>
              <a:t>, </a:t>
            </a:r>
            <a:r>
              <a:rPr lang="fr-FR" sz="1200" spc="-20" dirty="0" smtClean="0">
                <a:latin typeface="Arial"/>
                <a:cs typeface="Arial"/>
              </a:rPr>
              <a:t>high </a:t>
            </a:r>
            <a:r>
              <a:rPr lang="fr-FR" sz="1200" spc="-25" dirty="0" smtClean="0">
                <a:latin typeface="Arial"/>
                <a:cs typeface="Arial"/>
              </a:rPr>
              <a:t>performance </a:t>
            </a:r>
            <a:r>
              <a:rPr lang="fr-FR" sz="1200" spc="-15" dirty="0" smtClean="0">
                <a:latin typeface="Arial"/>
                <a:cs typeface="Arial"/>
              </a:rPr>
              <a:t>SQL </a:t>
            </a:r>
            <a:r>
              <a:rPr lang="fr-FR" sz="1200" spc="-25" dirty="0" err="1" smtClean="0">
                <a:latin typeface="Arial"/>
                <a:cs typeface="Arial"/>
              </a:rPr>
              <a:t>engine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15" dirty="0" smtClean="0">
                <a:latin typeface="Arial"/>
                <a:cs typeface="Arial"/>
              </a:rPr>
              <a:t>for </a:t>
            </a:r>
            <a:r>
              <a:rPr lang="fr-FR" sz="1200" spc="-25" dirty="0" err="1" smtClean="0">
                <a:latin typeface="Arial"/>
                <a:cs typeface="Arial"/>
              </a:rPr>
              <a:t>Hadoop</a:t>
            </a:r>
            <a:r>
              <a:rPr lang="fr-FR" sz="1200" spc="-25" dirty="0" smtClean="0">
                <a:latin typeface="Arial"/>
                <a:cs typeface="Arial"/>
              </a:rPr>
              <a:t>, </a:t>
            </a:r>
            <a:r>
              <a:rPr lang="fr-FR" sz="1200" spc="-20" dirty="0" err="1" smtClean="0">
                <a:latin typeface="Arial"/>
                <a:cs typeface="Arial"/>
              </a:rPr>
              <a:t>with</a:t>
            </a:r>
            <a:r>
              <a:rPr lang="fr-FR" sz="1200" spc="-20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support </a:t>
            </a:r>
            <a:r>
              <a:rPr lang="fr-FR" sz="1200" spc="-15" dirty="0" smtClean="0">
                <a:latin typeface="Arial"/>
                <a:cs typeface="Arial"/>
              </a:rPr>
              <a:t>for </a:t>
            </a:r>
            <a:r>
              <a:rPr lang="fr-FR" sz="1200" dirty="0" smtClean="0">
                <a:latin typeface="Arial"/>
                <a:cs typeface="Arial"/>
              </a:rPr>
              <a:t>a  </a:t>
            </a:r>
            <a:r>
              <a:rPr lang="fr-FR" sz="1200" spc="-25" dirty="0" err="1" smtClean="0">
                <a:latin typeface="Arial"/>
                <a:cs typeface="Arial"/>
              </a:rPr>
              <a:t>variety</a:t>
            </a:r>
            <a:r>
              <a:rPr lang="fr-FR" sz="1200" spc="-60" dirty="0" smtClean="0">
                <a:latin typeface="Arial"/>
                <a:cs typeface="Arial"/>
              </a:rPr>
              <a:t> </a:t>
            </a:r>
            <a:r>
              <a:rPr lang="fr-FR" sz="1200" spc="-15" dirty="0" smtClean="0">
                <a:latin typeface="Arial"/>
                <a:cs typeface="Arial"/>
              </a:rPr>
              <a:t>of</a:t>
            </a:r>
            <a:r>
              <a:rPr lang="fr-FR" sz="1200" spc="-35" dirty="0" smtClean="0">
                <a:latin typeface="Arial"/>
                <a:cs typeface="Arial"/>
              </a:rPr>
              <a:t> </a:t>
            </a:r>
            <a:r>
              <a:rPr lang="fr-FR" sz="1200" spc="-20" dirty="0" smtClean="0">
                <a:latin typeface="Arial"/>
                <a:cs typeface="Arial"/>
              </a:rPr>
              <a:t>data</a:t>
            </a:r>
            <a:r>
              <a:rPr lang="fr-FR" sz="1200" spc="-70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sources</a:t>
            </a:r>
            <a:r>
              <a:rPr lang="fr-FR" sz="1200" spc="-4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including</a:t>
            </a:r>
            <a:r>
              <a:rPr lang="fr-FR" sz="1200" spc="-45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HDFS,</a:t>
            </a:r>
            <a:r>
              <a:rPr lang="fr-FR" sz="1200" spc="-60" dirty="0" smtClean="0">
                <a:latin typeface="Arial"/>
                <a:cs typeface="Arial"/>
              </a:rPr>
              <a:t> </a:t>
            </a:r>
            <a:r>
              <a:rPr lang="fr-FR" sz="1200" spc="-20" dirty="0" smtClean="0">
                <a:latin typeface="Arial"/>
                <a:cs typeface="Arial"/>
              </a:rPr>
              <a:t>RDBMS,</a:t>
            </a:r>
            <a:r>
              <a:rPr lang="fr-FR" sz="1200" spc="-35" dirty="0" smtClean="0">
                <a:latin typeface="Arial"/>
                <a:cs typeface="Arial"/>
              </a:rPr>
              <a:t> </a:t>
            </a:r>
            <a:r>
              <a:rPr lang="fr-FR" sz="1200" spc="-20" dirty="0" err="1" smtClean="0">
                <a:latin typeface="Arial"/>
                <a:cs typeface="Arial"/>
              </a:rPr>
              <a:t>NoSQL</a:t>
            </a:r>
            <a:r>
              <a:rPr lang="fr-FR" sz="1200" spc="-50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databases</a:t>
            </a:r>
            <a:r>
              <a:rPr lang="fr-FR" sz="1200" spc="-25" dirty="0" smtClean="0">
                <a:latin typeface="Arial"/>
                <a:cs typeface="Arial"/>
              </a:rPr>
              <a:t>,</a:t>
            </a:r>
            <a:r>
              <a:rPr lang="fr-FR" sz="1200" spc="-3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object</a:t>
            </a:r>
            <a:r>
              <a:rPr lang="fr-FR" sz="1200" spc="-60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stores</a:t>
            </a:r>
            <a:r>
              <a:rPr lang="fr-FR" sz="1200" spc="-50" dirty="0" smtClean="0">
                <a:latin typeface="Arial"/>
                <a:cs typeface="Arial"/>
              </a:rPr>
              <a:t> </a:t>
            </a:r>
            <a:r>
              <a:rPr lang="fr-FR" sz="1200" spc="-20" dirty="0" smtClean="0">
                <a:latin typeface="Arial"/>
                <a:cs typeface="Arial"/>
              </a:rPr>
              <a:t>and  </a:t>
            </a:r>
            <a:r>
              <a:rPr lang="fr-FR" sz="1200" spc="-25" dirty="0" err="1" smtClean="0">
                <a:latin typeface="Arial"/>
                <a:cs typeface="Arial"/>
              </a:rPr>
              <a:t>WebHDFS</a:t>
            </a:r>
            <a:r>
              <a:rPr lang="fr-FR" sz="1200" spc="-25" dirty="0" smtClean="0">
                <a:latin typeface="Arial"/>
                <a:cs typeface="Arial"/>
              </a:rPr>
              <a:t>. </a:t>
            </a:r>
            <a:r>
              <a:rPr lang="fr-FR" sz="1200" spc="-15" dirty="0" err="1" smtClean="0">
                <a:latin typeface="Arial"/>
                <a:cs typeface="Arial"/>
              </a:rPr>
              <a:t>Big</a:t>
            </a:r>
            <a:r>
              <a:rPr lang="fr-FR" sz="1200" spc="-15" dirty="0" smtClean="0">
                <a:latin typeface="Arial"/>
                <a:cs typeface="Arial"/>
              </a:rPr>
              <a:t> </a:t>
            </a:r>
            <a:r>
              <a:rPr lang="fr-FR" sz="1200" spc="-20" dirty="0" smtClean="0">
                <a:latin typeface="Arial"/>
                <a:cs typeface="Arial"/>
              </a:rPr>
              <a:t>SQL </a:t>
            </a:r>
            <a:r>
              <a:rPr lang="fr-FR" sz="1200" spc="-25" dirty="0" err="1" smtClean="0">
                <a:latin typeface="Arial"/>
                <a:cs typeface="Arial"/>
              </a:rPr>
              <a:t>offers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low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latency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queries</a:t>
            </a:r>
            <a:r>
              <a:rPr lang="fr-FR" sz="1200" spc="-25" dirty="0" smtClean="0">
                <a:latin typeface="Arial"/>
                <a:cs typeface="Arial"/>
              </a:rPr>
              <a:t>, </a:t>
            </a:r>
            <a:r>
              <a:rPr lang="fr-FR" sz="1200" spc="-25" dirty="0" err="1" smtClean="0">
                <a:latin typeface="Arial"/>
                <a:cs typeface="Arial"/>
              </a:rPr>
              <a:t>security</a:t>
            </a:r>
            <a:r>
              <a:rPr lang="fr-FR" sz="1200" spc="-25" dirty="0" smtClean="0">
                <a:latin typeface="Arial"/>
                <a:cs typeface="Arial"/>
              </a:rPr>
              <a:t>, </a:t>
            </a:r>
            <a:r>
              <a:rPr lang="fr-FR" sz="1200" spc="-20" dirty="0" smtClean="0">
                <a:latin typeface="Arial"/>
                <a:cs typeface="Arial"/>
              </a:rPr>
              <a:t>SQL </a:t>
            </a:r>
            <a:r>
              <a:rPr lang="fr-FR" sz="1200" spc="-30" dirty="0" smtClean="0">
                <a:latin typeface="Arial"/>
                <a:cs typeface="Arial"/>
              </a:rPr>
              <a:t>compatibility, </a:t>
            </a:r>
            <a:r>
              <a:rPr lang="fr-FR" sz="1200" spc="-20" dirty="0" smtClean="0">
                <a:latin typeface="Arial"/>
                <a:cs typeface="Arial"/>
              </a:rPr>
              <a:t>and  </a:t>
            </a:r>
            <a:r>
              <a:rPr lang="fr-FR" sz="1200" spc="-25" dirty="0" err="1" smtClean="0">
                <a:latin typeface="Arial"/>
                <a:cs typeface="Arial"/>
              </a:rPr>
              <a:t>federation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capabilities</a:t>
            </a:r>
            <a:r>
              <a:rPr lang="fr-FR" sz="1200" spc="-25" dirty="0" smtClean="0">
                <a:latin typeface="Arial"/>
                <a:cs typeface="Arial"/>
              </a:rPr>
              <a:t>, </a:t>
            </a:r>
            <a:r>
              <a:rPr lang="fr-FR" sz="1200" spc="-30" dirty="0" err="1" smtClean="0">
                <a:latin typeface="Arial"/>
                <a:cs typeface="Arial"/>
              </a:rPr>
              <a:t>enabling</a:t>
            </a:r>
            <a:r>
              <a:rPr lang="fr-FR" sz="1200" spc="-30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organizations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15" dirty="0" smtClean="0">
                <a:latin typeface="Arial"/>
                <a:cs typeface="Arial"/>
              </a:rPr>
              <a:t>to </a:t>
            </a:r>
            <a:r>
              <a:rPr lang="fr-FR" sz="1200" spc="-20" dirty="0" err="1" smtClean="0">
                <a:latin typeface="Arial"/>
                <a:cs typeface="Arial"/>
              </a:rPr>
              <a:t>derive</a:t>
            </a:r>
            <a:r>
              <a:rPr lang="fr-FR" sz="1200" spc="-20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value </a:t>
            </a:r>
            <a:r>
              <a:rPr lang="fr-FR" sz="1200" spc="-20" dirty="0" err="1" smtClean="0">
                <a:latin typeface="Arial"/>
                <a:cs typeface="Arial"/>
              </a:rPr>
              <a:t>from</a:t>
            </a:r>
            <a:r>
              <a:rPr lang="fr-FR" sz="1200" spc="-20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enterprise</a:t>
            </a:r>
            <a:r>
              <a:rPr lang="fr-FR" sz="1200" spc="-260" dirty="0" smtClean="0">
                <a:latin typeface="Arial"/>
                <a:cs typeface="Arial"/>
              </a:rPr>
              <a:t> </a:t>
            </a:r>
            <a:r>
              <a:rPr lang="fr-FR" sz="1200" spc="-30" dirty="0" smtClean="0">
                <a:latin typeface="Arial"/>
                <a:cs typeface="Arial"/>
              </a:rPr>
              <a:t>data.</a:t>
            </a:r>
            <a:endParaRPr lang="fr-FR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2BA4C-FF45-43DD-8088-964276AA1CB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586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5" dirty="0" smtClean="0">
                <a:latin typeface="Arial"/>
                <a:cs typeface="Arial"/>
              </a:rPr>
              <a:t>Big SQL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designed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provide </a:t>
            </a:r>
            <a:r>
              <a:rPr lang="en-US" sz="1200" spc="-20" dirty="0" smtClean="0">
                <a:latin typeface="Arial"/>
                <a:cs typeface="Arial"/>
              </a:rPr>
              <a:t>SQL </a:t>
            </a:r>
            <a:r>
              <a:rPr lang="en-US" sz="1200" spc="-30" dirty="0" smtClean="0">
                <a:latin typeface="Arial"/>
                <a:cs typeface="Arial"/>
              </a:rPr>
              <a:t>developers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15" dirty="0" smtClean="0">
                <a:latin typeface="Arial"/>
                <a:cs typeface="Arial"/>
              </a:rPr>
              <a:t>an </a:t>
            </a:r>
            <a:r>
              <a:rPr lang="en-US" sz="1200" spc="-20" dirty="0" smtClean="0">
                <a:latin typeface="Arial"/>
                <a:cs typeface="Arial"/>
              </a:rPr>
              <a:t>easy </a:t>
            </a:r>
            <a:r>
              <a:rPr lang="en-US" sz="1200" spc="-25" dirty="0" smtClean="0">
                <a:latin typeface="Arial"/>
                <a:cs typeface="Arial"/>
              </a:rPr>
              <a:t>on-ramp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30" dirty="0" smtClean="0">
                <a:latin typeface="Arial"/>
                <a:cs typeface="Arial"/>
              </a:rPr>
              <a:t>querying 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managed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Hadoop. Most </a:t>
            </a:r>
            <a:r>
              <a:rPr lang="en-US" sz="1200" spc="-15" dirty="0" smtClean="0">
                <a:latin typeface="Arial"/>
                <a:cs typeface="Arial"/>
              </a:rPr>
              <a:t>of the SQL </a:t>
            </a:r>
            <a:r>
              <a:rPr lang="en-US" sz="1200" spc="-25" dirty="0" smtClean="0">
                <a:latin typeface="Arial"/>
                <a:cs typeface="Arial"/>
              </a:rPr>
              <a:t>you </a:t>
            </a:r>
            <a:r>
              <a:rPr lang="en-US" sz="1200" spc="-20" dirty="0" smtClean="0">
                <a:latin typeface="Arial"/>
                <a:cs typeface="Arial"/>
              </a:rPr>
              <a:t>use with your </a:t>
            </a:r>
            <a:r>
              <a:rPr lang="en-US" sz="1200" spc="-25" dirty="0" smtClean="0">
                <a:latin typeface="Arial"/>
                <a:cs typeface="Arial"/>
              </a:rPr>
              <a:t>RDBMs </a:t>
            </a:r>
            <a:r>
              <a:rPr lang="en-US" sz="1200" spc="-20" dirty="0" smtClean="0">
                <a:latin typeface="Arial"/>
                <a:cs typeface="Arial"/>
              </a:rPr>
              <a:t>can be easily  used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SQL.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addition,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LOAD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command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enables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administrators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populate  </a:t>
            </a:r>
            <a:r>
              <a:rPr lang="en-US" sz="1200" spc="-15" dirty="0" smtClean="0">
                <a:latin typeface="Arial"/>
                <a:cs typeface="Arial"/>
              </a:rPr>
              <a:t>Big SQL </a:t>
            </a:r>
            <a:r>
              <a:rPr lang="en-US" sz="1200" spc="-25" dirty="0" smtClean="0">
                <a:latin typeface="Arial"/>
                <a:cs typeface="Arial"/>
              </a:rPr>
              <a:t>tables </a:t>
            </a:r>
            <a:r>
              <a:rPr lang="en-US" sz="1200" spc="-20" dirty="0" smtClean="0">
                <a:latin typeface="Arial"/>
                <a:cs typeface="Arial"/>
              </a:rPr>
              <a:t>with data from </a:t>
            </a:r>
            <a:r>
              <a:rPr lang="en-US" sz="1200" spc="-25" dirty="0" smtClean="0">
                <a:latin typeface="Arial"/>
                <a:cs typeface="Arial"/>
              </a:rPr>
              <a:t>various sources. Also, </a:t>
            </a:r>
            <a:r>
              <a:rPr lang="en-US" sz="1200" spc="-20" dirty="0" smtClean="0">
                <a:latin typeface="Arial"/>
                <a:cs typeface="Arial"/>
              </a:rPr>
              <a:t>Big </a:t>
            </a:r>
            <a:r>
              <a:rPr lang="en-US" sz="1200" spc="-25" dirty="0" smtClean="0">
                <a:latin typeface="Arial"/>
                <a:cs typeface="Arial"/>
              </a:rPr>
              <a:t>SQL's </a:t>
            </a:r>
            <a:r>
              <a:rPr lang="en-US" sz="1200" spc="-15" dirty="0" smtClean="0">
                <a:latin typeface="Arial"/>
                <a:cs typeface="Arial"/>
              </a:rPr>
              <a:t>JDBC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30" dirty="0" smtClean="0">
                <a:latin typeface="Arial"/>
                <a:cs typeface="Arial"/>
              </a:rPr>
              <a:t>ODBC  </a:t>
            </a:r>
            <a:r>
              <a:rPr lang="en-US" sz="1200" spc="-25" dirty="0" smtClean="0">
                <a:latin typeface="Arial"/>
                <a:cs typeface="Arial"/>
              </a:rPr>
              <a:t>drivers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enable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many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existing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tools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query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distributed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2BA4C-FF45-43DD-8088-964276AA1CB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44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5" dirty="0" smtClean="0">
                <a:latin typeface="Arial"/>
                <a:cs typeface="Arial"/>
              </a:rPr>
              <a:t>Big SQL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designed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performance. </a:t>
            </a:r>
            <a:r>
              <a:rPr lang="en-US" sz="1200" spc="-20" dirty="0" smtClean="0">
                <a:latin typeface="Arial"/>
                <a:cs typeface="Arial"/>
              </a:rPr>
              <a:t>Big </a:t>
            </a:r>
            <a:r>
              <a:rPr lang="en-US" sz="1200" spc="-25" dirty="0" smtClean="0">
                <a:latin typeface="Arial"/>
                <a:cs typeface="Arial"/>
              </a:rPr>
              <a:t>SQL's runtime execution engine </a:t>
            </a:r>
            <a:r>
              <a:rPr lang="en-US" sz="1200" spc="-20" dirty="0" smtClean="0">
                <a:latin typeface="Arial"/>
                <a:cs typeface="Arial"/>
              </a:rPr>
              <a:t>is all </a:t>
            </a:r>
            <a:r>
              <a:rPr lang="en-US" sz="1200" spc="-25" dirty="0" smtClean="0">
                <a:latin typeface="Arial"/>
                <a:cs typeface="Arial"/>
              </a:rPr>
              <a:t>native  </a:t>
            </a:r>
            <a:r>
              <a:rPr lang="en-US" sz="1200" spc="-20" dirty="0" smtClean="0">
                <a:latin typeface="Arial"/>
                <a:cs typeface="Arial"/>
              </a:rPr>
              <a:t>code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(C/C++).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replaces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MapReduce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modern,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massively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parallel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processing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  MPP </a:t>
            </a:r>
            <a:r>
              <a:rPr lang="en-US" sz="1200" spc="-25" dirty="0" smtClean="0">
                <a:latin typeface="Arial"/>
                <a:cs typeface="Arial"/>
              </a:rPr>
              <a:t>architecture. The compiler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runtime are written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native code, C/C++, </a:t>
            </a:r>
            <a:r>
              <a:rPr lang="en-US" sz="1200" spc="-15" dirty="0" smtClean="0">
                <a:latin typeface="Arial"/>
                <a:cs typeface="Arial"/>
              </a:rPr>
              <a:t>so it </a:t>
            </a:r>
            <a:r>
              <a:rPr lang="en-US" sz="1200" spc="-20" dirty="0" smtClean="0">
                <a:latin typeface="Arial"/>
                <a:cs typeface="Arial"/>
              </a:rPr>
              <a:t>is  much </a:t>
            </a:r>
            <a:r>
              <a:rPr lang="en-US" sz="1200" spc="-25" dirty="0" smtClean="0">
                <a:latin typeface="Arial"/>
                <a:cs typeface="Arial"/>
              </a:rPr>
              <a:t>faster. </a:t>
            </a:r>
            <a:r>
              <a:rPr lang="en-US" sz="1200" spc="-20" dirty="0" smtClean="0">
                <a:latin typeface="Arial"/>
                <a:cs typeface="Arial"/>
              </a:rPr>
              <a:t>The SQL </a:t>
            </a:r>
            <a:r>
              <a:rPr lang="en-US" sz="1200" spc="-25" dirty="0" smtClean="0">
                <a:latin typeface="Arial"/>
                <a:cs typeface="Arial"/>
              </a:rPr>
              <a:t>engine pushes down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processing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the same </a:t>
            </a:r>
            <a:r>
              <a:rPr lang="en-US" sz="1200" spc="-25" dirty="0" smtClean="0">
                <a:latin typeface="Arial"/>
                <a:cs typeface="Arial"/>
              </a:rPr>
              <a:t>node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holds 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15" dirty="0" smtClean="0">
                <a:latin typeface="Arial"/>
                <a:cs typeface="Arial"/>
              </a:rPr>
              <a:t>so </a:t>
            </a:r>
            <a:r>
              <a:rPr lang="en-US" sz="1200" spc="-20" dirty="0" smtClean="0">
                <a:latin typeface="Arial"/>
                <a:cs typeface="Arial"/>
              </a:rPr>
              <a:t>all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processing </a:t>
            </a:r>
            <a:r>
              <a:rPr lang="en-US" sz="1200" spc="-30" dirty="0" smtClean="0">
                <a:latin typeface="Arial"/>
                <a:cs typeface="Arial"/>
              </a:rPr>
              <a:t>happens </a:t>
            </a:r>
            <a:r>
              <a:rPr lang="en-US" sz="1200" spc="-25" dirty="0" smtClean="0">
                <a:latin typeface="Arial"/>
                <a:cs typeface="Arial"/>
              </a:rPr>
              <a:t>locally </a:t>
            </a:r>
            <a:r>
              <a:rPr lang="en-US" sz="1200" spc="-20" dirty="0" smtClean="0">
                <a:latin typeface="Arial"/>
                <a:cs typeface="Arial"/>
              </a:rPr>
              <a:t>at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data. There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0" dirty="0" smtClean="0">
                <a:latin typeface="Arial"/>
                <a:cs typeface="Arial"/>
              </a:rPr>
              <a:t>also </a:t>
            </a:r>
            <a:r>
              <a:rPr lang="en-US" sz="1200" spc="-15" dirty="0" smtClean="0">
                <a:latin typeface="Arial"/>
                <a:cs typeface="Arial"/>
              </a:rPr>
              <a:t>no </a:t>
            </a:r>
            <a:r>
              <a:rPr lang="en-US" sz="1200" spc="-25" dirty="0" smtClean="0">
                <a:latin typeface="Arial"/>
                <a:cs typeface="Arial"/>
              </a:rPr>
              <a:t>startup  latency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daemons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continuously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running.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operations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occur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memory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if  </a:t>
            </a:r>
            <a:r>
              <a:rPr lang="en-US" sz="1200" spc="-25" dirty="0" smtClean="0">
                <a:latin typeface="Arial"/>
                <a:cs typeface="Arial"/>
              </a:rPr>
              <a:t>necessary, </a:t>
            </a:r>
            <a:r>
              <a:rPr lang="en-US" sz="1200" spc="-20" dirty="0" smtClean="0">
                <a:latin typeface="Arial"/>
                <a:cs typeface="Arial"/>
              </a:rPr>
              <a:t>it </a:t>
            </a:r>
            <a:r>
              <a:rPr lang="en-US" sz="1200" spc="-15" dirty="0" smtClean="0">
                <a:latin typeface="Arial"/>
                <a:cs typeface="Arial"/>
              </a:rPr>
              <a:t>can </a:t>
            </a:r>
            <a:r>
              <a:rPr lang="en-US" sz="1200" spc="-25" dirty="0" smtClean="0">
                <a:latin typeface="Arial"/>
                <a:cs typeface="Arial"/>
              </a:rPr>
              <a:t>spill over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disk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processing. This </a:t>
            </a:r>
            <a:r>
              <a:rPr lang="en-US" sz="1200" spc="-30" dirty="0" smtClean="0">
                <a:latin typeface="Arial"/>
                <a:cs typeface="Arial"/>
              </a:rPr>
              <a:t>allows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support </a:t>
            </a:r>
            <a:r>
              <a:rPr lang="en-US" sz="1200" spc="-30" dirty="0" smtClean="0">
                <a:latin typeface="Arial"/>
                <a:cs typeface="Arial"/>
              </a:rPr>
              <a:t>of  </a:t>
            </a:r>
            <a:r>
              <a:rPr lang="en-US" sz="1200" spc="-25" dirty="0" smtClean="0">
                <a:latin typeface="Arial"/>
                <a:cs typeface="Arial"/>
              </a:rPr>
              <a:t>aggregations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sorts larger </a:t>
            </a:r>
            <a:r>
              <a:rPr lang="en-US" sz="1200" spc="-20" dirty="0" smtClean="0">
                <a:latin typeface="Arial"/>
                <a:cs typeface="Arial"/>
              </a:rPr>
              <a:t>than </a:t>
            </a:r>
            <a:r>
              <a:rPr lang="en-US" sz="1200" spc="-25" dirty="0" smtClean="0">
                <a:latin typeface="Arial"/>
                <a:cs typeface="Arial"/>
              </a:rPr>
              <a:t>available</a:t>
            </a:r>
            <a:r>
              <a:rPr lang="en-US" sz="1200" spc="-1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RAM.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2BA4C-FF45-43DD-8088-964276AA1CB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417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ct val="96000"/>
              </a:lnSpc>
              <a:spcBef>
                <a:spcPts val="590"/>
              </a:spcBef>
            </a:pP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Hadoop environment </a:t>
            </a:r>
            <a:r>
              <a:rPr lang="en-US" sz="1200" spc="-20" dirty="0" smtClean="0">
                <a:latin typeface="Arial"/>
                <a:cs typeface="Arial"/>
              </a:rPr>
              <a:t>can read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large number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storage formats. This flexibility </a:t>
            </a:r>
            <a:r>
              <a:rPr lang="en-US" sz="1200" spc="-20" dirty="0" smtClean="0">
                <a:latin typeface="Arial"/>
                <a:cs typeface="Arial"/>
              </a:rPr>
              <a:t>is  </a:t>
            </a:r>
            <a:r>
              <a:rPr lang="en-US" sz="1200" spc="-25" dirty="0" smtClean="0">
                <a:latin typeface="Arial"/>
                <a:cs typeface="Arial"/>
              </a:rPr>
              <a:t>partially because </a:t>
            </a:r>
            <a:r>
              <a:rPr lang="en-US" sz="1200" spc="-15" dirty="0" smtClean="0">
                <a:latin typeface="Arial"/>
                <a:cs typeface="Arial"/>
              </a:rPr>
              <a:t>of the </a:t>
            </a:r>
            <a:r>
              <a:rPr lang="en-US" sz="1200" spc="-20" dirty="0" smtClean="0">
                <a:latin typeface="Arial"/>
                <a:cs typeface="Arial"/>
              </a:rPr>
              <a:t>INPUTFORMAT and </a:t>
            </a:r>
            <a:r>
              <a:rPr lang="en-US" sz="1200" spc="-25" dirty="0" smtClean="0">
                <a:latin typeface="Arial"/>
                <a:cs typeface="Arial"/>
              </a:rPr>
              <a:t>OUTPUTFORMAT classes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you </a:t>
            </a:r>
            <a:r>
              <a:rPr lang="en-US" sz="1200" spc="-15" dirty="0" smtClean="0">
                <a:latin typeface="Arial"/>
                <a:cs typeface="Arial"/>
              </a:rPr>
              <a:t>can  </a:t>
            </a:r>
            <a:r>
              <a:rPr lang="en-US" sz="1200" spc="-25" dirty="0" smtClean="0">
                <a:latin typeface="Arial"/>
                <a:cs typeface="Arial"/>
              </a:rPr>
              <a:t>specify </a:t>
            </a:r>
            <a:r>
              <a:rPr lang="en-US" sz="1200" spc="-15" dirty="0" smtClean="0">
                <a:latin typeface="Arial"/>
                <a:cs typeface="Arial"/>
              </a:rPr>
              <a:t>on the </a:t>
            </a:r>
            <a:r>
              <a:rPr lang="en-US" sz="1200" spc="-25" dirty="0" smtClean="0">
                <a:latin typeface="Arial"/>
                <a:cs typeface="Arial"/>
              </a:rPr>
              <a:t>CREATE </a:t>
            </a:r>
            <a:r>
              <a:rPr lang="en-US" sz="1200" spc="-20" dirty="0" smtClean="0">
                <a:latin typeface="Arial"/>
                <a:cs typeface="Arial"/>
              </a:rPr>
              <a:t>and ALTER </a:t>
            </a:r>
            <a:r>
              <a:rPr lang="en-US" sz="1200" spc="-25" dirty="0" smtClean="0">
                <a:latin typeface="Arial"/>
                <a:cs typeface="Arial"/>
              </a:rPr>
              <a:t>table statements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because </a:t>
            </a:r>
            <a:r>
              <a:rPr lang="en-US" sz="1200" spc="-20" dirty="0" smtClean="0">
                <a:latin typeface="Arial"/>
                <a:cs typeface="Arial"/>
              </a:rPr>
              <a:t>of the use of  </a:t>
            </a:r>
            <a:r>
              <a:rPr lang="en-US" sz="1200" spc="-25" dirty="0" smtClean="0">
                <a:latin typeface="Arial"/>
                <a:cs typeface="Arial"/>
              </a:rPr>
              <a:t>installed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customized </a:t>
            </a:r>
            <a:r>
              <a:rPr lang="en-US" sz="1200" spc="-25" dirty="0" err="1" smtClean="0">
                <a:latin typeface="Arial"/>
                <a:cs typeface="Arial"/>
              </a:rPr>
              <a:t>SerDe</a:t>
            </a:r>
            <a:r>
              <a:rPr lang="en-US" sz="1200" spc="-25" dirty="0" smtClean="0">
                <a:latin typeface="Arial"/>
                <a:cs typeface="Arial"/>
              </a:rPr>
              <a:t> classes. </a:t>
            </a:r>
            <a:r>
              <a:rPr lang="en-US" sz="1200" spc="-20" dirty="0" smtClean="0">
                <a:latin typeface="Arial"/>
                <a:cs typeface="Arial"/>
              </a:rPr>
              <a:t>The file </a:t>
            </a:r>
            <a:r>
              <a:rPr lang="en-US" sz="1200" spc="-25" dirty="0" smtClean="0">
                <a:latin typeface="Arial"/>
                <a:cs typeface="Arial"/>
              </a:rPr>
              <a:t>formats listed here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25" dirty="0" smtClean="0">
                <a:latin typeface="Arial"/>
                <a:cs typeface="Arial"/>
              </a:rPr>
              <a:t>available</a:t>
            </a:r>
            <a:r>
              <a:rPr lang="en-US" sz="1200" spc="-28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either 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0" dirty="0" smtClean="0">
                <a:latin typeface="Arial"/>
                <a:cs typeface="Arial"/>
              </a:rPr>
              <a:t>using </a:t>
            </a:r>
            <a:r>
              <a:rPr lang="en-US" sz="1200" spc="-25" dirty="0" smtClean="0">
                <a:latin typeface="Arial"/>
                <a:cs typeface="Arial"/>
              </a:rPr>
              <a:t>explicit </a:t>
            </a:r>
            <a:r>
              <a:rPr lang="en-US" sz="1200" spc="-20" dirty="0" smtClean="0">
                <a:latin typeface="Arial"/>
                <a:cs typeface="Arial"/>
              </a:rPr>
              <a:t>SQL </a:t>
            </a:r>
            <a:r>
              <a:rPr lang="en-US" sz="1200" spc="-25" dirty="0" smtClean="0">
                <a:latin typeface="Arial"/>
                <a:cs typeface="Arial"/>
              </a:rPr>
              <a:t>syntax, </a:t>
            </a:r>
            <a:r>
              <a:rPr lang="en-US" sz="1200" spc="-20" dirty="0" smtClean="0">
                <a:latin typeface="Arial"/>
                <a:cs typeface="Arial"/>
              </a:rPr>
              <a:t>such as STORED </a:t>
            </a:r>
            <a:r>
              <a:rPr lang="en-US" sz="1200" spc="-10" dirty="0" smtClean="0">
                <a:latin typeface="Arial"/>
                <a:cs typeface="Arial"/>
              </a:rPr>
              <a:t>AS </a:t>
            </a:r>
            <a:r>
              <a:rPr lang="en-US" sz="1200" spc="-25" dirty="0" smtClean="0">
                <a:latin typeface="Arial"/>
                <a:cs typeface="Arial"/>
              </a:rPr>
              <a:t>PARQUETFILE, </a:t>
            </a:r>
            <a:r>
              <a:rPr lang="en-US" sz="1200" spc="-15" dirty="0" smtClean="0">
                <a:latin typeface="Arial"/>
                <a:cs typeface="Arial"/>
              </a:rPr>
              <a:t>or by </a:t>
            </a:r>
            <a:r>
              <a:rPr lang="en-US" sz="1200" spc="-20" dirty="0" smtClean="0">
                <a:latin typeface="Arial"/>
                <a:cs typeface="Arial"/>
              </a:rPr>
              <a:t>using  </a:t>
            </a:r>
            <a:r>
              <a:rPr lang="en-US" sz="1200" spc="-25" dirty="0" smtClean="0">
                <a:latin typeface="Arial"/>
                <a:cs typeface="Arial"/>
              </a:rPr>
              <a:t>installed interfaces, </a:t>
            </a:r>
            <a:r>
              <a:rPr lang="en-US" sz="1200" spc="-20" dirty="0" smtClean="0">
                <a:latin typeface="Arial"/>
                <a:cs typeface="Arial"/>
              </a:rPr>
              <a:t>such </a:t>
            </a:r>
            <a:r>
              <a:rPr lang="en-US" sz="1200" spc="-15" dirty="0" smtClean="0">
                <a:latin typeface="Arial"/>
                <a:cs typeface="Arial"/>
              </a:rPr>
              <a:t>as </a:t>
            </a:r>
            <a:r>
              <a:rPr lang="en-US" sz="1200" spc="-25" dirty="0" smtClean="0">
                <a:latin typeface="Arial"/>
                <a:cs typeface="Arial"/>
              </a:rPr>
              <a:t>Avro. </a:t>
            </a:r>
            <a:r>
              <a:rPr lang="en-US" sz="1200" spc="-25" dirty="0" err="1" smtClean="0">
                <a:latin typeface="Arial"/>
                <a:cs typeface="Arial"/>
              </a:rPr>
              <a:t>BigSQL</a:t>
            </a:r>
            <a:r>
              <a:rPr lang="en-US" sz="1200" spc="-25" dirty="0" smtClean="0">
                <a:latin typeface="Arial"/>
                <a:cs typeface="Arial"/>
              </a:rPr>
              <a:t> generally supports anything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Hadoop  handles, including compression types, </a:t>
            </a:r>
            <a:r>
              <a:rPr lang="en-US" sz="1200" spc="-20" dirty="0" smtClean="0">
                <a:latin typeface="Arial"/>
                <a:cs typeface="Arial"/>
              </a:rPr>
              <a:t>file </a:t>
            </a:r>
            <a:r>
              <a:rPr lang="en-US" sz="1200" spc="-25" dirty="0" smtClean="0">
                <a:latin typeface="Arial"/>
                <a:cs typeface="Arial"/>
              </a:rPr>
              <a:t>formats,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err="1" smtClean="0">
                <a:latin typeface="Arial"/>
                <a:cs typeface="Arial"/>
              </a:rPr>
              <a:t>SerDes</a:t>
            </a:r>
            <a:r>
              <a:rPr lang="en-US" sz="1200" spc="-25" dirty="0" smtClean="0">
                <a:latin typeface="Arial"/>
                <a:cs typeface="Arial"/>
              </a:rPr>
              <a:t>, among</a:t>
            </a:r>
            <a:r>
              <a:rPr lang="en-US" sz="1200" spc="-26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others.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4610">
              <a:lnSpc>
                <a:spcPct val="95900"/>
              </a:lnSpc>
              <a:spcBef>
                <a:spcPts val="600"/>
              </a:spcBef>
            </a:pPr>
            <a:r>
              <a:rPr lang="en-US" sz="1200" spc="-20" dirty="0" smtClean="0">
                <a:latin typeface="Arial"/>
                <a:cs typeface="Arial"/>
              </a:rPr>
              <a:t>For common </a:t>
            </a:r>
            <a:r>
              <a:rPr lang="en-US" sz="1200" spc="-25" dirty="0" smtClean="0">
                <a:latin typeface="Arial"/>
                <a:cs typeface="Arial"/>
              </a:rPr>
              <a:t>table formats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native </a:t>
            </a:r>
            <a:r>
              <a:rPr lang="en-US" sz="1200" spc="-20" dirty="0" smtClean="0">
                <a:latin typeface="Arial"/>
                <a:cs typeface="Arial"/>
              </a:rPr>
              <a:t>I/O </a:t>
            </a:r>
            <a:r>
              <a:rPr lang="en-US" sz="1200" spc="-25" dirty="0" smtClean="0">
                <a:latin typeface="Arial"/>
                <a:cs typeface="Arial"/>
              </a:rPr>
              <a:t>engine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utilized. These </a:t>
            </a:r>
            <a:r>
              <a:rPr lang="en-US" sz="1200" spc="-20" dirty="0" smtClean="0">
                <a:latin typeface="Arial"/>
                <a:cs typeface="Arial"/>
              </a:rPr>
              <a:t>table </a:t>
            </a:r>
            <a:r>
              <a:rPr lang="en-US" sz="1200" spc="-25" dirty="0" smtClean="0">
                <a:latin typeface="Arial"/>
                <a:cs typeface="Arial"/>
              </a:rPr>
              <a:t>formats </a:t>
            </a:r>
            <a:r>
              <a:rPr lang="en-US" sz="1200" spc="-30" dirty="0" smtClean="0">
                <a:latin typeface="Arial"/>
                <a:cs typeface="Arial"/>
              </a:rPr>
              <a:t>include  </a:t>
            </a:r>
            <a:r>
              <a:rPr lang="en-US" sz="1200" spc="-25" dirty="0" smtClean="0">
                <a:latin typeface="Arial"/>
                <a:cs typeface="Arial"/>
              </a:rPr>
              <a:t>SEQUENCEFILE, RCFILE, </a:t>
            </a:r>
            <a:r>
              <a:rPr lang="en-US" sz="1200" spc="-20" dirty="0" smtClean="0">
                <a:latin typeface="Arial"/>
                <a:cs typeface="Arial"/>
              </a:rPr>
              <a:t>AVRO, </a:t>
            </a:r>
            <a:r>
              <a:rPr lang="en-US" sz="1200" spc="-25" dirty="0" smtClean="0">
                <a:latin typeface="Arial"/>
                <a:cs typeface="Arial"/>
              </a:rPr>
              <a:t>PARQUET,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TEXTFILE. </a:t>
            </a:r>
            <a:r>
              <a:rPr lang="en-US" sz="1200" spc="-20" dirty="0" smtClean="0">
                <a:latin typeface="Arial"/>
                <a:cs typeface="Arial"/>
              </a:rPr>
              <a:t>For all </a:t>
            </a:r>
            <a:r>
              <a:rPr lang="en-US" sz="1200" spc="-25" dirty="0" smtClean="0">
                <a:latin typeface="Arial"/>
                <a:cs typeface="Arial"/>
              </a:rPr>
              <a:t>others, </a:t>
            </a:r>
            <a:r>
              <a:rPr lang="en-US" sz="1200" spc="-20" dirty="0" smtClean="0">
                <a:latin typeface="Arial"/>
                <a:cs typeface="Arial"/>
              </a:rPr>
              <a:t>such</a:t>
            </a:r>
            <a:r>
              <a:rPr lang="en-US" sz="1200" spc="-254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  ORC,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30" dirty="0" smtClean="0">
                <a:latin typeface="Arial"/>
                <a:cs typeface="Arial"/>
              </a:rPr>
              <a:t>java </a:t>
            </a:r>
            <a:r>
              <a:rPr lang="en-US" sz="1200" spc="-20" dirty="0" smtClean="0">
                <a:latin typeface="Arial"/>
                <a:cs typeface="Arial"/>
              </a:rPr>
              <a:t>I/O </a:t>
            </a:r>
            <a:r>
              <a:rPr lang="en-US" sz="1200" spc="-25" dirty="0" smtClean="0">
                <a:latin typeface="Arial"/>
                <a:cs typeface="Arial"/>
              </a:rPr>
              <a:t>engine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used, which maximizes compatibility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existing tables </a:t>
            </a:r>
            <a:r>
              <a:rPr lang="en-US" sz="1200" spc="-20" dirty="0" smtClean="0">
                <a:latin typeface="Arial"/>
                <a:cs typeface="Arial"/>
              </a:rPr>
              <a:t>and  </a:t>
            </a:r>
            <a:r>
              <a:rPr lang="en-US" sz="1200" spc="-25" dirty="0" smtClean="0">
                <a:latin typeface="Arial"/>
                <a:cs typeface="Arial"/>
              </a:rPr>
              <a:t>allows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0" dirty="0" smtClean="0">
                <a:latin typeface="Arial"/>
                <a:cs typeface="Arial"/>
              </a:rPr>
              <a:t>custom </a:t>
            </a:r>
            <a:r>
              <a:rPr lang="en-US" sz="1200" spc="-25" dirty="0" smtClean="0">
                <a:latin typeface="Arial"/>
                <a:cs typeface="Arial"/>
              </a:rPr>
              <a:t>file formats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22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SerDe's</a:t>
            </a:r>
            <a:r>
              <a:rPr lang="en-US" sz="1200" spc="-25" dirty="0" smtClean="0">
                <a:latin typeface="Arial"/>
                <a:cs typeface="Arial"/>
              </a:rPr>
              <a:t>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2BA4C-FF45-43DD-8088-964276AA1CB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933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40"/>
              </a:spcBef>
            </a:pP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SQL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communicate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heterogeneous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databases,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such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as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Oracle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Teradata,  </a:t>
            </a:r>
            <a:r>
              <a:rPr lang="en-US" sz="1200" spc="-20" dirty="0" smtClean="0">
                <a:latin typeface="Arial"/>
                <a:cs typeface="Arial"/>
              </a:rPr>
              <a:t>using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2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federation feature. </a:t>
            </a:r>
            <a:r>
              <a:rPr lang="en-US" sz="1200" spc="-30" dirty="0" smtClean="0">
                <a:latin typeface="Arial"/>
                <a:cs typeface="Arial"/>
              </a:rPr>
              <a:t>Multi-vendor </a:t>
            </a:r>
            <a:r>
              <a:rPr lang="en-US" sz="1200" spc="-25" dirty="0" smtClean="0">
                <a:latin typeface="Arial"/>
                <a:cs typeface="Arial"/>
              </a:rPr>
              <a:t>workloads are easier </a:t>
            </a:r>
            <a:r>
              <a:rPr lang="en-US" sz="1200" spc="-20" dirty="0" smtClean="0">
                <a:latin typeface="Arial"/>
                <a:cs typeface="Arial"/>
              </a:rPr>
              <a:t>than </a:t>
            </a:r>
            <a:r>
              <a:rPr lang="en-US" sz="1200" spc="-25" dirty="0" smtClean="0">
                <a:latin typeface="Arial"/>
                <a:cs typeface="Arial"/>
              </a:rPr>
              <a:t>ever.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lang="en-US" sz="1200" spc="-15" dirty="0" smtClean="0">
                <a:latin typeface="Arial"/>
                <a:cs typeface="Arial"/>
              </a:rPr>
              <a:t>Big SQL</a:t>
            </a:r>
            <a:r>
              <a:rPr lang="en-US" sz="1200" spc="-10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provides: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757555" indent="-229870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unified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view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all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tables,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federated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query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support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external  </a:t>
            </a:r>
            <a:r>
              <a:rPr lang="en-US" sz="1200" spc="-25" dirty="0" smtClean="0">
                <a:latin typeface="Arial"/>
                <a:cs typeface="Arial"/>
              </a:rPr>
              <a:t>databases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119380" indent="-229870">
              <a:lnSpc>
                <a:spcPts val="1610"/>
              </a:lnSpc>
              <a:spcBef>
                <a:spcPts val="71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stored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optimally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Hive,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HBase</a:t>
            </a:r>
            <a:r>
              <a:rPr lang="en-US" sz="1200" spc="-25" dirty="0" smtClean="0">
                <a:latin typeface="Arial"/>
                <a:cs typeface="Arial"/>
              </a:rPr>
              <a:t>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read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Spark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optimized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expected  </a:t>
            </a:r>
            <a:r>
              <a:rPr lang="en-US" sz="1200" spc="-25" dirty="0" smtClean="0">
                <a:latin typeface="Arial"/>
                <a:cs typeface="Arial"/>
              </a:rPr>
              <a:t>workload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870">
              <a:lnSpc>
                <a:spcPct val="100000"/>
              </a:lnSpc>
              <a:spcBef>
                <a:spcPts val="59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secured under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27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single security model (including row/column security across </a:t>
            </a:r>
            <a:r>
              <a:rPr lang="en-US" sz="1200" spc="-20" dirty="0" smtClean="0">
                <a:latin typeface="Arial"/>
                <a:cs typeface="Arial"/>
              </a:rPr>
              <a:t>all)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368935" indent="-229870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ability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join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across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datasets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using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standard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ANSI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SQL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across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all  </a:t>
            </a:r>
            <a:r>
              <a:rPr lang="en-US" sz="1200" spc="-25" dirty="0" smtClean="0">
                <a:latin typeface="Arial"/>
                <a:cs typeface="Arial"/>
              </a:rPr>
              <a:t>types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tables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870">
              <a:lnSpc>
                <a:spcPct val="100000"/>
              </a:lnSpc>
              <a:spcBef>
                <a:spcPts val="58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Oracle, </a:t>
            </a:r>
            <a:r>
              <a:rPr lang="en-US" sz="1200" spc="-20" dirty="0" smtClean="0">
                <a:latin typeface="Arial"/>
                <a:cs typeface="Arial"/>
              </a:rPr>
              <a:t>NZ, Db2 </a:t>
            </a:r>
            <a:r>
              <a:rPr lang="en-US" sz="1200" spc="-25" dirty="0" smtClean="0">
                <a:latin typeface="Arial"/>
                <a:cs typeface="Arial"/>
              </a:rPr>
              <a:t>extensions </a:t>
            </a:r>
            <a:r>
              <a:rPr lang="en-US" sz="1200" spc="-15" dirty="0" smtClean="0">
                <a:latin typeface="Arial"/>
                <a:cs typeface="Arial"/>
              </a:rPr>
              <a:t>if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21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prefer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8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using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single database connection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27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driver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makes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Big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very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unique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SQL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engine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Hadoop.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2BA4C-FF45-43DD-8088-964276AA1CB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279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46990">
              <a:lnSpc>
                <a:spcPct val="96000"/>
              </a:lnSpc>
              <a:spcBef>
                <a:spcPts val="595"/>
              </a:spcBef>
            </a:pP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architecture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latest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relational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database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technology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IBM.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  data </a:t>
            </a:r>
            <a:r>
              <a:rPr lang="en-US" sz="1200" spc="-25" dirty="0" smtClean="0">
                <a:latin typeface="Arial"/>
                <a:cs typeface="Arial"/>
              </a:rPr>
              <a:t>remains </a:t>
            </a:r>
            <a:r>
              <a:rPr lang="en-US" sz="1200" spc="-20" dirty="0" smtClean="0">
                <a:latin typeface="Arial"/>
                <a:cs typeface="Arial"/>
              </a:rPr>
              <a:t>on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HDFS </a:t>
            </a:r>
            <a:r>
              <a:rPr lang="en-US" sz="1200" spc="-25" dirty="0" smtClean="0">
                <a:latin typeface="Arial"/>
                <a:cs typeface="Arial"/>
              </a:rPr>
              <a:t>cluster, </a:t>
            </a:r>
            <a:r>
              <a:rPr lang="en-US" sz="1200" spc="-20" dirty="0" smtClean="0">
                <a:latin typeface="Arial"/>
                <a:cs typeface="Arial"/>
              </a:rPr>
              <a:t>with no </a:t>
            </a:r>
            <a:r>
              <a:rPr lang="en-US" sz="1200" spc="-25" dirty="0" smtClean="0">
                <a:latin typeface="Arial"/>
                <a:cs typeface="Arial"/>
              </a:rPr>
              <a:t>relational database </a:t>
            </a:r>
            <a:r>
              <a:rPr lang="en-US" sz="1200" spc="-30" dirty="0" smtClean="0">
                <a:latin typeface="Arial"/>
                <a:cs typeface="Arial"/>
              </a:rPr>
              <a:t>management system  </a:t>
            </a:r>
            <a:r>
              <a:rPr lang="en-US" sz="1200" spc="-20" dirty="0" smtClean="0">
                <a:latin typeface="Arial"/>
                <a:cs typeface="Arial"/>
              </a:rPr>
              <a:t>(RDBMS) </a:t>
            </a:r>
            <a:r>
              <a:rPr lang="en-US" sz="1200" spc="-25" dirty="0" smtClean="0">
                <a:latin typeface="Arial"/>
                <a:cs typeface="Arial"/>
              </a:rPr>
              <a:t>structure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spc="-25" dirty="0" smtClean="0">
                <a:latin typeface="Arial"/>
                <a:cs typeface="Arial"/>
              </a:rPr>
              <a:t>restrictions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layout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organization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data. </a:t>
            </a:r>
            <a:r>
              <a:rPr lang="en-US" sz="1200" spc="-20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database </a:t>
            </a:r>
            <a:r>
              <a:rPr lang="en-US" sz="1200" spc="-30" dirty="0" smtClean="0">
                <a:latin typeface="Arial"/>
                <a:cs typeface="Arial"/>
              </a:rPr>
              <a:t>infrastructure provides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logical view </a:t>
            </a:r>
            <a:r>
              <a:rPr lang="en-US" sz="1200" spc="-15" dirty="0" smtClean="0">
                <a:latin typeface="Arial"/>
                <a:cs typeface="Arial"/>
              </a:rPr>
              <a:t>of the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(by allowing storage </a:t>
            </a:r>
            <a:r>
              <a:rPr lang="en-US" sz="1200" spc="-30" dirty="0" smtClean="0">
                <a:latin typeface="Arial"/>
                <a:cs typeface="Arial"/>
              </a:rPr>
              <a:t>and  </a:t>
            </a:r>
            <a:r>
              <a:rPr lang="en-US" sz="1200" spc="-25" dirty="0" smtClean="0">
                <a:latin typeface="Arial"/>
                <a:cs typeface="Arial"/>
              </a:rPr>
              <a:t>management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30" dirty="0" smtClean="0">
                <a:latin typeface="Arial"/>
                <a:cs typeface="Arial"/>
              </a:rPr>
              <a:t>metadata)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view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the query </a:t>
            </a:r>
            <a:r>
              <a:rPr lang="en-US" sz="1200" spc="-25" dirty="0" smtClean="0">
                <a:latin typeface="Arial"/>
                <a:cs typeface="Arial"/>
              </a:rPr>
              <a:t>compilation, plus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optimization 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runtime environment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optimal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1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processing.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8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Applications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connect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specific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node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based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specific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configurations.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273050" indent="-229870">
              <a:lnSpc>
                <a:spcPct val="95900"/>
              </a:lnSpc>
              <a:spcBef>
                <a:spcPts val="70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15" dirty="0" smtClean="0">
                <a:latin typeface="Arial"/>
                <a:cs typeface="Arial"/>
              </a:rPr>
              <a:t>SQL </a:t>
            </a:r>
            <a:r>
              <a:rPr lang="en-US" sz="1200" spc="-25" dirty="0" smtClean="0">
                <a:latin typeface="Arial"/>
                <a:cs typeface="Arial"/>
              </a:rPr>
              <a:t>statements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25" dirty="0" smtClean="0">
                <a:latin typeface="Arial"/>
                <a:cs typeface="Arial"/>
              </a:rPr>
              <a:t>routed through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25" dirty="0" smtClean="0">
                <a:latin typeface="Arial"/>
                <a:cs typeface="Arial"/>
              </a:rPr>
              <a:t>node, which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called </a:t>
            </a:r>
            <a:r>
              <a:rPr lang="en-US" sz="1200" spc="-15" dirty="0" smtClean="0">
                <a:latin typeface="Arial"/>
                <a:cs typeface="Arial"/>
              </a:rPr>
              <a:t>the Big </a:t>
            </a:r>
            <a:r>
              <a:rPr lang="en-US" sz="1200" spc="-20" dirty="0" smtClean="0">
                <a:latin typeface="Arial"/>
                <a:cs typeface="Arial"/>
              </a:rPr>
              <a:t>SQL  </a:t>
            </a:r>
            <a:r>
              <a:rPr lang="en-US" sz="1200" spc="-25" dirty="0" smtClean="0">
                <a:latin typeface="Arial"/>
                <a:cs typeface="Arial"/>
              </a:rPr>
              <a:t>management node, </a:t>
            </a:r>
            <a:r>
              <a:rPr lang="en-US" sz="1200" spc="-15" dirty="0" smtClean="0">
                <a:latin typeface="Arial"/>
                <a:cs typeface="Arial"/>
              </a:rPr>
              <a:t>or the </a:t>
            </a:r>
            <a:r>
              <a:rPr lang="en-US" sz="1200" spc="-25" dirty="0" smtClean="0">
                <a:latin typeface="Arial"/>
                <a:cs typeface="Arial"/>
              </a:rPr>
              <a:t>coordinating node. There </a:t>
            </a:r>
            <a:r>
              <a:rPr lang="en-US" sz="1200" spc="-15" dirty="0" smtClean="0">
                <a:latin typeface="Arial"/>
                <a:cs typeface="Arial"/>
              </a:rPr>
              <a:t>can be </a:t>
            </a:r>
            <a:r>
              <a:rPr lang="en-US" sz="1200" spc="-20" dirty="0" smtClean="0">
                <a:latin typeface="Arial"/>
                <a:cs typeface="Arial"/>
              </a:rPr>
              <a:t>one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spc="-20" dirty="0" smtClean="0">
                <a:latin typeface="Arial"/>
                <a:cs typeface="Arial"/>
              </a:rPr>
              <a:t>many  </a:t>
            </a:r>
            <a:r>
              <a:rPr lang="en-US" sz="1200" spc="-25" dirty="0" smtClean="0">
                <a:latin typeface="Arial"/>
                <a:cs typeface="Arial"/>
              </a:rPr>
              <a:t>management nodes, </a:t>
            </a:r>
            <a:r>
              <a:rPr lang="en-US" sz="1200" spc="-20" dirty="0" smtClean="0">
                <a:latin typeface="Arial"/>
                <a:cs typeface="Arial"/>
              </a:rPr>
              <a:t>but </a:t>
            </a:r>
            <a:r>
              <a:rPr lang="en-US" sz="1200" spc="-25" dirty="0" smtClean="0">
                <a:latin typeface="Arial"/>
                <a:cs typeface="Arial"/>
              </a:rPr>
              <a:t>there </a:t>
            </a:r>
            <a:r>
              <a:rPr lang="en-US" sz="1200" spc="-20" dirty="0" smtClean="0">
                <a:latin typeface="Arial"/>
                <a:cs typeface="Arial"/>
              </a:rPr>
              <a:t>is only one </a:t>
            </a:r>
            <a:r>
              <a:rPr lang="en-US" sz="1200" spc="-15" dirty="0" smtClean="0">
                <a:latin typeface="Arial"/>
                <a:cs typeface="Arial"/>
              </a:rPr>
              <a:t>Big </a:t>
            </a:r>
            <a:r>
              <a:rPr lang="en-US" sz="1200" spc="-20" dirty="0" smtClean="0">
                <a:latin typeface="Arial"/>
                <a:cs typeface="Arial"/>
              </a:rPr>
              <a:t>SQL </a:t>
            </a:r>
            <a:r>
              <a:rPr lang="en-US" sz="1200" spc="-25" dirty="0" smtClean="0">
                <a:latin typeface="Arial"/>
                <a:cs typeface="Arial"/>
              </a:rPr>
              <a:t>management node. </a:t>
            </a:r>
            <a:r>
              <a:rPr lang="en-US" sz="1200" spc="-20" dirty="0" smtClean="0">
                <a:latin typeface="Arial"/>
                <a:cs typeface="Arial"/>
              </a:rPr>
              <a:t>SQL  </a:t>
            </a:r>
            <a:r>
              <a:rPr lang="en-US" sz="1200" spc="-25" dirty="0" smtClean="0">
                <a:latin typeface="Arial"/>
                <a:cs typeface="Arial"/>
              </a:rPr>
              <a:t>statements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compiled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optimized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generate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parallel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execution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query  plan.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5080" indent="-229870">
              <a:lnSpc>
                <a:spcPct val="96000"/>
              </a:lnSpc>
              <a:spcBef>
                <a:spcPts val="69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Then,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runtime engine </a:t>
            </a:r>
            <a:r>
              <a:rPr lang="en-US" sz="1200" spc="-30" dirty="0" smtClean="0">
                <a:latin typeface="Arial"/>
                <a:cs typeface="Arial"/>
              </a:rPr>
              <a:t>distributes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parallel plan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Big SQL </a:t>
            </a:r>
            <a:r>
              <a:rPr lang="en-US" sz="1200" spc="-25" dirty="0" smtClean="0">
                <a:latin typeface="Arial"/>
                <a:cs typeface="Arial"/>
              </a:rPr>
              <a:t>worker nodes </a:t>
            </a:r>
            <a:r>
              <a:rPr lang="en-US" sz="1200" spc="-15" dirty="0" smtClean="0">
                <a:latin typeface="Arial"/>
                <a:cs typeface="Arial"/>
              </a:rPr>
              <a:t>on  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compute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nodes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manipulates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consumption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return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result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set.  The </a:t>
            </a:r>
            <a:r>
              <a:rPr lang="en-US" sz="1200" spc="-25" dirty="0" smtClean="0">
                <a:latin typeface="Arial"/>
                <a:cs typeface="Arial"/>
              </a:rPr>
              <a:t>compute </a:t>
            </a:r>
            <a:r>
              <a:rPr lang="en-US" sz="1200" spc="-20" dirty="0" smtClean="0">
                <a:latin typeface="Arial"/>
                <a:cs typeface="Arial"/>
              </a:rPr>
              <a:t>node 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node that </a:t>
            </a:r>
            <a:r>
              <a:rPr lang="en-US" sz="1200" spc="-15" dirty="0" smtClean="0">
                <a:latin typeface="Arial"/>
                <a:cs typeface="Arial"/>
              </a:rPr>
              <a:t>can be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physical server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spc="-25" dirty="0" smtClean="0">
                <a:latin typeface="Arial"/>
                <a:cs typeface="Arial"/>
              </a:rPr>
              <a:t>operating </a:t>
            </a:r>
            <a:r>
              <a:rPr lang="en-US" sz="1200" spc="-30" dirty="0" smtClean="0">
                <a:latin typeface="Arial"/>
                <a:cs typeface="Arial"/>
              </a:rPr>
              <a:t>system. 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worker nodes </a:t>
            </a:r>
            <a:r>
              <a:rPr lang="en-US" sz="1200" spc="-20" dirty="0" smtClean="0">
                <a:latin typeface="Arial"/>
                <a:cs typeface="Arial"/>
              </a:rPr>
              <a:t>can </a:t>
            </a:r>
            <a:r>
              <a:rPr lang="en-US" sz="1200" spc="-25" dirty="0" smtClean="0">
                <a:latin typeface="Arial"/>
                <a:cs typeface="Arial"/>
              </a:rPr>
              <a:t>contain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temporary tables,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runtime </a:t>
            </a:r>
            <a:r>
              <a:rPr lang="en-US" sz="1200" spc="-30" dirty="0" smtClean="0">
                <a:latin typeface="Arial"/>
                <a:cs typeface="Arial"/>
              </a:rPr>
              <a:t>execution,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readers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writers,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nodes.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DataNode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holds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data.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411480" indent="-229870">
              <a:lnSpc>
                <a:spcPts val="1610"/>
              </a:lnSpc>
              <a:spcBef>
                <a:spcPts val="21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worker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node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required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every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HDFS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node.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operate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5" dirty="0" smtClean="0">
                <a:latin typeface="Arial"/>
                <a:cs typeface="Arial"/>
              </a:rPr>
              <a:t>configuration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where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deployed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subset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cluster.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96520" indent="-229870">
              <a:lnSpc>
                <a:spcPts val="1610"/>
              </a:lnSpc>
              <a:spcBef>
                <a:spcPts val="70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When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worker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node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receives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query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plan,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dispatches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special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processes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  know how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read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write </a:t>
            </a:r>
            <a:r>
              <a:rPr lang="en-US" sz="1200" spc="-20" dirty="0" smtClean="0">
                <a:latin typeface="Arial"/>
                <a:cs typeface="Arial"/>
              </a:rPr>
              <a:t>HDFS data </a:t>
            </a:r>
            <a:r>
              <a:rPr lang="en-US" sz="1200" spc="-30" dirty="0" smtClean="0">
                <a:latin typeface="Arial"/>
                <a:cs typeface="Arial"/>
              </a:rPr>
              <a:t>natively. </a:t>
            </a:r>
            <a:r>
              <a:rPr lang="en-US" sz="1200" spc="-15" dirty="0" smtClean="0">
                <a:latin typeface="Arial"/>
                <a:cs typeface="Arial"/>
              </a:rPr>
              <a:t>Big SQL </a:t>
            </a:r>
            <a:r>
              <a:rPr lang="en-US" sz="1200" spc="-25" dirty="0" smtClean="0">
                <a:latin typeface="Arial"/>
                <a:cs typeface="Arial"/>
              </a:rPr>
              <a:t>uses native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Java  </a:t>
            </a:r>
            <a:r>
              <a:rPr lang="en-US" sz="1200" spc="-20" dirty="0" smtClean="0">
                <a:latin typeface="Arial"/>
                <a:cs typeface="Arial"/>
              </a:rPr>
              <a:t>open </a:t>
            </a:r>
            <a:r>
              <a:rPr lang="en-US" sz="1200" spc="-25" dirty="0" smtClean="0">
                <a:latin typeface="Arial"/>
                <a:cs typeface="Arial"/>
              </a:rPr>
              <a:t>source-based readers </a:t>
            </a:r>
            <a:r>
              <a:rPr lang="en-US" sz="1200" spc="-20" dirty="0" smtClean="0">
                <a:latin typeface="Arial"/>
                <a:cs typeface="Arial"/>
              </a:rPr>
              <a:t>(and </a:t>
            </a:r>
            <a:r>
              <a:rPr lang="en-US" sz="1200" spc="-25" dirty="0" smtClean="0">
                <a:latin typeface="Arial"/>
                <a:cs typeface="Arial"/>
              </a:rPr>
              <a:t>writers) </a:t>
            </a:r>
            <a:r>
              <a:rPr lang="en-US" sz="1200" spc="-20" dirty="0" smtClean="0">
                <a:latin typeface="Arial"/>
                <a:cs typeface="Arial"/>
              </a:rPr>
              <a:t>that are able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ingest </a:t>
            </a:r>
            <a:r>
              <a:rPr lang="en-US" sz="1200" spc="-30" dirty="0" smtClean="0">
                <a:latin typeface="Arial"/>
                <a:cs typeface="Arial"/>
              </a:rPr>
              <a:t>different </a:t>
            </a:r>
            <a:r>
              <a:rPr lang="en-US" sz="1200" spc="-20" dirty="0" smtClean="0">
                <a:latin typeface="Arial"/>
                <a:cs typeface="Arial"/>
              </a:rPr>
              <a:t>file  </a:t>
            </a:r>
            <a:r>
              <a:rPr lang="en-US" sz="1200" spc="-25" dirty="0" smtClean="0">
                <a:latin typeface="Arial"/>
                <a:cs typeface="Arial"/>
              </a:rPr>
              <a:t>formats.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198755" indent="-229870">
              <a:lnSpc>
                <a:spcPts val="1610"/>
              </a:lnSpc>
              <a:spcBef>
                <a:spcPts val="71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15" dirty="0" smtClean="0">
                <a:latin typeface="Arial"/>
                <a:cs typeface="Arial"/>
              </a:rPr>
              <a:t>Big </a:t>
            </a:r>
            <a:r>
              <a:rPr lang="en-US" sz="1200" spc="-20" dirty="0" smtClean="0">
                <a:latin typeface="Arial"/>
                <a:cs typeface="Arial"/>
              </a:rPr>
              <a:t>SQL </a:t>
            </a:r>
            <a:r>
              <a:rPr lang="en-US" sz="1200" spc="-25" dirty="0" smtClean="0">
                <a:latin typeface="Arial"/>
                <a:cs typeface="Arial"/>
              </a:rPr>
              <a:t>engine pushes predicates down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these processes </a:t>
            </a:r>
            <a:r>
              <a:rPr lang="en-US" sz="1200" spc="-10" dirty="0" smtClean="0">
                <a:latin typeface="Arial"/>
                <a:cs typeface="Arial"/>
              </a:rPr>
              <a:t>so </a:t>
            </a:r>
            <a:r>
              <a:rPr lang="en-US" sz="1200" spc="-25" dirty="0" smtClean="0">
                <a:latin typeface="Arial"/>
                <a:cs typeface="Arial"/>
              </a:rPr>
              <a:t>that </a:t>
            </a:r>
            <a:r>
              <a:rPr lang="en-US" sz="1200" spc="-20" dirty="0" smtClean="0">
                <a:latin typeface="Arial"/>
                <a:cs typeface="Arial"/>
              </a:rPr>
              <a:t>they  can,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turn,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apply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projection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selection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closer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data.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processes  </a:t>
            </a:r>
            <a:r>
              <a:rPr lang="en-US" sz="1200" spc="-20" dirty="0" smtClean="0">
                <a:latin typeface="Arial"/>
                <a:cs typeface="Arial"/>
              </a:rPr>
              <a:t>also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transform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input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into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appropriate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format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consumption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inside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  </a:t>
            </a:r>
            <a:r>
              <a:rPr lang="en-US" sz="1200" spc="-25" dirty="0" smtClean="0">
                <a:latin typeface="Arial"/>
                <a:cs typeface="Arial"/>
              </a:rPr>
              <a:t>SQL.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349250" algn="just">
              <a:lnSpc>
                <a:spcPts val="1610"/>
              </a:lnSpc>
              <a:spcBef>
                <a:spcPts val="605"/>
              </a:spcBef>
            </a:pPr>
            <a:r>
              <a:rPr lang="en-US" sz="1200" spc="-15" dirty="0" smtClean="0">
                <a:latin typeface="Arial"/>
                <a:cs typeface="Arial"/>
              </a:rPr>
              <a:t>Big SQL </a:t>
            </a:r>
            <a:r>
              <a:rPr lang="en-US" sz="1200" spc="-25" dirty="0" smtClean="0">
                <a:latin typeface="Arial"/>
                <a:cs typeface="Arial"/>
              </a:rPr>
              <a:t>uses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Hive </a:t>
            </a:r>
            <a:r>
              <a:rPr lang="en-US" sz="1200" spc="-25" dirty="0" err="1" smtClean="0">
                <a:latin typeface="Arial"/>
                <a:cs typeface="Arial"/>
              </a:rPr>
              <a:t>Metastore</a:t>
            </a:r>
            <a:r>
              <a:rPr lang="en-US" sz="1200" spc="-25" dirty="0" smtClean="0">
                <a:latin typeface="Arial"/>
                <a:cs typeface="Arial"/>
              </a:rPr>
              <a:t> (</a:t>
            </a:r>
            <a:r>
              <a:rPr lang="en-US" sz="1200" spc="-25" dirty="0" err="1" smtClean="0">
                <a:latin typeface="Arial"/>
                <a:cs typeface="Arial"/>
              </a:rPr>
              <a:t>HCatalog</a:t>
            </a:r>
            <a:r>
              <a:rPr lang="en-US" sz="1200" spc="-25" dirty="0" smtClean="0">
                <a:latin typeface="Arial"/>
                <a:cs typeface="Arial"/>
              </a:rPr>
              <a:t>)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table </a:t>
            </a:r>
            <a:r>
              <a:rPr lang="en-US" sz="1200" spc="-30" dirty="0" smtClean="0">
                <a:latin typeface="Arial"/>
                <a:cs typeface="Arial"/>
              </a:rPr>
              <a:t>definitions, </a:t>
            </a:r>
            <a:r>
              <a:rPr lang="en-US" sz="1200" spc="-25" dirty="0" smtClean="0">
                <a:latin typeface="Arial"/>
                <a:cs typeface="Arial"/>
              </a:rPr>
              <a:t>location, storage  format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encoding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input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files.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catalog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resides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head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node.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395605" algn="just">
              <a:lnSpc>
                <a:spcPct val="96200"/>
              </a:lnSpc>
              <a:spcBef>
                <a:spcPts val="555"/>
              </a:spcBef>
            </a:pPr>
            <a:r>
              <a:rPr lang="en-US" sz="1200" spc="-10" dirty="0" smtClean="0">
                <a:latin typeface="Arial"/>
                <a:cs typeface="Arial"/>
              </a:rPr>
              <a:t>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long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defined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Hive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Metastore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accessible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  cluster,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SQL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get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SQL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stores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some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metadata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Hive  catalog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locally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ease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access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facilitate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query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execution.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5900"/>
              </a:lnSpc>
              <a:spcBef>
                <a:spcPts val="600"/>
              </a:spcBef>
            </a:pPr>
            <a:r>
              <a:rPr lang="en-US" sz="1200" spc="-15" dirty="0" smtClean="0">
                <a:latin typeface="Arial"/>
                <a:cs typeface="Arial"/>
              </a:rPr>
              <a:t>Big SQL </a:t>
            </a:r>
            <a:r>
              <a:rPr lang="en-US" sz="1200" spc="-20" dirty="0" smtClean="0">
                <a:latin typeface="Arial"/>
                <a:cs typeface="Arial"/>
              </a:rPr>
              <a:t>has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scheduler, which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service </a:t>
            </a:r>
            <a:r>
              <a:rPr lang="en-US" sz="1200" spc="-20" dirty="0" smtClean="0">
                <a:latin typeface="Arial"/>
                <a:cs typeface="Arial"/>
              </a:rPr>
              <a:t>that acts as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liaison between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SQL  </a:t>
            </a:r>
            <a:r>
              <a:rPr lang="en-US" sz="1200" spc="-25" dirty="0" smtClean="0">
                <a:latin typeface="Arial"/>
                <a:cs typeface="Arial"/>
              </a:rPr>
              <a:t>processes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Hadoop. </a:t>
            </a:r>
            <a:r>
              <a:rPr lang="en-US" sz="1200" spc="-10" dirty="0" smtClean="0">
                <a:latin typeface="Arial"/>
                <a:cs typeface="Arial"/>
              </a:rPr>
              <a:t>It </a:t>
            </a:r>
            <a:r>
              <a:rPr lang="en-US" sz="1200" spc="-30" dirty="0" smtClean="0">
                <a:latin typeface="Arial"/>
                <a:cs typeface="Arial"/>
              </a:rPr>
              <a:t>provides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number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important services </a:t>
            </a:r>
            <a:r>
              <a:rPr lang="en-US" sz="1200" spc="-20" dirty="0" smtClean="0">
                <a:latin typeface="Arial"/>
                <a:cs typeface="Arial"/>
              </a:rPr>
              <a:t>such as </a:t>
            </a:r>
            <a:r>
              <a:rPr lang="en-US" sz="1200" spc="-30" dirty="0" smtClean="0">
                <a:latin typeface="Arial"/>
                <a:cs typeface="Arial"/>
              </a:rPr>
              <a:t>interfacing 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Hive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metastore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scheduling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work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knowing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where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how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stored 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Hadoop.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96520">
              <a:lnSpc>
                <a:spcPts val="1620"/>
              </a:lnSpc>
              <a:spcBef>
                <a:spcPts val="635"/>
              </a:spcBef>
            </a:pP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workers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spill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large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sets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local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disk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needed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which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allows </a:t>
            </a:r>
            <a:r>
              <a:rPr lang="en-US" sz="1200" spc="-20" dirty="0" smtClean="0">
                <a:latin typeface="Arial"/>
                <a:cs typeface="Arial"/>
              </a:rPr>
              <a:t>Big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 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work </a:t>
            </a:r>
            <a:r>
              <a:rPr lang="en-US" sz="1200" spc="-20" dirty="0" smtClean="0">
                <a:latin typeface="Arial"/>
                <a:cs typeface="Arial"/>
              </a:rPr>
              <a:t>with data </a:t>
            </a:r>
            <a:r>
              <a:rPr lang="en-US" sz="1200" spc="-25" dirty="0" smtClean="0">
                <a:latin typeface="Arial"/>
                <a:cs typeface="Arial"/>
              </a:rPr>
              <a:t>sets larger </a:t>
            </a:r>
            <a:r>
              <a:rPr lang="en-US" sz="1200" spc="-20" dirty="0" smtClean="0">
                <a:latin typeface="Arial"/>
                <a:cs typeface="Arial"/>
              </a:rPr>
              <a:t>than </a:t>
            </a:r>
            <a:r>
              <a:rPr lang="en-US" sz="1200" spc="-25" dirty="0" smtClean="0">
                <a:latin typeface="Arial"/>
                <a:cs typeface="Arial"/>
              </a:rPr>
              <a:t>available</a:t>
            </a:r>
            <a:r>
              <a:rPr lang="en-US" sz="1200" spc="-254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memory.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2BA4C-FF45-43DD-8088-964276AA1CB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37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fr-FR" sz="1200" spc="-5" dirty="0" err="1" smtClean="0">
                <a:latin typeface="Arial"/>
                <a:cs typeface="Arial"/>
              </a:rPr>
              <a:t>Many</a:t>
            </a:r>
            <a:r>
              <a:rPr lang="fr-FR" sz="1200" spc="-5" dirty="0" smtClean="0">
                <a:latin typeface="Arial"/>
                <a:cs typeface="Arial"/>
              </a:rPr>
              <a:t> </a:t>
            </a:r>
            <a:r>
              <a:rPr lang="fr-FR" sz="1200" dirty="0" smtClean="0">
                <a:latin typeface="Arial"/>
                <a:cs typeface="Arial"/>
              </a:rPr>
              <a:t>Db2 </a:t>
            </a:r>
            <a:r>
              <a:rPr lang="fr-FR" sz="1200" spc="-5" dirty="0" smtClean="0">
                <a:latin typeface="Arial"/>
                <a:cs typeface="Arial"/>
              </a:rPr>
              <a:t>technologies </a:t>
            </a:r>
            <a:r>
              <a:rPr lang="fr-FR" sz="1200" spc="-5" dirty="0" err="1" smtClean="0">
                <a:latin typeface="Arial"/>
                <a:cs typeface="Arial"/>
              </a:rPr>
              <a:t>you</a:t>
            </a:r>
            <a:r>
              <a:rPr lang="fr-FR" sz="1200" spc="-5" dirty="0" smtClean="0">
                <a:latin typeface="Arial"/>
                <a:cs typeface="Arial"/>
              </a:rPr>
              <a:t> </a:t>
            </a:r>
            <a:r>
              <a:rPr lang="fr-FR" sz="1200" spc="-5" dirty="0" err="1" smtClean="0">
                <a:latin typeface="Arial"/>
                <a:cs typeface="Arial"/>
              </a:rPr>
              <a:t>already</a:t>
            </a:r>
            <a:r>
              <a:rPr lang="fr-FR" sz="1200" spc="-5" dirty="0" smtClean="0">
                <a:latin typeface="Arial"/>
                <a:cs typeface="Arial"/>
              </a:rPr>
              <a:t> know </a:t>
            </a:r>
            <a:r>
              <a:rPr lang="fr-FR" sz="1200" spc="-5" dirty="0" err="1" smtClean="0">
                <a:latin typeface="Arial"/>
                <a:cs typeface="Arial"/>
              </a:rPr>
              <a:t>exist</a:t>
            </a:r>
            <a:r>
              <a:rPr lang="fr-FR" sz="1200" spc="-5" dirty="0" smtClean="0">
                <a:latin typeface="Arial"/>
                <a:cs typeface="Arial"/>
              </a:rPr>
              <a:t> </a:t>
            </a:r>
            <a:r>
              <a:rPr lang="fr-FR" sz="1200" dirty="0" smtClean="0">
                <a:latin typeface="Arial"/>
                <a:cs typeface="Arial"/>
              </a:rPr>
              <a:t>in </a:t>
            </a:r>
            <a:r>
              <a:rPr lang="fr-FR" sz="1200" dirty="0" err="1" smtClean="0">
                <a:latin typeface="Arial"/>
                <a:cs typeface="Arial"/>
              </a:rPr>
              <a:t>Big</a:t>
            </a:r>
            <a:r>
              <a:rPr lang="fr-FR" sz="1200" dirty="0" smtClean="0">
                <a:latin typeface="Arial"/>
                <a:cs typeface="Arial"/>
              </a:rPr>
              <a:t> </a:t>
            </a:r>
            <a:r>
              <a:rPr lang="fr-FR" sz="1200" spc="5" dirty="0" smtClean="0">
                <a:latin typeface="Arial"/>
                <a:cs typeface="Arial"/>
              </a:rPr>
              <a:t>SQL,</a:t>
            </a:r>
            <a:r>
              <a:rPr lang="fr-FR" sz="1200" dirty="0" smtClean="0">
                <a:latin typeface="Arial"/>
                <a:cs typeface="Arial"/>
              </a:rPr>
              <a:t> </a:t>
            </a:r>
            <a:r>
              <a:rPr lang="fr-FR" sz="1200" spc="-5" dirty="0" err="1" smtClean="0">
                <a:latin typeface="Arial"/>
                <a:cs typeface="Arial"/>
              </a:rPr>
              <a:t>including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870">
              <a:lnSpc>
                <a:spcPct val="100000"/>
              </a:lnSpc>
              <a:spcBef>
                <a:spcPts val="64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5" dirty="0" smtClean="0">
                <a:latin typeface="Arial"/>
                <a:cs typeface="Arial"/>
              </a:rPr>
              <a:t>"Native</a:t>
            </a:r>
            <a:r>
              <a:rPr lang="fr-FR" sz="1200" spc="-45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Tables"</a:t>
            </a:r>
            <a:r>
              <a:rPr lang="fr-FR" sz="1200" spc="-50" dirty="0" smtClean="0">
                <a:latin typeface="Arial"/>
                <a:cs typeface="Arial"/>
              </a:rPr>
              <a:t> </a:t>
            </a:r>
            <a:r>
              <a:rPr lang="fr-FR" sz="1200" spc="-20" dirty="0" err="1" smtClean="0">
                <a:latin typeface="Arial"/>
                <a:cs typeface="Arial"/>
              </a:rPr>
              <a:t>with</a:t>
            </a:r>
            <a:r>
              <a:rPr lang="fr-FR" sz="1200" spc="-55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full</a:t>
            </a:r>
            <a:r>
              <a:rPr lang="fr-FR" sz="1200" spc="-5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transactional</a:t>
            </a:r>
            <a:r>
              <a:rPr lang="fr-FR" sz="1200" spc="-55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support</a:t>
            </a:r>
            <a:r>
              <a:rPr lang="fr-FR" sz="1200" spc="-50" dirty="0" smtClean="0">
                <a:latin typeface="Arial"/>
                <a:cs typeface="Arial"/>
              </a:rPr>
              <a:t> </a:t>
            </a:r>
            <a:r>
              <a:rPr lang="fr-FR" sz="1200" spc="-20" dirty="0" smtClean="0">
                <a:latin typeface="Arial"/>
                <a:cs typeface="Arial"/>
              </a:rPr>
              <a:t>on</a:t>
            </a:r>
            <a:r>
              <a:rPr lang="fr-FR" sz="1200" spc="-55" dirty="0" smtClean="0">
                <a:latin typeface="Arial"/>
                <a:cs typeface="Arial"/>
              </a:rPr>
              <a:t> </a:t>
            </a:r>
            <a:r>
              <a:rPr lang="fr-FR" sz="1200" spc="-15" dirty="0" smtClean="0">
                <a:latin typeface="Arial"/>
                <a:cs typeface="Arial"/>
              </a:rPr>
              <a:t>the</a:t>
            </a:r>
            <a:r>
              <a:rPr lang="fr-FR" sz="1200" spc="-55" dirty="0" smtClean="0">
                <a:latin typeface="Arial"/>
                <a:cs typeface="Arial"/>
              </a:rPr>
              <a:t> </a:t>
            </a:r>
            <a:r>
              <a:rPr lang="fr-FR" sz="1200" spc="-20" dirty="0" smtClean="0">
                <a:latin typeface="Arial"/>
                <a:cs typeface="Arial"/>
              </a:rPr>
              <a:t>Head</a:t>
            </a:r>
            <a:r>
              <a:rPr lang="fr-FR" sz="1200" spc="-5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Node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8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0" dirty="0" err="1" smtClean="0">
                <a:latin typeface="Arial"/>
                <a:cs typeface="Arial"/>
              </a:rPr>
              <a:t>Row</a:t>
            </a:r>
            <a:r>
              <a:rPr lang="fr-FR" sz="1200" spc="-20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oriented</a:t>
            </a:r>
            <a:r>
              <a:rPr lang="fr-FR" sz="1200" spc="-25" dirty="0" smtClean="0">
                <a:latin typeface="Arial"/>
                <a:cs typeface="Arial"/>
              </a:rPr>
              <a:t>, </a:t>
            </a:r>
            <a:r>
              <a:rPr lang="fr-FR" sz="1200" spc="-25" dirty="0" err="1" smtClean="0">
                <a:latin typeface="Arial"/>
                <a:cs typeface="Arial"/>
              </a:rPr>
              <a:t>traditional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0" dirty="0" smtClean="0">
                <a:latin typeface="Arial"/>
                <a:cs typeface="Arial"/>
              </a:rPr>
              <a:t>Db2</a:t>
            </a:r>
            <a:r>
              <a:rPr lang="fr-FR" sz="1200" spc="-155" dirty="0" smtClean="0">
                <a:latin typeface="Arial"/>
                <a:cs typeface="Arial"/>
              </a:rPr>
              <a:t> </a:t>
            </a:r>
            <a:r>
              <a:rPr lang="fr-FR" sz="1200" spc="-30" dirty="0" smtClean="0">
                <a:latin typeface="Arial"/>
                <a:cs typeface="Arial"/>
              </a:rPr>
              <a:t>tables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8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15" dirty="0" smtClean="0">
                <a:latin typeface="Arial"/>
                <a:cs typeface="Arial"/>
              </a:rPr>
              <a:t>BLU </a:t>
            </a:r>
            <a:r>
              <a:rPr lang="fr-FR" sz="1200" spc="-25" dirty="0" err="1" smtClean="0">
                <a:latin typeface="Arial"/>
                <a:cs typeface="Arial"/>
              </a:rPr>
              <a:t>Columnar</a:t>
            </a:r>
            <a:r>
              <a:rPr lang="fr-FR" sz="1200" spc="-25" dirty="0" smtClean="0">
                <a:latin typeface="Arial"/>
                <a:cs typeface="Arial"/>
              </a:rPr>
              <a:t>, In-memory tables </a:t>
            </a:r>
            <a:r>
              <a:rPr lang="fr-FR" sz="1200" spc="-20" dirty="0" smtClean="0">
                <a:latin typeface="Arial"/>
                <a:cs typeface="Arial"/>
              </a:rPr>
              <a:t>(on Head </a:t>
            </a:r>
            <a:r>
              <a:rPr lang="fr-FR" sz="1200" spc="-20" dirty="0" err="1" smtClean="0">
                <a:latin typeface="Arial"/>
                <a:cs typeface="Arial"/>
              </a:rPr>
              <a:t>Node</a:t>
            </a:r>
            <a:r>
              <a:rPr lang="fr-FR" sz="1200" spc="-26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Only</a:t>
            </a:r>
            <a:r>
              <a:rPr lang="fr-FR" sz="1200" spc="-25" dirty="0" smtClean="0">
                <a:latin typeface="Arial"/>
                <a:cs typeface="Arial"/>
              </a:rPr>
              <a:t>)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8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5" dirty="0" err="1" smtClean="0">
                <a:latin typeface="Arial"/>
                <a:cs typeface="Arial"/>
              </a:rPr>
              <a:t>Materialized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Query</a:t>
            </a:r>
            <a:r>
              <a:rPr lang="fr-FR" sz="1200" spc="-95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Tables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8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15" dirty="0" smtClean="0">
                <a:latin typeface="Arial"/>
                <a:cs typeface="Arial"/>
              </a:rPr>
              <a:t>GET </a:t>
            </a:r>
            <a:r>
              <a:rPr lang="fr-FR" sz="1200" spc="-25" dirty="0" smtClean="0">
                <a:latin typeface="Arial"/>
                <a:cs typeface="Arial"/>
              </a:rPr>
              <a:t>SNAPSHOT </a:t>
            </a:r>
            <a:r>
              <a:rPr lang="fr-FR" sz="1200" dirty="0" smtClean="0">
                <a:latin typeface="Arial"/>
                <a:cs typeface="Arial"/>
              </a:rPr>
              <a:t>/ </a:t>
            </a:r>
            <a:r>
              <a:rPr lang="fr-FR" sz="1200" spc="-25" dirty="0" err="1" smtClean="0">
                <a:latin typeface="Arial"/>
                <a:cs typeface="Arial"/>
              </a:rPr>
              <a:t>snapshot</a:t>
            </a:r>
            <a:r>
              <a:rPr lang="fr-FR" sz="1200" spc="-25" dirty="0" smtClean="0">
                <a:latin typeface="Arial"/>
                <a:cs typeface="Arial"/>
              </a:rPr>
              <a:t> table</a:t>
            </a:r>
            <a:r>
              <a:rPr lang="fr-FR" sz="1200" spc="-22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functions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8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5" dirty="0" smtClean="0">
                <a:latin typeface="Arial"/>
                <a:cs typeface="Arial"/>
              </a:rPr>
              <a:t>RUNSTATS command (db2) </a:t>
            </a:r>
            <a:r>
              <a:rPr lang="fr-FR" sz="1200" spc="125" dirty="0" smtClean="0">
                <a:latin typeface="Wingdings"/>
                <a:cs typeface="Wingdings"/>
              </a:rPr>
              <a:t>€</a:t>
            </a:r>
            <a:r>
              <a:rPr lang="fr-FR" sz="1200" spc="-150" dirty="0" smtClean="0">
                <a:latin typeface="Times New Roman"/>
                <a:cs typeface="Times New Roman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ANALYZE command </a:t>
            </a:r>
            <a:r>
              <a:rPr lang="fr-FR" sz="1200" spc="-20" dirty="0" smtClean="0">
                <a:latin typeface="Arial"/>
                <a:cs typeface="Arial"/>
              </a:rPr>
              <a:t>(</a:t>
            </a:r>
            <a:r>
              <a:rPr lang="fr-FR" sz="1200" spc="-20" dirty="0" err="1" smtClean="0">
                <a:latin typeface="Arial"/>
                <a:cs typeface="Arial"/>
              </a:rPr>
              <a:t>Big</a:t>
            </a:r>
            <a:r>
              <a:rPr lang="fr-FR" sz="1200" spc="-20" dirty="0" smtClean="0">
                <a:latin typeface="Arial"/>
                <a:cs typeface="Arial"/>
              </a:rPr>
              <a:t> SQL)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8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0" dirty="0" err="1" smtClean="0">
                <a:latin typeface="Arial"/>
                <a:cs typeface="Arial"/>
              </a:rPr>
              <a:t>Row</a:t>
            </a:r>
            <a:r>
              <a:rPr lang="fr-FR" sz="1200" spc="-20" dirty="0" smtClean="0">
                <a:latin typeface="Arial"/>
                <a:cs typeface="Arial"/>
              </a:rPr>
              <a:t> and </a:t>
            </a:r>
            <a:r>
              <a:rPr lang="fr-FR" sz="1200" spc="-25" dirty="0" err="1" smtClean="0">
                <a:latin typeface="Arial"/>
                <a:cs typeface="Arial"/>
              </a:rPr>
              <a:t>Column</a:t>
            </a:r>
            <a:r>
              <a:rPr lang="fr-FR" sz="1200" spc="-125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Security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8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5" dirty="0" err="1" smtClean="0">
                <a:latin typeface="Arial"/>
                <a:cs typeface="Arial"/>
              </a:rPr>
              <a:t>Federation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dirty="0" smtClean="0">
                <a:latin typeface="Arial"/>
                <a:cs typeface="Arial"/>
              </a:rPr>
              <a:t>/ </a:t>
            </a:r>
            <a:r>
              <a:rPr lang="fr-FR" sz="1200" spc="-25" dirty="0" err="1" smtClean="0">
                <a:latin typeface="Arial"/>
                <a:cs typeface="Arial"/>
              </a:rPr>
              <a:t>Fluid</a:t>
            </a:r>
            <a:r>
              <a:rPr lang="fr-FR" sz="1200" spc="-140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Query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8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5" dirty="0" err="1" smtClean="0">
                <a:latin typeface="Arial"/>
                <a:cs typeface="Arial"/>
              </a:rPr>
              <a:t>Views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8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15" dirty="0" smtClean="0">
                <a:latin typeface="Arial"/>
                <a:cs typeface="Arial"/>
              </a:rPr>
              <a:t>SQL </a:t>
            </a:r>
            <a:r>
              <a:rPr lang="fr-FR" sz="1200" spc="-10" dirty="0" smtClean="0">
                <a:latin typeface="Arial"/>
                <a:cs typeface="Arial"/>
              </a:rPr>
              <a:t>PL </a:t>
            </a:r>
            <a:r>
              <a:rPr lang="fr-FR" sz="1200" spc="-25" dirty="0" err="1" smtClean="0">
                <a:latin typeface="Arial"/>
                <a:cs typeface="Arial"/>
              </a:rPr>
              <a:t>Stored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Procedures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dirty="0" smtClean="0">
                <a:latin typeface="Arial"/>
                <a:cs typeface="Arial"/>
              </a:rPr>
              <a:t>&amp;</a:t>
            </a:r>
            <a:r>
              <a:rPr lang="fr-FR" sz="1200" spc="-190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UDFs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8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5" dirty="0" err="1" smtClean="0">
                <a:latin typeface="Arial"/>
                <a:cs typeface="Arial"/>
              </a:rPr>
              <a:t>Workload</a:t>
            </a:r>
            <a:r>
              <a:rPr lang="fr-FR" sz="1200" spc="-60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Manager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8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0" dirty="0" smtClean="0">
                <a:latin typeface="Arial"/>
                <a:cs typeface="Arial"/>
              </a:rPr>
              <a:t>System </a:t>
            </a:r>
            <a:r>
              <a:rPr lang="fr-FR" sz="1200" spc="-25" dirty="0" err="1" smtClean="0">
                <a:latin typeface="Arial"/>
                <a:cs typeface="Arial"/>
              </a:rPr>
              <a:t>Temporary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0" dirty="0" smtClean="0">
                <a:latin typeface="Arial"/>
                <a:cs typeface="Arial"/>
              </a:rPr>
              <a:t>Table </a:t>
            </a:r>
            <a:r>
              <a:rPr lang="fr-FR" sz="1200" spc="-25" dirty="0" err="1" smtClean="0">
                <a:latin typeface="Arial"/>
                <a:cs typeface="Arial"/>
              </a:rPr>
              <a:t>Spaces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10" dirty="0" smtClean="0">
                <a:latin typeface="Arial"/>
                <a:cs typeface="Arial"/>
              </a:rPr>
              <a:t>to </a:t>
            </a:r>
            <a:r>
              <a:rPr lang="fr-FR" sz="1200" spc="-25" dirty="0" smtClean="0">
                <a:latin typeface="Arial"/>
                <a:cs typeface="Arial"/>
              </a:rPr>
              <a:t>support </a:t>
            </a:r>
            <a:r>
              <a:rPr lang="fr-FR" sz="1200" spc="-20" dirty="0" smtClean="0">
                <a:latin typeface="Arial"/>
                <a:cs typeface="Arial"/>
              </a:rPr>
              <a:t>sort</a:t>
            </a:r>
            <a:r>
              <a:rPr lang="fr-FR" sz="1200" spc="-290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overflows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870">
              <a:lnSpc>
                <a:spcPct val="100000"/>
              </a:lnSpc>
              <a:spcBef>
                <a:spcPts val="63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0" dirty="0" smtClean="0">
                <a:latin typeface="Arial"/>
                <a:cs typeface="Arial"/>
              </a:rPr>
              <a:t>User </a:t>
            </a:r>
            <a:r>
              <a:rPr lang="fr-FR" sz="1200" spc="-25" dirty="0" err="1" smtClean="0">
                <a:latin typeface="Arial"/>
                <a:cs typeface="Arial"/>
              </a:rPr>
              <a:t>Temporary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0" dirty="0" smtClean="0">
                <a:latin typeface="Arial"/>
                <a:cs typeface="Arial"/>
              </a:rPr>
              <a:t>Table </a:t>
            </a:r>
            <a:r>
              <a:rPr lang="fr-FR" sz="1200" spc="-25" dirty="0" err="1" smtClean="0">
                <a:latin typeface="Arial"/>
                <a:cs typeface="Arial"/>
              </a:rPr>
              <a:t>Spaces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15" dirty="0" smtClean="0">
                <a:latin typeface="Arial"/>
                <a:cs typeface="Arial"/>
              </a:rPr>
              <a:t>for </a:t>
            </a:r>
            <a:r>
              <a:rPr lang="fr-FR" sz="1200" spc="-25" dirty="0" err="1" smtClean="0">
                <a:latin typeface="Arial"/>
                <a:cs typeface="Arial"/>
              </a:rPr>
              <a:t>Declared</a:t>
            </a:r>
            <a:r>
              <a:rPr lang="fr-FR" sz="1200" spc="-25" dirty="0" smtClean="0">
                <a:latin typeface="Arial"/>
                <a:cs typeface="Arial"/>
              </a:rPr>
              <a:t> Global </a:t>
            </a:r>
            <a:r>
              <a:rPr lang="fr-FR" sz="1200" spc="-25" dirty="0" err="1" smtClean="0">
                <a:latin typeface="Arial"/>
                <a:cs typeface="Arial"/>
              </a:rPr>
              <a:t>Temporary</a:t>
            </a:r>
            <a:r>
              <a:rPr lang="fr-FR" sz="1200" spc="-280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Tables</a:t>
            </a:r>
            <a:endParaRPr lang="fr-FR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2BA4C-FF45-43DD-8088-964276AA1CB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29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!!Templates\Cross-brand_Ppt_template\Diagonal45Feath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415930"/>
            <a:ext cx="4136204" cy="644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1714500" y="6465488"/>
            <a:ext cx="57150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"/>
              </a:spcBef>
            </a:pPr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© Copyright IBM Corporation 2018</a:t>
            </a:r>
          </a:p>
          <a:p>
            <a:pPr algn="ctr" eaLnBrk="1" hangingPunct="1">
              <a:spcBef>
                <a:spcPts val="100"/>
              </a:spcBef>
            </a:pPr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Course materials may not be reproduced in whole or in part without the written permission of IBM.</a:t>
            </a:r>
          </a:p>
        </p:txBody>
      </p:sp>
      <p:sp>
        <p:nvSpPr>
          <p:cNvPr id="234506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3462337" y="1472184"/>
            <a:ext cx="5541264" cy="538585"/>
          </a:xfrm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 anchor="t">
            <a:spAutoFit/>
          </a:bodyPr>
          <a:lstStyle>
            <a:lvl1pPr algn="l" defTabSz="1370868" eaLnBrk="0" hangingPunct="0">
              <a:spcBef>
                <a:spcPct val="50000"/>
              </a:spcBef>
              <a:defRPr sz="2900" b="1" i="0" baseline="0">
                <a:solidFill>
                  <a:srgbClr val="00649D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52612" y="5441087"/>
            <a:ext cx="5146675" cy="544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>
                <a:solidFill>
                  <a:srgbClr val="008A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066" y="2382"/>
            <a:ext cx="9141621" cy="6855618"/>
          </a:xfrm>
          <a:prstGeom prst="rect">
            <a:avLst/>
          </a:prstGeom>
          <a:noFill/>
          <a:ln w="6350" algn="ctr">
            <a:solidFill>
              <a:srgbClr val="00649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053" tIns="68526" rIns="137053" bIns="68526" anchor="ctr"/>
          <a:lstStyle/>
          <a:p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1188720"/>
            <a:ext cx="8805672" cy="5358384"/>
          </a:xfrm>
          <a:prstGeom prst="rect">
            <a:avLst/>
          </a:prstGeom>
        </p:spPr>
        <p:txBody>
          <a:bodyPr/>
          <a:lstStyle>
            <a:lvl1pPr marL="231775" indent="-231775">
              <a:buClr>
                <a:srgbClr val="00649D"/>
              </a:buClr>
              <a:buSzPct val="120000"/>
              <a:buFont typeface="Arial" panose="020B0604020202020204" pitchFamily="34" charset="0"/>
              <a:buChar char="•"/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166688">
              <a:buClr>
                <a:srgbClr val="008ABF"/>
              </a:buClr>
              <a:buSzPct val="80000"/>
              <a:defRPr lang="en-US" sz="19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166688">
              <a:buClr>
                <a:srgbClr val="008ABF"/>
              </a:buClr>
              <a:buSzPct val="80000"/>
              <a:buFont typeface="Verdana" panose="020B0604030504040204" pitchFamily="34" charset="0"/>
              <a:buChar char="−"/>
              <a:def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50838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!!Templates\Cross-brand_Ppt_template\Topic_diagonals_footer-r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2" y="423863"/>
            <a:ext cx="4114800" cy="60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0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3465576" y="1481328"/>
            <a:ext cx="4968264" cy="2165318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30724" rIns="61448" bIns="30724" anchor="t"/>
          <a:lstStyle>
            <a:lvl1pPr>
              <a:defRPr sz="2900" baseline="0">
                <a:solidFill>
                  <a:srgbClr val="00649D"/>
                </a:solidFill>
              </a:defRPr>
            </a:lvl1pPr>
          </a:lstStyle>
          <a:p>
            <a:pPr lvl="0"/>
            <a:r>
              <a:rPr lang="en-US" noProof="0" dirty="0"/>
              <a:t>Topic title</a:t>
            </a:r>
            <a:br>
              <a:rPr lang="en-US" noProof="0" dirty="0"/>
            </a:br>
            <a:endParaRPr lang="en-US" noProof="0" dirty="0"/>
          </a:p>
        </p:txBody>
      </p:sp>
      <p:pic>
        <p:nvPicPr>
          <p:cNvPr id="8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1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05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219456" y="457200"/>
            <a:ext cx="8833104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7013577" y="6640513"/>
            <a:ext cx="20351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© Copyright IBM Corporation 2018</a:t>
            </a:r>
          </a:p>
        </p:txBody>
      </p:sp>
      <p:sp>
        <p:nvSpPr>
          <p:cNvPr id="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>
                <a:solidFill>
                  <a:srgbClr val="008ABF"/>
                </a:solidFill>
                <a:latin typeface="Arial" panose="020B0604020202020204" pitchFamily="34" charset="0"/>
              </a:rPr>
              <a:t>Introduction to Big Data and Data Analytics</a:t>
            </a:r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4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3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5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6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7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9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1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4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5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6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7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8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9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0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1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744" y="1188720"/>
            <a:ext cx="8805672" cy="535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066" y="2382"/>
            <a:ext cx="9141621" cy="6855618"/>
          </a:xfrm>
          <a:prstGeom prst="rect">
            <a:avLst/>
          </a:prstGeom>
          <a:noFill/>
          <a:ln w="6350" algn="ctr">
            <a:solidFill>
              <a:srgbClr val="00649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053" tIns="68526" rIns="137053" bIns="68526" anchor="ctr"/>
          <a:lstStyle/>
          <a:p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8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9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912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49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2pPr>
      <a:lvl3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3pPr>
      <a:lvl4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4pPr>
      <a:lvl5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5pPr>
      <a:lvl6pPr marL="685434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6pPr>
      <a:lvl7pPr marL="1370868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7pPr>
      <a:lvl8pPr marL="2056303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8pPr>
      <a:lvl9pPr marL="2741737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9pPr>
    </p:titleStyle>
    <p:bodyStyle>
      <a:lvl1pPr marL="230859" indent="-230859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685434" indent="-228478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1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30532" indent="-173739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1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0868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4pPr>
      <a:lvl5pPr marL="1656466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5pPr>
      <a:lvl6pPr marL="2341900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6pPr>
      <a:lvl7pPr marL="3027335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7pPr>
      <a:lvl8pPr marL="3712769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8pPr>
      <a:lvl9pPr marL="4398203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9pPr>
    </p:bodyStyle>
    <p:otherStyle>
      <a:defPPr>
        <a:defRPr lang="en-US"/>
      </a:defPPr>
      <a:lvl1pPr marL="0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1pPr>
      <a:lvl2pPr marL="685434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2pPr>
      <a:lvl3pPr marL="1370868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3pPr>
      <a:lvl4pPr marL="2056303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1737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427171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4112605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798040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483474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sz="quarter"/>
          </p:nvPr>
        </p:nvSpPr>
        <p:spPr>
          <a:xfrm>
            <a:off x="3462337" y="1472184"/>
            <a:ext cx="5541264" cy="95408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800" spc="-10" dirty="0">
                <a:latin typeface="Arial"/>
                <a:cs typeface="Arial"/>
              </a:rPr>
              <a:t>Using Big SQL </a:t>
            </a:r>
            <a:r>
              <a:rPr lang="en-US" sz="2800" spc="-5" dirty="0">
                <a:latin typeface="Arial"/>
                <a:cs typeface="Arial"/>
              </a:rPr>
              <a:t>to </a:t>
            </a:r>
            <a:r>
              <a:rPr lang="en-US" sz="2800" spc="-15" dirty="0">
                <a:latin typeface="Arial"/>
                <a:cs typeface="Arial"/>
              </a:rPr>
              <a:t>access</a:t>
            </a:r>
            <a:r>
              <a:rPr lang="en-US" sz="2800" spc="-8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data</a:t>
            </a:r>
            <a:r>
              <a:rPr lang="en-US" sz="2800" dirty="0">
                <a:latin typeface="Arial"/>
                <a:cs typeface="Arial"/>
              </a:rPr>
              <a:t/>
            </a:r>
            <a:br>
              <a:rPr lang="en-US" sz="2800" dirty="0">
                <a:latin typeface="Arial"/>
                <a:cs typeface="Arial"/>
              </a:rPr>
            </a:br>
            <a:r>
              <a:rPr lang="en-US" sz="2800" spc="15" dirty="0">
                <a:latin typeface="Arial"/>
                <a:cs typeface="Arial"/>
              </a:rPr>
              <a:t>residing in the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20" dirty="0" smtClean="0">
                <a:latin typeface="Arial"/>
                <a:cs typeface="Arial"/>
              </a:rPr>
              <a:t>HDFS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2400" spc="10" dirty="0">
                <a:latin typeface="Arial"/>
                <a:cs typeface="Arial"/>
              </a:rPr>
              <a:t>Data Science</a:t>
            </a:r>
            <a:r>
              <a:rPr lang="fr-FR" sz="2400" spc="-60" dirty="0">
                <a:latin typeface="Arial"/>
                <a:cs typeface="Arial"/>
              </a:rPr>
              <a:t> </a:t>
            </a:r>
            <a:r>
              <a:rPr lang="fr-FR" sz="2400" spc="5" dirty="0" err="1">
                <a:latin typeface="Arial"/>
                <a:cs typeface="Arial"/>
              </a:rPr>
              <a:t>Foundations</a:t>
            </a:r>
            <a:endParaRPr lang="fr-FR" sz="2400" dirty="0">
              <a:latin typeface="Arial"/>
              <a:cs typeface="Arial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642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15" dirty="0" err="1">
                <a:latin typeface="Arial"/>
                <a:cs typeface="Arial"/>
              </a:rPr>
              <a:t>Big</a:t>
            </a:r>
            <a:r>
              <a:rPr lang="fr-FR" spc="15" dirty="0">
                <a:latin typeface="Arial"/>
                <a:cs typeface="Arial"/>
              </a:rPr>
              <a:t> </a:t>
            </a:r>
            <a:r>
              <a:rPr lang="fr-FR" spc="25" dirty="0">
                <a:latin typeface="Arial"/>
                <a:cs typeface="Arial"/>
              </a:rPr>
              <a:t>SQL</a:t>
            </a:r>
            <a:r>
              <a:rPr lang="fr-FR" spc="-25" dirty="0">
                <a:latin typeface="Arial"/>
                <a:cs typeface="Arial"/>
              </a:rPr>
              <a:t> </a:t>
            </a:r>
            <a:r>
              <a:rPr lang="fr-FR" spc="15" dirty="0" smtClean="0">
                <a:latin typeface="Arial"/>
                <a:cs typeface="Arial"/>
              </a:rPr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1925" indent="-139065">
              <a:spcBef>
                <a:spcPts val="1320"/>
              </a:spcBef>
              <a:tabLst>
                <a:tab pos="162560" algn="l"/>
              </a:tabLst>
            </a:pPr>
            <a:r>
              <a:rPr lang="en-US" sz="1800" spc="5" dirty="0">
                <a:latin typeface="Arial"/>
                <a:cs typeface="Arial"/>
              </a:rPr>
              <a:t>Head </a:t>
            </a:r>
            <a:r>
              <a:rPr lang="en-US" sz="1800" dirty="0">
                <a:latin typeface="Arial"/>
                <a:cs typeface="Arial"/>
              </a:rPr>
              <a:t>(coordinator / management)</a:t>
            </a:r>
            <a:r>
              <a:rPr lang="en-US" sz="1800" spc="-114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node</a:t>
            </a:r>
          </a:p>
          <a:p>
            <a:pPr marL="297180" lvl="1" indent="-100965">
              <a:spcBef>
                <a:spcPts val="400"/>
              </a:spcBef>
              <a:buSzPct val="78260"/>
              <a:buFont typeface="Wingdings"/>
              <a:buChar char=""/>
              <a:tabLst>
                <a:tab pos="297815" algn="l"/>
              </a:tabLst>
            </a:pPr>
            <a:r>
              <a:rPr lang="en-US" sz="1800" spc="-5" dirty="0">
                <a:latin typeface="Arial"/>
                <a:cs typeface="Arial"/>
              </a:rPr>
              <a:t>Listens to </a:t>
            </a:r>
            <a:r>
              <a:rPr lang="en-US" sz="1800" spc="-10" dirty="0">
                <a:latin typeface="Arial"/>
                <a:cs typeface="Arial"/>
              </a:rPr>
              <a:t>the </a:t>
            </a:r>
            <a:r>
              <a:rPr lang="en-US" sz="1800" spc="-15" dirty="0">
                <a:latin typeface="Arial"/>
                <a:cs typeface="Arial"/>
              </a:rPr>
              <a:t>JDBC/ODBC</a:t>
            </a:r>
            <a:r>
              <a:rPr lang="en-US" sz="1800" spc="3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connections</a:t>
            </a:r>
            <a:endParaRPr lang="en-US" sz="1800" dirty="0">
              <a:latin typeface="Arial"/>
              <a:cs typeface="Arial"/>
            </a:endParaRPr>
          </a:p>
          <a:p>
            <a:pPr marL="297180" lvl="1" indent="-100965">
              <a:spcBef>
                <a:spcPts val="459"/>
              </a:spcBef>
              <a:buSzPct val="81818"/>
              <a:buFont typeface="Wingdings"/>
              <a:buChar char=""/>
              <a:tabLst>
                <a:tab pos="297815" algn="l"/>
              </a:tabLst>
            </a:pPr>
            <a:r>
              <a:rPr lang="en-US" sz="1800" spc="15" dirty="0">
                <a:latin typeface="Arial"/>
                <a:cs typeface="Arial"/>
              </a:rPr>
              <a:t>Compiles, optimizes, and coordinates execution </a:t>
            </a:r>
            <a:r>
              <a:rPr lang="en-US" sz="1800" spc="10" dirty="0">
                <a:latin typeface="Arial"/>
                <a:cs typeface="Arial"/>
              </a:rPr>
              <a:t>of </a:t>
            </a:r>
            <a:r>
              <a:rPr lang="en-US" sz="1800" spc="15" dirty="0">
                <a:latin typeface="Arial"/>
                <a:cs typeface="Arial"/>
              </a:rPr>
              <a:t>the</a:t>
            </a:r>
            <a:r>
              <a:rPr lang="en-US" sz="1800" spc="7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query</a:t>
            </a:r>
            <a:endParaRPr lang="en-US" sz="1800" dirty="0">
              <a:latin typeface="Arial"/>
              <a:cs typeface="Arial"/>
            </a:endParaRPr>
          </a:p>
          <a:p>
            <a:pPr marL="161925" indent="-139065">
              <a:spcBef>
                <a:spcPts val="470"/>
              </a:spcBef>
              <a:tabLst>
                <a:tab pos="162560" algn="l"/>
              </a:tabLst>
            </a:pPr>
            <a:r>
              <a:rPr lang="en-US" sz="1800" spc="5" dirty="0">
                <a:latin typeface="Arial"/>
                <a:cs typeface="Arial"/>
              </a:rPr>
              <a:t>Big SQL </a:t>
            </a:r>
            <a:r>
              <a:rPr lang="en-US" sz="1800" dirty="0">
                <a:latin typeface="Arial"/>
                <a:cs typeface="Arial"/>
              </a:rPr>
              <a:t>worker processes reside </a:t>
            </a:r>
            <a:r>
              <a:rPr lang="en-US" sz="1800" spc="5" dirty="0">
                <a:latin typeface="Arial"/>
                <a:cs typeface="Arial"/>
              </a:rPr>
              <a:t>on compute </a:t>
            </a:r>
            <a:r>
              <a:rPr lang="en-US" sz="1800" dirty="0">
                <a:latin typeface="Arial"/>
                <a:cs typeface="Arial"/>
              </a:rPr>
              <a:t>nodes </a:t>
            </a:r>
            <a:r>
              <a:rPr lang="en-US" sz="1800" spc="5" dirty="0">
                <a:latin typeface="Arial"/>
                <a:cs typeface="Arial"/>
              </a:rPr>
              <a:t>(some</a:t>
            </a:r>
            <a:r>
              <a:rPr lang="en-US" sz="1800" spc="-24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or all)</a:t>
            </a:r>
          </a:p>
          <a:p>
            <a:pPr marL="161925" indent="-139065">
              <a:spcBef>
                <a:spcPts val="459"/>
              </a:spcBef>
              <a:tabLst>
                <a:tab pos="162560" algn="l"/>
              </a:tabLst>
            </a:pPr>
            <a:r>
              <a:rPr lang="en-US" sz="1800" spc="10" dirty="0">
                <a:latin typeface="Arial"/>
                <a:cs typeface="Arial"/>
              </a:rPr>
              <a:t>Worker </a:t>
            </a:r>
            <a:r>
              <a:rPr lang="en-US" sz="1800" spc="5" dirty="0">
                <a:latin typeface="Arial"/>
                <a:cs typeface="Arial"/>
              </a:rPr>
              <a:t>nodes </a:t>
            </a:r>
            <a:r>
              <a:rPr lang="en-US" sz="1800" dirty="0">
                <a:latin typeface="Arial"/>
                <a:cs typeface="Arial"/>
              </a:rPr>
              <a:t>stream data between </a:t>
            </a:r>
            <a:r>
              <a:rPr lang="en-US" sz="1800" spc="5" dirty="0">
                <a:latin typeface="Arial"/>
                <a:cs typeface="Arial"/>
              </a:rPr>
              <a:t>each </a:t>
            </a:r>
            <a:r>
              <a:rPr lang="en-US" sz="1800" dirty="0">
                <a:latin typeface="Arial"/>
                <a:cs typeface="Arial"/>
              </a:rPr>
              <a:t>other </a:t>
            </a:r>
            <a:r>
              <a:rPr lang="en-US" sz="1800" spc="5" dirty="0">
                <a:latin typeface="Arial"/>
                <a:cs typeface="Arial"/>
              </a:rPr>
              <a:t>as</a:t>
            </a:r>
            <a:r>
              <a:rPr lang="en-US" sz="1800" spc="-23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needed</a:t>
            </a:r>
          </a:p>
          <a:p>
            <a:pPr marL="161925" indent="-139065">
              <a:spcBef>
                <a:spcPts val="475"/>
              </a:spcBef>
              <a:tabLst>
                <a:tab pos="162560" algn="l"/>
              </a:tabLst>
            </a:pPr>
            <a:r>
              <a:rPr lang="en-US" sz="1800" spc="10" dirty="0">
                <a:latin typeface="Arial"/>
                <a:cs typeface="Arial"/>
              </a:rPr>
              <a:t>Workers </a:t>
            </a:r>
            <a:r>
              <a:rPr lang="en-US" sz="1800" spc="5" dirty="0">
                <a:latin typeface="Arial"/>
                <a:cs typeface="Arial"/>
              </a:rPr>
              <a:t>can spill </a:t>
            </a:r>
            <a:r>
              <a:rPr lang="en-US" sz="1800" dirty="0">
                <a:latin typeface="Arial"/>
                <a:cs typeface="Arial"/>
              </a:rPr>
              <a:t>large data sets to local </a:t>
            </a:r>
            <a:r>
              <a:rPr lang="en-US" sz="1800" spc="5" dirty="0">
                <a:latin typeface="Arial"/>
                <a:cs typeface="Arial"/>
              </a:rPr>
              <a:t>disk </a:t>
            </a:r>
            <a:r>
              <a:rPr lang="en-US" sz="1800" dirty="0">
                <a:latin typeface="Arial"/>
                <a:cs typeface="Arial"/>
              </a:rPr>
              <a:t>if</a:t>
            </a:r>
            <a:r>
              <a:rPr lang="en-US" sz="1800" spc="-24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needed</a:t>
            </a:r>
          </a:p>
          <a:p>
            <a:endParaRPr lang="fr-FR" dirty="0"/>
          </a:p>
        </p:txBody>
      </p:sp>
      <p:sp>
        <p:nvSpPr>
          <p:cNvPr id="4" name="object 7"/>
          <p:cNvSpPr/>
          <p:nvPr/>
        </p:nvSpPr>
        <p:spPr>
          <a:xfrm>
            <a:off x="2156884" y="3501008"/>
            <a:ext cx="5007404" cy="2900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515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>
                <a:latin typeface="Arial"/>
                <a:cs typeface="Arial"/>
              </a:rPr>
              <a:t>The </a:t>
            </a:r>
            <a:r>
              <a:rPr lang="en-US" spc="20" dirty="0">
                <a:latin typeface="Arial"/>
                <a:cs typeface="Arial"/>
              </a:rPr>
              <a:t>relationship </a:t>
            </a:r>
            <a:r>
              <a:rPr lang="en-US" spc="25" dirty="0">
                <a:latin typeface="Arial"/>
                <a:cs typeface="Arial"/>
              </a:rPr>
              <a:t>between </a:t>
            </a:r>
            <a:r>
              <a:rPr lang="en-US" spc="15" dirty="0">
                <a:latin typeface="Arial"/>
                <a:cs typeface="Arial"/>
              </a:rPr>
              <a:t>Big </a:t>
            </a:r>
            <a:r>
              <a:rPr lang="en-US" spc="25" dirty="0">
                <a:latin typeface="Arial"/>
                <a:cs typeface="Arial"/>
              </a:rPr>
              <a:t>SQL and</a:t>
            </a:r>
            <a:r>
              <a:rPr lang="en-US" spc="-155" dirty="0">
                <a:latin typeface="Arial"/>
                <a:cs typeface="Arial"/>
              </a:rPr>
              <a:t> </a:t>
            </a:r>
            <a:r>
              <a:rPr lang="en-US" spc="20" dirty="0" smtClean="0">
                <a:latin typeface="Arial"/>
                <a:cs typeface="Arial"/>
              </a:rPr>
              <a:t>Db2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1800" b="1" i="1" spc="10" dirty="0">
                <a:solidFill>
                  <a:srgbClr val="3F0E3F"/>
                </a:solidFill>
                <a:latin typeface="Arial"/>
                <a:cs typeface="Arial"/>
              </a:rPr>
              <a:t>Big </a:t>
            </a:r>
            <a:r>
              <a:rPr lang="en-US" sz="1800" b="1" i="1" spc="15" dirty="0">
                <a:solidFill>
                  <a:srgbClr val="3F0E3F"/>
                </a:solidFill>
                <a:latin typeface="Arial"/>
                <a:cs typeface="Arial"/>
              </a:rPr>
              <a:t>SQL and Db2 have the </a:t>
            </a:r>
            <a:r>
              <a:rPr lang="en-US" sz="1800" b="1" i="1" spc="20" dirty="0">
                <a:solidFill>
                  <a:srgbClr val="3F0E3F"/>
                </a:solidFill>
                <a:latin typeface="Arial"/>
                <a:cs typeface="Arial"/>
              </a:rPr>
              <a:t>same</a:t>
            </a:r>
            <a:r>
              <a:rPr lang="en-US" sz="1800" b="1" i="1" spc="-65" dirty="0">
                <a:solidFill>
                  <a:srgbClr val="3F0E3F"/>
                </a:solidFill>
                <a:latin typeface="Arial"/>
                <a:cs typeface="Arial"/>
              </a:rPr>
              <a:t> </a:t>
            </a:r>
            <a:r>
              <a:rPr lang="en-US" sz="1800" b="1" i="1" spc="20" dirty="0">
                <a:solidFill>
                  <a:srgbClr val="3F0E3F"/>
                </a:solidFill>
                <a:latin typeface="Arial"/>
                <a:cs typeface="Arial"/>
              </a:rPr>
              <a:t>"DNA"</a:t>
            </a:r>
            <a:endParaRPr lang="en-US" sz="1800" dirty="0">
              <a:latin typeface="Arial"/>
              <a:cs typeface="Arial"/>
            </a:endParaRPr>
          </a:p>
          <a:p>
            <a:pPr marL="162560" indent="-139700">
              <a:spcBef>
                <a:spcPts val="655"/>
              </a:spcBef>
              <a:tabLst>
                <a:tab pos="163195" algn="l"/>
              </a:tabLst>
            </a:pPr>
            <a:r>
              <a:rPr lang="en-US" sz="1800" spc="10" dirty="0">
                <a:latin typeface="Arial"/>
                <a:cs typeface="Arial"/>
              </a:rPr>
              <a:t>Bug </a:t>
            </a:r>
            <a:r>
              <a:rPr lang="en-US" sz="1800" spc="5" dirty="0">
                <a:latin typeface="Arial"/>
                <a:cs typeface="Arial"/>
              </a:rPr>
              <a:t>fixes and </a:t>
            </a:r>
            <a:r>
              <a:rPr lang="en-US" sz="1800" dirty="0">
                <a:latin typeface="Arial"/>
                <a:cs typeface="Arial"/>
              </a:rPr>
              <a:t>enhancements (especially </a:t>
            </a:r>
            <a:r>
              <a:rPr lang="en-US" sz="1800" spc="5" dirty="0">
                <a:latin typeface="Arial"/>
                <a:cs typeface="Arial"/>
              </a:rPr>
              <a:t>in </a:t>
            </a:r>
            <a:r>
              <a:rPr lang="en-US" sz="1800" dirty="0">
                <a:latin typeface="Arial"/>
                <a:cs typeface="Arial"/>
              </a:rPr>
              <a:t>Optimizer) </a:t>
            </a:r>
            <a:r>
              <a:rPr lang="en-US" sz="1800" spc="5" dirty="0">
                <a:latin typeface="Arial"/>
                <a:cs typeface="Arial"/>
              </a:rPr>
              <a:t>in </a:t>
            </a:r>
            <a:r>
              <a:rPr lang="en-US" sz="1800" spc="10" dirty="0">
                <a:latin typeface="Arial"/>
                <a:cs typeface="Arial"/>
              </a:rPr>
              <a:t>Db2</a:t>
            </a:r>
            <a:r>
              <a:rPr lang="en-US" sz="1800" spc="-13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also benefit </a:t>
            </a:r>
            <a:r>
              <a:rPr lang="en-US" sz="1800" spc="10" dirty="0">
                <a:latin typeface="Arial"/>
                <a:cs typeface="Arial"/>
              </a:rPr>
              <a:t>Big</a:t>
            </a:r>
            <a:r>
              <a:rPr lang="en-US" sz="1800" spc="-8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SQL.</a:t>
            </a:r>
          </a:p>
          <a:p>
            <a:pPr marL="162560" indent="-139700">
              <a:spcBef>
                <a:spcPts val="655"/>
              </a:spcBef>
              <a:tabLst>
                <a:tab pos="163195" algn="l"/>
              </a:tabLst>
            </a:pPr>
            <a:endParaRPr lang="en-US" sz="1800" spc="5" dirty="0">
              <a:latin typeface="Arial"/>
              <a:cs typeface="Arial"/>
            </a:endParaRPr>
          </a:p>
          <a:p>
            <a:pPr marL="162560" indent="-139700">
              <a:spcBef>
                <a:spcPts val="655"/>
              </a:spcBef>
              <a:tabLst>
                <a:tab pos="163195" algn="l"/>
              </a:tabLst>
            </a:pPr>
            <a:endParaRPr lang="en-US" sz="1800" spc="5" dirty="0" smtClean="0">
              <a:latin typeface="Arial"/>
              <a:cs typeface="Arial"/>
            </a:endParaRPr>
          </a:p>
          <a:p>
            <a:pPr marL="162560" indent="-139700">
              <a:spcBef>
                <a:spcPts val="655"/>
              </a:spcBef>
              <a:tabLst>
                <a:tab pos="163195" algn="l"/>
              </a:tabLst>
            </a:pPr>
            <a:endParaRPr lang="en-US" sz="1800" spc="5" dirty="0" smtClean="0">
              <a:latin typeface="Arial"/>
              <a:cs typeface="Arial"/>
            </a:endParaRPr>
          </a:p>
          <a:p>
            <a:pPr marL="162560" indent="-139700">
              <a:spcBef>
                <a:spcPts val="655"/>
              </a:spcBef>
              <a:tabLst>
                <a:tab pos="163195" algn="l"/>
              </a:tabLst>
            </a:pPr>
            <a:endParaRPr lang="en-US" sz="1800" spc="5" dirty="0">
              <a:latin typeface="Arial"/>
              <a:cs typeface="Arial"/>
            </a:endParaRPr>
          </a:p>
          <a:p>
            <a:pPr marL="162560" indent="-139700">
              <a:spcBef>
                <a:spcPts val="655"/>
              </a:spcBef>
              <a:tabLst>
                <a:tab pos="163195" algn="l"/>
              </a:tabLst>
            </a:pPr>
            <a:endParaRPr lang="en-US" sz="1800" spc="5" dirty="0">
              <a:latin typeface="Arial"/>
              <a:cs typeface="Arial"/>
            </a:endParaRPr>
          </a:p>
          <a:p>
            <a:pPr marL="162560" indent="-139700">
              <a:spcBef>
                <a:spcPts val="655"/>
              </a:spcBef>
              <a:tabLst>
                <a:tab pos="163195" algn="l"/>
              </a:tabLst>
            </a:pPr>
            <a:r>
              <a:rPr lang="en-US" sz="1800" spc="5" dirty="0" smtClean="0">
                <a:latin typeface="Arial"/>
                <a:cs typeface="Arial"/>
              </a:rPr>
              <a:t>Enhancements </a:t>
            </a:r>
            <a:r>
              <a:rPr lang="en-US" sz="1800" dirty="0">
                <a:latin typeface="Arial"/>
                <a:cs typeface="Arial"/>
              </a:rPr>
              <a:t>via </a:t>
            </a:r>
            <a:r>
              <a:rPr lang="en-US" sz="1800" spc="5" dirty="0">
                <a:latin typeface="Arial"/>
                <a:cs typeface="Arial"/>
              </a:rPr>
              <a:t>Big SQL re-integrated into </a:t>
            </a:r>
            <a:r>
              <a:rPr lang="en-US" sz="1800" spc="-5" dirty="0">
                <a:latin typeface="Arial"/>
                <a:cs typeface="Arial"/>
              </a:rPr>
              <a:t>"Db2 </a:t>
            </a:r>
            <a:r>
              <a:rPr lang="en-US" sz="1800" spc="5" dirty="0">
                <a:latin typeface="Arial"/>
                <a:cs typeface="Arial"/>
              </a:rPr>
              <a:t>Main"</a:t>
            </a:r>
            <a:r>
              <a:rPr lang="en-US" sz="1800" spc="-15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often</a:t>
            </a:r>
          </a:p>
          <a:p>
            <a:pPr marL="162560" indent="-139700">
              <a:spcBef>
                <a:spcPts val="655"/>
              </a:spcBef>
              <a:tabLst>
                <a:tab pos="163195" algn="l"/>
              </a:tabLst>
            </a:pPr>
            <a:r>
              <a:rPr lang="en-US" sz="1800" spc="5" dirty="0" smtClean="0">
                <a:latin typeface="Arial"/>
                <a:cs typeface="Arial"/>
              </a:rPr>
              <a:t>Features </a:t>
            </a:r>
            <a:r>
              <a:rPr lang="en-US" sz="1800" spc="5" dirty="0">
                <a:latin typeface="Arial"/>
                <a:cs typeface="Arial"/>
              </a:rPr>
              <a:t>enabled for Big SQL for "almost</a:t>
            </a:r>
            <a:r>
              <a:rPr lang="en-US" sz="1800" spc="-2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free"</a:t>
            </a:r>
            <a:endParaRPr lang="en-US" sz="1800" dirty="0">
              <a:latin typeface="Arial"/>
              <a:cs typeface="Arial"/>
            </a:endParaRPr>
          </a:p>
          <a:p>
            <a:pPr marL="628650" lvl="1" indent="-266700">
              <a:spcBef>
                <a:spcPts val="450"/>
              </a:spcBef>
              <a:buSzPct val="81818"/>
              <a:buFont typeface="Wingdings"/>
              <a:buChar char=""/>
              <a:tabLst>
                <a:tab pos="628650" algn="l"/>
              </a:tabLst>
            </a:pPr>
            <a:r>
              <a:rPr lang="en-US" sz="1800" spc="25" dirty="0">
                <a:latin typeface="Arial"/>
                <a:cs typeface="Arial"/>
              </a:rPr>
              <a:t>HADR </a:t>
            </a:r>
            <a:r>
              <a:rPr lang="en-US" sz="1800" spc="20" dirty="0">
                <a:latin typeface="Arial"/>
                <a:cs typeface="Arial"/>
              </a:rPr>
              <a:t>for Head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Node</a:t>
            </a:r>
            <a:endParaRPr lang="en-US" sz="1800" dirty="0">
              <a:latin typeface="Arial"/>
              <a:cs typeface="Arial"/>
            </a:endParaRPr>
          </a:p>
          <a:p>
            <a:pPr marL="628650" lvl="1" indent="-266700">
              <a:spcBef>
                <a:spcPts val="465"/>
              </a:spcBef>
              <a:buSzPct val="81818"/>
              <a:buFont typeface="Wingdings"/>
              <a:buChar char=""/>
              <a:tabLst>
                <a:tab pos="628650" algn="l"/>
              </a:tabLst>
            </a:pPr>
            <a:r>
              <a:rPr lang="en-US" sz="1800" spc="20" dirty="0">
                <a:latin typeface="Arial"/>
                <a:cs typeface="Arial"/>
              </a:rPr>
              <a:t>Oracle PL/SQL </a:t>
            </a:r>
            <a:r>
              <a:rPr lang="en-US" sz="1800" spc="15" dirty="0">
                <a:latin typeface="Arial"/>
                <a:cs typeface="Arial"/>
              </a:rPr>
              <a:t>support</a:t>
            </a:r>
            <a:endParaRPr lang="en-US" sz="1800" dirty="0">
              <a:latin typeface="Arial"/>
              <a:cs typeface="Arial"/>
            </a:endParaRPr>
          </a:p>
          <a:p>
            <a:pPr marL="628650" lvl="1" indent="-266700">
              <a:spcBef>
                <a:spcPts val="445"/>
              </a:spcBef>
              <a:buSzPct val="81818"/>
              <a:buFont typeface="Wingdings"/>
              <a:buChar char=""/>
              <a:tabLst>
                <a:tab pos="628650" algn="l"/>
              </a:tabLst>
            </a:pPr>
            <a:r>
              <a:rPr lang="en-US" sz="1800" spc="20" dirty="0">
                <a:latin typeface="Arial"/>
                <a:cs typeface="Arial"/>
              </a:rPr>
              <a:t>Declared </a:t>
            </a:r>
            <a:r>
              <a:rPr lang="en-US" sz="1800" spc="15" dirty="0">
                <a:latin typeface="Arial"/>
                <a:cs typeface="Arial"/>
              </a:rPr>
              <a:t>Global </a:t>
            </a:r>
            <a:r>
              <a:rPr lang="en-US" sz="1800" spc="20" dirty="0">
                <a:latin typeface="Arial"/>
                <a:cs typeface="Arial"/>
              </a:rPr>
              <a:t>Temporary</a:t>
            </a:r>
            <a:r>
              <a:rPr lang="en-US" sz="1800" spc="90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Tables</a:t>
            </a:r>
            <a:endParaRPr lang="en-US" sz="1800" dirty="0">
              <a:latin typeface="Arial"/>
              <a:cs typeface="Arial"/>
            </a:endParaRPr>
          </a:p>
          <a:p>
            <a:pPr marL="628650" lvl="1" indent="-266700">
              <a:spcBef>
                <a:spcPts val="465"/>
              </a:spcBef>
              <a:buSzPct val="81818"/>
              <a:buFont typeface="Wingdings"/>
              <a:buChar char=""/>
              <a:tabLst>
                <a:tab pos="628650" algn="l"/>
              </a:tabLst>
            </a:pPr>
            <a:r>
              <a:rPr lang="en-US" sz="1800" spc="20" dirty="0">
                <a:latin typeface="Arial"/>
                <a:cs typeface="Arial"/>
              </a:rPr>
              <a:t>Time </a:t>
            </a:r>
            <a:r>
              <a:rPr lang="en-US" sz="1800" spc="15" dirty="0">
                <a:latin typeface="Arial"/>
                <a:cs typeface="Arial"/>
              </a:rPr>
              <a:t>Travel</a:t>
            </a:r>
            <a:r>
              <a:rPr lang="en-US" sz="1800" spc="5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Queries</a:t>
            </a:r>
            <a:endParaRPr lang="en-US" sz="1800" dirty="0">
              <a:latin typeface="Arial"/>
              <a:cs typeface="Arial"/>
            </a:endParaRPr>
          </a:p>
          <a:p>
            <a:pPr marL="628650" lvl="1" indent="-266700">
              <a:spcBef>
                <a:spcPts val="450"/>
              </a:spcBef>
              <a:buSzPct val="81818"/>
              <a:buFont typeface="Wingdings"/>
              <a:buChar char=""/>
              <a:tabLst>
                <a:tab pos="628650" algn="l"/>
              </a:tabLst>
            </a:pPr>
            <a:r>
              <a:rPr lang="en-US" sz="1800" spc="20" dirty="0">
                <a:latin typeface="Arial"/>
                <a:cs typeface="Arial"/>
              </a:rPr>
              <a:t>Much</a:t>
            </a:r>
            <a:r>
              <a:rPr lang="en-US" sz="1800" spc="25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more…</a:t>
            </a:r>
            <a:endParaRPr lang="en-US" sz="1800" dirty="0">
              <a:latin typeface="Arial"/>
              <a:cs typeface="Arial"/>
            </a:endParaRPr>
          </a:p>
          <a:p>
            <a:pPr marL="162560" indent="-139700">
              <a:spcBef>
                <a:spcPts val="655"/>
              </a:spcBef>
              <a:tabLst>
                <a:tab pos="163195" algn="l"/>
              </a:tabLst>
            </a:pP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204864"/>
            <a:ext cx="7776864" cy="124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21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>
                <a:latin typeface="Arial"/>
                <a:cs typeface="Arial"/>
              </a:rPr>
              <a:t>Starting </a:t>
            </a:r>
            <a:r>
              <a:rPr lang="en-US" spc="20" dirty="0">
                <a:latin typeface="Arial"/>
                <a:cs typeface="Arial"/>
              </a:rPr>
              <a:t>and </a:t>
            </a:r>
            <a:r>
              <a:rPr lang="en-US" spc="15" dirty="0">
                <a:latin typeface="Arial"/>
                <a:cs typeface="Arial"/>
              </a:rPr>
              <a:t>stopping Big </a:t>
            </a:r>
            <a:r>
              <a:rPr lang="en-US" spc="25" dirty="0">
                <a:latin typeface="Arial"/>
                <a:cs typeface="Arial"/>
              </a:rPr>
              <a:t>SQL </a:t>
            </a:r>
            <a:r>
              <a:rPr lang="en-US" spc="15" dirty="0">
                <a:latin typeface="Arial"/>
                <a:cs typeface="Arial"/>
              </a:rPr>
              <a:t>using</a:t>
            </a:r>
            <a:r>
              <a:rPr lang="en-US" spc="-114" dirty="0">
                <a:latin typeface="Arial"/>
                <a:cs typeface="Arial"/>
              </a:rPr>
              <a:t> </a:t>
            </a:r>
            <a:r>
              <a:rPr lang="en-US" spc="10" dirty="0" err="1" smtClean="0">
                <a:latin typeface="Arial"/>
                <a:cs typeface="Arial"/>
              </a:rPr>
              <a:t>Ambari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object 8"/>
          <p:cNvSpPr/>
          <p:nvPr/>
        </p:nvSpPr>
        <p:spPr>
          <a:xfrm>
            <a:off x="405652" y="1262613"/>
            <a:ext cx="5822532" cy="2858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/>
          <p:cNvSpPr/>
          <p:nvPr/>
        </p:nvSpPr>
        <p:spPr>
          <a:xfrm>
            <a:off x="5314481" y="3645024"/>
            <a:ext cx="3266890" cy="19779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/>
          <p:cNvSpPr/>
          <p:nvPr/>
        </p:nvSpPr>
        <p:spPr>
          <a:xfrm>
            <a:off x="5910746" y="1700808"/>
            <a:ext cx="1469566" cy="2160240"/>
          </a:xfrm>
          <a:custGeom>
            <a:avLst/>
            <a:gdLst/>
            <a:ahLst/>
            <a:cxnLst/>
            <a:rect l="l" t="t" r="r" b="b"/>
            <a:pathLst>
              <a:path w="596264" h="1456689">
                <a:moveTo>
                  <a:pt x="544941" y="1384874"/>
                </a:moveTo>
                <a:lnTo>
                  <a:pt x="519423" y="1395011"/>
                </a:lnTo>
                <a:lnTo>
                  <a:pt x="587848" y="1456265"/>
                </a:lnTo>
                <a:lnTo>
                  <a:pt x="592913" y="1397600"/>
                </a:lnTo>
                <a:lnTo>
                  <a:pt x="549986" y="1397600"/>
                </a:lnTo>
                <a:lnTo>
                  <a:pt x="544941" y="1384874"/>
                </a:lnTo>
                <a:close/>
              </a:path>
              <a:path w="596264" h="1456689">
                <a:moveTo>
                  <a:pt x="570325" y="1374789"/>
                </a:moveTo>
                <a:lnTo>
                  <a:pt x="544941" y="1384874"/>
                </a:lnTo>
                <a:lnTo>
                  <a:pt x="549986" y="1397600"/>
                </a:lnTo>
                <a:lnTo>
                  <a:pt x="575379" y="1387544"/>
                </a:lnTo>
                <a:lnTo>
                  <a:pt x="570325" y="1374789"/>
                </a:lnTo>
                <a:close/>
              </a:path>
              <a:path w="596264" h="1456689">
                <a:moveTo>
                  <a:pt x="595755" y="1364687"/>
                </a:moveTo>
                <a:lnTo>
                  <a:pt x="570325" y="1374789"/>
                </a:lnTo>
                <a:lnTo>
                  <a:pt x="575379" y="1387544"/>
                </a:lnTo>
                <a:lnTo>
                  <a:pt x="549986" y="1397600"/>
                </a:lnTo>
                <a:lnTo>
                  <a:pt x="592913" y="1397600"/>
                </a:lnTo>
                <a:lnTo>
                  <a:pt x="595755" y="1364687"/>
                </a:lnTo>
                <a:close/>
              </a:path>
              <a:path w="596264" h="1456689">
                <a:moveTo>
                  <a:pt x="25544" y="0"/>
                </a:moveTo>
                <a:lnTo>
                  <a:pt x="0" y="10209"/>
                </a:lnTo>
                <a:lnTo>
                  <a:pt x="544941" y="1384874"/>
                </a:lnTo>
                <a:lnTo>
                  <a:pt x="570325" y="1374789"/>
                </a:lnTo>
                <a:lnTo>
                  <a:pt x="25544" y="0"/>
                </a:lnTo>
                <a:close/>
              </a:path>
            </a:pathLst>
          </a:custGeom>
          <a:solidFill>
            <a:srgbClr val="D8683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36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>
                <a:latin typeface="Arial"/>
                <a:cs typeface="Arial"/>
              </a:rPr>
              <a:t>Starting </a:t>
            </a:r>
            <a:r>
              <a:rPr lang="en-US" spc="20" dirty="0">
                <a:latin typeface="Arial"/>
                <a:cs typeface="Arial"/>
              </a:rPr>
              <a:t>and </a:t>
            </a:r>
            <a:r>
              <a:rPr lang="en-US" spc="15" dirty="0">
                <a:latin typeface="Arial"/>
                <a:cs typeface="Arial"/>
              </a:rPr>
              <a:t>stopping Big </a:t>
            </a:r>
            <a:r>
              <a:rPr lang="en-US" spc="25" dirty="0">
                <a:latin typeface="Arial"/>
                <a:cs typeface="Arial"/>
              </a:rPr>
              <a:t>SQL </a:t>
            </a:r>
            <a:r>
              <a:rPr lang="en-US" spc="20" dirty="0">
                <a:latin typeface="Arial"/>
                <a:cs typeface="Arial"/>
              </a:rPr>
              <a:t>from </a:t>
            </a:r>
            <a:r>
              <a:rPr lang="en-US" spc="15" dirty="0">
                <a:latin typeface="Arial"/>
                <a:cs typeface="Arial"/>
              </a:rPr>
              <a:t>the </a:t>
            </a:r>
            <a:r>
              <a:rPr lang="en-US" spc="25" dirty="0">
                <a:latin typeface="Arial"/>
                <a:cs typeface="Arial"/>
              </a:rPr>
              <a:t>command</a:t>
            </a:r>
            <a:r>
              <a:rPr lang="en-US" spc="-125" dirty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">
              <a:lnSpc>
                <a:spcPct val="100000"/>
              </a:lnSpc>
              <a:spcBef>
                <a:spcPts val="1320"/>
              </a:spcBef>
            </a:pPr>
            <a:r>
              <a:rPr lang="en-US" sz="1800" spc="5" dirty="0">
                <a:latin typeface="Arial"/>
                <a:cs typeface="Arial"/>
              </a:rPr>
              <a:t>As </a:t>
            </a:r>
            <a:r>
              <a:rPr lang="en-US" sz="1800" dirty="0" err="1">
                <a:latin typeface="Arial"/>
                <a:cs typeface="Arial"/>
              </a:rPr>
              <a:t>bigsql</a:t>
            </a:r>
            <a:r>
              <a:rPr lang="en-US" sz="1800" dirty="0">
                <a:latin typeface="Arial"/>
                <a:cs typeface="Arial"/>
              </a:rPr>
              <a:t> user, run following </a:t>
            </a:r>
            <a:r>
              <a:rPr lang="en-US" sz="1800" spc="5" dirty="0">
                <a:latin typeface="Arial"/>
                <a:cs typeface="Arial"/>
              </a:rPr>
              <a:t>command from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active/primary</a:t>
            </a:r>
            <a:r>
              <a:rPr lang="en-US" sz="1800" spc="-220" dirty="0">
                <a:latin typeface="Arial"/>
                <a:cs typeface="Arial"/>
              </a:rPr>
              <a:t> </a:t>
            </a:r>
            <a:r>
              <a:rPr lang="en-US" sz="1800" spc="5" dirty="0" err="1">
                <a:latin typeface="Arial"/>
                <a:cs typeface="Arial"/>
              </a:rPr>
              <a:t>headnode</a:t>
            </a:r>
            <a:endParaRPr lang="en-US"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  <a:spcBef>
                <a:spcPts val="819"/>
              </a:spcBef>
            </a:pPr>
            <a:r>
              <a:rPr lang="en-US" sz="1800" b="1" dirty="0">
                <a:latin typeface="Arial"/>
                <a:cs typeface="Arial"/>
              </a:rPr>
              <a:t>View </a:t>
            </a:r>
            <a:r>
              <a:rPr lang="en-US" sz="1800" b="1" spc="5" dirty="0">
                <a:latin typeface="Arial"/>
                <a:cs typeface="Arial"/>
              </a:rPr>
              <a:t>the </a:t>
            </a:r>
            <a:r>
              <a:rPr lang="en-US" sz="1800" b="1" dirty="0">
                <a:latin typeface="Arial"/>
                <a:cs typeface="Arial"/>
              </a:rPr>
              <a:t>status </a:t>
            </a:r>
            <a:r>
              <a:rPr lang="en-US" sz="1800" b="1" spc="5" dirty="0">
                <a:latin typeface="Arial"/>
                <a:cs typeface="Arial"/>
              </a:rPr>
              <a:t>of </a:t>
            </a:r>
            <a:r>
              <a:rPr lang="en-US" sz="1800" b="1" dirty="0">
                <a:latin typeface="Arial"/>
                <a:cs typeface="Arial"/>
              </a:rPr>
              <a:t>all Big </a:t>
            </a:r>
            <a:r>
              <a:rPr lang="en-US" sz="1800" b="1" spc="5" dirty="0">
                <a:latin typeface="Arial"/>
                <a:cs typeface="Arial"/>
              </a:rPr>
              <a:t>SQL</a:t>
            </a:r>
            <a:r>
              <a:rPr lang="en-US" sz="1800" b="1" spc="-45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services:</a:t>
            </a:r>
            <a:endParaRPr lang="en-US" sz="1800" dirty="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  <a:spcBef>
                <a:spcPts val="350"/>
              </a:spcBef>
            </a:pPr>
            <a:r>
              <a:rPr lang="en-US" sz="1800" spc="15" dirty="0">
                <a:latin typeface="Courier New"/>
                <a:cs typeface="Courier New"/>
              </a:rPr>
              <a:t>$BIGSQL_HOME/bin/</a:t>
            </a:r>
            <a:r>
              <a:rPr lang="en-US" sz="1800" spc="15" dirty="0" err="1">
                <a:latin typeface="Courier New"/>
                <a:cs typeface="Courier New"/>
              </a:rPr>
              <a:t>bigsql</a:t>
            </a:r>
            <a:r>
              <a:rPr lang="en-US" sz="1800" spc="15" dirty="0">
                <a:latin typeface="Courier New"/>
                <a:cs typeface="Courier New"/>
              </a:rPr>
              <a:t> status</a:t>
            </a:r>
            <a:endParaRPr lang="en-US"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  <a:spcBef>
                <a:spcPts val="1055"/>
              </a:spcBef>
            </a:pPr>
            <a:r>
              <a:rPr lang="en-US" sz="1800" b="1" spc="5" dirty="0">
                <a:latin typeface="Arial"/>
                <a:cs typeface="Arial"/>
              </a:rPr>
              <a:t>Stop </a:t>
            </a:r>
            <a:r>
              <a:rPr lang="en-US" sz="1800" b="1" dirty="0">
                <a:latin typeface="Arial"/>
                <a:cs typeface="Arial"/>
              </a:rPr>
              <a:t>Big</a:t>
            </a:r>
            <a:r>
              <a:rPr lang="en-US" sz="1800" b="1" spc="-25" dirty="0">
                <a:latin typeface="Arial"/>
                <a:cs typeface="Arial"/>
              </a:rPr>
              <a:t> </a:t>
            </a:r>
            <a:r>
              <a:rPr lang="en-US" sz="1800" b="1" spc="5" dirty="0">
                <a:latin typeface="Arial"/>
                <a:cs typeface="Arial"/>
              </a:rPr>
              <a:t>SQL:</a:t>
            </a:r>
            <a:endParaRPr lang="en-US" sz="1800" dirty="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  <a:spcBef>
                <a:spcPts val="350"/>
              </a:spcBef>
            </a:pPr>
            <a:r>
              <a:rPr lang="en-US" sz="1800" spc="15" dirty="0">
                <a:latin typeface="Courier New"/>
                <a:cs typeface="Courier New"/>
              </a:rPr>
              <a:t>$BIGSQL_HOME/bin/</a:t>
            </a:r>
            <a:r>
              <a:rPr lang="en-US" sz="1800" spc="15" dirty="0" err="1">
                <a:latin typeface="Courier New"/>
                <a:cs typeface="Courier New"/>
              </a:rPr>
              <a:t>bigsql</a:t>
            </a:r>
            <a:r>
              <a:rPr lang="en-US" sz="1800" spc="15" dirty="0">
                <a:latin typeface="Courier New"/>
                <a:cs typeface="Courier New"/>
              </a:rPr>
              <a:t> stop</a:t>
            </a:r>
            <a:endParaRPr lang="en-US"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  <a:spcBef>
                <a:spcPts val="1040"/>
              </a:spcBef>
            </a:pPr>
            <a:r>
              <a:rPr lang="en-US" sz="1800" b="1" dirty="0">
                <a:latin typeface="Arial"/>
                <a:cs typeface="Arial"/>
              </a:rPr>
              <a:t>Start Big</a:t>
            </a:r>
            <a:r>
              <a:rPr lang="en-US" sz="1800" b="1" spc="-30" dirty="0">
                <a:latin typeface="Arial"/>
                <a:cs typeface="Arial"/>
              </a:rPr>
              <a:t> </a:t>
            </a:r>
            <a:r>
              <a:rPr lang="en-US" sz="1800" b="1" spc="5" dirty="0">
                <a:latin typeface="Arial"/>
                <a:cs typeface="Arial"/>
              </a:rPr>
              <a:t>SQL:</a:t>
            </a:r>
            <a:endParaRPr lang="en-US" sz="1800" dirty="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  <a:spcBef>
                <a:spcPts val="350"/>
              </a:spcBef>
            </a:pPr>
            <a:r>
              <a:rPr lang="en-US" sz="1800" spc="15" dirty="0">
                <a:latin typeface="Courier New"/>
                <a:cs typeface="Courier New"/>
              </a:rPr>
              <a:t>$BIGSQL_HOME/bin/</a:t>
            </a:r>
            <a:r>
              <a:rPr lang="en-US" sz="1800" spc="15" dirty="0" err="1">
                <a:latin typeface="Courier New"/>
                <a:cs typeface="Courier New"/>
              </a:rPr>
              <a:t>bigsql</a:t>
            </a:r>
            <a:r>
              <a:rPr lang="en-US" sz="1800" spc="15" dirty="0">
                <a:latin typeface="Courier New"/>
                <a:cs typeface="Courier New"/>
              </a:rPr>
              <a:t> </a:t>
            </a:r>
            <a:r>
              <a:rPr lang="en-US" sz="1800" spc="10" dirty="0">
                <a:latin typeface="Courier New"/>
                <a:cs typeface="Courier New"/>
              </a:rPr>
              <a:t>start</a:t>
            </a:r>
            <a:endParaRPr lang="en-US" sz="1800" dirty="0">
              <a:latin typeface="Courier New"/>
              <a:cs typeface="Courier New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31090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lang="fr-FR" spc="10" dirty="0" err="1">
                <a:latin typeface="Arial"/>
                <a:cs typeface="Arial"/>
              </a:rPr>
              <a:t>Accessing</a:t>
            </a:r>
            <a:r>
              <a:rPr lang="fr-FR" spc="10" dirty="0">
                <a:latin typeface="Arial"/>
                <a:cs typeface="Arial"/>
              </a:rPr>
              <a:t> </a:t>
            </a:r>
            <a:r>
              <a:rPr lang="fr-FR" spc="15" dirty="0" err="1">
                <a:latin typeface="Arial"/>
                <a:cs typeface="Arial"/>
              </a:rPr>
              <a:t>Big</a:t>
            </a:r>
            <a:r>
              <a:rPr lang="fr-FR" spc="5" dirty="0">
                <a:latin typeface="Arial"/>
                <a:cs typeface="Arial"/>
              </a:rPr>
              <a:t> </a:t>
            </a:r>
            <a:r>
              <a:rPr lang="fr-FR" spc="25" dirty="0">
                <a:latin typeface="Arial"/>
                <a:cs typeface="Arial"/>
              </a:rPr>
              <a:t>SQL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331640" y="1700808"/>
            <a:ext cx="3888432" cy="176753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61925" indent="-139065">
              <a:lnSpc>
                <a:spcPct val="100000"/>
              </a:lnSpc>
              <a:spcBef>
                <a:spcPts val="1320"/>
              </a:spcBef>
              <a:buClr>
                <a:srgbClr val="00649D"/>
              </a:buClr>
              <a:buSzPct val="120000"/>
              <a:buChar char="•"/>
              <a:tabLst>
                <a:tab pos="162560" algn="l"/>
              </a:tabLst>
            </a:pPr>
            <a:r>
              <a:rPr dirty="0" smtClean="0">
                <a:latin typeface="Arial"/>
                <a:cs typeface="Arial"/>
              </a:rPr>
              <a:t>Java </a:t>
            </a:r>
            <a:r>
              <a:rPr spc="5" dirty="0">
                <a:latin typeface="Arial"/>
                <a:cs typeface="Arial"/>
              </a:rPr>
              <a:t>SQL Shell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</a:t>
            </a:r>
            <a:r>
              <a:rPr dirty="0" err="1" smtClean="0">
                <a:latin typeface="Arial"/>
                <a:cs typeface="Arial"/>
              </a:rPr>
              <a:t>JSqsh</a:t>
            </a:r>
            <a:r>
              <a:rPr dirty="0" smtClean="0">
                <a:latin typeface="Arial"/>
                <a:cs typeface="Arial"/>
              </a:rPr>
              <a:t>)</a:t>
            </a:r>
            <a:endParaRPr lang="fr-FR" dirty="0" smtClean="0">
              <a:latin typeface="Arial"/>
              <a:cs typeface="Arial"/>
            </a:endParaRPr>
          </a:p>
          <a:p>
            <a:pPr marL="161925" indent="-139065">
              <a:lnSpc>
                <a:spcPct val="100000"/>
              </a:lnSpc>
              <a:spcBef>
                <a:spcPts val="1320"/>
              </a:spcBef>
              <a:buClr>
                <a:srgbClr val="00649D"/>
              </a:buClr>
              <a:buSzPct val="120000"/>
              <a:buChar char="•"/>
              <a:tabLst>
                <a:tab pos="162560" algn="l"/>
              </a:tabLst>
            </a:pPr>
            <a:r>
              <a:rPr spc="15" dirty="0" smtClean="0">
                <a:latin typeface="Arial"/>
                <a:cs typeface="Arial"/>
              </a:rPr>
              <a:t>Web </a:t>
            </a:r>
            <a:r>
              <a:rPr dirty="0">
                <a:latin typeface="Arial"/>
                <a:cs typeface="Arial"/>
              </a:rPr>
              <a:t>tooling </a:t>
            </a:r>
            <a:r>
              <a:rPr spc="5" dirty="0">
                <a:latin typeface="Arial"/>
                <a:cs typeface="Arial"/>
              </a:rPr>
              <a:t>using</a:t>
            </a:r>
            <a:r>
              <a:rPr spc="-220" dirty="0">
                <a:latin typeface="Arial"/>
                <a:cs typeface="Arial"/>
              </a:rPr>
              <a:t> </a:t>
            </a:r>
            <a:r>
              <a:rPr spc="5" dirty="0" smtClean="0">
                <a:latin typeface="Arial"/>
                <a:cs typeface="Arial"/>
              </a:rPr>
              <a:t>Data</a:t>
            </a:r>
            <a:r>
              <a:rPr lang="fr-FR" spc="5" dirty="0" smtClean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</a:rPr>
              <a:t>Server </a:t>
            </a:r>
            <a:r>
              <a:rPr dirty="0">
                <a:latin typeface="Arial"/>
                <a:cs typeface="Arial"/>
              </a:rPr>
              <a:t>Manager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(DSM)</a:t>
            </a:r>
            <a:endParaRPr dirty="0">
              <a:latin typeface="Arial"/>
              <a:cs typeface="Arial"/>
            </a:endParaRPr>
          </a:p>
          <a:p>
            <a:pPr marL="161925" marR="95250" indent="-139065">
              <a:lnSpc>
                <a:spcPct val="100800"/>
              </a:lnSpc>
              <a:spcBef>
                <a:spcPts val="450"/>
              </a:spcBef>
              <a:buClr>
                <a:srgbClr val="00649D"/>
              </a:buClr>
              <a:buSzPct val="120000"/>
              <a:buChar char="•"/>
              <a:tabLst>
                <a:tab pos="162560" algn="l"/>
              </a:tabLst>
            </a:pPr>
            <a:r>
              <a:rPr spc="5" dirty="0">
                <a:latin typeface="Arial"/>
                <a:cs typeface="Arial"/>
              </a:rPr>
              <a:t>Tools </a:t>
            </a:r>
            <a:r>
              <a:rPr dirty="0">
                <a:latin typeface="Arial"/>
                <a:cs typeface="Arial"/>
              </a:rPr>
              <a:t>that </a:t>
            </a:r>
            <a:r>
              <a:rPr spc="5" dirty="0">
                <a:latin typeface="Arial"/>
                <a:cs typeface="Arial"/>
              </a:rPr>
              <a:t>support</a:t>
            </a:r>
            <a:r>
              <a:rPr spc="-150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IBM  JDBC/ODBC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driver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6616300" y="2341373"/>
            <a:ext cx="2209679" cy="1479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/>
          <p:cNvSpPr/>
          <p:nvPr/>
        </p:nvSpPr>
        <p:spPr>
          <a:xfrm>
            <a:off x="5911976" y="3277575"/>
            <a:ext cx="2914003" cy="1023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/>
          <p:cNvSpPr/>
          <p:nvPr/>
        </p:nvSpPr>
        <p:spPr>
          <a:xfrm>
            <a:off x="3851920" y="4356450"/>
            <a:ext cx="4118287" cy="1497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79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lang="fr-FR" spc="20" dirty="0" err="1">
                <a:latin typeface="Arial"/>
                <a:cs typeface="Arial"/>
              </a:rPr>
              <a:t>JSqsh</a:t>
            </a:r>
            <a:r>
              <a:rPr lang="fr-FR" spc="20" dirty="0">
                <a:latin typeface="Arial"/>
                <a:cs typeface="Arial"/>
              </a:rPr>
              <a:t> </a:t>
            </a:r>
            <a:r>
              <a:rPr lang="fr-FR" spc="15" dirty="0">
                <a:latin typeface="Arial"/>
                <a:cs typeface="Arial"/>
              </a:rPr>
              <a:t>(1 of</a:t>
            </a:r>
            <a:r>
              <a:rPr lang="fr-FR" spc="-45" dirty="0">
                <a:latin typeface="Arial"/>
                <a:cs typeface="Arial"/>
              </a:rPr>
              <a:t> </a:t>
            </a:r>
            <a:r>
              <a:rPr lang="fr-FR" spc="15" dirty="0">
                <a:latin typeface="Arial"/>
                <a:cs typeface="Arial"/>
              </a:rPr>
              <a:t>3)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1925" indent="-139065">
              <a:spcBef>
                <a:spcPts val="1320"/>
              </a:spcBef>
              <a:tabLst>
                <a:tab pos="162560" algn="l"/>
              </a:tabLst>
            </a:pPr>
            <a:r>
              <a:rPr lang="fr-FR" sz="1800" spc="5" dirty="0" err="1">
                <a:latin typeface="Arial"/>
                <a:cs typeface="Arial"/>
              </a:rPr>
              <a:t>Big</a:t>
            </a:r>
            <a:r>
              <a:rPr lang="fr-FR" sz="1800" spc="-2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SQL</a:t>
            </a:r>
            <a:r>
              <a:rPr lang="fr-FR" sz="1800" spc="-2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comes</a:t>
            </a:r>
            <a:r>
              <a:rPr lang="fr-FR" sz="1800" spc="-35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with</a:t>
            </a:r>
            <a:r>
              <a:rPr lang="fr-FR" sz="1800" spc="-2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a</a:t>
            </a:r>
            <a:r>
              <a:rPr lang="fr-FR" sz="1800" spc="-5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CLI</a:t>
            </a:r>
            <a:r>
              <a:rPr lang="fr-FR" sz="1800" spc="-1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pronounced</a:t>
            </a:r>
            <a:r>
              <a:rPr lang="fr-FR" sz="1800" spc="-15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as</a:t>
            </a:r>
            <a:r>
              <a:rPr lang="fr-FR" sz="1800" spc="-5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"</a:t>
            </a:r>
            <a:r>
              <a:rPr lang="fr-FR" sz="1800" spc="5" dirty="0" err="1">
                <a:latin typeface="Arial"/>
                <a:cs typeface="Arial"/>
              </a:rPr>
              <a:t>jay-skwish</a:t>
            </a:r>
            <a:r>
              <a:rPr lang="fr-FR" sz="1800" spc="5" dirty="0">
                <a:latin typeface="Arial"/>
                <a:cs typeface="Arial"/>
              </a:rPr>
              <a:t>"</a:t>
            </a:r>
            <a:r>
              <a:rPr lang="fr-FR" sz="1800" spc="-3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-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Java</a:t>
            </a:r>
            <a:r>
              <a:rPr lang="fr-FR" sz="1800" spc="-2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SQL</a:t>
            </a:r>
            <a:r>
              <a:rPr lang="fr-FR" sz="1800" spc="-5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Shell</a:t>
            </a:r>
            <a:endParaRPr lang="fr-FR" sz="1800" dirty="0">
              <a:latin typeface="Arial"/>
              <a:cs typeface="Arial"/>
            </a:endParaRPr>
          </a:p>
          <a:p>
            <a:pPr marL="297180" lvl="1" indent="-100965">
              <a:spcBef>
                <a:spcPts val="400"/>
              </a:spcBef>
              <a:buSzPct val="78260"/>
              <a:buFont typeface="Wingdings"/>
              <a:buChar char=""/>
              <a:tabLst>
                <a:tab pos="297815" algn="l"/>
              </a:tabLst>
            </a:pPr>
            <a:r>
              <a:rPr lang="fr-FR" sz="1800" spc="-15" dirty="0">
                <a:latin typeface="Arial"/>
                <a:cs typeface="Arial"/>
              </a:rPr>
              <a:t>Open </a:t>
            </a:r>
            <a:r>
              <a:rPr lang="fr-FR" sz="1800" spc="-10" dirty="0">
                <a:latin typeface="Arial"/>
                <a:cs typeface="Arial"/>
              </a:rPr>
              <a:t>source </a:t>
            </a:r>
            <a:r>
              <a:rPr lang="fr-FR" sz="1800" spc="-15" dirty="0">
                <a:latin typeface="Arial"/>
                <a:cs typeface="Arial"/>
              </a:rPr>
              <a:t>command</a:t>
            </a:r>
            <a:r>
              <a:rPr lang="fr-FR" sz="1800" spc="50" dirty="0">
                <a:latin typeface="Arial"/>
                <a:cs typeface="Arial"/>
              </a:rPr>
              <a:t> </a:t>
            </a:r>
            <a:r>
              <a:rPr lang="fr-FR" sz="1800" spc="-10" dirty="0">
                <a:latin typeface="Arial"/>
                <a:cs typeface="Arial"/>
              </a:rPr>
              <a:t>client</a:t>
            </a:r>
            <a:endParaRPr lang="fr-FR" sz="1800" dirty="0">
              <a:latin typeface="Arial"/>
              <a:cs typeface="Arial"/>
            </a:endParaRPr>
          </a:p>
          <a:p>
            <a:pPr marL="297180" lvl="1" indent="-100965">
              <a:spcBef>
                <a:spcPts val="459"/>
              </a:spcBef>
              <a:buSzPct val="81818"/>
              <a:buFont typeface="Wingdings"/>
              <a:buChar char=""/>
              <a:tabLst>
                <a:tab pos="297815" algn="l"/>
              </a:tabLst>
            </a:pPr>
            <a:r>
              <a:rPr lang="fr-FR" sz="1800" spc="15" dirty="0" err="1">
                <a:latin typeface="Arial"/>
                <a:cs typeface="Arial"/>
              </a:rPr>
              <a:t>Query</a:t>
            </a:r>
            <a:r>
              <a:rPr lang="fr-FR" sz="1800" spc="15" dirty="0">
                <a:latin typeface="Arial"/>
                <a:cs typeface="Arial"/>
              </a:rPr>
              <a:t> </a:t>
            </a:r>
            <a:r>
              <a:rPr lang="fr-FR" sz="1800" spc="15" dirty="0" err="1">
                <a:latin typeface="Arial"/>
                <a:cs typeface="Arial"/>
              </a:rPr>
              <a:t>history</a:t>
            </a:r>
            <a:r>
              <a:rPr lang="fr-FR" sz="1800" spc="15" dirty="0">
                <a:latin typeface="Arial"/>
                <a:cs typeface="Arial"/>
              </a:rPr>
              <a:t> and </a:t>
            </a:r>
            <a:r>
              <a:rPr lang="fr-FR" sz="1800" spc="10" dirty="0" err="1">
                <a:latin typeface="Arial"/>
                <a:cs typeface="Arial"/>
              </a:rPr>
              <a:t>query</a:t>
            </a:r>
            <a:r>
              <a:rPr lang="fr-FR" sz="1800" spc="20" dirty="0">
                <a:latin typeface="Arial"/>
                <a:cs typeface="Arial"/>
              </a:rPr>
              <a:t> </a:t>
            </a:r>
            <a:r>
              <a:rPr lang="fr-FR" sz="1800" spc="10" dirty="0" err="1">
                <a:latin typeface="Arial"/>
                <a:cs typeface="Arial"/>
              </a:rPr>
              <a:t>recall</a:t>
            </a:r>
            <a:endParaRPr lang="fr-FR" sz="1800" dirty="0">
              <a:latin typeface="Arial"/>
              <a:cs typeface="Arial"/>
            </a:endParaRPr>
          </a:p>
          <a:p>
            <a:pPr marL="297180" lvl="1" indent="-100965">
              <a:spcBef>
                <a:spcPts val="450"/>
              </a:spcBef>
              <a:buSzPct val="81818"/>
              <a:buFont typeface="Wingdings"/>
              <a:buChar char=""/>
              <a:tabLst>
                <a:tab pos="297815" algn="l"/>
              </a:tabLst>
            </a:pPr>
            <a:r>
              <a:rPr lang="fr-FR" sz="1800" spc="15" dirty="0">
                <a:latin typeface="Arial"/>
                <a:cs typeface="Arial"/>
              </a:rPr>
              <a:t>Multiple </a:t>
            </a:r>
            <a:r>
              <a:rPr lang="fr-FR" sz="1800" spc="10" dirty="0" err="1">
                <a:latin typeface="Arial"/>
                <a:cs typeface="Arial"/>
              </a:rPr>
              <a:t>result</a:t>
            </a:r>
            <a:r>
              <a:rPr lang="fr-FR" sz="1800" spc="10" dirty="0">
                <a:latin typeface="Arial"/>
                <a:cs typeface="Arial"/>
              </a:rPr>
              <a:t> </a:t>
            </a:r>
            <a:r>
              <a:rPr lang="fr-FR" sz="1800" spc="15" dirty="0">
                <a:latin typeface="Arial"/>
                <a:cs typeface="Arial"/>
              </a:rPr>
              <a:t>set display</a:t>
            </a:r>
            <a:r>
              <a:rPr lang="fr-FR" sz="1800" spc="-15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styles</a:t>
            </a:r>
            <a:endParaRPr lang="fr-FR" sz="1800" dirty="0">
              <a:latin typeface="Arial"/>
              <a:cs typeface="Arial"/>
            </a:endParaRPr>
          </a:p>
          <a:p>
            <a:pPr marL="297180" lvl="1" indent="-100965">
              <a:spcBef>
                <a:spcPts val="465"/>
              </a:spcBef>
              <a:buSzPct val="81818"/>
              <a:buFont typeface="Wingdings"/>
              <a:buChar char=""/>
              <a:tabLst>
                <a:tab pos="297815" algn="l"/>
              </a:tabLst>
            </a:pPr>
            <a:r>
              <a:rPr lang="fr-FR" sz="1800" spc="15" dirty="0">
                <a:latin typeface="Arial"/>
                <a:cs typeface="Arial"/>
              </a:rPr>
              <a:t>Multiple </a:t>
            </a:r>
            <a:r>
              <a:rPr lang="fr-FR" sz="1800" spc="10" dirty="0">
                <a:latin typeface="Arial"/>
                <a:cs typeface="Arial"/>
              </a:rPr>
              <a:t>active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15" dirty="0">
                <a:latin typeface="Arial"/>
                <a:cs typeface="Arial"/>
              </a:rPr>
              <a:t>sessions</a:t>
            </a:r>
            <a:endParaRPr lang="fr-FR" sz="1800" dirty="0">
              <a:latin typeface="Arial"/>
              <a:cs typeface="Arial"/>
            </a:endParaRPr>
          </a:p>
          <a:p>
            <a:pPr lvl="1">
              <a:buFont typeface="Wingdings"/>
              <a:buChar char=""/>
            </a:pPr>
            <a:endParaRPr lang="fr-FR" sz="1800" dirty="0">
              <a:latin typeface="Times New Roman"/>
              <a:cs typeface="Times New Roman"/>
            </a:endParaRPr>
          </a:p>
          <a:p>
            <a:pPr marL="161925" indent="-139065">
              <a:spcBef>
                <a:spcPts val="1010"/>
              </a:spcBef>
              <a:tabLst>
                <a:tab pos="162560" algn="l"/>
              </a:tabLst>
            </a:pPr>
            <a:r>
              <a:rPr lang="fr-FR" sz="1800" dirty="0" err="1">
                <a:latin typeface="Arial"/>
                <a:cs typeface="Arial"/>
              </a:rPr>
              <a:t>Started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under</a:t>
            </a:r>
            <a:r>
              <a:rPr lang="fr-FR" sz="1800" spc="-45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Courier New"/>
                <a:cs typeface="Courier New"/>
              </a:rPr>
              <a:t>/</a:t>
            </a:r>
            <a:r>
              <a:rPr lang="fr-FR" sz="1800" spc="10" dirty="0" err="1">
                <a:latin typeface="Courier New"/>
                <a:cs typeface="Courier New"/>
              </a:rPr>
              <a:t>usr</a:t>
            </a:r>
            <a:r>
              <a:rPr lang="fr-FR" sz="1800" spc="10" dirty="0">
                <a:latin typeface="Courier New"/>
                <a:cs typeface="Courier New"/>
              </a:rPr>
              <a:t>/</a:t>
            </a:r>
            <a:r>
              <a:rPr lang="fr-FR" sz="1800" spc="10" dirty="0" err="1">
                <a:latin typeface="Courier New"/>
                <a:cs typeface="Courier New"/>
              </a:rPr>
              <a:t>ibmpacks</a:t>
            </a:r>
            <a:r>
              <a:rPr lang="fr-FR" sz="1800" spc="10" dirty="0">
                <a:latin typeface="Courier New"/>
                <a:cs typeface="Courier New"/>
              </a:rPr>
              <a:t>/</a:t>
            </a:r>
            <a:r>
              <a:rPr lang="fr-FR" sz="1800" spc="10" dirty="0" err="1">
                <a:latin typeface="Courier New"/>
                <a:cs typeface="Courier New"/>
              </a:rPr>
              <a:t>common-utils</a:t>
            </a:r>
            <a:r>
              <a:rPr lang="fr-FR" sz="1800" spc="10" dirty="0">
                <a:latin typeface="Courier New"/>
                <a:cs typeface="Courier New"/>
              </a:rPr>
              <a:t>/</a:t>
            </a:r>
            <a:r>
              <a:rPr lang="fr-FR" sz="1800" spc="10" dirty="0" err="1">
                <a:latin typeface="Courier New"/>
                <a:cs typeface="Courier New"/>
              </a:rPr>
              <a:t>current</a:t>
            </a:r>
            <a:r>
              <a:rPr lang="fr-FR" sz="1800" spc="10" dirty="0">
                <a:latin typeface="Courier New"/>
                <a:cs typeface="Courier New"/>
              </a:rPr>
              <a:t>/</a:t>
            </a:r>
            <a:r>
              <a:rPr lang="fr-FR" sz="1800" spc="10" dirty="0" err="1">
                <a:latin typeface="Courier New"/>
                <a:cs typeface="Courier New"/>
              </a:rPr>
              <a:t>jsqsh</a:t>
            </a:r>
            <a:r>
              <a:rPr lang="fr-FR" sz="1800" spc="10" dirty="0">
                <a:latin typeface="Courier New"/>
                <a:cs typeface="Courier New"/>
              </a:rPr>
              <a:t>/bin</a:t>
            </a:r>
            <a:endParaRPr lang="fr-FR" sz="1800" dirty="0">
              <a:latin typeface="Courier New"/>
              <a:cs typeface="Courier New"/>
            </a:endParaRPr>
          </a:p>
          <a:p>
            <a:endParaRPr lang="fr-FR" sz="1800" dirty="0"/>
          </a:p>
        </p:txBody>
      </p:sp>
      <p:sp>
        <p:nvSpPr>
          <p:cNvPr id="4" name="object 6"/>
          <p:cNvSpPr/>
          <p:nvPr/>
        </p:nvSpPr>
        <p:spPr>
          <a:xfrm>
            <a:off x="1547664" y="4221088"/>
            <a:ext cx="5630864" cy="1284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521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20" dirty="0" err="1">
                <a:latin typeface="Arial"/>
                <a:cs typeface="Arial"/>
              </a:rPr>
              <a:t>JSqsh</a:t>
            </a:r>
            <a:r>
              <a:rPr lang="fr-FR" spc="20" dirty="0">
                <a:latin typeface="Arial"/>
                <a:cs typeface="Arial"/>
              </a:rPr>
              <a:t> </a:t>
            </a:r>
            <a:r>
              <a:rPr lang="fr-FR" spc="15" dirty="0">
                <a:latin typeface="Arial"/>
                <a:cs typeface="Arial"/>
              </a:rPr>
              <a:t>(2 of</a:t>
            </a:r>
            <a:r>
              <a:rPr lang="fr-FR" spc="-55" dirty="0">
                <a:latin typeface="Arial"/>
                <a:cs typeface="Arial"/>
              </a:rPr>
              <a:t> </a:t>
            </a:r>
            <a:r>
              <a:rPr lang="fr-FR" spc="15" dirty="0">
                <a:latin typeface="Arial"/>
                <a:cs typeface="Arial"/>
              </a:rPr>
              <a:t>3</a:t>
            </a:r>
            <a:r>
              <a:rPr lang="fr-FR" spc="15" dirty="0" smtClean="0">
                <a:latin typeface="Arial"/>
                <a:cs typeface="Arial"/>
              </a:rPr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1188720"/>
            <a:ext cx="8438712" cy="5358384"/>
          </a:xfrm>
        </p:spPr>
        <p:txBody>
          <a:bodyPr/>
          <a:lstStyle/>
          <a:p>
            <a:r>
              <a:rPr lang="en-US" sz="1800" spc="5" dirty="0">
                <a:latin typeface="Arial"/>
                <a:cs typeface="Arial"/>
              </a:rPr>
              <a:t>Run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5" dirty="0" err="1">
                <a:latin typeface="Arial"/>
                <a:cs typeface="Arial"/>
              </a:rPr>
              <a:t>JSqsh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connection  </a:t>
            </a:r>
            <a:r>
              <a:rPr lang="en-US" sz="1800" spc="-5" dirty="0">
                <a:latin typeface="Arial"/>
                <a:cs typeface="Arial"/>
              </a:rPr>
              <a:t>wizard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supply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connection  information</a:t>
            </a:r>
            <a:r>
              <a:rPr lang="en-US" sz="1800" dirty="0" smtClean="0">
                <a:latin typeface="Arial"/>
                <a:cs typeface="Arial"/>
              </a:rPr>
              <a:t>:</a:t>
            </a:r>
          </a:p>
          <a:p>
            <a:endParaRPr lang="en-US" sz="1800" dirty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  <a:p>
            <a:pPr marL="361950" indent="-190500">
              <a:spcBef>
                <a:spcPts val="450"/>
              </a:spcBef>
              <a:tabLst>
                <a:tab pos="361950" algn="l"/>
              </a:tabLst>
            </a:pPr>
            <a:r>
              <a:rPr lang="en-US" sz="1800" dirty="0" smtClean="0">
                <a:latin typeface="Arial"/>
                <a:cs typeface="Arial"/>
              </a:rPr>
              <a:t>Connect </a:t>
            </a:r>
            <a:r>
              <a:rPr lang="en-US" sz="1800" dirty="0">
                <a:latin typeface="Arial"/>
                <a:cs typeface="Arial"/>
              </a:rPr>
              <a:t>to the </a:t>
            </a:r>
            <a:r>
              <a:rPr lang="en-US" sz="1800" i="1" dirty="0" err="1">
                <a:latin typeface="Arial"/>
                <a:cs typeface="Arial"/>
              </a:rPr>
              <a:t>bigsql</a:t>
            </a:r>
            <a:r>
              <a:rPr lang="en-US" sz="1800" i="1" spc="-5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database:</a:t>
            </a:r>
          </a:p>
          <a:p>
            <a:pPr marL="361950" lvl="1" indent="-190500">
              <a:spcBef>
                <a:spcPts val="350"/>
              </a:spcBef>
              <a:buSzPct val="81818"/>
              <a:buFont typeface="Wingdings"/>
              <a:buChar char=""/>
              <a:tabLst>
                <a:tab pos="361950" algn="l"/>
              </a:tabLst>
            </a:pPr>
            <a:r>
              <a:rPr lang="en-US" sz="1800" spc="15" dirty="0">
                <a:latin typeface="Courier New"/>
                <a:cs typeface="Courier New"/>
              </a:rPr>
              <a:t>./</a:t>
            </a:r>
            <a:r>
              <a:rPr lang="en-US" sz="1800" spc="15" dirty="0" err="1">
                <a:latin typeface="Courier New"/>
                <a:cs typeface="Courier New"/>
              </a:rPr>
              <a:t>jsqsh</a:t>
            </a:r>
            <a:r>
              <a:rPr lang="en-US" sz="1800" spc="15" dirty="0">
                <a:latin typeface="Courier New"/>
                <a:cs typeface="Courier New"/>
              </a:rPr>
              <a:t> </a:t>
            </a:r>
            <a:r>
              <a:rPr lang="en-US" sz="1800" spc="15" dirty="0" err="1">
                <a:latin typeface="Courier New"/>
                <a:cs typeface="Courier New"/>
              </a:rPr>
              <a:t>bigsql</a:t>
            </a:r>
            <a:endParaRPr lang="en-US" sz="1800" dirty="0">
              <a:latin typeface="Courier New"/>
              <a:cs typeface="Courier New"/>
            </a:endParaRPr>
          </a:p>
          <a:p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sp>
        <p:nvSpPr>
          <p:cNvPr id="4" name="object 6"/>
          <p:cNvSpPr/>
          <p:nvPr/>
        </p:nvSpPr>
        <p:spPr>
          <a:xfrm>
            <a:off x="1187624" y="1916832"/>
            <a:ext cx="6624736" cy="1853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/>
          <p:nvPr/>
        </p:nvSpPr>
        <p:spPr>
          <a:xfrm>
            <a:off x="2267744" y="5013176"/>
            <a:ext cx="4464496" cy="892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369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20" dirty="0" err="1">
                <a:latin typeface="Arial"/>
                <a:cs typeface="Arial"/>
              </a:rPr>
              <a:t>JSqsh</a:t>
            </a:r>
            <a:r>
              <a:rPr lang="fr-FR" spc="20" dirty="0">
                <a:latin typeface="Arial"/>
                <a:cs typeface="Arial"/>
              </a:rPr>
              <a:t> </a:t>
            </a:r>
            <a:r>
              <a:rPr lang="fr-FR" spc="15" dirty="0">
                <a:latin typeface="Arial"/>
                <a:cs typeface="Arial"/>
              </a:rPr>
              <a:t>(3 of</a:t>
            </a:r>
            <a:r>
              <a:rPr lang="fr-FR" spc="-45" dirty="0">
                <a:latin typeface="Arial"/>
                <a:cs typeface="Arial"/>
              </a:rPr>
              <a:t> </a:t>
            </a:r>
            <a:r>
              <a:rPr lang="fr-FR" spc="15" dirty="0">
                <a:latin typeface="Arial"/>
                <a:cs typeface="Arial"/>
              </a:rPr>
              <a:t>3</a:t>
            </a:r>
            <a:r>
              <a:rPr lang="fr-FR" spc="15" dirty="0" smtClean="0">
                <a:latin typeface="Arial"/>
                <a:cs typeface="Arial"/>
              </a:rPr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">
              <a:lnSpc>
                <a:spcPct val="100000"/>
              </a:lnSpc>
              <a:spcBef>
                <a:spcPts val="1320"/>
              </a:spcBef>
            </a:pPr>
            <a:r>
              <a:rPr lang="en-US" sz="1800" dirty="0" err="1">
                <a:latin typeface="Arial"/>
                <a:cs typeface="Arial"/>
              </a:rPr>
              <a:t>JSqsh's</a:t>
            </a:r>
            <a:r>
              <a:rPr lang="en-US" sz="1800" dirty="0">
                <a:latin typeface="Arial"/>
                <a:cs typeface="Arial"/>
              </a:rPr>
              <a:t> default </a:t>
            </a:r>
            <a:r>
              <a:rPr lang="en-US" sz="1800" spc="5" dirty="0">
                <a:latin typeface="Arial"/>
                <a:cs typeface="Arial"/>
              </a:rPr>
              <a:t>command </a:t>
            </a:r>
            <a:r>
              <a:rPr lang="en-US" sz="1800" spc="-5" dirty="0">
                <a:latin typeface="Arial"/>
                <a:cs typeface="Arial"/>
              </a:rPr>
              <a:t>terminator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5" dirty="0">
                <a:latin typeface="Arial"/>
                <a:cs typeface="Arial"/>
              </a:rPr>
              <a:t>a</a:t>
            </a:r>
            <a:r>
              <a:rPr lang="en-US" sz="1800" spc="-15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semicolon </a:t>
            </a:r>
            <a:r>
              <a:rPr lang="en-US" sz="1800" spc="5" dirty="0" err="1" smtClean="0">
                <a:latin typeface="Arial"/>
                <a:cs typeface="Arial"/>
              </a:rPr>
              <a:t>Semicolon</a:t>
            </a:r>
            <a:r>
              <a:rPr lang="en-US" sz="1800" spc="5" dirty="0" smtClean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is also a </a:t>
            </a:r>
            <a:r>
              <a:rPr lang="en-US" sz="1800" dirty="0">
                <a:latin typeface="Arial"/>
                <a:cs typeface="Arial"/>
              </a:rPr>
              <a:t>valid </a:t>
            </a:r>
            <a:r>
              <a:rPr lang="en-US" sz="1800" spc="5" dirty="0">
                <a:latin typeface="Arial"/>
                <a:cs typeface="Arial"/>
              </a:rPr>
              <a:t>SQL PL </a:t>
            </a:r>
            <a:r>
              <a:rPr lang="en-US" sz="1800" dirty="0">
                <a:latin typeface="Arial"/>
                <a:cs typeface="Arial"/>
              </a:rPr>
              <a:t>statement</a:t>
            </a:r>
            <a:r>
              <a:rPr lang="en-US" sz="1800" spc="-24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terminator</a:t>
            </a:r>
            <a:r>
              <a:rPr lang="en-US" sz="1800" dirty="0" smtClean="0">
                <a:latin typeface="Arial"/>
                <a:cs typeface="Arial"/>
              </a:rPr>
              <a:t>!</a:t>
            </a:r>
          </a:p>
          <a:p>
            <a:pPr marL="23495">
              <a:lnSpc>
                <a:spcPct val="100000"/>
              </a:lnSpc>
              <a:spcBef>
                <a:spcPts val="1320"/>
              </a:spcBef>
            </a:pPr>
            <a:endParaRPr lang="en-US" sz="1800" dirty="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1320"/>
              </a:spcBef>
            </a:pPr>
            <a:endParaRPr lang="en-US" sz="1800" dirty="0" smtClean="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1320"/>
              </a:spcBef>
            </a:pPr>
            <a:endParaRPr lang="en-US" sz="1800" dirty="0" smtClean="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1320"/>
              </a:spcBef>
            </a:pPr>
            <a:endParaRPr lang="en-US" sz="1800" dirty="0" smtClean="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1320"/>
              </a:spcBef>
            </a:pPr>
            <a:endParaRPr lang="en-US" sz="1800" dirty="0">
              <a:latin typeface="Arial"/>
              <a:cs typeface="Arial"/>
            </a:endParaRPr>
          </a:p>
          <a:p>
            <a:pPr marL="23495">
              <a:spcBef>
                <a:spcPts val="1320"/>
              </a:spcBef>
            </a:pPr>
            <a:r>
              <a:rPr lang="en-US" sz="1800" spc="5" dirty="0" err="1" smtClean="0">
                <a:latin typeface="Arial"/>
                <a:cs typeface="Arial"/>
              </a:rPr>
              <a:t>JSqsh</a:t>
            </a:r>
            <a:r>
              <a:rPr lang="en-US" sz="1800" spc="5" dirty="0" smtClean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applies </a:t>
            </a:r>
            <a:r>
              <a:rPr lang="en-US" sz="1800" spc="5" dirty="0">
                <a:latin typeface="Arial"/>
                <a:cs typeface="Arial"/>
              </a:rPr>
              <a:t>a </a:t>
            </a:r>
            <a:r>
              <a:rPr lang="en-US" sz="1800" dirty="0">
                <a:latin typeface="Arial"/>
                <a:cs typeface="Arial"/>
              </a:rPr>
              <a:t>basic heuristics to determine the actual statement</a:t>
            </a:r>
            <a:r>
              <a:rPr lang="en-US" sz="1800" spc="-2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end</a:t>
            </a:r>
            <a:endParaRPr lang="en-US" sz="1800" dirty="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1320"/>
              </a:spcBef>
            </a:pP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sp>
        <p:nvSpPr>
          <p:cNvPr id="4" name="object 8"/>
          <p:cNvSpPr txBox="1"/>
          <p:nvPr/>
        </p:nvSpPr>
        <p:spPr>
          <a:xfrm>
            <a:off x="1547664" y="2060848"/>
            <a:ext cx="6422122" cy="1700081"/>
          </a:xfrm>
          <a:prstGeom prst="rect">
            <a:avLst/>
          </a:prstGeom>
          <a:solidFill>
            <a:srgbClr val="FFFF99"/>
          </a:solidFill>
          <a:ln w="7302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75"/>
              </a:spcBef>
            </a:pPr>
            <a:r>
              <a:rPr sz="1600" b="1" spc="15" dirty="0">
                <a:latin typeface="Courier New"/>
                <a:cs typeface="Courier New"/>
              </a:rPr>
              <a:t>CREATE FUNCTION COMM_AMOUNT(SALARY</a:t>
            </a:r>
            <a:r>
              <a:rPr sz="1600" b="1" spc="45" dirty="0">
                <a:latin typeface="Courier New"/>
                <a:cs typeface="Courier New"/>
              </a:rPr>
              <a:t> </a:t>
            </a:r>
            <a:r>
              <a:rPr sz="1600" b="1" spc="15" dirty="0">
                <a:latin typeface="Courier New"/>
                <a:cs typeface="Courier New"/>
              </a:rPr>
              <a:t>DEC(9,2))</a:t>
            </a:r>
            <a:endParaRPr sz="1600" dirty="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350"/>
              </a:spcBef>
            </a:pPr>
            <a:r>
              <a:rPr sz="1600" b="1" spc="20" dirty="0">
                <a:latin typeface="Courier New"/>
                <a:cs typeface="Courier New"/>
              </a:rPr>
              <a:t>RETURNS</a:t>
            </a:r>
            <a:r>
              <a:rPr sz="1600" b="1" spc="15" dirty="0">
                <a:latin typeface="Courier New"/>
                <a:cs typeface="Courier New"/>
              </a:rPr>
              <a:t> DEC(9,2)</a:t>
            </a:r>
            <a:endParaRPr sz="1600" dirty="0">
              <a:latin typeface="Courier New"/>
              <a:cs typeface="Courier New"/>
            </a:endParaRPr>
          </a:p>
          <a:p>
            <a:pPr marL="165100" marR="3065145">
              <a:lnSpc>
                <a:spcPct val="136300"/>
              </a:lnSpc>
            </a:pPr>
            <a:r>
              <a:rPr sz="1600" b="1" spc="15" dirty="0">
                <a:latin typeface="Courier New"/>
                <a:cs typeface="Courier New"/>
              </a:rPr>
              <a:t>LANGUAGE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15" dirty="0">
                <a:latin typeface="Courier New"/>
                <a:cs typeface="Courier New"/>
              </a:rPr>
              <a:t>SQL  BEGIN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15" dirty="0">
                <a:latin typeface="Courier New"/>
                <a:cs typeface="Courier New"/>
              </a:rPr>
              <a:t>ATOMIC</a:t>
            </a:r>
            <a:endParaRPr sz="1600" dirty="0">
              <a:latin typeface="Courier New"/>
              <a:cs typeface="Courier New"/>
            </a:endParaRPr>
          </a:p>
          <a:p>
            <a:pPr marL="292735">
              <a:lnSpc>
                <a:spcPct val="100000"/>
              </a:lnSpc>
              <a:spcBef>
                <a:spcPts val="350"/>
              </a:spcBef>
            </a:pPr>
            <a:r>
              <a:rPr sz="1600" b="1" spc="15" dirty="0">
                <a:latin typeface="Courier New"/>
                <a:cs typeface="Courier New"/>
              </a:rPr>
              <a:t>DECLARE REMAINDER DEC(9,2) DEFAULT</a:t>
            </a:r>
            <a:r>
              <a:rPr sz="1600" b="1" spc="55" dirty="0">
                <a:latin typeface="Courier New"/>
                <a:cs typeface="Courier New"/>
              </a:rPr>
              <a:t> </a:t>
            </a:r>
            <a:r>
              <a:rPr sz="1600" b="1" spc="15" dirty="0">
                <a:latin typeface="Courier New"/>
                <a:cs typeface="Courier New"/>
              </a:rPr>
              <a:t>0.0;</a:t>
            </a:r>
            <a:endParaRPr sz="1600" dirty="0">
              <a:latin typeface="Courier New"/>
              <a:cs typeface="Courier New"/>
            </a:endParaRPr>
          </a:p>
          <a:p>
            <a:pPr marL="165100" marR="3511550" indent="127000">
              <a:lnSpc>
                <a:spcPts val="1310"/>
              </a:lnSpc>
              <a:spcBef>
                <a:spcPts val="100"/>
              </a:spcBef>
            </a:pPr>
            <a:r>
              <a:rPr sz="1600" b="1" spc="15" dirty="0">
                <a:latin typeface="Courier New"/>
                <a:cs typeface="Courier New"/>
              </a:rPr>
              <a:t>...  END;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12"/>
          <p:cNvSpPr txBox="1"/>
          <p:nvPr/>
        </p:nvSpPr>
        <p:spPr>
          <a:xfrm>
            <a:off x="5076056" y="4988654"/>
            <a:ext cx="3456384" cy="961674"/>
          </a:xfrm>
          <a:prstGeom prst="rect">
            <a:avLst/>
          </a:prstGeom>
          <a:solidFill>
            <a:srgbClr val="FDFACC"/>
          </a:solidFill>
          <a:ln w="10954">
            <a:solidFill>
              <a:srgbClr val="A8A7A5"/>
            </a:solidFill>
          </a:ln>
        </p:spPr>
        <p:txBody>
          <a:bodyPr vert="horz" wrap="square" lIns="0" tIns="14605" rIns="0" bIns="0" rtlCol="0">
            <a:spAutoFit/>
          </a:bodyPr>
          <a:lstStyle/>
          <a:p>
            <a:pPr marL="54610" marR="645160">
              <a:lnSpc>
                <a:spcPct val="104800"/>
              </a:lnSpc>
              <a:spcBef>
                <a:spcPts val="115"/>
              </a:spcBef>
            </a:pPr>
            <a:r>
              <a:rPr sz="1000" spc="15" dirty="0">
                <a:latin typeface="Courier New"/>
                <a:cs typeface="Courier New"/>
              </a:rPr>
              <a:t>1&gt; CREATE FUNCTION COMM_AMOUNT(SALARY  DEC(9,2))</a:t>
            </a:r>
            <a:endParaRPr sz="1000" dirty="0">
              <a:latin typeface="Courier New"/>
              <a:cs typeface="Courier New"/>
            </a:endParaRPr>
          </a:p>
          <a:p>
            <a:pPr marL="54610" marR="2489835" indent="318770">
              <a:lnSpc>
                <a:spcPct val="136300"/>
              </a:lnSpc>
            </a:pPr>
            <a:r>
              <a:rPr sz="1000" spc="15" dirty="0">
                <a:latin typeface="Courier New"/>
                <a:cs typeface="Courier New"/>
              </a:rPr>
              <a:t>...  20&gt;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15" dirty="0">
                <a:latin typeface="Courier New"/>
                <a:cs typeface="Courier New"/>
              </a:rPr>
              <a:t>END;</a:t>
            </a:r>
            <a:endParaRPr sz="1000" dirty="0">
              <a:latin typeface="Courier New"/>
              <a:cs typeface="Courier New"/>
            </a:endParaRPr>
          </a:p>
          <a:p>
            <a:pPr marL="54610">
              <a:lnSpc>
                <a:spcPct val="100000"/>
              </a:lnSpc>
              <a:spcBef>
                <a:spcPts val="350"/>
              </a:spcBef>
            </a:pPr>
            <a:r>
              <a:rPr sz="1000" spc="15" dirty="0">
                <a:latin typeface="Courier New"/>
                <a:cs typeface="Courier New"/>
              </a:rPr>
              <a:t>21&gt;</a:t>
            </a:r>
            <a:r>
              <a:rPr sz="1000" spc="20" dirty="0">
                <a:latin typeface="Courier New"/>
                <a:cs typeface="Courier New"/>
              </a:rPr>
              <a:t> </a:t>
            </a:r>
            <a:r>
              <a:rPr sz="1000" spc="15" dirty="0">
                <a:latin typeface="Courier New"/>
                <a:cs typeface="Courier New"/>
              </a:rPr>
              <a:t>go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7" name="object 10"/>
          <p:cNvSpPr txBox="1"/>
          <p:nvPr/>
        </p:nvSpPr>
        <p:spPr>
          <a:xfrm>
            <a:off x="1043608" y="4996287"/>
            <a:ext cx="2850148" cy="440505"/>
          </a:xfrm>
          <a:prstGeom prst="rect">
            <a:avLst/>
          </a:prstGeom>
          <a:solidFill>
            <a:srgbClr val="FDFACC"/>
          </a:solidFill>
          <a:ln w="10955">
            <a:solidFill>
              <a:srgbClr val="A8A7A5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55"/>
              </a:spcBef>
            </a:pPr>
            <a:r>
              <a:rPr sz="1200" spc="20" dirty="0">
                <a:latin typeface="Courier New"/>
                <a:cs typeface="Courier New"/>
              </a:rPr>
              <a:t>1&gt; \set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spc="20" dirty="0">
                <a:latin typeface="Courier New"/>
                <a:cs typeface="Courier New"/>
              </a:rPr>
              <a:t>terminator='@';</a:t>
            </a:r>
            <a:endParaRPr sz="1200" dirty="0">
              <a:latin typeface="Courier New"/>
              <a:cs typeface="Courier New"/>
            </a:endParaRPr>
          </a:p>
          <a:p>
            <a:pPr marL="55244">
              <a:lnSpc>
                <a:spcPct val="100000"/>
              </a:lnSpc>
              <a:spcBef>
                <a:spcPts val="350"/>
              </a:spcBef>
            </a:pPr>
            <a:r>
              <a:rPr sz="1200" spc="15" dirty="0">
                <a:latin typeface="Courier New"/>
                <a:cs typeface="Courier New"/>
              </a:rPr>
              <a:t>1&gt;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quit@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65598" y="4609728"/>
            <a:ext cx="21451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baseline="3086" dirty="0">
                <a:solidFill>
                  <a:srgbClr val="008A52"/>
                </a:solidFill>
                <a:latin typeface="Verdana"/>
                <a:cs typeface="Verdana"/>
              </a:rPr>
              <a:t>Change the </a:t>
            </a:r>
            <a:r>
              <a:rPr lang="fr-FR" b="1" baseline="3086" dirty="0" err="1">
                <a:solidFill>
                  <a:srgbClr val="008A52"/>
                </a:solidFill>
                <a:latin typeface="Verdana"/>
                <a:cs typeface="Verdana"/>
              </a:rPr>
              <a:t>terminator</a:t>
            </a:r>
            <a:endParaRPr lang="fr-FR" b="1" baseline="3086" dirty="0">
              <a:solidFill>
                <a:srgbClr val="008A52"/>
              </a:solidFill>
              <a:latin typeface="Verdana"/>
              <a:cs typeface="Verdan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76056" y="4563289"/>
            <a:ext cx="24637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7030">
              <a:lnSpc>
                <a:spcPct val="100000"/>
              </a:lnSpc>
              <a:tabLst>
                <a:tab pos="2981325" algn="l"/>
              </a:tabLst>
            </a:pPr>
            <a:r>
              <a:rPr lang="fr-FR" b="1" spc="-7" baseline="3086" dirty="0" smtClean="0">
                <a:solidFill>
                  <a:srgbClr val="008A52"/>
                </a:solidFill>
                <a:latin typeface="Verdana"/>
                <a:cs typeface="Verdana"/>
              </a:rPr>
              <a:t>Use </a:t>
            </a:r>
            <a:r>
              <a:rPr lang="fr-FR" b="1" baseline="3086" dirty="0" smtClean="0">
                <a:solidFill>
                  <a:srgbClr val="008A52"/>
                </a:solidFill>
                <a:latin typeface="Verdana"/>
                <a:cs typeface="Verdana"/>
              </a:rPr>
              <a:t>the 'go'</a:t>
            </a:r>
            <a:r>
              <a:rPr lang="fr-FR" b="1" spc="-75" baseline="3086" dirty="0" smtClean="0">
                <a:solidFill>
                  <a:srgbClr val="008A52"/>
                </a:solidFill>
                <a:latin typeface="Verdana"/>
                <a:cs typeface="Verdana"/>
              </a:rPr>
              <a:t> </a:t>
            </a:r>
            <a:r>
              <a:rPr lang="fr-FR" b="1" baseline="3086" dirty="0" smtClean="0">
                <a:solidFill>
                  <a:srgbClr val="008A52"/>
                </a:solidFill>
                <a:latin typeface="Verdana"/>
                <a:cs typeface="Verdana"/>
              </a:rPr>
              <a:t>command</a:t>
            </a:r>
            <a:endParaRPr lang="fr-FR" baseline="3086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3971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>
                <a:latin typeface="Arial"/>
                <a:cs typeface="Arial"/>
              </a:rPr>
              <a:t>Web </a:t>
            </a:r>
            <a:r>
              <a:rPr lang="en-US" spc="15" dirty="0">
                <a:latin typeface="Arial"/>
                <a:cs typeface="Arial"/>
              </a:rPr>
              <a:t>tooling using Data </a:t>
            </a:r>
            <a:r>
              <a:rPr lang="en-US" spc="10" dirty="0">
                <a:latin typeface="Arial"/>
                <a:cs typeface="Arial"/>
              </a:rPr>
              <a:t>Server </a:t>
            </a:r>
            <a:r>
              <a:rPr lang="en-US" spc="20" dirty="0">
                <a:latin typeface="Arial"/>
                <a:cs typeface="Arial"/>
              </a:rPr>
              <a:t>Manager</a:t>
            </a:r>
            <a:r>
              <a:rPr lang="en-US" spc="-105" dirty="0">
                <a:latin typeface="Arial"/>
                <a:cs typeface="Arial"/>
              </a:rPr>
              <a:t> </a:t>
            </a:r>
            <a:r>
              <a:rPr lang="en-US" spc="15" dirty="0">
                <a:latin typeface="Arial"/>
                <a:cs typeface="Arial"/>
              </a:rPr>
              <a:t>(DSM</a:t>
            </a:r>
            <a:r>
              <a:rPr lang="en-US" spc="15" dirty="0" smtClean="0">
                <a:latin typeface="Arial"/>
                <a:cs typeface="Arial"/>
              </a:rPr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Arial"/>
                <a:cs typeface="Arial"/>
              </a:rPr>
              <a:t>Big </a:t>
            </a:r>
            <a:r>
              <a:rPr lang="en-US" sz="1800" spc="-5" dirty="0">
                <a:latin typeface="Arial"/>
                <a:cs typeface="Arial"/>
              </a:rPr>
              <a:t>SQL includes web tooling called IBM Data Server </a:t>
            </a:r>
            <a:r>
              <a:rPr lang="en-US" sz="1800" spc="-15" dirty="0">
                <a:latin typeface="Arial"/>
                <a:cs typeface="Arial"/>
              </a:rPr>
              <a:t>Manager. </a:t>
            </a:r>
            <a:endParaRPr lang="en-US" sz="1800" spc="-15" dirty="0" smtClean="0">
              <a:latin typeface="Arial"/>
              <a:cs typeface="Arial"/>
            </a:endParaRPr>
          </a:p>
          <a:p>
            <a:r>
              <a:rPr lang="en-US" sz="1800" spc="-50" dirty="0" smtClean="0">
                <a:latin typeface="Arial"/>
                <a:cs typeface="Arial"/>
              </a:rPr>
              <a:t>You </a:t>
            </a:r>
            <a:r>
              <a:rPr lang="en-US" sz="1800" spc="-5" dirty="0">
                <a:latin typeface="Arial"/>
                <a:cs typeface="Arial"/>
              </a:rPr>
              <a:t>start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-10" dirty="0">
                <a:latin typeface="Arial"/>
                <a:cs typeface="Arial"/>
              </a:rPr>
              <a:t>web  </a:t>
            </a:r>
            <a:r>
              <a:rPr lang="en-US" sz="1800" spc="-5" dirty="0">
                <a:latin typeface="Arial"/>
                <a:cs typeface="Arial"/>
              </a:rPr>
              <a:t>tooling </a:t>
            </a:r>
            <a:r>
              <a:rPr lang="en-US" sz="1800" dirty="0">
                <a:latin typeface="Arial"/>
                <a:cs typeface="Arial"/>
              </a:rPr>
              <a:t>by </a:t>
            </a:r>
            <a:r>
              <a:rPr lang="en-US" sz="1800" spc="-5" dirty="0">
                <a:latin typeface="Arial"/>
                <a:cs typeface="Arial"/>
              </a:rPr>
              <a:t>clicking </a:t>
            </a:r>
            <a:r>
              <a:rPr lang="en-US" sz="1800" dirty="0">
                <a:latin typeface="Arial"/>
                <a:cs typeface="Arial"/>
              </a:rPr>
              <a:t>"Big </a:t>
            </a:r>
            <a:r>
              <a:rPr lang="en-US" sz="1800" spc="-5" dirty="0">
                <a:latin typeface="Arial"/>
                <a:cs typeface="Arial"/>
              </a:rPr>
              <a:t>SQL DSM" </a:t>
            </a:r>
            <a:r>
              <a:rPr lang="en-US" sz="1800" dirty="0">
                <a:latin typeface="Arial"/>
                <a:cs typeface="Arial"/>
              </a:rPr>
              <a:t>in </a:t>
            </a:r>
            <a:r>
              <a:rPr lang="en-US" sz="1800" spc="-5" dirty="0">
                <a:latin typeface="Arial"/>
                <a:cs typeface="Arial"/>
              </a:rPr>
              <a:t>the services menu within </a:t>
            </a:r>
            <a:r>
              <a:rPr lang="en-US" sz="1800" spc="-5" dirty="0" err="1">
                <a:latin typeface="Arial"/>
                <a:cs typeface="Arial"/>
              </a:rPr>
              <a:t>Ambari</a:t>
            </a:r>
            <a:r>
              <a:rPr lang="en-US" sz="1800" spc="-5" dirty="0">
                <a:latin typeface="Arial"/>
                <a:cs typeface="Arial"/>
              </a:rPr>
              <a:t>. </a:t>
            </a:r>
            <a:endParaRPr lang="en-US" sz="1800" spc="-5" dirty="0" smtClean="0">
              <a:latin typeface="Arial"/>
              <a:cs typeface="Arial"/>
            </a:endParaRPr>
          </a:p>
          <a:p>
            <a:r>
              <a:rPr lang="en-US" sz="1800" spc="-5" dirty="0" smtClean="0">
                <a:latin typeface="Arial"/>
                <a:cs typeface="Arial"/>
              </a:rPr>
              <a:t>Then</a:t>
            </a:r>
            <a:r>
              <a:rPr lang="en-US" sz="1800" spc="-5" dirty="0">
                <a:latin typeface="Arial"/>
                <a:cs typeface="Arial"/>
              </a:rPr>
              <a:t>, click  </a:t>
            </a:r>
            <a:r>
              <a:rPr lang="en-US" sz="1800" dirty="0">
                <a:latin typeface="Arial"/>
                <a:cs typeface="Arial"/>
              </a:rPr>
              <a:t>the Quick </a:t>
            </a:r>
            <a:r>
              <a:rPr lang="en-US" sz="1800" spc="-5" dirty="0">
                <a:latin typeface="Arial"/>
                <a:cs typeface="Arial"/>
              </a:rPr>
              <a:t>Links menu </a:t>
            </a:r>
            <a:r>
              <a:rPr lang="en-US" sz="1800" dirty="0">
                <a:latin typeface="Arial"/>
                <a:cs typeface="Arial"/>
              </a:rPr>
              <a:t>and </a:t>
            </a:r>
            <a:r>
              <a:rPr lang="en-US" sz="1800" spc="-5" dirty="0">
                <a:latin typeface="Arial"/>
                <a:cs typeface="Arial"/>
              </a:rPr>
              <a:t>select "DSM Console". </a:t>
            </a:r>
            <a:endParaRPr lang="en-US" sz="1800" spc="-5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From </a:t>
            </a:r>
            <a:r>
              <a:rPr lang="en-US" sz="1800" spc="-5" dirty="0">
                <a:latin typeface="Arial"/>
                <a:cs typeface="Arial"/>
              </a:rPr>
              <a:t>there, you </a:t>
            </a:r>
            <a:r>
              <a:rPr lang="en-US" sz="1800" dirty="0">
                <a:latin typeface="Arial"/>
                <a:cs typeface="Arial"/>
              </a:rPr>
              <a:t>can </a:t>
            </a:r>
            <a:r>
              <a:rPr lang="en-US" sz="1800" spc="-5" dirty="0">
                <a:latin typeface="Arial"/>
                <a:cs typeface="Arial"/>
              </a:rPr>
              <a:t>work with </a:t>
            </a:r>
            <a:r>
              <a:rPr lang="en-US" sz="1800" dirty="0">
                <a:latin typeface="Arial"/>
                <a:cs typeface="Arial"/>
              </a:rPr>
              <a:t>Big  SQL and </a:t>
            </a:r>
            <a:r>
              <a:rPr lang="en-US" sz="1800" spc="-5" dirty="0">
                <a:latin typeface="Arial"/>
                <a:cs typeface="Arial"/>
              </a:rPr>
              <a:t>perform tasks such </a:t>
            </a:r>
            <a:r>
              <a:rPr lang="en-US" sz="1800" dirty="0">
                <a:latin typeface="Arial"/>
                <a:cs typeface="Arial"/>
              </a:rPr>
              <a:t>as </a:t>
            </a:r>
            <a:r>
              <a:rPr lang="en-US" sz="1800" spc="-5" dirty="0">
                <a:latin typeface="Arial"/>
                <a:cs typeface="Arial"/>
              </a:rPr>
              <a:t>querying </a:t>
            </a:r>
            <a:r>
              <a:rPr lang="en-US" sz="1800" dirty="0">
                <a:latin typeface="Arial"/>
                <a:cs typeface="Arial"/>
              </a:rPr>
              <a:t>and </a:t>
            </a:r>
            <a:r>
              <a:rPr lang="en-US" sz="1800" spc="-5" dirty="0">
                <a:latin typeface="Arial"/>
                <a:cs typeface="Arial"/>
              </a:rPr>
              <a:t>monitoring </a:t>
            </a:r>
            <a:r>
              <a:rPr lang="en-US" sz="1800" dirty="0">
                <a:latin typeface="Arial"/>
                <a:cs typeface="Arial"/>
              </a:rPr>
              <a:t>Big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SQL.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sp>
        <p:nvSpPr>
          <p:cNvPr id="4" name="object 7"/>
          <p:cNvSpPr txBox="1"/>
          <p:nvPr/>
        </p:nvSpPr>
        <p:spPr>
          <a:xfrm>
            <a:off x="6408771" y="3745733"/>
            <a:ext cx="1772285" cy="499109"/>
          </a:xfrm>
          <a:prstGeom prst="rect">
            <a:avLst/>
          </a:prstGeom>
          <a:solidFill>
            <a:srgbClr val="FDFACC"/>
          </a:solidFill>
          <a:ln w="23734">
            <a:solidFill>
              <a:srgbClr val="DD731C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55244" marR="219075">
              <a:lnSpc>
                <a:spcPct val="100899"/>
              </a:lnSpc>
              <a:spcBef>
                <a:spcPts val="204"/>
              </a:spcBef>
            </a:pPr>
            <a:r>
              <a:rPr sz="950" dirty="0">
                <a:latin typeface="Verdana"/>
                <a:cs typeface="Verdana"/>
              </a:rPr>
              <a:t>The </a:t>
            </a:r>
            <a:r>
              <a:rPr sz="950" spc="-10" dirty="0">
                <a:latin typeface="Verdana"/>
                <a:cs typeface="Verdana"/>
              </a:rPr>
              <a:t>Web </a:t>
            </a:r>
            <a:r>
              <a:rPr sz="950" dirty="0">
                <a:latin typeface="Verdana"/>
                <a:cs typeface="Verdana"/>
              </a:rPr>
              <a:t>tooling </a:t>
            </a:r>
            <a:r>
              <a:rPr sz="950" spc="-5" dirty="0">
                <a:latin typeface="Verdana"/>
                <a:cs typeface="Verdana"/>
              </a:rPr>
              <a:t>is  </a:t>
            </a:r>
            <a:r>
              <a:rPr sz="950" dirty="0">
                <a:latin typeface="Verdana"/>
                <a:cs typeface="Verdana"/>
              </a:rPr>
              <a:t>launched via </a:t>
            </a:r>
            <a:r>
              <a:rPr sz="950" spc="-5" dirty="0">
                <a:latin typeface="Verdana"/>
                <a:cs typeface="Verdana"/>
              </a:rPr>
              <a:t>the</a:t>
            </a:r>
            <a:r>
              <a:rPr sz="950" spc="-50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Ambari  </a:t>
            </a:r>
            <a:r>
              <a:rPr sz="950" dirty="0">
                <a:latin typeface="Verdana"/>
                <a:cs typeface="Verdana"/>
              </a:rPr>
              <a:t>console.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3643973" y="3745733"/>
            <a:ext cx="2742058" cy="3135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/>
          <p:cNvSpPr/>
          <p:nvPr/>
        </p:nvSpPr>
        <p:spPr>
          <a:xfrm>
            <a:off x="4860032" y="4760965"/>
            <a:ext cx="4045630" cy="1469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/>
          <p:cNvSpPr/>
          <p:nvPr/>
        </p:nvSpPr>
        <p:spPr>
          <a:xfrm>
            <a:off x="5948925" y="4209480"/>
            <a:ext cx="187960" cy="567690"/>
          </a:xfrm>
          <a:custGeom>
            <a:avLst/>
            <a:gdLst/>
            <a:ahLst/>
            <a:cxnLst/>
            <a:rect l="l" t="t" r="r" b="b"/>
            <a:pathLst>
              <a:path w="187960" h="567689">
                <a:moveTo>
                  <a:pt x="149100" y="512448"/>
                </a:moveTo>
                <a:lnTo>
                  <a:pt x="129900" y="518115"/>
                </a:lnTo>
                <a:lnTo>
                  <a:pt x="175784" y="567264"/>
                </a:lnTo>
                <a:lnTo>
                  <a:pt x="183875" y="522071"/>
                </a:lnTo>
                <a:lnTo>
                  <a:pt x="151931" y="522071"/>
                </a:lnTo>
                <a:lnTo>
                  <a:pt x="149100" y="512448"/>
                </a:lnTo>
                <a:close/>
              </a:path>
              <a:path w="187960" h="567689">
                <a:moveTo>
                  <a:pt x="168415" y="506746"/>
                </a:moveTo>
                <a:lnTo>
                  <a:pt x="149100" y="512448"/>
                </a:lnTo>
                <a:lnTo>
                  <a:pt x="151931" y="522071"/>
                </a:lnTo>
                <a:lnTo>
                  <a:pt x="171226" y="516289"/>
                </a:lnTo>
                <a:lnTo>
                  <a:pt x="168415" y="506746"/>
                </a:lnTo>
                <a:close/>
              </a:path>
              <a:path w="187960" h="567689">
                <a:moveTo>
                  <a:pt x="187634" y="501073"/>
                </a:moveTo>
                <a:lnTo>
                  <a:pt x="168415" y="506746"/>
                </a:lnTo>
                <a:lnTo>
                  <a:pt x="171226" y="516289"/>
                </a:lnTo>
                <a:lnTo>
                  <a:pt x="151931" y="522071"/>
                </a:lnTo>
                <a:lnTo>
                  <a:pt x="183875" y="522071"/>
                </a:lnTo>
                <a:lnTo>
                  <a:pt x="187634" y="501073"/>
                </a:lnTo>
                <a:close/>
              </a:path>
              <a:path w="187960" h="567689">
                <a:moveTo>
                  <a:pt x="19142" y="0"/>
                </a:moveTo>
                <a:lnTo>
                  <a:pt x="0" y="5629"/>
                </a:lnTo>
                <a:lnTo>
                  <a:pt x="149100" y="512448"/>
                </a:lnTo>
                <a:lnTo>
                  <a:pt x="168415" y="506746"/>
                </a:lnTo>
                <a:lnTo>
                  <a:pt x="19142" y="0"/>
                </a:lnTo>
                <a:close/>
              </a:path>
            </a:pathLst>
          </a:custGeom>
          <a:solidFill>
            <a:srgbClr val="D8683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08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>
                <a:latin typeface="Arial"/>
                <a:cs typeface="Arial"/>
              </a:rPr>
              <a:t>Connecting to Big </a:t>
            </a:r>
            <a:r>
              <a:rPr lang="en-US" spc="20" dirty="0">
                <a:latin typeface="Arial"/>
                <a:cs typeface="Arial"/>
              </a:rPr>
              <a:t>SQL </a:t>
            </a:r>
            <a:r>
              <a:rPr lang="en-US" spc="25" dirty="0">
                <a:latin typeface="Arial"/>
                <a:cs typeface="Arial"/>
              </a:rPr>
              <a:t>with </a:t>
            </a:r>
            <a:r>
              <a:rPr lang="en-US" spc="15" dirty="0">
                <a:latin typeface="Arial"/>
                <a:cs typeface="Arial"/>
              </a:rPr>
              <a:t>Data </a:t>
            </a:r>
            <a:r>
              <a:rPr lang="en-US" spc="10" dirty="0">
                <a:latin typeface="Arial"/>
                <a:cs typeface="Arial"/>
              </a:rPr>
              <a:t>Server</a:t>
            </a:r>
            <a:r>
              <a:rPr lang="en-US" spc="-105" dirty="0">
                <a:latin typeface="Arial"/>
                <a:cs typeface="Arial"/>
              </a:rPr>
              <a:t> </a:t>
            </a:r>
            <a:r>
              <a:rPr lang="en-US" spc="20" dirty="0" smtClean="0">
                <a:latin typeface="Arial"/>
                <a:cs typeface="Arial"/>
              </a:rPr>
              <a:t>Manager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Create </a:t>
            </a:r>
            <a:r>
              <a:rPr lang="en-US" sz="2400" spc="5" dirty="0">
                <a:latin typeface="Arial"/>
                <a:cs typeface="Arial"/>
              </a:rPr>
              <a:t>a </a:t>
            </a:r>
            <a:r>
              <a:rPr lang="en-US" sz="2400" dirty="0">
                <a:latin typeface="Arial"/>
                <a:cs typeface="Arial"/>
              </a:rPr>
              <a:t>database connection to </a:t>
            </a:r>
            <a:r>
              <a:rPr lang="en-US" sz="2400" spc="5" dirty="0">
                <a:latin typeface="Arial"/>
                <a:cs typeface="Arial"/>
              </a:rPr>
              <a:t>Big SQL </a:t>
            </a:r>
            <a:r>
              <a:rPr lang="en-US" sz="2400" dirty="0">
                <a:latin typeface="Arial"/>
                <a:cs typeface="Arial"/>
              </a:rPr>
              <a:t>within</a:t>
            </a:r>
            <a:r>
              <a:rPr lang="en-US" sz="2400" spc="-20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DSM</a:t>
            </a:r>
            <a:endParaRPr lang="en-US" sz="24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1314933" y="2047815"/>
            <a:ext cx="4931694" cy="2883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8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15" dirty="0">
                <a:latin typeface="Arial"/>
                <a:cs typeface="Arial"/>
              </a:rPr>
              <a:t>Unit</a:t>
            </a:r>
            <a:r>
              <a:rPr lang="fr-FR" spc="5" dirty="0">
                <a:latin typeface="Arial"/>
                <a:cs typeface="Arial"/>
              </a:rPr>
              <a:t> </a:t>
            </a:r>
            <a:r>
              <a:rPr lang="fr-FR" spc="10" dirty="0" smtClean="0">
                <a:latin typeface="Arial"/>
                <a:cs typeface="Arial"/>
              </a:rPr>
              <a:t>objectives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1925" indent="-139065">
              <a:spcBef>
                <a:spcPts val="1320"/>
              </a:spcBef>
              <a:tabLst>
                <a:tab pos="162560" algn="l"/>
              </a:tabLst>
            </a:pPr>
            <a:r>
              <a:rPr lang="en-US" sz="1800" dirty="0">
                <a:latin typeface="Arial"/>
                <a:cs typeface="Arial"/>
              </a:rPr>
              <a:t>Overview of </a:t>
            </a:r>
            <a:r>
              <a:rPr lang="en-US" sz="1800" spc="5" dirty="0">
                <a:latin typeface="Arial"/>
                <a:cs typeface="Arial"/>
              </a:rPr>
              <a:t>Big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SQL</a:t>
            </a:r>
            <a:endParaRPr lang="en-US" sz="1800" dirty="0">
              <a:latin typeface="Arial"/>
              <a:cs typeface="Arial"/>
            </a:endParaRPr>
          </a:p>
          <a:p>
            <a:pPr marL="161925" indent="-139065">
              <a:spcBef>
                <a:spcPts val="475"/>
              </a:spcBef>
              <a:tabLst>
                <a:tab pos="162560" algn="l"/>
              </a:tabLst>
            </a:pPr>
            <a:r>
              <a:rPr lang="en-US" sz="1800" dirty="0">
                <a:latin typeface="Arial"/>
                <a:cs typeface="Arial"/>
              </a:rPr>
              <a:t>Understand how </a:t>
            </a:r>
            <a:r>
              <a:rPr lang="en-US" sz="1800" spc="10" dirty="0">
                <a:latin typeface="Arial"/>
                <a:cs typeface="Arial"/>
              </a:rPr>
              <a:t>Big </a:t>
            </a:r>
            <a:r>
              <a:rPr lang="en-US" sz="1800" spc="5" dirty="0">
                <a:latin typeface="Arial"/>
                <a:cs typeface="Arial"/>
              </a:rPr>
              <a:t>SQL </a:t>
            </a:r>
            <a:r>
              <a:rPr lang="en-US" sz="1800" dirty="0">
                <a:latin typeface="Arial"/>
                <a:cs typeface="Arial"/>
              </a:rPr>
              <a:t>fits </a:t>
            </a:r>
            <a:r>
              <a:rPr lang="en-US" sz="1800" spc="5" dirty="0">
                <a:latin typeface="Arial"/>
                <a:cs typeface="Arial"/>
              </a:rPr>
              <a:t>in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Hadoop</a:t>
            </a:r>
            <a:r>
              <a:rPr lang="en-US" sz="1800" spc="-19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architecture</a:t>
            </a:r>
          </a:p>
          <a:p>
            <a:pPr marL="161925" indent="-139065">
              <a:spcBef>
                <a:spcPts val="459"/>
              </a:spcBef>
              <a:tabLst>
                <a:tab pos="162560" algn="l"/>
              </a:tabLst>
            </a:pPr>
            <a:r>
              <a:rPr lang="en-US" sz="1800" dirty="0">
                <a:latin typeface="Arial"/>
                <a:cs typeface="Arial"/>
              </a:rPr>
              <a:t>Start and stop </a:t>
            </a:r>
            <a:r>
              <a:rPr lang="en-US" sz="1800" spc="5" dirty="0">
                <a:latin typeface="Arial"/>
                <a:cs typeface="Arial"/>
              </a:rPr>
              <a:t>Big SQL </a:t>
            </a:r>
            <a:r>
              <a:rPr lang="en-US" sz="1800" dirty="0">
                <a:latin typeface="Arial"/>
                <a:cs typeface="Arial"/>
              </a:rPr>
              <a:t>using </a:t>
            </a:r>
            <a:r>
              <a:rPr lang="en-US" sz="1800" spc="5" dirty="0" err="1">
                <a:latin typeface="Arial"/>
                <a:cs typeface="Arial"/>
              </a:rPr>
              <a:t>Ambari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command</a:t>
            </a:r>
            <a:r>
              <a:rPr lang="en-US" sz="1800" spc="-22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line</a:t>
            </a:r>
          </a:p>
          <a:p>
            <a:pPr marL="161925" indent="-139065">
              <a:spcBef>
                <a:spcPts val="470"/>
              </a:spcBef>
              <a:tabLst>
                <a:tab pos="162560" algn="l"/>
              </a:tabLst>
            </a:pPr>
            <a:r>
              <a:rPr lang="en-US" sz="1800" spc="5" dirty="0">
                <a:latin typeface="Arial"/>
                <a:cs typeface="Arial"/>
              </a:rPr>
              <a:t>Connect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Big SQL </a:t>
            </a:r>
            <a:r>
              <a:rPr lang="en-US" sz="1800" dirty="0">
                <a:latin typeface="Arial"/>
                <a:cs typeface="Arial"/>
              </a:rPr>
              <a:t>using </a:t>
            </a:r>
            <a:r>
              <a:rPr lang="en-US" sz="1800" spc="5" dirty="0">
                <a:latin typeface="Arial"/>
                <a:cs typeface="Arial"/>
              </a:rPr>
              <a:t>command</a:t>
            </a:r>
            <a:r>
              <a:rPr lang="en-US" sz="1800" spc="-15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line</a:t>
            </a:r>
            <a:endParaRPr lang="en-US" sz="1800" dirty="0">
              <a:latin typeface="Arial"/>
              <a:cs typeface="Arial"/>
            </a:endParaRPr>
          </a:p>
          <a:p>
            <a:pPr marL="161925" indent="-139065">
              <a:spcBef>
                <a:spcPts val="459"/>
              </a:spcBef>
              <a:tabLst>
                <a:tab pos="162560" algn="l"/>
              </a:tabLst>
            </a:pPr>
            <a:r>
              <a:rPr lang="en-US" sz="1800" spc="5" dirty="0">
                <a:latin typeface="Arial"/>
                <a:cs typeface="Arial"/>
              </a:rPr>
              <a:t>Connect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10" dirty="0">
                <a:latin typeface="Arial"/>
                <a:cs typeface="Arial"/>
              </a:rPr>
              <a:t>Big </a:t>
            </a:r>
            <a:r>
              <a:rPr lang="en-US" sz="1800" spc="5" dirty="0">
                <a:latin typeface="Arial"/>
                <a:cs typeface="Arial"/>
              </a:rPr>
              <a:t>SQL using IBM Data </a:t>
            </a:r>
            <a:r>
              <a:rPr lang="en-US" sz="1800" dirty="0">
                <a:latin typeface="Arial"/>
                <a:cs typeface="Arial"/>
              </a:rPr>
              <a:t>Server</a:t>
            </a:r>
            <a:r>
              <a:rPr lang="en-US" sz="1800" spc="-22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Manager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952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15" dirty="0" smtClean="0">
                <a:latin typeface="Arial"/>
                <a:cs typeface="Arial"/>
              </a:rPr>
              <a:t>Checkpoint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2580" indent="-299720">
              <a:spcBef>
                <a:spcPts val="1070"/>
              </a:spcBef>
              <a:buAutoNum type="arabicPeriod"/>
              <a:tabLst>
                <a:tab pos="322580" algn="l"/>
                <a:tab pos="323215" algn="l"/>
              </a:tabLst>
            </a:pPr>
            <a:r>
              <a:rPr lang="en-US" sz="1800" spc="10" dirty="0">
                <a:latin typeface="Arial"/>
                <a:cs typeface="Arial"/>
              </a:rPr>
              <a:t>What </a:t>
            </a:r>
            <a:r>
              <a:rPr lang="en-US" sz="1800" spc="5" dirty="0">
                <a:latin typeface="Arial"/>
                <a:cs typeface="Arial"/>
              </a:rPr>
              <a:t>is one of the many reasons to </a:t>
            </a:r>
            <a:r>
              <a:rPr lang="en-US" sz="1800" dirty="0">
                <a:latin typeface="Arial"/>
                <a:cs typeface="Arial"/>
              </a:rPr>
              <a:t>use </a:t>
            </a:r>
            <a:r>
              <a:rPr lang="en-US" sz="1800" spc="5" dirty="0">
                <a:latin typeface="Arial"/>
                <a:cs typeface="Arial"/>
              </a:rPr>
              <a:t>Big</a:t>
            </a:r>
            <a:r>
              <a:rPr lang="en-US" sz="1800" spc="-18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SQL?</a:t>
            </a:r>
            <a:endParaRPr lang="en-US" sz="1800" dirty="0">
              <a:latin typeface="Arial"/>
              <a:cs typeface="Arial"/>
            </a:endParaRPr>
          </a:p>
          <a:p>
            <a:pPr marL="322580" indent="-299720">
              <a:spcBef>
                <a:spcPts val="165"/>
              </a:spcBef>
              <a:buAutoNum type="arabicPeriod"/>
              <a:tabLst>
                <a:tab pos="322580" algn="l"/>
                <a:tab pos="323215" algn="l"/>
              </a:tabLst>
            </a:pPr>
            <a:r>
              <a:rPr lang="en-US" sz="1800" spc="5" dirty="0">
                <a:latin typeface="Arial"/>
                <a:cs typeface="Arial"/>
              </a:rPr>
              <a:t>List </a:t>
            </a:r>
            <a:r>
              <a:rPr lang="en-US" sz="1800" dirty="0">
                <a:latin typeface="Arial"/>
                <a:cs typeface="Arial"/>
              </a:rPr>
              <a:t>the two ways you </a:t>
            </a:r>
            <a:r>
              <a:rPr lang="en-US" sz="1800" spc="5" dirty="0">
                <a:latin typeface="Arial"/>
                <a:cs typeface="Arial"/>
              </a:rPr>
              <a:t>can access and use Big</a:t>
            </a:r>
            <a:r>
              <a:rPr lang="en-US" sz="1800" spc="-12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SQL.</a:t>
            </a:r>
          </a:p>
          <a:p>
            <a:pPr marL="322580" indent="-299720">
              <a:spcBef>
                <a:spcPts val="160"/>
              </a:spcBef>
              <a:buAutoNum type="arabicPeriod"/>
              <a:tabLst>
                <a:tab pos="322580" algn="l"/>
                <a:tab pos="323215" algn="l"/>
              </a:tabLst>
            </a:pPr>
            <a:r>
              <a:rPr lang="en-US" sz="1800" spc="10" dirty="0">
                <a:latin typeface="Arial"/>
                <a:cs typeface="Arial"/>
              </a:rPr>
              <a:t>What </a:t>
            </a:r>
            <a:r>
              <a:rPr lang="en-US" sz="1800" spc="5" dirty="0">
                <a:latin typeface="Arial"/>
                <a:cs typeface="Arial"/>
              </a:rPr>
              <a:t>command is used to </a:t>
            </a:r>
            <a:r>
              <a:rPr lang="en-US" sz="1800" dirty="0">
                <a:latin typeface="Arial"/>
                <a:cs typeface="Arial"/>
              </a:rPr>
              <a:t>start </a:t>
            </a:r>
            <a:r>
              <a:rPr lang="en-US" sz="1800" spc="5" dirty="0">
                <a:latin typeface="Arial"/>
                <a:cs typeface="Arial"/>
              </a:rPr>
              <a:t>Big </a:t>
            </a:r>
            <a:r>
              <a:rPr lang="en-US" sz="1800" spc="10" dirty="0">
                <a:latin typeface="Arial"/>
                <a:cs typeface="Arial"/>
              </a:rPr>
              <a:t>SQL </a:t>
            </a:r>
            <a:r>
              <a:rPr lang="en-US" sz="1800" spc="5" dirty="0">
                <a:latin typeface="Arial"/>
                <a:cs typeface="Arial"/>
              </a:rPr>
              <a:t>from the command</a:t>
            </a:r>
            <a:r>
              <a:rPr lang="en-US" sz="1800" spc="-17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line?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900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lang="fr-FR" spc="-5" dirty="0">
                <a:latin typeface="Arial"/>
                <a:cs typeface="Arial"/>
              </a:rPr>
              <a:t>Unit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lang="fr-FR" spc="-5">
                <a:latin typeface="Arial"/>
                <a:cs typeface="Arial"/>
              </a:rPr>
              <a:t>summary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40335">
              <a:spcBef>
                <a:spcPts val="1325"/>
              </a:spcBef>
              <a:tabLst>
                <a:tab pos="163830" algn="l"/>
              </a:tabLst>
            </a:pPr>
            <a:r>
              <a:rPr lang="en-US" sz="1800" dirty="0">
                <a:latin typeface="Arial"/>
                <a:cs typeface="Arial"/>
              </a:rPr>
              <a:t>Overview </a:t>
            </a:r>
            <a:r>
              <a:rPr lang="en-US" sz="1800" spc="5" dirty="0">
                <a:latin typeface="Arial"/>
                <a:cs typeface="Arial"/>
              </a:rPr>
              <a:t>of </a:t>
            </a:r>
            <a:r>
              <a:rPr lang="en-US" sz="1800" spc="10" dirty="0">
                <a:latin typeface="Arial"/>
                <a:cs typeface="Arial"/>
              </a:rPr>
              <a:t>Big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SQL</a:t>
            </a:r>
            <a:endParaRPr lang="en-US" sz="1800" dirty="0">
              <a:latin typeface="Arial"/>
              <a:cs typeface="Arial"/>
            </a:endParaRPr>
          </a:p>
          <a:p>
            <a:pPr marL="163195" indent="-140335">
              <a:spcBef>
                <a:spcPts val="484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Understand how </a:t>
            </a:r>
            <a:r>
              <a:rPr lang="en-US" sz="1800" spc="10" dirty="0">
                <a:latin typeface="Arial"/>
                <a:cs typeface="Arial"/>
              </a:rPr>
              <a:t>Big SQL </a:t>
            </a:r>
            <a:r>
              <a:rPr lang="en-US" sz="1800" spc="5" dirty="0">
                <a:latin typeface="Arial"/>
                <a:cs typeface="Arial"/>
              </a:rPr>
              <a:t>fits </a:t>
            </a:r>
            <a:r>
              <a:rPr lang="en-US" sz="1800" spc="10" dirty="0">
                <a:latin typeface="Arial"/>
                <a:cs typeface="Arial"/>
              </a:rPr>
              <a:t>in </a:t>
            </a:r>
            <a:r>
              <a:rPr lang="en-US" sz="1800" spc="5" dirty="0">
                <a:latin typeface="Arial"/>
                <a:cs typeface="Arial"/>
              </a:rPr>
              <a:t>the </a:t>
            </a:r>
            <a:r>
              <a:rPr lang="en-US" sz="1800" spc="10" dirty="0">
                <a:latin typeface="Arial"/>
                <a:cs typeface="Arial"/>
              </a:rPr>
              <a:t>Hadoop</a:t>
            </a:r>
            <a:r>
              <a:rPr lang="en-US" sz="1800" spc="-229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architecture</a:t>
            </a:r>
            <a:endParaRPr lang="en-US" sz="1800" dirty="0">
              <a:latin typeface="Arial"/>
              <a:cs typeface="Arial"/>
            </a:endParaRPr>
          </a:p>
          <a:p>
            <a:pPr marL="163195" indent="-140335">
              <a:spcBef>
                <a:spcPts val="470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Start and stop </a:t>
            </a:r>
            <a:r>
              <a:rPr lang="en-US" sz="1800" spc="10" dirty="0">
                <a:latin typeface="Arial"/>
                <a:cs typeface="Arial"/>
              </a:rPr>
              <a:t>Big SQL </a:t>
            </a:r>
            <a:r>
              <a:rPr lang="en-US" sz="1800" spc="5" dirty="0">
                <a:latin typeface="Arial"/>
                <a:cs typeface="Arial"/>
              </a:rPr>
              <a:t>using </a:t>
            </a:r>
            <a:r>
              <a:rPr lang="en-US" sz="1800" spc="10" dirty="0" err="1">
                <a:latin typeface="Arial"/>
                <a:cs typeface="Arial"/>
              </a:rPr>
              <a:t>Ambari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and </a:t>
            </a:r>
            <a:r>
              <a:rPr lang="en-US" sz="1800" spc="10" dirty="0">
                <a:latin typeface="Arial"/>
                <a:cs typeface="Arial"/>
              </a:rPr>
              <a:t>command</a:t>
            </a:r>
            <a:r>
              <a:rPr lang="en-US" sz="1800" spc="-229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line</a:t>
            </a:r>
            <a:endParaRPr lang="en-US" sz="1800" dirty="0">
              <a:latin typeface="Arial"/>
              <a:cs typeface="Arial"/>
            </a:endParaRPr>
          </a:p>
          <a:p>
            <a:pPr marL="163195" indent="-140335">
              <a:spcBef>
                <a:spcPts val="484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Connect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10" dirty="0">
                <a:latin typeface="Arial"/>
                <a:cs typeface="Arial"/>
              </a:rPr>
              <a:t>Big SQL </a:t>
            </a:r>
            <a:r>
              <a:rPr lang="en-US" sz="1800" spc="5" dirty="0">
                <a:latin typeface="Arial"/>
                <a:cs typeface="Arial"/>
              </a:rPr>
              <a:t>using </a:t>
            </a:r>
            <a:r>
              <a:rPr lang="en-US" sz="1800" spc="10" dirty="0">
                <a:latin typeface="Arial"/>
                <a:cs typeface="Arial"/>
              </a:rPr>
              <a:t>command</a:t>
            </a:r>
            <a:r>
              <a:rPr lang="en-US" sz="1800" spc="-15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line</a:t>
            </a:r>
          </a:p>
          <a:p>
            <a:pPr marL="163195" indent="-140335">
              <a:spcBef>
                <a:spcPts val="465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Connect </a:t>
            </a:r>
            <a:r>
              <a:rPr lang="en-US" sz="1800" spc="5" dirty="0">
                <a:latin typeface="Arial"/>
                <a:cs typeface="Arial"/>
              </a:rPr>
              <a:t>to </a:t>
            </a:r>
            <a:r>
              <a:rPr lang="en-US" sz="1800" spc="10" dirty="0">
                <a:latin typeface="Arial"/>
                <a:cs typeface="Arial"/>
              </a:rPr>
              <a:t>Big SQL </a:t>
            </a:r>
            <a:r>
              <a:rPr lang="en-US" sz="1800" spc="5" dirty="0">
                <a:latin typeface="Arial"/>
                <a:cs typeface="Arial"/>
              </a:rPr>
              <a:t>using </a:t>
            </a:r>
            <a:r>
              <a:rPr lang="en-US" sz="1800" spc="10" dirty="0">
                <a:latin typeface="Arial"/>
                <a:cs typeface="Arial"/>
              </a:rPr>
              <a:t>IBM Data </a:t>
            </a:r>
            <a:r>
              <a:rPr lang="en-US" sz="1800" spc="5" dirty="0">
                <a:latin typeface="Arial"/>
                <a:cs typeface="Arial"/>
              </a:rPr>
              <a:t>Server</a:t>
            </a:r>
            <a:r>
              <a:rPr lang="en-US" sz="1800" spc="-2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Manager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992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>
                <a:latin typeface="Arial"/>
                <a:cs typeface="Arial"/>
              </a:rPr>
              <a:t>Big </a:t>
            </a:r>
            <a:r>
              <a:rPr lang="en-US" spc="25" dirty="0">
                <a:latin typeface="Arial"/>
                <a:cs typeface="Arial"/>
              </a:rPr>
              <a:t>SQL </a:t>
            </a:r>
            <a:r>
              <a:rPr lang="en-US" spc="15" dirty="0">
                <a:latin typeface="Arial"/>
                <a:cs typeface="Arial"/>
              </a:rPr>
              <a:t>is </a:t>
            </a:r>
            <a:r>
              <a:rPr lang="en-US" spc="25" dirty="0">
                <a:latin typeface="Arial"/>
                <a:cs typeface="Arial"/>
              </a:rPr>
              <a:t>SQL </a:t>
            </a:r>
            <a:r>
              <a:rPr lang="en-US" spc="20" dirty="0">
                <a:latin typeface="Arial"/>
                <a:cs typeface="Arial"/>
              </a:rPr>
              <a:t>on</a:t>
            </a:r>
            <a:r>
              <a:rPr lang="en-US" spc="-100" dirty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1188720"/>
            <a:ext cx="3974216" cy="5358384"/>
          </a:xfrm>
        </p:spPr>
        <p:txBody>
          <a:bodyPr/>
          <a:lstStyle/>
          <a:p>
            <a:pPr marL="161925" indent="-139065">
              <a:spcBef>
                <a:spcPts val="1320"/>
              </a:spcBef>
              <a:tabLst>
                <a:tab pos="162560" algn="l"/>
              </a:tabLst>
            </a:pPr>
            <a:r>
              <a:rPr lang="en-US" sz="1800" spc="5" dirty="0">
                <a:latin typeface="Arial"/>
                <a:cs typeface="Arial"/>
              </a:rPr>
              <a:t>Big SQL </a:t>
            </a:r>
            <a:r>
              <a:rPr lang="en-US" sz="1800" dirty="0">
                <a:latin typeface="Arial"/>
                <a:cs typeface="Arial"/>
              </a:rPr>
              <a:t>builds </a:t>
            </a:r>
            <a:r>
              <a:rPr lang="en-US" sz="1800" spc="5" dirty="0">
                <a:latin typeface="Arial"/>
                <a:cs typeface="Arial"/>
              </a:rPr>
              <a:t>on </a:t>
            </a:r>
            <a:r>
              <a:rPr lang="en-US" sz="1800" dirty="0">
                <a:latin typeface="Arial"/>
                <a:cs typeface="Arial"/>
              </a:rPr>
              <a:t>Apache</a:t>
            </a:r>
            <a:r>
              <a:rPr lang="en-US" sz="1800" spc="-145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Hive foundation</a:t>
            </a:r>
            <a:endParaRPr lang="en-US" sz="1800" dirty="0">
              <a:latin typeface="Arial"/>
              <a:cs typeface="Arial"/>
            </a:endParaRPr>
          </a:p>
          <a:p>
            <a:pPr marL="297180" lvl="1" indent="-100965">
              <a:spcBef>
                <a:spcPts val="455"/>
              </a:spcBef>
              <a:buSzPct val="81818"/>
              <a:buFont typeface="Wingdings"/>
              <a:buChar char=""/>
              <a:tabLst>
                <a:tab pos="297815" algn="l"/>
              </a:tabLst>
            </a:pPr>
            <a:r>
              <a:rPr lang="en-US" sz="1800" spc="15" dirty="0">
                <a:latin typeface="Arial"/>
                <a:cs typeface="Arial"/>
              </a:rPr>
              <a:t>Integrates </a:t>
            </a:r>
            <a:r>
              <a:rPr lang="en-US" sz="1800" spc="10" dirty="0">
                <a:latin typeface="Arial"/>
                <a:cs typeface="Arial"/>
              </a:rPr>
              <a:t>with </a:t>
            </a:r>
            <a:r>
              <a:rPr lang="en-US" sz="1800" spc="15" dirty="0">
                <a:latin typeface="Arial"/>
                <a:cs typeface="Arial"/>
              </a:rPr>
              <a:t>the Hive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0" dirty="0" err="1">
                <a:latin typeface="Arial"/>
                <a:cs typeface="Arial"/>
              </a:rPr>
              <a:t>metastore</a:t>
            </a:r>
            <a:endParaRPr lang="en-US" sz="1800" dirty="0">
              <a:latin typeface="Arial"/>
              <a:cs typeface="Arial"/>
            </a:endParaRPr>
          </a:p>
          <a:p>
            <a:pPr marL="297180" marR="5080" lvl="1" indent="-100965">
              <a:lnSpc>
                <a:spcPct val="103600"/>
              </a:lnSpc>
              <a:spcBef>
                <a:spcPts val="415"/>
              </a:spcBef>
              <a:buSzPct val="81818"/>
              <a:buFont typeface="Wingdings"/>
              <a:buChar char=""/>
              <a:tabLst>
                <a:tab pos="297815" algn="l"/>
              </a:tabLst>
            </a:pPr>
            <a:r>
              <a:rPr lang="en-US" sz="1800" spc="15" dirty="0">
                <a:latin typeface="Arial"/>
                <a:cs typeface="Arial"/>
              </a:rPr>
              <a:t>Instead </a:t>
            </a:r>
            <a:r>
              <a:rPr lang="en-US" sz="1800" spc="10" dirty="0">
                <a:latin typeface="Arial"/>
                <a:cs typeface="Arial"/>
              </a:rPr>
              <a:t>of </a:t>
            </a:r>
            <a:r>
              <a:rPr lang="en-US" sz="1800" spc="15" dirty="0">
                <a:latin typeface="Arial"/>
                <a:cs typeface="Arial"/>
              </a:rPr>
              <a:t>MapReduce, uses </a:t>
            </a:r>
            <a:r>
              <a:rPr lang="en-US" sz="1800" spc="10" dirty="0">
                <a:latin typeface="Arial"/>
                <a:cs typeface="Arial"/>
              </a:rPr>
              <a:t>powerful  </a:t>
            </a:r>
            <a:r>
              <a:rPr lang="en-US" sz="1800" spc="15" dirty="0">
                <a:latin typeface="Arial"/>
                <a:cs typeface="Arial"/>
              </a:rPr>
              <a:t>native C/C++ </a:t>
            </a:r>
            <a:r>
              <a:rPr lang="en-US" sz="1800" spc="20" dirty="0">
                <a:latin typeface="Arial"/>
                <a:cs typeface="Arial"/>
              </a:rPr>
              <a:t>MPP</a:t>
            </a:r>
            <a:r>
              <a:rPr lang="en-US" sz="1800" spc="3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engine</a:t>
            </a:r>
            <a:endParaRPr lang="en-US" sz="1800" dirty="0">
              <a:latin typeface="Arial"/>
              <a:cs typeface="Arial"/>
            </a:endParaRPr>
          </a:p>
          <a:p>
            <a:pPr marL="161925" indent="-139065">
              <a:spcBef>
                <a:spcPts val="475"/>
              </a:spcBef>
              <a:tabLst>
                <a:tab pos="162560" algn="l"/>
              </a:tabLst>
            </a:pPr>
            <a:r>
              <a:rPr lang="en-US" sz="1800" spc="5" dirty="0">
                <a:latin typeface="Arial"/>
                <a:cs typeface="Arial"/>
              </a:rPr>
              <a:t>View on </a:t>
            </a:r>
            <a:r>
              <a:rPr lang="en-US" sz="1800" dirty="0">
                <a:latin typeface="Arial"/>
                <a:cs typeface="Arial"/>
              </a:rPr>
              <a:t>your data residing </a:t>
            </a:r>
            <a:r>
              <a:rPr lang="en-US" sz="1800" spc="5" dirty="0">
                <a:latin typeface="Arial"/>
                <a:cs typeface="Arial"/>
              </a:rPr>
              <a:t>in</a:t>
            </a:r>
            <a:r>
              <a:rPr lang="en-US" sz="1800" spc="-175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the </a:t>
            </a:r>
            <a:r>
              <a:rPr lang="en-US" sz="1800" spc="5" dirty="0" smtClean="0">
                <a:latin typeface="Arial"/>
                <a:cs typeface="Arial"/>
              </a:rPr>
              <a:t>Hadoop</a:t>
            </a:r>
            <a:r>
              <a:rPr lang="en-US" sz="1800" spc="-15" dirty="0" smtClean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FileSystem</a:t>
            </a:r>
            <a:endParaRPr lang="en-US" sz="1800" dirty="0">
              <a:latin typeface="Arial"/>
              <a:cs typeface="Arial"/>
            </a:endParaRPr>
          </a:p>
          <a:p>
            <a:pPr marL="161925" indent="-139065">
              <a:spcBef>
                <a:spcPts val="459"/>
              </a:spcBef>
              <a:tabLst>
                <a:tab pos="162560" algn="l"/>
              </a:tabLst>
            </a:pPr>
            <a:r>
              <a:rPr lang="en-US" sz="1800" spc="5" dirty="0">
                <a:latin typeface="Arial"/>
                <a:cs typeface="Arial"/>
              </a:rPr>
              <a:t>No </a:t>
            </a:r>
            <a:r>
              <a:rPr lang="en-US" sz="1800" dirty="0">
                <a:latin typeface="Arial"/>
                <a:cs typeface="Arial"/>
              </a:rPr>
              <a:t>proprietary storage</a:t>
            </a:r>
            <a:r>
              <a:rPr lang="en-US" sz="1800" spc="-1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format</a:t>
            </a:r>
          </a:p>
          <a:p>
            <a:pPr marL="161925" indent="-139065">
              <a:spcBef>
                <a:spcPts val="470"/>
              </a:spcBef>
              <a:tabLst>
                <a:tab pos="162560" algn="l"/>
              </a:tabLst>
            </a:pPr>
            <a:r>
              <a:rPr lang="en-US" sz="1800" dirty="0">
                <a:latin typeface="Arial"/>
                <a:cs typeface="Arial"/>
              </a:rPr>
              <a:t>Modern SQL:2011</a:t>
            </a:r>
            <a:r>
              <a:rPr lang="en-US" sz="1800" spc="-7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capabilities</a:t>
            </a:r>
          </a:p>
          <a:p>
            <a:pPr marL="161925" marR="302260" indent="-139065">
              <a:lnSpc>
                <a:spcPct val="100800"/>
              </a:lnSpc>
              <a:spcBef>
                <a:spcPts val="450"/>
              </a:spcBef>
              <a:tabLst>
                <a:tab pos="162560" algn="l"/>
              </a:tabLst>
            </a:pPr>
            <a:r>
              <a:rPr lang="en-US" sz="1800" spc="5" dirty="0">
                <a:latin typeface="Arial"/>
                <a:cs typeface="Arial"/>
              </a:rPr>
              <a:t>Same SQL can be </a:t>
            </a:r>
            <a:r>
              <a:rPr lang="en-US" sz="1800" dirty="0">
                <a:latin typeface="Arial"/>
                <a:cs typeface="Arial"/>
              </a:rPr>
              <a:t>used </a:t>
            </a:r>
            <a:r>
              <a:rPr lang="en-US" sz="1800" spc="5" dirty="0">
                <a:latin typeface="Arial"/>
                <a:cs typeface="Arial"/>
              </a:rPr>
              <a:t>on</a:t>
            </a:r>
            <a:r>
              <a:rPr lang="en-US" sz="1800" spc="-18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your  </a:t>
            </a:r>
            <a:r>
              <a:rPr lang="en-US" sz="1800" dirty="0">
                <a:latin typeface="Arial"/>
                <a:cs typeface="Arial"/>
              </a:rPr>
              <a:t>warehouse data with little or no  modifications</a:t>
            </a:r>
          </a:p>
          <a:p>
            <a:endParaRPr lang="fr-F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29161"/>
            <a:ext cx="37147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>
                <a:latin typeface="Arial"/>
                <a:cs typeface="Arial"/>
              </a:rPr>
              <a:t>SQL </a:t>
            </a:r>
            <a:r>
              <a:rPr lang="en-US" spc="20" dirty="0">
                <a:latin typeface="Arial"/>
                <a:cs typeface="Arial"/>
              </a:rPr>
              <a:t>access </a:t>
            </a:r>
            <a:r>
              <a:rPr lang="en-US" spc="10" dirty="0">
                <a:latin typeface="Arial"/>
                <a:cs typeface="Arial"/>
              </a:rPr>
              <a:t>for </a:t>
            </a:r>
            <a:r>
              <a:rPr lang="en-US" spc="15" dirty="0">
                <a:latin typeface="Arial"/>
                <a:cs typeface="Arial"/>
              </a:rPr>
              <a:t>Hadoop:</a:t>
            </a:r>
            <a:r>
              <a:rPr lang="en-US" spc="-105" dirty="0">
                <a:latin typeface="Arial"/>
                <a:cs typeface="Arial"/>
              </a:rPr>
              <a:t> </a:t>
            </a:r>
            <a:r>
              <a:rPr lang="en-US" spc="15" dirty="0">
                <a:latin typeface="Arial"/>
                <a:cs typeface="Arial"/>
              </a:rPr>
              <a:t>Why</a:t>
            </a:r>
            <a:r>
              <a:rPr lang="en-US" spc="15" dirty="0" smtClean="0">
                <a:latin typeface="Arial"/>
                <a:cs typeface="Arial"/>
              </a:rPr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1925" indent="-139065">
              <a:spcBef>
                <a:spcPts val="1320"/>
              </a:spcBef>
              <a:tabLst>
                <a:tab pos="162560" algn="l"/>
              </a:tabLst>
            </a:pPr>
            <a:r>
              <a:rPr lang="fr-FR" sz="1800" dirty="0">
                <a:latin typeface="Arial"/>
                <a:cs typeface="Arial"/>
              </a:rPr>
              <a:t>Data </a:t>
            </a:r>
            <a:r>
              <a:rPr lang="fr-FR" sz="1800" dirty="0" err="1">
                <a:latin typeface="Arial"/>
                <a:cs typeface="Arial"/>
              </a:rPr>
              <a:t>warehouse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-5" dirty="0" err="1">
                <a:latin typeface="Arial"/>
                <a:cs typeface="Arial"/>
              </a:rPr>
              <a:t>modernization</a:t>
            </a:r>
            <a:r>
              <a:rPr lang="fr-FR" sz="1800" spc="-85" dirty="0">
                <a:latin typeface="Arial"/>
                <a:cs typeface="Arial"/>
              </a:rPr>
              <a:t> </a:t>
            </a:r>
            <a:r>
              <a:rPr lang="fr-FR" sz="1800" spc="5" dirty="0" err="1" smtClean="0">
                <a:latin typeface="Arial"/>
                <a:cs typeface="Arial"/>
              </a:rPr>
              <a:t>is</a:t>
            </a:r>
            <a:r>
              <a:rPr lang="fr-FR" sz="1800" spc="5" dirty="0" smtClean="0">
                <a:latin typeface="Arial"/>
                <a:cs typeface="Arial"/>
              </a:rPr>
              <a:t> a </a:t>
            </a:r>
            <a:r>
              <a:rPr lang="fr-FR" sz="1800" dirty="0" err="1">
                <a:latin typeface="Arial"/>
                <a:cs typeface="Arial"/>
              </a:rPr>
              <a:t>leading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Hadoop</a:t>
            </a:r>
            <a:r>
              <a:rPr lang="fr-FR" sz="1800" spc="5" dirty="0">
                <a:latin typeface="Arial"/>
                <a:cs typeface="Arial"/>
              </a:rPr>
              <a:t> use</a:t>
            </a:r>
            <a:r>
              <a:rPr lang="fr-FR" sz="1800" spc="-114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case</a:t>
            </a:r>
            <a:endParaRPr lang="fr-FR" sz="1800" dirty="0">
              <a:latin typeface="Arial"/>
              <a:cs typeface="Arial"/>
            </a:endParaRPr>
          </a:p>
          <a:p>
            <a:pPr marL="297180" lvl="1" indent="-100965">
              <a:spcBef>
                <a:spcPts val="455"/>
              </a:spcBef>
              <a:buSzPct val="81818"/>
              <a:buFont typeface="Wingdings"/>
              <a:buChar char=""/>
              <a:tabLst>
                <a:tab pos="297815" algn="l"/>
              </a:tabLst>
            </a:pPr>
            <a:r>
              <a:rPr lang="fr-FR" sz="1800" spc="15" dirty="0">
                <a:latin typeface="Arial"/>
                <a:cs typeface="Arial"/>
              </a:rPr>
              <a:t>Off-</a:t>
            </a:r>
            <a:r>
              <a:rPr lang="fr-FR" sz="1800" spc="15" dirty="0" err="1">
                <a:latin typeface="Arial"/>
                <a:cs typeface="Arial"/>
              </a:rPr>
              <a:t>load</a:t>
            </a:r>
            <a:r>
              <a:rPr lang="fr-FR" sz="1800" spc="15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"cold" </a:t>
            </a:r>
            <a:r>
              <a:rPr lang="fr-FR" sz="1800" spc="15" dirty="0" err="1">
                <a:latin typeface="Arial"/>
                <a:cs typeface="Arial"/>
              </a:rPr>
              <a:t>warehouse</a:t>
            </a:r>
            <a:r>
              <a:rPr lang="fr-FR" sz="1800" spc="15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data </a:t>
            </a:r>
            <a:r>
              <a:rPr lang="fr-FR" sz="1800" spc="10" dirty="0" err="1">
                <a:latin typeface="Arial"/>
                <a:cs typeface="Arial"/>
              </a:rPr>
              <a:t>into</a:t>
            </a:r>
            <a:r>
              <a:rPr lang="fr-FR" sz="1800" spc="10" dirty="0">
                <a:latin typeface="Arial"/>
                <a:cs typeface="Arial"/>
              </a:rPr>
              <a:t> </a:t>
            </a:r>
            <a:r>
              <a:rPr lang="fr-FR" sz="1800" spc="10" dirty="0" err="1">
                <a:latin typeface="Arial"/>
                <a:cs typeface="Arial"/>
              </a:rPr>
              <a:t>query-ready</a:t>
            </a:r>
            <a:r>
              <a:rPr lang="fr-FR" sz="1800" spc="10" dirty="0">
                <a:latin typeface="Arial"/>
                <a:cs typeface="Arial"/>
              </a:rPr>
              <a:t> </a:t>
            </a:r>
            <a:r>
              <a:rPr lang="fr-FR" sz="1800" spc="15" dirty="0" err="1">
                <a:latin typeface="Arial"/>
                <a:cs typeface="Arial"/>
              </a:rPr>
              <a:t>Hadoop</a:t>
            </a:r>
            <a:r>
              <a:rPr lang="fr-FR" sz="1800" spc="114" dirty="0">
                <a:latin typeface="Arial"/>
                <a:cs typeface="Arial"/>
              </a:rPr>
              <a:t> </a:t>
            </a:r>
            <a:r>
              <a:rPr lang="fr-FR" sz="1800" spc="10" dirty="0" err="1">
                <a:latin typeface="Arial"/>
                <a:cs typeface="Arial"/>
              </a:rPr>
              <a:t>platform</a:t>
            </a:r>
            <a:endParaRPr lang="fr-FR" sz="1800" dirty="0">
              <a:latin typeface="Arial"/>
              <a:cs typeface="Arial"/>
            </a:endParaRPr>
          </a:p>
          <a:p>
            <a:pPr marL="297180" marR="5080" lvl="1" indent="-100965">
              <a:lnSpc>
                <a:spcPct val="103600"/>
              </a:lnSpc>
              <a:spcBef>
                <a:spcPts val="415"/>
              </a:spcBef>
              <a:buSzPct val="81818"/>
              <a:buFont typeface="Wingdings"/>
              <a:buChar char=""/>
              <a:tabLst>
                <a:tab pos="297815" algn="l"/>
              </a:tabLst>
            </a:pPr>
            <a:r>
              <a:rPr lang="fr-FR" sz="1800" spc="15" dirty="0">
                <a:latin typeface="Arial"/>
                <a:cs typeface="Arial"/>
              </a:rPr>
              <a:t>Explore </a:t>
            </a:r>
            <a:r>
              <a:rPr lang="fr-FR" sz="1800" spc="5" dirty="0">
                <a:latin typeface="Arial"/>
                <a:cs typeface="Arial"/>
              </a:rPr>
              <a:t>/ </a:t>
            </a:r>
            <a:r>
              <a:rPr lang="fr-FR" sz="1800" spc="15" dirty="0" err="1">
                <a:latin typeface="Arial"/>
                <a:cs typeface="Arial"/>
              </a:rPr>
              <a:t>transform</a:t>
            </a:r>
            <a:r>
              <a:rPr lang="fr-FR" sz="1800" spc="15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/ </a:t>
            </a:r>
            <a:r>
              <a:rPr lang="fr-FR" sz="1800" spc="15" dirty="0" err="1">
                <a:latin typeface="Arial"/>
                <a:cs typeface="Arial"/>
              </a:rPr>
              <a:t>analyze</a:t>
            </a:r>
            <a:r>
              <a:rPr lang="fr-FR" sz="1800" spc="15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/ </a:t>
            </a:r>
            <a:r>
              <a:rPr lang="fr-FR" sz="1800" spc="15" dirty="0" err="1">
                <a:latin typeface="Arial"/>
                <a:cs typeface="Arial"/>
              </a:rPr>
              <a:t>aggregate</a:t>
            </a:r>
            <a:r>
              <a:rPr lang="fr-FR" sz="1800" spc="15" dirty="0">
                <a:latin typeface="Arial"/>
                <a:cs typeface="Arial"/>
              </a:rPr>
              <a:t> social media data, log records,  etc. and </a:t>
            </a:r>
            <a:r>
              <a:rPr lang="fr-FR" sz="1800" spc="15" dirty="0" err="1">
                <a:latin typeface="Arial"/>
                <a:cs typeface="Arial"/>
              </a:rPr>
              <a:t>upload</a:t>
            </a:r>
            <a:r>
              <a:rPr lang="fr-FR" sz="1800" spc="15" dirty="0">
                <a:latin typeface="Arial"/>
                <a:cs typeface="Arial"/>
              </a:rPr>
              <a:t> </a:t>
            </a:r>
            <a:r>
              <a:rPr lang="fr-FR" sz="1800" spc="15" dirty="0" err="1">
                <a:latin typeface="Arial"/>
                <a:cs typeface="Arial"/>
              </a:rPr>
              <a:t>summary</a:t>
            </a:r>
            <a:r>
              <a:rPr lang="fr-FR" sz="1800" spc="15" dirty="0">
                <a:latin typeface="Arial"/>
                <a:cs typeface="Arial"/>
              </a:rPr>
              <a:t> data </a:t>
            </a:r>
            <a:r>
              <a:rPr lang="fr-FR" sz="1800" spc="10" dirty="0">
                <a:latin typeface="Arial"/>
                <a:cs typeface="Arial"/>
              </a:rPr>
              <a:t>to</a:t>
            </a:r>
            <a:r>
              <a:rPr lang="fr-FR" sz="1800" spc="50" dirty="0">
                <a:latin typeface="Arial"/>
                <a:cs typeface="Arial"/>
              </a:rPr>
              <a:t> </a:t>
            </a:r>
            <a:r>
              <a:rPr lang="fr-FR" sz="1800" spc="20" dirty="0" err="1">
                <a:latin typeface="Arial"/>
                <a:cs typeface="Arial"/>
              </a:rPr>
              <a:t>warehouse</a:t>
            </a:r>
            <a:endParaRPr lang="fr-FR" sz="1800" dirty="0">
              <a:latin typeface="Arial"/>
              <a:cs typeface="Arial"/>
            </a:endParaRPr>
          </a:p>
          <a:p>
            <a:pPr lvl="1">
              <a:buFont typeface="Wingdings"/>
              <a:buChar char=""/>
            </a:pPr>
            <a:endParaRPr lang="fr-FR" sz="1800" dirty="0">
              <a:latin typeface="Times New Roman"/>
              <a:cs typeface="Times New Roman"/>
            </a:endParaRPr>
          </a:p>
          <a:p>
            <a:pPr marL="161925" indent="-139065">
              <a:spcBef>
                <a:spcPts val="969"/>
              </a:spcBef>
              <a:tabLst>
                <a:tab pos="162560" algn="l"/>
              </a:tabLst>
            </a:pPr>
            <a:r>
              <a:rPr lang="fr-FR" sz="1800" spc="5" dirty="0">
                <a:latin typeface="Arial"/>
                <a:cs typeface="Arial"/>
              </a:rPr>
              <a:t>Limited </a:t>
            </a:r>
            <a:r>
              <a:rPr lang="fr-FR" sz="1800" spc="-5" dirty="0" err="1">
                <a:latin typeface="Arial"/>
                <a:cs typeface="Arial"/>
              </a:rPr>
              <a:t>availability</a:t>
            </a:r>
            <a:r>
              <a:rPr lang="fr-FR" sz="1800" spc="-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of </a:t>
            </a:r>
            <a:r>
              <a:rPr lang="fr-FR" sz="1800" spc="5" dirty="0" err="1">
                <a:latin typeface="Arial"/>
                <a:cs typeface="Arial"/>
              </a:rPr>
              <a:t>skills</a:t>
            </a:r>
            <a:r>
              <a:rPr lang="fr-FR" sz="1800" spc="5" dirty="0">
                <a:latin typeface="Arial"/>
                <a:cs typeface="Arial"/>
              </a:rPr>
              <a:t> in </a:t>
            </a:r>
            <a:r>
              <a:rPr lang="fr-FR" sz="1800" dirty="0" err="1">
                <a:latin typeface="Arial"/>
                <a:cs typeface="Arial"/>
              </a:rPr>
              <a:t>MapReduce</a:t>
            </a:r>
            <a:r>
              <a:rPr lang="fr-FR" sz="1800" dirty="0">
                <a:latin typeface="Arial"/>
                <a:cs typeface="Arial"/>
              </a:rPr>
              <a:t>, </a:t>
            </a:r>
            <a:r>
              <a:rPr lang="fr-FR" sz="1800" dirty="0" err="1">
                <a:latin typeface="Arial"/>
                <a:cs typeface="Arial"/>
              </a:rPr>
              <a:t>Pig</a:t>
            </a:r>
            <a:r>
              <a:rPr lang="fr-FR" sz="1800" dirty="0">
                <a:latin typeface="Arial"/>
                <a:cs typeface="Arial"/>
              </a:rPr>
              <a:t>,</a:t>
            </a:r>
            <a:r>
              <a:rPr lang="fr-FR" sz="1800" spc="-204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etc.</a:t>
            </a:r>
          </a:p>
          <a:p>
            <a:pPr>
              <a:spcBef>
                <a:spcPts val="15"/>
              </a:spcBef>
              <a:buFont typeface="Arial"/>
              <a:buChar char="•"/>
            </a:pPr>
            <a:endParaRPr lang="fr-FR" sz="1800" dirty="0">
              <a:latin typeface="Times New Roman"/>
              <a:cs typeface="Times New Roman"/>
            </a:endParaRPr>
          </a:p>
          <a:p>
            <a:pPr marL="161925" indent="-139065">
              <a:tabLst>
                <a:tab pos="162560" algn="l"/>
              </a:tabLst>
            </a:pPr>
            <a:r>
              <a:rPr lang="fr-FR" sz="1800" spc="5" dirty="0">
                <a:latin typeface="Arial"/>
                <a:cs typeface="Arial"/>
              </a:rPr>
              <a:t>SQL opens </a:t>
            </a:r>
            <a:r>
              <a:rPr lang="fr-FR" sz="1800" dirty="0">
                <a:latin typeface="Arial"/>
                <a:cs typeface="Arial"/>
              </a:rPr>
              <a:t>the data to </a:t>
            </a:r>
            <a:r>
              <a:rPr lang="fr-FR" sz="1800" spc="5" dirty="0">
                <a:latin typeface="Arial"/>
                <a:cs typeface="Arial"/>
              </a:rPr>
              <a:t>a </a:t>
            </a:r>
            <a:r>
              <a:rPr lang="fr-FR" sz="1800" spc="5" dirty="0" err="1">
                <a:latin typeface="Arial"/>
                <a:cs typeface="Arial"/>
              </a:rPr>
              <a:t>much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wider</a:t>
            </a:r>
            <a:r>
              <a:rPr lang="fr-FR" sz="1800" spc="-15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audience</a:t>
            </a:r>
          </a:p>
          <a:p>
            <a:pPr marL="297180" lvl="1" indent="-100965">
              <a:spcBef>
                <a:spcPts val="455"/>
              </a:spcBef>
              <a:buSzPct val="81818"/>
              <a:buFont typeface="Wingdings"/>
              <a:buChar char=""/>
              <a:tabLst>
                <a:tab pos="297815" algn="l"/>
              </a:tabLst>
            </a:pPr>
            <a:r>
              <a:rPr lang="fr-FR" sz="1800" spc="15" dirty="0" err="1">
                <a:latin typeface="Arial"/>
                <a:cs typeface="Arial"/>
              </a:rPr>
              <a:t>Familiar</a:t>
            </a:r>
            <a:r>
              <a:rPr lang="fr-FR" sz="1800" spc="15" dirty="0">
                <a:latin typeface="Arial"/>
                <a:cs typeface="Arial"/>
              </a:rPr>
              <a:t>, </a:t>
            </a:r>
            <a:r>
              <a:rPr lang="fr-FR" sz="1800" spc="15" dirty="0" err="1">
                <a:latin typeface="Arial"/>
                <a:cs typeface="Arial"/>
              </a:rPr>
              <a:t>widely</a:t>
            </a:r>
            <a:r>
              <a:rPr lang="fr-FR" sz="1800" spc="15" dirty="0">
                <a:latin typeface="Arial"/>
                <a:cs typeface="Arial"/>
              </a:rPr>
              <a:t> </a:t>
            </a:r>
            <a:r>
              <a:rPr lang="fr-FR" sz="1800" spc="20" dirty="0" err="1">
                <a:latin typeface="Arial"/>
                <a:cs typeface="Arial"/>
              </a:rPr>
              <a:t>known</a:t>
            </a:r>
            <a:r>
              <a:rPr lang="fr-FR" sz="1800" spc="40" dirty="0">
                <a:latin typeface="Arial"/>
                <a:cs typeface="Arial"/>
              </a:rPr>
              <a:t> </a:t>
            </a:r>
            <a:r>
              <a:rPr lang="fr-FR" sz="1800" spc="15" dirty="0" err="1">
                <a:latin typeface="Arial"/>
                <a:cs typeface="Arial"/>
              </a:rPr>
              <a:t>syntax</a:t>
            </a:r>
            <a:endParaRPr lang="fr-FR" sz="1800" dirty="0">
              <a:latin typeface="Arial"/>
              <a:cs typeface="Arial"/>
            </a:endParaRPr>
          </a:p>
          <a:p>
            <a:pPr marL="297180" lvl="1" indent="-100965">
              <a:spcBef>
                <a:spcPts val="465"/>
              </a:spcBef>
              <a:buSzPct val="81818"/>
              <a:buFont typeface="Wingdings"/>
              <a:buChar char=""/>
              <a:tabLst>
                <a:tab pos="297815" algn="l"/>
              </a:tabLst>
            </a:pPr>
            <a:r>
              <a:rPr lang="fr-FR" sz="1800" spc="20" dirty="0">
                <a:latin typeface="Arial"/>
                <a:cs typeface="Arial"/>
              </a:rPr>
              <a:t>Common </a:t>
            </a:r>
            <a:r>
              <a:rPr lang="fr-FR" sz="1800" spc="15" dirty="0" err="1">
                <a:latin typeface="Arial"/>
                <a:cs typeface="Arial"/>
              </a:rPr>
              <a:t>catalog</a:t>
            </a:r>
            <a:r>
              <a:rPr lang="fr-FR" sz="1800" spc="15" dirty="0">
                <a:latin typeface="Arial"/>
                <a:cs typeface="Arial"/>
              </a:rPr>
              <a:t> for </a:t>
            </a:r>
            <a:r>
              <a:rPr lang="fr-FR" sz="1800" spc="15" dirty="0" err="1">
                <a:latin typeface="Arial"/>
                <a:cs typeface="Arial"/>
              </a:rPr>
              <a:t>identifying</a:t>
            </a:r>
            <a:r>
              <a:rPr lang="fr-FR" sz="1800" spc="15" dirty="0">
                <a:latin typeface="Arial"/>
                <a:cs typeface="Arial"/>
              </a:rPr>
              <a:t> data and</a:t>
            </a:r>
            <a:r>
              <a:rPr lang="fr-FR" sz="1800" spc="30" dirty="0">
                <a:latin typeface="Arial"/>
                <a:cs typeface="Arial"/>
              </a:rPr>
              <a:t> </a:t>
            </a:r>
            <a:r>
              <a:rPr lang="fr-FR" sz="1800" spc="15" dirty="0">
                <a:latin typeface="Arial"/>
                <a:cs typeface="Arial"/>
              </a:rPr>
              <a:t>structure</a:t>
            </a:r>
            <a:endParaRPr lang="fr-FR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6651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0" dirty="0">
                <a:latin typeface="Arial"/>
                <a:cs typeface="Arial"/>
              </a:rPr>
              <a:t>What does </a:t>
            </a:r>
            <a:r>
              <a:rPr lang="en-US" spc="15" dirty="0">
                <a:latin typeface="Arial"/>
                <a:cs typeface="Arial"/>
              </a:rPr>
              <a:t>Big </a:t>
            </a:r>
            <a:r>
              <a:rPr lang="en-US" spc="25" dirty="0">
                <a:latin typeface="Arial"/>
                <a:cs typeface="Arial"/>
              </a:rPr>
              <a:t>SQL</a:t>
            </a:r>
            <a:r>
              <a:rPr lang="en-US" spc="-120" dirty="0">
                <a:latin typeface="Arial"/>
                <a:cs typeface="Arial"/>
              </a:rPr>
              <a:t> </a:t>
            </a:r>
            <a:r>
              <a:rPr lang="en-US" spc="15" dirty="0">
                <a:latin typeface="Arial"/>
                <a:cs typeface="Arial"/>
              </a:rPr>
              <a:t>provide</a:t>
            </a:r>
            <a:r>
              <a:rPr lang="en-US" spc="15" dirty="0" smtClean="0">
                <a:latin typeface="Arial"/>
                <a:cs typeface="Arial"/>
              </a:rPr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1988840"/>
            <a:ext cx="5198352" cy="4558264"/>
          </a:xfrm>
        </p:spPr>
        <p:txBody>
          <a:bodyPr/>
          <a:lstStyle/>
          <a:p>
            <a:r>
              <a:rPr lang="fr-FR" sz="1800" dirty="0" err="1">
                <a:latin typeface="Arial"/>
                <a:cs typeface="Arial"/>
              </a:rPr>
              <a:t>Comprehensive</a:t>
            </a:r>
            <a:r>
              <a:rPr lang="fr-FR" sz="1800" dirty="0">
                <a:latin typeface="Arial"/>
                <a:cs typeface="Arial"/>
              </a:rPr>
              <a:t>, standard</a:t>
            </a:r>
            <a:r>
              <a:rPr lang="fr-FR" sz="1800" spc="-114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SQL</a:t>
            </a:r>
            <a:endParaRPr lang="fr-FR" sz="1800" dirty="0">
              <a:latin typeface="Arial"/>
              <a:cs typeface="Arial"/>
            </a:endParaRPr>
          </a:p>
          <a:p>
            <a:r>
              <a:rPr lang="fr-FR" sz="1800" dirty="0" err="1">
                <a:latin typeface="Arial"/>
                <a:cs typeface="Arial"/>
              </a:rPr>
              <a:t>Optimization</a:t>
            </a:r>
            <a:r>
              <a:rPr lang="fr-FR" sz="1800" dirty="0">
                <a:latin typeface="Arial"/>
                <a:cs typeface="Arial"/>
              </a:rPr>
              <a:t> and</a:t>
            </a:r>
            <a:r>
              <a:rPr lang="fr-FR" sz="1800" spc="-7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performance</a:t>
            </a:r>
          </a:p>
          <a:p>
            <a:r>
              <a:rPr lang="en-US" sz="1800" spc="5" dirty="0">
                <a:latin typeface="Arial"/>
                <a:cs typeface="Arial"/>
              </a:rPr>
              <a:t>Support for </a:t>
            </a:r>
            <a:r>
              <a:rPr lang="en-US" sz="1800" dirty="0">
                <a:latin typeface="Arial"/>
                <a:cs typeface="Arial"/>
              </a:rPr>
              <a:t>variety of storage</a:t>
            </a:r>
            <a:r>
              <a:rPr lang="en-US" sz="1800" spc="-1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formats</a:t>
            </a:r>
            <a:endParaRPr lang="en-US" sz="1800" dirty="0">
              <a:latin typeface="Arial"/>
              <a:cs typeface="Arial"/>
            </a:endParaRPr>
          </a:p>
          <a:p>
            <a:r>
              <a:rPr lang="fr-FR" sz="1800" dirty="0" err="1">
                <a:latin typeface="Arial"/>
                <a:cs typeface="Arial"/>
              </a:rPr>
              <a:t>Integration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with</a:t>
            </a:r>
            <a:r>
              <a:rPr lang="fr-FR" sz="1800" spc="-95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RDBMSs</a:t>
            </a:r>
            <a:endParaRPr lang="fr-FR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722189"/>
            <a:ext cx="334327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7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>
                <a:latin typeface="Arial"/>
                <a:cs typeface="Arial"/>
              </a:rPr>
              <a:t>Big </a:t>
            </a:r>
            <a:r>
              <a:rPr lang="en-US" spc="25" dirty="0">
                <a:latin typeface="Arial"/>
                <a:cs typeface="Arial"/>
              </a:rPr>
              <a:t>SQL </a:t>
            </a:r>
            <a:r>
              <a:rPr lang="en-US" spc="15" dirty="0">
                <a:latin typeface="Arial"/>
                <a:cs typeface="Arial"/>
              </a:rPr>
              <a:t>provides comprehensive, standard</a:t>
            </a:r>
            <a:r>
              <a:rPr lang="en-US" spc="-25" dirty="0">
                <a:latin typeface="Arial"/>
                <a:cs typeface="Arial"/>
              </a:rPr>
              <a:t> </a:t>
            </a:r>
            <a:r>
              <a:rPr lang="en-US" spc="25" dirty="0" smtClean="0">
                <a:latin typeface="Arial"/>
                <a:cs typeface="Arial"/>
              </a:rPr>
              <a:t>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1925" indent="-139065">
              <a:spcBef>
                <a:spcPts val="1320"/>
              </a:spcBef>
              <a:tabLst>
                <a:tab pos="162560" algn="l"/>
              </a:tabLst>
            </a:pPr>
            <a:r>
              <a:rPr lang="fr-FR" sz="1800" spc="5" dirty="0">
                <a:latin typeface="Arial"/>
                <a:cs typeface="Arial"/>
              </a:rPr>
              <a:t>SELECT: </a:t>
            </a:r>
            <a:r>
              <a:rPr lang="fr-FR" sz="1800" dirty="0">
                <a:latin typeface="Arial"/>
                <a:cs typeface="Arial"/>
              </a:rPr>
              <a:t>joins, unions, </a:t>
            </a:r>
            <a:r>
              <a:rPr lang="fr-FR" sz="1800" dirty="0" err="1">
                <a:latin typeface="Arial"/>
                <a:cs typeface="Arial"/>
              </a:rPr>
              <a:t>aggregates</a:t>
            </a:r>
            <a:r>
              <a:rPr lang="fr-FR" sz="1800" dirty="0">
                <a:latin typeface="Arial"/>
                <a:cs typeface="Arial"/>
              </a:rPr>
              <a:t>, </a:t>
            </a:r>
            <a:r>
              <a:rPr lang="fr-FR" sz="1800" dirty="0" err="1">
                <a:latin typeface="Arial"/>
                <a:cs typeface="Arial"/>
              </a:rPr>
              <a:t>subqueries</a:t>
            </a:r>
            <a:r>
              <a:rPr lang="fr-FR" sz="1800" dirty="0">
                <a:latin typeface="Arial"/>
                <a:cs typeface="Arial"/>
              </a:rPr>
              <a:t> . .</a:t>
            </a:r>
            <a:r>
              <a:rPr lang="fr-FR" sz="1800" spc="-204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.</a:t>
            </a:r>
          </a:p>
          <a:p>
            <a:pPr>
              <a:spcBef>
                <a:spcPts val="15"/>
              </a:spcBef>
              <a:buFont typeface="Arial"/>
              <a:buChar char="•"/>
            </a:pPr>
            <a:endParaRPr lang="fr-FR" sz="1800" dirty="0">
              <a:latin typeface="Times New Roman"/>
              <a:cs typeface="Times New Roman"/>
            </a:endParaRPr>
          </a:p>
          <a:p>
            <a:pPr marL="161925" indent="-139065">
              <a:spcBef>
                <a:spcPts val="5"/>
              </a:spcBef>
              <a:tabLst>
                <a:tab pos="162560" algn="l"/>
              </a:tabLst>
            </a:pPr>
            <a:r>
              <a:rPr lang="fr-FR" sz="1800" dirty="0">
                <a:latin typeface="Arial"/>
                <a:cs typeface="Arial"/>
              </a:rPr>
              <a:t>UPDATE/DELETE (</a:t>
            </a:r>
            <a:r>
              <a:rPr lang="fr-FR" sz="1800" dirty="0" err="1">
                <a:latin typeface="Arial"/>
                <a:cs typeface="Arial"/>
              </a:rPr>
              <a:t>HBase-managed</a:t>
            </a:r>
            <a:r>
              <a:rPr lang="fr-FR" sz="1800" spc="-6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tables)</a:t>
            </a:r>
          </a:p>
          <a:p>
            <a:pPr>
              <a:spcBef>
                <a:spcPts val="15"/>
              </a:spcBef>
              <a:buFont typeface="Arial"/>
              <a:buChar char="•"/>
            </a:pPr>
            <a:endParaRPr lang="fr-FR" sz="1800" dirty="0">
              <a:latin typeface="Times New Roman"/>
              <a:cs typeface="Times New Roman"/>
            </a:endParaRPr>
          </a:p>
          <a:p>
            <a:pPr marL="161925" indent="-139065">
              <a:tabLst>
                <a:tab pos="162560" algn="l"/>
              </a:tabLst>
            </a:pPr>
            <a:r>
              <a:rPr lang="fr-FR" sz="1800" spc="5" dirty="0">
                <a:latin typeface="Arial"/>
                <a:cs typeface="Arial"/>
              </a:rPr>
              <a:t>GRANT/REVOKE, INSERT </a:t>
            </a:r>
            <a:r>
              <a:rPr lang="fr-FR" sz="1800" spc="15" dirty="0">
                <a:latin typeface="Arial"/>
                <a:cs typeface="Arial"/>
              </a:rPr>
              <a:t>…</a:t>
            </a:r>
            <a:r>
              <a:rPr lang="fr-FR" sz="1800" spc="-95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INTO</a:t>
            </a:r>
            <a:endParaRPr lang="fr-FR" sz="1800" dirty="0">
              <a:latin typeface="Arial"/>
              <a:cs typeface="Arial"/>
            </a:endParaRPr>
          </a:p>
          <a:p>
            <a:pPr>
              <a:spcBef>
                <a:spcPts val="20"/>
              </a:spcBef>
              <a:buFont typeface="Arial"/>
              <a:buChar char="•"/>
            </a:pPr>
            <a:endParaRPr lang="fr-FR" sz="1800" dirty="0">
              <a:latin typeface="Times New Roman"/>
              <a:cs typeface="Times New Roman"/>
            </a:endParaRPr>
          </a:p>
          <a:p>
            <a:pPr marL="161925" indent="-139065">
              <a:tabLst>
                <a:tab pos="162560" algn="l"/>
              </a:tabLst>
            </a:pPr>
            <a:r>
              <a:rPr lang="fr-FR" sz="1800" spc="5" dirty="0">
                <a:latin typeface="Arial"/>
                <a:cs typeface="Arial"/>
              </a:rPr>
              <a:t>SQL </a:t>
            </a:r>
            <a:r>
              <a:rPr lang="fr-FR" sz="1800" dirty="0" err="1">
                <a:latin typeface="Arial"/>
                <a:cs typeface="Arial"/>
              </a:rPr>
              <a:t>procedural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-5" dirty="0" err="1">
                <a:latin typeface="Arial"/>
                <a:cs typeface="Arial"/>
              </a:rPr>
              <a:t>logic</a:t>
            </a:r>
            <a:r>
              <a:rPr lang="fr-FR" sz="1800" spc="-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(SQL</a:t>
            </a:r>
            <a:r>
              <a:rPr lang="fr-FR" sz="1800" spc="-9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PL)</a:t>
            </a:r>
          </a:p>
          <a:p>
            <a:pPr>
              <a:spcBef>
                <a:spcPts val="15"/>
              </a:spcBef>
              <a:buFont typeface="Arial"/>
              <a:buChar char="•"/>
            </a:pPr>
            <a:endParaRPr lang="fr-FR" sz="1800" dirty="0">
              <a:latin typeface="Times New Roman"/>
              <a:cs typeface="Times New Roman"/>
            </a:endParaRPr>
          </a:p>
          <a:p>
            <a:pPr marL="161925" indent="-139065">
              <a:tabLst>
                <a:tab pos="162560" algn="l"/>
              </a:tabLst>
            </a:pPr>
            <a:r>
              <a:rPr lang="fr-FR" sz="1800" dirty="0" err="1">
                <a:latin typeface="Arial"/>
                <a:cs typeface="Arial"/>
              </a:rPr>
              <a:t>Stored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procedures</a:t>
            </a:r>
            <a:r>
              <a:rPr lang="fr-FR" sz="1800" dirty="0">
                <a:latin typeface="Arial"/>
                <a:cs typeface="Arial"/>
              </a:rPr>
              <a:t>, user-</a:t>
            </a:r>
            <a:r>
              <a:rPr lang="fr-FR" sz="1800" dirty="0" err="1">
                <a:latin typeface="Arial"/>
                <a:cs typeface="Arial"/>
              </a:rPr>
              <a:t>defined</a:t>
            </a:r>
            <a:r>
              <a:rPr lang="fr-FR" sz="1800" spc="-75" dirty="0">
                <a:latin typeface="Arial"/>
                <a:cs typeface="Arial"/>
              </a:rPr>
              <a:t> </a:t>
            </a:r>
            <a:r>
              <a:rPr lang="fr-FR" sz="1800" spc="-5" dirty="0" err="1">
                <a:latin typeface="Arial"/>
                <a:cs typeface="Arial"/>
              </a:rPr>
              <a:t>functions</a:t>
            </a:r>
            <a:endParaRPr lang="fr-FR" sz="1800" dirty="0">
              <a:latin typeface="Arial"/>
              <a:cs typeface="Arial"/>
            </a:endParaRPr>
          </a:p>
          <a:p>
            <a:pPr>
              <a:spcBef>
                <a:spcPts val="15"/>
              </a:spcBef>
              <a:buFont typeface="Arial"/>
              <a:buChar char="•"/>
            </a:pPr>
            <a:endParaRPr lang="fr-FR" sz="1800" dirty="0">
              <a:latin typeface="Times New Roman"/>
              <a:cs typeface="Times New Roman"/>
            </a:endParaRPr>
          </a:p>
          <a:p>
            <a:pPr marL="161925" indent="-139065">
              <a:tabLst>
                <a:tab pos="162560" algn="l"/>
              </a:tabLst>
            </a:pPr>
            <a:r>
              <a:rPr lang="fr-FR" sz="1800" spc="5" dirty="0">
                <a:latin typeface="Arial"/>
                <a:cs typeface="Arial"/>
              </a:rPr>
              <a:t>IBM </a:t>
            </a:r>
            <a:r>
              <a:rPr lang="fr-FR" sz="1800" dirty="0">
                <a:latin typeface="Arial"/>
                <a:cs typeface="Arial"/>
              </a:rPr>
              <a:t>data server </a:t>
            </a:r>
            <a:r>
              <a:rPr lang="fr-FR" sz="1800" spc="10" dirty="0">
                <a:latin typeface="Arial"/>
                <a:cs typeface="Arial"/>
              </a:rPr>
              <a:t>JDBC </a:t>
            </a:r>
            <a:r>
              <a:rPr lang="fr-FR" sz="1800" dirty="0">
                <a:latin typeface="Arial"/>
                <a:cs typeface="Arial"/>
              </a:rPr>
              <a:t>and </a:t>
            </a:r>
            <a:r>
              <a:rPr lang="fr-FR" sz="1800" spc="5" dirty="0">
                <a:latin typeface="Arial"/>
                <a:cs typeface="Arial"/>
              </a:rPr>
              <a:t>ODBC</a:t>
            </a:r>
            <a:r>
              <a:rPr lang="fr-FR" sz="1800" spc="-135" dirty="0">
                <a:latin typeface="Arial"/>
                <a:cs typeface="Arial"/>
              </a:rPr>
              <a:t> </a:t>
            </a:r>
            <a:r>
              <a:rPr lang="fr-FR" sz="1800" spc="-5" dirty="0">
                <a:latin typeface="Arial"/>
                <a:cs typeface="Arial"/>
              </a:rPr>
              <a:t>drivers</a:t>
            </a:r>
            <a:endParaRPr lang="fr-FR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4305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>
                <a:latin typeface="Arial"/>
                <a:cs typeface="Arial"/>
              </a:rPr>
              <a:t>Big </a:t>
            </a:r>
            <a:r>
              <a:rPr lang="en-US" spc="25" dirty="0">
                <a:latin typeface="Arial"/>
                <a:cs typeface="Arial"/>
              </a:rPr>
              <a:t>SQL </a:t>
            </a:r>
            <a:r>
              <a:rPr lang="en-US" spc="15" dirty="0">
                <a:latin typeface="Arial"/>
                <a:cs typeface="Arial"/>
              </a:rPr>
              <a:t>provides </a:t>
            </a:r>
            <a:r>
              <a:rPr lang="en-US" spc="20" dirty="0">
                <a:latin typeface="Arial"/>
                <a:cs typeface="Arial"/>
              </a:rPr>
              <a:t>powerful </a:t>
            </a:r>
            <a:r>
              <a:rPr lang="en-US" spc="15" dirty="0">
                <a:latin typeface="Arial"/>
                <a:cs typeface="Arial"/>
              </a:rPr>
              <a:t>optimization </a:t>
            </a:r>
            <a:r>
              <a:rPr lang="en-US" spc="20" dirty="0">
                <a:latin typeface="Arial"/>
                <a:cs typeface="Arial"/>
              </a:rPr>
              <a:t>and</a:t>
            </a:r>
            <a:r>
              <a:rPr lang="en-US" spc="-114" dirty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performance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1925" indent="-139065">
              <a:spcBef>
                <a:spcPts val="1320"/>
              </a:spcBef>
              <a:tabLst>
                <a:tab pos="162560" algn="l"/>
              </a:tabLst>
            </a:pPr>
            <a:r>
              <a:rPr lang="en-US" sz="1800" spc="5" dirty="0">
                <a:latin typeface="Arial"/>
                <a:cs typeface="Arial"/>
              </a:rPr>
              <a:t>IBM MPP </a:t>
            </a:r>
            <a:r>
              <a:rPr lang="en-US" sz="1800" spc="5" dirty="0" smtClean="0">
                <a:latin typeface="Arial"/>
                <a:cs typeface="Arial"/>
              </a:rPr>
              <a:t>(</a:t>
            </a:r>
            <a:r>
              <a:rPr lang="fr-FR" sz="1800" dirty="0" err="1"/>
              <a:t>massively</a:t>
            </a:r>
            <a:r>
              <a:rPr lang="fr-FR" sz="1800" dirty="0"/>
              <a:t> </a:t>
            </a:r>
            <a:r>
              <a:rPr lang="fr-FR" sz="1800" dirty="0" err="1"/>
              <a:t>parallel</a:t>
            </a:r>
            <a:r>
              <a:rPr lang="fr-FR" sz="1800" dirty="0"/>
              <a:t> </a:t>
            </a:r>
            <a:r>
              <a:rPr lang="fr-FR" sz="1800" dirty="0" err="1" smtClean="0"/>
              <a:t>processing</a:t>
            </a:r>
            <a:r>
              <a:rPr lang="fr-FR" sz="1800" dirty="0" smtClean="0"/>
              <a:t>) </a:t>
            </a:r>
            <a:r>
              <a:rPr lang="en-US" sz="1800" dirty="0" smtClean="0">
                <a:latin typeface="Arial"/>
                <a:cs typeface="Arial"/>
              </a:rPr>
              <a:t>engine </a:t>
            </a:r>
            <a:r>
              <a:rPr lang="en-US" sz="1800" dirty="0">
                <a:latin typeface="Arial"/>
                <a:cs typeface="Arial"/>
              </a:rPr>
              <a:t>(native </a:t>
            </a:r>
            <a:r>
              <a:rPr lang="en-US" sz="1800" spc="5" dirty="0">
                <a:latin typeface="Arial"/>
                <a:cs typeface="Arial"/>
              </a:rPr>
              <a:t>C++) </a:t>
            </a:r>
            <a:r>
              <a:rPr lang="en-US" sz="1800" dirty="0">
                <a:latin typeface="Arial"/>
                <a:cs typeface="Arial"/>
              </a:rPr>
              <a:t>replaces Java </a:t>
            </a:r>
            <a:r>
              <a:rPr lang="en-US" sz="1800" spc="5" dirty="0">
                <a:latin typeface="Arial"/>
                <a:cs typeface="Arial"/>
              </a:rPr>
              <a:t>MapReduce</a:t>
            </a:r>
            <a:r>
              <a:rPr lang="en-US" sz="1800" spc="-21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layer</a:t>
            </a:r>
          </a:p>
          <a:p>
            <a:pPr>
              <a:spcBef>
                <a:spcPts val="15"/>
              </a:spcBef>
              <a:buFont typeface="Arial"/>
              <a:buChar char="•"/>
            </a:pPr>
            <a:endParaRPr lang="en-US" sz="1800" dirty="0">
              <a:latin typeface="Times New Roman"/>
              <a:cs typeface="Times New Roman"/>
            </a:endParaRPr>
          </a:p>
          <a:p>
            <a:pPr marL="161925" indent="-139065">
              <a:spcBef>
                <a:spcPts val="5"/>
              </a:spcBef>
              <a:tabLst>
                <a:tab pos="162560" algn="l"/>
              </a:tabLst>
            </a:pPr>
            <a:r>
              <a:rPr lang="en-US" sz="1800" dirty="0">
                <a:latin typeface="Arial"/>
                <a:cs typeface="Arial"/>
              </a:rPr>
              <a:t>Continuous running daemons (no start </a:t>
            </a:r>
            <a:r>
              <a:rPr lang="en-US" sz="1800" spc="5" dirty="0">
                <a:latin typeface="Arial"/>
                <a:cs typeface="Arial"/>
              </a:rPr>
              <a:t>up</a:t>
            </a:r>
            <a:r>
              <a:rPr lang="en-US" sz="1800" spc="-114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latency)</a:t>
            </a:r>
          </a:p>
          <a:p>
            <a:pPr>
              <a:spcBef>
                <a:spcPts val="15"/>
              </a:spcBef>
              <a:buFont typeface="Arial"/>
              <a:buChar char="•"/>
            </a:pPr>
            <a:endParaRPr lang="en-US" sz="1800" dirty="0">
              <a:latin typeface="Times New Roman"/>
              <a:cs typeface="Times New Roman"/>
            </a:endParaRPr>
          </a:p>
          <a:p>
            <a:pPr marL="161925" indent="-139065">
              <a:tabLst>
                <a:tab pos="162560" algn="l"/>
              </a:tabLst>
            </a:pPr>
            <a:r>
              <a:rPr lang="en-US" sz="1800" spc="5" dirty="0">
                <a:latin typeface="Arial"/>
                <a:cs typeface="Arial"/>
              </a:rPr>
              <a:t>Message </a:t>
            </a:r>
            <a:r>
              <a:rPr lang="en-US" sz="1800" dirty="0">
                <a:latin typeface="Arial"/>
                <a:cs typeface="Arial"/>
              </a:rPr>
              <a:t>passing allow data to </a:t>
            </a:r>
            <a:r>
              <a:rPr lang="en-US" sz="1800" spc="5" dirty="0">
                <a:latin typeface="Arial"/>
                <a:cs typeface="Arial"/>
              </a:rPr>
              <a:t>flow </a:t>
            </a:r>
            <a:r>
              <a:rPr lang="en-US" sz="1800" dirty="0">
                <a:latin typeface="Arial"/>
                <a:cs typeface="Arial"/>
              </a:rPr>
              <a:t>between </a:t>
            </a:r>
            <a:r>
              <a:rPr lang="en-US" sz="1800" spc="5" dirty="0">
                <a:latin typeface="Arial"/>
                <a:cs typeface="Arial"/>
              </a:rPr>
              <a:t>nodes </a:t>
            </a:r>
            <a:r>
              <a:rPr lang="en-US" sz="1800" dirty="0">
                <a:latin typeface="Arial"/>
                <a:cs typeface="Arial"/>
              </a:rPr>
              <a:t>without</a:t>
            </a:r>
            <a:r>
              <a:rPr lang="en-US" sz="1800" spc="-24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persisting intermediate</a:t>
            </a:r>
            <a:r>
              <a:rPr lang="en-US" sz="1800" spc="-40" dirty="0" smtClean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results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Times New Roman"/>
              <a:cs typeface="Times New Roman"/>
            </a:endParaRPr>
          </a:p>
          <a:p>
            <a:pPr marL="161925" indent="-139065">
              <a:spcBef>
                <a:spcPts val="819"/>
              </a:spcBef>
              <a:tabLst>
                <a:tab pos="162560" algn="l"/>
              </a:tabLst>
            </a:pPr>
            <a:r>
              <a:rPr lang="en-US" sz="1800" spc="5" dirty="0">
                <a:latin typeface="Arial"/>
                <a:cs typeface="Arial"/>
              </a:rPr>
              <a:t>In-memory operations with ability to spill to disk </a:t>
            </a:r>
            <a:r>
              <a:rPr lang="en-US" sz="1800" dirty="0">
                <a:latin typeface="Arial"/>
                <a:cs typeface="Arial"/>
              </a:rPr>
              <a:t>(useful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for aggregations</a:t>
            </a:r>
            <a:r>
              <a:rPr lang="en-US" sz="1800" dirty="0">
                <a:latin typeface="Arial"/>
                <a:cs typeface="Arial"/>
              </a:rPr>
              <a:t>, sorts that </a:t>
            </a:r>
            <a:r>
              <a:rPr lang="en-US" sz="1800" spc="5" dirty="0">
                <a:latin typeface="Arial"/>
                <a:cs typeface="Arial"/>
              </a:rPr>
              <a:t>exceed </a:t>
            </a:r>
            <a:r>
              <a:rPr lang="en-US" sz="1800" dirty="0">
                <a:latin typeface="Arial"/>
                <a:cs typeface="Arial"/>
              </a:rPr>
              <a:t>available</a:t>
            </a:r>
            <a:r>
              <a:rPr lang="en-US" sz="1800" spc="-17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RAM)</a:t>
            </a:r>
            <a:endParaRPr lang="en-US"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/>
              <a:cs typeface="Times New Roman"/>
            </a:endParaRPr>
          </a:p>
          <a:p>
            <a:pPr marL="161925" indent="-139065">
              <a:spcBef>
                <a:spcPts val="825"/>
              </a:spcBef>
              <a:tabLst>
                <a:tab pos="162560" algn="l"/>
              </a:tabLst>
            </a:pPr>
            <a:r>
              <a:rPr lang="en-US" sz="1800" dirty="0">
                <a:latin typeface="Arial"/>
                <a:cs typeface="Arial"/>
              </a:rPr>
              <a:t>Cost-based query optimization with 140+ rewrite</a:t>
            </a:r>
            <a:r>
              <a:rPr lang="en-US" sz="1800" spc="-13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rules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59922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>
                <a:latin typeface="Arial"/>
                <a:cs typeface="Arial"/>
              </a:rPr>
              <a:t>Big </a:t>
            </a:r>
            <a:r>
              <a:rPr lang="en-US" spc="25" dirty="0">
                <a:latin typeface="Arial"/>
                <a:cs typeface="Arial"/>
              </a:rPr>
              <a:t>SQL </a:t>
            </a:r>
            <a:r>
              <a:rPr lang="en-US" spc="15" dirty="0">
                <a:latin typeface="Arial"/>
                <a:cs typeface="Arial"/>
              </a:rPr>
              <a:t>supports </a:t>
            </a:r>
            <a:r>
              <a:rPr lang="en-US" spc="20" dirty="0">
                <a:latin typeface="Arial"/>
                <a:cs typeface="Arial"/>
              </a:rPr>
              <a:t>a </a:t>
            </a:r>
            <a:r>
              <a:rPr lang="en-US" spc="10" dirty="0">
                <a:latin typeface="Arial"/>
                <a:cs typeface="Arial"/>
              </a:rPr>
              <a:t>variety </a:t>
            </a:r>
            <a:r>
              <a:rPr lang="en-US" spc="15" dirty="0">
                <a:latin typeface="Arial"/>
                <a:cs typeface="Arial"/>
              </a:rPr>
              <a:t>of storage</a:t>
            </a:r>
            <a:r>
              <a:rPr lang="en-US" spc="-95" dirty="0">
                <a:latin typeface="Arial"/>
                <a:cs typeface="Arial"/>
              </a:rPr>
              <a:t> </a:t>
            </a:r>
            <a:r>
              <a:rPr lang="en-US" spc="15" dirty="0">
                <a:latin typeface="Arial"/>
                <a:cs typeface="Arial"/>
              </a:rPr>
              <a:t>formats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1925" indent="-139065">
              <a:spcBef>
                <a:spcPts val="1320"/>
              </a:spcBef>
              <a:tabLst>
                <a:tab pos="162560" algn="l"/>
              </a:tabLst>
            </a:pPr>
            <a:r>
              <a:rPr lang="fr-FR" sz="1800" spc="5" dirty="0" err="1">
                <a:latin typeface="Arial"/>
                <a:cs typeface="Arial"/>
              </a:rPr>
              <a:t>Text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(</a:t>
            </a:r>
            <a:r>
              <a:rPr lang="fr-FR" sz="1800" dirty="0" err="1">
                <a:latin typeface="Arial"/>
                <a:cs typeface="Arial"/>
              </a:rPr>
              <a:t>delimited</a:t>
            </a:r>
            <a:r>
              <a:rPr lang="fr-FR" sz="1800" dirty="0">
                <a:latin typeface="Arial"/>
                <a:cs typeface="Arial"/>
              </a:rPr>
              <a:t>), </a:t>
            </a:r>
            <a:r>
              <a:rPr lang="fr-FR" sz="1800" dirty="0" err="1">
                <a:latin typeface="Arial"/>
                <a:cs typeface="Arial"/>
              </a:rPr>
              <a:t>Sequence</a:t>
            </a:r>
            <a:r>
              <a:rPr lang="fr-FR" sz="1800" dirty="0">
                <a:latin typeface="Arial"/>
                <a:cs typeface="Arial"/>
              </a:rPr>
              <a:t>, </a:t>
            </a:r>
            <a:r>
              <a:rPr lang="fr-FR" sz="1800" dirty="0" err="1">
                <a:latin typeface="Arial"/>
                <a:cs typeface="Arial"/>
              </a:rPr>
              <a:t>RCFile</a:t>
            </a:r>
            <a:r>
              <a:rPr lang="fr-FR" sz="1800" dirty="0">
                <a:latin typeface="Arial"/>
                <a:cs typeface="Arial"/>
              </a:rPr>
              <a:t>, </a:t>
            </a:r>
            <a:r>
              <a:rPr lang="fr-FR" sz="1800" spc="5" dirty="0">
                <a:latin typeface="Arial"/>
                <a:cs typeface="Arial"/>
              </a:rPr>
              <a:t>ORC, </a:t>
            </a:r>
            <a:r>
              <a:rPr lang="fr-FR" sz="1800" dirty="0" err="1">
                <a:latin typeface="Arial"/>
                <a:cs typeface="Arial"/>
              </a:rPr>
              <a:t>Avro</a:t>
            </a:r>
            <a:r>
              <a:rPr lang="fr-FR" sz="1800" dirty="0">
                <a:latin typeface="Arial"/>
                <a:cs typeface="Arial"/>
              </a:rPr>
              <a:t>,</a:t>
            </a:r>
            <a:r>
              <a:rPr lang="fr-FR" sz="1800" spc="-130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Parquet</a:t>
            </a:r>
          </a:p>
          <a:p>
            <a:pPr>
              <a:spcBef>
                <a:spcPts val="15"/>
              </a:spcBef>
              <a:buFont typeface="Arial"/>
              <a:buChar char="•"/>
            </a:pPr>
            <a:endParaRPr lang="fr-FR" sz="1800" dirty="0">
              <a:latin typeface="Times New Roman"/>
              <a:cs typeface="Times New Roman"/>
            </a:endParaRPr>
          </a:p>
          <a:p>
            <a:pPr marL="161925" indent="-139065">
              <a:spcBef>
                <a:spcPts val="5"/>
              </a:spcBef>
              <a:tabLst>
                <a:tab pos="162560" algn="l"/>
              </a:tabLst>
            </a:pPr>
            <a:r>
              <a:rPr lang="fr-FR" sz="1800" dirty="0">
                <a:latin typeface="Arial"/>
                <a:cs typeface="Arial"/>
              </a:rPr>
              <a:t>Data </a:t>
            </a:r>
            <a:r>
              <a:rPr lang="fr-FR" sz="1800" dirty="0" err="1">
                <a:latin typeface="Arial"/>
                <a:cs typeface="Arial"/>
              </a:rPr>
              <a:t>persisted</a:t>
            </a:r>
            <a:r>
              <a:rPr lang="fr-FR" sz="1800" spc="-5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in:</a:t>
            </a:r>
          </a:p>
          <a:p>
            <a:pPr marL="337185" lvl="1" indent="-140970">
              <a:spcBef>
                <a:spcPts val="450"/>
              </a:spcBef>
              <a:buSzPct val="81818"/>
              <a:buFont typeface="Wingdings"/>
              <a:buChar char=""/>
              <a:tabLst>
                <a:tab pos="337820" algn="l"/>
              </a:tabLst>
            </a:pPr>
            <a:r>
              <a:rPr lang="fr-FR" sz="1800" spc="15" dirty="0">
                <a:latin typeface="Arial"/>
                <a:cs typeface="Arial"/>
              </a:rPr>
              <a:t>DFS</a:t>
            </a:r>
            <a:endParaRPr lang="fr-FR" sz="1800" dirty="0">
              <a:latin typeface="Arial"/>
              <a:cs typeface="Arial"/>
            </a:endParaRPr>
          </a:p>
          <a:p>
            <a:pPr marL="337185" lvl="1" indent="-140970">
              <a:spcBef>
                <a:spcPts val="414"/>
              </a:spcBef>
              <a:buSzPct val="78260"/>
              <a:buFont typeface="Wingdings"/>
              <a:buChar char=""/>
              <a:tabLst>
                <a:tab pos="337820" algn="l"/>
              </a:tabLst>
            </a:pPr>
            <a:r>
              <a:rPr lang="fr-FR" sz="1800" spc="-10" dirty="0" err="1">
                <a:latin typeface="Arial"/>
                <a:cs typeface="Arial"/>
              </a:rPr>
              <a:t>Hive</a:t>
            </a:r>
            <a:endParaRPr lang="fr-FR" sz="1800" dirty="0">
              <a:latin typeface="Arial"/>
              <a:cs typeface="Arial"/>
            </a:endParaRPr>
          </a:p>
          <a:p>
            <a:pPr marL="337185" lvl="1" indent="-140970">
              <a:spcBef>
                <a:spcPts val="445"/>
              </a:spcBef>
              <a:buSzPct val="81818"/>
              <a:buFont typeface="Wingdings"/>
              <a:buChar char=""/>
              <a:tabLst>
                <a:tab pos="337820" algn="l"/>
              </a:tabLst>
            </a:pPr>
            <a:r>
              <a:rPr lang="fr-FR" sz="1800" spc="15" dirty="0" err="1">
                <a:latin typeface="Arial"/>
                <a:cs typeface="Arial"/>
              </a:rPr>
              <a:t>Hbase</a:t>
            </a:r>
            <a:r>
              <a:rPr lang="fr-FR" sz="1800" spc="15" dirty="0">
                <a:latin typeface="Arial"/>
                <a:cs typeface="Arial"/>
              </a:rPr>
              <a:t>,</a:t>
            </a:r>
            <a:endParaRPr lang="fr-FR" sz="1800" dirty="0">
              <a:latin typeface="Arial"/>
              <a:cs typeface="Arial"/>
            </a:endParaRPr>
          </a:p>
          <a:p>
            <a:pPr marL="335280" lvl="1" indent="-139065">
              <a:spcBef>
                <a:spcPts val="464"/>
              </a:spcBef>
              <a:buSzPct val="81818"/>
              <a:buFont typeface="Wingdings"/>
              <a:buChar char=""/>
              <a:tabLst>
                <a:tab pos="335915" algn="l"/>
              </a:tabLst>
            </a:pPr>
            <a:r>
              <a:rPr lang="fr-FR" sz="1800" spc="30" dirty="0" err="1">
                <a:latin typeface="Arial"/>
                <a:cs typeface="Arial"/>
              </a:rPr>
              <a:t>WebHDFS</a:t>
            </a:r>
            <a:r>
              <a:rPr lang="fr-FR" sz="1800" spc="30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URI* </a:t>
            </a:r>
            <a:r>
              <a:rPr lang="fr-FR" sz="1800" spc="15" dirty="0">
                <a:latin typeface="Arial"/>
                <a:cs typeface="Arial"/>
              </a:rPr>
              <a:t>(Tech</a:t>
            </a:r>
            <a:r>
              <a:rPr lang="fr-FR" sz="1800" spc="-40" dirty="0">
                <a:latin typeface="Arial"/>
                <a:cs typeface="Arial"/>
              </a:rPr>
              <a:t> </a:t>
            </a:r>
            <a:r>
              <a:rPr lang="fr-FR" sz="1800" spc="10" dirty="0" err="1">
                <a:latin typeface="Arial"/>
                <a:cs typeface="Arial"/>
              </a:rPr>
              <a:t>preview</a:t>
            </a:r>
            <a:r>
              <a:rPr lang="fr-FR" sz="1800" spc="10" dirty="0">
                <a:latin typeface="Arial"/>
                <a:cs typeface="Arial"/>
              </a:rPr>
              <a:t>)</a:t>
            </a:r>
            <a:endParaRPr lang="fr-FR" sz="1800" dirty="0">
              <a:latin typeface="Arial"/>
              <a:cs typeface="Arial"/>
            </a:endParaRPr>
          </a:p>
          <a:p>
            <a:pPr lvl="1">
              <a:buFont typeface="Wingdings"/>
              <a:buChar char=""/>
            </a:pPr>
            <a:endParaRPr lang="fr-FR" sz="1800" dirty="0">
              <a:latin typeface="Times New Roman"/>
              <a:cs typeface="Times New Roman"/>
            </a:endParaRPr>
          </a:p>
          <a:p>
            <a:pPr marL="161925" indent="-139065">
              <a:spcBef>
                <a:spcPts val="1050"/>
              </a:spcBef>
              <a:tabLst>
                <a:tab pos="162560" algn="l"/>
              </a:tabLst>
            </a:pPr>
            <a:r>
              <a:rPr lang="fr-FR" sz="1800" spc="5" dirty="0">
                <a:latin typeface="Arial"/>
                <a:cs typeface="Arial"/>
              </a:rPr>
              <a:t>No IBM </a:t>
            </a:r>
            <a:r>
              <a:rPr lang="fr-FR" sz="1800" dirty="0" err="1">
                <a:latin typeface="Arial"/>
                <a:cs typeface="Arial"/>
              </a:rPr>
              <a:t>proprietary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format</a:t>
            </a:r>
            <a:r>
              <a:rPr lang="fr-FR" sz="1800" spc="-13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required</a:t>
            </a:r>
            <a:endParaRPr lang="fr-FR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3848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>
                <a:latin typeface="Arial"/>
                <a:cs typeface="Arial"/>
              </a:rPr>
              <a:t>Big </a:t>
            </a:r>
            <a:r>
              <a:rPr lang="en-US" spc="25" dirty="0">
                <a:latin typeface="Arial"/>
                <a:cs typeface="Arial"/>
              </a:rPr>
              <a:t>SQL </a:t>
            </a:r>
            <a:r>
              <a:rPr lang="en-US" spc="20" dirty="0">
                <a:latin typeface="Arial"/>
                <a:cs typeface="Arial"/>
              </a:rPr>
              <a:t>integrates </a:t>
            </a:r>
            <a:r>
              <a:rPr lang="en-US" spc="25" dirty="0">
                <a:latin typeface="Arial"/>
                <a:cs typeface="Arial"/>
              </a:rPr>
              <a:t>with</a:t>
            </a:r>
            <a:r>
              <a:rPr lang="en-US" spc="-90" dirty="0">
                <a:latin typeface="Arial"/>
                <a:cs typeface="Arial"/>
              </a:rPr>
              <a:t> </a:t>
            </a:r>
            <a:r>
              <a:rPr lang="en-US" spc="25" dirty="0" smtClean="0">
                <a:latin typeface="Arial"/>
                <a:cs typeface="Arial"/>
              </a:rPr>
              <a:t>RDBMS**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700">
              <a:spcBef>
                <a:spcPts val="92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BIG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SQL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LOAD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command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can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load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data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from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remote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DB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or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table</a:t>
            </a:r>
            <a:endParaRPr lang="en-US" sz="1800" dirty="0">
              <a:latin typeface="Arial"/>
              <a:cs typeface="Arial"/>
            </a:endParaRPr>
          </a:p>
          <a:p>
            <a:pPr marL="162560" indent="-139700">
              <a:spcBef>
                <a:spcPts val="47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Query </a:t>
            </a:r>
            <a:r>
              <a:rPr lang="en-US" sz="1800" dirty="0">
                <a:latin typeface="Arial"/>
                <a:cs typeface="Arial"/>
              </a:rPr>
              <a:t>heterogeneous databases using federation</a:t>
            </a:r>
            <a:r>
              <a:rPr lang="en-US" sz="1800" spc="-8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feature</a:t>
            </a:r>
          </a:p>
          <a:p>
            <a:endParaRPr lang="fr-FR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40" y="2348880"/>
            <a:ext cx="705358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7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and Content">
  <a:themeElements>
    <a:clrScheme name="IBM Analytics Ed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DD731C"/>
      </a:accent1>
      <a:accent2>
        <a:srgbClr val="00649D"/>
      </a:accent2>
      <a:accent3>
        <a:srgbClr val="008ABF"/>
      </a:accent3>
      <a:accent4>
        <a:srgbClr val="FECE00"/>
      </a:accent4>
      <a:accent5>
        <a:srgbClr val="008A52"/>
      </a:accent5>
      <a:accent6>
        <a:srgbClr val="7F1C7D"/>
      </a:accent6>
      <a:hlink>
        <a:srgbClr val="00649D"/>
      </a:hlink>
      <a:folHlink>
        <a:srgbClr val="008ABF"/>
      </a:folHlink>
    </a:clrScheme>
    <a:fontScheme name="IBM Analytics Ed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38100">
          <a:solidFill>
            <a:schemeClr val="tx1"/>
          </a:solidFill>
          <a:round/>
          <a:headEnd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92976" tIns="46488" rIns="92976" bIns="46488"/>
      <a:lstStyle>
        <a:defPPr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IBM_Analytics_Cloud_Education_Template_V2.potm" id="{B63C468E-1E6C-4864-8AF4-856C544AAB5A}" vid="{D1016376-05C2-4182-BD39-BA15DCE26E5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BM Analytics Ed Colors">
    <a:dk1>
      <a:srgbClr val="000000"/>
    </a:dk1>
    <a:lt1>
      <a:srgbClr val="FFFFFF"/>
    </a:lt1>
    <a:dk2>
      <a:srgbClr val="FFFFFF"/>
    </a:dk2>
    <a:lt2>
      <a:srgbClr val="FFFFFF"/>
    </a:lt2>
    <a:accent1>
      <a:srgbClr val="DD731C"/>
    </a:accent1>
    <a:accent2>
      <a:srgbClr val="00649D"/>
    </a:accent2>
    <a:accent3>
      <a:srgbClr val="008ABF"/>
    </a:accent3>
    <a:accent4>
      <a:srgbClr val="FECE00"/>
    </a:accent4>
    <a:accent5>
      <a:srgbClr val="008A52"/>
    </a:accent5>
    <a:accent6>
      <a:srgbClr val="7F1C7D"/>
    </a:accent6>
    <a:hlink>
      <a:srgbClr val="00649D"/>
    </a:hlink>
    <a:folHlink>
      <a:srgbClr val="008A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3147</Words>
  <Application>Microsoft Office PowerPoint</Application>
  <PresentationFormat>Affichage à l'écran (4:3)</PresentationFormat>
  <Paragraphs>239</Paragraphs>
  <Slides>21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Title and Content</vt:lpstr>
      <vt:lpstr>Using Big SQL to access data residing in the HDFS</vt:lpstr>
      <vt:lpstr>Unit objectives</vt:lpstr>
      <vt:lpstr>Big SQL is SQL on Hadoop</vt:lpstr>
      <vt:lpstr>SQL access for Hadoop: Why?</vt:lpstr>
      <vt:lpstr>What does Big SQL provide?</vt:lpstr>
      <vt:lpstr>Big SQL provides comprehensive, standard SQL</vt:lpstr>
      <vt:lpstr>Big SQL provides powerful optimization and performance</vt:lpstr>
      <vt:lpstr>Big SQL supports a variety of storage formats</vt:lpstr>
      <vt:lpstr>Big SQL integrates with RDBMS**</vt:lpstr>
      <vt:lpstr>Big SQL architecture</vt:lpstr>
      <vt:lpstr>The relationship between Big SQL and Db2</vt:lpstr>
      <vt:lpstr>Starting and stopping Big SQL using Ambari</vt:lpstr>
      <vt:lpstr>Starting and stopping Big SQL from the command line</vt:lpstr>
      <vt:lpstr>Accessing Big SQL</vt:lpstr>
      <vt:lpstr>JSqsh (1 of 3)</vt:lpstr>
      <vt:lpstr>JSqsh (2 of 3)</vt:lpstr>
      <vt:lpstr>JSqsh (3 of 3)</vt:lpstr>
      <vt:lpstr>Web tooling using Data Server Manager (DSM)</vt:lpstr>
      <vt:lpstr>Connecting to Big SQL with Data Server Manager</vt:lpstr>
      <vt:lpstr>Checkpoint</vt:lpstr>
      <vt:lpstr>Unit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nouha</dc:creator>
  <cp:lastModifiedBy>nouha</cp:lastModifiedBy>
  <cp:revision>22</cp:revision>
  <dcterms:created xsi:type="dcterms:W3CDTF">2019-03-01T20:43:43Z</dcterms:created>
  <dcterms:modified xsi:type="dcterms:W3CDTF">2020-11-15T15:10:56Z</dcterms:modified>
</cp:coreProperties>
</file>