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71" autoAdjust="0"/>
    <p:restoredTop sz="96975" autoAdjust="0"/>
  </p:normalViewPr>
  <p:slideViewPr>
    <p:cSldViewPr>
      <p:cViewPr varScale="1">
        <p:scale>
          <a:sx n="67" d="100"/>
          <a:sy n="67" d="100"/>
        </p:scale>
        <p:origin x="-112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E894D-178D-4684-A102-39D997BAB919}" type="datetimeFigureOut">
              <a:rPr lang="fr-FR" smtClean="0"/>
              <a:t>18/10/2020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9F62F-A611-4D35-9491-F2F2820E41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080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ambari.apache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spc="-20" dirty="0" smtClean="0">
                <a:latin typeface="Arial"/>
                <a:cs typeface="Arial"/>
              </a:rPr>
              <a:t>The </a:t>
            </a:r>
            <a:r>
              <a:rPr lang="fr-FR" sz="1200" spc="-25" dirty="0" smtClean="0">
                <a:latin typeface="Arial"/>
                <a:cs typeface="Arial"/>
              </a:rPr>
              <a:t>Apache </a:t>
            </a:r>
            <a:r>
              <a:rPr lang="fr-FR" sz="1200" spc="-20" dirty="0" err="1" smtClean="0">
                <a:latin typeface="Arial"/>
                <a:cs typeface="Arial"/>
              </a:rPr>
              <a:t>Ambari</a:t>
            </a:r>
            <a:r>
              <a:rPr lang="fr-FR" sz="1200" spc="-20" dirty="0" smtClean="0">
                <a:latin typeface="Arial"/>
                <a:cs typeface="Arial"/>
              </a:rPr>
              <a:t> </a:t>
            </a:r>
            <a:r>
              <a:rPr lang="fr-FR" sz="1200" spc="-25" dirty="0" err="1" smtClean="0">
                <a:latin typeface="Arial"/>
                <a:cs typeface="Arial"/>
              </a:rPr>
              <a:t>project</a:t>
            </a:r>
            <a:r>
              <a:rPr lang="fr-FR" sz="1200" spc="-25" dirty="0" smtClean="0">
                <a:latin typeface="Arial"/>
                <a:cs typeface="Arial"/>
              </a:rPr>
              <a:t> </a:t>
            </a:r>
            <a:r>
              <a:rPr lang="fr-FR" sz="1200" spc="-20" dirty="0" err="1" smtClean="0">
                <a:latin typeface="Arial"/>
                <a:cs typeface="Arial"/>
              </a:rPr>
              <a:t>is</a:t>
            </a:r>
            <a:r>
              <a:rPr lang="fr-FR" sz="1200" spc="-20" dirty="0" smtClean="0">
                <a:latin typeface="Arial"/>
                <a:cs typeface="Arial"/>
              </a:rPr>
              <a:t> </a:t>
            </a:r>
            <a:r>
              <a:rPr lang="fr-FR" sz="1200" spc="-25" dirty="0" err="1" smtClean="0">
                <a:latin typeface="Arial"/>
                <a:cs typeface="Arial"/>
              </a:rPr>
              <a:t>aimed</a:t>
            </a:r>
            <a:r>
              <a:rPr lang="fr-FR" sz="1200" spc="-25" dirty="0" smtClean="0">
                <a:latin typeface="Arial"/>
                <a:cs typeface="Arial"/>
              </a:rPr>
              <a:t> </a:t>
            </a:r>
            <a:r>
              <a:rPr lang="fr-FR" sz="1200" spc="-15" dirty="0" smtClean="0">
                <a:latin typeface="Arial"/>
                <a:cs typeface="Arial"/>
              </a:rPr>
              <a:t>at </a:t>
            </a:r>
            <a:r>
              <a:rPr lang="fr-FR" sz="1200" spc="-20" dirty="0" err="1" smtClean="0">
                <a:latin typeface="Arial"/>
                <a:cs typeface="Arial"/>
              </a:rPr>
              <a:t>making</a:t>
            </a:r>
            <a:r>
              <a:rPr lang="fr-FR" sz="1200" spc="-20" dirty="0" smtClean="0">
                <a:latin typeface="Arial"/>
                <a:cs typeface="Arial"/>
              </a:rPr>
              <a:t> </a:t>
            </a:r>
            <a:r>
              <a:rPr lang="fr-FR" sz="1200" spc="-25" dirty="0" err="1" smtClean="0">
                <a:latin typeface="Arial"/>
                <a:cs typeface="Arial"/>
              </a:rPr>
              <a:t>Hadoop</a:t>
            </a:r>
            <a:r>
              <a:rPr lang="fr-FR" sz="1200" spc="-25" dirty="0" smtClean="0">
                <a:latin typeface="Arial"/>
                <a:cs typeface="Arial"/>
              </a:rPr>
              <a:t> </a:t>
            </a:r>
            <a:r>
              <a:rPr lang="fr-FR" sz="1200" spc="-30" dirty="0" smtClean="0">
                <a:latin typeface="Arial"/>
                <a:cs typeface="Arial"/>
              </a:rPr>
              <a:t>management </a:t>
            </a:r>
            <a:r>
              <a:rPr lang="fr-FR" sz="1200" spc="-25" dirty="0" err="1" smtClean="0">
                <a:latin typeface="Arial"/>
                <a:cs typeface="Arial"/>
              </a:rPr>
              <a:t>simpler</a:t>
            </a:r>
            <a:r>
              <a:rPr lang="fr-FR" sz="1200" spc="-25" dirty="0" smtClean="0">
                <a:latin typeface="Arial"/>
                <a:cs typeface="Arial"/>
              </a:rPr>
              <a:t> </a:t>
            </a:r>
            <a:r>
              <a:rPr lang="fr-FR" sz="1200" spc="-40" dirty="0" smtClean="0">
                <a:latin typeface="Arial"/>
                <a:cs typeface="Arial"/>
              </a:rPr>
              <a:t>by  </a:t>
            </a:r>
            <a:r>
              <a:rPr lang="fr-FR" sz="1200" spc="-25" dirty="0" err="1" smtClean="0">
                <a:latin typeface="Arial"/>
                <a:cs typeface="Arial"/>
              </a:rPr>
              <a:t>developing</a:t>
            </a:r>
            <a:r>
              <a:rPr lang="fr-FR" sz="1200" spc="-25" dirty="0" smtClean="0">
                <a:latin typeface="Arial"/>
                <a:cs typeface="Arial"/>
              </a:rPr>
              <a:t> software </a:t>
            </a:r>
            <a:r>
              <a:rPr lang="fr-FR" sz="1200" spc="-20" dirty="0" smtClean="0">
                <a:latin typeface="Arial"/>
                <a:cs typeface="Arial"/>
              </a:rPr>
              <a:t>for </a:t>
            </a:r>
            <a:r>
              <a:rPr lang="fr-FR" sz="1200" spc="-25" dirty="0" err="1" smtClean="0">
                <a:latin typeface="Arial"/>
                <a:cs typeface="Arial"/>
              </a:rPr>
              <a:t>provisioning</a:t>
            </a:r>
            <a:r>
              <a:rPr lang="fr-FR" sz="1200" spc="-25" dirty="0" smtClean="0">
                <a:latin typeface="Arial"/>
                <a:cs typeface="Arial"/>
              </a:rPr>
              <a:t>, </a:t>
            </a:r>
            <a:r>
              <a:rPr lang="fr-FR" sz="1200" spc="-25" dirty="0" err="1" smtClean="0">
                <a:latin typeface="Arial"/>
                <a:cs typeface="Arial"/>
              </a:rPr>
              <a:t>managing</a:t>
            </a:r>
            <a:r>
              <a:rPr lang="fr-FR" sz="1200" spc="-25" dirty="0" smtClean="0">
                <a:latin typeface="Arial"/>
                <a:cs typeface="Arial"/>
              </a:rPr>
              <a:t>, </a:t>
            </a:r>
            <a:r>
              <a:rPr lang="fr-FR" sz="1200" spc="-20" dirty="0" smtClean="0">
                <a:latin typeface="Arial"/>
                <a:cs typeface="Arial"/>
              </a:rPr>
              <a:t>and </a:t>
            </a:r>
            <a:r>
              <a:rPr lang="fr-FR" sz="1200" spc="-25" dirty="0" smtClean="0">
                <a:latin typeface="Arial"/>
                <a:cs typeface="Arial"/>
              </a:rPr>
              <a:t>monitoring Apache </a:t>
            </a:r>
            <a:r>
              <a:rPr lang="fr-FR" sz="1200" spc="-30" dirty="0" err="1" smtClean="0">
                <a:latin typeface="Arial"/>
                <a:cs typeface="Arial"/>
              </a:rPr>
              <a:t>Hadoop</a:t>
            </a:r>
            <a:r>
              <a:rPr lang="fr-FR" sz="1200" spc="-30" dirty="0" smtClean="0">
                <a:latin typeface="Arial"/>
                <a:cs typeface="Arial"/>
              </a:rPr>
              <a:t>  </a:t>
            </a:r>
            <a:r>
              <a:rPr lang="fr-FR" sz="1200" spc="-25" dirty="0" smtClean="0">
                <a:latin typeface="Arial"/>
                <a:cs typeface="Arial"/>
              </a:rPr>
              <a:t>clusters. </a:t>
            </a:r>
            <a:r>
              <a:rPr lang="fr-FR" sz="1200" spc="-25" dirty="0" err="1" smtClean="0">
                <a:latin typeface="Arial"/>
                <a:cs typeface="Arial"/>
              </a:rPr>
              <a:t>Ambari</a:t>
            </a:r>
            <a:r>
              <a:rPr lang="fr-FR" sz="1200" spc="-25" dirty="0" smtClean="0">
                <a:latin typeface="Arial"/>
                <a:cs typeface="Arial"/>
              </a:rPr>
              <a:t> </a:t>
            </a:r>
            <a:r>
              <a:rPr lang="fr-FR" sz="1200" spc="-30" dirty="0" err="1" smtClean="0">
                <a:latin typeface="Arial"/>
                <a:cs typeface="Arial"/>
              </a:rPr>
              <a:t>provides</a:t>
            </a:r>
            <a:r>
              <a:rPr lang="fr-FR" sz="1200" spc="-30" dirty="0" smtClean="0">
                <a:latin typeface="Arial"/>
                <a:cs typeface="Arial"/>
              </a:rPr>
              <a:t> </a:t>
            </a:r>
            <a:r>
              <a:rPr lang="fr-FR" sz="1200" spc="-15" dirty="0" smtClean="0">
                <a:latin typeface="Arial"/>
                <a:cs typeface="Arial"/>
              </a:rPr>
              <a:t>an </a:t>
            </a:r>
            <a:r>
              <a:rPr lang="fr-FR" sz="1200" spc="-30" dirty="0" smtClean="0">
                <a:latin typeface="Arial"/>
                <a:cs typeface="Arial"/>
              </a:rPr>
              <a:t>intuitive, </a:t>
            </a:r>
            <a:r>
              <a:rPr lang="fr-FR" sz="1200" spc="-25" dirty="0" err="1" smtClean="0">
                <a:latin typeface="Arial"/>
                <a:cs typeface="Arial"/>
              </a:rPr>
              <a:t>easy</a:t>
            </a:r>
            <a:r>
              <a:rPr lang="fr-FR" sz="1200" spc="-25" dirty="0" smtClean="0">
                <a:latin typeface="Arial"/>
                <a:cs typeface="Arial"/>
              </a:rPr>
              <a:t>-</a:t>
            </a:r>
            <a:r>
              <a:rPr lang="fr-FR" sz="1200" spc="-25" dirty="0" err="1" smtClean="0">
                <a:latin typeface="Arial"/>
                <a:cs typeface="Arial"/>
              </a:rPr>
              <a:t>to-use</a:t>
            </a:r>
            <a:r>
              <a:rPr lang="fr-FR" sz="1200" spc="-25" dirty="0" smtClean="0">
                <a:latin typeface="Arial"/>
                <a:cs typeface="Arial"/>
              </a:rPr>
              <a:t> </a:t>
            </a:r>
            <a:r>
              <a:rPr lang="fr-FR" sz="1200" spc="-25" dirty="0" err="1" smtClean="0">
                <a:latin typeface="Arial"/>
                <a:cs typeface="Arial"/>
              </a:rPr>
              <a:t>Hadoop</a:t>
            </a:r>
            <a:r>
              <a:rPr lang="fr-FR" sz="1200" spc="-25" dirty="0" smtClean="0">
                <a:latin typeface="Arial"/>
                <a:cs typeface="Arial"/>
              </a:rPr>
              <a:t> </a:t>
            </a:r>
            <a:r>
              <a:rPr lang="fr-FR" sz="1200" spc="-30" dirty="0" smtClean="0">
                <a:latin typeface="Arial"/>
                <a:cs typeface="Arial"/>
              </a:rPr>
              <a:t>management </a:t>
            </a:r>
            <a:r>
              <a:rPr lang="fr-FR" sz="1200" spc="-25" dirty="0" smtClean="0">
                <a:latin typeface="Arial"/>
                <a:cs typeface="Arial"/>
              </a:rPr>
              <a:t>web </a:t>
            </a:r>
            <a:r>
              <a:rPr lang="fr-FR" sz="1200" spc="-35" dirty="0" smtClean="0">
                <a:latin typeface="Arial"/>
                <a:cs typeface="Arial"/>
              </a:rPr>
              <a:t>user  </a:t>
            </a:r>
            <a:r>
              <a:rPr lang="fr-FR" sz="1200" spc="-25" dirty="0" smtClean="0">
                <a:latin typeface="Arial"/>
                <a:cs typeface="Arial"/>
              </a:rPr>
              <a:t>interface </a:t>
            </a:r>
            <a:r>
              <a:rPr lang="fr-FR" sz="1200" spc="-20" dirty="0" smtClean="0">
                <a:latin typeface="Arial"/>
                <a:cs typeface="Arial"/>
              </a:rPr>
              <a:t>(UI) </a:t>
            </a:r>
            <a:r>
              <a:rPr lang="fr-FR" sz="1200" spc="-25" dirty="0" err="1" smtClean="0">
                <a:latin typeface="Arial"/>
                <a:cs typeface="Arial"/>
              </a:rPr>
              <a:t>backed</a:t>
            </a:r>
            <a:r>
              <a:rPr lang="fr-FR" sz="1200" spc="-25" dirty="0" smtClean="0">
                <a:latin typeface="Arial"/>
                <a:cs typeface="Arial"/>
              </a:rPr>
              <a:t> </a:t>
            </a:r>
            <a:r>
              <a:rPr lang="fr-FR" sz="1200" spc="-15" dirty="0" smtClean="0">
                <a:latin typeface="Arial"/>
                <a:cs typeface="Arial"/>
              </a:rPr>
              <a:t>by </a:t>
            </a:r>
            <a:r>
              <a:rPr lang="fr-FR" sz="1200" spc="-20" dirty="0" err="1" smtClean="0">
                <a:latin typeface="Arial"/>
                <a:cs typeface="Arial"/>
              </a:rPr>
              <a:t>its</a:t>
            </a:r>
            <a:r>
              <a:rPr lang="fr-FR" sz="1200" spc="-20" dirty="0" smtClean="0">
                <a:latin typeface="Arial"/>
                <a:cs typeface="Arial"/>
              </a:rPr>
              <a:t> </a:t>
            </a:r>
            <a:r>
              <a:rPr lang="fr-FR" sz="1200" spc="-25" dirty="0" err="1" smtClean="0">
                <a:latin typeface="Arial"/>
                <a:cs typeface="Arial"/>
              </a:rPr>
              <a:t>RESTful</a:t>
            </a:r>
            <a:r>
              <a:rPr lang="fr-FR" sz="1200" spc="-220" dirty="0" smtClean="0">
                <a:latin typeface="Arial"/>
                <a:cs typeface="Arial"/>
              </a:rPr>
              <a:t> </a:t>
            </a:r>
            <a:r>
              <a:rPr lang="fr-FR" sz="1200" spc="-25" dirty="0" smtClean="0">
                <a:latin typeface="Arial"/>
                <a:cs typeface="Arial"/>
              </a:rPr>
              <a:t>APIs.</a:t>
            </a:r>
            <a:endParaRPr lang="fr-FR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9F62F-A611-4D35-9491-F2F2820E41D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9362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293370" algn="just">
              <a:lnSpc>
                <a:spcPts val="1610"/>
              </a:lnSpc>
              <a:spcBef>
                <a:spcPts val="635"/>
              </a:spcBef>
            </a:pPr>
            <a:r>
              <a:rPr lang="en-US" sz="1200" spc="-20" dirty="0" smtClean="0">
                <a:latin typeface="Arial"/>
                <a:cs typeface="Arial"/>
              </a:rPr>
              <a:t>When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you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activate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adding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service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or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starting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service,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action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takes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place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in  </a:t>
            </a:r>
            <a:r>
              <a:rPr lang="en-US" sz="1200" spc="-25" dirty="0" smtClean="0">
                <a:latin typeface="Arial"/>
                <a:cs typeface="Arial"/>
              </a:rPr>
              <a:t>background </a:t>
            </a:r>
            <a:r>
              <a:rPr lang="en-US" sz="1200" spc="-20" dirty="0" smtClean="0">
                <a:latin typeface="Arial"/>
                <a:cs typeface="Arial"/>
              </a:rPr>
              <a:t>mode </a:t>
            </a:r>
            <a:r>
              <a:rPr lang="en-US" sz="1200" spc="-15" dirty="0" smtClean="0">
                <a:latin typeface="Arial"/>
                <a:cs typeface="Arial"/>
              </a:rPr>
              <a:t>so </a:t>
            </a:r>
            <a:r>
              <a:rPr lang="en-US" sz="1200" spc="-20" dirty="0" smtClean="0">
                <a:latin typeface="Arial"/>
                <a:cs typeface="Arial"/>
              </a:rPr>
              <a:t>that </a:t>
            </a:r>
            <a:r>
              <a:rPr lang="en-US" sz="1200" spc="-25" dirty="0" smtClean="0">
                <a:latin typeface="Arial"/>
                <a:cs typeface="Arial"/>
              </a:rPr>
              <a:t>you </a:t>
            </a:r>
            <a:r>
              <a:rPr lang="en-US" sz="1200" spc="-15" dirty="0" smtClean="0">
                <a:latin typeface="Arial"/>
                <a:cs typeface="Arial"/>
              </a:rPr>
              <a:t>can </a:t>
            </a:r>
            <a:r>
              <a:rPr lang="en-US" sz="1200" spc="-25" dirty="0" smtClean="0">
                <a:latin typeface="Arial"/>
                <a:cs typeface="Arial"/>
              </a:rPr>
              <a:t>continue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perform other </a:t>
            </a:r>
            <a:r>
              <a:rPr lang="en-US" sz="1200" spc="-30" dirty="0" smtClean="0">
                <a:latin typeface="Arial"/>
                <a:cs typeface="Arial"/>
              </a:rPr>
              <a:t>operations </a:t>
            </a:r>
            <a:r>
              <a:rPr lang="en-US" sz="1200" spc="-25" dirty="0" smtClean="0">
                <a:latin typeface="Arial"/>
                <a:cs typeface="Arial"/>
              </a:rPr>
              <a:t>while </a:t>
            </a:r>
            <a:r>
              <a:rPr lang="en-US" sz="1200" spc="-20" dirty="0" smtClean="0">
                <a:latin typeface="Arial"/>
                <a:cs typeface="Arial"/>
              </a:rPr>
              <a:t>the  </a:t>
            </a:r>
            <a:r>
              <a:rPr lang="en-US" sz="1200" spc="-25" dirty="0" smtClean="0">
                <a:latin typeface="Arial"/>
                <a:cs typeface="Arial"/>
              </a:rPr>
              <a:t>requested change</a:t>
            </a:r>
            <a:r>
              <a:rPr lang="en-US" sz="1200" spc="-9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runs.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5080">
              <a:lnSpc>
                <a:spcPts val="1610"/>
              </a:lnSpc>
              <a:spcBef>
                <a:spcPts val="605"/>
              </a:spcBef>
            </a:pPr>
            <a:r>
              <a:rPr lang="en-US" sz="1200" spc="-20" dirty="0" smtClean="0">
                <a:latin typeface="Arial"/>
                <a:cs typeface="Arial"/>
              </a:rPr>
              <a:t>You </a:t>
            </a:r>
            <a:r>
              <a:rPr lang="en-US" sz="1200" spc="-15" dirty="0" smtClean="0">
                <a:latin typeface="Arial"/>
                <a:cs typeface="Arial"/>
              </a:rPr>
              <a:t>can </a:t>
            </a:r>
            <a:r>
              <a:rPr lang="en-US" sz="1200" spc="-25" dirty="0" smtClean="0">
                <a:latin typeface="Arial"/>
                <a:cs typeface="Arial"/>
              </a:rPr>
              <a:t>view current background </a:t>
            </a:r>
            <a:r>
              <a:rPr lang="en-US" sz="1200" spc="-30" dirty="0" smtClean="0">
                <a:latin typeface="Arial"/>
                <a:cs typeface="Arial"/>
              </a:rPr>
              <a:t>operations (blue), </a:t>
            </a:r>
            <a:r>
              <a:rPr lang="en-US" sz="1200" spc="-25" dirty="0" smtClean="0">
                <a:latin typeface="Arial"/>
                <a:cs typeface="Arial"/>
              </a:rPr>
              <a:t>completed successful </a:t>
            </a:r>
            <a:r>
              <a:rPr lang="en-US" sz="1200" spc="-30" dirty="0" smtClean="0">
                <a:latin typeface="Arial"/>
                <a:cs typeface="Arial"/>
              </a:rPr>
              <a:t>operations  </a:t>
            </a:r>
            <a:r>
              <a:rPr lang="en-US" sz="1200" spc="-25" dirty="0" smtClean="0">
                <a:latin typeface="Arial"/>
                <a:cs typeface="Arial"/>
              </a:rPr>
              <a:t>(green),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terminated failed operations (red)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30" dirty="0" smtClean="0">
                <a:latin typeface="Arial"/>
                <a:cs typeface="Arial"/>
              </a:rPr>
              <a:t>Background </a:t>
            </a:r>
            <a:r>
              <a:rPr lang="en-US" sz="1200" spc="-25" dirty="0" smtClean="0">
                <a:latin typeface="Arial"/>
                <a:cs typeface="Arial"/>
              </a:rPr>
              <a:t>Service Check  </a:t>
            </a:r>
            <a:r>
              <a:rPr lang="en-US" sz="1200" spc="-35" dirty="0" smtClean="0">
                <a:latin typeface="Arial"/>
                <a:cs typeface="Arial"/>
              </a:rPr>
              <a:t>window.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9F62F-A611-4D35-9491-F2F2820E41DC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0087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currently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failed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service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is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shown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with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red-triangle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left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side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display. </a:t>
            </a:r>
            <a:r>
              <a:rPr lang="en-US" sz="1200" spc="-20" dirty="0" smtClean="0">
                <a:latin typeface="Arial"/>
                <a:cs typeface="Arial"/>
              </a:rPr>
              <a:t>This  </a:t>
            </a:r>
            <a:r>
              <a:rPr lang="en-US" sz="1200" spc="-25" dirty="0" smtClean="0">
                <a:latin typeface="Arial"/>
                <a:cs typeface="Arial"/>
              </a:rPr>
              <a:t>service </a:t>
            </a:r>
            <a:r>
              <a:rPr lang="en-US" sz="1200" spc="-30" dirty="0" smtClean="0">
                <a:latin typeface="Arial"/>
                <a:cs typeface="Arial"/>
              </a:rPr>
              <a:t>happens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15" dirty="0" smtClean="0">
                <a:latin typeface="Arial"/>
                <a:cs typeface="Arial"/>
              </a:rPr>
              <a:t>be</a:t>
            </a:r>
            <a:r>
              <a:rPr lang="en-US" sz="1200" spc="-160" dirty="0" smtClean="0">
                <a:latin typeface="Arial"/>
                <a:cs typeface="Arial"/>
              </a:rPr>
              <a:t> </a:t>
            </a:r>
            <a:r>
              <a:rPr lang="en-US" sz="1200" spc="-25" dirty="0" err="1" smtClean="0">
                <a:latin typeface="Arial"/>
                <a:cs typeface="Arial"/>
              </a:rPr>
              <a:t>Accumulo</a:t>
            </a:r>
            <a:r>
              <a:rPr lang="en-US" sz="1200" spc="-25" dirty="0" smtClean="0">
                <a:latin typeface="Arial"/>
                <a:cs typeface="Arial"/>
              </a:rPr>
              <a:t>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9F62F-A611-4D35-9491-F2F2820E41DC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338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5080">
              <a:lnSpc>
                <a:spcPts val="1610"/>
              </a:lnSpc>
              <a:spcBef>
                <a:spcPts val="635"/>
              </a:spcBef>
            </a:pP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individual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services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in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Hadoop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are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each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run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under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ownership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of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corresponding  </a:t>
            </a:r>
            <a:r>
              <a:rPr lang="en-US" sz="1200" spc="-20" dirty="0" smtClean="0">
                <a:latin typeface="Arial"/>
                <a:cs typeface="Arial"/>
              </a:rPr>
              <a:t>UNIX </a:t>
            </a:r>
            <a:r>
              <a:rPr lang="en-US" sz="1200" spc="-30" dirty="0" smtClean="0">
                <a:latin typeface="Arial"/>
                <a:cs typeface="Arial"/>
              </a:rPr>
              <a:t>account. </a:t>
            </a:r>
            <a:r>
              <a:rPr lang="en-US" sz="1200" spc="-25" dirty="0" smtClean="0">
                <a:latin typeface="Arial"/>
                <a:cs typeface="Arial"/>
              </a:rPr>
              <a:t>These accounts </a:t>
            </a:r>
            <a:r>
              <a:rPr lang="en-US" sz="1200" spc="-20" dirty="0" smtClean="0">
                <a:latin typeface="Arial"/>
                <a:cs typeface="Arial"/>
              </a:rPr>
              <a:t>are </a:t>
            </a:r>
            <a:r>
              <a:rPr lang="en-US" sz="1200" spc="-30" dirty="0" smtClean="0">
                <a:latin typeface="Arial"/>
                <a:cs typeface="Arial"/>
              </a:rPr>
              <a:t>known </a:t>
            </a:r>
            <a:r>
              <a:rPr lang="en-US" sz="1200" spc="-15" dirty="0" smtClean="0">
                <a:latin typeface="Arial"/>
                <a:cs typeface="Arial"/>
              </a:rPr>
              <a:t>as </a:t>
            </a:r>
            <a:r>
              <a:rPr lang="en-US" sz="1200" spc="-25" dirty="0" smtClean="0">
                <a:latin typeface="Arial"/>
                <a:cs typeface="Arial"/>
              </a:rPr>
              <a:t>service users, </a:t>
            </a:r>
            <a:r>
              <a:rPr lang="en-US" sz="1200" spc="-20" dirty="0" smtClean="0">
                <a:latin typeface="Arial"/>
                <a:cs typeface="Arial"/>
              </a:rPr>
              <a:t>and these </a:t>
            </a:r>
            <a:r>
              <a:rPr lang="en-US" sz="1200" spc="-25" dirty="0" smtClean="0">
                <a:latin typeface="Arial"/>
                <a:cs typeface="Arial"/>
              </a:rPr>
              <a:t>service users  belong </a:t>
            </a:r>
            <a:r>
              <a:rPr lang="en-US" sz="1200" spc="-15" dirty="0" smtClean="0">
                <a:latin typeface="Arial"/>
                <a:cs typeface="Arial"/>
              </a:rPr>
              <a:t>to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special </a:t>
            </a:r>
            <a:r>
              <a:rPr lang="en-US" sz="1200" spc="-20" dirty="0" smtClean="0">
                <a:latin typeface="Arial"/>
                <a:cs typeface="Arial"/>
              </a:rPr>
              <a:t>UNIX </a:t>
            </a:r>
            <a:r>
              <a:rPr lang="en-US" sz="1200" spc="-25" dirty="0" smtClean="0">
                <a:latin typeface="Arial"/>
                <a:cs typeface="Arial"/>
              </a:rPr>
              <a:t>group.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30" dirty="0" smtClean="0">
                <a:latin typeface="Arial"/>
                <a:cs typeface="Arial"/>
              </a:rPr>
              <a:t>addition </a:t>
            </a:r>
            <a:r>
              <a:rPr lang="en-US" sz="1200" spc="-25" dirty="0" smtClean="0">
                <a:latin typeface="Arial"/>
                <a:cs typeface="Arial"/>
              </a:rPr>
              <a:t>there </a:t>
            </a:r>
            <a:r>
              <a:rPr lang="en-US" sz="1200" spc="-15" dirty="0" smtClean="0">
                <a:latin typeface="Arial"/>
                <a:cs typeface="Arial"/>
              </a:rPr>
              <a:t>is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special service </a:t>
            </a:r>
            <a:r>
              <a:rPr lang="en-US" sz="1200" spc="-20" dirty="0" smtClean="0">
                <a:latin typeface="Arial"/>
                <a:cs typeface="Arial"/>
              </a:rPr>
              <a:t>user </a:t>
            </a:r>
            <a:r>
              <a:rPr lang="en-US" sz="1200" spc="-15" dirty="0" smtClean="0">
                <a:latin typeface="Arial"/>
                <a:cs typeface="Arial"/>
              </a:rPr>
              <a:t>for </a:t>
            </a:r>
            <a:r>
              <a:rPr lang="en-US" sz="1200" spc="-30" dirty="0" smtClean="0">
                <a:latin typeface="Arial"/>
                <a:cs typeface="Arial"/>
              </a:rPr>
              <a:t>running  </a:t>
            </a:r>
            <a:r>
              <a:rPr lang="en-US" sz="1200" spc="-20" dirty="0" smtClean="0">
                <a:latin typeface="Arial"/>
                <a:cs typeface="Arial"/>
              </a:rPr>
              <a:t>smoke tests on </a:t>
            </a:r>
            <a:r>
              <a:rPr lang="en-US" sz="1200" spc="-25" dirty="0" smtClean="0">
                <a:latin typeface="Arial"/>
                <a:cs typeface="Arial"/>
              </a:rPr>
              <a:t>components during installation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on-demand using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30" dirty="0" smtClean="0">
                <a:latin typeface="Arial"/>
                <a:cs typeface="Arial"/>
              </a:rPr>
              <a:t>Management  </a:t>
            </a:r>
            <a:r>
              <a:rPr lang="en-US" sz="1200" spc="-25" dirty="0" smtClean="0">
                <a:latin typeface="Arial"/>
                <a:cs typeface="Arial"/>
              </a:rPr>
              <a:t>Header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Services </a:t>
            </a:r>
            <a:r>
              <a:rPr lang="en-US" sz="1200" spc="-20" dirty="0" smtClean="0">
                <a:latin typeface="Arial"/>
                <a:cs typeface="Arial"/>
              </a:rPr>
              <a:t>View of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err="1" smtClean="0">
                <a:latin typeface="Arial"/>
                <a:cs typeface="Arial"/>
              </a:rPr>
              <a:t>Ambari</a:t>
            </a:r>
            <a:r>
              <a:rPr lang="en-US" sz="1200" spc="-2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Web GUI. </a:t>
            </a:r>
            <a:r>
              <a:rPr lang="en-US" sz="1200" spc="-15" dirty="0" smtClean="0">
                <a:latin typeface="Arial"/>
                <a:cs typeface="Arial"/>
              </a:rPr>
              <a:t>Any of </a:t>
            </a:r>
            <a:r>
              <a:rPr lang="en-US" sz="1200" spc="-25" dirty="0" smtClean="0">
                <a:latin typeface="Arial"/>
                <a:cs typeface="Arial"/>
              </a:rPr>
              <a:t>these </a:t>
            </a:r>
            <a:r>
              <a:rPr lang="en-US" sz="1200" spc="-20" dirty="0" smtClean="0">
                <a:latin typeface="Arial"/>
                <a:cs typeface="Arial"/>
              </a:rPr>
              <a:t>users and </a:t>
            </a:r>
            <a:r>
              <a:rPr lang="en-US" sz="1200" spc="-25" dirty="0" smtClean="0">
                <a:latin typeface="Arial"/>
                <a:cs typeface="Arial"/>
              </a:rPr>
              <a:t>groups  </a:t>
            </a:r>
            <a:r>
              <a:rPr lang="en-US" sz="1200" spc="-15" dirty="0" smtClean="0">
                <a:latin typeface="Arial"/>
                <a:cs typeface="Arial"/>
              </a:rPr>
              <a:t>can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be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customized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using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err="1" smtClean="0">
                <a:latin typeface="Arial"/>
                <a:cs typeface="Arial"/>
              </a:rPr>
              <a:t>Misc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tab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Customize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Services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step.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60325">
              <a:lnSpc>
                <a:spcPct val="95900"/>
              </a:lnSpc>
              <a:spcBef>
                <a:spcPts val="575"/>
              </a:spcBef>
            </a:pPr>
            <a:r>
              <a:rPr lang="en-US" sz="1200" spc="-10" dirty="0" smtClean="0">
                <a:latin typeface="Arial"/>
                <a:cs typeface="Arial"/>
              </a:rPr>
              <a:t>If </a:t>
            </a:r>
            <a:r>
              <a:rPr lang="en-US" sz="1200" spc="-25" dirty="0" smtClean="0">
                <a:latin typeface="Arial"/>
                <a:cs typeface="Arial"/>
              </a:rPr>
              <a:t>you </a:t>
            </a:r>
            <a:r>
              <a:rPr lang="en-US" sz="1200" spc="-20" dirty="0" smtClean="0">
                <a:latin typeface="Arial"/>
                <a:cs typeface="Arial"/>
              </a:rPr>
              <a:t>choose </a:t>
            </a:r>
            <a:r>
              <a:rPr lang="en-US" sz="1200" spc="-15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customize names, </a:t>
            </a:r>
            <a:r>
              <a:rPr lang="en-US" sz="1200" spc="-25" dirty="0" err="1" smtClean="0">
                <a:latin typeface="Arial"/>
                <a:cs typeface="Arial"/>
              </a:rPr>
              <a:t>Ambari</a:t>
            </a:r>
            <a:r>
              <a:rPr lang="en-US" sz="1200" spc="-25" dirty="0" smtClean="0">
                <a:latin typeface="Arial"/>
                <a:cs typeface="Arial"/>
              </a:rPr>
              <a:t> checks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15" dirty="0" smtClean="0">
                <a:latin typeface="Arial"/>
                <a:cs typeface="Arial"/>
              </a:rPr>
              <a:t>see if </a:t>
            </a:r>
            <a:r>
              <a:rPr lang="en-US" sz="1200" spc="-20" dirty="0" smtClean="0">
                <a:latin typeface="Arial"/>
                <a:cs typeface="Arial"/>
              </a:rPr>
              <a:t>these </a:t>
            </a:r>
            <a:r>
              <a:rPr lang="en-US" sz="1200" spc="-25" dirty="0" smtClean="0">
                <a:latin typeface="Arial"/>
                <a:cs typeface="Arial"/>
              </a:rPr>
              <a:t>custom accounts  already exist; </a:t>
            </a:r>
            <a:r>
              <a:rPr lang="en-US" sz="1200" spc="-15" dirty="0" smtClean="0">
                <a:latin typeface="Arial"/>
                <a:cs typeface="Arial"/>
              </a:rPr>
              <a:t>if they do </a:t>
            </a:r>
            <a:r>
              <a:rPr lang="en-US" sz="1200" spc="-25" dirty="0" smtClean="0">
                <a:latin typeface="Arial"/>
                <a:cs typeface="Arial"/>
              </a:rPr>
              <a:t>not exist, </a:t>
            </a:r>
            <a:r>
              <a:rPr lang="en-US" sz="1200" spc="-25" dirty="0" err="1" smtClean="0">
                <a:latin typeface="Arial"/>
                <a:cs typeface="Arial"/>
              </a:rPr>
              <a:t>Ambari</a:t>
            </a:r>
            <a:r>
              <a:rPr lang="en-US" sz="1200" spc="-25" dirty="0" smtClean="0">
                <a:latin typeface="Arial"/>
                <a:cs typeface="Arial"/>
              </a:rPr>
              <a:t> creates them.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default accounts </a:t>
            </a:r>
            <a:r>
              <a:rPr lang="en-US" sz="1200" spc="-20" dirty="0" smtClean="0">
                <a:latin typeface="Arial"/>
                <a:cs typeface="Arial"/>
              </a:rPr>
              <a:t>are  </a:t>
            </a:r>
            <a:r>
              <a:rPr lang="en-US" sz="1200" spc="-25" dirty="0" smtClean="0">
                <a:latin typeface="Arial"/>
                <a:cs typeface="Arial"/>
              </a:rPr>
              <a:t>always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created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during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installation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whether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or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not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custom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accounts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are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specified.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These  </a:t>
            </a:r>
            <a:r>
              <a:rPr lang="en-US" sz="1200" spc="-25" dirty="0" smtClean="0">
                <a:latin typeface="Arial"/>
                <a:cs typeface="Arial"/>
              </a:rPr>
              <a:t>default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accounts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are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not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used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can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be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removed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after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install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performed.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9F62F-A611-4D35-9491-F2F2820E41DC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4195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following </a:t>
            </a:r>
            <a:r>
              <a:rPr lang="en-US" sz="1200" spc="-30" dirty="0" smtClean="0">
                <a:latin typeface="Arial"/>
                <a:cs typeface="Arial"/>
              </a:rPr>
              <a:t>definitions </a:t>
            </a:r>
            <a:r>
              <a:rPr lang="en-US" sz="1200" spc="-15" dirty="0" smtClean="0">
                <a:latin typeface="Arial"/>
                <a:cs typeface="Arial"/>
              </a:rPr>
              <a:t>can be </a:t>
            </a:r>
            <a:r>
              <a:rPr lang="en-US" sz="1200" spc="-25" dirty="0" smtClean="0">
                <a:latin typeface="Arial"/>
                <a:cs typeface="Arial"/>
              </a:rPr>
              <a:t>found </a:t>
            </a:r>
            <a:r>
              <a:rPr lang="en-US" sz="1200" spc="-20" dirty="0" smtClean="0">
                <a:latin typeface="Arial"/>
                <a:cs typeface="Arial"/>
              </a:rPr>
              <a:t>at</a:t>
            </a:r>
            <a:r>
              <a:rPr lang="en-US" sz="1200" spc="-23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  <a:hlinkClick r:id="rId3"/>
              </a:rPr>
              <a:t>http://ambari.apache.org.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69850">
              <a:lnSpc>
                <a:spcPts val="1610"/>
              </a:lnSpc>
              <a:spcBef>
                <a:spcPts val="645"/>
              </a:spcBef>
            </a:pPr>
            <a:r>
              <a:rPr lang="en-US" sz="1200" b="1" spc="-25" dirty="0" smtClean="0">
                <a:latin typeface="Arial"/>
                <a:cs typeface="Arial"/>
              </a:rPr>
              <a:t>Service</a:t>
            </a:r>
            <a:r>
              <a:rPr lang="en-US" sz="1200" spc="-25" dirty="0" smtClean="0">
                <a:latin typeface="Arial"/>
                <a:cs typeface="Arial"/>
              </a:rPr>
              <a:t>: Service refers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services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5" dirty="0" smtClean="0">
                <a:latin typeface="Arial"/>
                <a:cs typeface="Arial"/>
              </a:rPr>
              <a:t>the Hadoop stack. </a:t>
            </a:r>
            <a:r>
              <a:rPr lang="en-US" sz="1200" spc="-20" dirty="0" smtClean="0">
                <a:latin typeface="Arial"/>
                <a:cs typeface="Arial"/>
              </a:rPr>
              <a:t>HDFS, </a:t>
            </a:r>
            <a:r>
              <a:rPr lang="en-US" sz="1200" spc="-25" dirty="0" err="1" smtClean="0">
                <a:latin typeface="Arial"/>
                <a:cs typeface="Arial"/>
              </a:rPr>
              <a:t>HBase</a:t>
            </a:r>
            <a:r>
              <a:rPr lang="en-US" sz="1200" spc="-25" dirty="0" smtClean="0">
                <a:latin typeface="Arial"/>
                <a:cs typeface="Arial"/>
              </a:rPr>
              <a:t>, </a:t>
            </a:r>
            <a:r>
              <a:rPr lang="en-US" sz="1200" spc="-20" dirty="0" smtClean="0">
                <a:latin typeface="Arial"/>
                <a:cs typeface="Arial"/>
              </a:rPr>
              <a:t>and Pig </a:t>
            </a:r>
            <a:r>
              <a:rPr lang="en-US" sz="1200" spc="-25" dirty="0" smtClean="0">
                <a:latin typeface="Arial"/>
                <a:cs typeface="Arial"/>
              </a:rPr>
              <a:t>are  examples </a:t>
            </a:r>
            <a:r>
              <a:rPr lang="en-US" sz="1200" spc="-20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services.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service </a:t>
            </a:r>
            <a:r>
              <a:rPr lang="en-US" sz="1200" spc="-20" dirty="0" smtClean="0">
                <a:latin typeface="Arial"/>
                <a:cs typeface="Arial"/>
              </a:rPr>
              <a:t>may have </a:t>
            </a:r>
            <a:r>
              <a:rPr lang="en-US" sz="1200" spc="-25" dirty="0" smtClean="0">
                <a:latin typeface="Arial"/>
                <a:cs typeface="Arial"/>
              </a:rPr>
              <a:t>multiple components </a:t>
            </a:r>
            <a:r>
              <a:rPr lang="en-US" sz="1200" spc="-20" dirty="0" smtClean="0">
                <a:latin typeface="Arial"/>
                <a:cs typeface="Arial"/>
              </a:rPr>
              <a:t>(for </a:t>
            </a:r>
            <a:r>
              <a:rPr lang="en-US" sz="1200" spc="-30" dirty="0" smtClean="0">
                <a:latin typeface="Arial"/>
                <a:cs typeface="Arial"/>
              </a:rPr>
              <a:t>example, </a:t>
            </a:r>
            <a:r>
              <a:rPr lang="en-US" sz="1200" spc="-25" dirty="0" smtClean="0">
                <a:latin typeface="Arial"/>
                <a:cs typeface="Arial"/>
              </a:rPr>
              <a:t>HDFS  </a:t>
            </a:r>
            <a:r>
              <a:rPr lang="en-US" sz="1200" spc="-20" dirty="0" smtClean="0">
                <a:latin typeface="Arial"/>
                <a:cs typeface="Arial"/>
              </a:rPr>
              <a:t>has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err="1" smtClean="0">
                <a:latin typeface="Arial"/>
                <a:cs typeface="Arial"/>
              </a:rPr>
              <a:t>NameNode</a:t>
            </a:r>
            <a:r>
              <a:rPr lang="en-US" sz="1200" spc="-25" dirty="0" smtClean="0">
                <a:latin typeface="Arial"/>
                <a:cs typeface="Arial"/>
              </a:rPr>
              <a:t>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Secondary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err="1" smtClean="0">
                <a:latin typeface="Arial"/>
                <a:cs typeface="Arial"/>
              </a:rPr>
              <a:t>NameNode</a:t>
            </a:r>
            <a:r>
              <a:rPr lang="en-US" sz="1200" spc="-25" dirty="0" smtClean="0">
                <a:latin typeface="Arial"/>
                <a:cs typeface="Arial"/>
              </a:rPr>
              <a:t>,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5" dirty="0" err="1" smtClean="0">
                <a:latin typeface="Arial"/>
                <a:cs typeface="Arial"/>
              </a:rPr>
              <a:t>DataNode</a:t>
            </a:r>
            <a:r>
              <a:rPr lang="en-US" sz="1200" spc="-25" dirty="0" smtClean="0">
                <a:latin typeface="Arial"/>
                <a:cs typeface="Arial"/>
              </a:rPr>
              <a:t>,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etc.).</a:t>
            </a:r>
            <a:r>
              <a:rPr lang="en-US" sz="1200" spc="-13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1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service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can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just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client  library (for example, </a:t>
            </a:r>
            <a:r>
              <a:rPr lang="en-US" sz="1200" spc="-15" dirty="0" smtClean="0">
                <a:latin typeface="Arial"/>
                <a:cs typeface="Arial"/>
              </a:rPr>
              <a:t>Pig </a:t>
            </a:r>
            <a:r>
              <a:rPr lang="en-US" sz="1200" spc="-25" dirty="0" smtClean="0">
                <a:latin typeface="Arial"/>
                <a:cs typeface="Arial"/>
              </a:rPr>
              <a:t>does not have </a:t>
            </a:r>
            <a:r>
              <a:rPr lang="en-US" sz="1200" spc="-20" dirty="0" smtClean="0">
                <a:latin typeface="Arial"/>
                <a:cs typeface="Arial"/>
              </a:rPr>
              <a:t>any </a:t>
            </a:r>
            <a:r>
              <a:rPr lang="en-US" sz="1200" spc="-25" dirty="0" smtClean="0">
                <a:latin typeface="Arial"/>
                <a:cs typeface="Arial"/>
              </a:rPr>
              <a:t>daemon services, </a:t>
            </a:r>
            <a:r>
              <a:rPr lang="en-US" sz="1200" spc="-20" dirty="0" smtClean="0">
                <a:latin typeface="Arial"/>
                <a:cs typeface="Arial"/>
              </a:rPr>
              <a:t>but </a:t>
            </a:r>
            <a:r>
              <a:rPr lang="en-US" sz="1200" spc="-25" dirty="0" smtClean="0">
                <a:latin typeface="Arial"/>
                <a:cs typeface="Arial"/>
              </a:rPr>
              <a:t>just </a:t>
            </a:r>
            <a:r>
              <a:rPr lang="en-US" sz="1200" spc="-20" dirty="0" smtClean="0">
                <a:latin typeface="Arial"/>
                <a:cs typeface="Arial"/>
              </a:rPr>
              <a:t>has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30" dirty="0" smtClean="0">
                <a:latin typeface="Arial"/>
                <a:cs typeface="Arial"/>
              </a:rPr>
              <a:t>client  library).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5080">
              <a:lnSpc>
                <a:spcPct val="95900"/>
              </a:lnSpc>
              <a:spcBef>
                <a:spcPts val="570"/>
              </a:spcBef>
            </a:pPr>
            <a:r>
              <a:rPr lang="en-US" sz="1200" b="1" spc="-25" dirty="0" smtClean="0">
                <a:latin typeface="Arial"/>
                <a:cs typeface="Arial"/>
              </a:rPr>
              <a:t>Component</a:t>
            </a:r>
            <a:r>
              <a:rPr lang="en-US" sz="1200" spc="-25" dirty="0" smtClean="0">
                <a:latin typeface="Arial"/>
                <a:cs typeface="Arial"/>
              </a:rPr>
              <a:t>:</a:t>
            </a:r>
            <a:r>
              <a:rPr lang="en-US" sz="1200" spc="-12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1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service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consists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of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one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or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more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components.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For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example,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HDFS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has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3  </a:t>
            </a:r>
            <a:r>
              <a:rPr lang="en-US" sz="1200" spc="-25" dirty="0" smtClean="0">
                <a:latin typeface="Arial"/>
                <a:cs typeface="Arial"/>
              </a:rPr>
              <a:t>components: </a:t>
            </a:r>
            <a:r>
              <a:rPr lang="en-US" sz="1200" spc="-25" dirty="0" err="1" smtClean="0">
                <a:latin typeface="Arial"/>
                <a:cs typeface="Arial"/>
              </a:rPr>
              <a:t>NameNode</a:t>
            </a:r>
            <a:r>
              <a:rPr lang="en-US" sz="1200" spc="-25" dirty="0" smtClean="0">
                <a:latin typeface="Arial"/>
                <a:cs typeface="Arial"/>
              </a:rPr>
              <a:t>, </a:t>
            </a:r>
            <a:r>
              <a:rPr lang="en-US" sz="1200" spc="-25" dirty="0" err="1" smtClean="0">
                <a:latin typeface="Arial"/>
                <a:cs typeface="Arial"/>
              </a:rPr>
              <a:t>DataNode</a:t>
            </a:r>
            <a:r>
              <a:rPr lang="en-US" sz="1200" spc="-2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Secondary </a:t>
            </a:r>
            <a:r>
              <a:rPr lang="en-US" sz="1200" spc="-25" dirty="0" err="1" smtClean="0">
                <a:latin typeface="Arial"/>
                <a:cs typeface="Arial"/>
              </a:rPr>
              <a:t>NameNode</a:t>
            </a:r>
            <a:r>
              <a:rPr lang="en-US" sz="1200" spc="-25" dirty="0" smtClean="0">
                <a:latin typeface="Arial"/>
                <a:cs typeface="Arial"/>
              </a:rPr>
              <a:t>. Components </a:t>
            </a:r>
            <a:r>
              <a:rPr lang="en-US" sz="1200" spc="-20" dirty="0" smtClean="0">
                <a:latin typeface="Arial"/>
                <a:cs typeface="Arial"/>
              </a:rPr>
              <a:t>may </a:t>
            </a:r>
            <a:r>
              <a:rPr lang="en-US" sz="1200" spc="-15" dirty="0" smtClean="0">
                <a:latin typeface="Arial"/>
                <a:cs typeface="Arial"/>
              </a:rPr>
              <a:t>be  </a:t>
            </a:r>
            <a:r>
              <a:rPr lang="en-US" sz="1200" spc="-25" dirty="0" smtClean="0">
                <a:latin typeface="Arial"/>
                <a:cs typeface="Arial"/>
              </a:rPr>
              <a:t>optional.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component </a:t>
            </a:r>
            <a:r>
              <a:rPr lang="en-US" sz="1200" spc="-20" dirty="0" smtClean="0">
                <a:latin typeface="Arial"/>
                <a:cs typeface="Arial"/>
              </a:rPr>
              <a:t>may span </a:t>
            </a:r>
            <a:r>
              <a:rPr lang="en-US" sz="1200" spc="-25" dirty="0" smtClean="0">
                <a:latin typeface="Arial"/>
                <a:cs typeface="Arial"/>
              </a:rPr>
              <a:t>multiple nodes (for example, </a:t>
            </a:r>
            <a:r>
              <a:rPr lang="en-US" sz="1200" spc="-25" dirty="0" err="1" smtClean="0">
                <a:latin typeface="Arial"/>
                <a:cs typeface="Arial"/>
              </a:rPr>
              <a:t>DataNode</a:t>
            </a:r>
            <a:r>
              <a:rPr lang="en-US" sz="1200" spc="-25" dirty="0" smtClean="0">
                <a:latin typeface="Arial"/>
                <a:cs typeface="Arial"/>
              </a:rPr>
              <a:t> instances </a:t>
            </a:r>
            <a:r>
              <a:rPr lang="en-US" sz="1200" spc="-15" dirty="0" smtClean="0">
                <a:latin typeface="Arial"/>
                <a:cs typeface="Arial"/>
              </a:rPr>
              <a:t>on  </a:t>
            </a:r>
            <a:r>
              <a:rPr lang="en-US" sz="1200" spc="-25" dirty="0" smtClean="0">
                <a:latin typeface="Arial"/>
                <a:cs typeface="Arial"/>
              </a:rPr>
              <a:t>multiple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nodes).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824865">
              <a:lnSpc>
                <a:spcPts val="1610"/>
              </a:lnSpc>
              <a:spcBef>
                <a:spcPts val="645"/>
              </a:spcBef>
            </a:pPr>
            <a:r>
              <a:rPr lang="en-US" sz="1200" b="1" spc="-25" dirty="0" smtClean="0">
                <a:latin typeface="Arial"/>
                <a:cs typeface="Arial"/>
              </a:rPr>
              <a:t>Node/Host</a:t>
            </a:r>
            <a:r>
              <a:rPr lang="en-US" sz="1200" spc="-25" dirty="0" smtClean="0">
                <a:latin typeface="Arial"/>
                <a:cs typeface="Arial"/>
              </a:rPr>
              <a:t>: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Node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refers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to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machine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35" dirty="0" smtClean="0">
                <a:latin typeface="Arial"/>
                <a:cs typeface="Arial"/>
              </a:rPr>
              <a:t>cluster.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Node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host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are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used  </a:t>
            </a:r>
            <a:r>
              <a:rPr lang="en-US" sz="1200" spc="-25" dirty="0" smtClean="0">
                <a:latin typeface="Arial"/>
                <a:cs typeface="Arial"/>
              </a:rPr>
              <a:t>interchangeably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0" dirty="0" smtClean="0">
                <a:latin typeface="Arial"/>
                <a:cs typeface="Arial"/>
              </a:rPr>
              <a:t>this</a:t>
            </a:r>
            <a:r>
              <a:rPr lang="en-US" sz="1200" spc="-13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document.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145415">
              <a:lnSpc>
                <a:spcPts val="1610"/>
              </a:lnSpc>
              <a:spcBef>
                <a:spcPts val="615"/>
              </a:spcBef>
            </a:pPr>
            <a:r>
              <a:rPr lang="en-US" sz="1200" b="1" spc="-25" dirty="0" smtClean="0">
                <a:latin typeface="Arial"/>
                <a:cs typeface="Arial"/>
              </a:rPr>
              <a:t>Node-Component</a:t>
            </a:r>
            <a:r>
              <a:rPr lang="en-US" sz="1200" spc="-25" dirty="0" smtClean="0">
                <a:latin typeface="Arial"/>
                <a:cs typeface="Arial"/>
              </a:rPr>
              <a:t>: Node-component refers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15" dirty="0" smtClean="0">
                <a:latin typeface="Arial"/>
                <a:cs typeface="Arial"/>
              </a:rPr>
              <a:t>an </a:t>
            </a:r>
            <a:r>
              <a:rPr lang="en-US" sz="1200" spc="-25" dirty="0" smtClean="0">
                <a:latin typeface="Arial"/>
                <a:cs typeface="Arial"/>
              </a:rPr>
              <a:t>instance </a:t>
            </a:r>
            <a:r>
              <a:rPr lang="en-US" sz="1200" spc="-20" dirty="0" smtClean="0">
                <a:latin typeface="Arial"/>
                <a:cs typeface="Arial"/>
              </a:rPr>
              <a:t>of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component </a:t>
            </a:r>
            <a:r>
              <a:rPr lang="en-US" sz="1200" spc="-15" dirty="0" smtClean="0">
                <a:latin typeface="Arial"/>
                <a:cs typeface="Arial"/>
              </a:rPr>
              <a:t>on </a:t>
            </a:r>
            <a:r>
              <a:rPr lang="en-US" sz="1200" dirty="0" smtClean="0">
                <a:latin typeface="Arial"/>
                <a:cs typeface="Arial"/>
              </a:rPr>
              <a:t>a  </a:t>
            </a:r>
            <a:r>
              <a:rPr lang="en-US" sz="1200" spc="-25" dirty="0" smtClean="0">
                <a:latin typeface="Arial"/>
                <a:cs typeface="Arial"/>
              </a:rPr>
              <a:t>particular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node.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For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example,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particular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err="1" smtClean="0">
                <a:latin typeface="Arial"/>
                <a:cs typeface="Arial"/>
              </a:rPr>
              <a:t>DataNode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instance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particular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node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  </a:t>
            </a:r>
            <a:r>
              <a:rPr lang="en-US" sz="1200" spc="-25" dirty="0" smtClean="0">
                <a:latin typeface="Arial"/>
                <a:cs typeface="Arial"/>
              </a:rPr>
              <a:t>node-component.</a:t>
            </a:r>
          </a:p>
          <a:p>
            <a:pPr marL="12700" marR="5080">
              <a:lnSpc>
                <a:spcPct val="96000"/>
              </a:lnSpc>
              <a:spcBef>
                <a:spcPts val="170"/>
              </a:spcBef>
            </a:pPr>
            <a:r>
              <a:rPr lang="en-US" sz="1200" b="1" spc="-25" dirty="0" smtClean="0">
                <a:latin typeface="Arial"/>
                <a:cs typeface="Arial"/>
              </a:rPr>
              <a:t>Operation</a:t>
            </a:r>
            <a:r>
              <a:rPr lang="en-US" sz="1200" spc="-25" dirty="0" smtClean="0">
                <a:latin typeface="Arial"/>
                <a:cs typeface="Arial"/>
              </a:rPr>
              <a:t>:</a:t>
            </a:r>
            <a:r>
              <a:rPr lang="en-US" sz="1200" spc="-13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An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operation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refers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set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of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changes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or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actions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performed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cluster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to  satisfy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0" dirty="0" smtClean="0">
                <a:latin typeface="Arial"/>
                <a:cs typeface="Arial"/>
              </a:rPr>
              <a:t>user </a:t>
            </a:r>
            <a:r>
              <a:rPr lang="en-US" sz="1200" spc="-25" dirty="0" smtClean="0">
                <a:latin typeface="Arial"/>
                <a:cs typeface="Arial"/>
              </a:rPr>
              <a:t>request </a:t>
            </a:r>
            <a:r>
              <a:rPr lang="en-US" sz="1200" spc="-20" dirty="0" smtClean="0">
                <a:latin typeface="Arial"/>
                <a:cs typeface="Arial"/>
              </a:rPr>
              <a:t>or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achieve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desirable </a:t>
            </a:r>
            <a:r>
              <a:rPr lang="en-US" sz="1200" spc="-20" dirty="0" smtClean="0">
                <a:latin typeface="Arial"/>
                <a:cs typeface="Arial"/>
              </a:rPr>
              <a:t>state </a:t>
            </a:r>
            <a:r>
              <a:rPr lang="en-US" sz="1200" spc="-25" dirty="0" smtClean="0">
                <a:latin typeface="Arial"/>
                <a:cs typeface="Arial"/>
              </a:rPr>
              <a:t>change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35" dirty="0" smtClean="0">
                <a:latin typeface="Arial"/>
                <a:cs typeface="Arial"/>
              </a:rPr>
              <a:t>cluster. </a:t>
            </a:r>
            <a:r>
              <a:rPr lang="en-US" sz="1200" spc="-20" dirty="0" smtClean="0">
                <a:latin typeface="Arial"/>
                <a:cs typeface="Arial"/>
              </a:rPr>
              <a:t>For  </a:t>
            </a:r>
            <a:r>
              <a:rPr lang="en-US" sz="1200" spc="-25" dirty="0" smtClean="0">
                <a:latin typeface="Arial"/>
                <a:cs typeface="Arial"/>
              </a:rPr>
              <a:t>example, starting </a:t>
            </a:r>
            <a:r>
              <a:rPr lang="en-US" sz="1200" spc="-15" dirty="0" smtClean="0">
                <a:latin typeface="Arial"/>
                <a:cs typeface="Arial"/>
              </a:rPr>
              <a:t>of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service </a:t>
            </a:r>
            <a:r>
              <a:rPr lang="en-US" sz="1200" spc="-15" dirty="0" smtClean="0">
                <a:latin typeface="Arial"/>
                <a:cs typeface="Arial"/>
              </a:rPr>
              <a:t>is </a:t>
            </a:r>
            <a:r>
              <a:rPr lang="en-US" sz="1200" spc="-20" dirty="0" smtClean="0">
                <a:latin typeface="Arial"/>
                <a:cs typeface="Arial"/>
              </a:rPr>
              <a:t>an </a:t>
            </a:r>
            <a:r>
              <a:rPr lang="en-US" sz="1200" spc="-25" dirty="0" smtClean="0">
                <a:latin typeface="Arial"/>
                <a:cs typeface="Arial"/>
              </a:rPr>
              <a:t>operation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running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0" dirty="0" smtClean="0">
                <a:latin typeface="Arial"/>
                <a:cs typeface="Arial"/>
              </a:rPr>
              <a:t>smoke test </a:t>
            </a:r>
            <a:r>
              <a:rPr lang="en-US" sz="1200" spc="-15" dirty="0" smtClean="0">
                <a:latin typeface="Arial"/>
                <a:cs typeface="Arial"/>
              </a:rPr>
              <a:t>is an </a:t>
            </a:r>
            <a:r>
              <a:rPr lang="en-US" sz="1200" spc="-30" dirty="0" smtClean="0">
                <a:latin typeface="Arial"/>
                <a:cs typeface="Arial"/>
              </a:rPr>
              <a:t>operation.  </a:t>
            </a:r>
            <a:r>
              <a:rPr lang="en-US" sz="1200" spc="-10" dirty="0" smtClean="0">
                <a:latin typeface="Arial"/>
                <a:cs typeface="Arial"/>
              </a:rPr>
              <a:t>If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user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requests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add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new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service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cluster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that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includes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running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smoke  test as </a:t>
            </a:r>
            <a:r>
              <a:rPr lang="en-US" sz="1200" spc="-25" dirty="0" smtClean="0">
                <a:latin typeface="Arial"/>
                <a:cs typeface="Arial"/>
              </a:rPr>
              <a:t>well, </a:t>
            </a:r>
            <a:r>
              <a:rPr lang="en-US" sz="1200" spc="-20" dirty="0" smtClean="0">
                <a:latin typeface="Arial"/>
                <a:cs typeface="Arial"/>
              </a:rPr>
              <a:t>then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entire </a:t>
            </a:r>
            <a:r>
              <a:rPr lang="en-US" sz="1200" spc="-20" dirty="0" smtClean="0">
                <a:latin typeface="Arial"/>
                <a:cs typeface="Arial"/>
              </a:rPr>
              <a:t>set of </a:t>
            </a:r>
            <a:r>
              <a:rPr lang="en-US" sz="1200" spc="-25" dirty="0" smtClean="0">
                <a:latin typeface="Arial"/>
                <a:cs typeface="Arial"/>
              </a:rPr>
              <a:t>actions </a:t>
            </a:r>
            <a:r>
              <a:rPr lang="en-US" sz="1200" spc="-15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meet </a:t>
            </a:r>
            <a:r>
              <a:rPr lang="en-US" sz="1200" spc="-20" dirty="0" smtClean="0">
                <a:latin typeface="Arial"/>
                <a:cs typeface="Arial"/>
              </a:rPr>
              <a:t>the user </a:t>
            </a:r>
            <a:r>
              <a:rPr lang="en-US" sz="1200" spc="-25" dirty="0" smtClean="0">
                <a:latin typeface="Arial"/>
                <a:cs typeface="Arial"/>
              </a:rPr>
              <a:t>request will constitute </a:t>
            </a:r>
            <a:r>
              <a:rPr lang="en-US" sz="1200" spc="-30" dirty="0" smtClean="0">
                <a:latin typeface="Arial"/>
                <a:cs typeface="Arial"/>
              </a:rPr>
              <a:t>an  </a:t>
            </a:r>
            <a:r>
              <a:rPr lang="en-US" sz="1200" spc="-25" dirty="0" smtClean="0">
                <a:latin typeface="Arial"/>
                <a:cs typeface="Arial"/>
              </a:rPr>
              <a:t>operation.</a:t>
            </a:r>
            <a:r>
              <a:rPr lang="en-US" sz="1200" spc="-12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An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operation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can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consist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multiple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"actions"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that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are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ordered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(see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below).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71755">
              <a:lnSpc>
                <a:spcPct val="95900"/>
              </a:lnSpc>
              <a:spcBef>
                <a:spcPts val="605"/>
              </a:spcBef>
            </a:pPr>
            <a:r>
              <a:rPr lang="en-US" sz="1200" b="1" spc="-45" dirty="0" smtClean="0">
                <a:latin typeface="Arial"/>
                <a:cs typeface="Arial"/>
              </a:rPr>
              <a:t>Task</a:t>
            </a:r>
            <a:r>
              <a:rPr lang="en-US" sz="1200" spc="-45" dirty="0" smtClean="0">
                <a:latin typeface="Arial"/>
                <a:cs typeface="Arial"/>
              </a:rPr>
              <a:t>: </a:t>
            </a:r>
            <a:r>
              <a:rPr lang="en-US" sz="1200" spc="-65" dirty="0" smtClean="0">
                <a:latin typeface="Arial"/>
                <a:cs typeface="Arial"/>
              </a:rPr>
              <a:t>Task </a:t>
            </a:r>
            <a:r>
              <a:rPr lang="en-US" sz="1200" spc="-20" dirty="0" smtClean="0">
                <a:latin typeface="Arial"/>
                <a:cs typeface="Arial"/>
              </a:rPr>
              <a:t>is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unit </a:t>
            </a:r>
            <a:r>
              <a:rPr lang="en-US" sz="1200" spc="-15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work </a:t>
            </a:r>
            <a:r>
              <a:rPr lang="en-US" sz="1200" spc="-20" dirty="0" smtClean="0">
                <a:latin typeface="Arial"/>
                <a:cs typeface="Arial"/>
              </a:rPr>
              <a:t>that is sent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0" dirty="0" smtClean="0">
                <a:latin typeface="Arial"/>
                <a:cs typeface="Arial"/>
              </a:rPr>
              <a:t>node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execute.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0" dirty="0" smtClean="0">
                <a:latin typeface="Arial"/>
                <a:cs typeface="Arial"/>
              </a:rPr>
              <a:t>task is the </a:t>
            </a:r>
            <a:r>
              <a:rPr lang="en-US" sz="1200" spc="-25" dirty="0" smtClean="0">
                <a:latin typeface="Arial"/>
                <a:cs typeface="Arial"/>
              </a:rPr>
              <a:t>work that  </a:t>
            </a:r>
            <a:r>
              <a:rPr lang="en-US" sz="1200" spc="-20" dirty="0" smtClean="0">
                <a:latin typeface="Arial"/>
                <a:cs typeface="Arial"/>
              </a:rPr>
              <a:t>node has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0" dirty="0" smtClean="0">
                <a:latin typeface="Arial"/>
                <a:cs typeface="Arial"/>
              </a:rPr>
              <a:t>carry </a:t>
            </a:r>
            <a:r>
              <a:rPr lang="en-US" sz="1200" spc="-25" dirty="0" smtClean="0">
                <a:latin typeface="Arial"/>
                <a:cs typeface="Arial"/>
              </a:rPr>
              <a:t>out </a:t>
            </a:r>
            <a:r>
              <a:rPr lang="en-US" sz="1200" spc="-15" dirty="0" smtClean="0">
                <a:latin typeface="Arial"/>
                <a:cs typeface="Arial"/>
              </a:rPr>
              <a:t>as </a:t>
            </a:r>
            <a:r>
              <a:rPr lang="en-US" sz="1200" spc="-25" dirty="0" smtClean="0">
                <a:latin typeface="Arial"/>
                <a:cs typeface="Arial"/>
              </a:rPr>
              <a:t>part </a:t>
            </a:r>
            <a:r>
              <a:rPr lang="en-US" sz="1200" spc="-20" dirty="0" smtClean="0">
                <a:latin typeface="Arial"/>
                <a:cs typeface="Arial"/>
              </a:rPr>
              <a:t>of </a:t>
            </a:r>
            <a:r>
              <a:rPr lang="en-US" sz="1200" spc="-15" dirty="0" smtClean="0">
                <a:latin typeface="Arial"/>
                <a:cs typeface="Arial"/>
              </a:rPr>
              <a:t>an </a:t>
            </a:r>
            <a:r>
              <a:rPr lang="en-US" sz="1200" spc="-25" dirty="0" smtClean="0">
                <a:latin typeface="Arial"/>
                <a:cs typeface="Arial"/>
              </a:rPr>
              <a:t>action. For example, </a:t>
            </a:r>
            <a:r>
              <a:rPr lang="en-US" sz="1200" spc="-20" dirty="0" smtClean="0">
                <a:latin typeface="Arial"/>
                <a:cs typeface="Arial"/>
              </a:rPr>
              <a:t>an </a:t>
            </a:r>
            <a:r>
              <a:rPr lang="en-US" sz="1200" spc="-25" dirty="0" smtClean="0">
                <a:latin typeface="Arial"/>
                <a:cs typeface="Arial"/>
              </a:rPr>
              <a:t>"action" </a:t>
            </a:r>
            <a:r>
              <a:rPr lang="en-US" sz="1200" spc="-15" dirty="0" smtClean="0">
                <a:latin typeface="Arial"/>
                <a:cs typeface="Arial"/>
              </a:rPr>
              <a:t>can </a:t>
            </a:r>
            <a:r>
              <a:rPr lang="en-US" sz="1200" spc="-25" dirty="0" smtClean="0">
                <a:latin typeface="Arial"/>
                <a:cs typeface="Arial"/>
              </a:rPr>
              <a:t>consist </a:t>
            </a:r>
            <a:r>
              <a:rPr lang="en-US" sz="1200" spc="-20" dirty="0" smtClean="0">
                <a:latin typeface="Arial"/>
                <a:cs typeface="Arial"/>
              </a:rPr>
              <a:t>of  </a:t>
            </a:r>
            <a:r>
              <a:rPr lang="en-US" sz="1200" spc="-25" dirty="0" smtClean="0">
                <a:latin typeface="Arial"/>
                <a:cs typeface="Arial"/>
              </a:rPr>
              <a:t>installing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err="1" smtClean="0">
                <a:latin typeface="Arial"/>
                <a:cs typeface="Arial"/>
              </a:rPr>
              <a:t>DataNode</a:t>
            </a:r>
            <a:r>
              <a:rPr lang="en-US" sz="1200" spc="-2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on </a:t>
            </a:r>
            <a:r>
              <a:rPr lang="en-US" sz="1200" spc="-20" dirty="0" smtClean="0">
                <a:latin typeface="Arial"/>
                <a:cs typeface="Arial"/>
              </a:rPr>
              <a:t>Node </a:t>
            </a:r>
            <a:r>
              <a:rPr lang="en-US" sz="1200" spc="-15" dirty="0" smtClean="0">
                <a:latin typeface="Arial"/>
                <a:cs typeface="Arial"/>
              </a:rPr>
              <a:t>n1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installing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err="1" smtClean="0">
                <a:latin typeface="Arial"/>
                <a:cs typeface="Arial"/>
              </a:rPr>
              <a:t>DataNode</a:t>
            </a:r>
            <a:r>
              <a:rPr lang="en-US" sz="1200" spc="-2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30" dirty="0" smtClean="0">
                <a:latin typeface="Arial"/>
                <a:cs typeface="Arial"/>
              </a:rPr>
              <a:t>secondary  </a:t>
            </a:r>
            <a:r>
              <a:rPr lang="en-US" sz="1200" spc="-25" dirty="0" err="1" smtClean="0">
                <a:latin typeface="Arial"/>
                <a:cs typeface="Arial"/>
              </a:rPr>
              <a:t>NameNode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on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Node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n2.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In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this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case,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"task"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for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n1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will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be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install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err="1" smtClean="0">
                <a:latin typeface="Arial"/>
                <a:cs typeface="Arial"/>
              </a:rPr>
              <a:t>DataNode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 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"tasks"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for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n2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will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be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install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both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5" dirty="0" err="1" smtClean="0">
                <a:latin typeface="Arial"/>
                <a:cs typeface="Arial"/>
              </a:rPr>
              <a:t>DataNode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secondary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err="1" smtClean="0">
                <a:latin typeface="Arial"/>
                <a:cs typeface="Arial"/>
              </a:rPr>
              <a:t>NameNode</a:t>
            </a:r>
            <a:r>
              <a:rPr lang="en-US" sz="1200" spc="-25" dirty="0" smtClean="0">
                <a:latin typeface="Arial"/>
                <a:cs typeface="Arial"/>
              </a:rPr>
              <a:t>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167640" algn="just">
              <a:lnSpc>
                <a:spcPts val="1610"/>
              </a:lnSpc>
              <a:spcBef>
                <a:spcPts val="655"/>
              </a:spcBef>
            </a:pPr>
            <a:r>
              <a:rPr lang="en-US" sz="1200" b="1" spc="-20" dirty="0" smtClean="0">
                <a:latin typeface="Arial"/>
                <a:cs typeface="Arial"/>
              </a:rPr>
              <a:t>Stage</a:t>
            </a:r>
            <a:r>
              <a:rPr lang="en-US" sz="1200" spc="-20" dirty="0" smtClean="0">
                <a:latin typeface="Arial"/>
                <a:cs typeface="Arial"/>
              </a:rPr>
              <a:t>:</a:t>
            </a:r>
            <a:r>
              <a:rPr lang="en-US" sz="1200" spc="-13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1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stage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refers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set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tasks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that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are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required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complete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an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operation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  are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independent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of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each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other;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all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tasks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in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same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stage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can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run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across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35" dirty="0" smtClean="0">
                <a:latin typeface="Arial"/>
                <a:cs typeface="Arial"/>
              </a:rPr>
              <a:t>different  </a:t>
            </a:r>
            <a:r>
              <a:rPr lang="en-US" sz="1200" spc="-25" dirty="0" smtClean="0">
                <a:latin typeface="Arial"/>
                <a:cs typeface="Arial"/>
              </a:rPr>
              <a:t>nodes </a:t>
            </a:r>
            <a:r>
              <a:rPr lang="en-US" sz="1200" spc="-20" dirty="0" smtClean="0">
                <a:latin typeface="Arial"/>
                <a:cs typeface="Arial"/>
              </a:rPr>
              <a:t>in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parallel.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179705">
              <a:lnSpc>
                <a:spcPct val="96100"/>
              </a:lnSpc>
              <a:spcBef>
                <a:spcPts val="555"/>
              </a:spcBef>
            </a:pPr>
            <a:r>
              <a:rPr lang="en-US" sz="1200" b="1" spc="-25" dirty="0" smtClean="0">
                <a:latin typeface="Arial"/>
                <a:cs typeface="Arial"/>
              </a:rPr>
              <a:t>Action</a:t>
            </a:r>
            <a:r>
              <a:rPr lang="en-US" sz="1200" spc="-25" dirty="0" smtClean="0">
                <a:latin typeface="Arial"/>
                <a:cs typeface="Arial"/>
              </a:rPr>
              <a:t>: </a:t>
            </a:r>
            <a:r>
              <a:rPr lang="en-US" sz="1200" spc="-10" dirty="0" smtClean="0">
                <a:latin typeface="Arial"/>
                <a:cs typeface="Arial"/>
              </a:rPr>
              <a:t>An </a:t>
            </a:r>
            <a:r>
              <a:rPr lang="en-US" sz="1200" spc="-25" dirty="0" smtClean="0">
                <a:latin typeface="Arial"/>
                <a:cs typeface="Arial"/>
              </a:rPr>
              <a:t>'action' consists </a:t>
            </a:r>
            <a:r>
              <a:rPr lang="en-US" sz="1200" spc="-20" dirty="0" smtClean="0">
                <a:latin typeface="Arial"/>
                <a:cs typeface="Arial"/>
              </a:rPr>
              <a:t>of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0" dirty="0" smtClean="0">
                <a:latin typeface="Arial"/>
                <a:cs typeface="Arial"/>
              </a:rPr>
              <a:t>task </a:t>
            </a:r>
            <a:r>
              <a:rPr lang="en-US" sz="1200" spc="-15" dirty="0" smtClean="0">
                <a:latin typeface="Arial"/>
                <a:cs typeface="Arial"/>
              </a:rPr>
              <a:t>or </a:t>
            </a:r>
            <a:r>
              <a:rPr lang="en-US" sz="1200" spc="-20" dirty="0" smtClean="0">
                <a:latin typeface="Arial"/>
                <a:cs typeface="Arial"/>
              </a:rPr>
              <a:t>tasks </a:t>
            </a:r>
            <a:r>
              <a:rPr lang="en-US" sz="1200" spc="-15" dirty="0" smtClean="0">
                <a:latin typeface="Arial"/>
                <a:cs typeface="Arial"/>
              </a:rPr>
              <a:t>on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machine </a:t>
            </a:r>
            <a:r>
              <a:rPr lang="en-US" sz="1200" spc="-15" dirty="0" smtClean="0">
                <a:latin typeface="Arial"/>
                <a:cs typeface="Arial"/>
              </a:rPr>
              <a:t>or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group </a:t>
            </a:r>
            <a:r>
              <a:rPr lang="en-US" sz="1200" spc="-15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machines.  </a:t>
            </a:r>
            <a:r>
              <a:rPr lang="en-US" sz="1200" spc="-20" dirty="0" smtClean="0">
                <a:latin typeface="Arial"/>
                <a:cs typeface="Arial"/>
              </a:rPr>
              <a:t>Each </a:t>
            </a:r>
            <a:r>
              <a:rPr lang="en-US" sz="1200" spc="-25" dirty="0" smtClean="0">
                <a:latin typeface="Arial"/>
                <a:cs typeface="Arial"/>
              </a:rPr>
              <a:t>action </a:t>
            </a:r>
            <a:r>
              <a:rPr lang="en-US" sz="1200" spc="-20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tracked </a:t>
            </a:r>
            <a:r>
              <a:rPr lang="en-US" sz="1200" spc="-15" dirty="0" smtClean="0">
                <a:latin typeface="Arial"/>
                <a:cs typeface="Arial"/>
              </a:rPr>
              <a:t>by an </a:t>
            </a:r>
            <a:r>
              <a:rPr lang="en-US" sz="1200" spc="-25" dirty="0" smtClean="0">
                <a:latin typeface="Arial"/>
                <a:cs typeface="Arial"/>
              </a:rPr>
              <a:t>action </a:t>
            </a:r>
            <a:r>
              <a:rPr lang="en-US" sz="1200" spc="-10" dirty="0" smtClean="0">
                <a:latin typeface="Arial"/>
                <a:cs typeface="Arial"/>
              </a:rPr>
              <a:t>id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nodes </a:t>
            </a:r>
            <a:r>
              <a:rPr lang="en-US" sz="1200" spc="-30" dirty="0" smtClean="0">
                <a:latin typeface="Arial"/>
                <a:cs typeface="Arial"/>
              </a:rPr>
              <a:t>report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status </a:t>
            </a:r>
            <a:r>
              <a:rPr lang="en-US" sz="1200" spc="-20" dirty="0" smtClean="0">
                <a:latin typeface="Arial"/>
                <a:cs typeface="Arial"/>
              </a:rPr>
              <a:t>at </a:t>
            </a:r>
            <a:r>
              <a:rPr lang="en-US" sz="1200" spc="-25" dirty="0" smtClean="0">
                <a:latin typeface="Arial"/>
                <a:cs typeface="Arial"/>
              </a:rPr>
              <a:t>least </a:t>
            </a:r>
            <a:r>
              <a:rPr lang="en-US" sz="1200" spc="-20" dirty="0" smtClean="0">
                <a:latin typeface="Arial"/>
                <a:cs typeface="Arial"/>
              </a:rPr>
              <a:t>at the  </a:t>
            </a:r>
            <a:r>
              <a:rPr lang="en-US" sz="1200" spc="-25" dirty="0" smtClean="0">
                <a:latin typeface="Arial"/>
                <a:cs typeface="Arial"/>
              </a:rPr>
              <a:t>granularity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action.</a:t>
            </a:r>
            <a:r>
              <a:rPr lang="en-US" sz="1200" spc="-13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An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action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can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be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considered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stage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under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execution.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In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this  </a:t>
            </a:r>
            <a:r>
              <a:rPr lang="en-US" sz="1200" spc="-25" dirty="0" smtClean="0">
                <a:latin typeface="Arial"/>
                <a:cs typeface="Arial"/>
              </a:rPr>
              <a:t>document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0" dirty="0" smtClean="0">
                <a:latin typeface="Arial"/>
                <a:cs typeface="Arial"/>
              </a:rPr>
              <a:t>stage and </a:t>
            </a:r>
            <a:r>
              <a:rPr lang="en-US" sz="1200" spc="-15" dirty="0" smtClean="0">
                <a:latin typeface="Arial"/>
                <a:cs typeface="Arial"/>
              </a:rPr>
              <a:t>an </a:t>
            </a:r>
            <a:r>
              <a:rPr lang="en-US" sz="1200" spc="-25" dirty="0" smtClean="0">
                <a:latin typeface="Arial"/>
                <a:cs typeface="Arial"/>
              </a:rPr>
              <a:t>action have one-to-one correspondence unless </a:t>
            </a:r>
            <a:r>
              <a:rPr lang="en-US" sz="1200" spc="-30" dirty="0" smtClean="0">
                <a:latin typeface="Arial"/>
                <a:cs typeface="Arial"/>
              </a:rPr>
              <a:t>specified  </a:t>
            </a:r>
            <a:r>
              <a:rPr lang="en-US" sz="1200" spc="-25" dirty="0" smtClean="0">
                <a:latin typeface="Arial"/>
                <a:cs typeface="Arial"/>
              </a:rPr>
              <a:t>otherwise.</a:t>
            </a:r>
            <a:r>
              <a:rPr lang="en-US" sz="1200" spc="-12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action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id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will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bijection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of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request-id,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stage-id.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34925">
              <a:lnSpc>
                <a:spcPct val="96000"/>
              </a:lnSpc>
              <a:spcBef>
                <a:spcPts val="600"/>
              </a:spcBef>
            </a:pPr>
            <a:r>
              <a:rPr lang="en-US" sz="1200" b="1" spc="-20" dirty="0" smtClean="0">
                <a:latin typeface="Arial"/>
                <a:cs typeface="Arial"/>
              </a:rPr>
              <a:t>Stage Plan</a:t>
            </a:r>
            <a:r>
              <a:rPr lang="en-US" sz="1200" spc="-20" dirty="0" smtClean="0">
                <a:latin typeface="Arial"/>
                <a:cs typeface="Arial"/>
              </a:rPr>
              <a:t>: An </a:t>
            </a:r>
            <a:r>
              <a:rPr lang="en-US" sz="1200" spc="-25" dirty="0" smtClean="0">
                <a:latin typeface="Arial"/>
                <a:cs typeface="Arial"/>
              </a:rPr>
              <a:t>operation typically consists </a:t>
            </a:r>
            <a:r>
              <a:rPr lang="en-US" sz="1200" spc="-20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multiple tasks </a:t>
            </a:r>
            <a:r>
              <a:rPr lang="en-US" sz="1200" spc="-15" dirty="0" smtClean="0">
                <a:latin typeface="Arial"/>
                <a:cs typeface="Arial"/>
              </a:rPr>
              <a:t>on </a:t>
            </a:r>
            <a:r>
              <a:rPr lang="en-US" sz="1200" spc="-25" dirty="0" smtClean="0">
                <a:latin typeface="Arial"/>
                <a:cs typeface="Arial"/>
              </a:rPr>
              <a:t>various </a:t>
            </a:r>
            <a:r>
              <a:rPr lang="en-US" sz="1200" spc="-30" dirty="0" smtClean="0">
                <a:latin typeface="Arial"/>
                <a:cs typeface="Arial"/>
              </a:rPr>
              <a:t>machines </a:t>
            </a:r>
            <a:r>
              <a:rPr lang="en-US" sz="1200" spc="-20" dirty="0" smtClean="0">
                <a:latin typeface="Arial"/>
                <a:cs typeface="Arial"/>
              </a:rPr>
              <a:t>and  they </a:t>
            </a:r>
            <a:r>
              <a:rPr lang="en-US" sz="1200" spc="-25" dirty="0" smtClean="0">
                <a:latin typeface="Arial"/>
                <a:cs typeface="Arial"/>
              </a:rPr>
              <a:t>usually have dependencies requiring </a:t>
            </a:r>
            <a:r>
              <a:rPr lang="en-US" sz="1200" spc="-20" dirty="0" smtClean="0">
                <a:latin typeface="Arial"/>
                <a:cs typeface="Arial"/>
              </a:rPr>
              <a:t>them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0" dirty="0" smtClean="0">
                <a:latin typeface="Arial"/>
                <a:cs typeface="Arial"/>
              </a:rPr>
              <a:t>run in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particular </a:t>
            </a:r>
            <a:r>
              <a:rPr lang="en-US" sz="1200" spc="-40" dirty="0" smtClean="0">
                <a:latin typeface="Arial"/>
                <a:cs typeface="Arial"/>
              </a:rPr>
              <a:t>order. </a:t>
            </a:r>
            <a:r>
              <a:rPr lang="en-US" sz="1200" spc="-25" dirty="0" smtClean="0">
                <a:latin typeface="Arial"/>
                <a:cs typeface="Arial"/>
              </a:rPr>
              <a:t>Some </a:t>
            </a:r>
            <a:r>
              <a:rPr lang="en-US" sz="1200" spc="-20" dirty="0" smtClean="0">
                <a:latin typeface="Arial"/>
                <a:cs typeface="Arial"/>
              </a:rPr>
              <a:t>tasks  are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required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complete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before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others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can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be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scheduled.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Therefore,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tasks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required  </a:t>
            </a:r>
            <a:r>
              <a:rPr lang="en-US" sz="1200" spc="-15" dirty="0" smtClean="0">
                <a:latin typeface="Arial"/>
                <a:cs typeface="Arial"/>
              </a:rPr>
              <a:t>for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an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operation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can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divided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in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various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stages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where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each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stage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must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completed  before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next stage, but </a:t>
            </a:r>
            <a:r>
              <a:rPr lang="en-US" sz="1200" spc="-20" dirty="0" smtClean="0">
                <a:latin typeface="Arial"/>
                <a:cs typeface="Arial"/>
              </a:rPr>
              <a:t>all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0" dirty="0" smtClean="0">
                <a:latin typeface="Arial"/>
                <a:cs typeface="Arial"/>
              </a:rPr>
              <a:t>tasks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0" dirty="0" smtClean="0">
                <a:latin typeface="Arial"/>
                <a:cs typeface="Arial"/>
              </a:rPr>
              <a:t>the same stage can </a:t>
            </a:r>
            <a:r>
              <a:rPr lang="en-US" sz="1200" spc="-15" dirty="0" smtClean="0">
                <a:latin typeface="Arial"/>
                <a:cs typeface="Arial"/>
              </a:rPr>
              <a:t>be </a:t>
            </a:r>
            <a:r>
              <a:rPr lang="en-US" sz="1200" spc="-25" dirty="0" smtClean="0">
                <a:latin typeface="Arial"/>
                <a:cs typeface="Arial"/>
              </a:rPr>
              <a:t>scheduled </a:t>
            </a:r>
            <a:r>
              <a:rPr lang="en-US" sz="1200" spc="-20" dirty="0" smtClean="0">
                <a:latin typeface="Arial"/>
                <a:cs typeface="Arial"/>
              </a:rPr>
              <a:t>in </a:t>
            </a:r>
            <a:r>
              <a:rPr lang="en-US" sz="1200" spc="-25" dirty="0" smtClean="0">
                <a:latin typeface="Arial"/>
                <a:cs typeface="Arial"/>
              </a:rPr>
              <a:t>parallel  across </a:t>
            </a:r>
            <a:r>
              <a:rPr lang="en-US" sz="1200" spc="-30" dirty="0" smtClean="0">
                <a:latin typeface="Arial"/>
                <a:cs typeface="Arial"/>
              </a:rPr>
              <a:t>different</a:t>
            </a:r>
            <a:r>
              <a:rPr lang="en-US" sz="1200" spc="-8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nodes.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424180">
              <a:lnSpc>
                <a:spcPts val="1610"/>
              </a:lnSpc>
              <a:spcBef>
                <a:spcPts val="645"/>
              </a:spcBef>
            </a:pPr>
            <a:r>
              <a:rPr lang="en-US" sz="1200" b="1" spc="-25" dirty="0" smtClean="0">
                <a:latin typeface="Arial"/>
                <a:cs typeface="Arial"/>
              </a:rPr>
              <a:t>Manifest</a:t>
            </a:r>
            <a:r>
              <a:rPr lang="en-US" sz="1200" spc="-25" dirty="0" smtClean="0">
                <a:latin typeface="Arial"/>
                <a:cs typeface="Arial"/>
              </a:rPr>
              <a:t>: Manifest refers </a:t>
            </a:r>
            <a:r>
              <a:rPr lang="en-US" sz="1200" spc="-15" dirty="0" smtClean="0">
                <a:latin typeface="Arial"/>
                <a:cs typeface="Arial"/>
              </a:rPr>
              <a:t>to the </a:t>
            </a:r>
            <a:r>
              <a:rPr lang="en-US" sz="1200" spc="-30" dirty="0" smtClean="0">
                <a:latin typeface="Arial"/>
                <a:cs typeface="Arial"/>
              </a:rPr>
              <a:t>definition </a:t>
            </a:r>
            <a:r>
              <a:rPr lang="en-US" sz="1200" spc="-20" dirty="0" smtClean="0">
                <a:latin typeface="Arial"/>
                <a:cs typeface="Arial"/>
              </a:rPr>
              <a:t>of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0" dirty="0" smtClean="0">
                <a:latin typeface="Arial"/>
                <a:cs typeface="Arial"/>
              </a:rPr>
              <a:t>task </a:t>
            </a:r>
            <a:r>
              <a:rPr lang="en-US" sz="1200" spc="-25" dirty="0" smtClean="0">
                <a:latin typeface="Arial"/>
                <a:cs typeface="Arial"/>
              </a:rPr>
              <a:t>which </a:t>
            </a:r>
            <a:r>
              <a:rPr lang="en-US" sz="1200" spc="-20" dirty="0" smtClean="0">
                <a:latin typeface="Arial"/>
                <a:cs typeface="Arial"/>
              </a:rPr>
              <a:t>is sent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node </a:t>
            </a:r>
            <a:r>
              <a:rPr lang="en-US" sz="1200" spc="-15" dirty="0" smtClean="0">
                <a:latin typeface="Arial"/>
                <a:cs typeface="Arial"/>
              </a:rPr>
              <a:t>for  </a:t>
            </a:r>
            <a:r>
              <a:rPr lang="en-US" sz="1200" spc="-25" dirty="0" smtClean="0">
                <a:latin typeface="Arial"/>
                <a:cs typeface="Arial"/>
              </a:rPr>
              <a:t>execution.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manifest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must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completely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define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task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must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be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serializable.  </a:t>
            </a:r>
            <a:r>
              <a:rPr lang="en-US" sz="1200" spc="-25" dirty="0" smtClean="0">
                <a:latin typeface="Arial"/>
                <a:cs typeface="Arial"/>
              </a:rPr>
              <a:t>Manifest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can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also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be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persisted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disk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for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recovery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or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record.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226060" algn="just">
              <a:lnSpc>
                <a:spcPct val="96200"/>
              </a:lnSpc>
              <a:spcBef>
                <a:spcPts val="560"/>
              </a:spcBef>
            </a:pPr>
            <a:r>
              <a:rPr lang="en-US" sz="1200" b="1" spc="-20" dirty="0" smtClean="0">
                <a:latin typeface="Arial"/>
                <a:cs typeface="Arial"/>
              </a:rPr>
              <a:t>Role</a:t>
            </a:r>
            <a:r>
              <a:rPr lang="en-US" sz="1200" spc="-20" dirty="0" smtClean="0">
                <a:latin typeface="Arial"/>
                <a:cs typeface="Arial"/>
              </a:rPr>
              <a:t>:</a:t>
            </a:r>
            <a:r>
              <a:rPr lang="en-US" sz="1200" spc="-13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12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role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maps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either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component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(for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example,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err="1" smtClean="0">
                <a:latin typeface="Arial"/>
                <a:cs typeface="Arial"/>
              </a:rPr>
              <a:t>NameNode</a:t>
            </a:r>
            <a:r>
              <a:rPr lang="en-US" sz="1200" spc="-25" dirty="0" smtClean="0">
                <a:latin typeface="Arial"/>
                <a:cs typeface="Arial"/>
              </a:rPr>
              <a:t>,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err="1" smtClean="0">
                <a:latin typeface="Arial"/>
                <a:cs typeface="Arial"/>
              </a:rPr>
              <a:t>DataNode</a:t>
            </a:r>
            <a:r>
              <a:rPr lang="en-US" sz="1200" spc="-25" dirty="0" smtClean="0">
                <a:latin typeface="Arial"/>
                <a:cs typeface="Arial"/>
              </a:rPr>
              <a:t>)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or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an  </a:t>
            </a:r>
            <a:r>
              <a:rPr lang="en-US" sz="1200" spc="-20" dirty="0" smtClean="0">
                <a:latin typeface="Arial"/>
                <a:cs typeface="Arial"/>
              </a:rPr>
              <a:t>action </a:t>
            </a:r>
            <a:r>
              <a:rPr lang="en-US" sz="1200" spc="-25" dirty="0" smtClean="0">
                <a:latin typeface="Arial"/>
                <a:cs typeface="Arial"/>
              </a:rPr>
              <a:t>(for example, </a:t>
            </a:r>
            <a:r>
              <a:rPr lang="en-US" sz="1200" spc="-20" dirty="0" smtClean="0">
                <a:latin typeface="Arial"/>
                <a:cs typeface="Arial"/>
              </a:rPr>
              <a:t>HDFS </a:t>
            </a:r>
            <a:r>
              <a:rPr lang="en-US" sz="1200" spc="-30" dirty="0" smtClean="0">
                <a:latin typeface="Arial"/>
                <a:cs typeface="Arial"/>
              </a:rPr>
              <a:t>rebalancing, </a:t>
            </a:r>
            <a:r>
              <a:rPr lang="en-US" sz="1200" spc="-20" dirty="0" err="1" smtClean="0">
                <a:latin typeface="Arial"/>
                <a:cs typeface="Arial"/>
              </a:rPr>
              <a:t>HBase</a:t>
            </a:r>
            <a:r>
              <a:rPr lang="en-US" sz="1200" spc="-20" dirty="0" smtClean="0">
                <a:latin typeface="Arial"/>
                <a:cs typeface="Arial"/>
              </a:rPr>
              <a:t> smoke test, other </a:t>
            </a:r>
            <a:r>
              <a:rPr lang="en-US" sz="1200" spc="-25" dirty="0" smtClean="0">
                <a:latin typeface="Arial"/>
                <a:cs typeface="Arial"/>
              </a:rPr>
              <a:t>admin commands,  etc.)</a:t>
            </a:r>
            <a:endParaRPr lang="en-US" sz="1200" dirty="0" smtClean="0">
              <a:latin typeface="Arial"/>
              <a:cs typeface="Arial"/>
            </a:endParaRPr>
          </a:p>
          <a:p>
            <a:pPr marL="12700" marR="145415">
              <a:lnSpc>
                <a:spcPts val="1610"/>
              </a:lnSpc>
              <a:spcBef>
                <a:spcPts val="615"/>
              </a:spcBef>
            </a:pP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9F62F-A611-4D35-9491-F2F2820E41DC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451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lang="en-US" sz="1200" spc="-15" dirty="0" smtClean="0">
                <a:latin typeface="Arial"/>
                <a:cs typeface="Arial"/>
              </a:rPr>
              <a:t>One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of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one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more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fascinating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pieces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120" dirty="0" smtClean="0">
                <a:latin typeface="Arial"/>
                <a:cs typeface="Arial"/>
              </a:rPr>
              <a:t> </a:t>
            </a:r>
            <a:r>
              <a:rPr lang="en-US" sz="1200" spc="-25" dirty="0" err="1" smtClean="0">
                <a:latin typeface="Arial"/>
                <a:cs typeface="Arial"/>
              </a:rPr>
              <a:t>Ambari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its</a:t>
            </a:r>
            <a:r>
              <a:rPr lang="en-US" sz="1200" spc="-114" dirty="0" smtClean="0">
                <a:latin typeface="Arial"/>
                <a:cs typeface="Arial"/>
              </a:rPr>
              <a:t> </a:t>
            </a:r>
            <a:r>
              <a:rPr lang="en-US" sz="1200" spc="-25" dirty="0" err="1" smtClean="0">
                <a:latin typeface="Arial"/>
                <a:cs typeface="Arial"/>
              </a:rPr>
              <a:t>Ambari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Metrics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System.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114935">
              <a:lnSpc>
                <a:spcPts val="1610"/>
              </a:lnSpc>
              <a:spcBef>
                <a:spcPts val="645"/>
              </a:spcBef>
            </a:pPr>
            <a:r>
              <a:rPr lang="en-US" sz="1200" b="1" spc="-20" dirty="0" smtClean="0">
                <a:latin typeface="Arial"/>
                <a:cs typeface="Arial"/>
              </a:rPr>
              <a:t>The </a:t>
            </a:r>
            <a:r>
              <a:rPr lang="en-US" sz="1200" b="1" spc="-30" dirty="0" err="1" smtClean="0">
                <a:latin typeface="Arial"/>
                <a:cs typeface="Arial"/>
              </a:rPr>
              <a:t>Ambari</a:t>
            </a:r>
            <a:r>
              <a:rPr lang="en-US" sz="1200" b="1" spc="-30" dirty="0" smtClean="0">
                <a:latin typeface="Arial"/>
                <a:cs typeface="Arial"/>
              </a:rPr>
              <a:t> </a:t>
            </a:r>
            <a:r>
              <a:rPr lang="en-US" sz="1200" b="1" spc="-25" dirty="0" smtClean="0">
                <a:latin typeface="Arial"/>
                <a:cs typeface="Arial"/>
              </a:rPr>
              <a:t>Metrics </a:t>
            </a:r>
            <a:r>
              <a:rPr lang="en-US" sz="1200" b="1" spc="-30" dirty="0" smtClean="0">
                <a:latin typeface="Arial"/>
                <a:cs typeface="Arial"/>
              </a:rPr>
              <a:t>System </a:t>
            </a:r>
            <a:r>
              <a:rPr lang="en-US" sz="1200" spc="-20" dirty="0" smtClean="0">
                <a:latin typeface="Arial"/>
                <a:cs typeface="Arial"/>
              </a:rPr>
              <a:t>("AMS") is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0" dirty="0" smtClean="0">
                <a:latin typeface="Arial"/>
                <a:cs typeface="Arial"/>
              </a:rPr>
              <a:t>system </a:t>
            </a:r>
            <a:r>
              <a:rPr lang="en-US" sz="1200" spc="-15" dirty="0" smtClean="0">
                <a:latin typeface="Arial"/>
                <a:cs typeface="Arial"/>
              </a:rPr>
              <a:t>for </a:t>
            </a:r>
            <a:r>
              <a:rPr lang="en-US" sz="1200" spc="-25" dirty="0" smtClean="0">
                <a:latin typeface="Arial"/>
                <a:cs typeface="Arial"/>
              </a:rPr>
              <a:t>collecting, aggregating </a:t>
            </a:r>
            <a:r>
              <a:rPr lang="en-US" sz="1200" spc="-20" dirty="0" smtClean="0">
                <a:latin typeface="Arial"/>
                <a:cs typeface="Arial"/>
              </a:rPr>
              <a:t>and  </a:t>
            </a:r>
            <a:r>
              <a:rPr lang="en-US" sz="1200" spc="-25" dirty="0" smtClean="0">
                <a:latin typeface="Arial"/>
                <a:cs typeface="Arial"/>
              </a:rPr>
              <a:t>serving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Hadoop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system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metrics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in</a:t>
            </a:r>
            <a:r>
              <a:rPr lang="en-US" sz="1200" spc="-120" dirty="0" smtClean="0">
                <a:latin typeface="Arial"/>
                <a:cs typeface="Arial"/>
              </a:rPr>
              <a:t> </a:t>
            </a:r>
            <a:r>
              <a:rPr lang="en-US" sz="1200" spc="-25" dirty="0" err="1" smtClean="0">
                <a:latin typeface="Arial"/>
                <a:cs typeface="Arial"/>
              </a:rPr>
              <a:t>Ambari</a:t>
            </a:r>
            <a:r>
              <a:rPr lang="en-US" sz="1200" spc="-25" dirty="0" smtClean="0">
                <a:latin typeface="Arial"/>
                <a:cs typeface="Arial"/>
              </a:rPr>
              <a:t>-managed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clusters.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13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AMS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works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as  </a:t>
            </a:r>
            <a:r>
              <a:rPr lang="en-US" sz="1200" spc="-25" dirty="0" smtClean="0">
                <a:latin typeface="Arial"/>
                <a:cs typeface="Arial"/>
              </a:rPr>
              <a:t>follows (note that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numbered points correspond </a:t>
            </a:r>
            <a:r>
              <a:rPr lang="en-US" sz="1200" spc="-20" dirty="0" smtClean="0">
                <a:latin typeface="Arial"/>
                <a:cs typeface="Arial"/>
              </a:rPr>
              <a:t>with the </a:t>
            </a:r>
            <a:r>
              <a:rPr lang="en-US" sz="1200" spc="-25" dirty="0" smtClean="0">
                <a:latin typeface="Arial"/>
                <a:cs typeface="Arial"/>
              </a:rPr>
              <a:t>following diagram. Read  through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each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step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find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corresponding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number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diagram).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5080">
              <a:lnSpc>
                <a:spcPct val="96200"/>
              </a:lnSpc>
              <a:spcBef>
                <a:spcPts val="555"/>
              </a:spcBef>
            </a:pP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above diagram depicts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high level conceptual architecture </a:t>
            </a:r>
            <a:r>
              <a:rPr lang="en-US" sz="1200" spc="-20" dirty="0" smtClean="0">
                <a:latin typeface="Arial"/>
                <a:cs typeface="Arial"/>
              </a:rPr>
              <a:t>of the new </a:t>
            </a:r>
            <a:r>
              <a:rPr lang="en-US" sz="1200" spc="-25" dirty="0" err="1" smtClean="0">
                <a:latin typeface="Arial"/>
                <a:cs typeface="Arial"/>
              </a:rPr>
              <a:t>Ambari</a:t>
            </a:r>
            <a:r>
              <a:rPr lang="en-US" sz="1200" spc="-25" dirty="0" smtClean="0">
                <a:latin typeface="Arial"/>
                <a:cs typeface="Arial"/>
              </a:rPr>
              <a:t>  Metrics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System.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Note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that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diagram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there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GUI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component,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this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is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75" dirty="0" smtClean="0">
                <a:latin typeface="Arial"/>
                <a:cs typeface="Arial"/>
              </a:rPr>
              <a:t> </a:t>
            </a:r>
            <a:r>
              <a:rPr lang="en-US" sz="1200" b="1" spc="-25" dirty="0" err="1" smtClean="0">
                <a:latin typeface="Arial"/>
                <a:cs typeface="Arial"/>
              </a:rPr>
              <a:t>Ambari</a:t>
            </a:r>
            <a:r>
              <a:rPr lang="en-US" sz="1200" b="1" spc="-25" dirty="0" smtClean="0">
                <a:latin typeface="Arial"/>
                <a:cs typeface="Arial"/>
              </a:rPr>
              <a:t>  </a:t>
            </a:r>
            <a:r>
              <a:rPr lang="en-US" sz="1200" b="1" spc="-20" dirty="0" smtClean="0">
                <a:latin typeface="Arial"/>
                <a:cs typeface="Arial"/>
              </a:rPr>
              <a:t>User</a:t>
            </a:r>
            <a:r>
              <a:rPr lang="en-US" sz="1200" b="1" spc="-50" dirty="0" smtClean="0">
                <a:latin typeface="Arial"/>
                <a:cs typeface="Arial"/>
              </a:rPr>
              <a:t> </a:t>
            </a:r>
            <a:r>
              <a:rPr lang="en-US" sz="1200" b="1" spc="-25" dirty="0" smtClean="0">
                <a:latin typeface="Arial"/>
                <a:cs typeface="Arial"/>
              </a:rPr>
              <a:t>Interface</a:t>
            </a:r>
            <a:r>
              <a:rPr lang="en-US" sz="1200" spc="-25" dirty="0" smtClean="0">
                <a:latin typeface="Arial"/>
                <a:cs typeface="Arial"/>
              </a:rPr>
              <a:t>,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which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web-based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interface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that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allows </a:t>
            </a:r>
            <a:r>
              <a:rPr lang="en-US" sz="1200" spc="-25" dirty="0" smtClean="0">
                <a:latin typeface="Arial"/>
                <a:cs typeface="Arial"/>
              </a:rPr>
              <a:t>users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easily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interact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with 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system.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9F62F-A611-4D35-9491-F2F2820E41D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004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5080">
              <a:lnSpc>
                <a:spcPts val="1610"/>
              </a:lnSpc>
              <a:spcBef>
                <a:spcPts val="640"/>
              </a:spcBef>
            </a:pPr>
            <a:r>
              <a:rPr lang="en-US" sz="1200" spc="-20" dirty="0" smtClean="0">
                <a:latin typeface="Arial"/>
                <a:cs typeface="Arial"/>
              </a:rPr>
              <a:t>There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are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two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err="1" smtClean="0">
                <a:latin typeface="Arial"/>
                <a:cs typeface="Arial"/>
              </a:rPr>
              <a:t>Ambari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interfaces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outside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world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(through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firewall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around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  </a:t>
            </a:r>
            <a:r>
              <a:rPr lang="en-US" sz="1200" spc="-25" dirty="0" smtClean="0">
                <a:latin typeface="Arial"/>
                <a:cs typeface="Arial"/>
              </a:rPr>
              <a:t>Hadoop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cluster):</a:t>
            </a:r>
            <a:endParaRPr lang="en-US" sz="1200" dirty="0" smtClean="0">
              <a:latin typeface="Arial"/>
              <a:cs typeface="Arial"/>
            </a:endParaRPr>
          </a:p>
          <a:p>
            <a:pPr marL="585470" indent="-344170">
              <a:lnSpc>
                <a:spcPct val="100000"/>
              </a:lnSpc>
              <a:spcBef>
                <a:spcPts val="585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0" dirty="0" err="1" smtClean="0">
                <a:latin typeface="Arial"/>
                <a:cs typeface="Arial"/>
              </a:rPr>
              <a:t>Ambari</a:t>
            </a:r>
            <a:r>
              <a:rPr lang="en-US" sz="1200" spc="-2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web Interface, which you will review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22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use</a:t>
            </a:r>
            <a:endParaRPr lang="en-US" sz="1200" dirty="0" smtClean="0">
              <a:latin typeface="Arial"/>
              <a:cs typeface="Arial"/>
            </a:endParaRPr>
          </a:p>
          <a:p>
            <a:pPr marL="585470" indent="-344170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custom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application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API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that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allows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programs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to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talk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to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err="1" smtClean="0">
                <a:latin typeface="Arial"/>
                <a:cs typeface="Arial"/>
              </a:rPr>
              <a:t>Ambari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9F62F-A611-4D35-9491-F2F2820E41D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742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20" dirty="0" smtClean="0">
                <a:latin typeface="Arial"/>
                <a:cs typeface="Arial"/>
              </a:rPr>
              <a:t>Note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that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"admin"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tab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an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icon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that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acts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drop-down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menu.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9F62F-A611-4D35-9491-F2F2820E41D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394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lang="en-US" sz="1200" spc="-20" dirty="0" smtClean="0">
                <a:latin typeface="Arial"/>
                <a:cs typeface="Arial"/>
              </a:rPr>
              <a:t>This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slide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shows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view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of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Dashboard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within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err="1" smtClean="0">
                <a:latin typeface="Arial"/>
                <a:cs typeface="Arial"/>
              </a:rPr>
              <a:t>Ambari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web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interface.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136525">
              <a:lnSpc>
                <a:spcPts val="1610"/>
              </a:lnSpc>
              <a:spcBef>
                <a:spcPts val="645"/>
              </a:spcBef>
            </a:pPr>
            <a:r>
              <a:rPr lang="en-US" sz="1200" spc="-25" dirty="0" smtClean="0">
                <a:latin typeface="Arial"/>
                <a:cs typeface="Arial"/>
              </a:rPr>
              <a:t>Notice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various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components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standard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dashboard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configuration.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typical  items </a:t>
            </a:r>
            <a:r>
              <a:rPr lang="en-US" sz="1200" spc="-20" dirty="0" smtClean="0">
                <a:latin typeface="Arial"/>
                <a:cs typeface="Arial"/>
              </a:rPr>
              <a:t>here</a:t>
            </a:r>
            <a:r>
              <a:rPr lang="en-US" sz="1200" spc="-8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include:</a:t>
            </a:r>
            <a:endParaRPr lang="en-US" sz="1200" dirty="0" smtClean="0">
              <a:latin typeface="Arial"/>
              <a:cs typeface="Arial"/>
            </a:endParaRPr>
          </a:p>
          <a:p>
            <a:pPr marL="585470" indent="-344170">
              <a:lnSpc>
                <a:spcPct val="100000"/>
              </a:lnSpc>
              <a:spcBef>
                <a:spcPts val="585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0" dirty="0" smtClean="0">
                <a:latin typeface="Arial"/>
                <a:cs typeface="Arial"/>
              </a:rPr>
              <a:t>HDFS Disk </a:t>
            </a:r>
            <a:r>
              <a:rPr lang="en-US" sz="1200" spc="-25" dirty="0" smtClean="0">
                <a:latin typeface="Arial"/>
                <a:cs typeface="Arial"/>
              </a:rPr>
              <a:t>Usage:</a:t>
            </a:r>
            <a:r>
              <a:rPr lang="en-US" sz="1200" spc="2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23%</a:t>
            </a:r>
            <a:endParaRPr lang="en-US" sz="1200" dirty="0" smtClean="0">
              <a:latin typeface="Arial"/>
              <a:cs typeface="Arial"/>
            </a:endParaRPr>
          </a:p>
          <a:p>
            <a:pPr marL="585470" marR="74930" indent="-344170">
              <a:lnSpc>
                <a:spcPts val="1610"/>
              </a:lnSpc>
              <a:spcBef>
                <a:spcPts val="740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5" dirty="0" err="1" smtClean="0">
                <a:latin typeface="Arial"/>
                <a:cs typeface="Arial"/>
              </a:rPr>
              <a:t>DataNodes</a:t>
            </a:r>
            <a:r>
              <a:rPr lang="en-US" sz="1200" spc="-25" dirty="0" smtClean="0">
                <a:latin typeface="Arial"/>
                <a:cs typeface="Arial"/>
              </a:rPr>
              <a:t> Live:</a:t>
            </a:r>
            <a:r>
              <a:rPr lang="en-US" sz="1200" spc="-7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1/1; </a:t>
            </a:r>
            <a:r>
              <a:rPr lang="en-US" sz="1200" spc="-20" dirty="0" smtClean="0">
                <a:latin typeface="Arial"/>
                <a:cs typeface="Arial"/>
              </a:rPr>
              <a:t>this </a:t>
            </a:r>
            <a:r>
              <a:rPr lang="en-US" sz="1200" spc="-25" dirty="0" smtClean="0">
                <a:latin typeface="Arial"/>
                <a:cs typeface="Arial"/>
              </a:rPr>
              <a:t>shows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0" dirty="0" smtClean="0">
                <a:latin typeface="Arial"/>
                <a:cs typeface="Arial"/>
              </a:rPr>
              <a:t>lab </a:t>
            </a:r>
            <a:r>
              <a:rPr lang="en-US" sz="1200" spc="-25" dirty="0" smtClean="0">
                <a:latin typeface="Arial"/>
                <a:cs typeface="Arial"/>
              </a:rPr>
              <a:t>environment. </a:t>
            </a:r>
            <a:r>
              <a:rPr lang="en-US" sz="1200" spc="-20" dirty="0" smtClean="0">
                <a:latin typeface="Arial"/>
                <a:cs typeface="Arial"/>
              </a:rPr>
              <a:t>There is </a:t>
            </a:r>
            <a:r>
              <a:rPr lang="en-US" sz="1200" dirty="0" smtClean="0">
                <a:latin typeface="Arial"/>
                <a:cs typeface="Arial"/>
              </a:rPr>
              <a:t>1 </a:t>
            </a:r>
            <a:r>
              <a:rPr lang="en-US" sz="1200" spc="-20" dirty="0" smtClean="0">
                <a:latin typeface="Arial"/>
                <a:cs typeface="Arial"/>
              </a:rPr>
              <a:t>data </a:t>
            </a:r>
            <a:r>
              <a:rPr lang="en-US" sz="1200" spc="-25" dirty="0" smtClean="0">
                <a:latin typeface="Arial"/>
                <a:cs typeface="Arial"/>
              </a:rPr>
              <a:t>node </a:t>
            </a:r>
            <a:r>
              <a:rPr lang="en-US" sz="1200" spc="-10" dirty="0" smtClean="0">
                <a:latin typeface="Arial"/>
                <a:cs typeface="Arial"/>
              </a:rPr>
              <a:t>in  </a:t>
            </a:r>
            <a:r>
              <a:rPr lang="en-US" sz="1200" spc="-20" dirty="0" smtClean="0">
                <a:latin typeface="Arial"/>
                <a:cs typeface="Arial"/>
              </a:rPr>
              <a:t>this </a:t>
            </a:r>
            <a:r>
              <a:rPr lang="en-US" sz="1200" spc="-25" dirty="0" smtClean="0">
                <a:latin typeface="Arial"/>
                <a:cs typeface="Arial"/>
              </a:rPr>
              <a:t>example,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15" dirty="0" smtClean="0">
                <a:latin typeface="Arial"/>
                <a:cs typeface="Arial"/>
              </a:rPr>
              <a:t>it </a:t>
            </a:r>
            <a:r>
              <a:rPr lang="en-US" sz="1200" spc="-20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live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23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running.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5080">
              <a:lnSpc>
                <a:spcPts val="1610"/>
              </a:lnSpc>
              <a:spcBef>
                <a:spcPts val="605"/>
              </a:spcBef>
            </a:pPr>
            <a:r>
              <a:rPr lang="en-US" sz="1200" spc="-20" dirty="0" smtClean="0">
                <a:latin typeface="Arial"/>
                <a:cs typeface="Arial"/>
              </a:rPr>
              <a:t>This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system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shown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here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has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been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up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27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days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("27.1</a:t>
            </a:r>
            <a:r>
              <a:rPr lang="en-US" sz="1200" spc="-20" dirty="0" smtClean="0">
                <a:latin typeface="Arial"/>
                <a:cs typeface="Arial"/>
              </a:rPr>
              <a:t> d"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for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err="1" smtClean="0">
                <a:latin typeface="Arial"/>
                <a:cs typeface="Arial"/>
              </a:rPr>
              <a:t>NameNode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Uptime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for  the </a:t>
            </a:r>
            <a:r>
              <a:rPr lang="en-US" sz="1200" spc="-30" dirty="0" err="1" smtClean="0">
                <a:latin typeface="Arial"/>
                <a:cs typeface="Arial"/>
              </a:rPr>
              <a:t>ResourceManager</a:t>
            </a:r>
            <a:r>
              <a:rPr lang="en-US" sz="1200" spc="-9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Uptime).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192405">
              <a:lnSpc>
                <a:spcPts val="1610"/>
              </a:lnSpc>
              <a:spcBef>
                <a:spcPts val="615"/>
              </a:spcBef>
            </a:pPr>
            <a:r>
              <a:rPr lang="en-US" sz="1200" spc="-20" dirty="0" smtClean="0">
                <a:latin typeface="Arial"/>
                <a:cs typeface="Arial"/>
              </a:rPr>
              <a:t>Note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30" dirty="0" smtClean="0">
                <a:latin typeface="Arial"/>
                <a:cs typeface="Arial"/>
              </a:rPr>
              <a:t>example, </a:t>
            </a:r>
            <a:r>
              <a:rPr lang="en-US" sz="1200" spc="-25" dirty="0" smtClean="0">
                <a:latin typeface="Arial"/>
                <a:cs typeface="Arial"/>
              </a:rPr>
              <a:t>which components </a:t>
            </a:r>
            <a:r>
              <a:rPr lang="en-US" sz="1200" spc="-20" dirty="0" smtClean="0">
                <a:latin typeface="Arial"/>
                <a:cs typeface="Arial"/>
              </a:rPr>
              <a:t>are </a:t>
            </a:r>
            <a:r>
              <a:rPr lang="en-US" sz="1200" spc="-25" dirty="0" smtClean="0">
                <a:latin typeface="Arial"/>
                <a:cs typeface="Arial"/>
              </a:rPr>
              <a:t>running: </a:t>
            </a:r>
            <a:r>
              <a:rPr lang="en-US" sz="1200" spc="-20" dirty="0" smtClean="0">
                <a:latin typeface="Arial"/>
                <a:cs typeface="Arial"/>
              </a:rPr>
              <a:t>all, </a:t>
            </a:r>
            <a:r>
              <a:rPr lang="en-US" sz="1200" spc="-25" dirty="0" smtClean="0">
                <a:latin typeface="Arial"/>
                <a:cs typeface="Arial"/>
              </a:rPr>
              <a:t>except </a:t>
            </a:r>
            <a:r>
              <a:rPr lang="en-US" sz="1200" spc="-25" dirty="0" err="1" smtClean="0">
                <a:latin typeface="Arial"/>
                <a:cs typeface="Arial"/>
              </a:rPr>
              <a:t>Accumulo</a:t>
            </a:r>
            <a:r>
              <a:rPr lang="en-US" sz="1200" spc="-2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  </a:t>
            </a:r>
            <a:r>
              <a:rPr lang="en-US" sz="1200" spc="-25" dirty="0" err="1" smtClean="0">
                <a:latin typeface="Arial"/>
                <a:cs typeface="Arial"/>
              </a:rPr>
              <a:t>SmartSense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are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running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smoothly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(notice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red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triangles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with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exclamation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points).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9F62F-A611-4D35-9491-F2F2820E41D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85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5080">
              <a:lnSpc>
                <a:spcPts val="1610"/>
              </a:lnSpc>
              <a:spcBef>
                <a:spcPts val="635"/>
              </a:spcBef>
            </a:pPr>
            <a:r>
              <a:rPr lang="en-US" sz="1200" spc="-10" dirty="0" smtClean="0">
                <a:latin typeface="Arial"/>
                <a:cs typeface="Arial"/>
              </a:rPr>
              <a:t>By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holding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your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mouse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cursor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over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"Card"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you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can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get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detailed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metrics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of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  </a:t>
            </a:r>
            <a:r>
              <a:rPr lang="en-US" sz="1200" spc="-25" dirty="0" smtClean="0">
                <a:latin typeface="Arial"/>
                <a:cs typeface="Arial"/>
              </a:rPr>
              <a:t>component.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15" dirty="0" smtClean="0">
                <a:latin typeface="Arial"/>
                <a:cs typeface="Arial"/>
              </a:rPr>
              <a:t>CPU </a:t>
            </a:r>
            <a:r>
              <a:rPr lang="en-US" sz="1200" spc="-25" dirty="0" smtClean="0">
                <a:latin typeface="Arial"/>
                <a:cs typeface="Arial"/>
              </a:rPr>
              <a:t>usage metric detail </a:t>
            </a:r>
            <a:r>
              <a:rPr lang="en-US" sz="1200" spc="-20" dirty="0" smtClean="0">
                <a:latin typeface="Arial"/>
                <a:cs typeface="Arial"/>
              </a:rPr>
              <a:t>is </a:t>
            </a:r>
            <a:r>
              <a:rPr lang="en-US" sz="1200" spc="-15" dirty="0" smtClean="0">
                <a:latin typeface="Arial"/>
                <a:cs typeface="Arial"/>
              </a:rPr>
              <a:t>on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28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next </a:t>
            </a:r>
            <a:r>
              <a:rPr lang="en-US" sz="1200" spc="-25" dirty="0" smtClean="0">
                <a:latin typeface="Arial"/>
                <a:cs typeface="Arial"/>
              </a:rPr>
              <a:t>slide.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9F62F-A611-4D35-9491-F2F2820E41D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289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20" dirty="0" smtClean="0">
                <a:latin typeface="Arial"/>
                <a:cs typeface="Arial"/>
              </a:rPr>
              <a:t>For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other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components,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such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CPU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usage,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you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may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not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as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interested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in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  </a:t>
            </a:r>
            <a:r>
              <a:rPr lang="en-US" sz="1200" spc="-25" dirty="0" smtClean="0">
                <a:latin typeface="Arial"/>
                <a:cs typeface="Arial"/>
              </a:rPr>
              <a:t>instantaneous metric value </a:t>
            </a:r>
            <a:r>
              <a:rPr lang="en-US" sz="1200" spc="-20" dirty="0" smtClean="0">
                <a:latin typeface="Arial"/>
                <a:cs typeface="Arial"/>
              </a:rPr>
              <a:t>as </a:t>
            </a:r>
            <a:r>
              <a:rPr lang="en-US" sz="1200" spc="-25" dirty="0" smtClean="0">
                <a:latin typeface="Arial"/>
                <a:cs typeface="Arial"/>
              </a:rPr>
              <a:t>you are </a:t>
            </a:r>
            <a:r>
              <a:rPr lang="en-US" sz="1200" spc="-20" dirty="0" smtClean="0">
                <a:latin typeface="Arial"/>
                <a:cs typeface="Arial"/>
              </a:rPr>
              <a:t>with </a:t>
            </a:r>
            <a:r>
              <a:rPr lang="en-US" sz="1200" spc="-25" dirty="0" smtClean="0">
                <a:latin typeface="Arial"/>
                <a:cs typeface="Arial"/>
              </a:rPr>
              <a:t>current disk usage, but you </a:t>
            </a:r>
            <a:r>
              <a:rPr lang="en-US" sz="1200" spc="-20" dirty="0" smtClean="0">
                <a:latin typeface="Arial"/>
                <a:cs typeface="Arial"/>
              </a:rPr>
              <a:t>may </a:t>
            </a:r>
            <a:r>
              <a:rPr lang="en-US" sz="1200" spc="-15" dirty="0" smtClean="0">
                <a:latin typeface="Arial"/>
                <a:cs typeface="Arial"/>
              </a:rPr>
              <a:t>be  </a:t>
            </a:r>
            <a:r>
              <a:rPr lang="en-US" sz="1200" spc="-25" dirty="0" smtClean="0">
                <a:latin typeface="Arial"/>
                <a:cs typeface="Arial"/>
              </a:rPr>
              <a:t>interested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metric over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28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recent </a:t>
            </a:r>
            <a:r>
              <a:rPr lang="en-US" sz="1200" spc="-20" dirty="0" smtClean="0">
                <a:latin typeface="Arial"/>
                <a:cs typeface="Arial"/>
              </a:rPr>
              <a:t>time </a:t>
            </a:r>
            <a:r>
              <a:rPr lang="en-US" sz="1200" spc="-30" dirty="0" smtClean="0">
                <a:latin typeface="Arial"/>
                <a:cs typeface="Arial"/>
              </a:rPr>
              <a:t>period.</a:t>
            </a:r>
            <a:endParaRPr lang="en-US" sz="1200" dirty="0" smtClean="0">
              <a:latin typeface="Arial"/>
              <a:cs typeface="Arial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9F62F-A611-4D35-9491-F2F2820E41D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734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130810">
              <a:lnSpc>
                <a:spcPts val="1610"/>
              </a:lnSpc>
              <a:spcBef>
                <a:spcPts val="635"/>
              </a:spcBef>
            </a:pPr>
            <a:r>
              <a:rPr lang="en-US" sz="1200" spc="-20" dirty="0" err="1" smtClean="0">
                <a:latin typeface="Arial"/>
                <a:cs typeface="Arial"/>
              </a:rPr>
              <a:t>Ambari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intended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to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be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center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for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monitoring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performance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Hadoop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cluster,  </a:t>
            </a:r>
            <a:r>
              <a:rPr lang="en-US" sz="1200" spc="-15" dirty="0" smtClean="0">
                <a:latin typeface="Arial"/>
                <a:cs typeface="Arial"/>
              </a:rPr>
              <a:t>as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well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center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for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generic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particular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alert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health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checks.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5080">
              <a:lnSpc>
                <a:spcPts val="1610"/>
              </a:lnSpc>
              <a:spcBef>
                <a:spcPts val="605"/>
              </a:spcBef>
            </a:pP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err="1" smtClean="0">
                <a:latin typeface="Arial"/>
                <a:cs typeface="Arial"/>
              </a:rPr>
              <a:t>Ambari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Metrics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System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("AMS")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system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for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collecting,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aggregating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serving  Hadoop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system metrics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5" dirty="0" err="1" smtClean="0">
                <a:latin typeface="Arial"/>
                <a:cs typeface="Arial"/>
              </a:rPr>
              <a:t>Ambari</a:t>
            </a:r>
            <a:r>
              <a:rPr lang="en-US" sz="1200" spc="-25" dirty="0" smtClean="0">
                <a:latin typeface="Arial"/>
                <a:cs typeface="Arial"/>
              </a:rPr>
              <a:t>-managed</a:t>
            </a:r>
            <a:r>
              <a:rPr lang="en-US" sz="1200" spc="-22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clusters.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9F62F-A611-4D35-9491-F2F2820E41D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2519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lang="en-US" sz="1200" spc="-20" dirty="0" smtClean="0">
                <a:latin typeface="Arial"/>
                <a:cs typeface="Arial"/>
              </a:rPr>
              <a:t>The Add </a:t>
            </a:r>
            <a:r>
              <a:rPr lang="en-US" sz="1200" spc="-25" dirty="0" smtClean="0">
                <a:latin typeface="Arial"/>
                <a:cs typeface="Arial"/>
              </a:rPr>
              <a:t>Service Wizard </a:t>
            </a:r>
            <a:r>
              <a:rPr lang="en-US" sz="1200" spc="-30" dirty="0" smtClean="0">
                <a:latin typeface="Arial"/>
                <a:cs typeface="Arial"/>
              </a:rPr>
              <a:t>allows </a:t>
            </a:r>
            <a:r>
              <a:rPr lang="en-US" sz="1200" spc="-25" dirty="0" smtClean="0">
                <a:latin typeface="Arial"/>
                <a:cs typeface="Arial"/>
              </a:rPr>
              <a:t>you</a:t>
            </a:r>
            <a:r>
              <a:rPr lang="en-US" sz="1200" spc="-1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to:</a:t>
            </a:r>
            <a:endParaRPr lang="en-US" sz="1200" dirty="0" smtClean="0">
              <a:latin typeface="Arial"/>
              <a:cs typeface="Arial"/>
            </a:endParaRPr>
          </a:p>
          <a:p>
            <a:pPr marL="12700" indent="228600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0" dirty="0" smtClean="0">
                <a:latin typeface="Arial"/>
                <a:cs typeface="Arial"/>
              </a:rPr>
              <a:t>add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service </a:t>
            </a:r>
            <a:r>
              <a:rPr lang="en-US" sz="1200" spc="-15" dirty="0" smtClean="0">
                <a:latin typeface="Arial"/>
                <a:cs typeface="Arial"/>
              </a:rPr>
              <a:t>to the</a:t>
            </a:r>
            <a:r>
              <a:rPr lang="en-US" sz="1200" spc="-24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cluster</a:t>
            </a:r>
            <a:endParaRPr lang="en-US" sz="1200" dirty="0" smtClean="0">
              <a:latin typeface="Arial"/>
              <a:cs typeface="Arial"/>
            </a:endParaRPr>
          </a:p>
          <a:p>
            <a:pPr marL="12700" indent="228600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0" dirty="0" smtClean="0">
                <a:latin typeface="Arial"/>
                <a:cs typeface="Arial"/>
              </a:rPr>
              <a:t>add </a:t>
            </a:r>
            <a:r>
              <a:rPr lang="en-US" sz="1200" spc="-25" dirty="0" smtClean="0">
                <a:latin typeface="Arial"/>
                <a:cs typeface="Arial"/>
              </a:rPr>
              <a:t>components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17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service</a:t>
            </a:r>
            <a:endParaRPr lang="en-US" sz="1200" dirty="0" smtClean="0">
              <a:latin typeface="Arial"/>
              <a:cs typeface="Arial"/>
            </a:endParaRPr>
          </a:p>
          <a:p>
            <a:pPr marL="12700" indent="228600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0" dirty="0" smtClean="0">
                <a:latin typeface="Arial"/>
                <a:cs typeface="Arial"/>
              </a:rPr>
              <a:t>create</a:t>
            </a:r>
            <a:r>
              <a:rPr lang="en-US" sz="1200" spc="-7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configuration</a:t>
            </a:r>
            <a:endParaRPr lang="en-US" sz="1200" dirty="0" smtClean="0">
              <a:latin typeface="Arial"/>
              <a:cs typeface="Arial"/>
            </a:endParaRPr>
          </a:p>
          <a:p>
            <a:pPr marL="12700" indent="228600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0" dirty="0" smtClean="0">
                <a:latin typeface="Arial"/>
                <a:cs typeface="Arial"/>
              </a:rPr>
              <a:t>apply </a:t>
            </a:r>
            <a:r>
              <a:rPr lang="en-US" sz="1200" spc="-25" dirty="0" smtClean="0">
                <a:latin typeface="Arial"/>
                <a:cs typeface="Arial"/>
              </a:rPr>
              <a:t>configuration </a:t>
            </a:r>
            <a:r>
              <a:rPr lang="en-US" sz="1200" spc="-15" dirty="0" smtClean="0">
                <a:latin typeface="Arial"/>
                <a:cs typeface="Arial"/>
              </a:rPr>
              <a:t>to the</a:t>
            </a:r>
            <a:r>
              <a:rPr lang="en-US" sz="1200" spc="-17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cluster</a:t>
            </a:r>
            <a:endParaRPr lang="en-US" sz="1200" dirty="0" smtClean="0">
              <a:latin typeface="Arial"/>
              <a:cs typeface="Arial"/>
            </a:endParaRPr>
          </a:p>
          <a:p>
            <a:pPr marL="12700" indent="228600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0" dirty="0" smtClean="0">
                <a:latin typeface="Arial"/>
                <a:cs typeface="Arial"/>
              </a:rPr>
              <a:t>create </a:t>
            </a:r>
            <a:r>
              <a:rPr lang="en-US" sz="1200" spc="-25" dirty="0" smtClean="0">
                <a:latin typeface="Arial"/>
                <a:cs typeface="Arial"/>
              </a:rPr>
              <a:t>host</a:t>
            </a:r>
            <a:r>
              <a:rPr lang="en-US" sz="1200" spc="-9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components</a:t>
            </a:r>
            <a:endParaRPr lang="en-US" sz="1200" dirty="0" smtClean="0">
              <a:latin typeface="Arial"/>
              <a:cs typeface="Arial"/>
            </a:endParaRPr>
          </a:p>
          <a:p>
            <a:pPr marL="12700" marR="4014470" indent="228600">
              <a:lnSpc>
                <a:spcPct val="131600"/>
              </a:lnSpc>
              <a:spcBef>
                <a:spcPts val="100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install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start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19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service  </a:t>
            </a:r>
            <a:r>
              <a:rPr lang="en-US" sz="1200" spc="-20" dirty="0" smtClean="0">
                <a:latin typeface="Arial"/>
                <a:cs typeface="Arial"/>
              </a:rPr>
              <a:t>For </a:t>
            </a:r>
            <a:r>
              <a:rPr lang="en-US" sz="1200" spc="-25" dirty="0" smtClean="0">
                <a:latin typeface="Arial"/>
                <a:cs typeface="Arial"/>
              </a:rPr>
              <a:t>further information, </a:t>
            </a:r>
            <a:r>
              <a:rPr lang="en-US" sz="1200" spc="-15" dirty="0" smtClean="0">
                <a:latin typeface="Arial"/>
                <a:cs typeface="Arial"/>
              </a:rPr>
              <a:t>go</a:t>
            </a:r>
            <a:r>
              <a:rPr lang="en-US" sz="1200" spc="-16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to:</a:t>
            </a:r>
            <a:endParaRPr lang="en-US" sz="1200" dirty="0" smtClean="0">
              <a:latin typeface="Arial"/>
              <a:cs typeface="Arial"/>
            </a:endParaRPr>
          </a:p>
          <a:p>
            <a:pPr marL="12700" marR="5080">
              <a:lnSpc>
                <a:spcPts val="1610"/>
              </a:lnSpc>
              <a:spcBef>
                <a:spcPts val="45"/>
              </a:spcBef>
            </a:pPr>
            <a:r>
              <a:rPr lang="en-US" sz="1200" spc="-30" dirty="0" smtClean="0">
                <a:latin typeface="Arial"/>
                <a:cs typeface="Arial"/>
              </a:rPr>
              <a:t>https://cwiki.apache.org/confluence/display/AMBARI/Adding+a+New+Service+to+an+E  </a:t>
            </a:r>
            <a:r>
              <a:rPr lang="en-US" sz="1200" spc="-25" dirty="0" err="1" smtClean="0">
                <a:latin typeface="Arial"/>
                <a:cs typeface="Arial"/>
              </a:rPr>
              <a:t>xisting+Cluster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9F62F-A611-4D35-9491-F2F2820E41DC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567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C:\!!Templates\Cross-brand_Ppt_template\Diagonal45Feath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" y="415930"/>
            <a:ext cx="4136204" cy="644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C:\!!Templates\Cross-brand_Ppt_template\!!Masthead_Final-1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"/>
            <a:ext cx="91440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4"/>
          <p:cNvSpPr txBox="1">
            <a:spLocks noChangeArrowheads="1"/>
          </p:cNvSpPr>
          <p:nvPr/>
        </p:nvSpPr>
        <p:spPr bwMode="auto">
          <a:xfrm>
            <a:off x="1714500" y="6465488"/>
            <a:ext cx="57150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100"/>
              </a:spcBef>
            </a:pPr>
            <a:r>
              <a:rPr lang="en-US" sz="1000" dirty="0">
                <a:solidFill>
                  <a:srgbClr val="008ABF"/>
                </a:solidFill>
                <a:latin typeface="Arial" panose="020B0604020202020204" pitchFamily="34" charset="0"/>
              </a:rPr>
              <a:t>© Copyright IBM Corporation 2018</a:t>
            </a:r>
          </a:p>
          <a:p>
            <a:pPr algn="ctr" eaLnBrk="1" hangingPunct="1">
              <a:spcBef>
                <a:spcPts val="100"/>
              </a:spcBef>
            </a:pPr>
            <a:r>
              <a:rPr lang="en-US" sz="1000" dirty="0">
                <a:solidFill>
                  <a:srgbClr val="008ABF"/>
                </a:solidFill>
                <a:latin typeface="Arial" panose="020B0604020202020204" pitchFamily="34" charset="0"/>
              </a:rPr>
              <a:t>Course materials may not be reproduced in whole or in part without the written permission of IBM.</a:t>
            </a:r>
          </a:p>
        </p:txBody>
      </p:sp>
      <p:sp>
        <p:nvSpPr>
          <p:cNvPr id="234506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3462337" y="1472184"/>
            <a:ext cx="5541264" cy="538585"/>
          </a:xfrm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6" tIns="45708" rIns="91416" bIns="45708" anchor="t">
            <a:spAutoFit/>
          </a:bodyPr>
          <a:lstStyle>
            <a:lvl1pPr algn="l" defTabSz="1370868" eaLnBrk="0" hangingPunct="0">
              <a:spcBef>
                <a:spcPct val="50000"/>
              </a:spcBef>
              <a:defRPr sz="2900" b="1" i="0" baseline="0">
                <a:solidFill>
                  <a:srgbClr val="00649D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fr-FR" noProof="0" smtClean="0"/>
              <a:t>Modifiez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52612" y="5441087"/>
            <a:ext cx="5146675" cy="5445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00">
                <a:solidFill>
                  <a:srgbClr val="008AB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2066" y="2382"/>
            <a:ext cx="9141621" cy="6855618"/>
          </a:xfrm>
          <a:prstGeom prst="rect">
            <a:avLst/>
          </a:prstGeom>
          <a:noFill/>
          <a:ln w="6350" algn="ctr">
            <a:solidFill>
              <a:srgbClr val="00649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37053" tIns="68526" rIns="137053" bIns="68526" anchor="ctr"/>
          <a:lstStyle/>
          <a:p>
            <a:endParaRPr 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5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744" y="1188720"/>
            <a:ext cx="8805672" cy="5358384"/>
          </a:xfrm>
          <a:prstGeom prst="rect">
            <a:avLst/>
          </a:prstGeom>
        </p:spPr>
        <p:txBody>
          <a:bodyPr/>
          <a:lstStyle>
            <a:lvl1pPr marL="231775" indent="-231775">
              <a:buClr>
                <a:srgbClr val="00649D"/>
              </a:buClr>
              <a:buSzPct val="120000"/>
              <a:buFont typeface="Arial" panose="020B0604020202020204" pitchFamily="34" charset="0"/>
              <a:buChar char="•"/>
              <a:defRPr sz="21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166688">
              <a:buClr>
                <a:srgbClr val="008ABF"/>
              </a:buClr>
              <a:buSzPct val="80000"/>
              <a:defRPr lang="en-US" sz="19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-166688">
              <a:buClr>
                <a:srgbClr val="008ABF"/>
              </a:buClr>
              <a:buSzPct val="80000"/>
              <a:buFont typeface="Verdana" panose="020B0604030504040204" pitchFamily="34" charset="0"/>
              <a:buChar char="−"/>
              <a:def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508387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!!Templates\Cross-brand_Ppt_template\Topic_diagonals_footer-ro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2" y="423863"/>
            <a:ext cx="4114800" cy="609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0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3465576" y="1481328"/>
            <a:ext cx="4968264" cy="2165318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30724" rIns="61448" bIns="30724" anchor="t"/>
          <a:lstStyle>
            <a:lvl1pPr>
              <a:defRPr sz="2900" baseline="0">
                <a:solidFill>
                  <a:srgbClr val="00649D"/>
                </a:solidFill>
              </a:defRPr>
            </a:lvl1pPr>
          </a:lstStyle>
          <a:p>
            <a:pPr lvl="0"/>
            <a:r>
              <a:rPr lang="en-US" noProof="0" dirty="0"/>
              <a:t>Topic title</a:t>
            </a:r>
            <a:br>
              <a:rPr lang="en-US" noProof="0" dirty="0"/>
            </a:br>
            <a:endParaRPr lang="en-US" noProof="0" dirty="0"/>
          </a:p>
        </p:txBody>
      </p:sp>
      <p:pic>
        <p:nvPicPr>
          <p:cNvPr id="8" name="Picture 6" descr="C:\!!Templates\Cross-brand_Ppt_template\!!Masthead_Final-1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"/>
            <a:ext cx="91440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317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05" name="Rectangle 33"/>
          <p:cNvSpPr>
            <a:spLocks noGrp="1" noChangeArrowheads="1"/>
          </p:cNvSpPr>
          <p:nvPr>
            <p:ph type="title"/>
          </p:nvPr>
        </p:nvSpPr>
        <p:spPr bwMode="auto">
          <a:xfrm>
            <a:off x="219456" y="457200"/>
            <a:ext cx="8833104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7013577" y="6640513"/>
            <a:ext cx="20351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000" dirty="0">
                <a:solidFill>
                  <a:srgbClr val="008ABF"/>
                </a:solidFill>
                <a:latin typeface="Arial" panose="020B0604020202020204" pitchFamily="34" charset="0"/>
              </a:rPr>
              <a:t>© Copyright IBM Corporation 2018</a:t>
            </a:r>
          </a:p>
        </p:txBody>
      </p:sp>
      <p:sp>
        <p:nvSpPr>
          <p:cNvPr id="2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000">
                <a:solidFill>
                  <a:srgbClr val="008ABF"/>
                </a:solidFill>
                <a:latin typeface="Arial" panose="020B0604020202020204" pitchFamily="34" charset="0"/>
              </a:rPr>
              <a:t>Introduction to Big Data and Data Analytics</a:t>
            </a:r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4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3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5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6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7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9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11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12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14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15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16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17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18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19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20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21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2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7744" y="1188720"/>
            <a:ext cx="8805672" cy="5358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2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2066" y="2382"/>
            <a:ext cx="9141621" cy="6855618"/>
          </a:xfrm>
          <a:prstGeom prst="rect">
            <a:avLst/>
          </a:prstGeom>
          <a:noFill/>
          <a:ln w="6350" algn="ctr">
            <a:solidFill>
              <a:srgbClr val="00649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37053" tIns="68526" rIns="137053" bIns="68526" anchor="ctr"/>
          <a:lstStyle/>
          <a:p>
            <a:endParaRPr lang="en-US" sz="1800" dirty="0">
              <a:latin typeface="Arial" panose="020B0604020202020204" pitchFamily="34" charset="0"/>
            </a:endParaRPr>
          </a:p>
        </p:txBody>
      </p:sp>
      <p:pic>
        <p:nvPicPr>
          <p:cNvPr id="8" name="Picture 6" descr="C:\!!Templates\Cross-brand_Ppt_template\!!Masthead_Final-1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"/>
            <a:ext cx="91440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79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3912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649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913912" rtl="0" eaLnBrk="1" fontAlgn="base" hangingPunct="1">
        <a:spcBef>
          <a:spcPct val="0"/>
        </a:spcBef>
        <a:spcAft>
          <a:spcPct val="0"/>
        </a:spcAft>
        <a:defRPr sz="3598" b="1">
          <a:solidFill>
            <a:schemeClr val="tx1"/>
          </a:solidFill>
          <a:latin typeface="Tahoma" pitchFamily="34" charset="0"/>
        </a:defRPr>
      </a:lvl2pPr>
      <a:lvl3pPr algn="l" defTabSz="913912" rtl="0" eaLnBrk="1" fontAlgn="base" hangingPunct="1">
        <a:spcBef>
          <a:spcPct val="0"/>
        </a:spcBef>
        <a:spcAft>
          <a:spcPct val="0"/>
        </a:spcAft>
        <a:defRPr sz="3598" b="1">
          <a:solidFill>
            <a:schemeClr val="tx1"/>
          </a:solidFill>
          <a:latin typeface="Tahoma" pitchFamily="34" charset="0"/>
        </a:defRPr>
      </a:lvl3pPr>
      <a:lvl4pPr algn="l" defTabSz="913912" rtl="0" eaLnBrk="1" fontAlgn="base" hangingPunct="1">
        <a:spcBef>
          <a:spcPct val="0"/>
        </a:spcBef>
        <a:spcAft>
          <a:spcPct val="0"/>
        </a:spcAft>
        <a:defRPr sz="3598" b="1">
          <a:solidFill>
            <a:schemeClr val="tx1"/>
          </a:solidFill>
          <a:latin typeface="Tahoma" pitchFamily="34" charset="0"/>
        </a:defRPr>
      </a:lvl4pPr>
      <a:lvl5pPr algn="l" defTabSz="913912" rtl="0" eaLnBrk="1" fontAlgn="base" hangingPunct="1">
        <a:spcBef>
          <a:spcPct val="0"/>
        </a:spcBef>
        <a:spcAft>
          <a:spcPct val="0"/>
        </a:spcAft>
        <a:defRPr sz="3598" b="1">
          <a:solidFill>
            <a:schemeClr val="tx1"/>
          </a:solidFill>
          <a:latin typeface="Tahoma" pitchFamily="34" charset="0"/>
        </a:defRPr>
      </a:lvl5pPr>
      <a:lvl6pPr marL="685434" algn="l" defTabSz="913912" rtl="0" eaLnBrk="1" fontAlgn="base" hangingPunct="1">
        <a:spcBef>
          <a:spcPct val="0"/>
        </a:spcBef>
        <a:spcAft>
          <a:spcPct val="0"/>
        </a:spcAft>
        <a:defRPr sz="3598" b="1">
          <a:solidFill>
            <a:schemeClr val="tx1"/>
          </a:solidFill>
          <a:latin typeface="Tahoma" pitchFamily="34" charset="0"/>
        </a:defRPr>
      </a:lvl6pPr>
      <a:lvl7pPr marL="1370868" algn="l" defTabSz="913912" rtl="0" eaLnBrk="1" fontAlgn="base" hangingPunct="1">
        <a:spcBef>
          <a:spcPct val="0"/>
        </a:spcBef>
        <a:spcAft>
          <a:spcPct val="0"/>
        </a:spcAft>
        <a:defRPr sz="3598" b="1">
          <a:solidFill>
            <a:schemeClr val="tx1"/>
          </a:solidFill>
          <a:latin typeface="Tahoma" pitchFamily="34" charset="0"/>
        </a:defRPr>
      </a:lvl7pPr>
      <a:lvl8pPr marL="2056303" algn="l" defTabSz="913912" rtl="0" eaLnBrk="1" fontAlgn="base" hangingPunct="1">
        <a:spcBef>
          <a:spcPct val="0"/>
        </a:spcBef>
        <a:spcAft>
          <a:spcPct val="0"/>
        </a:spcAft>
        <a:defRPr sz="3598" b="1">
          <a:solidFill>
            <a:schemeClr val="tx1"/>
          </a:solidFill>
          <a:latin typeface="Tahoma" pitchFamily="34" charset="0"/>
        </a:defRPr>
      </a:lvl8pPr>
      <a:lvl9pPr marL="2741737" algn="l" defTabSz="913912" rtl="0" eaLnBrk="1" fontAlgn="base" hangingPunct="1">
        <a:spcBef>
          <a:spcPct val="0"/>
        </a:spcBef>
        <a:spcAft>
          <a:spcPct val="0"/>
        </a:spcAft>
        <a:defRPr sz="3598" b="1">
          <a:solidFill>
            <a:schemeClr val="tx1"/>
          </a:solidFill>
          <a:latin typeface="Tahoma" pitchFamily="34" charset="0"/>
        </a:defRPr>
      </a:lvl9pPr>
    </p:titleStyle>
    <p:bodyStyle>
      <a:lvl1pPr marL="230859" indent="-230859" algn="l" defTabSz="913912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685434" indent="-228478" algn="l" defTabSz="913912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21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30532" indent="-173739" algn="l" defTabSz="913912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21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0868" indent="-171359" algn="l" defTabSz="913912" rtl="0" eaLnBrk="1" fontAlgn="base" hangingPunct="1">
        <a:spcBef>
          <a:spcPct val="30000"/>
        </a:spcBef>
        <a:spcAft>
          <a:spcPct val="0"/>
        </a:spcAft>
        <a:buClr>
          <a:srgbClr val="969696"/>
        </a:buClr>
        <a:buChar char="•"/>
        <a:defRPr sz="1649">
          <a:solidFill>
            <a:srgbClr val="4C4C4C"/>
          </a:solidFill>
          <a:latin typeface="Arial" charset="0"/>
        </a:defRPr>
      </a:lvl4pPr>
      <a:lvl5pPr marL="1656466" indent="-171359" algn="l" defTabSz="913912" rtl="0" eaLnBrk="1" fontAlgn="base" hangingPunct="1">
        <a:spcBef>
          <a:spcPct val="30000"/>
        </a:spcBef>
        <a:spcAft>
          <a:spcPct val="0"/>
        </a:spcAft>
        <a:buClr>
          <a:srgbClr val="969696"/>
        </a:buClr>
        <a:buChar char="•"/>
        <a:defRPr sz="1649">
          <a:solidFill>
            <a:srgbClr val="4C4C4C"/>
          </a:solidFill>
          <a:latin typeface="Arial" charset="0"/>
        </a:defRPr>
      </a:lvl5pPr>
      <a:lvl6pPr marL="2341900" indent="-171359" algn="l" defTabSz="913912" rtl="0" eaLnBrk="1" fontAlgn="base" hangingPunct="1">
        <a:spcBef>
          <a:spcPct val="30000"/>
        </a:spcBef>
        <a:spcAft>
          <a:spcPct val="0"/>
        </a:spcAft>
        <a:buClr>
          <a:srgbClr val="969696"/>
        </a:buClr>
        <a:buChar char="•"/>
        <a:defRPr sz="1649">
          <a:solidFill>
            <a:srgbClr val="4C4C4C"/>
          </a:solidFill>
          <a:latin typeface="Arial" charset="0"/>
        </a:defRPr>
      </a:lvl6pPr>
      <a:lvl7pPr marL="3027335" indent="-171359" algn="l" defTabSz="913912" rtl="0" eaLnBrk="1" fontAlgn="base" hangingPunct="1">
        <a:spcBef>
          <a:spcPct val="30000"/>
        </a:spcBef>
        <a:spcAft>
          <a:spcPct val="0"/>
        </a:spcAft>
        <a:buClr>
          <a:srgbClr val="969696"/>
        </a:buClr>
        <a:buChar char="•"/>
        <a:defRPr sz="1649">
          <a:solidFill>
            <a:srgbClr val="4C4C4C"/>
          </a:solidFill>
          <a:latin typeface="Arial" charset="0"/>
        </a:defRPr>
      </a:lvl7pPr>
      <a:lvl8pPr marL="3712769" indent="-171359" algn="l" defTabSz="913912" rtl="0" eaLnBrk="1" fontAlgn="base" hangingPunct="1">
        <a:spcBef>
          <a:spcPct val="30000"/>
        </a:spcBef>
        <a:spcAft>
          <a:spcPct val="0"/>
        </a:spcAft>
        <a:buClr>
          <a:srgbClr val="969696"/>
        </a:buClr>
        <a:buChar char="•"/>
        <a:defRPr sz="1649">
          <a:solidFill>
            <a:srgbClr val="4C4C4C"/>
          </a:solidFill>
          <a:latin typeface="Arial" charset="0"/>
        </a:defRPr>
      </a:lvl8pPr>
      <a:lvl9pPr marL="4398203" indent="-171359" algn="l" defTabSz="913912" rtl="0" eaLnBrk="1" fontAlgn="base" hangingPunct="1">
        <a:spcBef>
          <a:spcPct val="30000"/>
        </a:spcBef>
        <a:spcAft>
          <a:spcPct val="0"/>
        </a:spcAft>
        <a:buClr>
          <a:srgbClr val="969696"/>
        </a:buClr>
        <a:buChar char="•"/>
        <a:defRPr sz="1649">
          <a:solidFill>
            <a:srgbClr val="4C4C4C"/>
          </a:solidFill>
          <a:latin typeface="Arial" charset="0"/>
        </a:defRPr>
      </a:lvl9pPr>
    </p:bodyStyle>
    <p:otherStyle>
      <a:defPPr>
        <a:defRPr lang="en-US"/>
      </a:defPPr>
      <a:lvl1pPr marL="0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1pPr>
      <a:lvl2pPr marL="685434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2pPr>
      <a:lvl3pPr marL="1370868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3pPr>
      <a:lvl4pPr marL="2056303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1737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427171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4112605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798040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483474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sz="quarter"/>
          </p:nvPr>
        </p:nvSpPr>
        <p:spPr>
          <a:xfrm>
            <a:off x="3462337" y="1472184"/>
            <a:ext cx="5541264" cy="584751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fr-FR" sz="3200" dirty="0">
                <a:latin typeface="Arial"/>
                <a:cs typeface="Arial"/>
              </a:rPr>
              <a:t>Apache</a:t>
            </a:r>
            <a:r>
              <a:rPr lang="fr-FR" sz="3200" spc="75" dirty="0">
                <a:latin typeface="Arial"/>
                <a:cs typeface="Arial"/>
              </a:rPr>
              <a:t> </a:t>
            </a:r>
            <a:r>
              <a:rPr lang="fr-FR" sz="3200" spc="-5" dirty="0" err="1">
                <a:latin typeface="Arial"/>
                <a:cs typeface="Arial"/>
              </a:rPr>
              <a:t>Ambari</a:t>
            </a:r>
            <a:endParaRPr lang="fr-FR" sz="3200" dirty="0">
              <a:latin typeface="Arial"/>
              <a:cs typeface="Arial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sz="2400" spc="15" dirty="0">
                <a:latin typeface="Arial"/>
                <a:cs typeface="Arial"/>
              </a:rPr>
              <a:t>Data Science</a:t>
            </a:r>
            <a:r>
              <a:rPr lang="fr-FR" sz="2400" spc="-80" dirty="0">
                <a:latin typeface="Arial"/>
                <a:cs typeface="Arial"/>
              </a:rPr>
              <a:t> </a:t>
            </a:r>
            <a:r>
              <a:rPr lang="fr-FR" sz="2400" spc="15" dirty="0" err="1" smtClean="0">
                <a:latin typeface="Arial"/>
                <a:cs typeface="Arial"/>
              </a:rPr>
              <a:t>Foundations</a:t>
            </a:r>
            <a:endParaRPr lang="fr-FR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9196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5" dirty="0">
                <a:latin typeface="Arial"/>
                <a:cs typeface="Arial"/>
              </a:rPr>
              <a:t>The </a:t>
            </a:r>
            <a:r>
              <a:rPr lang="fr-FR" spc="-15" dirty="0" err="1">
                <a:latin typeface="Arial"/>
                <a:cs typeface="Arial"/>
              </a:rPr>
              <a:t>Ambari</a:t>
            </a:r>
            <a:r>
              <a:rPr lang="fr-FR" spc="-15" dirty="0">
                <a:latin typeface="Arial"/>
                <a:cs typeface="Arial"/>
              </a:rPr>
              <a:t> </a:t>
            </a:r>
            <a:r>
              <a:rPr lang="fr-FR" spc="-5" dirty="0">
                <a:latin typeface="Arial"/>
                <a:cs typeface="Arial"/>
              </a:rPr>
              <a:t>web</a:t>
            </a:r>
            <a:r>
              <a:rPr lang="fr-FR" spc="-30" dirty="0">
                <a:latin typeface="Arial"/>
                <a:cs typeface="Arial"/>
              </a:rPr>
              <a:t> </a:t>
            </a:r>
            <a:r>
              <a:rPr lang="fr-FR" spc="-5" dirty="0" err="1" smtClean="0">
                <a:latin typeface="Arial"/>
                <a:cs typeface="Arial"/>
              </a:rPr>
              <a:t>dashboard</a:t>
            </a:r>
            <a:endParaRPr lang="fr-FR" dirty="0"/>
          </a:p>
        </p:txBody>
      </p:sp>
      <p:sp>
        <p:nvSpPr>
          <p:cNvPr id="4" name="object 7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221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" dirty="0">
                <a:latin typeface="Arial"/>
                <a:cs typeface="Arial"/>
              </a:rPr>
              <a:t>Metric </a:t>
            </a:r>
            <a:r>
              <a:rPr lang="en-US" dirty="0">
                <a:latin typeface="Arial"/>
                <a:cs typeface="Arial"/>
              </a:rPr>
              <a:t>details on </a:t>
            </a:r>
            <a:r>
              <a:rPr lang="en-US" spc="-5" dirty="0">
                <a:latin typeface="Arial"/>
                <a:cs typeface="Arial"/>
              </a:rPr>
              <a:t>the </a:t>
            </a:r>
            <a:r>
              <a:rPr lang="en-US" spc="-15" dirty="0" err="1">
                <a:latin typeface="Arial"/>
                <a:cs typeface="Arial"/>
              </a:rPr>
              <a:t>Ambari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dashboard</a:t>
            </a:r>
            <a:endParaRPr lang="fr-FR" dirty="0"/>
          </a:p>
        </p:txBody>
      </p:sp>
      <p:sp>
        <p:nvSpPr>
          <p:cNvPr id="4" name="object 5"/>
          <p:cNvSpPr/>
          <p:nvPr/>
        </p:nvSpPr>
        <p:spPr>
          <a:xfrm>
            <a:off x="4179828" y="1602500"/>
            <a:ext cx="4784660" cy="3698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6"/>
          <p:cNvSpPr/>
          <p:nvPr/>
        </p:nvSpPr>
        <p:spPr>
          <a:xfrm>
            <a:off x="4250003" y="2039848"/>
            <a:ext cx="4786493" cy="3261360"/>
          </a:xfrm>
          <a:custGeom>
            <a:avLst/>
            <a:gdLst/>
            <a:ahLst/>
            <a:cxnLst/>
            <a:rect l="l" t="t" r="r" b="b"/>
            <a:pathLst>
              <a:path w="2872104" h="3261360">
                <a:moveTo>
                  <a:pt x="0" y="3261075"/>
                </a:moveTo>
                <a:lnTo>
                  <a:pt x="2871774" y="3261075"/>
                </a:lnTo>
                <a:lnTo>
                  <a:pt x="2871774" y="0"/>
                </a:lnTo>
                <a:lnTo>
                  <a:pt x="0" y="0"/>
                </a:lnTo>
                <a:lnTo>
                  <a:pt x="0" y="3261075"/>
                </a:lnTo>
                <a:close/>
              </a:path>
            </a:pathLst>
          </a:custGeom>
          <a:ln w="38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/>
          <p:cNvSpPr txBox="1"/>
          <p:nvPr/>
        </p:nvSpPr>
        <p:spPr>
          <a:xfrm>
            <a:off x="467544" y="1287599"/>
            <a:ext cx="4248472" cy="4933787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775"/>
              </a:spcBef>
            </a:pPr>
            <a:r>
              <a:rPr sz="2000" b="1" spc="-10" dirty="0">
                <a:solidFill>
                  <a:srgbClr val="00649D"/>
                </a:solidFill>
                <a:latin typeface="Arial"/>
                <a:cs typeface="Arial"/>
              </a:rPr>
              <a:t>Metric </a:t>
            </a:r>
            <a:r>
              <a:rPr sz="2000" b="1" dirty="0">
                <a:solidFill>
                  <a:srgbClr val="00649D"/>
                </a:solidFill>
                <a:latin typeface="Arial"/>
                <a:cs typeface="Arial"/>
              </a:rPr>
              <a:t>details on </a:t>
            </a:r>
            <a:r>
              <a:rPr sz="2000" b="1" spc="-5" dirty="0">
                <a:solidFill>
                  <a:srgbClr val="00649D"/>
                </a:solidFill>
                <a:latin typeface="Arial"/>
                <a:cs typeface="Arial"/>
              </a:rPr>
              <a:t>the </a:t>
            </a:r>
            <a:r>
              <a:rPr sz="2000" b="1" spc="-15" dirty="0">
                <a:solidFill>
                  <a:srgbClr val="00649D"/>
                </a:solidFill>
                <a:latin typeface="Arial"/>
                <a:cs typeface="Arial"/>
              </a:rPr>
              <a:t>Ambari</a:t>
            </a:r>
            <a:r>
              <a:rPr sz="2000" b="1" spc="-10" dirty="0">
                <a:solidFill>
                  <a:srgbClr val="00649D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649D"/>
                </a:solidFill>
                <a:latin typeface="Arial"/>
                <a:cs typeface="Arial"/>
              </a:rPr>
              <a:t>dashboard</a:t>
            </a:r>
            <a:endParaRPr sz="2000" b="1" dirty="0">
              <a:latin typeface="Arial"/>
              <a:cs typeface="Arial"/>
            </a:endParaRPr>
          </a:p>
          <a:p>
            <a:pPr marL="151765" marR="1140460" indent="-139065">
              <a:lnSpc>
                <a:spcPct val="101000"/>
              </a:lnSpc>
              <a:spcBef>
                <a:spcPts val="985"/>
              </a:spcBef>
              <a:buClr>
                <a:srgbClr val="00649D"/>
              </a:buClr>
              <a:buSzPct val="120000"/>
              <a:buChar char="•"/>
              <a:tabLst>
                <a:tab pos="152400" algn="l"/>
              </a:tabLst>
            </a:pPr>
            <a:r>
              <a:rPr spc="10" dirty="0">
                <a:latin typeface="Arial"/>
                <a:cs typeface="Arial"/>
              </a:rPr>
              <a:t>Use </a:t>
            </a:r>
            <a:r>
              <a:rPr b="1" dirty="0">
                <a:latin typeface="Arial"/>
                <a:cs typeface="Arial"/>
              </a:rPr>
              <a:t>Services </a:t>
            </a:r>
            <a:r>
              <a:rPr dirty="0">
                <a:latin typeface="Arial"/>
                <a:cs typeface="Arial"/>
              </a:rPr>
              <a:t>to </a:t>
            </a:r>
            <a:r>
              <a:rPr spc="5" dirty="0">
                <a:latin typeface="Arial"/>
                <a:cs typeface="Arial"/>
              </a:rPr>
              <a:t>monitor </a:t>
            </a:r>
            <a:r>
              <a:rPr dirty="0">
                <a:latin typeface="Arial"/>
                <a:cs typeface="Arial"/>
              </a:rPr>
              <a:t>and  </a:t>
            </a:r>
            <a:r>
              <a:rPr spc="10" dirty="0">
                <a:latin typeface="Arial"/>
                <a:cs typeface="Arial"/>
              </a:rPr>
              <a:t>manage </a:t>
            </a:r>
            <a:r>
              <a:rPr dirty="0">
                <a:latin typeface="Arial"/>
                <a:cs typeface="Arial"/>
              </a:rPr>
              <a:t>selected </a:t>
            </a:r>
            <a:r>
              <a:rPr spc="5" dirty="0">
                <a:latin typeface="Arial"/>
                <a:cs typeface="Arial"/>
              </a:rPr>
              <a:t>services  </a:t>
            </a:r>
            <a:r>
              <a:rPr spc="-5" dirty="0">
                <a:latin typeface="Arial"/>
                <a:cs typeface="Arial"/>
              </a:rPr>
              <a:t>running </a:t>
            </a:r>
            <a:r>
              <a:rPr spc="5" dirty="0">
                <a:latin typeface="Arial"/>
                <a:cs typeface="Arial"/>
              </a:rPr>
              <a:t>in </a:t>
            </a:r>
            <a:r>
              <a:rPr spc="-10" dirty="0">
                <a:latin typeface="Arial"/>
                <a:cs typeface="Arial"/>
              </a:rPr>
              <a:t>your </a:t>
            </a:r>
            <a:r>
              <a:rPr spc="-5" dirty="0">
                <a:latin typeface="Arial"/>
                <a:cs typeface="Arial"/>
              </a:rPr>
              <a:t>Hadoop</a:t>
            </a:r>
            <a:r>
              <a:rPr spc="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cluster</a:t>
            </a:r>
          </a:p>
          <a:p>
            <a:pPr marL="151765" marR="1185545" indent="-139065">
              <a:lnSpc>
                <a:spcPct val="101099"/>
              </a:lnSpc>
              <a:spcBef>
                <a:spcPts val="445"/>
              </a:spcBef>
              <a:buClr>
                <a:srgbClr val="00649D"/>
              </a:buClr>
              <a:buSzPct val="120000"/>
              <a:buChar char="•"/>
              <a:tabLst>
                <a:tab pos="152400" algn="l"/>
              </a:tabLst>
            </a:pPr>
            <a:r>
              <a:rPr dirty="0">
                <a:latin typeface="Arial"/>
                <a:cs typeface="Arial"/>
              </a:rPr>
              <a:t>All </a:t>
            </a:r>
            <a:r>
              <a:rPr spc="5" dirty="0">
                <a:latin typeface="Arial"/>
                <a:cs typeface="Arial"/>
              </a:rPr>
              <a:t>services </a:t>
            </a:r>
            <a:r>
              <a:rPr dirty="0">
                <a:latin typeface="Arial"/>
                <a:cs typeface="Arial"/>
              </a:rPr>
              <a:t>installed </a:t>
            </a:r>
            <a:r>
              <a:rPr spc="5" dirty="0">
                <a:latin typeface="Arial"/>
                <a:cs typeface="Arial"/>
              </a:rPr>
              <a:t>in </a:t>
            </a:r>
            <a:r>
              <a:rPr spc="-10" dirty="0">
                <a:latin typeface="Arial"/>
                <a:cs typeface="Arial"/>
              </a:rPr>
              <a:t>your  </a:t>
            </a:r>
            <a:r>
              <a:rPr dirty="0">
                <a:latin typeface="Arial"/>
                <a:cs typeface="Arial"/>
              </a:rPr>
              <a:t>cluster </a:t>
            </a:r>
            <a:r>
              <a:rPr spc="5" dirty="0">
                <a:latin typeface="Arial"/>
                <a:cs typeface="Arial"/>
              </a:rPr>
              <a:t>are </a:t>
            </a:r>
            <a:r>
              <a:rPr dirty="0">
                <a:latin typeface="Arial"/>
                <a:cs typeface="Arial"/>
              </a:rPr>
              <a:t>listed </a:t>
            </a:r>
            <a:r>
              <a:rPr spc="5" dirty="0">
                <a:latin typeface="Arial"/>
                <a:cs typeface="Arial"/>
              </a:rPr>
              <a:t>in </a:t>
            </a:r>
            <a:r>
              <a:rPr dirty="0">
                <a:latin typeface="Arial"/>
                <a:cs typeface="Arial"/>
              </a:rPr>
              <a:t>the  </a:t>
            </a:r>
            <a:r>
              <a:rPr spc="10" dirty="0">
                <a:latin typeface="Arial"/>
                <a:cs typeface="Arial"/>
              </a:rPr>
              <a:t>leftmost </a:t>
            </a:r>
            <a:r>
              <a:rPr b="1" dirty="0">
                <a:latin typeface="Arial"/>
                <a:cs typeface="Arial"/>
              </a:rPr>
              <a:t>Services </a:t>
            </a:r>
            <a:r>
              <a:rPr dirty="0">
                <a:latin typeface="Arial"/>
                <a:cs typeface="Arial"/>
              </a:rPr>
              <a:t>panel; the  </a:t>
            </a:r>
            <a:r>
              <a:rPr spc="10" dirty="0">
                <a:latin typeface="Arial"/>
                <a:cs typeface="Arial"/>
              </a:rPr>
              <a:t>metrics </a:t>
            </a:r>
            <a:r>
              <a:rPr spc="5" dirty="0">
                <a:latin typeface="Arial"/>
                <a:cs typeface="Arial"/>
              </a:rPr>
              <a:t>are </a:t>
            </a:r>
            <a:r>
              <a:rPr spc="10" dirty="0">
                <a:latin typeface="Arial"/>
                <a:cs typeface="Arial"/>
              </a:rPr>
              <a:t>shown </a:t>
            </a:r>
            <a:r>
              <a:rPr spc="5" dirty="0">
                <a:latin typeface="Arial"/>
                <a:cs typeface="Arial"/>
              </a:rPr>
              <a:t>in </a:t>
            </a:r>
            <a:r>
              <a:rPr dirty="0">
                <a:latin typeface="Arial"/>
                <a:cs typeface="Arial"/>
              </a:rPr>
              <a:t>the</a:t>
            </a:r>
            <a:r>
              <a:rPr spc="-200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main  </a:t>
            </a:r>
            <a:r>
              <a:rPr spc="5" dirty="0">
                <a:latin typeface="Arial"/>
                <a:cs typeface="Arial"/>
              </a:rPr>
              <a:t>body </a:t>
            </a:r>
            <a:r>
              <a:rPr dirty="0">
                <a:latin typeface="Arial"/>
                <a:cs typeface="Arial"/>
              </a:rPr>
              <a:t>of the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dashboard</a:t>
            </a:r>
          </a:p>
          <a:p>
            <a:pPr marL="151765" marR="1515110" indent="-139065">
              <a:lnSpc>
                <a:spcPct val="101000"/>
              </a:lnSpc>
              <a:spcBef>
                <a:spcPts val="450"/>
              </a:spcBef>
              <a:buClr>
                <a:srgbClr val="00649D"/>
              </a:buClr>
              <a:buSzPct val="120000"/>
              <a:buChar char="•"/>
              <a:tabLst>
                <a:tab pos="152400" algn="l"/>
              </a:tabLst>
            </a:pPr>
            <a:r>
              <a:rPr spc="5" dirty="0">
                <a:latin typeface="Arial"/>
                <a:cs typeface="Arial"/>
              </a:rPr>
              <a:t>Hover </a:t>
            </a:r>
            <a:r>
              <a:rPr dirty="0">
                <a:latin typeface="Arial"/>
                <a:cs typeface="Arial"/>
              </a:rPr>
              <a:t>the cursor </a:t>
            </a:r>
            <a:r>
              <a:rPr spc="5" dirty="0">
                <a:latin typeface="Arial"/>
                <a:cs typeface="Arial"/>
              </a:rPr>
              <a:t>over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the  individual entry on the  dashboard</a:t>
            </a:r>
          </a:p>
          <a:p>
            <a:pPr marL="151765" indent="-139065">
              <a:lnSpc>
                <a:spcPct val="100000"/>
              </a:lnSpc>
              <a:spcBef>
                <a:spcPts val="464"/>
              </a:spcBef>
              <a:buClr>
                <a:srgbClr val="00649D"/>
              </a:buClr>
              <a:buSzPct val="120000"/>
              <a:buChar char="•"/>
              <a:tabLst>
                <a:tab pos="152400" algn="l"/>
              </a:tabLst>
            </a:pPr>
            <a:r>
              <a:rPr spc="5" dirty="0">
                <a:latin typeface="Arial"/>
                <a:cs typeface="Arial"/>
              </a:rPr>
              <a:t>Metric </a:t>
            </a:r>
            <a:r>
              <a:rPr spc="-5" dirty="0">
                <a:latin typeface="Arial"/>
                <a:cs typeface="Arial"/>
              </a:rPr>
              <a:t>details </a:t>
            </a:r>
            <a:r>
              <a:rPr spc="5" dirty="0">
                <a:latin typeface="Arial"/>
                <a:cs typeface="Arial"/>
              </a:rPr>
              <a:t>are </a:t>
            </a:r>
            <a:r>
              <a:rPr spc="10" dirty="0">
                <a:latin typeface="Arial"/>
                <a:cs typeface="Arial"/>
              </a:rPr>
              <a:t>shown</a:t>
            </a:r>
            <a:r>
              <a:rPr spc="-95" dirty="0">
                <a:latin typeface="Arial"/>
                <a:cs typeface="Arial"/>
              </a:rPr>
              <a:t> </a:t>
            </a:r>
            <a:r>
              <a:rPr spc="5" dirty="0">
                <a:latin typeface="Arial"/>
                <a:cs typeface="Arial"/>
              </a:rPr>
              <a:t>(see</a:t>
            </a:r>
            <a:endParaRPr dirty="0">
              <a:latin typeface="Arial"/>
              <a:cs typeface="Arial"/>
            </a:endParaRPr>
          </a:p>
          <a:p>
            <a:pPr marL="151765">
              <a:lnSpc>
                <a:spcPct val="100000"/>
              </a:lnSpc>
              <a:spcBef>
                <a:spcPts val="30"/>
              </a:spcBef>
            </a:pPr>
            <a:r>
              <a:rPr spc="10" dirty="0">
                <a:latin typeface="Arial"/>
                <a:cs typeface="Arial"/>
              </a:rPr>
              <a:t>example </a:t>
            </a:r>
            <a:r>
              <a:rPr dirty="0">
                <a:latin typeface="Arial"/>
                <a:cs typeface="Arial"/>
              </a:rPr>
              <a:t>at</a:t>
            </a:r>
            <a:r>
              <a:rPr spc="-75" dirty="0">
                <a:latin typeface="Arial"/>
                <a:cs typeface="Arial"/>
              </a:rPr>
              <a:t> </a:t>
            </a:r>
            <a:r>
              <a:rPr spc="5" dirty="0">
                <a:latin typeface="Arial"/>
                <a:cs typeface="Arial"/>
              </a:rPr>
              <a:t>right)</a:t>
            </a:r>
            <a:endParaRPr dirty="0">
              <a:latin typeface="Arial"/>
              <a:cs typeface="Arial"/>
            </a:endParaRPr>
          </a:p>
        </p:txBody>
      </p:sp>
      <p:sp>
        <p:nvSpPr>
          <p:cNvPr id="8" name="object 9"/>
          <p:cNvSpPr/>
          <p:nvPr/>
        </p:nvSpPr>
        <p:spPr>
          <a:xfrm>
            <a:off x="3275856" y="3631768"/>
            <a:ext cx="3691870" cy="1669440"/>
          </a:xfrm>
          <a:custGeom>
            <a:avLst/>
            <a:gdLst/>
            <a:ahLst/>
            <a:cxnLst/>
            <a:rect l="l" t="t" r="r" b="b"/>
            <a:pathLst>
              <a:path w="2251710" h="541020">
                <a:moveTo>
                  <a:pt x="2182134" y="22391"/>
                </a:moveTo>
                <a:lnTo>
                  <a:pt x="0" y="518502"/>
                </a:lnTo>
                <a:lnTo>
                  <a:pt x="5041" y="540816"/>
                </a:lnTo>
                <a:lnTo>
                  <a:pt x="2187209" y="44672"/>
                </a:lnTo>
                <a:lnTo>
                  <a:pt x="2182134" y="22391"/>
                </a:lnTo>
                <a:close/>
              </a:path>
              <a:path w="2251710" h="541020">
                <a:moveTo>
                  <a:pt x="2249826" y="19837"/>
                </a:moveTo>
                <a:lnTo>
                  <a:pt x="2193366" y="19837"/>
                </a:lnTo>
                <a:lnTo>
                  <a:pt x="2198408" y="42125"/>
                </a:lnTo>
                <a:lnTo>
                  <a:pt x="2187209" y="44672"/>
                </a:lnTo>
                <a:lnTo>
                  <a:pt x="2192299" y="67017"/>
                </a:lnTo>
                <a:lnTo>
                  <a:pt x="2249826" y="19837"/>
                </a:lnTo>
                <a:close/>
              </a:path>
              <a:path w="2251710" h="541020">
                <a:moveTo>
                  <a:pt x="2193366" y="19837"/>
                </a:moveTo>
                <a:lnTo>
                  <a:pt x="2182134" y="22391"/>
                </a:lnTo>
                <a:lnTo>
                  <a:pt x="2187209" y="44672"/>
                </a:lnTo>
                <a:lnTo>
                  <a:pt x="2198408" y="42125"/>
                </a:lnTo>
                <a:lnTo>
                  <a:pt x="2193366" y="19837"/>
                </a:lnTo>
                <a:close/>
              </a:path>
              <a:path w="2251710" h="541020">
                <a:moveTo>
                  <a:pt x="2177033" y="0"/>
                </a:moveTo>
                <a:lnTo>
                  <a:pt x="2182134" y="22391"/>
                </a:lnTo>
                <a:lnTo>
                  <a:pt x="2193366" y="19837"/>
                </a:lnTo>
                <a:lnTo>
                  <a:pt x="2249826" y="19837"/>
                </a:lnTo>
                <a:lnTo>
                  <a:pt x="2251684" y="18313"/>
                </a:lnTo>
                <a:lnTo>
                  <a:pt x="2177033" y="0"/>
                </a:lnTo>
                <a:close/>
              </a:path>
            </a:pathLst>
          </a:custGeom>
          <a:solidFill>
            <a:srgbClr val="DD731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467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" dirty="0">
                <a:latin typeface="Arial"/>
                <a:cs typeface="Arial"/>
              </a:rPr>
              <a:t>Metric </a:t>
            </a:r>
            <a:r>
              <a:rPr lang="en-US" dirty="0">
                <a:latin typeface="Arial"/>
                <a:cs typeface="Arial"/>
              </a:rPr>
              <a:t>details for </a:t>
            </a:r>
            <a:r>
              <a:rPr lang="en-US" spc="-5" dirty="0">
                <a:latin typeface="Arial"/>
                <a:cs typeface="Arial"/>
              </a:rPr>
              <a:t>time-based </a:t>
            </a:r>
            <a:r>
              <a:rPr lang="en-US" spc="-10" dirty="0">
                <a:latin typeface="Arial"/>
                <a:cs typeface="Arial"/>
              </a:rPr>
              <a:t>cluster</a:t>
            </a:r>
            <a:r>
              <a:rPr lang="en-US" spc="-70" dirty="0">
                <a:latin typeface="Arial"/>
                <a:cs typeface="Arial"/>
              </a:rPr>
              <a:t> </a:t>
            </a:r>
            <a:r>
              <a:rPr lang="en-US" spc="-10" dirty="0" smtClean="0">
                <a:latin typeface="Arial"/>
                <a:cs typeface="Arial"/>
              </a:rPr>
              <a:t>components</a:t>
            </a:r>
            <a:endParaRPr lang="fr-FR" dirty="0"/>
          </a:p>
        </p:txBody>
      </p:sp>
      <p:sp>
        <p:nvSpPr>
          <p:cNvPr id="4" name="object 6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98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" dirty="0">
                <a:latin typeface="Arial"/>
                <a:cs typeface="Arial"/>
              </a:rPr>
              <a:t>Service Actions/Alert and </a:t>
            </a:r>
            <a:r>
              <a:rPr lang="en-US" spc="-5" dirty="0">
                <a:latin typeface="Arial"/>
                <a:cs typeface="Arial"/>
              </a:rPr>
              <a:t>Health</a:t>
            </a:r>
            <a:r>
              <a:rPr lang="en-US" spc="65" dirty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Checks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7744" y="1188720"/>
            <a:ext cx="4694296" cy="5358384"/>
          </a:xfrm>
        </p:spPr>
        <p:txBody>
          <a:bodyPr/>
          <a:lstStyle/>
          <a:p>
            <a:pPr marL="199390" indent="-139065">
              <a:spcBef>
                <a:spcPts val="790"/>
              </a:spcBef>
              <a:tabLst>
                <a:tab pos="200025" algn="l"/>
              </a:tabLst>
            </a:pPr>
            <a:r>
              <a:rPr lang="en-US" sz="1800" spc="5" dirty="0">
                <a:latin typeface="Arial"/>
                <a:cs typeface="Arial"/>
              </a:rPr>
              <a:t>Service</a:t>
            </a:r>
            <a:r>
              <a:rPr lang="en-US" sz="1800" spc="-5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Actions</a:t>
            </a:r>
          </a:p>
          <a:p>
            <a:pPr marL="334645" lvl="1" indent="-99060">
              <a:spcBef>
                <a:spcPts val="350"/>
              </a:spcBef>
              <a:buSzPct val="77272"/>
              <a:buFont typeface="Wingdings"/>
              <a:buChar char=""/>
              <a:tabLst>
                <a:tab pos="335280" algn="l"/>
              </a:tabLst>
            </a:pPr>
            <a:r>
              <a:rPr lang="en-US" sz="1800" spc="-5" dirty="0">
                <a:latin typeface="Arial"/>
                <a:cs typeface="Arial"/>
              </a:rPr>
              <a:t>drop-down</a:t>
            </a:r>
            <a:r>
              <a:rPr lang="en-US" sz="1800" spc="-85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menu</a:t>
            </a:r>
            <a:endParaRPr lang="en-US" sz="1800" dirty="0">
              <a:latin typeface="Arial"/>
              <a:cs typeface="Arial"/>
            </a:endParaRPr>
          </a:p>
          <a:p>
            <a:pPr marL="199390" indent="-139065">
              <a:spcBef>
                <a:spcPts val="470"/>
              </a:spcBef>
              <a:tabLst>
                <a:tab pos="200025" algn="l"/>
              </a:tabLst>
            </a:pPr>
            <a:r>
              <a:rPr lang="en-US" sz="1800" dirty="0">
                <a:latin typeface="Arial"/>
                <a:cs typeface="Arial"/>
              </a:rPr>
              <a:t>Alerts and Health</a:t>
            </a:r>
            <a:r>
              <a:rPr lang="en-US" sz="1800" spc="-1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Checks</a:t>
            </a:r>
            <a:endParaRPr lang="en-US" sz="1800" dirty="0">
              <a:latin typeface="Arial"/>
              <a:cs typeface="Arial"/>
            </a:endParaRPr>
          </a:p>
          <a:p>
            <a:pPr marL="334645" lvl="1" indent="-99060">
              <a:spcBef>
                <a:spcPts val="380"/>
              </a:spcBef>
              <a:buSzPct val="77272"/>
              <a:buFont typeface="Wingdings"/>
              <a:buChar char=""/>
              <a:tabLst>
                <a:tab pos="335280" algn="l"/>
              </a:tabLst>
            </a:pPr>
            <a:r>
              <a:rPr lang="en-US" sz="1800" spc="-10" dirty="0">
                <a:latin typeface="Arial"/>
                <a:cs typeface="Arial"/>
              </a:rPr>
              <a:t>View </a:t>
            </a:r>
            <a:r>
              <a:rPr lang="en-US" sz="1800" spc="-5" dirty="0">
                <a:latin typeface="Arial"/>
                <a:cs typeface="Arial"/>
              </a:rPr>
              <a:t>results of </a:t>
            </a:r>
            <a:r>
              <a:rPr lang="en-US" sz="1800" spc="-10" dirty="0">
                <a:latin typeface="Arial"/>
                <a:cs typeface="Arial"/>
              </a:rPr>
              <a:t>health</a:t>
            </a:r>
            <a:r>
              <a:rPr lang="en-US" sz="1800" spc="-105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checks</a:t>
            </a:r>
            <a:endParaRPr lang="en-US" sz="1800" dirty="0">
              <a:latin typeface="Arial"/>
              <a:cs typeface="Arial"/>
            </a:endParaRPr>
          </a:p>
          <a:p>
            <a:pPr marL="334645" marR="1174750" lvl="1" indent="-99060">
              <a:lnSpc>
                <a:spcPct val="98400"/>
              </a:lnSpc>
              <a:spcBef>
                <a:spcPts val="405"/>
              </a:spcBef>
              <a:buSzPct val="77272"/>
              <a:buFont typeface="Wingdings"/>
              <a:buChar char=""/>
              <a:tabLst>
                <a:tab pos="335280" algn="l"/>
              </a:tabLst>
            </a:pPr>
            <a:r>
              <a:rPr lang="en-US" sz="1800" spc="-5" dirty="0">
                <a:latin typeface="Arial"/>
                <a:cs typeface="Arial"/>
              </a:rPr>
              <a:t>Display </a:t>
            </a:r>
            <a:r>
              <a:rPr lang="en-US" sz="1800" spc="5" dirty="0">
                <a:latin typeface="Arial"/>
                <a:cs typeface="Arial"/>
              </a:rPr>
              <a:t>lists </a:t>
            </a:r>
            <a:r>
              <a:rPr lang="en-US" sz="1800" spc="-15" dirty="0">
                <a:latin typeface="Arial"/>
                <a:cs typeface="Arial"/>
              </a:rPr>
              <a:t>each </a:t>
            </a:r>
            <a:r>
              <a:rPr lang="en-US" sz="1800" dirty="0">
                <a:latin typeface="Arial"/>
                <a:cs typeface="Arial"/>
              </a:rPr>
              <a:t>issue </a:t>
            </a:r>
            <a:r>
              <a:rPr lang="en-US" sz="1800" spc="-10" dirty="0">
                <a:latin typeface="Arial"/>
                <a:cs typeface="Arial"/>
              </a:rPr>
              <a:t>and </a:t>
            </a:r>
            <a:r>
              <a:rPr lang="en-US" sz="1800" spc="5" dirty="0">
                <a:latin typeface="Arial"/>
                <a:cs typeface="Arial"/>
              </a:rPr>
              <a:t>its  </a:t>
            </a:r>
            <a:r>
              <a:rPr lang="en-US" sz="1800" spc="-5" dirty="0">
                <a:latin typeface="Arial"/>
                <a:cs typeface="Arial"/>
              </a:rPr>
              <a:t>rating, sorted </a:t>
            </a:r>
            <a:r>
              <a:rPr lang="en-US" sz="1800" spc="5" dirty="0">
                <a:latin typeface="Arial"/>
                <a:cs typeface="Arial"/>
              </a:rPr>
              <a:t>first </a:t>
            </a:r>
            <a:r>
              <a:rPr lang="en-US" sz="1800" spc="-5" dirty="0">
                <a:latin typeface="Arial"/>
                <a:cs typeface="Arial"/>
              </a:rPr>
              <a:t>by </a:t>
            </a:r>
            <a:r>
              <a:rPr lang="en-US" sz="1800" spc="-15" dirty="0">
                <a:latin typeface="Arial"/>
                <a:cs typeface="Arial"/>
              </a:rPr>
              <a:t>descending  </a:t>
            </a:r>
            <a:r>
              <a:rPr lang="en-US" sz="1800" spc="-10" dirty="0">
                <a:latin typeface="Arial"/>
                <a:cs typeface="Arial"/>
              </a:rPr>
              <a:t>severity, then </a:t>
            </a:r>
            <a:r>
              <a:rPr lang="en-US" sz="1800" spc="-5" dirty="0">
                <a:latin typeface="Arial"/>
                <a:cs typeface="Arial"/>
              </a:rPr>
              <a:t>by </a:t>
            </a:r>
            <a:r>
              <a:rPr lang="en-US" sz="1800" spc="-10" dirty="0">
                <a:latin typeface="Arial"/>
                <a:cs typeface="Arial"/>
              </a:rPr>
              <a:t>descending</a:t>
            </a:r>
            <a:r>
              <a:rPr lang="en-US" sz="1800" spc="-12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time</a:t>
            </a:r>
            <a:endParaRPr lang="en-US" sz="1800" dirty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object 6"/>
          <p:cNvSpPr/>
          <p:nvPr/>
        </p:nvSpPr>
        <p:spPr>
          <a:xfrm>
            <a:off x="5475578" y="2196151"/>
            <a:ext cx="3120971" cy="24662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/>
          <p:cNvSpPr/>
          <p:nvPr/>
        </p:nvSpPr>
        <p:spPr>
          <a:xfrm>
            <a:off x="5473135" y="2194178"/>
            <a:ext cx="3126014" cy="2471304"/>
          </a:xfrm>
          <a:custGeom>
            <a:avLst/>
            <a:gdLst/>
            <a:ahLst/>
            <a:cxnLst/>
            <a:rect l="l" t="t" r="r" b="b"/>
            <a:pathLst>
              <a:path w="2748279" h="1932304">
                <a:moveTo>
                  <a:pt x="0" y="1932189"/>
                </a:moveTo>
                <a:lnTo>
                  <a:pt x="2747665" y="1932189"/>
                </a:lnTo>
                <a:lnTo>
                  <a:pt x="2747665" y="0"/>
                </a:lnTo>
                <a:lnTo>
                  <a:pt x="0" y="0"/>
                </a:lnTo>
                <a:lnTo>
                  <a:pt x="0" y="1932189"/>
                </a:lnTo>
                <a:close/>
              </a:path>
            </a:pathLst>
          </a:custGeom>
          <a:ln w="38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8"/>
          <p:cNvSpPr/>
          <p:nvPr/>
        </p:nvSpPr>
        <p:spPr>
          <a:xfrm>
            <a:off x="2841068" y="3792080"/>
            <a:ext cx="4137620" cy="21665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9"/>
          <p:cNvSpPr/>
          <p:nvPr/>
        </p:nvSpPr>
        <p:spPr>
          <a:xfrm>
            <a:off x="2843808" y="3777652"/>
            <a:ext cx="4142257" cy="2171628"/>
          </a:xfrm>
          <a:custGeom>
            <a:avLst/>
            <a:gdLst/>
            <a:ahLst/>
            <a:cxnLst/>
            <a:rect l="l" t="t" r="r" b="b"/>
            <a:pathLst>
              <a:path w="3641725" h="1697989">
                <a:moveTo>
                  <a:pt x="0" y="1697860"/>
                </a:moveTo>
                <a:lnTo>
                  <a:pt x="3641469" y="1697860"/>
                </a:lnTo>
                <a:lnTo>
                  <a:pt x="3641469" y="0"/>
                </a:lnTo>
                <a:lnTo>
                  <a:pt x="0" y="0"/>
                </a:lnTo>
                <a:lnTo>
                  <a:pt x="0" y="1697860"/>
                </a:lnTo>
                <a:close/>
              </a:path>
            </a:pathLst>
          </a:custGeom>
          <a:ln w="38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1"/>
          <p:cNvSpPr/>
          <p:nvPr/>
        </p:nvSpPr>
        <p:spPr>
          <a:xfrm>
            <a:off x="5878099" y="3805821"/>
            <a:ext cx="278077" cy="271251"/>
          </a:xfrm>
          <a:custGeom>
            <a:avLst/>
            <a:gdLst/>
            <a:ahLst/>
            <a:cxnLst/>
            <a:rect l="l" t="t" r="r" b="b"/>
            <a:pathLst>
              <a:path w="244475" h="212089">
                <a:moveTo>
                  <a:pt x="0" y="211568"/>
                </a:moveTo>
                <a:lnTo>
                  <a:pt x="244403" y="211568"/>
                </a:lnTo>
                <a:lnTo>
                  <a:pt x="244403" y="0"/>
                </a:lnTo>
                <a:lnTo>
                  <a:pt x="0" y="0"/>
                </a:lnTo>
                <a:lnTo>
                  <a:pt x="0" y="211568"/>
                </a:lnTo>
                <a:close/>
              </a:path>
            </a:pathLst>
          </a:custGeom>
          <a:ln w="22898">
            <a:solidFill>
              <a:srgbClr val="DD73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3"/>
          <p:cNvSpPr/>
          <p:nvPr/>
        </p:nvSpPr>
        <p:spPr>
          <a:xfrm>
            <a:off x="6012160" y="4077072"/>
            <a:ext cx="78136" cy="2443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5"/>
          <p:cNvSpPr/>
          <p:nvPr/>
        </p:nvSpPr>
        <p:spPr>
          <a:xfrm>
            <a:off x="7774007" y="2424629"/>
            <a:ext cx="822673" cy="287493"/>
          </a:xfrm>
          <a:custGeom>
            <a:avLst/>
            <a:gdLst/>
            <a:ahLst/>
            <a:cxnLst/>
            <a:rect l="l" t="t" r="r" b="b"/>
            <a:pathLst>
              <a:path w="723264" h="224789">
                <a:moveTo>
                  <a:pt x="0" y="224315"/>
                </a:moveTo>
                <a:lnTo>
                  <a:pt x="723195" y="224315"/>
                </a:lnTo>
                <a:lnTo>
                  <a:pt x="723195" y="0"/>
                </a:lnTo>
                <a:lnTo>
                  <a:pt x="0" y="0"/>
                </a:lnTo>
                <a:lnTo>
                  <a:pt x="0" y="224315"/>
                </a:lnTo>
                <a:close/>
              </a:path>
            </a:pathLst>
          </a:custGeom>
          <a:ln w="22898">
            <a:solidFill>
              <a:srgbClr val="DD73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7"/>
          <p:cNvSpPr/>
          <p:nvPr/>
        </p:nvSpPr>
        <p:spPr>
          <a:xfrm>
            <a:off x="7524328" y="2520091"/>
            <a:ext cx="215961" cy="66593"/>
          </a:xfrm>
          <a:custGeom>
            <a:avLst/>
            <a:gdLst/>
            <a:ahLst/>
            <a:cxnLst/>
            <a:rect l="l" t="t" r="r" b="b"/>
            <a:pathLst>
              <a:path w="189864" h="52069">
                <a:moveTo>
                  <a:pt x="138150" y="0"/>
                </a:moveTo>
                <a:lnTo>
                  <a:pt x="138150" y="51600"/>
                </a:lnTo>
                <a:lnTo>
                  <a:pt x="172652" y="34353"/>
                </a:lnTo>
                <a:lnTo>
                  <a:pt x="146862" y="34353"/>
                </a:lnTo>
                <a:lnTo>
                  <a:pt x="146862" y="17259"/>
                </a:lnTo>
                <a:lnTo>
                  <a:pt x="172660" y="17259"/>
                </a:lnTo>
                <a:lnTo>
                  <a:pt x="138150" y="0"/>
                </a:lnTo>
                <a:close/>
              </a:path>
              <a:path w="189864" h="52069">
                <a:moveTo>
                  <a:pt x="138150" y="17259"/>
                </a:moveTo>
                <a:lnTo>
                  <a:pt x="0" y="17259"/>
                </a:lnTo>
                <a:lnTo>
                  <a:pt x="0" y="34353"/>
                </a:lnTo>
                <a:lnTo>
                  <a:pt x="138150" y="34353"/>
                </a:lnTo>
                <a:lnTo>
                  <a:pt x="138150" y="17259"/>
                </a:lnTo>
                <a:close/>
              </a:path>
              <a:path w="189864" h="52069">
                <a:moveTo>
                  <a:pt x="172660" y="17259"/>
                </a:moveTo>
                <a:lnTo>
                  <a:pt x="146862" y="17259"/>
                </a:lnTo>
                <a:lnTo>
                  <a:pt x="146862" y="34353"/>
                </a:lnTo>
                <a:lnTo>
                  <a:pt x="172652" y="34353"/>
                </a:lnTo>
                <a:lnTo>
                  <a:pt x="189750" y="25806"/>
                </a:lnTo>
                <a:lnTo>
                  <a:pt x="172660" y="17259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916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5560">
              <a:lnSpc>
                <a:spcPct val="100000"/>
              </a:lnSpc>
              <a:spcBef>
                <a:spcPts val="580"/>
              </a:spcBef>
            </a:pPr>
            <a:r>
              <a:rPr lang="fr-FR" spc="-15" dirty="0" err="1">
                <a:latin typeface="Arial"/>
                <a:cs typeface="Arial"/>
              </a:rPr>
              <a:t>Add</a:t>
            </a:r>
            <a:r>
              <a:rPr lang="fr-FR" spc="-15" dirty="0">
                <a:latin typeface="Arial"/>
                <a:cs typeface="Arial"/>
              </a:rPr>
              <a:t> </a:t>
            </a:r>
            <a:r>
              <a:rPr lang="fr-FR" spc="-10" dirty="0">
                <a:latin typeface="Arial"/>
                <a:cs typeface="Arial"/>
              </a:rPr>
              <a:t>Service</a:t>
            </a:r>
            <a:r>
              <a:rPr lang="fr-FR" spc="60" dirty="0">
                <a:latin typeface="Arial"/>
                <a:cs typeface="Arial"/>
              </a:rPr>
              <a:t> </a:t>
            </a:r>
            <a:r>
              <a:rPr lang="fr-FR" spc="-10" dirty="0" err="1">
                <a:latin typeface="Arial"/>
                <a:cs typeface="Arial"/>
              </a:rPr>
              <a:t>Wizard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1765" indent="-139065">
              <a:spcBef>
                <a:spcPts val="790"/>
              </a:spcBef>
              <a:tabLst>
                <a:tab pos="152400" algn="l"/>
              </a:tabLst>
            </a:pPr>
            <a:r>
              <a:rPr lang="en-US" sz="1800" dirty="0">
                <a:latin typeface="Arial"/>
                <a:cs typeface="Arial"/>
              </a:rPr>
              <a:t>Background </a:t>
            </a:r>
            <a:r>
              <a:rPr lang="en-US" sz="1800" spc="5" dirty="0">
                <a:latin typeface="Arial"/>
                <a:cs typeface="Arial"/>
              </a:rPr>
              <a:t>is pale-green for </a:t>
            </a:r>
            <a:r>
              <a:rPr lang="en-US" sz="1800" dirty="0">
                <a:latin typeface="Arial"/>
                <a:cs typeface="Arial"/>
              </a:rPr>
              <a:t>installed</a:t>
            </a:r>
            <a:r>
              <a:rPr lang="en-US" sz="1800" spc="-11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services</a:t>
            </a:r>
            <a:endParaRPr lang="en-US" sz="1800" dirty="0">
              <a:latin typeface="Arial"/>
              <a:cs typeface="Arial"/>
            </a:endParaRPr>
          </a:p>
          <a:p>
            <a:pPr marL="151765" indent="-139065">
              <a:spcBef>
                <a:spcPts val="459"/>
              </a:spcBef>
              <a:tabLst>
                <a:tab pos="152400" algn="l"/>
              </a:tabLst>
            </a:pPr>
            <a:r>
              <a:rPr lang="en-US" sz="1800" spc="-5" dirty="0">
                <a:latin typeface="Arial"/>
                <a:cs typeface="Arial"/>
              </a:rPr>
              <a:t>Other </a:t>
            </a:r>
            <a:r>
              <a:rPr lang="en-US" sz="1800" spc="5" dirty="0">
                <a:latin typeface="Arial"/>
                <a:cs typeface="Arial"/>
              </a:rPr>
              <a:t>services can </a:t>
            </a:r>
            <a:r>
              <a:rPr lang="en-US" sz="1800" spc="15" dirty="0">
                <a:latin typeface="Arial"/>
                <a:cs typeface="Arial"/>
              </a:rPr>
              <a:t>be </a:t>
            </a:r>
            <a:r>
              <a:rPr lang="en-US" sz="1800" spc="-5" dirty="0">
                <a:latin typeface="Arial"/>
                <a:cs typeface="Arial"/>
              </a:rPr>
              <a:t>added </a:t>
            </a:r>
            <a:r>
              <a:rPr lang="en-US" sz="1800" spc="15" dirty="0">
                <a:latin typeface="Arial"/>
                <a:cs typeface="Arial"/>
              </a:rPr>
              <a:t>by </a:t>
            </a:r>
            <a:r>
              <a:rPr lang="en-US" sz="1800" dirty="0">
                <a:latin typeface="Arial"/>
                <a:cs typeface="Arial"/>
              </a:rPr>
              <a:t>checking the </a:t>
            </a:r>
            <a:r>
              <a:rPr lang="en-US" sz="1800" spc="5" dirty="0">
                <a:latin typeface="Arial"/>
                <a:cs typeface="Arial"/>
              </a:rPr>
              <a:t>service(s) </a:t>
            </a:r>
            <a:r>
              <a:rPr lang="en-US" sz="1800" spc="-5" dirty="0">
                <a:latin typeface="Arial"/>
                <a:cs typeface="Arial"/>
              </a:rPr>
              <a:t>and</a:t>
            </a:r>
            <a:r>
              <a:rPr lang="en-US" sz="1800" spc="-95" dirty="0">
                <a:latin typeface="Arial"/>
                <a:cs typeface="Arial"/>
              </a:rPr>
              <a:t> </a:t>
            </a:r>
            <a:r>
              <a:rPr lang="en-US" sz="1800" spc="5" dirty="0" smtClean="0">
                <a:latin typeface="Arial"/>
                <a:cs typeface="Arial"/>
              </a:rPr>
              <a:t>clicking</a:t>
            </a:r>
            <a:r>
              <a:rPr lang="en-US" sz="1800" dirty="0" smtClean="0">
                <a:latin typeface="Arial"/>
                <a:cs typeface="Arial"/>
              </a:rPr>
              <a:t> </a:t>
            </a:r>
            <a:r>
              <a:rPr lang="en-US" sz="1800" b="1" dirty="0" smtClean="0">
                <a:latin typeface="Arial"/>
                <a:cs typeface="Arial"/>
              </a:rPr>
              <a:t>Next </a:t>
            </a:r>
            <a:r>
              <a:rPr lang="en-US" sz="1800" dirty="0">
                <a:latin typeface="Arial"/>
                <a:cs typeface="Arial"/>
              </a:rPr>
              <a:t>to setup</a:t>
            </a:r>
            <a:r>
              <a:rPr lang="en-US" sz="1800" spc="-2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details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object 8"/>
          <p:cNvSpPr/>
          <p:nvPr/>
        </p:nvSpPr>
        <p:spPr>
          <a:xfrm>
            <a:off x="971600" y="2420888"/>
            <a:ext cx="7344816" cy="3711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230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latin typeface="Arial"/>
                <a:cs typeface="Arial"/>
              </a:rPr>
              <a:t>Background </a:t>
            </a:r>
            <a:r>
              <a:rPr lang="en-US" spc="-10" dirty="0">
                <a:latin typeface="Arial"/>
                <a:cs typeface="Arial"/>
              </a:rPr>
              <a:t>service </a:t>
            </a:r>
            <a:r>
              <a:rPr lang="en-US" spc="-5" dirty="0">
                <a:latin typeface="Arial"/>
                <a:cs typeface="Arial"/>
              </a:rPr>
              <a:t>check from the admin</a:t>
            </a:r>
            <a:r>
              <a:rPr lang="en-US" spc="-30" dirty="0">
                <a:latin typeface="Arial"/>
                <a:cs typeface="Arial"/>
              </a:rPr>
              <a:t> </a:t>
            </a:r>
            <a:r>
              <a:rPr lang="en-US" spc="-10" dirty="0" smtClean="0">
                <a:latin typeface="Arial"/>
                <a:cs typeface="Arial"/>
              </a:rPr>
              <a:t>menu</a:t>
            </a:r>
            <a:endParaRPr lang="fr-FR" dirty="0"/>
          </a:p>
        </p:txBody>
      </p:sp>
      <p:sp>
        <p:nvSpPr>
          <p:cNvPr id="4" name="object 6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84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latin typeface="Arial"/>
                <a:cs typeface="Arial"/>
              </a:rPr>
              <a:t>Host metrics: </a:t>
            </a:r>
            <a:r>
              <a:rPr lang="en-US" spc="-10" dirty="0" smtClean="0">
                <a:latin typeface="Arial"/>
                <a:cs typeface="Arial"/>
              </a:rPr>
              <a:t>Example </a:t>
            </a:r>
            <a:r>
              <a:rPr lang="en-US" dirty="0">
                <a:latin typeface="Arial"/>
                <a:cs typeface="Arial"/>
              </a:rPr>
              <a:t>of </a:t>
            </a:r>
            <a:r>
              <a:rPr lang="en-US" spc="-5" dirty="0">
                <a:latin typeface="Arial"/>
                <a:cs typeface="Arial"/>
              </a:rPr>
              <a:t>a</a:t>
            </a:r>
            <a:r>
              <a:rPr lang="en-US" spc="-75" dirty="0">
                <a:latin typeface="Arial"/>
                <a:cs typeface="Arial"/>
              </a:rPr>
              <a:t> </a:t>
            </a:r>
            <a:r>
              <a:rPr lang="en-US" spc="-10" dirty="0" smtClean="0">
                <a:latin typeface="Arial"/>
                <a:cs typeface="Arial"/>
              </a:rPr>
              <a:t>host</a:t>
            </a:r>
            <a:endParaRPr lang="fr-FR" dirty="0"/>
          </a:p>
        </p:txBody>
      </p:sp>
      <p:sp>
        <p:nvSpPr>
          <p:cNvPr id="4" name="object 8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03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latin typeface="Arial"/>
                <a:cs typeface="Arial"/>
              </a:rPr>
              <a:t>Non-functioning/failed </a:t>
            </a:r>
            <a:r>
              <a:rPr lang="en-US" spc="-10" dirty="0">
                <a:latin typeface="Arial"/>
                <a:cs typeface="Arial"/>
              </a:rPr>
              <a:t>services: Example </a:t>
            </a:r>
            <a:r>
              <a:rPr lang="en-US" dirty="0">
                <a:latin typeface="Arial"/>
                <a:cs typeface="Arial"/>
              </a:rPr>
              <a:t>of</a:t>
            </a:r>
            <a:r>
              <a:rPr lang="en-US" spc="-60" dirty="0">
                <a:latin typeface="Arial"/>
                <a:cs typeface="Arial"/>
              </a:rPr>
              <a:t> </a:t>
            </a:r>
            <a:r>
              <a:rPr lang="en-US" spc="-5" dirty="0" err="1" smtClean="0">
                <a:latin typeface="Arial"/>
                <a:cs typeface="Arial"/>
              </a:rPr>
              <a:t>HBase</a:t>
            </a:r>
            <a:endParaRPr lang="fr-FR" dirty="0"/>
          </a:p>
        </p:txBody>
      </p:sp>
      <p:sp>
        <p:nvSpPr>
          <p:cNvPr id="4" name="object 5"/>
          <p:cNvSpPr/>
          <p:nvPr/>
        </p:nvSpPr>
        <p:spPr>
          <a:xfrm>
            <a:off x="1220580" y="1688541"/>
            <a:ext cx="5096586" cy="23729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6"/>
          <p:cNvSpPr/>
          <p:nvPr/>
        </p:nvSpPr>
        <p:spPr>
          <a:xfrm>
            <a:off x="1218673" y="1686644"/>
            <a:ext cx="5100955" cy="2376805"/>
          </a:xfrm>
          <a:custGeom>
            <a:avLst/>
            <a:gdLst/>
            <a:ahLst/>
            <a:cxnLst/>
            <a:rect l="l" t="t" r="r" b="b"/>
            <a:pathLst>
              <a:path w="5100955" h="2376804">
                <a:moveTo>
                  <a:pt x="0" y="2376729"/>
                </a:moveTo>
                <a:lnTo>
                  <a:pt x="5100407" y="2376729"/>
                </a:lnTo>
                <a:lnTo>
                  <a:pt x="5100407" y="0"/>
                </a:lnTo>
                <a:lnTo>
                  <a:pt x="0" y="0"/>
                </a:lnTo>
                <a:lnTo>
                  <a:pt x="0" y="2376729"/>
                </a:lnTo>
                <a:close/>
              </a:path>
            </a:pathLst>
          </a:custGeom>
          <a:ln w="38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9"/>
          <p:cNvSpPr/>
          <p:nvPr/>
        </p:nvSpPr>
        <p:spPr>
          <a:xfrm>
            <a:off x="2490409" y="2293134"/>
            <a:ext cx="962025" cy="130810"/>
          </a:xfrm>
          <a:custGeom>
            <a:avLst/>
            <a:gdLst/>
            <a:ahLst/>
            <a:cxnLst/>
            <a:rect l="l" t="t" r="r" b="b"/>
            <a:pathLst>
              <a:path w="962025" h="130810">
                <a:moveTo>
                  <a:pt x="0" y="130649"/>
                </a:moveTo>
                <a:lnTo>
                  <a:pt x="961858" y="130649"/>
                </a:lnTo>
                <a:lnTo>
                  <a:pt x="961858" y="0"/>
                </a:lnTo>
                <a:lnTo>
                  <a:pt x="0" y="0"/>
                </a:lnTo>
                <a:lnTo>
                  <a:pt x="0" y="130649"/>
                </a:lnTo>
                <a:close/>
              </a:path>
            </a:pathLst>
          </a:custGeom>
          <a:ln w="22898">
            <a:solidFill>
              <a:srgbClr val="DD73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1"/>
          <p:cNvSpPr/>
          <p:nvPr/>
        </p:nvSpPr>
        <p:spPr>
          <a:xfrm>
            <a:off x="3452329" y="2324392"/>
            <a:ext cx="316865" cy="69215"/>
          </a:xfrm>
          <a:custGeom>
            <a:avLst/>
            <a:gdLst/>
            <a:ahLst/>
            <a:cxnLst/>
            <a:rect l="l" t="t" r="r" b="b"/>
            <a:pathLst>
              <a:path w="316864" h="69214">
                <a:moveTo>
                  <a:pt x="68694" y="0"/>
                </a:moveTo>
                <a:lnTo>
                  <a:pt x="0" y="34353"/>
                </a:lnTo>
                <a:lnTo>
                  <a:pt x="68694" y="68706"/>
                </a:lnTo>
                <a:lnTo>
                  <a:pt x="68694" y="45796"/>
                </a:lnTo>
                <a:lnTo>
                  <a:pt x="57238" y="45796"/>
                </a:lnTo>
                <a:lnTo>
                  <a:pt x="57238" y="22898"/>
                </a:lnTo>
                <a:lnTo>
                  <a:pt x="68694" y="22898"/>
                </a:lnTo>
                <a:lnTo>
                  <a:pt x="68694" y="0"/>
                </a:lnTo>
                <a:close/>
              </a:path>
              <a:path w="316864" h="69214">
                <a:moveTo>
                  <a:pt x="68694" y="22898"/>
                </a:moveTo>
                <a:lnTo>
                  <a:pt x="57238" y="22898"/>
                </a:lnTo>
                <a:lnTo>
                  <a:pt x="57238" y="45796"/>
                </a:lnTo>
                <a:lnTo>
                  <a:pt x="68694" y="45796"/>
                </a:lnTo>
                <a:lnTo>
                  <a:pt x="68694" y="22898"/>
                </a:lnTo>
                <a:close/>
              </a:path>
              <a:path w="316864" h="69214">
                <a:moveTo>
                  <a:pt x="316611" y="22898"/>
                </a:moveTo>
                <a:lnTo>
                  <a:pt x="68694" y="22898"/>
                </a:lnTo>
                <a:lnTo>
                  <a:pt x="68694" y="45796"/>
                </a:lnTo>
                <a:lnTo>
                  <a:pt x="316611" y="45796"/>
                </a:lnTo>
                <a:lnTo>
                  <a:pt x="316611" y="22898"/>
                </a:lnTo>
                <a:close/>
              </a:path>
            </a:pathLst>
          </a:custGeom>
          <a:solidFill>
            <a:srgbClr val="DD73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3"/>
          <p:cNvSpPr/>
          <p:nvPr/>
        </p:nvSpPr>
        <p:spPr>
          <a:xfrm>
            <a:off x="1220581" y="3618193"/>
            <a:ext cx="840105" cy="165735"/>
          </a:xfrm>
          <a:custGeom>
            <a:avLst/>
            <a:gdLst/>
            <a:ahLst/>
            <a:cxnLst/>
            <a:rect l="l" t="t" r="r" b="b"/>
            <a:pathLst>
              <a:path w="840105" h="165735">
                <a:moveTo>
                  <a:pt x="0" y="165618"/>
                </a:moveTo>
                <a:lnTo>
                  <a:pt x="840068" y="165618"/>
                </a:lnTo>
                <a:lnTo>
                  <a:pt x="840068" y="0"/>
                </a:lnTo>
                <a:lnTo>
                  <a:pt x="0" y="0"/>
                </a:lnTo>
                <a:lnTo>
                  <a:pt x="0" y="165618"/>
                </a:lnTo>
                <a:close/>
              </a:path>
            </a:pathLst>
          </a:custGeom>
          <a:ln w="22898">
            <a:solidFill>
              <a:srgbClr val="DD73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4"/>
          <p:cNvSpPr/>
          <p:nvPr/>
        </p:nvSpPr>
        <p:spPr>
          <a:xfrm>
            <a:off x="1943468" y="3595509"/>
            <a:ext cx="331570" cy="2473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5"/>
          <p:cNvSpPr/>
          <p:nvPr/>
        </p:nvSpPr>
        <p:spPr>
          <a:xfrm>
            <a:off x="2060651" y="3679494"/>
            <a:ext cx="154686" cy="687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6"/>
          <p:cNvSpPr/>
          <p:nvPr/>
        </p:nvSpPr>
        <p:spPr>
          <a:xfrm>
            <a:off x="2961690" y="3616007"/>
            <a:ext cx="2529217" cy="132358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7"/>
          <p:cNvSpPr/>
          <p:nvPr/>
        </p:nvSpPr>
        <p:spPr>
          <a:xfrm>
            <a:off x="2959858" y="3614101"/>
            <a:ext cx="2533650" cy="1327785"/>
          </a:xfrm>
          <a:custGeom>
            <a:avLst/>
            <a:gdLst/>
            <a:ahLst/>
            <a:cxnLst/>
            <a:rect l="l" t="t" r="r" b="b"/>
            <a:pathLst>
              <a:path w="2533650" h="1327785">
                <a:moveTo>
                  <a:pt x="0" y="1327390"/>
                </a:moveTo>
                <a:lnTo>
                  <a:pt x="2533030" y="1327390"/>
                </a:lnTo>
                <a:lnTo>
                  <a:pt x="2533030" y="0"/>
                </a:lnTo>
                <a:lnTo>
                  <a:pt x="0" y="0"/>
                </a:lnTo>
                <a:lnTo>
                  <a:pt x="0" y="1327390"/>
                </a:lnTo>
                <a:close/>
              </a:path>
            </a:pathLst>
          </a:custGeom>
          <a:ln w="38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9"/>
          <p:cNvSpPr/>
          <p:nvPr/>
        </p:nvSpPr>
        <p:spPr>
          <a:xfrm>
            <a:off x="5271998" y="2293099"/>
            <a:ext cx="831850" cy="1587500"/>
          </a:xfrm>
          <a:custGeom>
            <a:avLst/>
            <a:gdLst/>
            <a:ahLst/>
            <a:cxnLst/>
            <a:rect l="l" t="t" r="r" b="b"/>
            <a:pathLst>
              <a:path w="831850" h="1587500">
                <a:moveTo>
                  <a:pt x="789484" y="55746"/>
                </a:moveTo>
                <a:lnTo>
                  <a:pt x="0" y="1576882"/>
                </a:lnTo>
                <a:lnTo>
                  <a:pt x="20447" y="1587436"/>
                </a:lnTo>
                <a:lnTo>
                  <a:pt x="809893" y="66385"/>
                </a:lnTo>
                <a:lnTo>
                  <a:pt x="789484" y="55746"/>
                </a:lnTo>
                <a:close/>
              </a:path>
              <a:path w="831850" h="1587500">
                <a:moveTo>
                  <a:pt x="830636" y="45643"/>
                </a:moveTo>
                <a:lnTo>
                  <a:pt x="794727" y="45643"/>
                </a:lnTo>
                <a:lnTo>
                  <a:pt x="815187" y="56184"/>
                </a:lnTo>
                <a:lnTo>
                  <a:pt x="809893" y="66385"/>
                </a:lnTo>
                <a:lnTo>
                  <a:pt x="830135" y="76936"/>
                </a:lnTo>
                <a:lnTo>
                  <a:pt x="830636" y="45643"/>
                </a:lnTo>
                <a:close/>
              </a:path>
              <a:path w="831850" h="1587500">
                <a:moveTo>
                  <a:pt x="794727" y="45643"/>
                </a:moveTo>
                <a:lnTo>
                  <a:pt x="789484" y="55746"/>
                </a:lnTo>
                <a:lnTo>
                  <a:pt x="809893" y="66385"/>
                </a:lnTo>
                <a:lnTo>
                  <a:pt x="815187" y="56184"/>
                </a:lnTo>
                <a:lnTo>
                  <a:pt x="794727" y="45643"/>
                </a:lnTo>
                <a:close/>
              </a:path>
              <a:path w="831850" h="1587500">
                <a:moveTo>
                  <a:pt x="831367" y="0"/>
                </a:moveTo>
                <a:lnTo>
                  <a:pt x="769226" y="45186"/>
                </a:lnTo>
                <a:lnTo>
                  <a:pt x="789484" y="55746"/>
                </a:lnTo>
                <a:lnTo>
                  <a:pt x="794727" y="45643"/>
                </a:lnTo>
                <a:lnTo>
                  <a:pt x="830636" y="45643"/>
                </a:lnTo>
                <a:lnTo>
                  <a:pt x="831367" y="0"/>
                </a:lnTo>
                <a:close/>
              </a:path>
            </a:pathLst>
          </a:custGeom>
          <a:solidFill>
            <a:srgbClr val="DD731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666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10" dirty="0" err="1">
                <a:latin typeface="Arial"/>
                <a:cs typeface="Arial"/>
              </a:rPr>
              <a:t>Managing</a:t>
            </a:r>
            <a:r>
              <a:rPr lang="fr-FR" spc="-25" dirty="0">
                <a:latin typeface="Arial"/>
                <a:cs typeface="Arial"/>
              </a:rPr>
              <a:t> </a:t>
            </a:r>
            <a:r>
              <a:rPr lang="fr-FR" spc="-15" dirty="0" err="1" smtClean="0">
                <a:latin typeface="Arial"/>
                <a:cs typeface="Arial"/>
              </a:rPr>
              <a:t>Ambari</a:t>
            </a:r>
            <a:endParaRPr lang="fr-FR" dirty="0"/>
          </a:p>
        </p:txBody>
      </p:sp>
      <p:sp>
        <p:nvSpPr>
          <p:cNvPr id="4" name="object 7"/>
          <p:cNvSpPr>
            <a:spLocks noGrp="1"/>
          </p:cNvSpPr>
          <p:nvPr>
            <p:ph idx="1"/>
          </p:nvPr>
        </p:nvSpPr>
        <p:spPr>
          <a:xfrm>
            <a:off x="827584" y="1052736"/>
            <a:ext cx="7358592" cy="4544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fr-FR"/>
          </a:p>
        </p:txBody>
      </p:sp>
      <p:sp>
        <p:nvSpPr>
          <p:cNvPr id="5" name="object 10"/>
          <p:cNvSpPr txBox="1"/>
          <p:nvPr/>
        </p:nvSpPr>
        <p:spPr>
          <a:xfrm>
            <a:off x="1216338" y="5887933"/>
            <a:ext cx="4281805" cy="49339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51765" indent="-139065">
              <a:lnSpc>
                <a:spcPct val="100000"/>
              </a:lnSpc>
              <a:spcBef>
                <a:spcPts val="265"/>
              </a:spcBef>
              <a:buClr>
                <a:srgbClr val="00649D"/>
              </a:buClr>
              <a:buSzPct val="120000"/>
              <a:buChar char="•"/>
              <a:tabLst>
                <a:tab pos="152400" algn="l"/>
              </a:tabLst>
            </a:pPr>
            <a:r>
              <a:rPr sz="1250" spc="5" dirty="0">
                <a:latin typeface="Arial"/>
                <a:cs typeface="Arial"/>
              </a:rPr>
              <a:t>Click </a:t>
            </a:r>
            <a:r>
              <a:rPr sz="1250" dirty="0">
                <a:latin typeface="Arial"/>
                <a:cs typeface="Arial"/>
              </a:rPr>
              <a:t>the </a:t>
            </a:r>
            <a:r>
              <a:rPr sz="1250" spc="10" dirty="0">
                <a:latin typeface="Arial"/>
                <a:cs typeface="Arial"/>
              </a:rPr>
              <a:t>admin</a:t>
            </a:r>
            <a:r>
              <a:rPr sz="1250" spc="-7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drop-down</a:t>
            </a:r>
            <a:endParaRPr sz="1250" dirty="0">
              <a:latin typeface="Arial"/>
              <a:cs typeface="Arial"/>
            </a:endParaRPr>
          </a:p>
          <a:p>
            <a:pPr marL="151765" indent="-139065">
              <a:lnSpc>
                <a:spcPct val="100000"/>
              </a:lnSpc>
              <a:spcBef>
                <a:spcPts val="459"/>
              </a:spcBef>
              <a:buClr>
                <a:srgbClr val="00649D"/>
              </a:buClr>
              <a:buSzPct val="120000"/>
              <a:buChar char="•"/>
              <a:tabLst>
                <a:tab pos="152400" algn="l"/>
              </a:tabLst>
            </a:pPr>
            <a:r>
              <a:rPr sz="1250" dirty="0">
                <a:latin typeface="Arial"/>
                <a:cs typeface="Arial"/>
              </a:rPr>
              <a:t>Select </a:t>
            </a:r>
            <a:r>
              <a:rPr sz="1250" spc="5" dirty="0">
                <a:latin typeface="Arial"/>
                <a:cs typeface="Arial"/>
              </a:rPr>
              <a:t>Manage </a:t>
            </a:r>
            <a:r>
              <a:rPr sz="1250" spc="10" dirty="0">
                <a:latin typeface="Arial"/>
                <a:cs typeface="Arial"/>
              </a:rPr>
              <a:t>Ambari </a:t>
            </a:r>
            <a:r>
              <a:rPr sz="1250" spc="5" dirty="0">
                <a:latin typeface="Arial"/>
                <a:cs typeface="Arial"/>
              </a:rPr>
              <a:t>for </a:t>
            </a:r>
            <a:r>
              <a:rPr sz="1250" dirty="0">
                <a:latin typeface="Arial"/>
                <a:cs typeface="Arial"/>
              </a:rPr>
              <a:t>this display: </a:t>
            </a:r>
            <a:r>
              <a:rPr sz="1250" spc="10" dirty="0">
                <a:latin typeface="Arial"/>
                <a:cs typeface="Arial"/>
              </a:rPr>
              <a:t>3 </a:t>
            </a:r>
            <a:r>
              <a:rPr sz="1250" dirty="0">
                <a:latin typeface="Arial"/>
                <a:cs typeface="Arial"/>
              </a:rPr>
              <a:t>areas to</a:t>
            </a:r>
            <a:r>
              <a:rPr sz="1250" spc="-100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manage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7" name="object 14"/>
          <p:cNvSpPr/>
          <p:nvPr/>
        </p:nvSpPr>
        <p:spPr>
          <a:xfrm>
            <a:off x="7829637" y="1311685"/>
            <a:ext cx="69215" cy="316865"/>
          </a:xfrm>
          <a:custGeom>
            <a:avLst/>
            <a:gdLst/>
            <a:ahLst/>
            <a:cxnLst/>
            <a:rect l="l" t="t" r="r" b="b"/>
            <a:pathLst>
              <a:path w="69214" h="316864">
                <a:moveTo>
                  <a:pt x="45808" y="57238"/>
                </a:moveTo>
                <a:lnTo>
                  <a:pt x="22910" y="57238"/>
                </a:lnTo>
                <a:lnTo>
                  <a:pt x="22910" y="316611"/>
                </a:lnTo>
                <a:lnTo>
                  <a:pt x="45808" y="316611"/>
                </a:lnTo>
                <a:lnTo>
                  <a:pt x="45808" y="57238"/>
                </a:lnTo>
                <a:close/>
              </a:path>
              <a:path w="69214" h="316864">
                <a:moveTo>
                  <a:pt x="34353" y="0"/>
                </a:moveTo>
                <a:lnTo>
                  <a:pt x="0" y="68694"/>
                </a:lnTo>
                <a:lnTo>
                  <a:pt x="22910" y="68694"/>
                </a:lnTo>
                <a:lnTo>
                  <a:pt x="22910" y="57238"/>
                </a:lnTo>
                <a:lnTo>
                  <a:pt x="62978" y="57238"/>
                </a:lnTo>
                <a:lnTo>
                  <a:pt x="34353" y="0"/>
                </a:lnTo>
                <a:close/>
              </a:path>
              <a:path w="69214" h="316864">
                <a:moveTo>
                  <a:pt x="62978" y="57238"/>
                </a:moveTo>
                <a:lnTo>
                  <a:pt x="45808" y="57238"/>
                </a:lnTo>
                <a:lnTo>
                  <a:pt x="45808" y="68694"/>
                </a:lnTo>
                <a:lnTo>
                  <a:pt x="68707" y="68694"/>
                </a:lnTo>
                <a:lnTo>
                  <a:pt x="62978" y="57238"/>
                </a:lnTo>
                <a:close/>
              </a:path>
            </a:pathLst>
          </a:custGeom>
          <a:solidFill>
            <a:srgbClr val="DD73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2"/>
          <p:cNvSpPr/>
          <p:nvPr/>
        </p:nvSpPr>
        <p:spPr>
          <a:xfrm>
            <a:off x="7539124" y="1121820"/>
            <a:ext cx="407034" cy="189865"/>
          </a:xfrm>
          <a:custGeom>
            <a:avLst/>
            <a:gdLst/>
            <a:ahLst/>
            <a:cxnLst/>
            <a:rect l="l" t="t" r="r" b="b"/>
            <a:pathLst>
              <a:path w="407035" h="189864">
                <a:moveTo>
                  <a:pt x="0" y="189295"/>
                </a:moveTo>
                <a:lnTo>
                  <a:pt x="407012" y="189295"/>
                </a:lnTo>
                <a:lnTo>
                  <a:pt x="407012" y="0"/>
                </a:lnTo>
                <a:lnTo>
                  <a:pt x="0" y="0"/>
                </a:lnTo>
                <a:lnTo>
                  <a:pt x="0" y="189295"/>
                </a:lnTo>
                <a:close/>
              </a:path>
            </a:pathLst>
          </a:custGeom>
          <a:ln w="22898">
            <a:solidFill>
              <a:srgbClr val="DD73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11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err="1">
                <a:latin typeface="Arial"/>
                <a:cs typeface="Arial"/>
              </a:rPr>
              <a:t>Creating</a:t>
            </a:r>
            <a:r>
              <a:rPr lang="fr-FR" spc="-5" dirty="0">
                <a:latin typeface="Arial"/>
                <a:cs typeface="Arial"/>
              </a:rPr>
              <a:t> </a:t>
            </a:r>
            <a:r>
              <a:rPr lang="fr-FR" spc="-10" dirty="0" err="1">
                <a:latin typeface="Arial"/>
                <a:cs typeface="Arial"/>
              </a:rPr>
              <a:t>users</a:t>
            </a:r>
            <a:r>
              <a:rPr lang="fr-FR" spc="-10" dirty="0">
                <a:latin typeface="Arial"/>
                <a:cs typeface="Arial"/>
              </a:rPr>
              <a:t> and</a:t>
            </a:r>
            <a:r>
              <a:rPr lang="fr-FR" spc="45" dirty="0">
                <a:latin typeface="Arial"/>
                <a:cs typeface="Arial"/>
              </a:rPr>
              <a:t> </a:t>
            </a:r>
            <a:r>
              <a:rPr lang="fr-FR" spc="-5" dirty="0" smtClean="0">
                <a:latin typeface="Arial"/>
                <a:cs typeface="Arial"/>
              </a:rPr>
              <a:t>groups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7744" y="1188720"/>
            <a:ext cx="8805672" cy="2528312"/>
          </a:xfrm>
        </p:spPr>
        <p:txBody>
          <a:bodyPr/>
          <a:lstStyle/>
          <a:p>
            <a:pPr marL="163195" indent="-139700">
              <a:spcBef>
                <a:spcPts val="1310"/>
              </a:spcBef>
              <a:buSzPct val="120833"/>
              <a:tabLst>
                <a:tab pos="163830" algn="l"/>
              </a:tabLst>
            </a:pPr>
            <a:r>
              <a:rPr lang="en-US" sz="1800" spc="5" dirty="0">
                <a:latin typeface="Arial"/>
                <a:cs typeface="Arial"/>
              </a:rPr>
              <a:t>This </a:t>
            </a:r>
            <a:r>
              <a:rPr lang="en-US" sz="1800" spc="-5" dirty="0">
                <a:latin typeface="Arial"/>
                <a:cs typeface="Arial"/>
              </a:rPr>
              <a:t>screen </a:t>
            </a:r>
            <a:r>
              <a:rPr lang="en-US" sz="1800" spc="10" dirty="0">
                <a:latin typeface="Arial"/>
                <a:cs typeface="Arial"/>
              </a:rPr>
              <a:t>is for </a:t>
            </a:r>
            <a:r>
              <a:rPr lang="en-US" sz="1800" dirty="0">
                <a:latin typeface="Arial"/>
                <a:cs typeface="Arial"/>
              </a:rPr>
              <a:t>creating </a:t>
            </a:r>
            <a:r>
              <a:rPr lang="en-US" sz="1800" spc="5" dirty="0" err="1">
                <a:latin typeface="Arial"/>
                <a:cs typeface="Arial"/>
              </a:rPr>
              <a:t>Ambari</a:t>
            </a:r>
            <a:r>
              <a:rPr lang="en-US" sz="1800" spc="5" dirty="0">
                <a:latin typeface="Arial"/>
                <a:cs typeface="Arial"/>
              </a:rPr>
              <a:t> </a:t>
            </a:r>
            <a:r>
              <a:rPr lang="en-US" sz="1800" spc="-15" dirty="0">
                <a:latin typeface="Arial"/>
                <a:cs typeface="Arial"/>
              </a:rPr>
              <a:t>web </a:t>
            </a:r>
            <a:r>
              <a:rPr lang="en-US" sz="1800" spc="-10" dirty="0">
                <a:latin typeface="Arial"/>
                <a:cs typeface="Arial"/>
              </a:rPr>
              <a:t>users </a:t>
            </a:r>
            <a:r>
              <a:rPr lang="en-US" sz="1800" spc="-5" dirty="0">
                <a:latin typeface="Arial"/>
                <a:cs typeface="Arial"/>
              </a:rPr>
              <a:t>and </a:t>
            </a:r>
            <a:r>
              <a:rPr lang="en-US" sz="1800" spc="-10" dirty="0">
                <a:latin typeface="Arial"/>
                <a:cs typeface="Arial"/>
              </a:rPr>
              <a:t>groups, </a:t>
            </a:r>
            <a:r>
              <a:rPr lang="en-US" sz="1800" spc="-5" dirty="0">
                <a:latin typeface="Arial"/>
                <a:cs typeface="Arial"/>
              </a:rPr>
              <a:t>and not</a:t>
            </a:r>
            <a:r>
              <a:rPr lang="en-US" sz="1800" spc="-60" dirty="0">
                <a:latin typeface="Arial"/>
                <a:cs typeface="Arial"/>
              </a:rPr>
              <a:t> </a:t>
            </a:r>
            <a:r>
              <a:rPr lang="en-US" sz="1800" dirty="0" smtClean="0">
                <a:latin typeface="Arial"/>
                <a:cs typeface="Arial"/>
              </a:rPr>
              <a:t>HDFS </a:t>
            </a:r>
            <a:r>
              <a:rPr lang="en-US" sz="1800" spc="-5" dirty="0" smtClean="0">
                <a:latin typeface="Arial"/>
                <a:cs typeface="Arial"/>
              </a:rPr>
              <a:t>users </a:t>
            </a:r>
            <a:r>
              <a:rPr lang="en-US" sz="1800" spc="-5" dirty="0">
                <a:latin typeface="Arial"/>
                <a:cs typeface="Arial"/>
              </a:rPr>
              <a:t>and</a:t>
            </a:r>
            <a:r>
              <a:rPr lang="en-US" sz="1800" spc="1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groups</a:t>
            </a:r>
            <a:endParaRPr lang="en-US" sz="1800" dirty="0">
              <a:latin typeface="Arial"/>
              <a:cs typeface="Arial"/>
            </a:endParaRPr>
          </a:p>
          <a:p>
            <a:pPr marL="163195" indent="-139700">
              <a:spcBef>
                <a:spcPts val="350"/>
              </a:spcBef>
              <a:buSzPct val="120833"/>
              <a:tabLst>
                <a:tab pos="163830" algn="l"/>
              </a:tabLst>
            </a:pPr>
            <a:r>
              <a:rPr lang="en-US" sz="1800" spc="5" dirty="0">
                <a:latin typeface="Arial"/>
                <a:cs typeface="Arial"/>
              </a:rPr>
              <a:t>Default</a:t>
            </a:r>
            <a:r>
              <a:rPr lang="en-US" sz="1800" spc="-7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for</a:t>
            </a:r>
            <a:r>
              <a:rPr lang="en-US" sz="1800" spc="-35" dirty="0">
                <a:latin typeface="Arial"/>
                <a:cs typeface="Arial"/>
              </a:rPr>
              <a:t> </a:t>
            </a:r>
            <a:r>
              <a:rPr lang="en-US" sz="1800" spc="5" dirty="0" err="1">
                <a:latin typeface="Arial"/>
                <a:cs typeface="Arial"/>
              </a:rPr>
              <a:t>Ambari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Admin</a:t>
            </a:r>
            <a:r>
              <a:rPr lang="en-US" sz="1800" spc="-6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is</a:t>
            </a:r>
            <a:r>
              <a:rPr lang="en-US" sz="1800" spc="-35" dirty="0">
                <a:latin typeface="Arial"/>
                <a:cs typeface="Arial"/>
              </a:rPr>
              <a:t> </a:t>
            </a:r>
            <a:r>
              <a:rPr lang="en-US" sz="1800" b="1" dirty="0">
                <a:latin typeface="Arial"/>
                <a:cs typeface="Arial"/>
              </a:rPr>
              <a:t>No</a:t>
            </a:r>
            <a:r>
              <a:rPr lang="en-US" sz="1800" b="1" spc="-5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(for</a:t>
            </a:r>
            <a:r>
              <a:rPr lang="en-US" sz="1800" spc="-4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example,</a:t>
            </a:r>
            <a:r>
              <a:rPr lang="en-US" sz="1800" spc="-6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non-administrative</a:t>
            </a:r>
            <a:r>
              <a:rPr lang="en-US" sz="1800" spc="-114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user)</a:t>
            </a:r>
            <a:endParaRPr lang="en-US" sz="1800" dirty="0">
              <a:latin typeface="Arial"/>
              <a:cs typeface="Arial"/>
            </a:endParaRPr>
          </a:p>
          <a:p>
            <a:pPr marL="298450" marR="52069" lvl="1" indent="-99060">
              <a:lnSpc>
                <a:spcPct val="98500"/>
              </a:lnSpc>
              <a:spcBef>
                <a:spcPts val="355"/>
              </a:spcBef>
              <a:buSzPct val="77272"/>
              <a:buFont typeface="Wingdings"/>
              <a:buChar char=""/>
              <a:tabLst>
                <a:tab pos="299085" algn="l"/>
              </a:tabLst>
            </a:pPr>
            <a:r>
              <a:rPr lang="en-US" sz="1800" spc="-15" dirty="0">
                <a:latin typeface="Arial"/>
                <a:cs typeface="Arial"/>
              </a:rPr>
              <a:t>Two</a:t>
            </a:r>
            <a:r>
              <a:rPr lang="en-US" sz="1800" spc="-25" dirty="0">
                <a:latin typeface="Arial"/>
                <a:cs typeface="Arial"/>
              </a:rPr>
              <a:t> </a:t>
            </a:r>
            <a:r>
              <a:rPr lang="en-US" sz="1800" spc="-15" dirty="0">
                <a:latin typeface="Arial"/>
                <a:cs typeface="Arial"/>
              </a:rPr>
              <a:t>user</a:t>
            </a:r>
            <a:r>
              <a:rPr lang="en-US" sz="1800" spc="2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roles:</a:t>
            </a:r>
            <a:r>
              <a:rPr lang="en-US" sz="1800" spc="-35" dirty="0">
                <a:latin typeface="Arial"/>
                <a:cs typeface="Arial"/>
              </a:rPr>
              <a:t> </a:t>
            </a:r>
            <a:r>
              <a:rPr lang="en-US" sz="1800" spc="-15" dirty="0">
                <a:latin typeface="Arial"/>
                <a:cs typeface="Arial"/>
              </a:rPr>
              <a:t>User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and</a:t>
            </a:r>
            <a:r>
              <a:rPr lang="en-US" sz="1800" spc="-2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Admin.</a:t>
            </a:r>
            <a:r>
              <a:rPr lang="en-US" sz="1800" spc="-90" dirty="0">
                <a:latin typeface="Arial"/>
                <a:cs typeface="Arial"/>
              </a:rPr>
              <a:t> </a:t>
            </a:r>
            <a:r>
              <a:rPr lang="en-US" sz="1800" spc="-15" dirty="0">
                <a:latin typeface="Arial"/>
                <a:cs typeface="Arial"/>
              </a:rPr>
              <a:t>Users</a:t>
            </a:r>
            <a:r>
              <a:rPr lang="en-US" sz="1800" spc="15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can</a:t>
            </a:r>
            <a:r>
              <a:rPr lang="en-US" sz="1800" spc="-5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view</a:t>
            </a:r>
            <a:r>
              <a:rPr lang="en-US" sz="1800" dirty="0">
                <a:latin typeface="Arial"/>
                <a:cs typeface="Arial"/>
              </a:rPr>
              <a:t> metrics,</a:t>
            </a:r>
            <a:r>
              <a:rPr lang="en-US" sz="1800" spc="-125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view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service</a:t>
            </a:r>
            <a:r>
              <a:rPr lang="en-US" sz="1800" spc="-5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status  </a:t>
            </a:r>
            <a:r>
              <a:rPr lang="en-US" sz="1800" spc="-10" dirty="0">
                <a:latin typeface="Arial"/>
                <a:cs typeface="Arial"/>
              </a:rPr>
              <a:t>and configuration, and </a:t>
            </a:r>
            <a:r>
              <a:rPr lang="en-US" sz="1800" spc="-5" dirty="0">
                <a:latin typeface="Arial"/>
                <a:cs typeface="Arial"/>
              </a:rPr>
              <a:t>browse </a:t>
            </a:r>
            <a:r>
              <a:rPr lang="en-US" sz="1800" dirty="0">
                <a:latin typeface="Arial"/>
                <a:cs typeface="Arial"/>
              </a:rPr>
              <a:t>job </a:t>
            </a:r>
            <a:r>
              <a:rPr lang="en-US" sz="1800" spc="-5" dirty="0">
                <a:latin typeface="Arial"/>
                <a:cs typeface="Arial"/>
              </a:rPr>
              <a:t>information. </a:t>
            </a:r>
            <a:r>
              <a:rPr lang="en-US" sz="1800" dirty="0">
                <a:latin typeface="Arial"/>
                <a:cs typeface="Arial"/>
              </a:rPr>
              <a:t>Admins </a:t>
            </a:r>
            <a:r>
              <a:rPr lang="en-US" sz="1800" spc="-5" dirty="0">
                <a:latin typeface="Arial"/>
                <a:cs typeface="Arial"/>
              </a:rPr>
              <a:t>can do </a:t>
            </a:r>
            <a:r>
              <a:rPr lang="en-US" sz="1800" dirty="0">
                <a:latin typeface="Arial"/>
                <a:cs typeface="Arial"/>
              </a:rPr>
              <a:t>all </a:t>
            </a:r>
            <a:r>
              <a:rPr lang="en-US" sz="1800" spc="-15" dirty="0">
                <a:latin typeface="Arial"/>
                <a:cs typeface="Arial"/>
              </a:rPr>
              <a:t>User </a:t>
            </a:r>
            <a:r>
              <a:rPr lang="en-US" sz="1800" dirty="0">
                <a:latin typeface="Arial"/>
                <a:cs typeface="Arial"/>
              </a:rPr>
              <a:t>tasks  </a:t>
            </a:r>
            <a:r>
              <a:rPr lang="en-US" sz="1800" spc="-5" dirty="0">
                <a:latin typeface="Arial"/>
                <a:cs typeface="Arial"/>
              </a:rPr>
              <a:t>plus</a:t>
            </a:r>
            <a:r>
              <a:rPr lang="en-US" sz="1800" spc="-5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start</a:t>
            </a:r>
            <a:r>
              <a:rPr lang="en-US" sz="1800" spc="-6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and</a:t>
            </a:r>
            <a:r>
              <a:rPr lang="en-US" sz="1800" spc="-25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stop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services,</a:t>
            </a:r>
            <a:r>
              <a:rPr lang="en-US" sz="1800" spc="-3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modify</a:t>
            </a:r>
            <a:r>
              <a:rPr lang="en-US" sz="1800" spc="-105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configurations,</a:t>
            </a:r>
            <a:r>
              <a:rPr lang="en-US" sz="1800" spc="-9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and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run</a:t>
            </a:r>
            <a:r>
              <a:rPr lang="en-US" sz="1800" spc="-5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service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checks.</a:t>
            </a:r>
            <a:endParaRPr lang="en-US" sz="1800" dirty="0">
              <a:latin typeface="Arial"/>
              <a:cs typeface="Arial"/>
            </a:endParaRPr>
          </a:p>
          <a:p>
            <a:pPr marL="163195" indent="-139700">
              <a:spcBef>
                <a:spcPts val="370"/>
              </a:spcBef>
              <a:buSzPct val="120833"/>
              <a:tabLst>
                <a:tab pos="163830" algn="l"/>
              </a:tabLst>
            </a:pPr>
            <a:r>
              <a:rPr lang="en-US" sz="1800" spc="5" dirty="0">
                <a:latin typeface="Arial"/>
                <a:cs typeface="Arial"/>
              </a:rPr>
              <a:t>Initial</a:t>
            </a:r>
            <a:r>
              <a:rPr lang="en-US" sz="1800" spc="-55" dirty="0">
                <a:latin typeface="Arial"/>
                <a:cs typeface="Arial"/>
              </a:rPr>
              <a:t> </a:t>
            </a:r>
            <a:r>
              <a:rPr lang="en-US" sz="1800" spc="5" dirty="0" err="1">
                <a:latin typeface="Arial"/>
                <a:cs typeface="Arial"/>
              </a:rPr>
              <a:t>Ambari</a:t>
            </a:r>
            <a:r>
              <a:rPr lang="en-US" sz="1800" spc="-6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Administrator</a:t>
            </a:r>
            <a:r>
              <a:rPr lang="en-US" sz="1800" spc="-7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credential</a:t>
            </a:r>
            <a:r>
              <a:rPr lang="en-US" sz="1800" spc="-3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is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admin/admin</a:t>
            </a:r>
            <a:endParaRPr lang="en-US" sz="1800" dirty="0">
              <a:latin typeface="Arial"/>
              <a:cs typeface="Arial"/>
            </a:endParaRPr>
          </a:p>
          <a:p>
            <a:pPr marL="163195" indent="-139700">
              <a:spcBef>
                <a:spcPts val="380"/>
              </a:spcBef>
              <a:buSzPct val="120833"/>
              <a:tabLst>
                <a:tab pos="163830" algn="l"/>
              </a:tabLst>
            </a:pPr>
            <a:r>
              <a:rPr lang="en-US" sz="1800" dirty="0">
                <a:latin typeface="Arial"/>
                <a:cs typeface="Arial"/>
              </a:rPr>
              <a:t>HDFS </a:t>
            </a:r>
            <a:r>
              <a:rPr lang="en-US" sz="1800" spc="-5" dirty="0">
                <a:latin typeface="Arial"/>
                <a:cs typeface="Arial"/>
              </a:rPr>
              <a:t>users/groups </a:t>
            </a:r>
            <a:r>
              <a:rPr lang="en-US" sz="1800" dirty="0">
                <a:latin typeface="Arial"/>
                <a:cs typeface="Arial"/>
              </a:rPr>
              <a:t>are managed </a:t>
            </a:r>
            <a:r>
              <a:rPr lang="en-US" sz="1800" spc="5" dirty="0">
                <a:latin typeface="Arial"/>
                <a:cs typeface="Arial"/>
              </a:rPr>
              <a:t>totally</a:t>
            </a:r>
            <a:r>
              <a:rPr lang="en-US" sz="1800" spc="-85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separately</a:t>
            </a:r>
            <a:endParaRPr lang="en-US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  <p:sp>
        <p:nvSpPr>
          <p:cNvPr id="4" name="object 6"/>
          <p:cNvSpPr/>
          <p:nvPr/>
        </p:nvSpPr>
        <p:spPr>
          <a:xfrm>
            <a:off x="1403648" y="3803391"/>
            <a:ext cx="6402594" cy="2649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561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lang="fr-FR" spc="-10" dirty="0">
                <a:latin typeface="Arial"/>
                <a:cs typeface="Arial"/>
              </a:rPr>
              <a:t>Unit</a:t>
            </a:r>
            <a:r>
              <a:rPr lang="fr-FR" spc="5" dirty="0">
                <a:latin typeface="Arial"/>
                <a:cs typeface="Arial"/>
              </a:rPr>
              <a:t> </a:t>
            </a:r>
            <a:r>
              <a:rPr lang="fr-FR" spc="-5" dirty="0">
                <a:latin typeface="Arial"/>
                <a:cs typeface="Arial"/>
              </a:rPr>
              <a:t>objectives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7744" y="1188720"/>
            <a:ext cx="8805672" cy="5192608"/>
          </a:xfrm>
        </p:spPr>
        <p:txBody>
          <a:bodyPr/>
          <a:lstStyle/>
          <a:p>
            <a:pPr marL="163195" indent="-139700">
              <a:spcBef>
                <a:spcPts val="1315"/>
              </a:spcBef>
              <a:tabLst>
                <a:tab pos="163830" algn="l"/>
              </a:tabLst>
            </a:pPr>
            <a:r>
              <a:rPr lang="en-US" sz="2400" dirty="0">
                <a:latin typeface="Arial"/>
                <a:cs typeface="Arial"/>
              </a:rPr>
              <a:t>Understand the </a:t>
            </a:r>
            <a:r>
              <a:rPr lang="en-US" sz="2400" spc="5" dirty="0">
                <a:latin typeface="Arial"/>
                <a:cs typeface="Arial"/>
              </a:rPr>
              <a:t>purpose </a:t>
            </a:r>
            <a:r>
              <a:rPr lang="en-US" sz="2400" spc="-5" dirty="0">
                <a:latin typeface="Arial"/>
                <a:cs typeface="Arial"/>
              </a:rPr>
              <a:t>of </a:t>
            </a:r>
            <a:r>
              <a:rPr lang="en-US" sz="2400" spc="5" dirty="0">
                <a:latin typeface="Arial"/>
                <a:cs typeface="Arial"/>
              </a:rPr>
              <a:t>Apache </a:t>
            </a:r>
            <a:r>
              <a:rPr lang="en-US" sz="2400" spc="10" dirty="0" err="1">
                <a:latin typeface="Arial"/>
                <a:cs typeface="Arial"/>
              </a:rPr>
              <a:t>Ambari</a:t>
            </a:r>
            <a:r>
              <a:rPr lang="en-US" sz="2400" spc="10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in </a:t>
            </a:r>
            <a:r>
              <a:rPr lang="en-US" sz="2400" dirty="0">
                <a:latin typeface="Arial"/>
                <a:cs typeface="Arial"/>
              </a:rPr>
              <a:t>the </a:t>
            </a:r>
            <a:r>
              <a:rPr lang="en-US" sz="2400" spc="15" dirty="0">
                <a:latin typeface="Arial"/>
                <a:cs typeface="Arial"/>
              </a:rPr>
              <a:t>HDP</a:t>
            </a:r>
            <a:r>
              <a:rPr lang="en-US" sz="2400" spc="-19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stack</a:t>
            </a:r>
          </a:p>
          <a:p>
            <a:pPr marL="163195" indent="-139700">
              <a:spcBef>
                <a:spcPts val="465"/>
              </a:spcBef>
              <a:tabLst>
                <a:tab pos="163830" algn="l"/>
              </a:tabLst>
            </a:pPr>
            <a:r>
              <a:rPr lang="en-US" sz="2400" dirty="0">
                <a:latin typeface="Arial"/>
                <a:cs typeface="Arial"/>
              </a:rPr>
              <a:t>Understand the </a:t>
            </a:r>
            <a:r>
              <a:rPr lang="en-US" sz="2400" spc="5" dirty="0">
                <a:latin typeface="Arial"/>
                <a:cs typeface="Arial"/>
              </a:rPr>
              <a:t>overall </a:t>
            </a:r>
            <a:r>
              <a:rPr lang="en-US" sz="2400" dirty="0">
                <a:latin typeface="Arial"/>
                <a:cs typeface="Arial"/>
              </a:rPr>
              <a:t>architecture of </a:t>
            </a:r>
            <a:r>
              <a:rPr lang="en-US" sz="2400" spc="10" dirty="0" err="1">
                <a:latin typeface="Arial"/>
                <a:cs typeface="Arial"/>
              </a:rPr>
              <a:t>Ambari</a:t>
            </a:r>
            <a:r>
              <a:rPr lang="en-US" sz="2400" spc="10" dirty="0">
                <a:latin typeface="Arial"/>
                <a:cs typeface="Arial"/>
              </a:rPr>
              <a:t>, </a:t>
            </a:r>
            <a:r>
              <a:rPr lang="en-US" sz="2400" dirty="0">
                <a:latin typeface="Arial"/>
                <a:cs typeface="Arial"/>
              </a:rPr>
              <a:t>and </a:t>
            </a:r>
            <a:r>
              <a:rPr lang="en-US" sz="2400" spc="20" dirty="0" err="1">
                <a:latin typeface="Arial"/>
                <a:cs typeface="Arial"/>
              </a:rPr>
              <a:t>Ambari’s</a:t>
            </a:r>
            <a:r>
              <a:rPr lang="en-US" sz="2400" spc="2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relation</a:t>
            </a:r>
            <a:r>
              <a:rPr lang="en-US" sz="2400" spc="-19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to</a:t>
            </a:r>
          </a:p>
          <a:p>
            <a:pPr marL="163195">
              <a:lnSpc>
                <a:spcPct val="100000"/>
              </a:lnSpc>
            </a:pPr>
            <a:r>
              <a:rPr lang="en-US" sz="2400" spc="-5" dirty="0">
                <a:latin typeface="Arial"/>
                <a:cs typeface="Arial"/>
              </a:rPr>
              <a:t>other </a:t>
            </a:r>
            <a:r>
              <a:rPr lang="en-US" sz="2400" spc="5" dirty="0">
                <a:latin typeface="Arial"/>
                <a:cs typeface="Arial"/>
              </a:rPr>
              <a:t>services </a:t>
            </a:r>
            <a:r>
              <a:rPr lang="en-US" sz="2400" spc="-5" dirty="0">
                <a:latin typeface="Arial"/>
                <a:cs typeface="Arial"/>
              </a:rPr>
              <a:t>and </a:t>
            </a:r>
            <a:r>
              <a:rPr lang="en-US" sz="2400" spc="5" dirty="0">
                <a:latin typeface="Arial"/>
                <a:cs typeface="Arial"/>
              </a:rPr>
              <a:t>components </a:t>
            </a:r>
            <a:r>
              <a:rPr lang="en-US" sz="2400" spc="-5" dirty="0">
                <a:latin typeface="Arial"/>
                <a:cs typeface="Arial"/>
              </a:rPr>
              <a:t>of </a:t>
            </a:r>
            <a:r>
              <a:rPr lang="en-US" sz="2400" spc="10" dirty="0">
                <a:latin typeface="Arial"/>
                <a:cs typeface="Arial"/>
              </a:rPr>
              <a:t>a </a:t>
            </a:r>
            <a:r>
              <a:rPr lang="en-US" sz="2400" spc="-5" dirty="0">
                <a:latin typeface="Arial"/>
                <a:cs typeface="Arial"/>
              </a:rPr>
              <a:t>Hadoop</a:t>
            </a:r>
            <a:r>
              <a:rPr lang="en-US" sz="2400" spc="-5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cluster</a:t>
            </a:r>
          </a:p>
          <a:p>
            <a:pPr marL="163195" indent="-139700">
              <a:spcBef>
                <a:spcPts val="495"/>
              </a:spcBef>
              <a:tabLst>
                <a:tab pos="163830" algn="l"/>
              </a:tabLst>
            </a:pPr>
            <a:r>
              <a:rPr lang="en-US" sz="2400" dirty="0">
                <a:latin typeface="Arial"/>
                <a:cs typeface="Arial"/>
              </a:rPr>
              <a:t>List the functions of the </a:t>
            </a:r>
            <a:r>
              <a:rPr lang="en-US" sz="2400" spc="15" dirty="0">
                <a:latin typeface="Arial"/>
                <a:cs typeface="Arial"/>
              </a:rPr>
              <a:t>main </a:t>
            </a:r>
            <a:r>
              <a:rPr lang="en-US" sz="2400" spc="5" dirty="0">
                <a:latin typeface="Arial"/>
                <a:cs typeface="Arial"/>
              </a:rPr>
              <a:t>components </a:t>
            </a:r>
            <a:r>
              <a:rPr lang="en-US" sz="2400" dirty="0">
                <a:latin typeface="Arial"/>
                <a:cs typeface="Arial"/>
              </a:rPr>
              <a:t>of</a:t>
            </a:r>
            <a:r>
              <a:rPr lang="en-US" sz="2400" spc="-95" dirty="0">
                <a:latin typeface="Arial"/>
                <a:cs typeface="Arial"/>
              </a:rPr>
              <a:t> </a:t>
            </a:r>
            <a:r>
              <a:rPr lang="en-US" sz="2400" spc="10" dirty="0" err="1">
                <a:latin typeface="Arial"/>
                <a:cs typeface="Arial"/>
              </a:rPr>
              <a:t>Ambari</a:t>
            </a:r>
            <a:endParaRPr lang="en-US" sz="2400" dirty="0">
              <a:latin typeface="Arial"/>
              <a:cs typeface="Arial"/>
            </a:endParaRPr>
          </a:p>
          <a:p>
            <a:pPr marL="163195" indent="-139700">
              <a:spcBef>
                <a:spcPts val="465"/>
              </a:spcBef>
              <a:tabLst>
                <a:tab pos="163830" algn="l"/>
              </a:tabLst>
            </a:pPr>
            <a:r>
              <a:rPr lang="en-US" sz="2400" spc="5" dirty="0">
                <a:latin typeface="Arial"/>
                <a:cs typeface="Arial"/>
              </a:rPr>
              <a:t>Explain </a:t>
            </a:r>
            <a:r>
              <a:rPr lang="en-US" sz="2400" dirty="0">
                <a:latin typeface="Arial"/>
                <a:cs typeface="Arial"/>
              </a:rPr>
              <a:t>how to start and stop </a:t>
            </a:r>
            <a:r>
              <a:rPr lang="en-US" sz="2400" spc="5" dirty="0">
                <a:latin typeface="Arial"/>
                <a:cs typeface="Arial"/>
              </a:rPr>
              <a:t>services </a:t>
            </a:r>
            <a:r>
              <a:rPr lang="en-US" sz="2400" spc="10" dirty="0">
                <a:latin typeface="Arial"/>
                <a:cs typeface="Arial"/>
              </a:rPr>
              <a:t>from </a:t>
            </a:r>
            <a:r>
              <a:rPr lang="en-US" sz="2400" spc="10" dirty="0" err="1">
                <a:latin typeface="Arial"/>
                <a:cs typeface="Arial"/>
              </a:rPr>
              <a:t>Ambari</a:t>
            </a:r>
            <a:r>
              <a:rPr lang="en-US" sz="2400" spc="10" dirty="0">
                <a:latin typeface="Arial"/>
                <a:cs typeface="Arial"/>
              </a:rPr>
              <a:t> </a:t>
            </a:r>
            <a:r>
              <a:rPr lang="en-US" sz="2400" spc="30" dirty="0">
                <a:latin typeface="Arial"/>
                <a:cs typeface="Arial"/>
              </a:rPr>
              <a:t>Web</a:t>
            </a:r>
            <a:r>
              <a:rPr lang="en-US" sz="2400" spc="-24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11182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" dirty="0">
                <a:latin typeface="Arial"/>
                <a:cs typeface="Arial"/>
              </a:rPr>
              <a:t>Standard </a:t>
            </a:r>
            <a:r>
              <a:rPr lang="en-US" spc="-15" dirty="0" err="1">
                <a:latin typeface="Arial"/>
                <a:cs typeface="Arial"/>
              </a:rPr>
              <a:t>Ambari</a:t>
            </a:r>
            <a:r>
              <a:rPr lang="en-US" spc="-15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Service users and</a:t>
            </a:r>
            <a:r>
              <a:rPr lang="en-US" spc="125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groups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object 5"/>
          <p:cNvSpPr/>
          <p:nvPr/>
        </p:nvSpPr>
        <p:spPr>
          <a:xfrm>
            <a:off x="1610550" y="1749247"/>
            <a:ext cx="4321251" cy="3085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6"/>
          <p:cNvSpPr/>
          <p:nvPr/>
        </p:nvSpPr>
        <p:spPr>
          <a:xfrm>
            <a:off x="1608649" y="1747341"/>
            <a:ext cx="4325620" cy="3089910"/>
          </a:xfrm>
          <a:custGeom>
            <a:avLst/>
            <a:gdLst/>
            <a:ahLst/>
            <a:cxnLst/>
            <a:rect l="l" t="t" r="r" b="b"/>
            <a:pathLst>
              <a:path w="4325620" h="3089910">
                <a:moveTo>
                  <a:pt x="0" y="3089335"/>
                </a:moveTo>
                <a:lnTo>
                  <a:pt x="4325065" y="3089335"/>
                </a:lnTo>
                <a:lnTo>
                  <a:pt x="4325065" y="0"/>
                </a:lnTo>
                <a:lnTo>
                  <a:pt x="0" y="0"/>
                </a:lnTo>
                <a:lnTo>
                  <a:pt x="0" y="3089335"/>
                </a:lnTo>
                <a:close/>
              </a:path>
            </a:pathLst>
          </a:custGeom>
          <a:ln w="38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8"/>
          <p:cNvSpPr/>
          <p:nvPr/>
        </p:nvSpPr>
        <p:spPr>
          <a:xfrm>
            <a:off x="4918443" y="2001832"/>
            <a:ext cx="954410" cy="2912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9"/>
          <p:cNvSpPr/>
          <p:nvPr/>
        </p:nvSpPr>
        <p:spPr>
          <a:xfrm>
            <a:off x="4977367" y="2060824"/>
            <a:ext cx="821690" cy="158115"/>
          </a:xfrm>
          <a:custGeom>
            <a:avLst/>
            <a:gdLst/>
            <a:ahLst/>
            <a:cxnLst/>
            <a:rect l="l" t="t" r="r" b="b"/>
            <a:pathLst>
              <a:path w="821689" h="158114">
                <a:moveTo>
                  <a:pt x="0" y="158092"/>
                </a:moveTo>
                <a:lnTo>
                  <a:pt x="821597" y="158092"/>
                </a:lnTo>
                <a:lnTo>
                  <a:pt x="821597" y="0"/>
                </a:lnTo>
                <a:lnTo>
                  <a:pt x="0" y="0"/>
                </a:lnTo>
                <a:lnTo>
                  <a:pt x="0" y="158092"/>
                </a:lnTo>
                <a:close/>
              </a:path>
            </a:pathLst>
          </a:custGeom>
          <a:ln w="22898">
            <a:solidFill>
              <a:srgbClr val="DD73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0"/>
          <p:cNvSpPr/>
          <p:nvPr/>
        </p:nvSpPr>
        <p:spPr>
          <a:xfrm>
            <a:off x="5621883" y="2108083"/>
            <a:ext cx="247304" cy="8115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1"/>
          <p:cNvSpPr/>
          <p:nvPr/>
        </p:nvSpPr>
        <p:spPr>
          <a:xfrm>
            <a:off x="5704319" y="2226538"/>
            <a:ext cx="69215" cy="633730"/>
          </a:xfrm>
          <a:custGeom>
            <a:avLst/>
            <a:gdLst/>
            <a:ahLst/>
            <a:cxnLst/>
            <a:rect l="l" t="t" r="r" b="b"/>
            <a:pathLst>
              <a:path w="69214" h="633730">
                <a:moveTo>
                  <a:pt x="45796" y="57251"/>
                </a:moveTo>
                <a:lnTo>
                  <a:pt x="22898" y="57251"/>
                </a:lnTo>
                <a:lnTo>
                  <a:pt x="22898" y="633234"/>
                </a:lnTo>
                <a:lnTo>
                  <a:pt x="45796" y="633234"/>
                </a:lnTo>
                <a:lnTo>
                  <a:pt x="45796" y="57251"/>
                </a:lnTo>
                <a:close/>
              </a:path>
              <a:path w="69214" h="633730">
                <a:moveTo>
                  <a:pt x="34340" y="0"/>
                </a:moveTo>
                <a:lnTo>
                  <a:pt x="0" y="68694"/>
                </a:lnTo>
                <a:lnTo>
                  <a:pt x="22898" y="68694"/>
                </a:lnTo>
                <a:lnTo>
                  <a:pt x="22898" y="57251"/>
                </a:lnTo>
                <a:lnTo>
                  <a:pt x="62971" y="57251"/>
                </a:lnTo>
                <a:lnTo>
                  <a:pt x="34340" y="0"/>
                </a:lnTo>
                <a:close/>
              </a:path>
              <a:path w="69214" h="633730">
                <a:moveTo>
                  <a:pt x="62971" y="57251"/>
                </a:moveTo>
                <a:lnTo>
                  <a:pt x="45796" y="57251"/>
                </a:lnTo>
                <a:lnTo>
                  <a:pt x="45796" y="68694"/>
                </a:lnTo>
                <a:lnTo>
                  <a:pt x="68694" y="68694"/>
                </a:lnTo>
                <a:lnTo>
                  <a:pt x="62971" y="57251"/>
                </a:lnTo>
                <a:close/>
              </a:path>
            </a:pathLst>
          </a:custGeom>
          <a:solidFill>
            <a:srgbClr val="DD731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09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" dirty="0">
                <a:latin typeface="Arial"/>
                <a:cs typeface="Arial"/>
              </a:rPr>
              <a:t>Managing </a:t>
            </a:r>
            <a:r>
              <a:rPr lang="en-US" spc="-5" dirty="0">
                <a:latin typeface="Arial"/>
                <a:cs typeface="Arial"/>
              </a:rPr>
              <a:t>hosts in a </a:t>
            </a:r>
            <a:r>
              <a:rPr lang="en-US" spc="-5" dirty="0" smtClean="0">
                <a:latin typeface="Arial"/>
                <a:cs typeface="Arial"/>
              </a:rPr>
              <a:t>cluster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3195" indent="-139700">
              <a:spcBef>
                <a:spcPts val="1315"/>
              </a:spcBef>
              <a:tabLst>
                <a:tab pos="163830" algn="l"/>
              </a:tabLst>
            </a:pPr>
            <a:r>
              <a:rPr lang="en-US" sz="1800" spc="10" dirty="0" err="1">
                <a:latin typeface="Arial"/>
                <a:cs typeface="Arial"/>
              </a:rPr>
              <a:t>Ambari</a:t>
            </a:r>
            <a:r>
              <a:rPr lang="en-US" sz="1800" spc="1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provides </a:t>
            </a:r>
            <a:r>
              <a:rPr lang="en-US" sz="1800" dirty="0">
                <a:latin typeface="Arial"/>
                <a:cs typeface="Arial"/>
              </a:rPr>
              <a:t>the </a:t>
            </a:r>
            <a:r>
              <a:rPr lang="en-US" sz="1800" spc="5" dirty="0">
                <a:latin typeface="Arial"/>
                <a:cs typeface="Arial"/>
              </a:rPr>
              <a:t>following </a:t>
            </a:r>
            <a:r>
              <a:rPr lang="en-US" sz="1800" dirty="0">
                <a:latin typeface="Arial"/>
                <a:cs typeface="Arial"/>
              </a:rPr>
              <a:t>actions using the </a:t>
            </a:r>
            <a:r>
              <a:rPr lang="en-US" sz="1800" b="1" spc="10" dirty="0">
                <a:latin typeface="Arial"/>
                <a:cs typeface="Arial"/>
              </a:rPr>
              <a:t>Hosts</a:t>
            </a:r>
            <a:r>
              <a:rPr lang="en-US" sz="1800" b="1" spc="-18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tab:</a:t>
            </a:r>
          </a:p>
          <a:p>
            <a:pPr marL="298450" lvl="1" indent="-99060">
              <a:spcBef>
                <a:spcPts val="395"/>
              </a:spcBef>
              <a:buSzPct val="78260"/>
              <a:buFont typeface="Wingdings"/>
              <a:buChar char=""/>
              <a:tabLst>
                <a:tab pos="299085" algn="l"/>
              </a:tabLst>
            </a:pPr>
            <a:r>
              <a:rPr lang="en-US" sz="1800" spc="-5" dirty="0">
                <a:latin typeface="Arial"/>
                <a:cs typeface="Arial"/>
              </a:rPr>
              <a:t>Working </a:t>
            </a:r>
            <a:r>
              <a:rPr lang="en-US" sz="1800" spc="-10" dirty="0">
                <a:latin typeface="Arial"/>
                <a:cs typeface="Arial"/>
              </a:rPr>
              <a:t>with</a:t>
            </a:r>
            <a:r>
              <a:rPr lang="en-US" sz="1800" spc="-25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Hosts</a:t>
            </a:r>
            <a:endParaRPr lang="en-US" sz="1800" dirty="0">
              <a:latin typeface="Arial"/>
              <a:cs typeface="Arial"/>
            </a:endParaRPr>
          </a:p>
          <a:p>
            <a:pPr marL="298450" lvl="1" indent="-99060">
              <a:spcBef>
                <a:spcPts val="405"/>
              </a:spcBef>
              <a:buSzPct val="78260"/>
              <a:buFont typeface="Wingdings"/>
              <a:buChar char=""/>
              <a:tabLst>
                <a:tab pos="299085" algn="l"/>
              </a:tabLst>
            </a:pPr>
            <a:r>
              <a:rPr lang="en-US" sz="1800" spc="-15" dirty="0">
                <a:latin typeface="Arial"/>
                <a:cs typeface="Arial"/>
              </a:rPr>
              <a:t>Determining </a:t>
            </a:r>
            <a:r>
              <a:rPr lang="en-US" sz="1800" spc="-10" dirty="0">
                <a:latin typeface="Arial"/>
                <a:cs typeface="Arial"/>
              </a:rPr>
              <a:t>Host</a:t>
            </a:r>
            <a:r>
              <a:rPr lang="en-US" sz="1800" spc="10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Status</a:t>
            </a:r>
            <a:endParaRPr lang="en-US" sz="1800" dirty="0">
              <a:latin typeface="Arial"/>
              <a:cs typeface="Arial"/>
            </a:endParaRPr>
          </a:p>
          <a:p>
            <a:pPr marL="298450" lvl="1" indent="-99060">
              <a:spcBef>
                <a:spcPts val="414"/>
              </a:spcBef>
              <a:buSzPct val="78260"/>
              <a:buFont typeface="Wingdings"/>
              <a:buChar char=""/>
              <a:tabLst>
                <a:tab pos="299085" algn="l"/>
              </a:tabLst>
            </a:pPr>
            <a:r>
              <a:rPr lang="en-US" sz="1800" spc="-20" dirty="0">
                <a:latin typeface="Arial"/>
                <a:cs typeface="Arial"/>
              </a:rPr>
              <a:t>Filtering </a:t>
            </a:r>
            <a:r>
              <a:rPr lang="en-US" sz="1800" spc="-15" dirty="0">
                <a:latin typeface="Arial"/>
                <a:cs typeface="Arial"/>
              </a:rPr>
              <a:t>the </a:t>
            </a:r>
            <a:r>
              <a:rPr lang="en-US" sz="1800" spc="-10" dirty="0">
                <a:latin typeface="Arial"/>
                <a:cs typeface="Arial"/>
              </a:rPr>
              <a:t>Hosts</a:t>
            </a:r>
            <a:r>
              <a:rPr lang="en-US" sz="1800" spc="-125" dirty="0">
                <a:latin typeface="Arial"/>
                <a:cs typeface="Arial"/>
              </a:rPr>
              <a:t> </a:t>
            </a:r>
            <a:r>
              <a:rPr lang="en-US" sz="1800" spc="-20" dirty="0">
                <a:latin typeface="Arial"/>
                <a:cs typeface="Arial"/>
              </a:rPr>
              <a:t>List</a:t>
            </a:r>
            <a:endParaRPr lang="en-US" sz="1800" dirty="0">
              <a:latin typeface="Arial"/>
              <a:cs typeface="Arial"/>
            </a:endParaRPr>
          </a:p>
          <a:p>
            <a:pPr marL="298450" lvl="1" indent="-99060">
              <a:spcBef>
                <a:spcPts val="380"/>
              </a:spcBef>
              <a:buSzPct val="78260"/>
              <a:buFont typeface="Wingdings"/>
              <a:buChar char=""/>
              <a:tabLst>
                <a:tab pos="299085" algn="l"/>
              </a:tabLst>
            </a:pPr>
            <a:r>
              <a:rPr lang="en-US" sz="1800" spc="-5" dirty="0">
                <a:latin typeface="Arial"/>
                <a:cs typeface="Arial"/>
              </a:rPr>
              <a:t>Performing </a:t>
            </a:r>
            <a:r>
              <a:rPr lang="en-US" sz="1800" spc="-10" dirty="0">
                <a:latin typeface="Arial"/>
                <a:cs typeface="Arial"/>
              </a:rPr>
              <a:t>Host-Level</a:t>
            </a:r>
            <a:r>
              <a:rPr lang="en-US" sz="1800" spc="4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Actions</a:t>
            </a:r>
            <a:endParaRPr lang="en-US" sz="1800" dirty="0">
              <a:latin typeface="Arial"/>
              <a:cs typeface="Arial"/>
            </a:endParaRPr>
          </a:p>
          <a:p>
            <a:pPr marL="298450" lvl="1" indent="-99060">
              <a:spcBef>
                <a:spcPts val="409"/>
              </a:spcBef>
              <a:buSzPct val="78260"/>
              <a:buFont typeface="Wingdings"/>
              <a:buChar char=""/>
              <a:tabLst>
                <a:tab pos="299085" algn="l"/>
              </a:tabLst>
            </a:pPr>
            <a:r>
              <a:rPr lang="en-US" sz="1800" spc="-15" dirty="0">
                <a:latin typeface="Arial"/>
                <a:cs typeface="Arial"/>
              </a:rPr>
              <a:t>Viewing </a:t>
            </a:r>
            <a:r>
              <a:rPr lang="en-US" sz="1800" spc="-10" dirty="0">
                <a:latin typeface="Arial"/>
                <a:cs typeface="Arial"/>
              </a:rPr>
              <a:t>Components </a:t>
            </a:r>
            <a:r>
              <a:rPr lang="en-US" sz="1800" spc="-5" dirty="0">
                <a:latin typeface="Arial"/>
                <a:cs typeface="Arial"/>
              </a:rPr>
              <a:t>on </a:t>
            </a:r>
            <a:r>
              <a:rPr lang="en-US" sz="1800" dirty="0">
                <a:latin typeface="Arial"/>
                <a:cs typeface="Arial"/>
              </a:rPr>
              <a:t>a</a:t>
            </a:r>
            <a:r>
              <a:rPr lang="en-US" sz="1800" spc="7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Host</a:t>
            </a:r>
            <a:endParaRPr lang="en-US" sz="1800" dirty="0">
              <a:latin typeface="Arial"/>
              <a:cs typeface="Arial"/>
            </a:endParaRPr>
          </a:p>
          <a:p>
            <a:pPr marL="298450" lvl="1" indent="-99060">
              <a:spcBef>
                <a:spcPts val="409"/>
              </a:spcBef>
              <a:buSzPct val="78260"/>
              <a:buFont typeface="Wingdings"/>
              <a:buChar char=""/>
              <a:tabLst>
                <a:tab pos="299085" algn="l"/>
              </a:tabLst>
            </a:pPr>
            <a:r>
              <a:rPr lang="en-US" sz="1800" spc="-15" dirty="0">
                <a:latin typeface="Arial"/>
                <a:cs typeface="Arial"/>
              </a:rPr>
              <a:t>Decommissioning </a:t>
            </a:r>
            <a:r>
              <a:rPr lang="en-US" sz="1800" spc="-10" dirty="0">
                <a:latin typeface="Arial"/>
                <a:cs typeface="Arial"/>
              </a:rPr>
              <a:t>Masters </a:t>
            </a:r>
            <a:r>
              <a:rPr lang="en-US" sz="1800" spc="-15" dirty="0">
                <a:latin typeface="Arial"/>
                <a:cs typeface="Arial"/>
              </a:rPr>
              <a:t>and</a:t>
            </a:r>
            <a:r>
              <a:rPr lang="en-US" sz="1800" spc="-114" dirty="0">
                <a:latin typeface="Arial"/>
                <a:cs typeface="Arial"/>
              </a:rPr>
              <a:t> </a:t>
            </a:r>
            <a:r>
              <a:rPr lang="en-US" sz="1800" spc="-15" dirty="0">
                <a:latin typeface="Arial"/>
                <a:cs typeface="Arial"/>
              </a:rPr>
              <a:t>Slaves</a:t>
            </a:r>
            <a:endParaRPr lang="en-US" sz="1800" dirty="0">
              <a:latin typeface="Arial"/>
              <a:cs typeface="Arial"/>
            </a:endParaRPr>
          </a:p>
          <a:p>
            <a:pPr marL="298450" lvl="1" indent="-99060">
              <a:spcBef>
                <a:spcPts val="409"/>
              </a:spcBef>
              <a:buSzPct val="78260"/>
              <a:buFont typeface="Wingdings"/>
              <a:buChar char=""/>
              <a:tabLst>
                <a:tab pos="299085" algn="l"/>
              </a:tabLst>
            </a:pPr>
            <a:r>
              <a:rPr lang="en-US" sz="1800" spc="-15" dirty="0">
                <a:latin typeface="Arial"/>
                <a:cs typeface="Arial"/>
              </a:rPr>
              <a:t>Deleting </a:t>
            </a:r>
            <a:r>
              <a:rPr lang="en-US" sz="1800" dirty="0">
                <a:latin typeface="Arial"/>
                <a:cs typeface="Arial"/>
              </a:rPr>
              <a:t>a </a:t>
            </a:r>
            <a:r>
              <a:rPr lang="en-US" sz="1800" spc="-10" dirty="0">
                <a:latin typeface="Arial"/>
                <a:cs typeface="Arial"/>
              </a:rPr>
              <a:t>Host </a:t>
            </a:r>
            <a:r>
              <a:rPr lang="en-US" sz="1800" dirty="0">
                <a:latin typeface="Arial"/>
                <a:cs typeface="Arial"/>
              </a:rPr>
              <a:t>from a</a:t>
            </a:r>
            <a:r>
              <a:rPr lang="en-US" sz="1800" spc="25" dirty="0">
                <a:latin typeface="Arial"/>
                <a:cs typeface="Arial"/>
              </a:rPr>
              <a:t> </a:t>
            </a:r>
            <a:r>
              <a:rPr lang="en-US" sz="1800" spc="-15" dirty="0">
                <a:latin typeface="Arial"/>
                <a:cs typeface="Arial"/>
              </a:rPr>
              <a:t>Cluster</a:t>
            </a:r>
            <a:endParaRPr lang="en-US" sz="1800" dirty="0">
              <a:latin typeface="Arial"/>
              <a:cs typeface="Arial"/>
            </a:endParaRPr>
          </a:p>
          <a:p>
            <a:pPr marL="298450" lvl="1" indent="-99060">
              <a:spcBef>
                <a:spcPts val="380"/>
              </a:spcBef>
              <a:buSzPct val="78260"/>
              <a:buFont typeface="Wingdings"/>
              <a:buChar char=""/>
              <a:tabLst>
                <a:tab pos="299085" algn="l"/>
              </a:tabLst>
            </a:pPr>
            <a:r>
              <a:rPr lang="en-US" sz="1800" spc="-15" dirty="0">
                <a:latin typeface="Arial"/>
                <a:cs typeface="Arial"/>
              </a:rPr>
              <a:t>Setting </a:t>
            </a:r>
            <a:r>
              <a:rPr lang="en-US" sz="1800" spc="-20" dirty="0">
                <a:latin typeface="Arial"/>
                <a:cs typeface="Arial"/>
              </a:rPr>
              <a:t>Maintenance</a:t>
            </a:r>
            <a:r>
              <a:rPr lang="en-US" sz="1800" spc="155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Mode</a:t>
            </a:r>
            <a:endParaRPr lang="en-US" sz="1800" dirty="0">
              <a:latin typeface="Arial"/>
              <a:cs typeface="Arial"/>
            </a:endParaRPr>
          </a:p>
          <a:p>
            <a:pPr marL="298450" lvl="1" indent="-99060">
              <a:spcBef>
                <a:spcPts val="409"/>
              </a:spcBef>
              <a:buSzPct val="78260"/>
              <a:buFont typeface="Wingdings"/>
              <a:buChar char=""/>
              <a:tabLst>
                <a:tab pos="299085" algn="l"/>
              </a:tabLst>
            </a:pPr>
            <a:r>
              <a:rPr lang="en-US" sz="1800" spc="-15" dirty="0">
                <a:latin typeface="Arial"/>
                <a:cs typeface="Arial"/>
              </a:rPr>
              <a:t>Adding </a:t>
            </a:r>
            <a:r>
              <a:rPr lang="en-US" sz="1800" spc="-10" dirty="0">
                <a:latin typeface="Arial"/>
                <a:cs typeface="Arial"/>
              </a:rPr>
              <a:t>Hosts </a:t>
            </a:r>
            <a:r>
              <a:rPr lang="en-US" sz="1800" dirty="0">
                <a:latin typeface="Arial"/>
                <a:cs typeface="Arial"/>
              </a:rPr>
              <a:t>to a</a:t>
            </a:r>
            <a:r>
              <a:rPr lang="en-US" sz="1800" spc="30" dirty="0">
                <a:latin typeface="Arial"/>
                <a:cs typeface="Arial"/>
              </a:rPr>
              <a:t> </a:t>
            </a:r>
            <a:r>
              <a:rPr lang="en-US" sz="1800" spc="-15" dirty="0">
                <a:latin typeface="Arial"/>
                <a:cs typeface="Arial"/>
              </a:rPr>
              <a:t>Cluster</a:t>
            </a:r>
            <a:endParaRPr lang="en-US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23938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" dirty="0" smtClean="0">
                <a:latin typeface="Arial"/>
                <a:cs typeface="Arial"/>
              </a:rPr>
              <a:t>Running </a:t>
            </a:r>
            <a:r>
              <a:rPr lang="en-US" spc="-15" dirty="0" err="1" smtClean="0">
                <a:latin typeface="Arial"/>
                <a:cs typeface="Arial"/>
              </a:rPr>
              <a:t>Ambari</a:t>
            </a:r>
            <a:r>
              <a:rPr lang="en-US" spc="-15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from the </a:t>
            </a:r>
            <a:r>
              <a:rPr lang="en-US" spc="-10" dirty="0" smtClean="0">
                <a:latin typeface="Arial"/>
                <a:cs typeface="Arial"/>
              </a:rPr>
              <a:t>command</a:t>
            </a:r>
            <a:r>
              <a:rPr lang="en-US" spc="110" dirty="0" smtClean="0">
                <a:latin typeface="Arial"/>
                <a:cs typeface="Arial"/>
              </a:rPr>
              <a:t> </a:t>
            </a:r>
            <a:r>
              <a:rPr lang="en-US" spc="-10" dirty="0" smtClean="0">
                <a:latin typeface="Arial"/>
                <a:cs typeface="Arial"/>
              </a:rPr>
              <a:t>line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612576" y="1238968"/>
            <a:ext cx="9756576" cy="5358384"/>
          </a:xfrm>
        </p:spPr>
        <p:txBody>
          <a:bodyPr/>
          <a:lstStyle/>
          <a:p>
            <a:pPr marL="923290" indent="-139700">
              <a:spcBef>
                <a:spcPts val="1315"/>
              </a:spcBef>
              <a:tabLst>
                <a:tab pos="923925" algn="l"/>
              </a:tabLst>
            </a:pPr>
            <a:r>
              <a:rPr lang="en-US" sz="1600" spc="10" dirty="0" err="1">
                <a:latin typeface="Arial"/>
                <a:cs typeface="Arial"/>
              </a:rPr>
              <a:t>Ambari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spc="5" dirty="0">
                <a:latin typeface="Arial"/>
                <a:cs typeface="Arial"/>
              </a:rPr>
              <a:t>allows</a:t>
            </a:r>
            <a:r>
              <a:rPr lang="en-US" sz="1600" spc="-60" dirty="0">
                <a:latin typeface="Arial"/>
                <a:cs typeface="Arial"/>
              </a:rPr>
              <a:t> </a:t>
            </a:r>
            <a:r>
              <a:rPr lang="en-US" sz="1600" spc="10" dirty="0">
                <a:latin typeface="Arial"/>
                <a:cs typeface="Arial"/>
              </a:rPr>
              <a:t>commands</a:t>
            </a:r>
            <a:r>
              <a:rPr lang="en-US" sz="1600" spc="-6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to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spc="15" dirty="0">
                <a:latin typeface="Arial"/>
                <a:cs typeface="Arial"/>
              </a:rPr>
              <a:t>be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spc="5" dirty="0">
                <a:latin typeface="Arial"/>
                <a:cs typeface="Arial"/>
              </a:rPr>
              <a:t>run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spc="-5" dirty="0">
                <a:latin typeface="Arial"/>
                <a:cs typeface="Arial"/>
              </a:rPr>
              <a:t>at</a:t>
            </a:r>
            <a:r>
              <a:rPr lang="en-US" sz="1600" spc="1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the</a:t>
            </a:r>
            <a:r>
              <a:rPr lang="en-US" sz="1600" spc="10" dirty="0">
                <a:latin typeface="Arial"/>
                <a:cs typeface="Arial"/>
              </a:rPr>
              <a:t> </a:t>
            </a:r>
            <a:r>
              <a:rPr lang="en-US" sz="1600" spc="15" dirty="0">
                <a:latin typeface="Arial"/>
                <a:cs typeface="Arial"/>
              </a:rPr>
              <a:t>command</a:t>
            </a:r>
            <a:r>
              <a:rPr lang="en-US" sz="1600" spc="-7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line</a:t>
            </a:r>
          </a:p>
          <a:p>
            <a:pPr marL="1058545" lvl="1" indent="-99060">
              <a:spcBef>
                <a:spcPts val="395"/>
              </a:spcBef>
              <a:buSzPct val="78260"/>
              <a:buFont typeface="Wingdings"/>
              <a:buChar char=""/>
              <a:tabLst>
                <a:tab pos="1059180" algn="l"/>
              </a:tabLst>
            </a:pPr>
            <a:r>
              <a:rPr lang="en-US" sz="1600" spc="-10" dirty="0">
                <a:latin typeface="Arial"/>
                <a:cs typeface="Arial"/>
              </a:rPr>
              <a:t>To read </a:t>
            </a:r>
            <a:r>
              <a:rPr lang="en-US" sz="1600" spc="-15" dirty="0">
                <a:latin typeface="Arial"/>
                <a:cs typeface="Arial"/>
              </a:rPr>
              <a:t>settings </a:t>
            </a:r>
            <a:r>
              <a:rPr lang="en-US" sz="1600" dirty="0">
                <a:latin typeface="Arial"/>
                <a:cs typeface="Arial"/>
              </a:rPr>
              <a:t>from </a:t>
            </a:r>
            <a:r>
              <a:rPr lang="en-US" sz="1600" dirty="0" err="1">
                <a:latin typeface="Arial"/>
                <a:cs typeface="Arial"/>
              </a:rPr>
              <a:t>Ambari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spc="-15" dirty="0">
                <a:latin typeface="Arial"/>
                <a:cs typeface="Arial"/>
              </a:rPr>
              <a:t>(such </a:t>
            </a:r>
            <a:r>
              <a:rPr lang="en-US" sz="1600" spc="-5" dirty="0">
                <a:latin typeface="Arial"/>
                <a:cs typeface="Arial"/>
              </a:rPr>
              <a:t>as </a:t>
            </a:r>
            <a:r>
              <a:rPr lang="en-US" sz="1600" spc="-20" dirty="0">
                <a:latin typeface="Arial"/>
                <a:cs typeface="Arial"/>
              </a:rPr>
              <a:t>hosts </a:t>
            </a:r>
            <a:r>
              <a:rPr lang="en-US" sz="1600" spc="-15" dirty="0">
                <a:latin typeface="Arial"/>
                <a:cs typeface="Arial"/>
              </a:rPr>
              <a:t>in the</a:t>
            </a:r>
            <a:r>
              <a:rPr lang="en-US" sz="1600" spc="-114" dirty="0">
                <a:latin typeface="Arial"/>
                <a:cs typeface="Arial"/>
              </a:rPr>
              <a:t> </a:t>
            </a:r>
            <a:r>
              <a:rPr lang="en-US" sz="1600" spc="-15" dirty="0">
                <a:latin typeface="Arial"/>
                <a:cs typeface="Arial"/>
              </a:rPr>
              <a:t>cluster)</a:t>
            </a:r>
            <a:endParaRPr lang="en-US" sz="1600" dirty="0">
              <a:latin typeface="Arial"/>
              <a:cs typeface="Arial"/>
            </a:endParaRPr>
          </a:p>
          <a:p>
            <a:pPr marL="1095375">
              <a:spcBef>
                <a:spcPts val="275"/>
              </a:spcBef>
            </a:pPr>
            <a:r>
              <a:rPr lang="en-US" sz="1400" spc="5" dirty="0">
                <a:solidFill>
                  <a:srgbClr val="0000FF"/>
                </a:solidFill>
                <a:latin typeface="Courier New"/>
                <a:cs typeface="Courier New"/>
              </a:rPr>
              <a:t>curl </a:t>
            </a:r>
            <a:r>
              <a:rPr lang="en-US" sz="1400" spc="20" dirty="0">
                <a:solidFill>
                  <a:srgbClr val="0000FF"/>
                </a:solidFill>
                <a:latin typeface="Courier New"/>
                <a:cs typeface="Courier New"/>
              </a:rPr>
              <a:t>-</a:t>
            </a:r>
            <a:r>
              <a:rPr lang="en-US" sz="1400" spc="20" dirty="0" err="1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lang="en-US" sz="1400" spc="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400" spc="10" dirty="0">
                <a:solidFill>
                  <a:srgbClr val="0000FF"/>
                </a:solidFill>
                <a:latin typeface="Courier New"/>
                <a:cs typeface="Courier New"/>
              </a:rPr>
              <a:t>-</a:t>
            </a:r>
            <a:r>
              <a:rPr lang="en-US" sz="1400" spc="10" dirty="0" err="1">
                <a:solidFill>
                  <a:srgbClr val="0000FF"/>
                </a:solidFill>
                <a:latin typeface="Courier New"/>
                <a:cs typeface="Courier New"/>
              </a:rPr>
              <a:t>uadmin:admin</a:t>
            </a:r>
            <a:r>
              <a:rPr lang="en-US" sz="1400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400" spc="5" dirty="0" smtClean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lang="en-US" sz="1400" spc="10" dirty="0" smtClean="0">
                <a:solidFill>
                  <a:srgbClr val="0000FF"/>
                </a:solidFill>
                <a:latin typeface="Courier New"/>
                <a:cs typeface="Courier New"/>
              </a:rPr>
              <a:t>ttp</a:t>
            </a:r>
            <a:r>
              <a:rPr lang="en-US" sz="1400" spc="10" dirty="0">
                <a:solidFill>
                  <a:srgbClr val="0000FF"/>
                </a:solidFill>
                <a:latin typeface="Courier New"/>
                <a:cs typeface="Courier New"/>
              </a:rPr>
              <a:t>://eddev27.canlab.ibm.com:8080/api/v1/</a:t>
            </a:r>
            <a:r>
              <a:rPr lang="en-US" sz="1400" b="1" spc="10" dirty="0">
                <a:solidFill>
                  <a:srgbClr val="0000FF"/>
                </a:solidFill>
                <a:latin typeface="Courier New"/>
                <a:cs typeface="Courier New"/>
              </a:rPr>
              <a:t>hosts</a:t>
            </a:r>
            <a:endParaRPr lang="en-US" sz="1400" dirty="0">
              <a:latin typeface="Courier New"/>
              <a:cs typeface="Courier New"/>
            </a:endParaRPr>
          </a:p>
          <a:p>
            <a:pPr marL="1058545" lvl="1" indent="-99060">
              <a:spcBef>
                <a:spcPts val="500"/>
              </a:spcBef>
              <a:buSzPct val="78260"/>
              <a:buFont typeface="Wingdings"/>
              <a:buChar char=""/>
              <a:tabLst>
                <a:tab pos="1059180" algn="l"/>
              </a:tabLst>
            </a:pPr>
            <a:r>
              <a:rPr lang="en-US" sz="1600" spc="-10" dirty="0">
                <a:latin typeface="Arial"/>
                <a:cs typeface="Arial"/>
              </a:rPr>
              <a:t>To deploy </a:t>
            </a:r>
            <a:r>
              <a:rPr lang="en-US" sz="1600" spc="-15" dirty="0">
                <a:latin typeface="Arial"/>
                <a:cs typeface="Arial"/>
              </a:rPr>
              <a:t>services </a:t>
            </a:r>
            <a:r>
              <a:rPr lang="en-US" sz="1600" spc="-10" dirty="0">
                <a:latin typeface="Arial"/>
                <a:cs typeface="Arial"/>
              </a:rPr>
              <a:t>across </a:t>
            </a:r>
            <a:r>
              <a:rPr lang="en-US" sz="1600" dirty="0">
                <a:latin typeface="Arial"/>
                <a:cs typeface="Arial"/>
              </a:rPr>
              <a:t>a </a:t>
            </a:r>
            <a:r>
              <a:rPr lang="en-US" sz="1600" spc="-15" dirty="0">
                <a:latin typeface="Arial"/>
                <a:cs typeface="Arial"/>
              </a:rPr>
              <a:t>cluster </a:t>
            </a:r>
            <a:r>
              <a:rPr lang="en-US" sz="1600" spc="-30" dirty="0">
                <a:latin typeface="Arial"/>
                <a:cs typeface="Arial"/>
              </a:rPr>
              <a:t>using </a:t>
            </a:r>
            <a:r>
              <a:rPr lang="en-US" sz="1600" dirty="0">
                <a:latin typeface="Arial"/>
                <a:cs typeface="Arial"/>
              </a:rPr>
              <a:t>a</a:t>
            </a:r>
            <a:r>
              <a:rPr lang="en-US" sz="1600" spc="70" dirty="0">
                <a:latin typeface="Arial"/>
                <a:cs typeface="Arial"/>
              </a:rPr>
              <a:t> </a:t>
            </a:r>
            <a:r>
              <a:rPr lang="en-US" sz="1600" spc="-15" dirty="0">
                <a:latin typeface="Arial"/>
                <a:cs typeface="Arial"/>
              </a:rPr>
              <a:t>script</a:t>
            </a:r>
            <a:endParaRPr lang="en-US" sz="1600" dirty="0">
              <a:latin typeface="Arial"/>
              <a:cs typeface="Arial"/>
            </a:endParaRPr>
          </a:p>
          <a:p>
            <a:pPr marL="1058545" lvl="1" indent="-99060">
              <a:spcBef>
                <a:spcPts val="380"/>
              </a:spcBef>
              <a:buSzPct val="78260"/>
              <a:buFont typeface="Wingdings"/>
              <a:buChar char=""/>
              <a:tabLst>
                <a:tab pos="1059180" algn="l"/>
              </a:tabLst>
            </a:pPr>
            <a:r>
              <a:rPr lang="en-US" sz="1600" spc="-5" dirty="0">
                <a:latin typeface="Arial"/>
                <a:cs typeface="Arial"/>
              </a:rPr>
              <a:t>To </a:t>
            </a:r>
            <a:r>
              <a:rPr lang="en-US" sz="1600" spc="-20" dirty="0" err="1">
                <a:latin typeface="Arial"/>
                <a:cs typeface="Arial"/>
              </a:rPr>
              <a:t>undeploy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spc="-15" dirty="0">
                <a:latin typeface="Arial"/>
                <a:cs typeface="Arial"/>
              </a:rPr>
              <a:t>services which </a:t>
            </a:r>
            <a:r>
              <a:rPr lang="en-US" sz="1600" spc="-5" dirty="0">
                <a:latin typeface="Arial"/>
                <a:cs typeface="Arial"/>
              </a:rPr>
              <a:t>are </a:t>
            </a:r>
            <a:r>
              <a:rPr lang="en-US" sz="1600" spc="-15" dirty="0">
                <a:latin typeface="Arial"/>
                <a:cs typeface="Arial"/>
              </a:rPr>
              <a:t>not being</a:t>
            </a:r>
            <a:r>
              <a:rPr lang="en-US" sz="1600" spc="30" dirty="0">
                <a:latin typeface="Arial"/>
                <a:cs typeface="Arial"/>
              </a:rPr>
              <a:t> </a:t>
            </a:r>
            <a:r>
              <a:rPr lang="en-US" sz="1600" spc="-20" dirty="0">
                <a:latin typeface="Arial"/>
                <a:cs typeface="Arial"/>
              </a:rPr>
              <a:t>used</a:t>
            </a:r>
            <a:endParaRPr lang="en-US" sz="1600" dirty="0">
              <a:latin typeface="Arial"/>
              <a:cs typeface="Arial"/>
            </a:endParaRPr>
          </a:p>
          <a:p>
            <a:pPr marL="1058545" marR="653415">
              <a:spcBef>
                <a:spcPts val="409"/>
              </a:spcBef>
            </a:pPr>
            <a:r>
              <a:rPr lang="en-US" sz="1600" spc="5" dirty="0">
                <a:latin typeface="Arial"/>
                <a:cs typeface="Arial"/>
              </a:rPr>
              <a:t>(Note </a:t>
            </a:r>
            <a:r>
              <a:rPr lang="en-US" sz="1600" dirty="0">
                <a:latin typeface="Arial"/>
                <a:cs typeface="Arial"/>
              </a:rPr>
              <a:t>that </a:t>
            </a:r>
            <a:r>
              <a:rPr lang="en-US" sz="1600" spc="-10" dirty="0">
                <a:latin typeface="Arial"/>
                <a:cs typeface="Arial"/>
              </a:rPr>
              <a:t>generally services </a:t>
            </a:r>
            <a:r>
              <a:rPr lang="en-US" sz="1600" dirty="0">
                <a:latin typeface="Arial"/>
                <a:cs typeface="Arial"/>
              </a:rPr>
              <a:t>should </a:t>
            </a:r>
            <a:r>
              <a:rPr lang="en-US" sz="1600" spc="10" dirty="0">
                <a:latin typeface="Arial"/>
                <a:cs typeface="Arial"/>
              </a:rPr>
              <a:t>be </a:t>
            </a:r>
            <a:r>
              <a:rPr lang="en-US" sz="1600" spc="5" dirty="0">
                <a:latin typeface="Arial"/>
                <a:cs typeface="Arial"/>
              </a:rPr>
              <a:t>stopped </a:t>
            </a:r>
            <a:r>
              <a:rPr lang="en-US" sz="1600" spc="-5" dirty="0">
                <a:latin typeface="Arial"/>
                <a:cs typeface="Arial"/>
              </a:rPr>
              <a:t>manually </a:t>
            </a:r>
            <a:r>
              <a:rPr lang="en-US" sz="1600" dirty="0">
                <a:latin typeface="Arial"/>
                <a:cs typeface="Arial"/>
              </a:rPr>
              <a:t>before </a:t>
            </a:r>
            <a:r>
              <a:rPr lang="en-US" sz="1600" spc="-5" dirty="0">
                <a:latin typeface="Arial"/>
                <a:cs typeface="Arial"/>
              </a:rPr>
              <a:t>removing </a:t>
            </a:r>
            <a:r>
              <a:rPr lang="en-US" sz="1600" dirty="0">
                <a:latin typeface="Arial"/>
                <a:cs typeface="Arial"/>
              </a:rPr>
              <a:t>them.  Sometimes</a:t>
            </a:r>
            <a:r>
              <a:rPr lang="en-US" sz="1600" spc="-1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stopping</a:t>
            </a:r>
            <a:r>
              <a:rPr lang="en-US" sz="1600" spc="-50" dirty="0">
                <a:latin typeface="Arial"/>
                <a:cs typeface="Arial"/>
              </a:rPr>
              <a:t> </a:t>
            </a:r>
            <a:r>
              <a:rPr lang="en-US" sz="1600" spc="5" dirty="0">
                <a:latin typeface="Arial"/>
                <a:cs typeface="Arial"/>
              </a:rPr>
              <a:t>from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spc="5" dirty="0" err="1">
                <a:latin typeface="Arial"/>
                <a:cs typeface="Arial"/>
              </a:rPr>
              <a:t>Ambari</a:t>
            </a:r>
            <a:r>
              <a:rPr lang="en-US" sz="1600" spc="-1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might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spc="10" dirty="0">
                <a:latin typeface="Arial"/>
                <a:cs typeface="Arial"/>
              </a:rPr>
              <a:t>not</a:t>
            </a:r>
            <a:r>
              <a:rPr lang="en-US" sz="1600" spc="-3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stop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spc="5" dirty="0">
                <a:latin typeface="Arial"/>
                <a:cs typeface="Arial"/>
              </a:rPr>
              <a:t>some</a:t>
            </a:r>
            <a:r>
              <a:rPr lang="en-US" sz="1600" spc="-10" dirty="0">
                <a:latin typeface="Arial"/>
                <a:cs typeface="Arial"/>
              </a:rPr>
              <a:t> </a:t>
            </a:r>
            <a:r>
              <a:rPr lang="en-US" sz="1600" spc="10" dirty="0">
                <a:latin typeface="Arial"/>
                <a:cs typeface="Arial"/>
              </a:rPr>
              <a:t>of</a:t>
            </a:r>
            <a:r>
              <a:rPr lang="en-US" sz="1600" spc="-35" dirty="0">
                <a:latin typeface="Arial"/>
                <a:cs typeface="Arial"/>
              </a:rPr>
              <a:t> </a:t>
            </a:r>
            <a:r>
              <a:rPr lang="en-US" sz="1600" spc="5" dirty="0">
                <a:latin typeface="Arial"/>
                <a:cs typeface="Arial"/>
              </a:rPr>
              <a:t>the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lang="en-US" sz="1600" spc="5" dirty="0">
                <a:latin typeface="Arial"/>
                <a:cs typeface="Arial"/>
              </a:rPr>
              <a:t>sub-components,</a:t>
            </a:r>
            <a:r>
              <a:rPr lang="en-US" sz="1600" spc="-6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so  </a:t>
            </a:r>
            <a:r>
              <a:rPr lang="en-US" sz="1600" spc="5" dirty="0">
                <a:latin typeface="Arial"/>
                <a:cs typeface="Arial"/>
              </a:rPr>
              <a:t>sub-components may </a:t>
            </a:r>
            <a:r>
              <a:rPr lang="en-US" sz="1600" spc="-15" dirty="0">
                <a:latin typeface="Arial"/>
                <a:cs typeface="Arial"/>
              </a:rPr>
              <a:t>also </a:t>
            </a:r>
            <a:r>
              <a:rPr lang="en-US" sz="1600" dirty="0">
                <a:latin typeface="Arial"/>
                <a:cs typeface="Arial"/>
              </a:rPr>
              <a:t>need to </a:t>
            </a:r>
            <a:r>
              <a:rPr lang="en-US" sz="1600" spc="10" dirty="0">
                <a:latin typeface="Arial"/>
                <a:cs typeface="Arial"/>
              </a:rPr>
              <a:t>be</a:t>
            </a:r>
            <a:r>
              <a:rPr lang="en-US" sz="1600" spc="-120" dirty="0">
                <a:latin typeface="Arial"/>
                <a:cs typeface="Arial"/>
              </a:rPr>
              <a:t> </a:t>
            </a:r>
            <a:r>
              <a:rPr lang="en-US" sz="1600" spc="5" dirty="0">
                <a:latin typeface="Arial"/>
                <a:cs typeface="Arial"/>
              </a:rPr>
              <a:t>stopped.)</a:t>
            </a:r>
            <a:endParaRPr lang="en-US" sz="1600" dirty="0">
              <a:latin typeface="Arial"/>
              <a:cs typeface="Arial"/>
            </a:endParaRPr>
          </a:p>
          <a:p>
            <a:pPr marL="1058545">
              <a:spcBef>
                <a:spcPts val="700"/>
              </a:spcBef>
            </a:pPr>
            <a:r>
              <a:rPr lang="en-US" sz="1400" spc="5" dirty="0">
                <a:latin typeface="Courier New"/>
                <a:cs typeface="Courier New"/>
              </a:rPr>
              <a:t>curl </a:t>
            </a:r>
            <a:r>
              <a:rPr lang="en-US" sz="1400" spc="20" dirty="0">
                <a:latin typeface="Courier New"/>
                <a:cs typeface="Courier New"/>
              </a:rPr>
              <a:t>-u </a:t>
            </a:r>
            <a:r>
              <a:rPr lang="en-US" sz="1400" spc="10" dirty="0" err="1">
                <a:latin typeface="Courier New"/>
                <a:cs typeface="Courier New"/>
              </a:rPr>
              <a:t>admin:admin</a:t>
            </a:r>
            <a:r>
              <a:rPr lang="en-US" sz="1400" spc="10" dirty="0">
                <a:latin typeface="Courier New"/>
                <a:cs typeface="Courier New"/>
              </a:rPr>
              <a:t> -H "X-Requested-By: </a:t>
            </a:r>
            <a:r>
              <a:rPr lang="en-US" sz="1400" spc="15" dirty="0" err="1">
                <a:latin typeface="Courier New"/>
                <a:cs typeface="Courier New"/>
              </a:rPr>
              <a:t>ambari</a:t>
            </a:r>
            <a:r>
              <a:rPr lang="en-US" sz="1400" spc="15" dirty="0">
                <a:latin typeface="Courier New"/>
                <a:cs typeface="Courier New"/>
              </a:rPr>
              <a:t>" </a:t>
            </a:r>
            <a:r>
              <a:rPr lang="en-US" sz="1400" spc="5" dirty="0">
                <a:latin typeface="Courier New"/>
                <a:cs typeface="Courier New"/>
              </a:rPr>
              <a:t>-X</a:t>
            </a:r>
            <a:r>
              <a:rPr lang="en-US" sz="1400" spc="30" dirty="0">
                <a:latin typeface="Courier New"/>
                <a:cs typeface="Courier New"/>
              </a:rPr>
              <a:t> </a:t>
            </a:r>
            <a:r>
              <a:rPr lang="en-US" sz="1400" spc="15" dirty="0">
                <a:latin typeface="Courier New"/>
                <a:cs typeface="Courier New"/>
              </a:rPr>
              <a:t>DELETE</a:t>
            </a:r>
            <a:endParaRPr lang="en-US" sz="1400" dirty="0">
              <a:latin typeface="Courier New"/>
              <a:cs typeface="Courier New"/>
            </a:endParaRPr>
          </a:p>
          <a:p>
            <a:pPr marL="1058545" marR="1287145" indent="0">
              <a:spcBef>
                <a:spcPts val="15"/>
              </a:spcBef>
              <a:buNone/>
            </a:pPr>
            <a:r>
              <a:rPr lang="en-US" sz="1400" spc="10" dirty="0" smtClean="0">
                <a:latin typeface="Courier New"/>
                <a:cs typeface="Courier New"/>
              </a:rPr>
              <a:t>	http</a:t>
            </a:r>
            <a:r>
              <a:rPr lang="en-US" sz="1400" spc="10" dirty="0">
                <a:latin typeface="Courier New"/>
                <a:cs typeface="Courier New"/>
              </a:rPr>
              <a:t>://localhost:8080/api/v1/clusters/BI4_QSVservices/FLUME  </a:t>
            </a:r>
            <a:r>
              <a:rPr lang="en-US" sz="1400" spc="5" dirty="0">
                <a:latin typeface="Courier New"/>
                <a:cs typeface="Courier New"/>
              </a:rPr>
              <a:t>curl </a:t>
            </a:r>
            <a:r>
              <a:rPr lang="en-US" sz="1400" spc="20" dirty="0">
                <a:latin typeface="Courier New"/>
                <a:cs typeface="Courier New"/>
              </a:rPr>
              <a:t>-u </a:t>
            </a:r>
            <a:r>
              <a:rPr lang="en-US" sz="1400" spc="10" dirty="0" err="1">
                <a:latin typeface="Courier New"/>
                <a:cs typeface="Courier New"/>
              </a:rPr>
              <a:t>admin:admin</a:t>
            </a:r>
            <a:r>
              <a:rPr lang="en-US" sz="1400" spc="10" dirty="0">
                <a:latin typeface="Courier New"/>
                <a:cs typeface="Courier New"/>
              </a:rPr>
              <a:t> </a:t>
            </a:r>
            <a:r>
              <a:rPr lang="en-US" sz="1400" spc="5" dirty="0">
                <a:latin typeface="Courier New"/>
                <a:cs typeface="Courier New"/>
              </a:rPr>
              <a:t>-H </a:t>
            </a:r>
            <a:r>
              <a:rPr lang="en-US" sz="1400" spc="10" dirty="0">
                <a:latin typeface="Courier New"/>
                <a:cs typeface="Courier New"/>
              </a:rPr>
              <a:t>"X-Requested-By: </a:t>
            </a:r>
            <a:r>
              <a:rPr lang="en-US" sz="1400" spc="15" dirty="0" err="1">
                <a:latin typeface="Courier New"/>
                <a:cs typeface="Courier New"/>
              </a:rPr>
              <a:t>ambari</a:t>
            </a:r>
            <a:r>
              <a:rPr lang="en-US" sz="1400" spc="15" dirty="0">
                <a:latin typeface="Courier New"/>
                <a:cs typeface="Courier New"/>
              </a:rPr>
              <a:t>" </a:t>
            </a:r>
            <a:r>
              <a:rPr lang="en-US" sz="1400" spc="5" dirty="0">
                <a:latin typeface="Courier New"/>
                <a:cs typeface="Courier New"/>
              </a:rPr>
              <a:t>-X</a:t>
            </a:r>
            <a:r>
              <a:rPr lang="en-US" sz="1400" spc="15" dirty="0">
                <a:latin typeface="Courier New"/>
                <a:cs typeface="Courier New"/>
              </a:rPr>
              <a:t> DELETE</a:t>
            </a:r>
            <a:endParaRPr lang="en-US" sz="1400" dirty="0">
              <a:latin typeface="Courier New"/>
              <a:cs typeface="Courier New"/>
            </a:endParaRPr>
          </a:p>
          <a:p>
            <a:pPr marL="1090930" indent="0">
              <a:buNone/>
            </a:pPr>
            <a:r>
              <a:rPr lang="en-US" sz="1400" spc="10" dirty="0" smtClean="0">
                <a:latin typeface="Courier New"/>
                <a:cs typeface="Courier New"/>
              </a:rPr>
              <a:t>	http</a:t>
            </a:r>
            <a:r>
              <a:rPr lang="en-US" sz="1400" spc="10" dirty="0">
                <a:latin typeface="Courier New"/>
                <a:cs typeface="Courier New"/>
              </a:rPr>
              <a:t>://localhost:8080/api/v1/clusters/BI4_QSVservices/SLIDER</a:t>
            </a:r>
            <a:endParaRPr lang="en-US" sz="1400" dirty="0">
              <a:latin typeface="Courier New"/>
              <a:cs typeface="Courier New"/>
            </a:endParaRPr>
          </a:p>
          <a:p>
            <a:pPr marL="1058545" marR="1355725" indent="0">
              <a:spcBef>
                <a:spcPts val="5"/>
              </a:spcBef>
              <a:buNone/>
            </a:pPr>
            <a:r>
              <a:rPr lang="en-US" sz="1400" spc="5" dirty="0">
                <a:latin typeface="Courier New"/>
                <a:cs typeface="Courier New"/>
              </a:rPr>
              <a:t>curl </a:t>
            </a:r>
            <a:r>
              <a:rPr lang="en-US" sz="1400" spc="20" dirty="0">
                <a:latin typeface="Courier New"/>
                <a:cs typeface="Courier New"/>
              </a:rPr>
              <a:t>-u </a:t>
            </a:r>
            <a:r>
              <a:rPr lang="en-US" sz="1400" spc="10" dirty="0" err="1">
                <a:latin typeface="Courier New"/>
                <a:cs typeface="Courier New"/>
              </a:rPr>
              <a:t>admin:admin</a:t>
            </a:r>
            <a:r>
              <a:rPr lang="en-US" sz="1400" spc="10" dirty="0">
                <a:latin typeface="Courier New"/>
                <a:cs typeface="Courier New"/>
              </a:rPr>
              <a:t> </a:t>
            </a:r>
            <a:r>
              <a:rPr lang="en-US" sz="1400" spc="5" dirty="0">
                <a:latin typeface="Courier New"/>
                <a:cs typeface="Courier New"/>
              </a:rPr>
              <a:t>-H </a:t>
            </a:r>
            <a:r>
              <a:rPr lang="en-US" sz="1400" spc="10" dirty="0">
                <a:latin typeface="Courier New"/>
                <a:cs typeface="Courier New"/>
              </a:rPr>
              <a:t>"X-Requested-By: </a:t>
            </a:r>
            <a:r>
              <a:rPr lang="en-US" sz="1400" spc="15" dirty="0" err="1">
                <a:latin typeface="Courier New"/>
                <a:cs typeface="Courier New"/>
              </a:rPr>
              <a:t>ambari</a:t>
            </a:r>
            <a:r>
              <a:rPr lang="en-US" sz="1400" spc="15" dirty="0">
                <a:latin typeface="Courier New"/>
                <a:cs typeface="Courier New"/>
              </a:rPr>
              <a:t>" </a:t>
            </a:r>
            <a:r>
              <a:rPr lang="en-US" sz="1400" spc="5" dirty="0">
                <a:latin typeface="Courier New"/>
                <a:cs typeface="Courier New"/>
              </a:rPr>
              <a:t>-X </a:t>
            </a:r>
            <a:r>
              <a:rPr lang="en-US" sz="1400" spc="15" dirty="0">
                <a:latin typeface="Courier New"/>
                <a:cs typeface="Courier New"/>
              </a:rPr>
              <a:t>DELETE  </a:t>
            </a:r>
            <a:r>
              <a:rPr lang="en-US" sz="1400" spc="15" dirty="0" smtClean="0">
                <a:latin typeface="Courier New"/>
                <a:cs typeface="Courier New"/>
              </a:rPr>
              <a:t>	</a:t>
            </a:r>
            <a:r>
              <a:rPr lang="en-US" sz="1400" spc="10" dirty="0" smtClean="0">
                <a:latin typeface="Courier New"/>
                <a:cs typeface="Courier New"/>
              </a:rPr>
              <a:t>http</a:t>
            </a:r>
            <a:r>
              <a:rPr lang="en-US" sz="1400" spc="10" dirty="0">
                <a:latin typeface="Courier New"/>
                <a:cs typeface="Courier New"/>
              </a:rPr>
              <a:t>://localhost:8080/api/v1/clusters/BI4_QSVservices/SOLR</a:t>
            </a:r>
            <a:endParaRPr lang="en-US" sz="1400" dirty="0">
              <a:latin typeface="Courier New"/>
              <a:cs typeface="Courier New"/>
            </a:endParaRPr>
          </a:p>
          <a:p>
            <a:pPr marL="1058545" lvl="1" indent="-99060">
              <a:spcBef>
                <a:spcPts val="470"/>
              </a:spcBef>
              <a:buSzPct val="78260"/>
              <a:buFont typeface="Wingdings"/>
              <a:buChar char=""/>
              <a:tabLst>
                <a:tab pos="1059180" algn="l"/>
              </a:tabLst>
            </a:pPr>
            <a:r>
              <a:rPr lang="en-US" sz="1600" dirty="0">
                <a:latin typeface="Arial"/>
                <a:cs typeface="Arial"/>
              </a:rPr>
              <a:t>An </a:t>
            </a:r>
            <a:r>
              <a:rPr lang="en-US" sz="1600" dirty="0" err="1">
                <a:latin typeface="Arial"/>
                <a:cs typeface="Arial"/>
              </a:rPr>
              <a:t>Ambari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spc="-25" dirty="0">
                <a:latin typeface="Arial"/>
                <a:cs typeface="Arial"/>
              </a:rPr>
              <a:t>shell </a:t>
            </a:r>
            <a:r>
              <a:rPr lang="en-US" sz="1600" spc="-10" dirty="0">
                <a:latin typeface="Arial"/>
                <a:cs typeface="Arial"/>
              </a:rPr>
              <a:t>(with </a:t>
            </a:r>
            <a:r>
              <a:rPr lang="en-US" sz="1600" spc="-5" dirty="0">
                <a:latin typeface="Arial"/>
                <a:cs typeface="Arial"/>
              </a:rPr>
              <a:t>prompt) </a:t>
            </a:r>
            <a:r>
              <a:rPr lang="en-US" sz="1600" spc="-15" dirty="0">
                <a:latin typeface="Arial"/>
                <a:cs typeface="Arial"/>
              </a:rPr>
              <a:t>is</a:t>
            </a:r>
            <a:r>
              <a:rPr lang="en-US" sz="1600" spc="50" dirty="0">
                <a:latin typeface="Arial"/>
                <a:cs typeface="Arial"/>
              </a:rPr>
              <a:t> </a:t>
            </a:r>
            <a:r>
              <a:rPr lang="en-US" sz="1600" spc="-20" dirty="0">
                <a:latin typeface="Arial"/>
                <a:cs typeface="Arial"/>
              </a:rPr>
              <a:t>available</a:t>
            </a:r>
            <a:endParaRPr lang="en-US" sz="1600" dirty="0">
              <a:latin typeface="Arial"/>
              <a:cs typeface="Arial"/>
            </a:endParaRPr>
          </a:p>
          <a:p>
            <a:pPr marL="1095375">
              <a:spcBef>
                <a:spcPts val="385"/>
              </a:spcBef>
            </a:pPr>
            <a:r>
              <a:rPr lang="en-US" sz="1600" spc="5" dirty="0">
                <a:solidFill>
                  <a:srgbClr val="008ABF"/>
                </a:solidFill>
                <a:latin typeface="Verdana"/>
                <a:cs typeface="Verdana"/>
              </a:rPr>
              <a:t>−</a:t>
            </a:r>
            <a:r>
              <a:rPr lang="en-US" sz="1600" spc="-170" dirty="0">
                <a:solidFill>
                  <a:srgbClr val="008ABF"/>
                </a:solidFill>
                <a:latin typeface="Verdana"/>
                <a:cs typeface="Verdana"/>
              </a:rPr>
              <a:t> </a:t>
            </a:r>
            <a:r>
              <a:rPr lang="en-US" sz="1600" spc="5" dirty="0">
                <a:latin typeface="Arial"/>
                <a:cs typeface="Arial"/>
              </a:rPr>
              <a:t>https://cwiki.apache.org/confluence/display/AMBARI/Ambari+Shell</a:t>
            </a:r>
            <a:endParaRPr lang="en-US" sz="1600" dirty="0">
              <a:latin typeface="Arial"/>
              <a:cs typeface="Arial"/>
            </a:endParaRP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21244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2563">
              <a:lnSpc>
                <a:spcPct val="100000"/>
              </a:lnSpc>
              <a:spcBef>
                <a:spcPts val="1075"/>
              </a:spcBef>
            </a:pPr>
            <a:r>
              <a:rPr lang="fr-FR" spc="-15" dirty="0" err="1">
                <a:latin typeface="Arial"/>
                <a:cs typeface="Arial"/>
              </a:rPr>
              <a:t>Ambari</a:t>
            </a:r>
            <a:r>
              <a:rPr lang="fr-FR" spc="25" dirty="0">
                <a:latin typeface="Arial"/>
                <a:cs typeface="Arial"/>
              </a:rPr>
              <a:t> </a:t>
            </a:r>
            <a:r>
              <a:rPr lang="fr-FR" spc="-5" dirty="0" err="1">
                <a:latin typeface="Arial"/>
                <a:cs typeface="Arial"/>
              </a:rPr>
              <a:t>terminology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23290" indent="-139700">
              <a:spcBef>
                <a:spcPts val="1315"/>
              </a:spcBef>
              <a:tabLst>
                <a:tab pos="923925" algn="l"/>
              </a:tabLst>
            </a:pPr>
            <a:r>
              <a:rPr lang="fr-FR" sz="2400" spc="5" dirty="0">
                <a:latin typeface="Arial"/>
                <a:cs typeface="Arial"/>
              </a:rPr>
              <a:t>Service</a:t>
            </a:r>
            <a:endParaRPr lang="fr-FR" sz="2400" dirty="0">
              <a:latin typeface="Arial"/>
              <a:cs typeface="Arial"/>
            </a:endParaRPr>
          </a:p>
          <a:p>
            <a:pPr marL="923290" indent="-139700">
              <a:spcBef>
                <a:spcPts val="465"/>
              </a:spcBef>
              <a:tabLst>
                <a:tab pos="923925" algn="l"/>
              </a:tabLst>
            </a:pPr>
            <a:r>
              <a:rPr lang="fr-FR" sz="2400" spc="5" dirty="0">
                <a:latin typeface="Arial"/>
                <a:cs typeface="Arial"/>
              </a:rPr>
              <a:t>Component</a:t>
            </a:r>
            <a:endParaRPr lang="fr-FR" sz="2400" dirty="0">
              <a:latin typeface="Arial"/>
              <a:cs typeface="Arial"/>
            </a:endParaRPr>
          </a:p>
          <a:p>
            <a:pPr marL="923290" indent="-139700">
              <a:spcBef>
                <a:spcPts val="464"/>
              </a:spcBef>
              <a:tabLst>
                <a:tab pos="923925" algn="l"/>
              </a:tabLst>
            </a:pPr>
            <a:r>
              <a:rPr lang="fr-FR" sz="2400" dirty="0">
                <a:latin typeface="Arial"/>
                <a:cs typeface="Arial"/>
              </a:rPr>
              <a:t>Host/</a:t>
            </a:r>
            <a:r>
              <a:rPr lang="fr-FR" sz="2400" dirty="0" err="1">
                <a:latin typeface="Arial"/>
                <a:cs typeface="Arial"/>
              </a:rPr>
              <a:t>Node</a:t>
            </a:r>
            <a:endParaRPr lang="fr-FR" sz="2400" dirty="0">
              <a:latin typeface="Arial"/>
              <a:cs typeface="Arial"/>
            </a:endParaRPr>
          </a:p>
          <a:p>
            <a:pPr marL="923290" indent="-139700">
              <a:spcBef>
                <a:spcPts val="459"/>
              </a:spcBef>
              <a:tabLst>
                <a:tab pos="923925" algn="l"/>
              </a:tabLst>
            </a:pPr>
            <a:r>
              <a:rPr lang="fr-FR" sz="2400" dirty="0" err="1">
                <a:latin typeface="Arial"/>
                <a:cs typeface="Arial"/>
              </a:rPr>
              <a:t>Node</a:t>
            </a:r>
            <a:r>
              <a:rPr lang="fr-FR" sz="2400" spc="-20" dirty="0">
                <a:latin typeface="Arial"/>
                <a:cs typeface="Arial"/>
              </a:rPr>
              <a:t> </a:t>
            </a:r>
            <a:r>
              <a:rPr lang="fr-FR" sz="2400" spc="5" dirty="0">
                <a:latin typeface="Arial"/>
                <a:cs typeface="Arial"/>
              </a:rPr>
              <a:t>Component</a:t>
            </a:r>
            <a:endParaRPr lang="fr-FR" sz="2400" dirty="0">
              <a:latin typeface="Arial"/>
              <a:cs typeface="Arial"/>
            </a:endParaRPr>
          </a:p>
          <a:p>
            <a:pPr marL="923290" indent="-139700">
              <a:spcBef>
                <a:spcPts val="495"/>
              </a:spcBef>
              <a:tabLst>
                <a:tab pos="923925" algn="l"/>
              </a:tabLst>
            </a:pPr>
            <a:r>
              <a:rPr lang="fr-FR" sz="2400" dirty="0" err="1">
                <a:latin typeface="Arial"/>
                <a:cs typeface="Arial"/>
              </a:rPr>
              <a:t>Operation</a:t>
            </a:r>
            <a:endParaRPr lang="fr-FR" sz="2400" dirty="0">
              <a:latin typeface="Arial"/>
              <a:cs typeface="Arial"/>
            </a:endParaRPr>
          </a:p>
          <a:p>
            <a:pPr marL="923290" indent="-139700">
              <a:spcBef>
                <a:spcPts val="464"/>
              </a:spcBef>
              <a:tabLst>
                <a:tab pos="923925" algn="l"/>
              </a:tabLst>
            </a:pPr>
            <a:r>
              <a:rPr lang="fr-FR" sz="2400" spc="-5" dirty="0" err="1">
                <a:latin typeface="Arial"/>
                <a:cs typeface="Arial"/>
              </a:rPr>
              <a:t>Task</a:t>
            </a:r>
            <a:endParaRPr lang="fr-FR" sz="2400" dirty="0">
              <a:latin typeface="Arial"/>
              <a:cs typeface="Arial"/>
            </a:endParaRPr>
          </a:p>
          <a:p>
            <a:pPr marL="923290" indent="-139700">
              <a:spcBef>
                <a:spcPts val="459"/>
              </a:spcBef>
              <a:tabLst>
                <a:tab pos="923925" algn="l"/>
              </a:tabLst>
            </a:pPr>
            <a:r>
              <a:rPr lang="fr-FR" sz="2400" dirty="0">
                <a:latin typeface="Arial"/>
                <a:cs typeface="Arial"/>
              </a:rPr>
              <a:t>Stage</a:t>
            </a:r>
          </a:p>
          <a:p>
            <a:pPr marL="923290" indent="-139700">
              <a:spcBef>
                <a:spcPts val="465"/>
              </a:spcBef>
              <a:tabLst>
                <a:tab pos="923925" algn="l"/>
              </a:tabLst>
            </a:pPr>
            <a:r>
              <a:rPr lang="fr-FR" sz="2400" dirty="0">
                <a:latin typeface="Arial"/>
                <a:cs typeface="Arial"/>
              </a:rPr>
              <a:t>Action</a:t>
            </a:r>
          </a:p>
          <a:p>
            <a:pPr marL="923290" indent="-139700">
              <a:spcBef>
                <a:spcPts val="490"/>
              </a:spcBef>
              <a:tabLst>
                <a:tab pos="923925" algn="l"/>
              </a:tabLst>
            </a:pPr>
            <a:r>
              <a:rPr lang="fr-FR" sz="2400" dirty="0">
                <a:latin typeface="Arial"/>
                <a:cs typeface="Arial"/>
              </a:rPr>
              <a:t>Stage</a:t>
            </a:r>
            <a:r>
              <a:rPr lang="fr-FR" sz="2400" spc="-25" dirty="0">
                <a:latin typeface="Arial"/>
                <a:cs typeface="Arial"/>
              </a:rPr>
              <a:t> </a:t>
            </a:r>
            <a:r>
              <a:rPr lang="fr-FR" sz="2400" dirty="0">
                <a:latin typeface="Arial"/>
                <a:cs typeface="Arial"/>
              </a:rPr>
              <a:t>Plan</a:t>
            </a:r>
          </a:p>
          <a:p>
            <a:pPr marL="923290" indent="-139700">
              <a:spcBef>
                <a:spcPts val="465"/>
              </a:spcBef>
              <a:tabLst>
                <a:tab pos="923925" algn="l"/>
              </a:tabLst>
            </a:pPr>
            <a:r>
              <a:rPr lang="fr-FR" sz="2400" spc="5" dirty="0" err="1">
                <a:latin typeface="Arial"/>
                <a:cs typeface="Arial"/>
              </a:rPr>
              <a:t>Manifest</a:t>
            </a:r>
            <a:endParaRPr lang="fr-FR" sz="2400" dirty="0">
              <a:latin typeface="Arial"/>
              <a:cs typeface="Arial"/>
            </a:endParaRPr>
          </a:p>
          <a:p>
            <a:pPr marL="923290" indent="-139700">
              <a:spcBef>
                <a:spcPts val="465"/>
              </a:spcBef>
              <a:tabLst>
                <a:tab pos="923925" algn="l"/>
              </a:tabLst>
            </a:pPr>
            <a:r>
              <a:rPr lang="fr-FR" sz="2400" spc="5" dirty="0" err="1">
                <a:latin typeface="Arial"/>
                <a:cs typeface="Arial"/>
              </a:rPr>
              <a:t>Role</a:t>
            </a:r>
            <a:endParaRPr lang="fr-FR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934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latin typeface="Arial"/>
                <a:cs typeface="Arial"/>
              </a:rPr>
              <a:t>Checkpoint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8450" indent="-274955">
              <a:spcBef>
                <a:spcPts val="1065"/>
              </a:spcBef>
              <a:buAutoNum type="arabicPeriod"/>
              <a:tabLst>
                <a:tab pos="299085" algn="l"/>
              </a:tabLst>
            </a:pPr>
            <a:r>
              <a:rPr lang="en-US" sz="2400" dirty="0">
                <a:latin typeface="Arial"/>
                <a:cs typeface="Arial"/>
              </a:rPr>
              <a:t>True </a:t>
            </a:r>
            <a:r>
              <a:rPr lang="en-US" sz="2400" spc="-5" dirty="0">
                <a:latin typeface="Arial"/>
                <a:cs typeface="Arial"/>
              </a:rPr>
              <a:t>or </a:t>
            </a:r>
            <a:r>
              <a:rPr lang="en-US" sz="2400" spc="5" dirty="0">
                <a:latin typeface="Arial"/>
                <a:cs typeface="Arial"/>
              </a:rPr>
              <a:t>False? </a:t>
            </a:r>
            <a:r>
              <a:rPr lang="en-US" sz="2400" spc="10" dirty="0" err="1">
                <a:latin typeface="Arial"/>
                <a:cs typeface="Arial"/>
              </a:rPr>
              <a:t>Ambari</a:t>
            </a:r>
            <a:r>
              <a:rPr lang="en-US" sz="2400" spc="10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is backed </a:t>
            </a:r>
            <a:r>
              <a:rPr lang="en-US" sz="2400" spc="15" dirty="0">
                <a:latin typeface="Arial"/>
                <a:cs typeface="Arial"/>
              </a:rPr>
              <a:t>by </a:t>
            </a:r>
            <a:r>
              <a:rPr lang="en-US" sz="2400" dirty="0">
                <a:latin typeface="Arial"/>
                <a:cs typeface="Arial"/>
              </a:rPr>
              <a:t>RESTful APIs </a:t>
            </a:r>
            <a:r>
              <a:rPr lang="en-US" sz="2400" spc="5" dirty="0">
                <a:latin typeface="Arial"/>
                <a:cs typeface="Arial"/>
              </a:rPr>
              <a:t>for </a:t>
            </a:r>
            <a:r>
              <a:rPr lang="en-US" sz="2400" dirty="0">
                <a:latin typeface="Arial"/>
                <a:cs typeface="Arial"/>
              </a:rPr>
              <a:t>developers</a:t>
            </a:r>
            <a:r>
              <a:rPr lang="en-US" sz="2400" spc="-165" dirty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to easily </a:t>
            </a:r>
            <a:r>
              <a:rPr lang="en-US" sz="2400" dirty="0">
                <a:latin typeface="Arial"/>
                <a:cs typeface="Arial"/>
              </a:rPr>
              <a:t>integrate </a:t>
            </a:r>
            <a:r>
              <a:rPr lang="en-US" sz="2400" spc="10" dirty="0">
                <a:latin typeface="Arial"/>
                <a:cs typeface="Arial"/>
              </a:rPr>
              <a:t>with </a:t>
            </a:r>
            <a:r>
              <a:rPr lang="en-US" sz="2400" spc="-5" dirty="0">
                <a:latin typeface="Arial"/>
                <a:cs typeface="Arial"/>
              </a:rPr>
              <a:t>their </a:t>
            </a:r>
            <a:r>
              <a:rPr lang="en-US" sz="2400" spc="15" dirty="0">
                <a:latin typeface="Arial"/>
                <a:cs typeface="Arial"/>
              </a:rPr>
              <a:t>own</a:t>
            </a:r>
            <a:r>
              <a:rPr lang="en-US" sz="2400" spc="-10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applications.</a:t>
            </a:r>
          </a:p>
          <a:p>
            <a:pPr marL="298450" indent="-274955">
              <a:spcBef>
                <a:spcPts val="215"/>
              </a:spcBef>
              <a:buAutoNum type="arabicPeriod" startAt="2"/>
              <a:tabLst>
                <a:tab pos="299085" algn="l"/>
              </a:tabLst>
            </a:pPr>
            <a:r>
              <a:rPr lang="en-US" sz="2400" spc="20" dirty="0">
                <a:latin typeface="Arial"/>
                <a:cs typeface="Arial"/>
              </a:rPr>
              <a:t>Which </a:t>
            </a:r>
            <a:r>
              <a:rPr lang="en-US" sz="2400" spc="-5" dirty="0">
                <a:latin typeface="Arial"/>
                <a:cs typeface="Arial"/>
              </a:rPr>
              <a:t>Hadoop </a:t>
            </a:r>
            <a:r>
              <a:rPr lang="en-US" sz="2400" dirty="0">
                <a:latin typeface="Arial"/>
                <a:cs typeface="Arial"/>
              </a:rPr>
              <a:t>functionalities </a:t>
            </a:r>
            <a:r>
              <a:rPr lang="en-US" sz="2400" spc="-5" dirty="0">
                <a:latin typeface="Arial"/>
                <a:cs typeface="Arial"/>
              </a:rPr>
              <a:t>does </a:t>
            </a:r>
            <a:r>
              <a:rPr lang="en-US" sz="2400" spc="10" dirty="0" err="1">
                <a:latin typeface="Arial"/>
                <a:cs typeface="Arial"/>
              </a:rPr>
              <a:t>Ambari</a:t>
            </a:r>
            <a:r>
              <a:rPr lang="en-US" sz="2400" spc="-170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provide?</a:t>
            </a:r>
            <a:endParaRPr lang="en-US" sz="2400" dirty="0">
              <a:latin typeface="Arial"/>
              <a:cs typeface="Arial"/>
            </a:endParaRPr>
          </a:p>
          <a:p>
            <a:pPr marL="298450" indent="-274955">
              <a:spcBef>
                <a:spcPts val="190"/>
              </a:spcBef>
              <a:buAutoNum type="arabicPeriod" startAt="2"/>
              <a:tabLst>
                <a:tab pos="299085" algn="l"/>
              </a:tabLst>
            </a:pPr>
            <a:r>
              <a:rPr lang="en-US" sz="2400" spc="20" dirty="0">
                <a:latin typeface="Arial"/>
                <a:cs typeface="Arial"/>
              </a:rPr>
              <a:t>Which</a:t>
            </a:r>
            <a:r>
              <a:rPr lang="en-US" sz="2400" spc="-75" dirty="0">
                <a:latin typeface="Arial"/>
                <a:cs typeface="Arial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page</a:t>
            </a:r>
            <a:r>
              <a:rPr lang="en-US" sz="2400" spc="-45" dirty="0">
                <a:latin typeface="Arial"/>
                <a:cs typeface="Arial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from</a:t>
            </a:r>
            <a:r>
              <a:rPr lang="en-US" sz="2400" spc="-4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the</a:t>
            </a:r>
            <a:r>
              <a:rPr lang="en-US" sz="2400" spc="10" dirty="0">
                <a:latin typeface="Arial"/>
                <a:cs typeface="Arial"/>
              </a:rPr>
              <a:t> </a:t>
            </a:r>
            <a:r>
              <a:rPr lang="en-US" sz="2400" spc="10" dirty="0" err="1">
                <a:latin typeface="Arial"/>
                <a:cs typeface="Arial"/>
              </a:rPr>
              <a:t>Ambari</a:t>
            </a:r>
            <a:r>
              <a:rPr lang="en-US" sz="2400" spc="-50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UI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allows</a:t>
            </a:r>
            <a:r>
              <a:rPr lang="en-US" sz="2400" spc="-55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you</a:t>
            </a:r>
            <a:r>
              <a:rPr lang="en-US" sz="2400" spc="4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to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check</a:t>
            </a:r>
            <a:r>
              <a:rPr lang="en-US" sz="2400" spc="2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the</a:t>
            </a:r>
            <a:r>
              <a:rPr lang="en-US" sz="2400" spc="15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versions</a:t>
            </a:r>
            <a:r>
              <a:rPr lang="en-US" sz="2400" spc="-60" dirty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of the </a:t>
            </a:r>
            <a:r>
              <a:rPr lang="en-US" sz="2400" spc="10" dirty="0">
                <a:latin typeface="Arial"/>
                <a:cs typeface="Arial"/>
              </a:rPr>
              <a:t>software </a:t>
            </a:r>
            <a:r>
              <a:rPr lang="en-US" sz="2400" dirty="0">
                <a:latin typeface="Arial"/>
                <a:cs typeface="Arial"/>
              </a:rPr>
              <a:t>installed on </a:t>
            </a:r>
            <a:r>
              <a:rPr lang="en-US" sz="2400" spc="-10" dirty="0">
                <a:latin typeface="Arial"/>
                <a:cs typeface="Arial"/>
              </a:rPr>
              <a:t>your</a:t>
            </a:r>
            <a:r>
              <a:rPr lang="en-US" sz="2400" spc="-6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cluster?</a:t>
            </a:r>
          </a:p>
          <a:p>
            <a:pPr marL="298450" marR="5080" indent="-274955">
              <a:spcBef>
                <a:spcPts val="490"/>
              </a:spcBef>
              <a:buAutoNum type="arabicPeriod" startAt="4"/>
              <a:tabLst>
                <a:tab pos="299085" algn="l"/>
              </a:tabLst>
            </a:pPr>
            <a:r>
              <a:rPr lang="en-US" sz="2400" spc="-5" dirty="0">
                <a:latin typeface="Arial"/>
                <a:cs typeface="Arial"/>
              </a:rPr>
              <a:t>True </a:t>
            </a:r>
            <a:r>
              <a:rPr lang="en-US" sz="2400" dirty="0">
                <a:latin typeface="Arial"/>
                <a:cs typeface="Arial"/>
              </a:rPr>
              <a:t>or </a:t>
            </a:r>
            <a:r>
              <a:rPr lang="en-US" sz="2400" spc="5" dirty="0">
                <a:latin typeface="Arial"/>
                <a:cs typeface="Arial"/>
              </a:rPr>
              <a:t>False? </a:t>
            </a:r>
            <a:r>
              <a:rPr lang="en-US" sz="2400" dirty="0">
                <a:latin typeface="Arial"/>
                <a:cs typeface="Arial"/>
              </a:rPr>
              <a:t>Creating users through the </a:t>
            </a:r>
            <a:r>
              <a:rPr lang="en-US" sz="2400" spc="10" dirty="0" err="1">
                <a:latin typeface="Arial"/>
                <a:cs typeface="Arial"/>
              </a:rPr>
              <a:t>Ambari</a:t>
            </a:r>
            <a:r>
              <a:rPr lang="en-US" sz="2400" spc="10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UI </a:t>
            </a:r>
            <a:r>
              <a:rPr lang="en-US" sz="2400" spc="10" dirty="0">
                <a:latin typeface="Arial"/>
                <a:cs typeface="Arial"/>
              </a:rPr>
              <a:t>will </a:t>
            </a:r>
            <a:r>
              <a:rPr lang="en-US" sz="2400" spc="5" dirty="0">
                <a:latin typeface="Arial"/>
                <a:cs typeface="Arial"/>
              </a:rPr>
              <a:t>also </a:t>
            </a:r>
            <a:r>
              <a:rPr lang="en-US" sz="2400" dirty="0">
                <a:latin typeface="Arial"/>
                <a:cs typeface="Arial"/>
              </a:rPr>
              <a:t>create  the user on the</a:t>
            </a:r>
            <a:r>
              <a:rPr lang="en-US" sz="2400" spc="30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HDFS.</a:t>
            </a:r>
            <a:endParaRPr lang="en-US" sz="2400" dirty="0">
              <a:latin typeface="Arial"/>
              <a:cs typeface="Arial"/>
            </a:endParaRPr>
          </a:p>
          <a:p>
            <a:pPr marL="298450" indent="-274955">
              <a:spcBef>
                <a:spcPts val="160"/>
              </a:spcBef>
              <a:buAutoNum type="arabicPeriod" startAt="4"/>
              <a:tabLst>
                <a:tab pos="299085" algn="l"/>
              </a:tabLst>
            </a:pPr>
            <a:r>
              <a:rPr lang="en-US" sz="2400" dirty="0">
                <a:latin typeface="Arial"/>
                <a:cs typeface="Arial"/>
              </a:rPr>
              <a:t>True </a:t>
            </a:r>
            <a:r>
              <a:rPr lang="en-US" sz="2400" spc="-5" dirty="0">
                <a:latin typeface="Arial"/>
                <a:cs typeface="Arial"/>
              </a:rPr>
              <a:t>or </a:t>
            </a:r>
            <a:r>
              <a:rPr lang="en-US" sz="2400" spc="5" dirty="0">
                <a:latin typeface="Arial"/>
                <a:cs typeface="Arial"/>
              </a:rPr>
              <a:t>False? </a:t>
            </a:r>
            <a:r>
              <a:rPr lang="en-US" sz="2400" spc="-10" dirty="0">
                <a:latin typeface="Arial"/>
                <a:cs typeface="Arial"/>
              </a:rPr>
              <a:t>You </a:t>
            </a:r>
            <a:r>
              <a:rPr lang="en-US" sz="2400" spc="5" dirty="0">
                <a:latin typeface="Arial"/>
                <a:cs typeface="Arial"/>
              </a:rPr>
              <a:t>can use </a:t>
            </a:r>
            <a:r>
              <a:rPr lang="en-US" sz="2400" dirty="0">
                <a:latin typeface="Arial"/>
                <a:cs typeface="Arial"/>
              </a:rPr>
              <a:t>the </a:t>
            </a:r>
            <a:r>
              <a:rPr lang="en-US" sz="2400" spc="15" dirty="0">
                <a:latin typeface="Arial"/>
                <a:cs typeface="Arial"/>
              </a:rPr>
              <a:t>CURL </a:t>
            </a:r>
            <a:r>
              <a:rPr lang="en-US" sz="2400" spc="10" dirty="0">
                <a:latin typeface="Arial"/>
                <a:cs typeface="Arial"/>
              </a:rPr>
              <a:t>commands </a:t>
            </a:r>
            <a:r>
              <a:rPr lang="en-US" sz="2400" dirty="0">
                <a:latin typeface="Arial"/>
                <a:cs typeface="Arial"/>
              </a:rPr>
              <a:t>to</a:t>
            </a:r>
            <a:r>
              <a:rPr lang="en-US" sz="2400" spc="-105" dirty="0">
                <a:latin typeface="Arial"/>
                <a:cs typeface="Arial"/>
              </a:rPr>
              <a:t> </a:t>
            </a:r>
            <a:r>
              <a:rPr lang="en-US" sz="2400" spc="5" dirty="0" smtClean="0">
                <a:latin typeface="Arial"/>
                <a:cs typeface="Arial"/>
              </a:rPr>
              <a:t>issue </a:t>
            </a:r>
            <a:r>
              <a:rPr lang="en-US" sz="2400" spc="10" dirty="0" smtClean="0">
                <a:latin typeface="Arial"/>
                <a:cs typeface="Arial"/>
              </a:rPr>
              <a:t>commands </a:t>
            </a:r>
            <a:r>
              <a:rPr lang="en-US" sz="2400" dirty="0">
                <a:latin typeface="Arial"/>
                <a:cs typeface="Arial"/>
              </a:rPr>
              <a:t>to</a:t>
            </a:r>
            <a:r>
              <a:rPr lang="en-US" sz="2400" spc="-90" dirty="0">
                <a:latin typeface="Arial"/>
                <a:cs typeface="Arial"/>
              </a:rPr>
              <a:t> </a:t>
            </a:r>
            <a:r>
              <a:rPr lang="en-US" sz="2400" spc="10" dirty="0" err="1">
                <a:latin typeface="Arial"/>
                <a:cs typeface="Arial"/>
              </a:rPr>
              <a:t>Ambari</a:t>
            </a:r>
            <a:r>
              <a:rPr lang="en-US" sz="2400" spc="10" dirty="0">
                <a:latin typeface="Arial"/>
                <a:cs typeface="Arial"/>
              </a:rPr>
              <a:t>.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879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pc="-5" dirty="0">
                <a:latin typeface="Arial"/>
                <a:cs typeface="Arial"/>
              </a:rPr>
              <a:t>Operations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object 6"/>
          <p:cNvSpPr/>
          <p:nvPr/>
        </p:nvSpPr>
        <p:spPr>
          <a:xfrm>
            <a:off x="1929612" y="2017386"/>
            <a:ext cx="5738732" cy="3643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/>
          <p:cNvSpPr/>
          <p:nvPr/>
        </p:nvSpPr>
        <p:spPr>
          <a:xfrm>
            <a:off x="6950610" y="980729"/>
            <a:ext cx="717734" cy="1036658"/>
          </a:xfrm>
          <a:custGeom>
            <a:avLst/>
            <a:gdLst/>
            <a:ahLst/>
            <a:cxnLst/>
            <a:rect l="l" t="t" r="r" b="b"/>
            <a:pathLst>
              <a:path w="427354" h="695325">
                <a:moveTo>
                  <a:pt x="426974" y="481190"/>
                </a:moveTo>
                <a:lnTo>
                  <a:pt x="0" y="481190"/>
                </a:lnTo>
                <a:lnTo>
                  <a:pt x="213563" y="694753"/>
                </a:lnTo>
                <a:lnTo>
                  <a:pt x="426974" y="481190"/>
                </a:lnTo>
                <a:close/>
              </a:path>
              <a:path w="427354" h="695325">
                <a:moveTo>
                  <a:pt x="320268" y="0"/>
                </a:moveTo>
                <a:lnTo>
                  <a:pt x="106705" y="0"/>
                </a:lnTo>
                <a:lnTo>
                  <a:pt x="106705" y="481190"/>
                </a:lnTo>
                <a:lnTo>
                  <a:pt x="320268" y="481190"/>
                </a:lnTo>
                <a:lnTo>
                  <a:pt x="320268" y="0"/>
                </a:lnTo>
                <a:close/>
              </a:path>
            </a:pathLst>
          </a:custGeom>
          <a:solidFill>
            <a:srgbClr val="DD73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/>
          <p:cNvSpPr/>
          <p:nvPr/>
        </p:nvSpPr>
        <p:spPr>
          <a:xfrm>
            <a:off x="6660232" y="2492896"/>
            <a:ext cx="1008112" cy="1080120"/>
          </a:xfrm>
          <a:custGeom>
            <a:avLst/>
            <a:gdLst/>
            <a:ahLst/>
            <a:cxnLst/>
            <a:rect l="l" t="t" r="r" b="b"/>
            <a:pathLst>
              <a:path w="769620" h="854075">
                <a:moveTo>
                  <a:pt x="0" y="853555"/>
                </a:moveTo>
                <a:lnTo>
                  <a:pt x="769419" y="853555"/>
                </a:lnTo>
                <a:lnTo>
                  <a:pt x="769419" y="0"/>
                </a:lnTo>
                <a:lnTo>
                  <a:pt x="0" y="0"/>
                </a:lnTo>
                <a:lnTo>
                  <a:pt x="0" y="853555"/>
                </a:lnTo>
                <a:close/>
              </a:path>
            </a:pathLst>
          </a:custGeom>
          <a:ln w="22898">
            <a:solidFill>
              <a:srgbClr val="DD73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364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10" dirty="0">
                <a:latin typeface="Arial"/>
                <a:cs typeface="Arial"/>
              </a:rPr>
              <a:t>Apache</a:t>
            </a:r>
            <a:r>
              <a:rPr lang="fr-FR" spc="-15" dirty="0">
                <a:latin typeface="Arial"/>
                <a:cs typeface="Arial"/>
              </a:rPr>
              <a:t> </a:t>
            </a:r>
            <a:r>
              <a:rPr lang="fr-FR" spc="-15" dirty="0" err="1" smtClean="0">
                <a:latin typeface="Arial"/>
                <a:cs typeface="Arial"/>
              </a:rPr>
              <a:t>Ambari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7744" y="2708920"/>
            <a:ext cx="8805672" cy="3838184"/>
          </a:xfrm>
        </p:spPr>
        <p:txBody>
          <a:bodyPr/>
          <a:lstStyle/>
          <a:p>
            <a:pPr marL="151765" indent="-139065">
              <a:spcBef>
                <a:spcPts val="120"/>
              </a:spcBef>
              <a:tabLst>
                <a:tab pos="152400" algn="l"/>
              </a:tabLst>
            </a:pPr>
            <a:r>
              <a:rPr lang="en-US" sz="1800" spc="5" dirty="0">
                <a:latin typeface="Arial"/>
                <a:cs typeface="Arial"/>
              </a:rPr>
              <a:t>For provisioning, managing, </a:t>
            </a:r>
            <a:r>
              <a:rPr lang="en-US" sz="1800" dirty="0">
                <a:latin typeface="Arial"/>
                <a:cs typeface="Arial"/>
              </a:rPr>
              <a:t>and </a:t>
            </a:r>
            <a:r>
              <a:rPr lang="en-US" sz="1800" spc="5" dirty="0">
                <a:latin typeface="Arial"/>
                <a:cs typeface="Arial"/>
              </a:rPr>
              <a:t>monitoring Apache </a:t>
            </a:r>
            <a:r>
              <a:rPr lang="en-US" sz="1800" dirty="0">
                <a:latin typeface="Arial"/>
                <a:cs typeface="Arial"/>
              </a:rPr>
              <a:t>Hadoop</a:t>
            </a:r>
            <a:r>
              <a:rPr lang="en-US" sz="1800" spc="-21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clusters.</a:t>
            </a:r>
            <a:endParaRPr lang="en-US" sz="1800" dirty="0">
              <a:latin typeface="Arial"/>
              <a:cs typeface="Arial"/>
            </a:endParaRPr>
          </a:p>
          <a:p>
            <a:pPr marL="151765" indent="-139065">
              <a:tabLst>
                <a:tab pos="152400" algn="l"/>
              </a:tabLst>
            </a:pPr>
            <a:r>
              <a:rPr lang="en-US" sz="1800" spc="5" dirty="0" smtClean="0">
                <a:latin typeface="Arial"/>
                <a:cs typeface="Arial"/>
              </a:rPr>
              <a:t>Provides </a:t>
            </a:r>
            <a:r>
              <a:rPr lang="en-US" sz="1800" dirty="0">
                <a:latin typeface="Arial"/>
                <a:cs typeface="Arial"/>
              </a:rPr>
              <a:t>intuitive, easy-to-use Hadoop </a:t>
            </a:r>
            <a:r>
              <a:rPr lang="en-US" sz="1800" spc="10" dirty="0">
                <a:latin typeface="Arial"/>
                <a:cs typeface="Arial"/>
              </a:rPr>
              <a:t>management </a:t>
            </a:r>
            <a:r>
              <a:rPr lang="en-US" sz="1800" spc="15" dirty="0">
                <a:latin typeface="Arial"/>
                <a:cs typeface="Arial"/>
              </a:rPr>
              <a:t>web </a:t>
            </a:r>
            <a:r>
              <a:rPr lang="en-US" sz="1800" spc="5" dirty="0">
                <a:latin typeface="Arial"/>
                <a:cs typeface="Arial"/>
              </a:rPr>
              <a:t>UI backed</a:t>
            </a:r>
            <a:r>
              <a:rPr lang="en-US" sz="1800" spc="-190" dirty="0">
                <a:latin typeface="Arial"/>
                <a:cs typeface="Arial"/>
              </a:rPr>
              <a:t> </a:t>
            </a:r>
            <a:r>
              <a:rPr lang="en-US" sz="1800" spc="15" dirty="0" smtClean="0">
                <a:latin typeface="Arial"/>
                <a:cs typeface="Arial"/>
              </a:rPr>
              <a:t>by </a:t>
            </a:r>
            <a:r>
              <a:rPr lang="en-US" sz="1800" dirty="0" smtClean="0">
                <a:latin typeface="Arial"/>
                <a:cs typeface="Arial"/>
              </a:rPr>
              <a:t>its </a:t>
            </a:r>
            <a:r>
              <a:rPr lang="en-US" sz="1800" dirty="0">
                <a:latin typeface="Arial"/>
                <a:cs typeface="Arial"/>
              </a:rPr>
              <a:t>RESTful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APIs</a:t>
            </a:r>
          </a:p>
          <a:p>
            <a:pPr marL="151765" indent="-139065">
              <a:spcBef>
                <a:spcPts val="820"/>
              </a:spcBef>
              <a:tabLst>
                <a:tab pos="152400" algn="l"/>
              </a:tabLst>
            </a:pPr>
            <a:r>
              <a:rPr lang="en-US" sz="1800" spc="10" dirty="0" err="1" smtClean="0">
                <a:latin typeface="Arial"/>
                <a:cs typeface="Arial"/>
              </a:rPr>
              <a:t>Ambari</a:t>
            </a:r>
            <a:r>
              <a:rPr lang="en-US" sz="1800" spc="10" dirty="0" smtClean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REST</a:t>
            </a:r>
            <a:r>
              <a:rPr lang="en-US" sz="1800" spc="-16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APIs</a:t>
            </a:r>
          </a:p>
          <a:p>
            <a:pPr marL="287655" marR="51435" lvl="1" indent="-99060">
              <a:lnSpc>
                <a:spcPct val="99400"/>
              </a:lnSpc>
              <a:spcBef>
                <a:spcPts val="425"/>
              </a:spcBef>
              <a:buSzPct val="78260"/>
              <a:buFont typeface="Wingdings"/>
              <a:buChar char=""/>
              <a:tabLst>
                <a:tab pos="288290" algn="l"/>
              </a:tabLst>
            </a:pPr>
            <a:r>
              <a:rPr lang="en-US" sz="1800" spc="-10" dirty="0">
                <a:latin typeface="Arial"/>
                <a:cs typeface="Arial"/>
              </a:rPr>
              <a:t>Allows </a:t>
            </a:r>
            <a:r>
              <a:rPr lang="en-US" sz="1800" spc="-15" dirty="0">
                <a:latin typeface="Arial"/>
                <a:cs typeface="Arial"/>
              </a:rPr>
              <a:t>application developers and </a:t>
            </a:r>
            <a:r>
              <a:rPr lang="en-US" sz="1800" spc="-20" dirty="0">
                <a:latin typeface="Arial"/>
                <a:cs typeface="Arial"/>
              </a:rPr>
              <a:t>system </a:t>
            </a:r>
            <a:r>
              <a:rPr lang="en-US" sz="1800" spc="-15" dirty="0">
                <a:latin typeface="Arial"/>
                <a:cs typeface="Arial"/>
              </a:rPr>
              <a:t>integrators </a:t>
            </a:r>
            <a:r>
              <a:rPr lang="en-US" sz="1800" dirty="0">
                <a:latin typeface="Arial"/>
                <a:cs typeface="Arial"/>
              </a:rPr>
              <a:t>to </a:t>
            </a:r>
            <a:r>
              <a:rPr lang="en-US" sz="1800" spc="-20" dirty="0">
                <a:latin typeface="Arial"/>
                <a:cs typeface="Arial"/>
              </a:rPr>
              <a:t>easily </a:t>
            </a:r>
            <a:r>
              <a:rPr lang="en-US" sz="1800" spc="-10" dirty="0">
                <a:latin typeface="Arial"/>
                <a:cs typeface="Arial"/>
              </a:rPr>
              <a:t>integrate  </a:t>
            </a:r>
            <a:r>
              <a:rPr lang="en-US" sz="1800" spc="-5" dirty="0">
                <a:latin typeface="Arial"/>
                <a:cs typeface="Arial"/>
              </a:rPr>
              <a:t>Hadoop </a:t>
            </a:r>
            <a:r>
              <a:rPr lang="en-US" sz="1800" spc="-20" dirty="0">
                <a:latin typeface="Arial"/>
                <a:cs typeface="Arial"/>
              </a:rPr>
              <a:t>provisioning, </a:t>
            </a:r>
            <a:r>
              <a:rPr lang="en-US" sz="1800" spc="-10" dirty="0">
                <a:latin typeface="Arial"/>
                <a:cs typeface="Arial"/>
              </a:rPr>
              <a:t>management, </a:t>
            </a:r>
            <a:r>
              <a:rPr lang="en-US" sz="1800" spc="-15" dirty="0">
                <a:latin typeface="Arial"/>
                <a:cs typeface="Arial"/>
              </a:rPr>
              <a:t>and monitoring capabilities </a:t>
            </a:r>
            <a:r>
              <a:rPr lang="en-US" sz="1800" spc="-5" dirty="0">
                <a:latin typeface="Arial"/>
                <a:cs typeface="Arial"/>
              </a:rPr>
              <a:t>to </a:t>
            </a:r>
            <a:r>
              <a:rPr lang="en-US" sz="1800" spc="-20" dirty="0">
                <a:latin typeface="Arial"/>
                <a:cs typeface="Arial"/>
              </a:rPr>
              <a:t>their </a:t>
            </a:r>
            <a:r>
              <a:rPr lang="en-US" sz="1800" spc="-5" dirty="0">
                <a:latin typeface="Arial"/>
                <a:cs typeface="Arial"/>
              </a:rPr>
              <a:t>own  </a:t>
            </a:r>
            <a:r>
              <a:rPr lang="en-US" sz="1800" spc="-15" dirty="0">
                <a:latin typeface="Arial"/>
                <a:cs typeface="Arial"/>
              </a:rPr>
              <a:t>applications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4" name="object 7"/>
          <p:cNvSpPr/>
          <p:nvPr/>
        </p:nvSpPr>
        <p:spPr>
          <a:xfrm>
            <a:off x="3476886" y="908720"/>
            <a:ext cx="1815194" cy="1358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858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74638" indent="-92075">
              <a:lnSpc>
                <a:spcPct val="100000"/>
              </a:lnSpc>
              <a:spcBef>
                <a:spcPts val="95"/>
              </a:spcBef>
            </a:pPr>
            <a:r>
              <a:rPr lang="fr-FR" spc="-5" dirty="0" err="1">
                <a:latin typeface="Arial"/>
                <a:cs typeface="Arial"/>
              </a:rPr>
              <a:t>Functionality</a:t>
            </a:r>
            <a:r>
              <a:rPr lang="fr-FR" spc="-5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of </a:t>
            </a:r>
            <a:r>
              <a:rPr lang="fr-FR" spc="-10" dirty="0">
                <a:latin typeface="Arial"/>
                <a:cs typeface="Arial"/>
              </a:rPr>
              <a:t>Apache</a:t>
            </a:r>
            <a:r>
              <a:rPr lang="fr-FR" spc="-40" dirty="0">
                <a:latin typeface="Arial"/>
                <a:cs typeface="Arial"/>
              </a:rPr>
              <a:t> </a:t>
            </a:r>
            <a:r>
              <a:rPr lang="fr-FR" spc="-15" dirty="0" err="1">
                <a:latin typeface="Arial"/>
                <a:cs typeface="Arial"/>
              </a:rPr>
              <a:t>Ambari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468560" y="1196752"/>
            <a:ext cx="9865096" cy="5358384"/>
          </a:xfrm>
        </p:spPr>
        <p:txBody>
          <a:bodyPr/>
          <a:lstStyle/>
          <a:p>
            <a:pPr marL="551815" indent="0">
              <a:lnSpc>
                <a:spcPct val="100000"/>
              </a:lnSpc>
              <a:spcBef>
                <a:spcPts val="965"/>
              </a:spcBef>
              <a:buNone/>
            </a:pPr>
            <a:r>
              <a:rPr lang="fr-FR" sz="1800" spc="-5" dirty="0" err="1">
                <a:latin typeface="Arial"/>
                <a:cs typeface="Arial"/>
              </a:rPr>
              <a:t>Ambari</a:t>
            </a:r>
            <a:r>
              <a:rPr lang="fr-FR" sz="1800" spc="-55" dirty="0">
                <a:latin typeface="Arial"/>
                <a:cs typeface="Arial"/>
              </a:rPr>
              <a:t> </a:t>
            </a:r>
            <a:r>
              <a:rPr lang="fr-FR" sz="1800" spc="-5" dirty="0" err="1">
                <a:latin typeface="Arial"/>
                <a:cs typeface="Arial"/>
              </a:rPr>
              <a:t>enables</a:t>
            </a:r>
            <a:r>
              <a:rPr lang="fr-FR" sz="1800" spc="-80" dirty="0">
                <a:latin typeface="Arial"/>
                <a:cs typeface="Arial"/>
              </a:rPr>
              <a:t> </a:t>
            </a:r>
            <a:r>
              <a:rPr lang="fr-FR" sz="1800" spc="-5" dirty="0">
                <a:latin typeface="Arial"/>
                <a:cs typeface="Arial"/>
              </a:rPr>
              <a:t>System</a:t>
            </a:r>
            <a:r>
              <a:rPr lang="fr-FR" sz="1800" spc="-85" dirty="0">
                <a:latin typeface="Arial"/>
                <a:cs typeface="Arial"/>
              </a:rPr>
              <a:t> </a:t>
            </a:r>
            <a:r>
              <a:rPr lang="fr-FR" sz="1800" spc="-5" dirty="0" err="1">
                <a:latin typeface="Arial"/>
                <a:cs typeface="Arial"/>
              </a:rPr>
              <a:t>Administrators</a:t>
            </a:r>
            <a:r>
              <a:rPr lang="fr-FR" sz="1800" spc="-105" dirty="0">
                <a:latin typeface="Arial"/>
                <a:cs typeface="Arial"/>
              </a:rPr>
              <a:t> </a:t>
            </a:r>
            <a:r>
              <a:rPr lang="fr-FR" sz="1800" spc="-5" dirty="0">
                <a:latin typeface="Arial"/>
                <a:cs typeface="Arial"/>
              </a:rPr>
              <a:t>to:</a:t>
            </a:r>
            <a:endParaRPr lang="fr-FR" sz="1800" dirty="0">
              <a:latin typeface="Arial"/>
              <a:cs typeface="Arial"/>
            </a:endParaRPr>
          </a:p>
          <a:p>
            <a:pPr marL="923290" indent="-139700">
              <a:spcBef>
                <a:spcPts val="450"/>
              </a:spcBef>
              <a:buSzPct val="121739"/>
              <a:tabLst>
                <a:tab pos="923925" algn="l"/>
              </a:tabLst>
            </a:pPr>
            <a:r>
              <a:rPr lang="fr-FR" sz="1800" b="1" dirty="0">
                <a:latin typeface="Arial"/>
                <a:cs typeface="Arial"/>
              </a:rPr>
              <a:t>Provision </a:t>
            </a:r>
            <a:r>
              <a:rPr lang="fr-FR" sz="1800" b="1" spc="15" dirty="0">
                <a:latin typeface="Arial"/>
                <a:cs typeface="Arial"/>
              </a:rPr>
              <a:t>a </a:t>
            </a:r>
            <a:r>
              <a:rPr lang="fr-FR" sz="1800" b="1" spc="20" dirty="0" err="1">
                <a:latin typeface="Arial"/>
                <a:cs typeface="Arial"/>
              </a:rPr>
              <a:t>Hadoop</a:t>
            </a:r>
            <a:r>
              <a:rPr lang="fr-FR" sz="1800" b="1" spc="-20" dirty="0">
                <a:latin typeface="Arial"/>
                <a:cs typeface="Arial"/>
              </a:rPr>
              <a:t> </a:t>
            </a:r>
            <a:r>
              <a:rPr lang="fr-FR" sz="1800" b="1" spc="10" dirty="0">
                <a:latin typeface="Arial"/>
                <a:cs typeface="Arial"/>
              </a:rPr>
              <a:t>cluster</a:t>
            </a:r>
            <a:endParaRPr lang="fr-FR" sz="1800" b="1" dirty="0">
              <a:latin typeface="Arial"/>
              <a:cs typeface="Arial"/>
            </a:endParaRPr>
          </a:p>
          <a:p>
            <a:pPr marL="1058545" lvl="1" indent="-99060">
              <a:spcBef>
                <a:spcPts val="395"/>
              </a:spcBef>
              <a:buSzPct val="76190"/>
              <a:buFont typeface="Wingdings"/>
              <a:buChar char=""/>
              <a:tabLst>
                <a:tab pos="1059180" algn="l"/>
              </a:tabLst>
            </a:pPr>
            <a:r>
              <a:rPr lang="fr-FR" sz="1800" spc="5" dirty="0" err="1">
                <a:latin typeface="Arial"/>
                <a:cs typeface="Arial"/>
              </a:rPr>
              <a:t>Ambari</a:t>
            </a:r>
            <a:r>
              <a:rPr lang="fr-FR" sz="1800" spc="5" dirty="0">
                <a:latin typeface="Arial"/>
                <a:cs typeface="Arial"/>
              </a:rPr>
              <a:t> </a:t>
            </a:r>
            <a:r>
              <a:rPr lang="fr-FR" sz="1800" spc="-5" dirty="0" err="1">
                <a:latin typeface="Arial"/>
                <a:cs typeface="Arial"/>
              </a:rPr>
              <a:t>provides</a:t>
            </a:r>
            <a:r>
              <a:rPr lang="fr-FR" sz="1800" spc="-5" dirty="0">
                <a:latin typeface="Arial"/>
                <a:cs typeface="Arial"/>
              </a:rPr>
              <a:t> </a:t>
            </a:r>
            <a:r>
              <a:rPr lang="fr-FR" sz="1800" spc="-5" dirty="0" err="1">
                <a:latin typeface="Arial"/>
                <a:cs typeface="Arial"/>
              </a:rPr>
              <a:t>wizard</a:t>
            </a:r>
            <a:r>
              <a:rPr lang="fr-FR" sz="1800" spc="-5" dirty="0">
                <a:latin typeface="Arial"/>
                <a:cs typeface="Arial"/>
              </a:rPr>
              <a:t> </a:t>
            </a:r>
            <a:r>
              <a:rPr lang="fr-FR" sz="1800" spc="5" dirty="0">
                <a:latin typeface="Arial"/>
                <a:cs typeface="Arial"/>
              </a:rPr>
              <a:t>for </a:t>
            </a:r>
            <a:r>
              <a:rPr lang="fr-FR" sz="1800" spc="-15" dirty="0" err="1">
                <a:latin typeface="Arial"/>
                <a:cs typeface="Arial"/>
              </a:rPr>
              <a:t>installing</a:t>
            </a:r>
            <a:r>
              <a:rPr lang="fr-FR" sz="1800" spc="-15" dirty="0">
                <a:latin typeface="Arial"/>
                <a:cs typeface="Arial"/>
              </a:rPr>
              <a:t> </a:t>
            </a:r>
            <a:r>
              <a:rPr lang="fr-FR" sz="1800" spc="10" dirty="0" err="1">
                <a:latin typeface="Arial"/>
                <a:cs typeface="Arial"/>
              </a:rPr>
              <a:t>Hadoop</a:t>
            </a:r>
            <a:r>
              <a:rPr lang="fr-FR" sz="1800" spc="10" dirty="0">
                <a:latin typeface="Arial"/>
                <a:cs typeface="Arial"/>
              </a:rPr>
              <a:t> </a:t>
            </a:r>
            <a:r>
              <a:rPr lang="fr-FR" sz="1800" spc="-10" dirty="0">
                <a:latin typeface="Arial"/>
                <a:cs typeface="Arial"/>
              </a:rPr>
              <a:t>services </a:t>
            </a:r>
            <a:r>
              <a:rPr lang="fr-FR" sz="1800" dirty="0" err="1">
                <a:latin typeface="Arial"/>
                <a:cs typeface="Arial"/>
              </a:rPr>
              <a:t>across</a:t>
            </a:r>
            <a:r>
              <a:rPr lang="fr-FR" sz="1800" dirty="0">
                <a:latin typeface="Arial"/>
                <a:cs typeface="Arial"/>
              </a:rPr>
              <a:t> </a:t>
            </a:r>
            <a:r>
              <a:rPr lang="fr-FR" sz="1800" spc="5" dirty="0" err="1">
                <a:latin typeface="Arial"/>
                <a:cs typeface="Arial"/>
              </a:rPr>
              <a:t>any</a:t>
            </a:r>
            <a:r>
              <a:rPr lang="fr-FR" sz="1800" spc="5" dirty="0">
                <a:latin typeface="Arial"/>
                <a:cs typeface="Arial"/>
              </a:rPr>
              <a:t> </a:t>
            </a:r>
            <a:r>
              <a:rPr lang="fr-FR" sz="1800" spc="10" dirty="0" err="1">
                <a:latin typeface="Arial"/>
                <a:cs typeface="Arial"/>
              </a:rPr>
              <a:t>number</a:t>
            </a:r>
            <a:r>
              <a:rPr lang="fr-FR" sz="1800" spc="10" dirty="0">
                <a:latin typeface="Arial"/>
                <a:cs typeface="Arial"/>
              </a:rPr>
              <a:t> of</a:t>
            </a:r>
            <a:r>
              <a:rPr lang="fr-FR" sz="1800" spc="-55" dirty="0">
                <a:latin typeface="Arial"/>
                <a:cs typeface="Arial"/>
              </a:rPr>
              <a:t> </a:t>
            </a:r>
            <a:r>
              <a:rPr lang="fr-FR" sz="1800" spc="5" dirty="0">
                <a:latin typeface="Arial"/>
                <a:cs typeface="Arial"/>
              </a:rPr>
              <a:t>hosts</a:t>
            </a:r>
            <a:endParaRPr lang="fr-FR" sz="1800" dirty="0">
              <a:latin typeface="Arial"/>
              <a:cs typeface="Arial"/>
            </a:endParaRPr>
          </a:p>
          <a:p>
            <a:pPr marL="1058545" lvl="1" indent="-99060">
              <a:spcBef>
                <a:spcPts val="384"/>
              </a:spcBef>
              <a:buSzPct val="76190"/>
              <a:buFont typeface="Wingdings"/>
              <a:buChar char=""/>
              <a:tabLst>
                <a:tab pos="1059180" algn="l"/>
              </a:tabLst>
            </a:pPr>
            <a:r>
              <a:rPr lang="fr-FR" sz="1800" spc="5" dirty="0" err="1">
                <a:latin typeface="Arial"/>
                <a:cs typeface="Arial"/>
              </a:rPr>
              <a:t>Ambari</a:t>
            </a:r>
            <a:r>
              <a:rPr lang="fr-FR" sz="1800" spc="5" dirty="0">
                <a:latin typeface="Arial"/>
                <a:cs typeface="Arial"/>
              </a:rPr>
              <a:t> </a:t>
            </a:r>
            <a:r>
              <a:rPr lang="fr-FR" sz="1800" dirty="0" err="1">
                <a:latin typeface="Arial"/>
                <a:cs typeface="Arial"/>
              </a:rPr>
              <a:t>handles</a:t>
            </a:r>
            <a:r>
              <a:rPr lang="fr-FR" sz="1800" dirty="0">
                <a:latin typeface="Arial"/>
                <a:cs typeface="Arial"/>
              </a:rPr>
              <a:t> configuration </a:t>
            </a:r>
            <a:r>
              <a:rPr lang="fr-FR" sz="1800" spc="10" dirty="0">
                <a:latin typeface="Arial"/>
                <a:cs typeface="Arial"/>
              </a:rPr>
              <a:t>of </a:t>
            </a:r>
            <a:r>
              <a:rPr lang="fr-FR" sz="1800" spc="10" dirty="0" err="1">
                <a:latin typeface="Arial"/>
                <a:cs typeface="Arial"/>
              </a:rPr>
              <a:t>Hadoop</a:t>
            </a:r>
            <a:r>
              <a:rPr lang="fr-FR" sz="1800" spc="10" dirty="0">
                <a:latin typeface="Arial"/>
                <a:cs typeface="Arial"/>
              </a:rPr>
              <a:t> </a:t>
            </a:r>
            <a:r>
              <a:rPr lang="fr-FR" sz="1800" spc="-10" dirty="0">
                <a:latin typeface="Arial"/>
                <a:cs typeface="Arial"/>
              </a:rPr>
              <a:t>services </a:t>
            </a:r>
            <a:r>
              <a:rPr lang="fr-FR" sz="1800" spc="5" dirty="0">
                <a:latin typeface="Arial"/>
                <a:cs typeface="Arial"/>
              </a:rPr>
              <a:t>for the</a:t>
            </a:r>
            <a:r>
              <a:rPr lang="fr-FR" sz="1800" spc="-190" dirty="0">
                <a:latin typeface="Arial"/>
                <a:cs typeface="Arial"/>
              </a:rPr>
              <a:t> </a:t>
            </a:r>
            <a:r>
              <a:rPr lang="fr-FR" sz="1800" spc="-5" dirty="0" smtClean="0">
                <a:latin typeface="Arial"/>
                <a:cs typeface="Arial"/>
              </a:rPr>
              <a:t>cluster</a:t>
            </a:r>
            <a:endParaRPr lang="fr-FR" sz="1800" dirty="0" smtClean="0">
              <a:latin typeface="Arial"/>
              <a:cs typeface="Arial"/>
            </a:endParaRPr>
          </a:p>
          <a:p>
            <a:pPr marL="923290" indent="-139700">
              <a:spcBef>
                <a:spcPts val="455"/>
              </a:spcBef>
              <a:buSzPct val="121739"/>
              <a:tabLst>
                <a:tab pos="923925" algn="l"/>
              </a:tabLst>
            </a:pPr>
            <a:r>
              <a:rPr lang="fr-FR" sz="1800" b="1" spc="10" dirty="0" smtClean="0">
                <a:latin typeface="Arial"/>
                <a:cs typeface="Arial"/>
              </a:rPr>
              <a:t>Manage </a:t>
            </a:r>
            <a:r>
              <a:rPr lang="fr-FR" sz="1800" b="1" spc="15" dirty="0" smtClean="0">
                <a:latin typeface="Arial"/>
                <a:cs typeface="Arial"/>
              </a:rPr>
              <a:t>a </a:t>
            </a:r>
            <a:r>
              <a:rPr lang="fr-FR" sz="1800" b="1" spc="20" dirty="0" err="1" smtClean="0">
                <a:latin typeface="Arial"/>
                <a:cs typeface="Arial"/>
              </a:rPr>
              <a:t>Hadoop</a:t>
            </a:r>
            <a:r>
              <a:rPr lang="fr-FR" sz="1800" b="1" spc="-114" dirty="0" smtClean="0">
                <a:latin typeface="Arial"/>
                <a:cs typeface="Arial"/>
              </a:rPr>
              <a:t> </a:t>
            </a:r>
            <a:r>
              <a:rPr lang="fr-FR" sz="1800" b="1" spc="10" dirty="0" smtClean="0">
                <a:latin typeface="Arial"/>
                <a:cs typeface="Arial"/>
              </a:rPr>
              <a:t>cluster</a:t>
            </a:r>
            <a:endParaRPr lang="fr-FR" sz="1800" b="1" dirty="0" smtClean="0">
              <a:latin typeface="Arial"/>
              <a:cs typeface="Arial"/>
            </a:endParaRPr>
          </a:p>
          <a:p>
            <a:pPr marL="1058545" marR="361315" lvl="1" indent="-99060">
              <a:lnSpc>
                <a:spcPct val="101000"/>
              </a:lnSpc>
              <a:spcBef>
                <a:spcPts val="384"/>
              </a:spcBef>
              <a:buSzPct val="76190"/>
              <a:buFont typeface="Wingdings"/>
              <a:buChar char=""/>
              <a:tabLst>
                <a:tab pos="1059180" algn="l"/>
              </a:tabLst>
            </a:pPr>
            <a:r>
              <a:rPr lang="fr-FR" sz="1800" spc="5" dirty="0" err="1" smtClean="0">
                <a:latin typeface="Arial"/>
                <a:cs typeface="Arial"/>
              </a:rPr>
              <a:t>Ambari</a:t>
            </a:r>
            <a:r>
              <a:rPr lang="fr-FR" sz="1800" spc="5" dirty="0" smtClean="0">
                <a:latin typeface="Arial"/>
                <a:cs typeface="Arial"/>
              </a:rPr>
              <a:t> </a:t>
            </a:r>
            <a:r>
              <a:rPr lang="fr-FR" sz="1800" spc="-5" dirty="0" err="1">
                <a:latin typeface="Arial"/>
                <a:cs typeface="Arial"/>
              </a:rPr>
              <a:t>provides</a:t>
            </a:r>
            <a:r>
              <a:rPr lang="fr-FR" sz="1800" spc="-5" dirty="0">
                <a:latin typeface="Arial"/>
                <a:cs typeface="Arial"/>
              </a:rPr>
              <a:t> </a:t>
            </a:r>
            <a:r>
              <a:rPr lang="fr-FR" sz="1800" dirty="0">
                <a:latin typeface="Arial"/>
                <a:cs typeface="Arial"/>
              </a:rPr>
              <a:t>central </a:t>
            </a:r>
            <a:r>
              <a:rPr lang="fr-FR" sz="1800" spc="5" dirty="0">
                <a:latin typeface="Arial"/>
                <a:cs typeface="Arial"/>
              </a:rPr>
              <a:t>management for </a:t>
            </a:r>
            <a:r>
              <a:rPr lang="fr-FR" sz="1800" spc="-5" dirty="0" err="1">
                <a:latin typeface="Arial"/>
                <a:cs typeface="Arial"/>
              </a:rPr>
              <a:t>starting</a:t>
            </a:r>
            <a:r>
              <a:rPr lang="fr-FR" sz="1800" spc="-5" dirty="0">
                <a:latin typeface="Arial"/>
                <a:cs typeface="Arial"/>
              </a:rPr>
              <a:t>, </a:t>
            </a:r>
            <a:r>
              <a:rPr lang="fr-FR" sz="1800" spc="5" dirty="0" err="1">
                <a:latin typeface="Arial"/>
                <a:cs typeface="Arial"/>
              </a:rPr>
              <a:t>stopping</a:t>
            </a:r>
            <a:r>
              <a:rPr lang="fr-FR" sz="1800" spc="5" dirty="0">
                <a:latin typeface="Arial"/>
                <a:cs typeface="Arial"/>
              </a:rPr>
              <a:t>, and</a:t>
            </a:r>
            <a:r>
              <a:rPr lang="fr-FR" sz="1800" spc="-170" dirty="0">
                <a:latin typeface="Arial"/>
                <a:cs typeface="Arial"/>
              </a:rPr>
              <a:t> </a:t>
            </a:r>
            <a:r>
              <a:rPr lang="fr-FR" sz="1800" dirty="0" err="1">
                <a:latin typeface="Arial"/>
                <a:cs typeface="Arial"/>
              </a:rPr>
              <a:t>reconfiguring</a:t>
            </a:r>
            <a:r>
              <a:rPr lang="fr-FR" sz="1800" dirty="0">
                <a:latin typeface="Arial"/>
                <a:cs typeface="Arial"/>
              </a:rPr>
              <a:t>  </a:t>
            </a:r>
            <a:r>
              <a:rPr lang="fr-FR" sz="1800" spc="10" dirty="0" err="1">
                <a:latin typeface="Arial"/>
                <a:cs typeface="Arial"/>
              </a:rPr>
              <a:t>Hadoop</a:t>
            </a:r>
            <a:r>
              <a:rPr lang="fr-FR" sz="1800" spc="10" dirty="0">
                <a:latin typeface="Arial"/>
                <a:cs typeface="Arial"/>
              </a:rPr>
              <a:t> </a:t>
            </a:r>
            <a:r>
              <a:rPr lang="fr-FR" sz="1800" spc="-10" dirty="0">
                <a:latin typeface="Arial"/>
                <a:cs typeface="Arial"/>
              </a:rPr>
              <a:t>services </a:t>
            </a:r>
            <a:r>
              <a:rPr lang="fr-FR" sz="1800" dirty="0" err="1">
                <a:latin typeface="Arial"/>
                <a:cs typeface="Arial"/>
              </a:rPr>
              <a:t>across</a:t>
            </a:r>
            <a:r>
              <a:rPr lang="fr-FR" sz="1800" dirty="0">
                <a:latin typeface="Arial"/>
                <a:cs typeface="Arial"/>
              </a:rPr>
              <a:t> </a:t>
            </a:r>
            <a:r>
              <a:rPr lang="fr-FR" sz="1800" spc="5" dirty="0">
                <a:latin typeface="Arial"/>
                <a:cs typeface="Arial"/>
              </a:rPr>
              <a:t>the </a:t>
            </a:r>
            <a:r>
              <a:rPr lang="fr-FR" sz="1800" spc="-5" dirty="0" err="1">
                <a:latin typeface="Arial"/>
                <a:cs typeface="Arial"/>
              </a:rPr>
              <a:t>entire</a:t>
            </a:r>
            <a:r>
              <a:rPr lang="fr-FR" sz="1800" spc="-60" dirty="0">
                <a:latin typeface="Arial"/>
                <a:cs typeface="Arial"/>
              </a:rPr>
              <a:t> </a:t>
            </a:r>
            <a:r>
              <a:rPr lang="fr-FR" sz="1800" spc="-5" dirty="0" smtClean="0">
                <a:latin typeface="Arial"/>
                <a:cs typeface="Arial"/>
              </a:rPr>
              <a:t>cluster</a:t>
            </a:r>
            <a:endParaRPr lang="fr-FR" sz="1800" dirty="0" smtClean="0">
              <a:latin typeface="Arial"/>
              <a:cs typeface="Arial"/>
            </a:endParaRPr>
          </a:p>
          <a:p>
            <a:pPr marL="923290" indent="-139700">
              <a:spcBef>
                <a:spcPts val="425"/>
              </a:spcBef>
              <a:buSzPct val="121739"/>
              <a:tabLst>
                <a:tab pos="923925" algn="l"/>
              </a:tabLst>
            </a:pPr>
            <a:r>
              <a:rPr lang="fr-FR" sz="1800" b="1" dirty="0" smtClean="0">
                <a:latin typeface="Arial"/>
                <a:cs typeface="Arial"/>
              </a:rPr>
              <a:t>Monitor </a:t>
            </a:r>
            <a:r>
              <a:rPr lang="fr-FR" sz="1800" b="1" spc="15" dirty="0" smtClean="0">
                <a:latin typeface="Arial"/>
                <a:cs typeface="Arial"/>
              </a:rPr>
              <a:t>a </a:t>
            </a:r>
            <a:r>
              <a:rPr lang="fr-FR" sz="1800" b="1" spc="20" dirty="0" err="1" smtClean="0">
                <a:latin typeface="Arial"/>
                <a:cs typeface="Arial"/>
              </a:rPr>
              <a:t>Hadoop</a:t>
            </a:r>
            <a:r>
              <a:rPr lang="fr-FR" sz="1800" b="1" spc="-45" dirty="0" smtClean="0">
                <a:latin typeface="Arial"/>
                <a:cs typeface="Arial"/>
              </a:rPr>
              <a:t> </a:t>
            </a:r>
            <a:r>
              <a:rPr lang="fr-FR" sz="1800" b="1" spc="10" dirty="0" smtClean="0">
                <a:latin typeface="Arial"/>
                <a:cs typeface="Arial"/>
              </a:rPr>
              <a:t>cluster</a:t>
            </a:r>
            <a:endParaRPr lang="fr-FR" sz="1800" b="1" dirty="0" smtClean="0">
              <a:latin typeface="Arial"/>
              <a:cs typeface="Arial"/>
            </a:endParaRPr>
          </a:p>
          <a:p>
            <a:pPr marL="1058545" lvl="1" indent="-99060">
              <a:spcBef>
                <a:spcPts val="395"/>
              </a:spcBef>
              <a:buSzPct val="76190"/>
              <a:buFont typeface="Wingdings"/>
              <a:buChar char=""/>
              <a:tabLst>
                <a:tab pos="1059180" algn="l"/>
              </a:tabLst>
            </a:pPr>
            <a:r>
              <a:rPr lang="fr-FR" sz="1800" spc="5" dirty="0" err="1" smtClean="0">
                <a:latin typeface="Arial"/>
                <a:cs typeface="Arial"/>
              </a:rPr>
              <a:t>Ambari</a:t>
            </a:r>
            <a:r>
              <a:rPr lang="fr-FR" sz="1800" spc="5" dirty="0" smtClean="0">
                <a:latin typeface="Arial"/>
                <a:cs typeface="Arial"/>
              </a:rPr>
              <a:t> </a:t>
            </a:r>
            <a:r>
              <a:rPr lang="fr-FR" sz="1800" spc="-5" dirty="0" err="1">
                <a:latin typeface="Arial"/>
                <a:cs typeface="Arial"/>
              </a:rPr>
              <a:t>provides</a:t>
            </a:r>
            <a:r>
              <a:rPr lang="fr-FR" sz="1800" spc="-5" dirty="0">
                <a:latin typeface="Arial"/>
                <a:cs typeface="Arial"/>
              </a:rPr>
              <a:t> </a:t>
            </a:r>
            <a:r>
              <a:rPr lang="fr-FR" sz="1800" spc="5" dirty="0" err="1">
                <a:latin typeface="Arial"/>
                <a:cs typeface="Arial"/>
              </a:rPr>
              <a:t>dashboard</a:t>
            </a:r>
            <a:r>
              <a:rPr lang="fr-FR" sz="1800" spc="5" dirty="0">
                <a:latin typeface="Arial"/>
                <a:cs typeface="Arial"/>
              </a:rPr>
              <a:t> for </a:t>
            </a:r>
            <a:r>
              <a:rPr lang="fr-FR" sz="1800" dirty="0">
                <a:latin typeface="Arial"/>
                <a:cs typeface="Arial"/>
              </a:rPr>
              <a:t>monitoring </a:t>
            </a:r>
            <a:r>
              <a:rPr lang="fr-FR" sz="1800" spc="-10" dirty="0" err="1">
                <a:latin typeface="Arial"/>
                <a:cs typeface="Arial"/>
              </a:rPr>
              <a:t>health</a:t>
            </a:r>
            <a:r>
              <a:rPr lang="fr-FR" sz="1800" spc="-10" dirty="0">
                <a:latin typeface="Arial"/>
                <a:cs typeface="Arial"/>
              </a:rPr>
              <a:t> </a:t>
            </a:r>
            <a:r>
              <a:rPr lang="fr-FR" sz="1800" spc="5" dirty="0">
                <a:latin typeface="Arial"/>
                <a:cs typeface="Arial"/>
              </a:rPr>
              <a:t>and </a:t>
            </a:r>
            <a:r>
              <a:rPr lang="fr-FR" sz="1800" dirty="0" err="1">
                <a:latin typeface="Arial"/>
                <a:cs typeface="Arial"/>
              </a:rPr>
              <a:t>status</a:t>
            </a:r>
            <a:r>
              <a:rPr lang="fr-FR" sz="1800" dirty="0">
                <a:latin typeface="Arial"/>
                <a:cs typeface="Arial"/>
              </a:rPr>
              <a:t> </a:t>
            </a:r>
            <a:r>
              <a:rPr lang="fr-FR" sz="1800" spc="10" dirty="0">
                <a:latin typeface="Arial"/>
                <a:cs typeface="Arial"/>
              </a:rPr>
              <a:t>of </a:t>
            </a:r>
            <a:r>
              <a:rPr lang="fr-FR" sz="1800" spc="5" dirty="0">
                <a:latin typeface="Arial"/>
                <a:cs typeface="Arial"/>
              </a:rPr>
              <a:t>the </a:t>
            </a:r>
            <a:r>
              <a:rPr lang="fr-FR" sz="1800" spc="10" dirty="0" err="1">
                <a:latin typeface="Arial"/>
                <a:cs typeface="Arial"/>
              </a:rPr>
              <a:t>Hadoop</a:t>
            </a:r>
            <a:r>
              <a:rPr lang="fr-FR" sz="1800" spc="-215" dirty="0">
                <a:latin typeface="Arial"/>
                <a:cs typeface="Arial"/>
              </a:rPr>
              <a:t> </a:t>
            </a:r>
            <a:r>
              <a:rPr lang="fr-FR" sz="1800" spc="-5" dirty="0">
                <a:latin typeface="Arial"/>
                <a:cs typeface="Arial"/>
              </a:rPr>
              <a:t>cluster</a:t>
            </a:r>
            <a:endParaRPr lang="fr-FR" sz="1800" dirty="0">
              <a:latin typeface="Arial"/>
              <a:cs typeface="Arial"/>
            </a:endParaRPr>
          </a:p>
          <a:p>
            <a:pPr marL="1058545" lvl="1" indent="-99060">
              <a:spcBef>
                <a:spcPts val="385"/>
              </a:spcBef>
              <a:buSzPct val="76190"/>
              <a:buFont typeface="Wingdings"/>
              <a:buChar char=""/>
              <a:tabLst>
                <a:tab pos="1059180" algn="l"/>
              </a:tabLst>
            </a:pPr>
            <a:r>
              <a:rPr lang="fr-FR" sz="1800" spc="5" dirty="0" err="1">
                <a:latin typeface="Arial"/>
                <a:cs typeface="Arial"/>
              </a:rPr>
              <a:t>Ambari</a:t>
            </a:r>
            <a:r>
              <a:rPr lang="fr-FR" sz="1800" spc="5" dirty="0">
                <a:latin typeface="Arial"/>
                <a:cs typeface="Arial"/>
              </a:rPr>
              <a:t> </a:t>
            </a:r>
            <a:r>
              <a:rPr lang="fr-FR" sz="1800" spc="-10" dirty="0" err="1">
                <a:latin typeface="Arial"/>
                <a:cs typeface="Arial"/>
              </a:rPr>
              <a:t>leverages</a:t>
            </a:r>
            <a:r>
              <a:rPr lang="fr-FR" sz="1800" spc="-10" dirty="0">
                <a:latin typeface="Arial"/>
                <a:cs typeface="Arial"/>
              </a:rPr>
              <a:t> </a:t>
            </a:r>
            <a:r>
              <a:rPr lang="fr-FR" sz="1800" spc="5" dirty="0" err="1">
                <a:latin typeface="Arial"/>
                <a:cs typeface="Arial"/>
              </a:rPr>
              <a:t>Ambari</a:t>
            </a:r>
            <a:r>
              <a:rPr lang="fr-FR" sz="1800" spc="5" dirty="0">
                <a:latin typeface="Arial"/>
                <a:cs typeface="Arial"/>
              </a:rPr>
              <a:t> </a:t>
            </a:r>
            <a:r>
              <a:rPr lang="fr-FR" sz="1800" spc="-5" dirty="0" err="1">
                <a:latin typeface="Arial"/>
                <a:cs typeface="Arial"/>
              </a:rPr>
              <a:t>Metrics</a:t>
            </a:r>
            <a:r>
              <a:rPr lang="fr-FR" sz="1800" spc="-5" dirty="0">
                <a:latin typeface="Arial"/>
                <a:cs typeface="Arial"/>
              </a:rPr>
              <a:t> System </a:t>
            </a:r>
            <a:r>
              <a:rPr lang="fr-FR" sz="1800" spc="5" dirty="0">
                <a:latin typeface="Arial"/>
                <a:cs typeface="Arial"/>
              </a:rPr>
              <a:t>("AMS") for </a:t>
            </a:r>
            <a:r>
              <a:rPr lang="fr-FR" sz="1800" spc="-5" dirty="0" err="1">
                <a:latin typeface="Arial"/>
                <a:cs typeface="Arial"/>
              </a:rPr>
              <a:t>metrics</a:t>
            </a:r>
            <a:r>
              <a:rPr lang="fr-FR" sz="1800" spc="-30" dirty="0">
                <a:latin typeface="Arial"/>
                <a:cs typeface="Arial"/>
              </a:rPr>
              <a:t> </a:t>
            </a:r>
            <a:r>
              <a:rPr lang="fr-FR" sz="1800" spc="-5" dirty="0">
                <a:latin typeface="Arial"/>
                <a:cs typeface="Arial"/>
              </a:rPr>
              <a:t>collection</a:t>
            </a:r>
            <a:endParaRPr lang="fr-FR" sz="1800" dirty="0">
              <a:latin typeface="Arial"/>
              <a:cs typeface="Arial"/>
            </a:endParaRPr>
          </a:p>
          <a:p>
            <a:pPr marL="1058545" marR="205104" lvl="1" indent="-99060">
              <a:spcBef>
                <a:spcPts val="390"/>
              </a:spcBef>
              <a:buSzPct val="76190"/>
              <a:buFont typeface="Wingdings"/>
              <a:buChar char=""/>
              <a:tabLst>
                <a:tab pos="1059180" algn="l"/>
              </a:tabLst>
            </a:pPr>
            <a:r>
              <a:rPr lang="fr-FR" sz="1800" spc="5" dirty="0" err="1">
                <a:latin typeface="Arial"/>
                <a:cs typeface="Arial"/>
              </a:rPr>
              <a:t>Ambari</a:t>
            </a:r>
            <a:r>
              <a:rPr lang="fr-FR" sz="1800" spc="5" dirty="0">
                <a:latin typeface="Arial"/>
                <a:cs typeface="Arial"/>
              </a:rPr>
              <a:t> </a:t>
            </a:r>
            <a:r>
              <a:rPr lang="fr-FR" sz="1800" spc="-10" dirty="0" err="1">
                <a:latin typeface="Arial"/>
                <a:cs typeface="Arial"/>
              </a:rPr>
              <a:t>leverages</a:t>
            </a:r>
            <a:r>
              <a:rPr lang="fr-FR" sz="1800" spc="-10" dirty="0">
                <a:latin typeface="Arial"/>
                <a:cs typeface="Arial"/>
              </a:rPr>
              <a:t> </a:t>
            </a:r>
            <a:r>
              <a:rPr lang="fr-FR" sz="1800" spc="5" dirty="0" err="1">
                <a:latin typeface="Arial"/>
                <a:cs typeface="Arial"/>
              </a:rPr>
              <a:t>Ambari</a:t>
            </a:r>
            <a:r>
              <a:rPr lang="fr-FR" sz="1800" spc="5" dirty="0">
                <a:latin typeface="Arial"/>
                <a:cs typeface="Arial"/>
              </a:rPr>
              <a:t> </a:t>
            </a:r>
            <a:r>
              <a:rPr lang="fr-FR" sz="1800" spc="-10" dirty="0" err="1">
                <a:latin typeface="Arial"/>
                <a:cs typeface="Arial"/>
              </a:rPr>
              <a:t>Alert</a:t>
            </a:r>
            <a:r>
              <a:rPr lang="fr-FR" sz="1800" spc="-10" dirty="0">
                <a:latin typeface="Arial"/>
                <a:cs typeface="Arial"/>
              </a:rPr>
              <a:t> </a:t>
            </a:r>
            <a:r>
              <a:rPr lang="fr-FR" sz="1800" spc="5" dirty="0">
                <a:latin typeface="Arial"/>
                <a:cs typeface="Arial"/>
              </a:rPr>
              <a:t>Framework for </a:t>
            </a:r>
            <a:r>
              <a:rPr lang="fr-FR" sz="1800" spc="-10" dirty="0">
                <a:latin typeface="Arial"/>
                <a:cs typeface="Arial"/>
              </a:rPr>
              <a:t>system </a:t>
            </a:r>
            <a:r>
              <a:rPr lang="fr-FR" sz="1800" spc="-10" dirty="0" err="1">
                <a:latin typeface="Arial"/>
                <a:cs typeface="Arial"/>
              </a:rPr>
              <a:t>alerting</a:t>
            </a:r>
            <a:r>
              <a:rPr lang="fr-FR" sz="1800" spc="-10" dirty="0">
                <a:latin typeface="Arial"/>
                <a:cs typeface="Arial"/>
              </a:rPr>
              <a:t> </a:t>
            </a:r>
            <a:r>
              <a:rPr lang="fr-FR" sz="1800" spc="5" dirty="0">
                <a:latin typeface="Arial"/>
                <a:cs typeface="Arial"/>
              </a:rPr>
              <a:t>and </a:t>
            </a:r>
            <a:r>
              <a:rPr lang="fr-FR" sz="1800" spc="-15" dirty="0" err="1">
                <a:latin typeface="Arial"/>
                <a:cs typeface="Arial"/>
              </a:rPr>
              <a:t>will</a:t>
            </a:r>
            <a:r>
              <a:rPr lang="fr-FR" sz="1800" spc="-15" dirty="0">
                <a:latin typeface="Arial"/>
                <a:cs typeface="Arial"/>
              </a:rPr>
              <a:t> </a:t>
            </a:r>
            <a:r>
              <a:rPr lang="fr-FR" sz="1800" dirty="0" err="1">
                <a:latin typeface="Arial"/>
                <a:cs typeface="Arial"/>
              </a:rPr>
              <a:t>notify</a:t>
            </a:r>
            <a:r>
              <a:rPr lang="fr-FR" sz="1800" dirty="0">
                <a:latin typeface="Arial"/>
                <a:cs typeface="Arial"/>
              </a:rPr>
              <a:t> </a:t>
            </a:r>
            <a:r>
              <a:rPr lang="fr-FR" sz="1800" spc="-5" dirty="0" err="1">
                <a:latin typeface="Arial"/>
                <a:cs typeface="Arial"/>
              </a:rPr>
              <a:t>you</a:t>
            </a:r>
            <a:r>
              <a:rPr lang="fr-FR" sz="1800" spc="-5" dirty="0">
                <a:latin typeface="Arial"/>
                <a:cs typeface="Arial"/>
              </a:rPr>
              <a:t>  </a:t>
            </a:r>
            <a:r>
              <a:rPr lang="fr-FR" sz="1800" spc="5" dirty="0" err="1">
                <a:latin typeface="Arial"/>
                <a:cs typeface="Arial"/>
              </a:rPr>
              <a:t>when</a:t>
            </a:r>
            <a:r>
              <a:rPr lang="fr-FR" sz="1800" spc="5" dirty="0">
                <a:latin typeface="Arial"/>
                <a:cs typeface="Arial"/>
              </a:rPr>
              <a:t> </a:t>
            </a:r>
            <a:r>
              <a:rPr lang="fr-FR" sz="1800" dirty="0" err="1">
                <a:latin typeface="Arial"/>
                <a:cs typeface="Arial"/>
              </a:rPr>
              <a:t>your</a:t>
            </a:r>
            <a:r>
              <a:rPr lang="fr-FR" sz="1800" dirty="0">
                <a:latin typeface="Arial"/>
                <a:cs typeface="Arial"/>
              </a:rPr>
              <a:t> </a:t>
            </a:r>
            <a:r>
              <a:rPr lang="fr-FR" sz="1800" spc="-5" dirty="0">
                <a:latin typeface="Arial"/>
                <a:cs typeface="Arial"/>
              </a:rPr>
              <a:t>attention </a:t>
            </a:r>
            <a:r>
              <a:rPr lang="fr-FR" sz="1800" spc="-15" dirty="0" err="1">
                <a:latin typeface="Arial"/>
                <a:cs typeface="Arial"/>
              </a:rPr>
              <a:t>is</a:t>
            </a:r>
            <a:r>
              <a:rPr lang="fr-FR" sz="1800" spc="-35" dirty="0">
                <a:latin typeface="Arial"/>
                <a:cs typeface="Arial"/>
              </a:rPr>
              <a:t> </a:t>
            </a:r>
            <a:r>
              <a:rPr lang="fr-FR" sz="1800" dirty="0" err="1">
                <a:latin typeface="Arial"/>
                <a:cs typeface="Arial"/>
              </a:rPr>
              <a:t>needed</a:t>
            </a:r>
            <a:endParaRPr lang="fr-FR" sz="1800" dirty="0">
              <a:latin typeface="Arial"/>
              <a:cs typeface="Arial"/>
            </a:endParaRPr>
          </a:p>
          <a:p>
            <a:pPr marL="86360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fr-FR" sz="1800" dirty="0" smtClean="0">
                <a:solidFill>
                  <a:srgbClr val="008ABF"/>
                </a:solidFill>
                <a:latin typeface="Verdana"/>
                <a:cs typeface="Verdana"/>
              </a:rPr>
              <a:t>	− </a:t>
            </a:r>
            <a:r>
              <a:rPr lang="fr-FR" sz="1800" spc="5" dirty="0">
                <a:latin typeface="Arial"/>
                <a:cs typeface="Arial"/>
              </a:rPr>
              <a:t>For </a:t>
            </a:r>
            <a:r>
              <a:rPr lang="fr-FR" sz="1800" spc="-10" dirty="0" err="1">
                <a:latin typeface="Arial"/>
                <a:cs typeface="Arial"/>
              </a:rPr>
              <a:t>example</a:t>
            </a:r>
            <a:r>
              <a:rPr lang="fr-FR" sz="1800" spc="-10" dirty="0">
                <a:latin typeface="Arial"/>
                <a:cs typeface="Arial"/>
              </a:rPr>
              <a:t>, </a:t>
            </a:r>
            <a:r>
              <a:rPr lang="fr-FR" sz="1800" spc="10" dirty="0">
                <a:latin typeface="Arial"/>
                <a:cs typeface="Arial"/>
              </a:rPr>
              <a:t>a </a:t>
            </a:r>
            <a:r>
              <a:rPr lang="fr-FR" sz="1800" dirty="0" err="1">
                <a:latin typeface="Arial"/>
                <a:cs typeface="Arial"/>
              </a:rPr>
              <a:t>node</a:t>
            </a:r>
            <a:r>
              <a:rPr lang="fr-FR" sz="1800" dirty="0">
                <a:latin typeface="Arial"/>
                <a:cs typeface="Arial"/>
              </a:rPr>
              <a:t> </a:t>
            </a:r>
            <a:r>
              <a:rPr lang="fr-FR" sz="1800" spc="-10" dirty="0" err="1">
                <a:latin typeface="Arial"/>
                <a:cs typeface="Arial"/>
              </a:rPr>
              <a:t>goes</a:t>
            </a:r>
            <a:r>
              <a:rPr lang="fr-FR" sz="1800" spc="-10" dirty="0">
                <a:latin typeface="Arial"/>
                <a:cs typeface="Arial"/>
              </a:rPr>
              <a:t> </a:t>
            </a:r>
            <a:r>
              <a:rPr lang="fr-FR" sz="1800" dirty="0">
                <a:latin typeface="Arial"/>
                <a:cs typeface="Arial"/>
              </a:rPr>
              <a:t>down, </a:t>
            </a:r>
            <a:r>
              <a:rPr lang="fr-FR" sz="1800" spc="5" dirty="0" err="1">
                <a:latin typeface="Arial"/>
                <a:cs typeface="Arial"/>
              </a:rPr>
              <a:t>remaining</a:t>
            </a:r>
            <a:r>
              <a:rPr lang="fr-FR" sz="1800" spc="5" dirty="0">
                <a:latin typeface="Arial"/>
                <a:cs typeface="Arial"/>
              </a:rPr>
              <a:t> </a:t>
            </a:r>
            <a:r>
              <a:rPr lang="fr-FR" sz="1800" dirty="0" err="1">
                <a:latin typeface="Arial"/>
                <a:cs typeface="Arial"/>
              </a:rPr>
              <a:t>disk</a:t>
            </a:r>
            <a:r>
              <a:rPr lang="fr-FR" sz="1800" dirty="0">
                <a:latin typeface="Arial"/>
                <a:cs typeface="Arial"/>
              </a:rPr>
              <a:t> </a:t>
            </a:r>
            <a:r>
              <a:rPr lang="fr-FR" sz="1800" dirty="0" err="1">
                <a:latin typeface="Arial"/>
                <a:cs typeface="Arial"/>
              </a:rPr>
              <a:t>space</a:t>
            </a:r>
            <a:r>
              <a:rPr lang="fr-FR" sz="1800" dirty="0">
                <a:latin typeface="Arial"/>
                <a:cs typeface="Arial"/>
              </a:rPr>
              <a:t> </a:t>
            </a:r>
            <a:r>
              <a:rPr lang="fr-FR" sz="1800" spc="5" dirty="0" err="1">
                <a:latin typeface="Arial"/>
                <a:cs typeface="Arial"/>
              </a:rPr>
              <a:t>is</a:t>
            </a:r>
            <a:r>
              <a:rPr lang="fr-FR" sz="1800" spc="5" dirty="0">
                <a:latin typeface="Arial"/>
                <a:cs typeface="Arial"/>
              </a:rPr>
              <a:t> </a:t>
            </a:r>
            <a:r>
              <a:rPr lang="fr-FR" sz="1800" dirty="0" err="1">
                <a:latin typeface="Arial"/>
                <a:cs typeface="Arial"/>
              </a:rPr>
              <a:t>low</a:t>
            </a:r>
            <a:r>
              <a:rPr lang="fr-FR" sz="1800" dirty="0">
                <a:latin typeface="Arial"/>
                <a:cs typeface="Arial"/>
              </a:rPr>
              <a:t>,</a:t>
            </a:r>
            <a:r>
              <a:rPr lang="fr-FR" sz="1800" spc="-65" dirty="0">
                <a:latin typeface="Arial"/>
                <a:cs typeface="Arial"/>
              </a:rPr>
              <a:t> </a:t>
            </a:r>
            <a:r>
              <a:rPr lang="fr-FR" sz="1800" spc="10" dirty="0">
                <a:latin typeface="Arial"/>
                <a:cs typeface="Arial"/>
              </a:rPr>
              <a:t>etc.</a:t>
            </a:r>
            <a:endParaRPr lang="fr-FR" sz="1800" dirty="0">
              <a:latin typeface="Arial"/>
              <a:cs typeface="Arial"/>
            </a:endParaRPr>
          </a:p>
          <a:p>
            <a:pPr marL="923290" indent="-139700">
              <a:spcBef>
                <a:spcPts val="420"/>
              </a:spcBef>
              <a:buSzPct val="116000"/>
              <a:tabLst>
                <a:tab pos="923925" algn="l"/>
              </a:tabLst>
            </a:pPr>
            <a:r>
              <a:rPr lang="fr-FR" sz="1800" spc="-10" dirty="0" err="1">
                <a:latin typeface="Arial"/>
                <a:cs typeface="Arial"/>
              </a:rPr>
              <a:t>Ambari</a:t>
            </a:r>
            <a:r>
              <a:rPr lang="fr-FR" sz="1800" spc="-40" dirty="0">
                <a:latin typeface="Arial"/>
                <a:cs typeface="Arial"/>
              </a:rPr>
              <a:t> </a:t>
            </a:r>
            <a:r>
              <a:rPr lang="fr-FR" sz="1800" spc="-10" dirty="0" err="1">
                <a:latin typeface="Arial"/>
                <a:cs typeface="Arial"/>
              </a:rPr>
              <a:t>enables</a:t>
            </a:r>
            <a:r>
              <a:rPr lang="fr-FR" sz="1800" spc="-60" dirty="0">
                <a:latin typeface="Arial"/>
                <a:cs typeface="Arial"/>
              </a:rPr>
              <a:t> </a:t>
            </a:r>
            <a:r>
              <a:rPr lang="fr-FR" sz="1800" spc="-10" dirty="0">
                <a:latin typeface="Arial"/>
                <a:cs typeface="Arial"/>
              </a:rPr>
              <a:t>application</a:t>
            </a:r>
            <a:r>
              <a:rPr lang="fr-FR" sz="1800" spc="-85" dirty="0">
                <a:latin typeface="Arial"/>
                <a:cs typeface="Arial"/>
              </a:rPr>
              <a:t> </a:t>
            </a:r>
            <a:r>
              <a:rPr lang="fr-FR" sz="1800" spc="-10" dirty="0" err="1">
                <a:latin typeface="Arial"/>
                <a:cs typeface="Arial"/>
              </a:rPr>
              <a:t>developers</a:t>
            </a:r>
            <a:r>
              <a:rPr lang="fr-FR" sz="1800" spc="-80" dirty="0">
                <a:latin typeface="Arial"/>
                <a:cs typeface="Arial"/>
              </a:rPr>
              <a:t> </a:t>
            </a:r>
            <a:r>
              <a:rPr lang="fr-FR" sz="1800" spc="-10" dirty="0">
                <a:latin typeface="Arial"/>
                <a:cs typeface="Arial"/>
              </a:rPr>
              <a:t>and</a:t>
            </a:r>
            <a:r>
              <a:rPr lang="fr-FR" sz="1800" spc="-30" dirty="0">
                <a:latin typeface="Arial"/>
                <a:cs typeface="Arial"/>
              </a:rPr>
              <a:t> </a:t>
            </a:r>
            <a:r>
              <a:rPr lang="fr-FR" sz="1800" spc="-5" dirty="0">
                <a:latin typeface="Arial"/>
                <a:cs typeface="Arial"/>
              </a:rPr>
              <a:t>system</a:t>
            </a:r>
            <a:r>
              <a:rPr lang="fr-FR" sz="1800" spc="-80" dirty="0">
                <a:latin typeface="Arial"/>
                <a:cs typeface="Arial"/>
              </a:rPr>
              <a:t> </a:t>
            </a:r>
            <a:r>
              <a:rPr lang="fr-FR" sz="1800" spc="-10" dirty="0" err="1">
                <a:latin typeface="Arial"/>
                <a:cs typeface="Arial"/>
              </a:rPr>
              <a:t>integrators</a:t>
            </a:r>
            <a:r>
              <a:rPr lang="fr-FR" sz="1800" spc="-55" dirty="0">
                <a:latin typeface="Arial"/>
                <a:cs typeface="Arial"/>
              </a:rPr>
              <a:t> </a:t>
            </a:r>
            <a:r>
              <a:rPr lang="fr-FR" sz="1800" spc="-5" dirty="0">
                <a:latin typeface="Arial"/>
                <a:cs typeface="Arial"/>
              </a:rPr>
              <a:t>to:</a:t>
            </a:r>
            <a:endParaRPr lang="fr-FR" sz="1800" dirty="0">
              <a:latin typeface="Arial"/>
              <a:cs typeface="Arial"/>
            </a:endParaRPr>
          </a:p>
          <a:p>
            <a:pPr marL="1058545" marR="116839" lvl="1" indent="-99060">
              <a:spcBef>
                <a:spcPts val="375"/>
              </a:spcBef>
              <a:buSzPct val="76190"/>
              <a:buFont typeface="Wingdings"/>
              <a:buChar char=""/>
              <a:tabLst>
                <a:tab pos="1059180" algn="l"/>
              </a:tabLst>
            </a:pPr>
            <a:r>
              <a:rPr lang="fr-FR" sz="1800" spc="-15" dirty="0" err="1">
                <a:latin typeface="Arial"/>
                <a:cs typeface="Arial"/>
              </a:rPr>
              <a:t>Easily</a:t>
            </a:r>
            <a:r>
              <a:rPr lang="fr-FR" sz="1800" spc="-15" dirty="0">
                <a:latin typeface="Arial"/>
                <a:cs typeface="Arial"/>
              </a:rPr>
              <a:t> </a:t>
            </a:r>
            <a:r>
              <a:rPr lang="fr-FR" sz="1800" spc="-5" dirty="0" err="1">
                <a:latin typeface="Arial"/>
                <a:cs typeface="Arial"/>
              </a:rPr>
              <a:t>integrate</a:t>
            </a:r>
            <a:r>
              <a:rPr lang="fr-FR" sz="1800" spc="-5" dirty="0">
                <a:latin typeface="Arial"/>
                <a:cs typeface="Arial"/>
              </a:rPr>
              <a:t> </a:t>
            </a:r>
            <a:r>
              <a:rPr lang="fr-FR" sz="1800" spc="10" dirty="0" err="1">
                <a:latin typeface="Arial"/>
                <a:cs typeface="Arial"/>
              </a:rPr>
              <a:t>Hadoop</a:t>
            </a:r>
            <a:r>
              <a:rPr lang="fr-FR" sz="1800" spc="10" dirty="0">
                <a:latin typeface="Arial"/>
                <a:cs typeface="Arial"/>
              </a:rPr>
              <a:t> </a:t>
            </a:r>
            <a:r>
              <a:rPr lang="fr-FR" sz="1800" spc="-5" dirty="0" err="1">
                <a:latin typeface="Arial"/>
                <a:cs typeface="Arial"/>
              </a:rPr>
              <a:t>provisioning</a:t>
            </a:r>
            <a:r>
              <a:rPr lang="fr-FR" sz="1800" spc="-5" dirty="0">
                <a:latin typeface="Arial"/>
                <a:cs typeface="Arial"/>
              </a:rPr>
              <a:t>, </a:t>
            </a:r>
            <a:r>
              <a:rPr lang="fr-FR" sz="1800" dirty="0">
                <a:latin typeface="Arial"/>
                <a:cs typeface="Arial"/>
              </a:rPr>
              <a:t>management, </a:t>
            </a:r>
            <a:r>
              <a:rPr lang="fr-FR" sz="1800" spc="5" dirty="0">
                <a:latin typeface="Arial"/>
                <a:cs typeface="Arial"/>
              </a:rPr>
              <a:t>and </a:t>
            </a:r>
            <a:r>
              <a:rPr lang="fr-FR" sz="1800" dirty="0">
                <a:latin typeface="Arial"/>
                <a:cs typeface="Arial"/>
              </a:rPr>
              <a:t>monitoring </a:t>
            </a:r>
            <a:r>
              <a:rPr lang="fr-FR" sz="1800" spc="-10" dirty="0" err="1">
                <a:latin typeface="Arial"/>
                <a:cs typeface="Arial"/>
              </a:rPr>
              <a:t>capabilities</a:t>
            </a:r>
            <a:r>
              <a:rPr lang="fr-FR" sz="1800" spc="-10" dirty="0">
                <a:latin typeface="Arial"/>
                <a:cs typeface="Arial"/>
              </a:rPr>
              <a:t> </a:t>
            </a:r>
            <a:r>
              <a:rPr lang="fr-FR" sz="1800" dirty="0">
                <a:latin typeface="Arial"/>
                <a:cs typeface="Arial"/>
              </a:rPr>
              <a:t>to  </a:t>
            </a:r>
            <a:r>
              <a:rPr lang="fr-FR" sz="1800" spc="-10" dirty="0" err="1">
                <a:latin typeface="Arial"/>
                <a:cs typeface="Arial"/>
              </a:rPr>
              <a:t>their</a:t>
            </a:r>
            <a:r>
              <a:rPr lang="fr-FR" sz="1800" spc="-10" dirty="0">
                <a:latin typeface="Arial"/>
                <a:cs typeface="Arial"/>
              </a:rPr>
              <a:t> </a:t>
            </a:r>
            <a:r>
              <a:rPr lang="fr-FR" sz="1800" spc="15" dirty="0" err="1">
                <a:latin typeface="Arial"/>
                <a:cs typeface="Arial"/>
              </a:rPr>
              <a:t>own</a:t>
            </a:r>
            <a:r>
              <a:rPr lang="fr-FR" sz="1800" spc="15" dirty="0">
                <a:latin typeface="Arial"/>
                <a:cs typeface="Arial"/>
              </a:rPr>
              <a:t> </a:t>
            </a:r>
            <a:r>
              <a:rPr lang="fr-FR" sz="1800" spc="-5" dirty="0">
                <a:latin typeface="Arial"/>
                <a:cs typeface="Arial"/>
              </a:rPr>
              <a:t>applications </a:t>
            </a:r>
            <a:r>
              <a:rPr lang="fr-FR" sz="1800" spc="-5" dirty="0" err="1">
                <a:latin typeface="Arial"/>
                <a:cs typeface="Arial"/>
              </a:rPr>
              <a:t>with</a:t>
            </a:r>
            <a:r>
              <a:rPr lang="fr-FR" sz="1800" spc="-5" dirty="0">
                <a:latin typeface="Arial"/>
                <a:cs typeface="Arial"/>
              </a:rPr>
              <a:t> </a:t>
            </a:r>
            <a:r>
              <a:rPr lang="fr-FR" sz="1800" spc="5" dirty="0">
                <a:latin typeface="Arial"/>
                <a:cs typeface="Arial"/>
              </a:rPr>
              <a:t>the </a:t>
            </a:r>
            <a:r>
              <a:rPr lang="fr-FR" sz="1800" spc="5" dirty="0" err="1">
                <a:latin typeface="Arial"/>
                <a:cs typeface="Arial"/>
              </a:rPr>
              <a:t>Ambari</a:t>
            </a:r>
            <a:r>
              <a:rPr lang="fr-FR" sz="1800" spc="5" dirty="0">
                <a:latin typeface="Arial"/>
                <a:cs typeface="Arial"/>
              </a:rPr>
              <a:t> </a:t>
            </a:r>
            <a:r>
              <a:rPr lang="fr-FR" sz="1800" spc="15" dirty="0">
                <a:latin typeface="Arial"/>
                <a:cs typeface="Arial"/>
              </a:rPr>
              <a:t>REST</a:t>
            </a:r>
            <a:r>
              <a:rPr lang="fr-FR" sz="1800" spc="-155" dirty="0">
                <a:latin typeface="Arial"/>
                <a:cs typeface="Arial"/>
              </a:rPr>
              <a:t> </a:t>
            </a:r>
            <a:r>
              <a:rPr lang="fr-FR" sz="1800" dirty="0">
                <a:latin typeface="Arial"/>
                <a:cs typeface="Arial"/>
              </a:rPr>
              <a:t>APIs</a:t>
            </a: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98585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15" dirty="0" err="1">
                <a:latin typeface="Arial"/>
                <a:cs typeface="Arial"/>
              </a:rPr>
              <a:t>Ambari</a:t>
            </a:r>
            <a:r>
              <a:rPr lang="fr-FR" spc="-15" dirty="0">
                <a:latin typeface="Arial"/>
                <a:cs typeface="Arial"/>
              </a:rPr>
              <a:t> </a:t>
            </a:r>
            <a:r>
              <a:rPr lang="fr-FR" spc="-5" dirty="0" err="1">
                <a:latin typeface="Arial"/>
                <a:cs typeface="Arial"/>
              </a:rPr>
              <a:t>Metrics</a:t>
            </a:r>
            <a:r>
              <a:rPr lang="fr-FR" spc="-5" dirty="0">
                <a:latin typeface="Arial"/>
                <a:cs typeface="Arial"/>
              </a:rPr>
              <a:t> </a:t>
            </a:r>
            <a:r>
              <a:rPr lang="fr-FR" spc="-10" dirty="0">
                <a:latin typeface="Arial"/>
                <a:cs typeface="Arial"/>
              </a:rPr>
              <a:t>System</a:t>
            </a:r>
            <a:r>
              <a:rPr lang="fr-FR" spc="65" dirty="0">
                <a:latin typeface="Arial"/>
                <a:cs typeface="Arial"/>
              </a:rPr>
              <a:t> </a:t>
            </a:r>
            <a:r>
              <a:rPr lang="fr-FR" spc="-10" dirty="0">
                <a:latin typeface="Arial"/>
                <a:cs typeface="Arial"/>
              </a:rPr>
              <a:t>("AMS</a:t>
            </a:r>
            <a:r>
              <a:rPr lang="fr-FR" spc="-10" dirty="0" smtClean="0">
                <a:latin typeface="Arial"/>
                <a:cs typeface="Arial"/>
              </a:rPr>
              <a:t>")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3195" indent="-139700">
              <a:spcBef>
                <a:spcPts val="1315"/>
              </a:spcBef>
              <a:tabLst>
                <a:tab pos="163830" algn="l"/>
              </a:tabLst>
            </a:pPr>
            <a:r>
              <a:rPr lang="en-US" sz="1800" spc="-5" dirty="0">
                <a:latin typeface="Arial"/>
                <a:cs typeface="Arial"/>
              </a:rPr>
              <a:t>System </a:t>
            </a:r>
            <a:r>
              <a:rPr lang="en-US" sz="1800" spc="5" dirty="0">
                <a:latin typeface="Arial"/>
                <a:cs typeface="Arial"/>
              </a:rPr>
              <a:t>for </a:t>
            </a:r>
            <a:r>
              <a:rPr lang="en-US" sz="1800" dirty="0">
                <a:latin typeface="Arial"/>
                <a:cs typeface="Arial"/>
              </a:rPr>
              <a:t>collecting, </a:t>
            </a:r>
            <a:r>
              <a:rPr lang="en-US" sz="1800" spc="5" dirty="0">
                <a:latin typeface="Arial"/>
                <a:cs typeface="Arial"/>
              </a:rPr>
              <a:t>aggregating </a:t>
            </a:r>
            <a:r>
              <a:rPr lang="en-US" sz="1800" spc="-5" dirty="0">
                <a:latin typeface="Arial"/>
                <a:cs typeface="Arial"/>
              </a:rPr>
              <a:t>and </a:t>
            </a:r>
            <a:r>
              <a:rPr lang="en-US" sz="1800" spc="5" dirty="0">
                <a:latin typeface="Arial"/>
                <a:cs typeface="Arial"/>
              </a:rPr>
              <a:t>serving </a:t>
            </a:r>
            <a:r>
              <a:rPr lang="en-US" sz="1800" spc="-5" dirty="0">
                <a:latin typeface="Arial"/>
                <a:cs typeface="Arial"/>
              </a:rPr>
              <a:t>Hadoop and</a:t>
            </a:r>
            <a:r>
              <a:rPr lang="en-US" sz="1800" spc="-45" dirty="0">
                <a:latin typeface="Arial"/>
                <a:cs typeface="Arial"/>
              </a:rPr>
              <a:t> </a:t>
            </a:r>
            <a:r>
              <a:rPr lang="en-US" sz="1800" dirty="0" smtClean="0">
                <a:latin typeface="Arial"/>
                <a:cs typeface="Arial"/>
              </a:rPr>
              <a:t>system </a:t>
            </a:r>
            <a:r>
              <a:rPr lang="en-US" sz="1800" spc="10" dirty="0" smtClean="0">
                <a:latin typeface="Arial"/>
                <a:cs typeface="Arial"/>
              </a:rPr>
              <a:t>metrics </a:t>
            </a:r>
            <a:r>
              <a:rPr lang="en-US" sz="1800" spc="5" dirty="0">
                <a:latin typeface="Arial"/>
                <a:cs typeface="Arial"/>
              </a:rPr>
              <a:t>in </a:t>
            </a:r>
            <a:r>
              <a:rPr lang="en-US" sz="1800" spc="5" dirty="0" err="1">
                <a:latin typeface="Arial"/>
                <a:cs typeface="Arial"/>
              </a:rPr>
              <a:t>Ambari</a:t>
            </a:r>
            <a:r>
              <a:rPr lang="en-US" sz="1800" spc="5" dirty="0">
                <a:latin typeface="Arial"/>
                <a:cs typeface="Arial"/>
              </a:rPr>
              <a:t>-managed clusters. </a:t>
            </a:r>
            <a:r>
              <a:rPr lang="en-US" sz="1800" spc="-5" dirty="0">
                <a:latin typeface="Arial"/>
                <a:cs typeface="Arial"/>
              </a:rPr>
              <a:t>The </a:t>
            </a:r>
            <a:r>
              <a:rPr lang="en-US" sz="1800" spc="10" dirty="0">
                <a:latin typeface="Arial"/>
                <a:cs typeface="Arial"/>
              </a:rPr>
              <a:t>AMS </a:t>
            </a:r>
            <a:r>
              <a:rPr lang="en-US" sz="1800" spc="15" dirty="0">
                <a:latin typeface="Arial"/>
                <a:cs typeface="Arial"/>
              </a:rPr>
              <a:t>works </a:t>
            </a:r>
            <a:r>
              <a:rPr lang="en-US" sz="1800" dirty="0">
                <a:latin typeface="Arial"/>
                <a:cs typeface="Arial"/>
              </a:rPr>
              <a:t>as</a:t>
            </a:r>
            <a:r>
              <a:rPr lang="en-US" sz="1800" spc="-24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follows</a:t>
            </a:r>
            <a:r>
              <a:rPr lang="en-US" sz="1800" spc="10" dirty="0" smtClean="0">
                <a:latin typeface="Arial"/>
                <a:cs typeface="Arial"/>
              </a:rPr>
              <a:t>:</a:t>
            </a:r>
          </a:p>
          <a:p>
            <a:pPr marL="287020" indent="-274320">
              <a:spcBef>
                <a:spcPts val="35"/>
              </a:spcBef>
              <a:buSzPct val="125000"/>
              <a:buAutoNum type="arabicPeriod"/>
              <a:tabLst>
                <a:tab pos="287020" algn="l"/>
                <a:tab pos="287655" algn="l"/>
              </a:tabLst>
            </a:pPr>
            <a:r>
              <a:rPr lang="en-US" sz="1800" spc="10" dirty="0">
                <a:latin typeface="Arial"/>
                <a:cs typeface="Arial"/>
              </a:rPr>
              <a:t>Metrics Monitors </a:t>
            </a:r>
            <a:r>
              <a:rPr lang="en-US" sz="1800" spc="15" dirty="0">
                <a:latin typeface="Arial"/>
                <a:cs typeface="Arial"/>
              </a:rPr>
              <a:t>run on each host and send </a:t>
            </a:r>
            <a:r>
              <a:rPr lang="en-US" sz="1800" spc="10" dirty="0">
                <a:latin typeface="Arial"/>
                <a:cs typeface="Arial"/>
              </a:rPr>
              <a:t>system-level </a:t>
            </a:r>
            <a:r>
              <a:rPr lang="en-US" sz="1800" spc="20" dirty="0">
                <a:latin typeface="Arial"/>
                <a:cs typeface="Arial"/>
              </a:rPr>
              <a:t>metrics </a:t>
            </a:r>
            <a:r>
              <a:rPr lang="en-US" sz="1800" spc="15" dirty="0">
                <a:latin typeface="Arial"/>
                <a:cs typeface="Arial"/>
              </a:rPr>
              <a:t>to </a:t>
            </a:r>
            <a:r>
              <a:rPr lang="en-US" sz="1800" spc="10" dirty="0">
                <a:latin typeface="Arial"/>
                <a:cs typeface="Arial"/>
              </a:rPr>
              <a:t>the AMS </a:t>
            </a:r>
            <a:r>
              <a:rPr lang="en-US" sz="1800" spc="20" dirty="0">
                <a:latin typeface="Arial"/>
                <a:cs typeface="Arial"/>
              </a:rPr>
              <a:t>(which </a:t>
            </a:r>
            <a:r>
              <a:rPr lang="en-US" sz="1800" spc="15" dirty="0">
                <a:latin typeface="Arial"/>
                <a:cs typeface="Arial"/>
              </a:rPr>
              <a:t>is </a:t>
            </a:r>
            <a:r>
              <a:rPr lang="en-US" sz="1800" spc="20" dirty="0">
                <a:latin typeface="Arial"/>
                <a:cs typeface="Arial"/>
              </a:rPr>
              <a:t>a</a:t>
            </a:r>
            <a:r>
              <a:rPr lang="en-US" sz="1800" spc="11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daemon).</a:t>
            </a:r>
            <a:endParaRPr lang="en-US" sz="1800" dirty="0">
              <a:latin typeface="Arial"/>
              <a:cs typeface="Arial"/>
            </a:endParaRPr>
          </a:p>
          <a:p>
            <a:pPr marL="287020" indent="-274320">
              <a:spcBef>
                <a:spcPts val="105"/>
              </a:spcBef>
              <a:buSzPct val="125000"/>
              <a:buAutoNum type="arabicPeriod"/>
              <a:tabLst>
                <a:tab pos="287020" algn="l"/>
                <a:tab pos="287655" algn="l"/>
              </a:tabLst>
            </a:pPr>
            <a:r>
              <a:rPr lang="en-US" sz="1800" spc="15" dirty="0">
                <a:latin typeface="Arial"/>
                <a:cs typeface="Arial"/>
              </a:rPr>
              <a:t>Hadoop </a:t>
            </a:r>
            <a:r>
              <a:rPr lang="en-US" sz="1800" spc="10" dirty="0">
                <a:latin typeface="Arial"/>
                <a:cs typeface="Arial"/>
              </a:rPr>
              <a:t>Sinks </a:t>
            </a:r>
            <a:r>
              <a:rPr lang="en-US" sz="1800" spc="15" dirty="0">
                <a:latin typeface="Arial"/>
                <a:cs typeface="Arial"/>
              </a:rPr>
              <a:t>run on each host and send </a:t>
            </a:r>
            <a:r>
              <a:rPr lang="en-US" sz="1800" spc="10" dirty="0">
                <a:latin typeface="Arial"/>
                <a:cs typeface="Arial"/>
              </a:rPr>
              <a:t>Hadoop-level </a:t>
            </a:r>
            <a:r>
              <a:rPr lang="en-US" sz="1800" spc="20" dirty="0">
                <a:latin typeface="Arial"/>
                <a:cs typeface="Arial"/>
              </a:rPr>
              <a:t>metrics </a:t>
            </a:r>
            <a:r>
              <a:rPr lang="en-US" sz="1800" spc="15" dirty="0">
                <a:latin typeface="Arial"/>
                <a:cs typeface="Arial"/>
              </a:rPr>
              <a:t>to </a:t>
            </a:r>
            <a:r>
              <a:rPr lang="en-US" sz="1800" spc="10" dirty="0">
                <a:latin typeface="Arial"/>
                <a:cs typeface="Arial"/>
              </a:rPr>
              <a:t>the </a:t>
            </a:r>
            <a:r>
              <a:rPr lang="en-US" sz="1800" spc="15" dirty="0">
                <a:latin typeface="Arial"/>
                <a:cs typeface="Arial"/>
              </a:rPr>
              <a:t>Collector.</a:t>
            </a:r>
            <a:endParaRPr lang="en-US" sz="1800" dirty="0">
              <a:latin typeface="Arial"/>
              <a:cs typeface="Arial"/>
            </a:endParaRPr>
          </a:p>
          <a:p>
            <a:pPr marL="287020" indent="-274320">
              <a:spcBef>
                <a:spcPts val="125"/>
              </a:spcBef>
              <a:buSzPct val="125000"/>
              <a:buAutoNum type="arabicPeriod"/>
              <a:tabLst>
                <a:tab pos="287020" algn="l"/>
                <a:tab pos="287655" algn="l"/>
              </a:tabLst>
            </a:pPr>
            <a:r>
              <a:rPr lang="en-US" sz="1800" spc="30" dirty="0">
                <a:latin typeface="Arial"/>
                <a:cs typeface="Arial"/>
              </a:rPr>
              <a:t>The </a:t>
            </a:r>
            <a:r>
              <a:rPr lang="en-US" sz="1800" spc="10" dirty="0">
                <a:latin typeface="Arial"/>
                <a:cs typeface="Arial"/>
              </a:rPr>
              <a:t>Metrics </a:t>
            </a:r>
            <a:r>
              <a:rPr lang="en-US" sz="1800" spc="15" dirty="0">
                <a:latin typeface="Arial"/>
                <a:cs typeface="Arial"/>
              </a:rPr>
              <a:t>Collector stores and aggregates </a:t>
            </a:r>
            <a:r>
              <a:rPr lang="en-US" sz="1800" spc="20" dirty="0">
                <a:latin typeface="Arial"/>
                <a:cs typeface="Arial"/>
              </a:rPr>
              <a:t>metrics. </a:t>
            </a:r>
            <a:r>
              <a:rPr lang="en-US" sz="1800" spc="30" dirty="0">
                <a:latin typeface="Arial"/>
                <a:cs typeface="Arial"/>
              </a:rPr>
              <a:t>The</a:t>
            </a:r>
            <a:r>
              <a:rPr lang="en-US" sz="1800" spc="-15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Collector </a:t>
            </a:r>
            <a:r>
              <a:rPr lang="en-US" sz="1800" spc="20" dirty="0">
                <a:latin typeface="Arial"/>
                <a:cs typeface="Arial"/>
              </a:rPr>
              <a:t>can </a:t>
            </a:r>
            <a:r>
              <a:rPr lang="en-US" sz="1800" spc="15" dirty="0">
                <a:latin typeface="Arial"/>
                <a:cs typeface="Arial"/>
              </a:rPr>
              <a:t>store data </a:t>
            </a:r>
            <a:r>
              <a:rPr lang="en-US" sz="1800" spc="10" dirty="0">
                <a:latin typeface="Arial"/>
                <a:cs typeface="Arial"/>
              </a:rPr>
              <a:t>either </a:t>
            </a:r>
            <a:r>
              <a:rPr lang="en-US" sz="1800" spc="15" dirty="0">
                <a:latin typeface="Arial"/>
                <a:cs typeface="Arial"/>
              </a:rPr>
              <a:t>on </a:t>
            </a:r>
            <a:r>
              <a:rPr lang="en-US" sz="1800" spc="10" dirty="0">
                <a:latin typeface="Arial"/>
                <a:cs typeface="Arial"/>
              </a:rPr>
              <a:t>the </a:t>
            </a:r>
            <a:r>
              <a:rPr lang="en-US" sz="1800" spc="15" dirty="0" smtClean="0">
                <a:latin typeface="Arial"/>
                <a:cs typeface="Arial"/>
              </a:rPr>
              <a:t>local filesystem </a:t>
            </a:r>
            <a:r>
              <a:rPr lang="en-US" sz="1800" spc="15" dirty="0">
                <a:latin typeface="Arial"/>
                <a:cs typeface="Arial"/>
              </a:rPr>
              <a:t>("embedded mode") </a:t>
            </a:r>
            <a:r>
              <a:rPr lang="en-US" sz="1800" spc="10" dirty="0">
                <a:latin typeface="Arial"/>
                <a:cs typeface="Arial"/>
              </a:rPr>
              <a:t>or </a:t>
            </a:r>
            <a:r>
              <a:rPr lang="en-US" sz="1800" spc="20" dirty="0">
                <a:latin typeface="Arial"/>
                <a:cs typeface="Arial"/>
              </a:rPr>
              <a:t>can use </a:t>
            </a:r>
            <a:r>
              <a:rPr lang="en-US" sz="1800" spc="15" dirty="0">
                <a:latin typeface="Arial"/>
                <a:cs typeface="Arial"/>
              </a:rPr>
              <a:t>an </a:t>
            </a:r>
            <a:r>
              <a:rPr lang="en-US" sz="1800" spc="5" dirty="0">
                <a:latin typeface="Arial"/>
                <a:cs typeface="Arial"/>
              </a:rPr>
              <a:t>external </a:t>
            </a:r>
            <a:r>
              <a:rPr lang="en-US" sz="1800" spc="20" dirty="0">
                <a:latin typeface="Arial"/>
                <a:cs typeface="Arial"/>
              </a:rPr>
              <a:t>HDFS </a:t>
            </a:r>
            <a:r>
              <a:rPr lang="en-US" sz="1800" spc="10" dirty="0">
                <a:latin typeface="Arial"/>
                <a:cs typeface="Arial"/>
              </a:rPr>
              <a:t>for </a:t>
            </a:r>
            <a:r>
              <a:rPr lang="en-US" sz="1800" spc="15" dirty="0">
                <a:latin typeface="Arial"/>
                <a:cs typeface="Arial"/>
              </a:rPr>
              <a:t>storage ("distributed</a:t>
            </a:r>
            <a:r>
              <a:rPr lang="en-US" sz="1800" spc="-4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mode").</a:t>
            </a:r>
            <a:endParaRPr lang="en-US" sz="1800" dirty="0">
              <a:latin typeface="Arial"/>
              <a:cs typeface="Arial"/>
            </a:endParaRPr>
          </a:p>
          <a:p>
            <a:pPr marL="287020" indent="-274320">
              <a:spcBef>
                <a:spcPts val="140"/>
              </a:spcBef>
              <a:buSzPct val="125000"/>
              <a:buAutoNum type="arabicPeriod" startAt="4"/>
              <a:tabLst>
                <a:tab pos="287020" algn="l"/>
                <a:tab pos="287655" algn="l"/>
              </a:tabLst>
            </a:pPr>
            <a:r>
              <a:rPr lang="en-US" sz="1800" spc="20" dirty="0" err="1">
                <a:latin typeface="Arial"/>
                <a:cs typeface="Arial"/>
              </a:rPr>
              <a:t>Ambari</a:t>
            </a:r>
            <a:r>
              <a:rPr lang="en-US" sz="1800" spc="2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exposes </a:t>
            </a:r>
            <a:r>
              <a:rPr lang="en-US" sz="1800" spc="20" dirty="0">
                <a:latin typeface="Arial"/>
                <a:cs typeface="Arial"/>
              </a:rPr>
              <a:t>a </a:t>
            </a:r>
            <a:r>
              <a:rPr lang="en-US" sz="1800" spc="15" dirty="0">
                <a:latin typeface="Arial"/>
                <a:cs typeface="Arial"/>
              </a:rPr>
              <a:t>REST </a:t>
            </a:r>
            <a:r>
              <a:rPr lang="en-US" sz="1800" dirty="0">
                <a:latin typeface="Arial"/>
                <a:cs typeface="Arial"/>
              </a:rPr>
              <a:t>API, </a:t>
            </a:r>
            <a:r>
              <a:rPr lang="en-US" sz="1800" spc="20" dirty="0">
                <a:latin typeface="Arial"/>
                <a:cs typeface="Arial"/>
              </a:rPr>
              <a:t>which makes metrics </a:t>
            </a:r>
            <a:r>
              <a:rPr lang="en-US" sz="1800" spc="10" dirty="0">
                <a:latin typeface="Arial"/>
                <a:cs typeface="Arial"/>
              </a:rPr>
              <a:t>retrieval</a:t>
            </a:r>
            <a:r>
              <a:rPr lang="en-US" sz="1800" spc="5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easy.</a:t>
            </a:r>
            <a:endParaRPr lang="en-US" sz="1800" dirty="0">
              <a:latin typeface="Arial"/>
              <a:cs typeface="Arial"/>
            </a:endParaRPr>
          </a:p>
          <a:p>
            <a:pPr marL="287020" indent="-274320">
              <a:spcBef>
                <a:spcPts val="130"/>
              </a:spcBef>
              <a:buSzPct val="125000"/>
              <a:buAutoNum type="arabicPeriod" startAt="4"/>
              <a:tabLst>
                <a:tab pos="287020" algn="l"/>
                <a:tab pos="287655" algn="l"/>
              </a:tabLst>
            </a:pPr>
            <a:r>
              <a:rPr lang="en-US" sz="1800" spc="20" dirty="0" err="1">
                <a:latin typeface="Arial"/>
                <a:cs typeface="Arial"/>
              </a:rPr>
              <a:t>Ambari</a:t>
            </a:r>
            <a:r>
              <a:rPr lang="en-US" sz="1800" spc="2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REST </a:t>
            </a:r>
            <a:r>
              <a:rPr lang="en-US" sz="1800" spc="10" dirty="0">
                <a:latin typeface="Arial"/>
                <a:cs typeface="Arial"/>
              </a:rPr>
              <a:t>API feeds </a:t>
            </a:r>
            <a:r>
              <a:rPr lang="en-US" sz="1800" spc="15" dirty="0">
                <a:latin typeface="Arial"/>
                <a:cs typeface="Arial"/>
              </a:rPr>
              <a:t>the </a:t>
            </a:r>
            <a:r>
              <a:rPr lang="en-US" sz="1800" spc="15" dirty="0" err="1">
                <a:latin typeface="Arial"/>
                <a:cs typeface="Arial"/>
              </a:rPr>
              <a:t>Ambari</a:t>
            </a:r>
            <a:r>
              <a:rPr lang="en-US" sz="1800" spc="15" dirty="0">
                <a:latin typeface="Arial"/>
                <a:cs typeface="Arial"/>
              </a:rPr>
              <a:t> </a:t>
            </a:r>
            <a:r>
              <a:rPr lang="en-US" sz="1800" spc="45" dirty="0">
                <a:latin typeface="Arial"/>
                <a:cs typeface="Arial"/>
              </a:rPr>
              <a:t>Web</a:t>
            </a:r>
            <a:r>
              <a:rPr lang="en-US" sz="1800" spc="-4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UI.</a:t>
            </a:r>
          </a:p>
          <a:p>
            <a:pPr marL="163195" indent="-139700">
              <a:spcBef>
                <a:spcPts val="1315"/>
              </a:spcBef>
              <a:tabLst>
                <a:tab pos="163830" algn="l"/>
              </a:tabLst>
            </a:pPr>
            <a:endParaRPr lang="en-US" sz="1800" dirty="0">
              <a:latin typeface="Arial"/>
              <a:cs typeface="Arial"/>
            </a:endParaRPr>
          </a:p>
        </p:txBody>
      </p:sp>
      <p:sp>
        <p:nvSpPr>
          <p:cNvPr id="4" name="object 7"/>
          <p:cNvSpPr/>
          <p:nvPr/>
        </p:nvSpPr>
        <p:spPr>
          <a:xfrm>
            <a:off x="2046103" y="4149080"/>
            <a:ext cx="5838265" cy="23042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861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99390">
              <a:lnSpc>
                <a:spcPct val="100000"/>
              </a:lnSpc>
              <a:spcBef>
                <a:spcPts val="95"/>
              </a:spcBef>
            </a:pPr>
            <a:r>
              <a:rPr lang="fr-FR" spc="-15" dirty="0" err="1">
                <a:latin typeface="Arial"/>
                <a:cs typeface="Arial"/>
              </a:rPr>
              <a:t>Ambari</a:t>
            </a:r>
            <a:r>
              <a:rPr lang="fr-FR" spc="25" dirty="0">
                <a:latin typeface="Arial"/>
                <a:cs typeface="Arial"/>
              </a:rPr>
              <a:t> </a:t>
            </a:r>
            <a:r>
              <a:rPr lang="fr-FR" spc="-5" dirty="0">
                <a:latin typeface="Arial"/>
                <a:cs typeface="Arial"/>
              </a:rPr>
              <a:t>architecture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0820">
              <a:lnSpc>
                <a:spcPct val="100000"/>
              </a:lnSpc>
              <a:spcBef>
                <a:spcPts val="1315"/>
              </a:spcBef>
            </a:pPr>
            <a:r>
              <a:rPr lang="en-US" sz="1800" dirty="0">
                <a:latin typeface="Arial"/>
                <a:cs typeface="Arial"/>
              </a:rPr>
              <a:t>In addition to the agents seen </a:t>
            </a:r>
            <a:r>
              <a:rPr lang="en-US" sz="1800" spc="5" dirty="0">
                <a:latin typeface="Arial"/>
                <a:cs typeface="Arial"/>
              </a:rPr>
              <a:t>in </a:t>
            </a:r>
            <a:r>
              <a:rPr lang="en-US" sz="1800" dirty="0">
                <a:latin typeface="Arial"/>
                <a:cs typeface="Arial"/>
              </a:rPr>
              <a:t>the </a:t>
            </a:r>
            <a:r>
              <a:rPr lang="en-US" sz="1800" spc="5" dirty="0">
                <a:latin typeface="Arial"/>
                <a:cs typeface="Arial"/>
              </a:rPr>
              <a:t>prior </a:t>
            </a:r>
            <a:r>
              <a:rPr lang="en-US" sz="1800" dirty="0">
                <a:latin typeface="Arial"/>
                <a:cs typeface="Arial"/>
              </a:rPr>
              <a:t>slide, the </a:t>
            </a:r>
            <a:r>
              <a:rPr lang="en-US" sz="1800" b="1" spc="5" dirty="0" err="1">
                <a:latin typeface="Arial"/>
                <a:cs typeface="Arial"/>
              </a:rPr>
              <a:t>Ambari</a:t>
            </a:r>
            <a:r>
              <a:rPr lang="en-US" sz="1800" b="1" spc="5" dirty="0">
                <a:latin typeface="Arial"/>
                <a:cs typeface="Arial"/>
              </a:rPr>
              <a:t> </a:t>
            </a:r>
            <a:r>
              <a:rPr lang="en-US" sz="1800" b="1" dirty="0">
                <a:latin typeface="Arial"/>
                <a:cs typeface="Arial"/>
              </a:rPr>
              <a:t>Server</a:t>
            </a:r>
            <a:r>
              <a:rPr lang="en-US" sz="1800" b="1" spc="-35" dirty="0">
                <a:latin typeface="Arial"/>
                <a:cs typeface="Arial"/>
              </a:rPr>
              <a:t> </a:t>
            </a:r>
            <a:r>
              <a:rPr lang="en-US" sz="1800" spc="5" dirty="0" smtClean="0">
                <a:latin typeface="Arial"/>
                <a:cs typeface="Arial"/>
              </a:rPr>
              <a:t>also </a:t>
            </a:r>
            <a:r>
              <a:rPr lang="en-US" sz="1800" dirty="0" smtClean="0">
                <a:latin typeface="Arial"/>
                <a:cs typeface="Arial"/>
              </a:rPr>
              <a:t>contains </a:t>
            </a:r>
            <a:r>
              <a:rPr lang="en-US" sz="1800" dirty="0">
                <a:latin typeface="Arial"/>
                <a:cs typeface="Arial"/>
              </a:rPr>
              <a:t>or interacts </a:t>
            </a:r>
            <a:r>
              <a:rPr lang="en-US" sz="1800" spc="10" dirty="0">
                <a:latin typeface="Arial"/>
                <a:cs typeface="Arial"/>
              </a:rPr>
              <a:t>with </a:t>
            </a:r>
            <a:r>
              <a:rPr lang="en-US" sz="1800" dirty="0">
                <a:latin typeface="Arial"/>
                <a:cs typeface="Arial"/>
              </a:rPr>
              <a:t>the </a:t>
            </a:r>
            <a:r>
              <a:rPr lang="en-US" sz="1800" spc="5" dirty="0">
                <a:latin typeface="Arial"/>
                <a:cs typeface="Arial"/>
              </a:rPr>
              <a:t>following</a:t>
            </a:r>
            <a:r>
              <a:rPr lang="en-US" sz="1800" spc="-3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components:</a:t>
            </a:r>
            <a:endParaRPr lang="en-US" sz="1800" dirty="0">
              <a:latin typeface="Arial"/>
              <a:cs typeface="Arial"/>
            </a:endParaRPr>
          </a:p>
          <a:p>
            <a:pPr marL="350520" indent="-139700">
              <a:spcBef>
                <a:spcPts val="844"/>
              </a:spcBef>
              <a:buFont typeface="Arial"/>
              <a:buChar char="•"/>
              <a:tabLst>
                <a:tab pos="351155" algn="l"/>
              </a:tabLst>
            </a:pPr>
            <a:r>
              <a:rPr lang="en-US" sz="1800" b="1" spc="5" dirty="0" smtClean="0">
                <a:latin typeface="Arial"/>
                <a:cs typeface="Arial"/>
              </a:rPr>
              <a:t>Postgres </a:t>
            </a:r>
            <a:r>
              <a:rPr lang="en-US" sz="1800" b="1" spc="15" dirty="0">
                <a:latin typeface="Arial"/>
                <a:cs typeface="Arial"/>
              </a:rPr>
              <a:t>RDBMS </a:t>
            </a:r>
            <a:r>
              <a:rPr lang="en-US" sz="1800" dirty="0">
                <a:latin typeface="Arial"/>
                <a:cs typeface="Arial"/>
              </a:rPr>
              <a:t>(default) stores the cluster</a:t>
            </a:r>
            <a:r>
              <a:rPr lang="en-US" sz="1800" spc="-7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configurations</a:t>
            </a:r>
          </a:p>
          <a:p>
            <a:pPr marL="350520" marR="347980" indent="-139700">
              <a:lnSpc>
                <a:spcPct val="101400"/>
              </a:lnSpc>
              <a:buFont typeface="Arial"/>
              <a:buChar char="•"/>
              <a:tabLst>
                <a:tab pos="351155" algn="l"/>
              </a:tabLst>
            </a:pPr>
            <a:r>
              <a:rPr lang="en-US" sz="1800" b="1" spc="5" dirty="0" smtClean="0">
                <a:latin typeface="Arial"/>
                <a:cs typeface="Arial"/>
              </a:rPr>
              <a:t>Authorization </a:t>
            </a:r>
            <a:r>
              <a:rPr lang="en-US" sz="1800" b="1" spc="5" dirty="0">
                <a:latin typeface="Arial"/>
                <a:cs typeface="Arial"/>
              </a:rPr>
              <a:t>Provider </a:t>
            </a:r>
            <a:r>
              <a:rPr lang="en-US" sz="1800" dirty="0">
                <a:latin typeface="Arial"/>
                <a:cs typeface="Arial"/>
              </a:rPr>
              <a:t>integrates </a:t>
            </a:r>
            <a:r>
              <a:rPr lang="en-US" sz="1800" spc="10" dirty="0">
                <a:latin typeface="Arial"/>
                <a:cs typeface="Arial"/>
              </a:rPr>
              <a:t>with </a:t>
            </a:r>
            <a:r>
              <a:rPr lang="en-US" sz="1800" dirty="0">
                <a:latin typeface="Arial"/>
                <a:cs typeface="Arial"/>
              </a:rPr>
              <a:t>an organization's  </a:t>
            </a:r>
            <a:r>
              <a:rPr lang="en-US" sz="1800" spc="-5" dirty="0">
                <a:latin typeface="Arial"/>
                <a:cs typeface="Arial"/>
              </a:rPr>
              <a:t>authentication/authorization </a:t>
            </a:r>
            <a:r>
              <a:rPr lang="en-US" sz="1800" spc="5" dirty="0">
                <a:latin typeface="Arial"/>
                <a:cs typeface="Arial"/>
              </a:rPr>
              <a:t>provider such </a:t>
            </a:r>
            <a:r>
              <a:rPr lang="en-US" sz="1800" dirty="0">
                <a:latin typeface="Arial"/>
                <a:cs typeface="Arial"/>
              </a:rPr>
              <a:t>as the </a:t>
            </a:r>
            <a:r>
              <a:rPr lang="en-US" sz="1800" spc="5" dirty="0">
                <a:latin typeface="Arial"/>
                <a:cs typeface="Arial"/>
              </a:rPr>
              <a:t>LDAP </a:t>
            </a:r>
            <a:r>
              <a:rPr lang="en-US" sz="1800" spc="10" dirty="0">
                <a:latin typeface="Arial"/>
                <a:cs typeface="Arial"/>
              </a:rPr>
              <a:t>service </a:t>
            </a:r>
            <a:r>
              <a:rPr lang="en-US" sz="1800" spc="5" dirty="0">
                <a:latin typeface="Arial"/>
                <a:cs typeface="Arial"/>
              </a:rPr>
              <a:t>(By  </a:t>
            </a:r>
            <a:r>
              <a:rPr lang="en-US" sz="1800" dirty="0">
                <a:latin typeface="Arial"/>
                <a:cs typeface="Arial"/>
              </a:rPr>
              <a:t>default, </a:t>
            </a:r>
            <a:r>
              <a:rPr lang="en-US" sz="1800" spc="10" dirty="0" err="1">
                <a:latin typeface="Arial"/>
                <a:cs typeface="Arial"/>
              </a:rPr>
              <a:t>Ambari</a:t>
            </a:r>
            <a:r>
              <a:rPr lang="en-US" sz="1800" spc="1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uses an </a:t>
            </a:r>
            <a:r>
              <a:rPr lang="en-US" sz="1800" spc="-5" dirty="0">
                <a:latin typeface="Arial"/>
                <a:cs typeface="Arial"/>
              </a:rPr>
              <a:t>internal </a:t>
            </a:r>
            <a:r>
              <a:rPr lang="en-US" sz="1800" dirty="0">
                <a:latin typeface="Arial"/>
                <a:cs typeface="Arial"/>
              </a:rPr>
              <a:t>database as the user store </a:t>
            </a:r>
            <a:r>
              <a:rPr lang="en-US" sz="1800" spc="5" dirty="0">
                <a:latin typeface="Arial"/>
                <a:cs typeface="Arial"/>
              </a:rPr>
              <a:t>for  </a:t>
            </a:r>
            <a:r>
              <a:rPr lang="en-US" sz="1800" spc="-5" dirty="0">
                <a:latin typeface="Arial"/>
                <a:cs typeface="Arial"/>
              </a:rPr>
              <a:t>authentication </a:t>
            </a:r>
            <a:r>
              <a:rPr lang="en-US" sz="1800" dirty="0">
                <a:latin typeface="Arial"/>
                <a:cs typeface="Arial"/>
              </a:rPr>
              <a:t>and</a:t>
            </a:r>
            <a:r>
              <a:rPr lang="en-US" sz="1800" spc="55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authorization)</a:t>
            </a:r>
            <a:endParaRPr lang="en-US" sz="1800" dirty="0">
              <a:latin typeface="Arial"/>
              <a:cs typeface="Arial"/>
            </a:endParaRPr>
          </a:p>
          <a:p>
            <a:pPr marL="350520" indent="-139700">
              <a:spcBef>
                <a:spcPts val="815"/>
              </a:spcBef>
              <a:buFont typeface="Arial"/>
              <a:buChar char="•"/>
              <a:tabLst>
                <a:tab pos="351155" algn="l"/>
              </a:tabLst>
            </a:pPr>
            <a:r>
              <a:rPr lang="en-US" sz="1800" b="1" spc="5" dirty="0" err="1" smtClean="0">
                <a:latin typeface="Arial"/>
                <a:cs typeface="Arial"/>
              </a:rPr>
              <a:t>Ambari</a:t>
            </a:r>
            <a:r>
              <a:rPr lang="en-US" sz="1800" b="1" spc="5" dirty="0" smtClean="0">
                <a:latin typeface="Arial"/>
                <a:cs typeface="Arial"/>
              </a:rPr>
              <a:t> </a:t>
            </a:r>
            <a:r>
              <a:rPr lang="en-US" sz="1800" b="1" spc="-5" dirty="0">
                <a:latin typeface="Arial"/>
                <a:cs typeface="Arial"/>
              </a:rPr>
              <a:t>Alert </a:t>
            </a:r>
            <a:r>
              <a:rPr lang="en-US" sz="1800" b="1" spc="10" dirty="0">
                <a:latin typeface="Arial"/>
                <a:cs typeface="Arial"/>
              </a:rPr>
              <a:t>Framework </a:t>
            </a:r>
            <a:r>
              <a:rPr lang="en-US" sz="1800" spc="5" dirty="0">
                <a:latin typeface="Arial"/>
                <a:cs typeface="Arial"/>
              </a:rPr>
              <a:t>supports </a:t>
            </a:r>
            <a:r>
              <a:rPr lang="en-US" sz="1800" dirty="0">
                <a:latin typeface="Arial"/>
                <a:cs typeface="Arial"/>
              </a:rPr>
              <a:t>alerts and</a:t>
            </a:r>
            <a:r>
              <a:rPr lang="en-US" sz="1800" spc="-114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notifications</a:t>
            </a:r>
          </a:p>
          <a:p>
            <a:pPr marL="350520" marR="173990" indent="-139700">
              <a:buFont typeface="Arial"/>
              <a:buChar char="•"/>
              <a:tabLst>
                <a:tab pos="351155" algn="l"/>
              </a:tabLst>
            </a:pPr>
            <a:r>
              <a:rPr lang="en-US" sz="1800" b="1" spc="5" dirty="0" smtClean="0">
                <a:latin typeface="Arial"/>
                <a:cs typeface="Arial"/>
              </a:rPr>
              <a:t>REST </a:t>
            </a:r>
            <a:r>
              <a:rPr lang="en-US" sz="1800" b="1" spc="-5" dirty="0">
                <a:latin typeface="Arial"/>
                <a:cs typeface="Arial"/>
              </a:rPr>
              <a:t>API </a:t>
            </a:r>
            <a:r>
              <a:rPr lang="en-US" sz="1800" dirty="0">
                <a:latin typeface="Arial"/>
                <a:cs typeface="Arial"/>
              </a:rPr>
              <a:t>integrates </a:t>
            </a:r>
            <a:r>
              <a:rPr lang="en-US" sz="1800" spc="10" dirty="0">
                <a:latin typeface="Arial"/>
                <a:cs typeface="Arial"/>
              </a:rPr>
              <a:t>with </a:t>
            </a:r>
            <a:r>
              <a:rPr lang="en-US" sz="1800" dirty="0">
                <a:latin typeface="Arial"/>
                <a:cs typeface="Arial"/>
              </a:rPr>
              <a:t>the </a:t>
            </a:r>
            <a:r>
              <a:rPr lang="en-US" sz="1800" spc="10" dirty="0">
                <a:latin typeface="Arial"/>
                <a:cs typeface="Arial"/>
              </a:rPr>
              <a:t>web-based </a:t>
            </a:r>
            <a:r>
              <a:rPr lang="en-US" sz="1800" spc="5" dirty="0">
                <a:latin typeface="Arial"/>
                <a:cs typeface="Arial"/>
              </a:rPr>
              <a:t>front-end </a:t>
            </a:r>
            <a:r>
              <a:rPr lang="en-US" sz="1800" spc="10" dirty="0" err="1">
                <a:latin typeface="Arial"/>
                <a:cs typeface="Arial"/>
              </a:rPr>
              <a:t>Ambari</a:t>
            </a:r>
            <a:r>
              <a:rPr lang="en-US" sz="1800" spc="10" dirty="0">
                <a:latin typeface="Arial"/>
                <a:cs typeface="Arial"/>
              </a:rPr>
              <a:t> </a:t>
            </a:r>
            <a:r>
              <a:rPr lang="en-US" sz="1800" spc="25" dirty="0">
                <a:latin typeface="Arial"/>
                <a:cs typeface="Arial"/>
              </a:rPr>
              <a:t>Web.</a:t>
            </a:r>
            <a:r>
              <a:rPr lang="en-US" sz="1800" spc="-275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This  </a:t>
            </a:r>
            <a:r>
              <a:rPr lang="en-US" sz="1800" spc="5" dirty="0">
                <a:latin typeface="Arial"/>
                <a:cs typeface="Arial"/>
              </a:rPr>
              <a:t>REST </a:t>
            </a:r>
            <a:r>
              <a:rPr lang="en-US" sz="1800" dirty="0">
                <a:latin typeface="Arial"/>
                <a:cs typeface="Arial"/>
              </a:rPr>
              <a:t>API </a:t>
            </a:r>
            <a:r>
              <a:rPr lang="en-US" sz="1800" spc="5" dirty="0">
                <a:latin typeface="Arial"/>
                <a:cs typeface="Arial"/>
              </a:rPr>
              <a:t>can also </a:t>
            </a:r>
            <a:r>
              <a:rPr lang="en-US" sz="1800" spc="15" dirty="0">
                <a:latin typeface="Arial"/>
                <a:cs typeface="Arial"/>
              </a:rPr>
              <a:t>be </a:t>
            </a:r>
            <a:r>
              <a:rPr lang="en-US" sz="1800" dirty="0">
                <a:latin typeface="Arial"/>
                <a:cs typeface="Arial"/>
              </a:rPr>
              <a:t>used </a:t>
            </a:r>
            <a:r>
              <a:rPr lang="en-US" sz="1800" spc="15" dirty="0">
                <a:latin typeface="Arial"/>
                <a:cs typeface="Arial"/>
              </a:rPr>
              <a:t>by </a:t>
            </a:r>
            <a:r>
              <a:rPr lang="en-US" sz="1800" dirty="0">
                <a:latin typeface="Arial"/>
                <a:cs typeface="Arial"/>
              </a:rPr>
              <a:t>custom</a:t>
            </a:r>
            <a:r>
              <a:rPr lang="en-US" sz="1800" spc="-6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applications</a:t>
            </a: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44737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latin typeface="Arial"/>
                <a:cs typeface="Arial"/>
              </a:rPr>
              <a:t>Sign in </a:t>
            </a:r>
            <a:r>
              <a:rPr lang="en-US" dirty="0">
                <a:latin typeface="Arial"/>
                <a:cs typeface="Arial"/>
              </a:rPr>
              <a:t>to </a:t>
            </a:r>
            <a:r>
              <a:rPr lang="en-US" spc="-5" dirty="0">
                <a:latin typeface="Arial"/>
                <a:cs typeface="Arial"/>
              </a:rPr>
              <a:t>the </a:t>
            </a:r>
            <a:r>
              <a:rPr lang="en-US" spc="-15" dirty="0" err="1">
                <a:latin typeface="Arial"/>
                <a:cs typeface="Arial"/>
              </a:rPr>
              <a:t>Ambari</a:t>
            </a:r>
            <a:r>
              <a:rPr lang="en-US" spc="-15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web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interface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3195" indent="-139700">
              <a:spcBef>
                <a:spcPts val="1315"/>
              </a:spcBef>
              <a:tabLst>
                <a:tab pos="163830" algn="l"/>
              </a:tabLst>
            </a:pPr>
            <a:r>
              <a:rPr lang="en-US" sz="1800" spc="5" dirty="0">
                <a:latin typeface="Arial"/>
                <a:cs typeface="Arial"/>
              </a:rPr>
              <a:t>Via </a:t>
            </a:r>
            <a:r>
              <a:rPr lang="en-US" sz="1800" spc="15" dirty="0">
                <a:latin typeface="Arial"/>
                <a:cs typeface="Arial"/>
              </a:rPr>
              <a:t>web</a:t>
            </a:r>
            <a:r>
              <a:rPr lang="en-US" sz="1800" spc="-8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browser:</a:t>
            </a:r>
            <a:endParaRPr lang="en-US" sz="1800" dirty="0">
              <a:latin typeface="Arial"/>
              <a:cs typeface="Arial"/>
            </a:endParaRPr>
          </a:p>
          <a:p>
            <a:pPr marL="298450" lvl="1" indent="-99060">
              <a:spcBef>
                <a:spcPts val="395"/>
              </a:spcBef>
              <a:buSzPct val="78260"/>
              <a:buFont typeface="Wingdings"/>
              <a:buChar char=""/>
              <a:tabLst>
                <a:tab pos="299085" algn="l"/>
              </a:tabLst>
            </a:pPr>
            <a:r>
              <a:rPr lang="en-US" sz="1800" dirty="0">
                <a:latin typeface="Arial"/>
                <a:cs typeface="Arial"/>
              </a:rPr>
              <a:t>URL </a:t>
            </a:r>
            <a:r>
              <a:rPr lang="en-US" sz="1800" spc="-15" dirty="0">
                <a:latin typeface="Arial"/>
                <a:cs typeface="Arial"/>
              </a:rPr>
              <a:t>is </a:t>
            </a:r>
            <a:r>
              <a:rPr lang="en-US" sz="1800" b="1" spc="-10" dirty="0">
                <a:latin typeface="Arial"/>
                <a:cs typeface="Arial"/>
              </a:rPr>
              <a:t>ip_address_of_Ambari_Server:8080 </a:t>
            </a:r>
            <a:r>
              <a:rPr lang="en-US" sz="1800" spc="-15" dirty="0">
                <a:latin typeface="Arial"/>
                <a:cs typeface="Arial"/>
              </a:rPr>
              <a:t>and sign in</a:t>
            </a:r>
            <a:r>
              <a:rPr lang="en-US" sz="1800" spc="225" dirty="0">
                <a:latin typeface="Arial"/>
                <a:cs typeface="Arial"/>
              </a:rPr>
              <a:t> </a:t>
            </a:r>
            <a:r>
              <a:rPr lang="en-US" sz="1800" spc="-10" dirty="0" smtClean="0">
                <a:latin typeface="Arial"/>
                <a:cs typeface="Arial"/>
              </a:rPr>
              <a:t>as: </a:t>
            </a:r>
            <a:r>
              <a:rPr lang="en-US" sz="1800" b="1" spc="-5" dirty="0" smtClean="0">
                <a:latin typeface="Arial"/>
                <a:cs typeface="Arial"/>
              </a:rPr>
              <a:t>admin </a:t>
            </a:r>
            <a:r>
              <a:rPr lang="en-US" sz="1800" dirty="0">
                <a:latin typeface="Arial"/>
                <a:cs typeface="Arial"/>
              </a:rPr>
              <a:t>/ </a:t>
            </a:r>
            <a:r>
              <a:rPr lang="en-US" sz="1800" b="1" spc="-5" dirty="0">
                <a:latin typeface="Arial"/>
                <a:cs typeface="Arial"/>
              </a:rPr>
              <a:t>admin</a:t>
            </a:r>
            <a:r>
              <a:rPr lang="en-US" sz="1800" b="1" spc="-7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(default)</a:t>
            </a:r>
            <a:endParaRPr lang="en-US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  <p:sp>
        <p:nvSpPr>
          <p:cNvPr id="4" name="object 6"/>
          <p:cNvSpPr/>
          <p:nvPr/>
        </p:nvSpPr>
        <p:spPr>
          <a:xfrm>
            <a:off x="1691680" y="2401022"/>
            <a:ext cx="5747191" cy="3620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234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latin typeface="Arial"/>
                <a:cs typeface="Arial"/>
              </a:rPr>
              <a:t>Navigating the </a:t>
            </a:r>
            <a:r>
              <a:rPr lang="en-US" spc="-15" dirty="0" err="1">
                <a:latin typeface="Arial"/>
                <a:cs typeface="Arial"/>
              </a:rPr>
              <a:t>Ambari</a:t>
            </a:r>
            <a:r>
              <a:rPr lang="en-US" spc="-15" dirty="0">
                <a:latin typeface="Arial"/>
                <a:cs typeface="Arial"/>
              </a:rPr>
              <a:t> </a:t>
            </a:r>
            <a:r>
              <a:rPr lang="en-US" spc="5" dirty="0">
                <a:latin typeface="Arial"/>
                <a:cs typeface="Arial"/>
              </a:rPr>
              <a:t>web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interface</a:t>
            </a:r>
            <a:endParaRPr lang="fr-FR" dirty="0"/>
          </a:p>
        </p:txBody>
      </p:sp>
      <p:sp>
        <p:nvSpPr>
          <p:cNvPr id="4" name="object 6"/>
          <p:cNvSpPr/>
          <p:nvPr/>
        </p:nvSpPr>
        <p:spPr>
          <a:xfrm>
            <a:off x="362478" y="1428131"/>
            <a:ext cx="6120680" cy="50502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9"/>
          <p:cNvSpPr/>
          <p:nvPr/>
        </p:nvSpPr>
        <p:spPr>
          <a:xfrm>
            <a:off x="3429754" y="1448341"/>
            <a:ext cx="3053404" cy="177165"/>
          </a:xfrm>
          <a:custGeom>
            <a:avLst/>
            <a:gdLst/>
            <a:ahLst/>
            <a:cxnLst/>
            <a:rect l="l" t="t" r="r" b="b"/>
            <a:pathLst>
              <a:path w="1791335" h="177164">
                <a:moveTo>
                  <a:pt x="0" y="176834"/>
                </a:moveTo>
                <a:lnTo>
                  <a:pt x="1790811" y="176834"/>
                </a:lnTo>
                <a:lnTo>
                  <a:pt x="1790811" y="0"/>
                </a:lnTo>
                <a:lnTo>
                  <a:pt x="0" y="0"/>
                </a:lnTo>
                <a:lnTo>
                  <a:pt x="0" y="176834"/>
                </a:lnTo>
                <a:close/>
              </a:path>
            </a:pathLst>
          </a:custGeom>
          <a:ln w="22951">
            <a:solidFill>
              <a:srgbClr val="DD73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0"/>
          <p:cNvSpPr/>
          <p:nvPr/>
        </p:nvSpPr>
        <p:spPr>
          <a:xfrm>
            <a:off x="4439234" y="1798492"/>
            <a:ext cx="377931" cy="465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1"/>
          <p:cNvSpPr/>
          <p:nvPr/>
        </p:nvSpPr>
        <p:spPr>
          <a:xfrm>
            <a:off x="4516945" y="1536922"/>
            <a:ext cx="2215295" cy="1171997"/>
          </a:xfrm>
          <a:custGeom>
            <a:avLst/>
            <a:gdLst/>
            <a:ahLst/>
            <a:cxnLst/>
            <a:rect l="l" t="t" r="r" b="b"/>
            <a:pathLst>
              <a:path w="259079" h="311785">
                <a:moveTo>
                  <a:pt x="45974" y="57378"/>
                </a:moveTo>
                <a:lnTo>
                  <a:pt x="22987" y="57378"/>
                </a:lnTo>
                <a:lnTo>
                  <a:pt x="22987" y="311530"/>
                </a:lnTo>
                <a:lnTo>
                  <a:pt x="247510" y="311530"/>
                </a:lnTo>
                <a:lnTo>
                  <a:pt x="245053" y="309079"/>
                </a:lnTo>
                <a:lnTo>
                  <a:pt x="236004" y="309079"/>
                </a:lnTo>
                <a:lnTo>
                  <a:pt x="236004" y="300050"/>
                </a:lnTo>
                <a:lnTo>
                  <a:pt x="45974" y="300050"/>
                </a:lnTo>
                <a:lnTo>
                  <a:pt x="34480" y="288582"/>
                </a:lnTo>
                <a:lnTo>
                  <a:pt x="45974" y="288582"/>
                </a:lnTo>
                <a:lnTo>
                  <a:pt x="45974" y="57378"/>
                </a:lnTo>
                <a:close/>
              </a:path>
              <a:path w="259079" h="311785">
                <a:moveTo>
                  <a:pt x="236004" y="300050"/>
                </a:moveTo>
                <a:lnTo>
                  <a:pt x="236004" y="309079"/>
                </a:lnTo>
                <a:lnTo>
                  <a:pt x="245053" y="309079"/>
                </a:lnTo>
                <a:lnTo>
                  <a:pt x="236004" y="300050"/>
                </a:lnTo>
                <a:close/>
              </a:path>
              <a:path w="259079" h="311785">
                <a:moveTo>
                  <a:pt x="259003" y="288582"/>
                </a:moveTo>
                <a:lnTo>
                  <a:pt x="45974" y="288582"/>
                </a:lnTo>
                <a:lnTo>
                  <a:pt x="45974" y="300050"/>
                </a:lnTo>
                <a:lnTo>
                  <a:pt x="236004" y="300050"/>
                </a:lnTo>
                <a:lnTo>
                  <a:pt x="245053" y="309079"/>
                </a:lnTo>
                <a:lnTo>
                  <a:pt x="259003" y="309079"/>
                </a:lnTo>
                <a:lnTo>
                  <a:pt x="259003" y="288582"/>
                </a:lnTo>
                <a:close/>
              </a:path>
              <a:path w="259079" h="311785">
                <a:moveTo>
                  <a:pt x="45974" y="288582"/>
                </a:moveTo>
                <a:lnTo>
                  <a:pt x="34480" y="288582"/>
                </a:lnTo>
                <a:lnTo>
                  <a:pt x="45974" y="300050"/>
                </a:lnTo>
                <a:lnTo>
                  <a:pt x="45974" y="288582"/>
                </a:lnTo>
                <a:close/>
              </a:path>
              <a:path w="259079" h="311785">
                <a:moveTo>
                  <a:pt x="34480" y="0"/>
                </a:moveTo>
                <a:lnTo>
                  <a:pt x="0" y="68846"/>
                </a:lnTo>
                <a:lnTo>
                  <a:pt x="22987" y="68846"/>
                </a:lnTo>
                <a:lnTo>
                  <a:pt x="22987" y="57378"/>
                </a:lnTo>
                <a:lnTo>
                  <a:pt x="63217" y="57378"/>
                </a:lnTo>
                <a:lnTo>
                  <a:pt x="34480" y="0"/>
                </a:lnTo>
                <a:close/>
              </a:path>
              <a:path w="259079" h="311785">
                <a:moveTo>
                  <a:pt x="63217" y="57378"/>
                </a:moveTo>
                <a:lnTo>
                  <a:pt x="45974" y="57378"/>
                </a:lnTo>
                <a:lnTo>
                  <a:pt x="45974" y="68846"/>
                </a:lnTo>
                <a:lnTo>
                  <a:pt x="68961" y="68846"/>
                </a:lnTo>
                <a:lnTo>
                  <a:pt x="63217" y="57378"/>
                </a:lnTo>
                <a:close/>
              </a:path>
            </a:pathLst>
          </a:custGeom>
          <a:solidFill>
            <a:srgbClr val="DD73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2"/>
          <p:cNvSpPr txBox="1"/>
          <p:nvPr/>
        </p:nvSpPr>
        <p:spPr>
          <a:xfrm>
            <a:off x="6948264" y="1731518"/>
            <a:ext cx="2088232" cy="4443524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R="796925" algn="ctr">
              <a:lnSpc>
                <a:spcPct val="100000"/>
              </a:lnSpc>
              <a:spcBef>
                <a:spcPts val="550"/>
              </a:spcBef>
            </a:pPr>
            <a:r>
              <a:rPr spc="15" dirty="0">
                <a:latin typeface="Tahoma"/>
                <a:cs typeface="Tahoma"/>
              </a:rPr>
              <a:t>Main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5" dirty="0">
                <a:latin typeface="Tahoma"/>
                <a:cs typeface="Tahoma"/>
              </a:rPr>
              <a:t>tabs:</a:t>
            </a:r>
            <a:endParaRPr dirty="0">
              <a:latin typeface="Tahoma"/>
              <a:cs typeface="Tahoma"/>
            </a:endParaRPr>
          </a:p>
          <a:p>
            <a:pPr marL="284480" indent="-139700">
              <a:lnSpc>
                <a:spcPct val="100000"/>
              </a:lnSpc>
              <a:spcBef>
                <a:spcPts val="464"/>
              </a:spcBef>
              <a:buFont typeface="Arial"/>
              <a:buChar char="–"/>
              <a:tabLst>
                <a:tab pos="285115" algn="l"/>
              </a:tabLst>
            </a:pPr>
            <a:r>
              <a:rPr spc="10" dirty="0">
                <a:solidFill>
                  <a:srgbClr val="0000FF"/>
                </a:solidFill>
                <a:latin typeface="Tahoma"/>
                <a:cs typeface="Tahoma"/>
              </a:rPr>
              <a:t>Dashboard</a:t>
            </a:r>
            <a:endParaRPr dirty="0">
              <a:latin typeface="Tahoma"/>
              <a:cs typeface="Tahoma"/>
            </a:endParaRPr>
          </a:p>
          <a:p>
            <a:pPr marL="284480" indent="-139700">
              <a:lnSpc>
                <a:spcPct val="100000"/>
              </a:lnSpc>
              <a:spcBef>
                <a:spcPts val="140"/>
              </a:spcBef>
              <a:buFont typeface="Arial"/>
              <a:buChar char="–"/>
              <a:tabLst>
                <a:tab pos="285115" algn="l"/>
              </a:tabLst>
            </a:pPr>
            <a:r>
              <a:rPr spc="10" dirty="0">
                <a:solidFill>
                  <a:srgbClr val="0000FF"/>
                </a:solidFill>
                <a:latin typeface="Tahoma"/>
                <a:cs typeface="Tahoma"/>
              </a:rPr>
              <a:t>Services</a:t>
            </a:r>
            <a:endParaRPr dirty="0">
              <a:latin typeface="Tahoma"/>
              <a:cs typeface="Tahoma"/>
            </a:endParaRPr>
          </a:p>
          <a:p>
            <a:pPr marL="284480" indent="-139700">
              <a:lnSpc>
                <a:spcPct val="100000"/>
              </a:lnSpc>
              <a:spcBef>
                <a:spcPts val="140"/>
              </a:spcBef>
              <a:buFont typeface="Arial"/>
              <a:buChar char="–"/>
              <a:tabLst>
                <a:tab pos="285115" algn="l"/>
              </a:tabLst>
            </a:pPr>
            <a:r>
              <a:rPr spc="15" dirty="0">
                <a:solidFill>
                  <a:srgbClr val="0000FF"/>
                </a:solidFill>
                <a:latin typeface="Tahoma"/>
                <a:cs typeface="Tahoma"/>
              </a:rPr>
              <a:t>Hosts</a:t>
            </a:r>
            <a:endParaRPr dirty="0">
              <a:latin typeface="Tahoma"/>
              <a:cs typeface="Tahoma"/>
            </a:endParaRPr>
          </a:p>
          <a:p>
            <a:pPr marL="284480" indent="-139700">
              <a:lnSpc>
                <a:spcPct val="100000"/>
              </a:lnSpc>
              <a:spcBef>
                <a:spcPts val="145"/>
              </a:spcBef>
              <a:buFont typeface="Arial"/>
              <a:buChar char="–"/>
              <a:tabLst>
                <a:tab pos="285115" algn="l"/>
              </a:tabLst>
            </a:pPr>
            <a:r>
              <a:rPr spc="15" dirty="0">
                <a:solidFill>
                  <a:srgbClr val="0000FF"/>
                </a:solidFill>
                <a:latin typeface="Tahoma"/>
                <a:cs typeface="Tahoma"/>
              </a:rPr>
              <a:t>Admin</a:t>
            </a:r>
            <a:endParaRPr dirty="0">
              <a:latin typeface="Tahoma"/>
              <a:cs typeface="Tahoma"/>
            </a:endParaRPr>
          </a:p>
          <a:p>
            <a:pPr marL="422275" lvl="1" indent="-135890">
              <a:lnSpc>
                <a:spcPct val="100000"/>
              </a:lnSpc>
              <a:spcBef>
                <a:spcPts val="145"/>
              </a:spcBef>
              <a:buClr>
                <a:srgbClr val="0000FF"/>
              </a:buClr>
              <a:buChar char="•"/>
              <a:tabLst>
                <a:tab pos="422909" algn="l"/>
              </a:tabLst>
            </a:pPr>
            <a:r>
              <a:rPr spc="10" dirty="0">
                <a:latin typeface="Tahoma"/>
                <a:cs typeface="Tahoma"/>
              </a:rPr>
              <a:t>Repositories</a:t>
            </a:r>
            <a:endParaRPr dirty="0">
              <a:latin typeface="Tahoma"/>
              <a:cs typeface="Tahoma"/>
            </a:endParaRPr>
          </a:p>
          <a:p>
            <a:pPr marL="422275" lvl="1" indent="-135890">
              <a:lnSpc>
                <a:spcPct val="100000"/>
              </a:lnSpc>
              <a:spcBef>
                <a:spcPts val="140"/>
              </a:spcBef>
              <a:buClr>
                <a:srgbClr val="0000FF"/>
              </a:buClr>
              <a:buChar char="•"/>
              <a:tabLst>
                <a:tab pos="422909" algn="l"/>
              </a:tabLst>
            </a:pPr>
            <a:r>
              <a:rPr spc="10" dirty="0">
                <a:latin typeface="Tahoma"/>
                <a:cs typeface="Tahoma"/>
              </a:rPr>
              <a:t>Service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spc="15" dirty="0">
                <a:latin typeface="Tahoma"/>
                <a:cs typeface="Tahoma"/>
              </a:rPr>
              <a:t>Accounts</a:t>
            </a:r>
            <a:endParaRPr dirty="0">
              <a:latin typeface="Tahoma"/>
              <a:cs typeface="Tahoma"/>
            </a:endParaRPr>
          </a:p>
          <a:p>
            <a:pPr marL="422275" lvl="1" indent="-135890">
              <a:lnSpc>
                <a:spcPct val="100000"/>
              </a:lnSpc>
              <a:spcBef>
                <a:spcPts val="145"/>
              </a:spcBef>
              <a:buClr>
                <a:srgbClr val="0000FF"/>
              </a:buClr>
              <a:buChar char="•"/>
              <a:tabLst>
                <a:tab pos="422909" algn="l"/>
              </a:tabLst>
            </a:pPr>
            <a:r>
              <a:rPr spc="10" dirty="0">
                <a:latin typeface="Tahoma"/>
                <a:cs typeface="Tahoma"/>
              </a:rPr>
              <a:t>Security</a:t>
            </a:r>
            <a:endParaRPr dirty="0">
              <a:latin typeface="Tahoma"/>
              <a:cs typeface="Tahoma"/>
            </a:endParaRPr>
          </a:p>
          <a:p>
            <a:pPr marL="284480" indent="-139700">
              <a:lnSpc>
                <a:spcPct val="100000"/>
              </a:lnSpc>
              <a:spcBef>
                <a:spcPts val="145"/>
              </a:spcBef>
              <a:buFont typeface="Arial"/>
              <a:buChar char="–"/>
              <a:tabLst>
                <a:tab pos="285115" algn="l"/>
              </a:tabLst>
            </a:pPr>
            <a:r>
              <a:rPr spc="15" dirty="0">
                <a:solidFill>
                  <a:srgbClr val="0000FF"/>
                </a:solidFill>
                <a:latin typeface="Tahoma"/>
                <a:cs typeface="Tahoma"/>
              </a:rPr>
              <a:t>Views</a:t>
            </a:r>
            <a:endParaRPr dirty="0">
              <a:latin typeface="Tahoma"/>
              <a:cs typeface="Tahoma"/>
            </a:endParaRPr>
          </a:p>
          <a:p>
            <a:pPr marL="284480" indent="-139700">
              <a:lnSpc>
                <a:spcPct val="100000"/>
              </a:lnSpc>
              <a:spcBef>
                <a:spcPts val="145"/>
              </a:spcBef>
              <a:buFont typeface="Arial"/>
              <a:buChar char="–"/>
              <a:tabLst>
                <a:tab pos="285115" algn="l"/>
              </a:tabLst>
            </a:pPr>
            <a:r>
              <a:rPr spc="15" dirty="0">
                <a:solidFill>
                  <a:srgbClr val="0000FF"/>
                </a:solidFill>
                <a:latin typeface="Tahoma"/>
                <a:cs typeface="Tahoma"/>
              </a:rPr>
              <a:t>admin</a:t>
            </a:r>
            <a:endParaRPr dirty="0">
              <a:latin typeface="Tahoma"/>
              <a:cs typeface="Tahoma"/>
            </a:endParaRPr>
          </a:p>
          <a:p>
            <a:pPr marL="422275" lvl="1" indent="-135890">
              <a:lnSpc>
                <a:spcPct val="100000"/>
              </a:lnSpc>
              <a:spcBef>
                <a:spcPts val="140"/>
              </a:spcBef>
              <a:buClr>
                <a:srgbClr val="0000FF"/>
              </a:buClr>
              <a:buChar char="•"/>
              <a:tabLst>
                <a:tab pos="422909" algn="l"/>
              </a:tabLst>
            </a:pPr>
            <a:r>
              <a:rPr spc="15" dirty="0">
                <a:latin typeface="Tahoma"/>
                <a:cs typeface="Tahoma"/>
              </a:rPr>
              <a:t>About</a:t>
            </a:r>
            <a:endParaRPr dirty="0">
              <a:latin typeface="Tahoma"/>
              <a:cs typeface="Tahoma"/>
            </a:endParaRPr>
          </a:p>
          <a:p>
            <a:pPr marL="422275" lvl="1" indent="-135890">
              <a:lnSpc>
                <a:spcPct val="100000"/>
              </a:lnSpc>
              <a:spcBef>
                <a:spcPts val="140"/>
              </a:spcBef>
              <a:buClr>
                <a:srgbClr val="0000FF"/>
              </a:buClr>
              <a:buChar char="•"/>
              <a:tabLst>
                <a:tab pos="422909" algn="l"/>
              </a:tabLst>
            </a:pPr>
            <a:r>
              <a:rPr spc="15" dirty="0">
                <a:latin typeface="Tahoma"/>
                <a:cs typeface="Tahoma"/>
              </a:rPr>
              <a:t>Manage</a:t>
            </a:r>
            <a:r>
              <a:rPr dirty="0">
                <a:latin typeface="Tahoma"/>
                <a:cs typeface="Tahoma"/>
              </a:rPr>
              <a:t> </a:t>
            </a:r>
            <a:r>
              <a:rPr spc="10" dirty="0">
                <a:latin typeface="Tahoma"/>
                <a:cs typeface="Tahoma"/>
              </a:rPr>
              <a:t>Ambari</a:t>
            </a:r>
            <a:endParaRPr dirty="0">
              <a:latin typeface="Tahoma"/>
              <a:cs typeface="Tahoma"/>
            </a:endParaRPr>
          </a:p>
          <a:p>
            <a:pPr marL="422275" lvl="1" indent="-135890">
              <a:lnSpc>
                <a:spcPct val="100000"/>
              </a:lnSpc>
              <a:spcBef>
                <a:spcPts val="145"/>
              </a:spcBef>
              <a:buClr>
                <a:srgbClr val="0000FF"/>
              </a:buClr>
              <a:buChar char="•"/>
              <a:tabLst>
                <a:tab pos="422909" algn="l"/>
              </a:tabLst>
            </a:pPr>
            <a:r>
              <a:rPr spc="10" dirty="0">
                <a:latin typeface="Tahoma"/>
                <a:cs typeface="Tahoma"/>
              </a:rPr>
              <a:t>Settings</a:t>
            </a:r>
            <a:endParaRPr dirty="0">
              <a:latin typeface="Tahoma"/>
              <a:cs typeface="Tahoma"/>
            </a:endParaRPr>
          </a:p>
          <a:p>
            <a:pPr marL="422275" lvl="1" indent="-135890">
              <a:lnSpc>
                <a:spcPct val="100000"/>
              </a:lnSpc>
              <a:spcBef>
                <a:spcPts val="145"/>
              </a:spcBef>
              <a:buClr>
                <a:srgbClr val="0000FF"/>
              </a:buClr>
              <a:buChar char="•"/>
              <a:tabLst>
                <a:tab pos="422909" algn="l"/>
              </a:tabLst>
            </a:pPr>
            <a:r>
              <a:rPr spc="10" dirty="0">
                <a:latin typeface="Tahoma"/>
                <a:cs typeface="Tahoma"/>
              </a:rPr>
              <a:t>Sign </a:t>
            </a:r>
            <a:r>
              <a:rPr spc="15" dirty="0">
                <a:latin typeface="Tahoma"/>
                <a:cs typeface="Tahoma"/>
              </a:rPr>
              <a:t>Out</a:t>
            </a:r>
            <a:endParaRPr dirty="0">
              <a:latin typeface="Tahoma"/>
              <a:cs typeface="Tahoma"/>
            </a:endParaRPr>
          </a:p>
        </p:txBody>
      </p:sp>
      <p:sp>
        <p:nvSpPr>
          <p:cNvPr id="12" name="object 14"/>
          <p:cNvSpPr/>
          <p:nvPr/>
        </p:nvSpPr>
        <p:spPr>
          <a:xfrm>
            <a:off x="549044" y="5733256"/>
            <a:ext cx="1214644" cy="602615"/>
          </a:xfrm>
          <a:custGeom>
            <a:avLst/>
            <a:gdLst/>
            <a:ahLst/>
            <a:cxnLst/>
            <a:rect l="l" t="t" r="r" b="b"/>
            <a:pathLst>
              <a:path w="768350" h="602614">
                <a:moveTo>
                  <a:pt x="0" y="602082"/>
                </a:moveTo>
                <a:lnTo>
                  <a:pt x="767956" y="602082"/>
                </a:lnTo>
                <a:lnTo>
                  <a:pt x="767956" y="0"/>
                </a:lnTo>
                <a:lnTo>
                  <a:pt x="0" y="0"/>
                </a:lnTo>
                <a:lnTo>
                  <a:pt x="0" y="602082"/>
                </a:lnTo>
                <a:close/>
              </a:path>
            </a:pathLst>
          </a:custGeom>
          <a:ln w="22965">
            <a:solidFill>
              <a:srgbClr val="DD73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5"/>
          <p:cNvSpPr txBox="1"/>
          <p:nvPr/>
        </p:nvSpPr>
        <p:spPr>
          <a:xfrm>
            <a:off x="1907704" y="5955014"/>
            <a:ext cx="1294765" cy="4400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900" b="1" dirty="0">
                <a:solidFill>
                  <a:srgbClr val="008A52"/>
                </a:solidFill>
                <a:latin typeface="Verdana"/>
                <a:cs typeface="Verdana"/>
              </a:rPr>
              <a:t>Drop </a:t>
            </a:r>
            <a:r>
              <a:rPr sz="900" b="1" spc="5" dirty="0">
                <a:solidFill>
                  <a:srgbClr val="008A52"/>
                </a:solidFill>
                <a:latin typeface="Verdana"/>
                <a:cs typeface="Verdana"/>
              </a:rPr>
              <a:t>down to add</a:t>
            </a:r>
            <a:r>
              <a:rPr sz="900" b="1" spc="-125" dirty="0">
                <a:solidFill>
                  <a:srgbClr val="008A52"/>
                </a:solidFill>
                <a:latin typeface="Verdana"/>
                <a:cs typeface="Verdana"/>
              </a:rPr>
              <a:t> </a:t>
            </a:r>
            <a:r>
              <a:rPr sz="900" b="1" spc="5" dirty="0">
                <a:solidFill>
                  <a:srgbClr val="008A52"/>
                </a:solidFill>
                <a:latin typeface="Verdana"/>
                <a:cs typeface="Verdana"/>
              </a:rPr>
              <a:t>a  </a:t>
            </a:r>
            <a:r>
              <a:rPr sz="900" b="1" dirty="0">
                <a:solidFill>
                  <a:srgbClr val="008A52"/>
                </a:solidFill>
                <a:latin typeface="Verdana"/>
                <a:cs typeface="Verdana"/>
              </a:rPr>
              <a:t>service, or start or  stop </a:t>
            </a:r>
            <a:r>
              <a:rPr sz="900" b="1" spc="5" dirty="0">
                <a:solidFill>
                  <a:srgbClr val="008A52"/>
                </a:solidFill>
                <a:latin typeface="Verdana"/>
                <a:cs typeface="Verdana"/>
              </a:rPr>
              <a:t>all</a:t>
            </a:r>
            <a:r>
              <a:rPr sz="900" b="1" spc="-55" dirty="0">
                <a:solidFill>
                  <a:srgbClr val="008A52"/>
                </a:solidFill>
                <a:latin typeface="Verdana"/>
                <a:cs typeface="Verdana"/>
              </a:rPr>
              <a:t> </a:t>
            </a:r>
            <a:r>
              <a:rPr sz="900" b="1" dirty="0">
                <a:solidFill>
                  <a:srgbClr val="008A52"/>
                </a:solidFill>
                <a:latin typeface="Verdana"/>
                <a:cs typeface="Verdana"/>
              </a:rPr>
              <a:t>services</a:t>
            </a:r>
            <a:endParaRPr sz="9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40991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and Content">
  <a:themeElements>
    <a:clrScheme name="IBM Analytics Ed Colors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DD731C"/>
      </a:accent1>
      <a:accent2>
        <a:srgbClr val="00649D"/>
      </a:accent2>
      <a:accent3>
        <a:srgbClr val="008ABF"/>
      </a:accent3>
      <a:accent4>
        <a:srgbClr val="FECE00"/>
      </a:accent4>
      <a:accent5>
        <a:srgbClr val="008A52"/>
      </a:accent5>
      <a:accent6>
        <a:srgbClr val="7F1C7D"/>
      </a:accent6>
      <a:hlink>
        <a:srgbClr val="00649D"/>
      </a:hlink>
      <a:folHlink>
        <a:srgbClr val="008ABF"/>
      </a:folHlink>
    </a:clrScheme>
    <a:fontScheme name="IBM Analytics Ed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38100">
          <a:solidFill>
            <a:schemeClr val="tx1"/>
          </a:solidFill>
          <a:round/>
          <a:headEnd/>
          <a:tailEnd type="stealth" w="med" len="med"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92976" tIns="46488" rIns="92976" bIns="46488"/>
      <a:lstStyle>
        <a:defPPr>
          <a:defRPr dirty="0"/>
        </a:defPPr>
      </a:lstStyle>
    </a:spDef>
  </a:objectDefaults>
  <a:extraClrSchemeLst/>
  <a:extLst>
    <a:ext uri="{05A4C25C-085E-4340-85A3-A5531E510DB2}">
      <thm15:themeFamily xmlns="" xmlns:thm15="http://schemas.microsoft.com/office/thememl/2012/main" name="IBM_Analytics_Cloud_Education_Template_V2.potm" id="{B63C468E-1E6C-4864-8AF4-856C544AAB5A}" vid="{D1016376-05C2-4182-BD39-BA15DCE26E5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BM Analytics Ed Colors">
    <a:dk1>
      <a:srgbClr val="000000"/>
    </a:dk1>
    <a:lt1>
      <a:srgbClr val="FFFFFF"/>
    </a:lt1>
    <a:dk2>
      <a:srgbClr val="FFFFFF"/>
    </a:dk2>
    <a:lt2>
      <a:srgbClr val="FFFFFF"/>
    </a:lt2>
    <a:accent1>
      <a:srgbClr val="DD731C"/>
    </a:accent1>
    <a:accent2>
      <a:srgbClr val="00649D"/>
    </a:accent2>
    <a:accent3>
      <a:srgbClr val="008ABF"/>
    </a:accent3>
    <a:accent4>
      <a:srgbClr val="FECE00"/>
    </a:accent4>
    <a:accent5>
      <a:srgbClr val="008A52"/>
    </a:accent5>
    <a:accent6>
      <a:srgbClr val="7F1C7D"/>
    </a:accent6>
    <a:hlink>
      <a:srgbClr val="00649D"/>
    </a:hlink>
    <a:folHlink>
      <a:srgbClr val="008A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1317</TotalTime>
  <Words>2410</Words>
  <Application>Microsoft Office PowerPoint</Application>
  <PresentationFormat>Affichage à l'écran (4:3)</PresentationFormat>
  <Paragraphs>190</Paragraphs>
  <Slides>24</Slides>
  <Notes>13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5" baseType="lpstr">
      <vt:lpstr>Title and Content</vt:lpstr>
      <vt:lpstr>Apache Ambari</vt:lpstr>
      <vt:lpstr>Unit objectives</vt:lpstr>
      <vt:lpstr>Operations</vt:lpstr>
      <vt:lpstr>Apache Ambari</vt:lpstr>
      <vt:lpstr>Functionality of Apache Ambari</vt:lpstr>
      <vt:lpstr>Ambari Metrics System ("AMS")</vt:lpstr>
      <vt:lpstr>Ambari architecture</vt:lpstr>
      <vt:lpstr>Sign in to the Ambari web interface</vt:lpstr>
      <vt:lpstr>Navigating the Ambari web interface</vt:lpstr>
      <vt:lpstr>The Ambari web dashboard</vt:lpstr>
      <vt:lpstr>Metric details on the Ambari dashboard</vt:lpstr>
      <vt:lpstr>Metric details for time-based cluster components</vt:lpstr>
      <vt:lpstr>Service Actions/Alert and Health Checks</vt:lpstr>
      <vt:lpstr>Add Service Wizard</vt:lpstr>
      <vt:lpstr>Background service check from the admin menu</vt:lpstr>
      <vt:lpstr>Host metrics: Example of a host</vt:lpstr>
      <vt:lpstr>Non-functioning/failed services: Example of HBase</vt:lpstr>
      <vt:lpstr>Managing Ambari</vt:lpstr>
      <vt:lpstr>Creating users and groups</vt:lpstr>
      <vt:lpstr>Standard Ambari Service users and groups</vt:lpstr>
      <vt:lpstr>Managing hosts in a cluster</vt:lpstr>
      <vt:lpstr>Running Ambari from the command line</vt:lpstr>
      <vt:lpstr>Ambari terminology</vt:lpstr>
      <vt:lpstr>Checkpoint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Ambari</dc:title>
  <dc:creator>nouha</dc:creator>
  <cp:lastModifiedBy>nouha</cp:lastModifiedBy>
  <cp:revision>21</cp:revision>
  <dcterms:created xsi:type="dcterms:W3CDTF">2019-02-08T12:59:41Z</dcterms:created>
  <dcterms:modified xsi:type="dcterms:W3CDTF">2020-10-18T11:35:14Z</dcterms:modified>
</cp:coreProperties>
</file>